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59" r:id="rId1"/>
  </p:sldMasterIdLst>
  <p:notesMasterIdLst>
    <p:notesMasterId r:id="rId26"/>
  </p:notesMasterIdLst>
  <p:sldIdLst>
    <p:sldId id="256" r:id="rId2"/>
    <p:sldId id="258" r:id="rId3"/>
    <p:sldId id="257" r:id="rId4"/>
    <p:sldId id="266" r:id="rId5"/>
    <p:sldId id="259" r:id="rId6"/>
    <p:sldId id="261" r:id="rId7"/>
    <p:sldId id="273" r:id="rId8"/>
    <p:sldId id="262" r:id="rId9"/>
    <p:sldId id="265" r:id="rId10"/>
    <p:sldId id="270" r:id="rId11"/>
    <p:sldId id="271" r:id="rId12"/>
    <p:sldId id="274" r:id="rId13"/>
    <p:sldId id="272" r:id="rId14"/>
    <p:sldId id="276" r:id="rId15"/>
    <p:sldId id="267" r:id="rId16"/>
    <p:sldId id="260" r:id="rId17"/>
    <p:sldId id="278" r:id="rId18"/>
    <p:sldId id="264" r:id="rId19"/>
    <p:sldId id="279" r:id="rId20"/>
    <p:sldId id="277" r:id="rId21"/>
    <p:sldId id="280" r:id="rId22"/>
    <p:sldId id="322" r:id="rId23"/>
    <p:sldId id="282" r:id="rId24"/>
    <p:sldId id="281"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2865" autoAdjust="0"/>
  </p:normalViewPr>
  <p:slideViewPr>
    <p:cSldViewPr snapToGrid="0">
      <p:cViewPr varScale="1">
        <p:scale>
          <a:sx n="101" d="100"/>
          <a:sy n="101" d="100"/>
        </p:scale>
        <p:origin x="114" y="186"/>
      </p:cViewPr>
      <p:guideLst/>
    </p:cSldViewPr>
  </p:slideViewPr>
  <p:notesTextViewPr>
    <p:cViewPr>
      <p:scale>
        <a:sx n="1" d="1"/>
        <a:sy n="1" d="1"/>
      </p:scale>
      <p:origin x="0" y="0"/>
    </p:cViewPr>
  </p:notesTextViewPr>
  <p:sorterViewPr>
    <p:cViewPr>
      <p:scale>
        <a:sx n="100" d="100"/>
        <a:sy n="100" d="100"/>
      </p:scale>
      <p:origin x="0" y="-2166"/>
    </p:cViewPr>
  </p:sorterViewPr>
  <p:notesViewPr>
    <p:cSldViewPr snapToGrid="0">
      <p:cViewPr varScale="1">
        <p:scale>
          <a:sx n="65" d="100"/>
          <a:sy n="65" d="100"/>
        </p:scale>
        <p:origin x="27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B3E8C74-B02C-4589-B0E2-966B0854A304}" type="doc">
      <dgm:prSet loTypeId="urn:microsoft.com/office/officeart/2005/8/layout/equation1" loCatId="process" qsTypeId="urn:microsoft.com/office/officeart/2005/8/quickstyle/simple1" qsCatId="simple" csTypeId="urn:microsoft.com/office/officeart/2005/8/colors/accent0_1" csCatId="mainScheme" phldr="1"/>
      <dgm:spPr/>
    </dgm:pt>
    <dgm:pt modelId="{ED196357-B7DC-4AAB-AB85-867753C1ED79}">
      <dgm:prSet phldrT="[Text]"/>
      <dgm:spPr/>
      <dgm:t>
        <a:bodyPr/>
        <a:lstStyle/>
        <a:p>
          <a:r>
            <a:rPr lang="en-US" dirty="0"/>
            <a:t>Limited Resources</a:t>
          </a:r>
        </a:p>
      </dgm:t>
    </dgm:pt>
    <dgm:pt modelId="{53239429-6076-4A3C-A71E-E11E4E70D30E}" type="parTrans" cxnId="{BDF68936-6EF9-48EE-ADB0-4F514920E1E1}">
      <dgm:prSet/>
      <dgm:spPr/>
      <dgm:t>
        <a:bodyPr/>
        <a:lstStyle/>
        <a:p>
          <a:endParaRPr lang="en-US"/>
        </a:p>
      </dgm:t>
    </dgm:pt>
    <dgm:pt modelId="{9DAED807-9010-4F50-8230-B614D18F7557}" type="sibTrans" cxnId="{BDF68936-6EF9-48EE-ADB0-4F514920E1E1}">
      <dgm:prSet/>
      <dgm:spPr/>
      <dgm:t>
        <a:bodyPr/>
        <a:lstStyle/>
        <a:p>
          <a:endParaRPr lang="en-US"/>
        </a:p>
      </dgm:t>
    </dgm:pt>
    <dgm:pt modelId="{DF93A1CF-3685-4CEC-8ECE-68F64788308E}">
      <dgm:prSet phldrT="[Text]"/>
      <dgm:spPr/>
      <dgm:t>
        <a:bodyPr/>
        <a:lstStyle/>
        <a:p>
          <a:r>
            <a:rPr lang="en-US" dirty="0"/>
            <a:t>Unlimited Diversity</a:t>
          </a:r>
        </a:p>
      </dgm:t>
    </dgm:pt>
    <dgm:pt modelId="{996DC1D2-1453-4E3B-803B-6257FAFB1516}" type="parTrans" cxnId="{60FD72BD-23F6-4488-806B-33517919CAD0}">
      <dgm:prSet/>
      <dgm:spPr/>
      <dgm:t>
        <a:bodyPr/>
        <a:lstStyle/>
        <a:p>
          <a:endParaRPr lang="en-US"/>
        </a:p>
      </dgm:t>
    </dgm:pt>
    <dgm:pt modelId="{1B09A1D8-FC57-4783-8775-90AA0A44C073}" type="sibTrans" cxnId="{60FD72BD-23F6-4488-806B-33517919CAD0}">
      <dgm:prSet/>
      <dgm:spPr/>
      <dgm:t>
        <a:bodyPr/>
        <a:lstStyle/>
        <a:p>
          <a:endParaRPr lang="en-US"/>
        </a:p>
      </dgm:t>
    </dgm:pt>
    <dgm:pt modelId="{610AE4FB-13DF-4314-873F-A904567E216B}">
      <dgm:prSet phldrT="[Text]"/>
      <dgm:spPr/>
      <dgm:t>
        <a:bodyPr/>
        <a:lstStyle/>
        <a:p>
          <a:r>
            <a:rPr lang="en-US" dirty="0"/>
            <a:t>The Problem of Scarcity</a:t>
          </a:r>
        </a:p>
      </dgm:t>
    </dgm:pt>
    <dgm:pt modelId="{61FD0E3F-01FD-47DF-B3F2-81E1333BA8F0}" type="parTrans" cxnId="{C349FEDE-8E00-43AE-9265-0E87D679BD6F}">
      <dgm:prSet/>
      <dgm:spPr/>
      <dgm:t>
        <a:bodyPr/>
        <a:lstStyle/>
        <a:p>
          <a:endParaRPr lang="en-US"/>
        </a:p>
      </dgm:t>
    </dgm:pt>
    <dgm:pt modelId="{0E9C068A-A829-424D-957A-DF3752E8BA44}" type="sibTrans" cxnId="{C349FEDE-8E00-43AE-9265-0E87D679BD6F}">
      <dgm:prSet/>
      <dgm:spPr/>
      <dgm:t>
        <a:bodyPr/>
        <a:lstStyle/>
        <a:p>
          <a:endParaRPr lang="en-US"/>
        </a:p>
      </dgm:t>
    </dgm:pt>
    <dgm:pt modelId="{054DA0D0-0770-4A1F-B741-8DFB301EE4EC}" type="pres">
      <dgm:prSet presAssocID="{FB3E8C74-B02C-4589-B0E2-966B0854A304}" presName="linearFlow" presStyleCnt="0">
        <dgm:presLayoutVars>
          <dgm:dir/>
          <dgm:resizeHandles val="exact"/>
        </dgm:presLayoutVars>
      </dgm:prSet>
      <dgm:spPr/>
    </dgm:pt>
    <dgm:pt modelId="{994CBDB6-01A4-4528-BE08-C21DF7E87CD0}" type="pres">
      <dgm:prSet presAssocID="{ED196357-B7DC-4AAB-AB85-867753C1ED79}" presName="node" presStyleLbl="node1" presStyleIdx="0" presStyleCnt="3">
        <dgm:presLayoutVars>
          <dgm:bulletEnabled val="1"/>
        </dgm:presLayoutVars>
      </dgm:prSet>
      <dgm:spPr/>
    </dgm:pt>
    <dgm:pt modelId="{2A88EDBD-0EED-4128-A24E-235182CC906D}" type="pres">
      <dgm:prSet presAssocID="{9DAED807-9010-4F50-8230-B614D18F7557}" presName="spacerL" presStyleCnt="0"/>
      <dgm:spPr/>
    </dgm:pt>
    <dgm:pt modelId="{53B7909E-085E-41AC-9E91-33DD192ED697}" type="pres">
      <dgm:prSet presAssocID="{9DAED807-9010-4F50-8230-B614D18F7557}" presName="sibTrans" presStyleLbl="sibTrans2D1" presStyleIdx="0" presStyleCnt="2"/>
      <dgm:spPr/>
    </dgm:pt>
    <dgm:pt modelId="{842B9D4D-5786-4DC3-9DF1-CB95A6530324}" type="pres">
      <dgm:prSet presAssocID="{9DAED807-9010-4F50-8230-B614D18F7557}" presName="spacerR" presStyleCnt="0"/>
      <dgm:spPr/>
    </dgm:pt>
    <dgm:pt modelId="{F19FD007-7ABE-41FC-8333-7205B865CD62}" type="pres">
      <dgm:prSet presAssocID="{DF93A1CF-3685-4CEC-8ECE-68F64788308E}" presName="node" presStyleLbl="node1" presStyleIdx="1" presStyleCnt="3">
        <dgm:presLayoutVars>
          <dgm:bulletEnabled val="1"/>
        </dgm:presLayoutVars>
      </dgm:prSet>
      <dgm:spPr/>
    </dgm:pt>
    <dgm:pt modelId="{92C460F3-97E2-47A0-BDDF-B11C48A48BA1}" type="pres">
      <dgm:prSet presAssocID="{1B09A1D8-FC57-4783-8775-90AA0A44C073}" presName="spacerL" presStyleCnt="0"/>
      <dgm:spPr/>
    </dgm:pt>
    <dgm:pt modelId="{BB6BE627-F81B-4B1E-9D8F-9707572D29C5}" type="pres">
      <dgm:prSet presAssocID="{1B09A1D8-FC57-4783-8775-90AA0A44C073}" presName="sibTrans" presStyleLbl="sibTrans2D1" presStyleIdx="1" presStyleCnt="2"/>
      <dgm:spPr/>
    </dgm:pt>
    <dgm:pt modelId="{D9347EC7-1592-4D00-8D62-33FC7119913E}" type="pres">
      <dgm:prSet presAssocID="{1B09A1D8-FC57-4783-8775-90AA0A44C073}" presName="spacerR" presStyleCnt="0"/>
      <dgm:spPr/>
    </dgm:pt>
    <dgm:pt modelId="{88D5BE6A-8CDC-40C2-8CCF-44D395B6D153}" type="pres">
      <dgm:prSet presAssocID="{610AE4FB-13DF-4314-873F-A904567E216B}" presName="node" presStyleLbl="node1" presStyleIdx="2" presStyleCnt="3">
        <dgm:presLayoutVars>
          <dgm:bulletEnabled val="1"/>
        </dgm:presLayoutVars>
      </dgm:prSet>
      <dgm:spPr/>
    </dgm:pt>
  </dgm:ptLst>
  <dgm:cxnLst>
    <dgm:cxn modelId="{81A9081C-4B00-4CD0-BA77-CC049ABC8B54}" type="presOf" srcId="{DF93A1CF-3685-4CEC-8ECE-68F64788308E}" destId="{F19FD007-7ABE-41FC-8333-7205B865CD62}" srcOrd="0" destOrd="0" presId="urn:microsoft.com/office/officeart/2005/8/layout/equation1"/>
    <dgm:cxn modelId="{664A211C-A203-431F-9A48-7C8C09704D16}" type="presOf" srcId="{9DAED807-9010-4F50-8230-B614D18F7557}" destId="{53B7909E-085E-41AC-9E91-33DD192ED697}" srcOrd="0" destOrd="0" presId="urn:microsoft.com/office/officeart/2005/8/layout/equation1"/>
    <dgm:cxn modelId="{07EE271F-E3DD-4EDB-B46E-BDF62E5ABB44}" type="presOf" srcId="{FB3E8C74-B02C-4589-B0E2-966B0854A304}" destId="{054DA0D0-0770-4A1F-B741-8DFB301EE4EC}" srcOrd="0" destOrd="0" presId="urn:microsoft.com/office/officeart/2005/8/layout/equation1"/>
    <dgm:cxn modelId="{BDF68936-6EF9-48EE-ADB0-4F514920E1E1}" srcId="{FB3E8C74-B02C-4589-B0E2-966B0854A304}" destId="{ED196357-B7DC-4AAB-AB85-867753C1ED79}" srcOrd="0" destOrd="0" parTransId="{53239429-6076-4A3C-A71E-E11E4E70D30E}" sibTransId="{9DAED807-9010-4F50-8230-B614D18F7557}"/>
    <dgm:cxn modelId="{6D433887-AB47-4A79-9A01-D6EDDBF1B7A9}" type="presOf" srcId="{1B09A1D8-FC57-4783-8775-90AA0A44C073}" destId="{BB6BE627-F81B-4B1E-9D8F-9707572D29C5}" srcOrd="0" destOrd="0" presId="urn:microsoft.com/office/officeart/2005/8/layout/equation1"/>
    <dgm:cxn modelId="{91267FB4-BE10-47C4-B863-013BF9D72E0D}" type="presOf" srcId="{ED196357-B7DC-4AAB-AB85-867753C1ED79}" destId="{994CBDB6-01A4-4528-BE08-C21DF7E87CD0}" srcOrd="0" destOrd="0" presId="urn:microsoft.com/office/officeart/2005/8/layout/equation1"/>
    <dgm:cxn modelId="{60FD72BD-23F6-4488-806B-33517919CAD0}" srcId="{FB3E8C74-B02C-4589-B0E2-966B0854A304}" destId="{DF93A1CF-3685-4CEC-8ECE-68F64788308E}" srcOrd="1" destOrd="0" parTransId="{996DC1D2-1453-4E3B-803B-6257FAFB1516}" sibTransId="{1B09A1D8-FC57-4783-8775-90AA0A44C073}"/>
    <dgm:cxn modelId="{C349FEDE-8E00-43AE-9265-0E87D679BD6F}" srcId="{FB3E8C74-B02C-4589-B0E2-966B0854A304}" destId="{610AE4FB-13DF-4314-873F-A904567E216B}" srcOrd="2" destOrd="0" parTransId="{61FD0E3F-01FD-47DF-B3F2-81E1333BA8F0}" sibTransId="{0E9C068A-A829-424D-957A-DF3752E8BA44}"/>
    <dgm:cxn modelId="{283AC8F2-BF21-405E-9B27-4D869585AE36}" type="presOf" srcId="{610AE4FB-13DF-4314-873F-A904567E216B}" destId="{88D5BE6A-8CDC-40C2-8CCF-44D395B6D153}" srcOrd="0" destOrd="0" presId="urn:microsoft.com/office/officeart/2005/8/layout/equation1"/>
    <dgm:cxn modelId="{53DF5D2B-81A3-4D6D-B127-75F3904E5FD1}" type="presParOf" srcId="{054DA0D0-0770-4A1F-B741-8DFB301EE4EC}" destId="{994CBDB6-01A4-4528-BE08-C21DF7E87CD0}" srcOrd="0" destOrd="0" presId="urn:microsoft.com/office/officeart/2005/8/layout/equation1"/>
    <dgm:cxn modelId="{8CD358C1-1B17-4001-9808-E547C627B9F2}" type="presParOf" srcId="{054DA0D0-0770-4A1F-B741-8DFB301EE4EC}" destId="{2A88EDBD-0EED-4128-A24E-235182CC906D}" srcOrd="1" destOrd="0" presId="urn:microsoft.com/office/officeart/2005/8/layout/equation1"/>
    <dgm:cxn modelId="{01B823F4-D416-4D36-A8B9-96A1C5917E42}" type="presParOf" srcId="{054DA0D0-0770-4A1F-B741-8DFB301EE4EC}" destId="{53B7909E-085E-41AC-9E91-33DD192ED697}" srcOrd="2" destOrd="0" presId="urn:microsoft.com/office/officeart/2005/8/layout/equation1"/>
    <dgm:cxn modelId="{ACE66705-31E9-463A-A397-1EF3C28F1A6B}" type="presParOf" srcId="{054DA0D0-0770-4A1F-B741-8DFB301EE4EC}" destId="{842B9D4D-5786-4DC3-9DF1-CB95A6530324}" srcOrd="3" destOrd="0" presId="urn:microsoft.com/office/officeart/2005/8/layout/equation1"/>
    <dgm:cxn modelId="{D45C1934-8B36-49DA-A56E-E8D3D6EAC185}" type="presParOf" srcId="{054DA0D0-0770-4A1F-B741-8DFB301EE4EC}" destId="{F19FD007-7ABE-41FC-8333-7205B865CD62}" srcOrd="4" destOrd="0" presId="urn:microsoft.com/office/officeart/2005/8/layout/equation1"/>
    <dgm:cxn modelId="{535647E7-CAD8-429B-9D8D-96CB344F5783}" type="presParOf" srcId="{054DA0D0-0770-4A1F-B741-8DFB301EE4EC}" destId="{92C460F3-97E2-47A0-BDDF-B11C48A48BA1}" srcOrd="5" destOrd="0" presId="urn:microsoft.com/office/officeart/2005/8/layout/equation1"/>
    <dgm:cxn modelId="{FA08A332-59B9-4EE0-99C5-0333E86914B2}" type="presParOf" srcId="{054DA0D0-0770-4A1F-B741-8DFB301EE4EC}" destId="{BB6BE627-F81B-4B1E-9D8F-9707572D29C5}" srcOrd="6" destOrd="0" presId="urn:microsoft.com/office/officeart/2005/8/layout/equation1"/>
    <dgm:cxn modelId="{4A849B06-347A-43B9-A0F6-1FEF26AE2DDC}" type="presParOf" srcId="{054DA0D0-0770-4A1F-B741-8DFB301EE4EC}" destId="{D9347EC7-1592-4D00-8D62-33FC7119913E}" srcOrd="7" destOrd="0" presId="urn:microsoft.com/office/officeart/2005/8/layout/equation1"/>
    <dgm:cxn modelId="{95D0F44E-F6E0-442B-BEC3-3248F3910666}" type="presParOf" srcId="{054DA0D0-0770-4A1F-B741-8DFB301EE4EC}" destId="{88D5BE6A-8CDC-40C2-8CCF-44D395B6D153}" srcOrd="8"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EC7797F-BD06-4F00-B88F-0FC4935AE74D}" type="doc">
      <dgm:prSet loTypeId="urn:microsoft.com/office/officeart/2005/8/layout/venn1" loCatId="relationship" qsTypeId="urn:microsoft.com/office/officeart/2005/8/quickstyle/3d3" qsCatId="3D" csTypeId="urn:microsoft.com/office/officeart/2005/8/colors/accent0_1" csCatId="mainScheme" phldr="1"/>
      <dgm:spPr/>
    </dgm:pt>
    <dgm:pt modelId="{0CFEBACC-9E06-4D34-B0D4-7BDA5B7DA80C}">
      <dgm:prSet phldrT="[Text]"/>
      <dgm:spPr/>
      <dgm:t>
        <a:bodyPr/>
        <a:lstStyle/>
        <a:p>
          <a:r>
            <a:rPr lang="en-US" b="1" dirty="0"/>
            <a:t>Entrepreneurial Skills</a:t>
          </a:r>
        </a:p>
      </dgm:t>
    </dgm:pt>
    <dgm:pt modelId="{1AF70C7C-A37C-4D2F-A040-83FB1DC3F8A0}" type="parTrans" cxnId="{FD98EB54-31CC-4657-8C36-A82BC38698B2}">
      <dgm:prSet/>
      <dgm:spPr/>
      <dgm:t>
        <a:bodyPr/>
        <a:lstStyle/>
        <a:p>
          <a:endParaRPr lang="en-US" b="1"/>
        </a:p>
      </dgm:t>
    </dgm:pt>
    <dgm:pt modelId="{5B858F5A-1F99-4E7D-8748-4111CE069B7A}" type="sibTrans" cxnId="{FD98EB54-31CC-4657-8C36-A82BC38698B2}">
      <dgm:prSet/>
      <dgm:spPr/>
      <dgm:t>
        <a:bodyPr/>
        <a:lstStyle/>
        <a:p>
          <a:endParaRPr lang="en-US" b="1"/>
        </a:p>
      </dgm:t>
    </dgm:pt>
    <dgm:pt modelId="{9299EFA9-971C-4AD2-8F50-2448D8189410}">
      <dgm:prSet phldrT="[Text]"/>
      <dgm:spPr/>
      <dgm:t>
        <a:bodyPr/>
        <a:lstStyle/>
        <a:p>
          <a:r>
            <a:rPr lang="en-US" b="1" dirty="0"/>
            <a:t>Finances</a:t>
          </a:r>
        </a:p>
      </dgm:t>
    </dgm:pt>
    <dgm:pt modelId="{320558DD-B9C4-406D-93AC-13B803BF2126}" type="parTrans" cxnId="{55A72705-533F-43A2-BFE8-24F53F913324}">
      <dgm:prSet/>
      <dgm:spPr/>
      <dgm:t>
        <a:bodyPr/>
        <a:lstStyle/>
        <a:p>
          <a:endParaRPr lang="en-US" b="1"/>
        </a:p>
      </dgm:t>
    </dgm:pt>
    <dgm:pt modelId="{F90A41D5-3015-442B-847C-F5EB0F353F0D}" type="sibTrans" cxnId="{55A72705-533F-43A2-BFE8-24F53F913324}">
      <dgm:prSet/>
      <dgm:spPr/>
      <dgm:t>
        <a:bodyPr/>
        <a:lstStyle/>
        <a:p>
          <a:endParaRPr lang="en-US" b="1"/>
        </a:p>
      </dgm:t>
    </dgm:pt>
    <dgm:pt modelId="{27ACAA04-EF91-49F3-8DC4-6EEF6C0894A3}">
      <dgm:prSet phldrT="[Text]"/>
      <dgm:spPr/>
      <dgm:t>
        <a:bodyPr/>
        <a:lstStyle/>
        <a:p>
          <a:r>
            <a:rPr lang="en-US" b="1" dirty="0"/>
            <a:t>Relationships</a:t>
          </a:r>
        </a:p>
      </dgm:t>
    </dgm:pt>
    <dgm:pt modelId="{C67DFD1B-D0EB-47E5-8D05-060C3A07BB82}" type="parTrans" cxnId="{9F5686D1-DABB-4F61-8E1B-3BEF54DF3EF9}">
      <dgm:prSet/>
      <dgm:spPr/>
      <dgm:t>
        <a:bodyPr/>
        <a:lstStyle/>
        <a:p>
          <a:endParaRPr lang="en-US" b="1"/>
        </a:p>
      </dgm:t>
    </dgm:pt>
    <dgm:pt modelId="{1453EEB3-43A8-403A-8E7F-192049FF1AD2}" type="sibTrans" cxnId="{9F5686D1-DABB-4F61-8E1B-3BEF54DF3EF9}">
      <dgm:prSet/>
      <dgm:spPr/>
      <dgm:t>
        <a:bodyPr/>
        <a:lstStyle/>
        <a:p>
          <a:endParaRPr lang="en-US" b="1"/>
        </a:p>
      </dgm:t>
    </dgm:pt>
    <dgm:pt modelId="{806031AB-0F03-4588-B18F-2E77C90260F1}">
      <dgm:prSet phldrT="[Text]"/>
      <dgm:spPr/>
      <dgm:t>
        <a:bodyPr/>
        <a:lstStyle/>
        <a:p>
          <a:r>
            <a:rPr lang="en-US" b="1" dirty="0"/>
            <a:t>Culture</a:t>
          </a:r>
        </a:p>
      </dgm:t>
    </dgm:pt>
    <dgm:pt modelId="{0BA47A9E-10E1-4349-8C62-45E1C1AA1D85}" type="parTrans" cxnId="{D6E9C018-C0FB-4D2F-B37A-3DCA70E40ED1}">
      <dgm:prSet/>
      <dgm:spPr/>
      <dgm:t>
        <a:bodyPr/>
        <a:lstStyle/>
        <a:p>
          <a:endParaRPr lang="en-US" b="1"/>
        </a:p>
      </dgm:t>
    </dgm:pt>
    <dgm:pt modelId="{D7B6B176-320D-4708-95A9-4F8715020633}" type="sibTrans" cxnId="{D6E9C018-C0FB-4D2F-B37A-3DCA70E40ED1}">
      <dgm:prSet/>
      <dgm:spPr/>
      <dgm:t>
        <a:bodyPr/>
        <a:lstStyle/>
        <a:p>
          <a:endParaRPr lang="en-US" b="1"/>
        </a:p>
      </dgm:t>
    </dgm:pt>
    <dgm:pt modelId="{57D108C7-C498-40F6-A238-49AB08A63603}">
      <dgm:prSet phldrT="[Text]"/>
      <dgm:spPr/>
      <dgm:t>
        <a:bodyPr/>
        <a:lstStyle/>
        <a:p>
          <a:r>
            <a:rPr lang="en-US" b="1" dirty="0"/>
            <a:t>Physical and Digital Environment</a:t>
          </a:r>
        </a:p>
      </dgm:t>
    </dgm:pt>
    <dgm:pt modelId="{84C7767E-19E1-4462-839C-238099D7CDA0}" type="parTrans" cxnId="{B0B9788D-137E-4B7C-A397-DB3B87ABBCE1}">
      <dgm:prSet/>
      <dgm:spPr/>
      <dgm:t>
        <a:bodyPr/>
        <a:lstStyle/>
        <a:p>
          <a:endParaRPr lang="en-US" b="1"/>
        </a:p>
      </dgm:t>
    </dgm:pt>
    <dgm:pt modelId="{BDF5F267-E8E4-4C02-8A09-343A43E49B76}" type="sibTrans" cxnId="{B0B9788D-137E-4B7C-A397-DB3B87ABBCE1}">
      <dgm:prSet/>
      <dgm:spPr/>
      <dgm:t>
        <a:bodyPr/>
        <a:lstStyle/>
        <a:p>
          <a:endParaRPr lang="en-US" b="1"/>
        </a:p>
      </dgm:t>
    </dgm:pt>
    <dgm:pt modelId="{6A37459C-0F7B-4C20-849F-1D79878D09AA}">
      <dgm:prSet phldrT="[Text]"/>
      <dgm:spPr/>
      <dgm:t>
        <a:bodyPr/>
        <a:lstStyle/>
        <a:p>
          <a:r>
            <a:rPr lang="en-US" b="1" dirty="0"/>
            <a:t>Policy</a:t>
          </a:r>
        </a:p>
      </dgm:t>
    </dgm:pt>
    <dgm:pt modelId="{3F8178B5-177F-4DE5-90EA-001B0757458C}" type="parTrans" cxnId="{F4626E89-742B-4F3B-88F7-649A49661F7F}">
      <dgm:prSet/>
      <dgm:spPr/>
      <dgm:t>
        <a:bodyPr/>
        <a:lstStyle/>
        <a:p>
          <a:endParaRPr lang="en-US" b="1"/>
        </a:p>
      </dgm:t>
    </dgm:pt>
    <dgm:pt modelId="{05D70D97-8BC9-46B0-926D-1790620E20D9}" type="sibTrans" cxnId="{F4626E89-742B-4F3B-88F7-649A49661F7F}">
      <dgm:prSet/>
      <dgm:spPr/>
      <dgm:t>
        <a:bodyPr/>
        <a:lstStyle/>
        <a:p>
          <a:endParaRPr lang="en-US" b="1"/>
        </a:p>
      </dgm:t>
    </dgm:pt>
    <dgm:pt modelId="{F86C7C04-DE5A-4FCF-8097-99E8015895C5}" type="pres">
      <dgm:prSet presAssocID="{DEC7797F-BD06-4F00-B88F-0FC4935AE74D}" presName="compositeShape" presStyleCnt="0">
        <dgm:presLayoutVars>
          <dgm:chMax val="7"/>
          <dgm:dir/>
          <dgm:resizeHandles val="exact"/>
        </dgm:presLayoutVars>
      </dgm:prSet>
      <dgm:spPr/>
    </dgm:pt>
    <dgm:pt modelId="{89C5E709-8594-4896-AA50-248629410D0D}" type="pres">
      <dgm:prSet presAssocID="{0CFEBACC-9E06-4D34-B0D4-7BDA5B7DA80C}" presName="circ1" presStyleLbl="vennNode1" presStyleIdx="0" presStyleCnt="6"/>
      <dgm:spPr/>
    </dgm:pt>
    <dgm:pt modelId="{9E95480E-FB71-435E-9758-3B457B560DB6}" type="pres">
      <dgm:prSet presAssocID="{0CFEBACC-9E06-4D34-B0D4-7BDA5B7DA80C}" presName="circ1Tx" presStyleLbl="revTx" presStyleIdx="0" presStyleCnt="0">
        <dgm:presLayoutVars>
          <dgm:chMax val="0"/>
          <dgm:chPref val="0"/>
          <dgm:bulletEnabled val="1"/>
        </dgm:presLayoutVars>
      </dgm:prSet>
      <dgm:spPr/>
    </dgm:pt>
    <dgm:pt modelId="{5E1639A0-0079-42C1-A85A-0DE830BEF202}" type="pres">
      <dgm:prSet presAssocID="{27ACAA04-EF91-49F3-8DC4-6EEF6C0894A3}" presName="circ2" presStyleLbl="vennNode1" presStyleIdx="1" presStyleCnt="6"/>
      <dgm:spPr/>
    </dgm:pt>
    <dgm:pt modelId="{B6623CF7-F698-49B3-9D89-EEBEE02A0FFA}" type="pres">
      <dgm:prSet presAssocID="{27ACAA04-EF91-49F3-8DC4-6EEF6C0894A3}" presName="circ2Tx" presStyleLbl="revTx" presStyleIdx="0" presStyleCnt="0">
        <dgm:presLayoutVars>
          <dgm:chMax val="0"/>
          <dgm:chPref val="0"/>
          <dgm:bulletEnabled val="1"/>
        </dgm:presLayoutVars>
      </dgm:prSet>
      <dgm:spPr/>
    </dgm:pt>
    <dgm:pt modelId="{58076DE3-7365-47A4-82DB-9594506E0D20}" type="pres">
      <dgm:prSet presAssocID="{9299EFA9-971C-4AD2-8F50-2448D8189410}" presName="circ3" presStyleLbl="vennNode1" presStyleIdx="2" presStyleCnt="6"/>
      <dgm:spPr/>
    </dgm:pt>
    <dgm:pt modelId="{F988354D-6FD5-4155-AB1C-0884FC2788F5}" type="pres">
      <dgm:prSet presAssocID="{9299EFA9-971C-4AD2-8F50-2448D8189410}" presName="circ3Tx" presStyleLbl="revTx" presStyleIdx="0" presStyleCnt="0">
        <dgm:presLayoutVars>
          <dgm:chMax val="0"/>
          <dgm:chPref val="0"/>
          <dgm:bulletEnabled val="1"/>
        </dgm:presLayoutVars>
      </dgm:prSet>
      <dgm:spPr/>
    </dgm:pt>
    <dgm:pt modelId="{FD787FEF-0B40-42F4-B192-1838A765DFE3}" type="pres">
      <dgm:prSet presAssocID="{806031AB-0F03-4588-B18F-2E77C90260F1}" presName="circ4" presStyleLbl="vennNode1" presStyleIdx="3" presStyleCnt="6"/>
      <dgm:spPr/>
    </dgm:pt>
    <dgm:pt modelId="{A8D3CC77-F524-454A-B49C-0A3F2111D9A5}" type="pres">
      <dgm:prSet presAssocID="{806031AB-0F03-4588-B18F-2E77C90260F1}" presName="circ4Tx" presStyleLbl="revTx" presStyleIdx="0" presStyleCnt="0">
        <dgm:presLayoutVars>
          <dgm:chMax val="0"/>
          <dgm:chPref val="0"/>
          <dgm:bulletEnabled val="1"/>
        </dgm:presLayoutVars>
      </dgm:prSet>
      <dgm:spPr/>
    </dgm:pt>
    <dgm:pt modelId="{030651EA-235F-4E3F-BF11-4D7FFC6EC9D6}" type="pres">
      <dgm:prSet presAssocID="{57D108C7-C498-40F6-A238-49AB08A63603}" presName="circ5" presStyleLbl="vennNode1" presStyleIdx="4" presStyleCnt="6"/>
      <dgm:spPr/>
    </dgm:pt>
    <dgm:pt modelId="{6D9EF478-347C-48A7-9C62-F7763D76BCC7}" type="pres">
      <dgm:prSet presAssocID="{57D108C7-C498-40F6-A238-49AB08A63603}" presName="circ5Tx" presStyleLbl="revTx" presStyleIdx="0" presStyleCnt="0">
        <dgm:presLayoutVars>
          <dgm:chMax val="0"/>
          <dgm:chPref val="0"/>
          <dgm:bulletEnabled val="1"/>
        </dgm:presLayoutVars>
      </dgm:prSet>
      <dgm:spPr/>
    </dgm:pt>
    <dgm:pt modelId="{4C838890-BD20-4967-9484-560D4D3E8A09}" type="pres">
      <dgm:prSet presAssocID="{6A37459C-0F7B-4C20-849F-1D79878D09AA}" presName="circ6" presStyleLbl="vennNode1" presStyleIdx="5" presStyleCnt="6"/>
      <dgm:spPr/>
    </dgm:pt>
    <dgm:pt modelId="{92EA9E4F-87B5-4298-8143-8CAF375A031C}" type="pres">
      <dgm:prSet presAssocID="{6A37459C-0F7B-4C20-849F-1D79878D09AA}" presName="circ6Tx" presStyleLbl="revTx" presStyleIdx="0" presStyleCnt="0">
        <dgm:presLayoutVars>
          <dgm:chMax val="0"/>
          <dgm:chPref val="0"/>
          <dgm:bulletEnabled val="1"/>
        </dgm:presLayoutVars>
      </dgm:prSet>
      <dgm:spPr/>
    </dgm:pt>
  </dgm:ptLst>
  <dgm:cxnLst>
    <dgm:cxn modelId="{55A72705-533F-43A2-BFE8-24F53F913324}" srcId="{DEC7797F-BD06-4F00-B88F-0FC4935AE74D}" destId="{9299EFA9-971C-4AD2-8F50-2448D8189410}" srcOrd="2" destOrd="0" parTransId="{320558DD-B9C4-406D-93AC-13B803BF2126}" sibTransId="{F90A41D5-3015-442B-847C-F5EB0F353F0D}"/>
    <dgm:cxn modelId="{D6E9C018-C0FB-4D2F-B37A-3DCA70E40ED1}" srcId="{DEC7797F-BD06-4F00-B88F-0FC4935AE74D}" destId="{806031AB-0F03-4588-B18F-2E77C90260F1}" srcOrd="3" destOrd="0" parTransId="{0BA47A9E-10E1-4349-8C62-45E1C1AA1D85}" sibTransId="{D7B6B176-320D-4708-95A9-4F8715020633}"/>
    <dgm:cxn modelId="{F45EF33E-19FE-4A57-B746-2E5542D65601}" type="presOf" srcId="{DEC7797F-BD06-4F00-B88F-0FC4935AE74D}" destId="{F86C7C04-DE5A-4FCF-8097-99E8015895C5}" srcOrd="0" destOrd="0" presId="urn:microsoft.com/office/officeart/2005/8/layout/venn1"/>
    <dgm:cxn modelId="{2D18033F-D18D-4554-B693-839EB512118E}" type="presOf" srcId="{6A37459C-0F7B-4C20-849F-1D79878D09AA}" destId="{92EA9E4F-87B5-4298-8143-8CAF375A031C}" srcOrd="0" destOrd="0" presId="urn:microsoft.com/office/officeart/2005/8/layout/venn1"/>
    <dgm:cxn modelId="{FD98EB54-31CC-4657-8C36-A82BC38698B2}" srcId="{DEC7797F-BD06-4F00-B88F-0FC4935AE74D}" destId="{0CFEBACC-9E06-4D34-B0D4-7BDA5B7DA80C}" srcOrd="0" destOrd="0" parTransId="{1AF70C7C-A37C-4D2F-A040-83FB1DC3F8A0}" sibTransId="{5B858F5A-1F99-4E7D-8748-4111CE069B7A}"/>
    <dgm:cxn modelId="{F4626E89-742B-4F3B-88F7-649A49661F7F}" srcId="{DEC7797F-BD06-4F00-B88F-0FC4935AE74D}" destId="{6A37459C-0F7B-4C20-849F-1D79878D09AA}" srcOrd="5" destOrd="0" parTransId="{3F8178B5-177F-4DE5-90EA-001B0757458C}" sibTransId="{05D70D97-8BC9-46B0-926D-1790620E20D9}"/>
    <dgm:cxn modelId="{B0B9788D-137E-4B7C-A397-DB3B87ABBCE1}" srcId="{DEC7797F-BD06-4F00-B88F-0FC4935AE74D}" destId="{57D108C7-C498-40F6-A238-49AB08A63603}" srcOrd="4" destOrd="0" parTransId="{84C7767E-19E1-4462-839C-238099D7CDA0}" sibTransId="{BDF5F267-E8E4-4C02-8A09-343A43E49B76}"/>
    <dgm:cxn modelId="{59FAE6BB-A42B-4163-886A-50EA0753A91E}" type="presOf" srcId="{9299EFA9-971C-4AD2-8F50-2448D8189410}" destId="{F988354D-6FD5-4155-AB1C-0884FC2788F5}" srcOrd="0" destOrd="0" presId="urn:microsoft.com/office/officeart/2005/8/layout/venn1"/>
    <dgm:cxn modelId="{18E365C7-94A4-4F5E-A91A-1E0732F76DDA}" type="presOf" srcId="{806031AB-0F03-4588-B18F-2E77C90260F1}" destId="{A8D3CC77-F524-454A-B49C-0A3F2111D9A5}" srcOrd="0" destOrd="0" presId="urn:microsoft.com/office/officeart/2005/8/layout/venn1"/>
    <dgm:cxn modelId="{7D8336CB-A8D5-49CD-8B55-79801EF1DB2E}" type="presOf" srcId="{57D108C7-C498-40F6-A238-49AB08A63603}" destId="{6D9EF478-347C-48A7-9C62-F7763D76BCC7}" srcOrd="0" destOrd="0" presId="urn:microsoft.com/office/officeart/2005/8/layout/venn1"/>
    <dgm:cxn modelId="{E30FA5CF-C32D-409F-9B73-0F4AB2F86DC0}" type="presOf" srcId="{27ACAA04-EF91-49F3-8DC4-6EEF6C0894A3}" destId="{B6623CF7-F698-49B3-9D89-EEBEE02A0FFA}" srcOrd="0" destOrd="0" presId="urn:microsoft.com/office/officeart/2005/8/layout/venn1"/>
    <dgm:cxn modelId="{9F5686D1-DABB-4F61-8E1B-3BEF54DF3EF9}" srcId="{DEC7797F-BD06-4F00-B88F-0FC4935AE74D}" destId="{27ACAA04-EF91-49F3-8DC4-6EEF6C0894A3}" srcOrd="1" destOrd="0" parTransId="{C67DFD1B-D0EB-47E5-8D05-060C3A07BB82}" sibTransId="{1453EEB3-43A8-403A-8E7F-192049FF1AD2}"/>
    <dgm:cxn modelId="{0083C8E8-EEB8-4783-A23E-95FEE584C2BD}" type="presOf" srcId="{0CFEBACC-9E06-4D34-B0D4-7BDA5B7DA80C}" destId="{9E95480E-FB71-435E-9758-3B457B560DB6}" srcOrd="0" destOrd="0" presId="urn:microsoft.com/office/officeart/2005/8/layout/venn1"/>
    <dgm:cxn modelId="{4305633A-59BF-48D9-82BF-D0F664124712}" type="presParOf" srcId="{F86C7C04-DE5A-4FCF-8097-99E8015895C5}" destId="{89C5E709-8594-4896-AA50-248629410D0D}" srcOrd="0" destOrd="0" presId="urn:microsoft.com/office/officeart/2005/8/layout/venn1"/>
    <dgm:cxn modelId="{2C5A8EE9-F742-43E0-9586-558492EEAB94}" type="presParOf" srcId="{F86C7C04-DE5A-4FCF-8097-99E8015895C5}" destId="{9E95480E-FB71-435E-9758-3B457B560DB6}" srcOrd="1" destOrd="0" presId="urn:microsoft.com/office/officeart/2005/8/layout/venn1"/>
    <dgm:cxn modelId="{6F108142-6095-4F93-B883-737FA4ADF500}" type="presParOf" srcId="{F86C7C04-DE5A-4FCF-8097-99E8015895C5}" destId="{5E1639A0-0079-42C1-A85A-0DE830BEF202}" srcOrd="2" destOrd="0" presId="urn:microsoft.com/office/officeart/2005/8/layout/venn1"/>
    <dgm:cxn modelId="{5AB3EF75-EB34-40CE-8F58-D9578FB4138C}" type="presParOf" srcId="{F86C7C04-DE5A-4FCF-8097-99E8015895C5}" destId="{B6623CF7-F698-49B3-9D89-EEBEE02A0FFA}" srcOrd="3" destOrd="0" presId="urn:microsoft.com/office/officeart/2005/8/layout/venn1"/>
    <dgm:cxn modelId="{7A37BA08-3639-4B11-A192-565134C68DEE}" type="presParOf" srcId="{F86C7C04-DE5A-4FCF-8097-99E8015895C5}" destId="{58076DE3-7365-47A4-82DB-9594506E0D20}" srcOrd="4" destOrd="0" presId="urn:microsoft.com/office/officeart/2005/8/layout/venn1"/>
    <dgm:cxn modelId="{7204B07C-52FF-4E19-B777-920F59F320F9}" type="presParOf" srcId="{F86C7C04-DE5A-4FCF-8097-99E8015895C5}" destId="{F988354D-6FD5-4155-AB1C-0884FC2788F5}" srcOrd="5" destOrd="0" presId="urn:microsoft.com/office/officeart/2005/8/layout/venn1"/>
    <dgm:cxn modelId="{1CB6E550-F026-478C-B7FD-B853A28B687D}" type="presParOf" srcId="{F86C7C04-DE5A-4FCF-8097-99E8015895C5}" destId="{FD787FEF-0B40-42F4-B192-1838A765DFE3}" srcOrd="6" destOrd="0" presId="urn:microsoft.com/office/officeart/2005/8/layout/venn1"/>
    <dgm:cxn modelId="{FA45A3BE-548E-4365-AF35-2E2834FF80AE}" type="presParOf" srcId="{F86C7C04-DE5A-4FCF-8097-99E8015895C5}" destId="{A8D3CC77-F524-454A-B49C-0A3F2111D9A5}" srcOrd="7" destOrd="0" presId="urn:microsoft.com/office/officeart/2005/8/layout/venn1"/>
    <dgm:cxn modelId="{0EE879E2-803E-4A7C-99F8-4CDDFB4D29ED}" type="presParOf" srcId="{F86C7C04-DE5A-4FCF-8097-99E8015895C5}" destId="{030651EA-235F-4E3F-BF11-4D7FFC6EC9D6}" srcOrd="8" destOrd="0" presId="urn:microsoft.com/office/officeart/2005/8/layout/venn1"/>
    <dgm:cxn modelId="{EC69D8FE-9AAB-4C85-99B1-FEA36C6EBD4D}" type="presParOf" srcId="{F86C7C04-DE5A-4FCF-8097-99E8015895C5}" destId="{6D9EF478-347C-48A7-9C62-F7763D76BCC7}" srcOrd="9" destOrd="0" presId="urn:microsoft.com/office/officeart/2005/8/layout/venn1"/>
    <dgm:cxn modelId="{24BD3D21-5183-4949-AF19-89C00484A867}" type="presParOf" srcId="{F86C7C04-DE5A-4FCF-8097-99E8015895C5}" destId="{4C838890-BD20-4967-9484-560D4D3E8A09}" srcOrd="10" destOrd="0" presId="urn:microsoft.com/office/officeart/2005/8/layout/venn1"/>
    <dgm:cxn modelId="{606DB37E-8C14-41DA-8AE7-0A5B11BD2AF3}" type="presParOf" srcId="{F86C7C04-DE5A-4FCF-8097-99E8015895C5}" destId="{92EA9E4F-87B5-4298-8143-8CAF375A031C}" srcOrd="11"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4CBDB6-01A4-4528-BE08-C21DF7E87CD0}">
      <dsp:nvSpPr>
        <dsp:cNvPr id="0" name=""/>
        <dsp:cNvSpPr/>
      </dsp:nvSpPr>
      <dsp:spPr>
        <a:xfrm>
          <a:off x="1366" y="1803466"/>
          <a:ext cx="1811734" cy="1811734"/>
        </a:xfrm>
        <a:prstGeom prst="ellips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r>
            <a:rPr lang="en-US" sz="2300" kern="1200" dirty="0"/>
            <a:t>Limited Resources</a:t>
          </a:r>
        </a:p>
      </dsp:txBody>
      <dsp:txXfrm>
        <a:off x="266688" y="2068788"/>
        <a:ext cx="1281090" cy="1281090"/>
      </dsp:txXfrm>
    </dsp:sp>
    <dsp:sp modelId="{53B7909E-085E-41AC-9E91-33DD192ED697}">
      <dsp:nvSpPr>
        <dsp:cNvPr id="0" name=""/>
        <dsp:cNvSpPr/>
      </dsp:nvSpPr>
      <dsp:spPr>
        <a:xfrm>
          <a:off x="1960214" y="2183930"/>
          <a:ext cx="1050805" cy="1050805"/>
        </a:xfrm>
        <a:prstGeom prst="mathPlus">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2099498" y="2585758"/>
        <a:ext cx="772237" cy="247149"/>
      </dsp:txXfrm>
    </dsp:sp>
    <dsp:sp modelId="{F19FD007-7ABE-41FC-8333-7205B865CD62}">
      <dsp:nvSpPr>
        <dsp:cNvPr id="0" name=""/>
        <dsp:cNvSpPr/>
      </dsp:nvSpPr>
      <dsp:spPr>
        <a:xfrm>
          <a:off x="3158132" y="1803466"/>
          <a:ext cx="1811734" cy="1811734"/>
        </a:xfrm>
        <a:prstGeom prst="ellips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r>
            <a:rPr lang="en-US" sz="2300" kern="1200" dirty="0"/>
            <a:t>Unlimited Diversity</a:t>
          </a:r>
        </a:p>
      </dsp:txBody>
      <dsp:txXfrm>
        <a:off x="3423454" y="2068788"/>
        <a:ext cx="1281090" cy="1281090"/>
      </dsp:txXfrm>
    </dsp:sp>
    <dsp:sp modelId="{BB6BE627-F81B-4B1E-9D8F-9707572D29C5}">
      <dsp:nvSpPr>
        <dsp:cNvPr id="0" name=""/>
        <dsp:cNvSpPr/>
      </dsp:nvSpPr>
      <dsp:spPr>
        <a:xfrm>
          <a:off x="5116980" y="2183930"/>
          <a:ext cx="1050805" cy="1050805"/>
        </a:xfrm>
        <a:prstGeom prst="mathEqual">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a:p>
      </dsp:txBody>
      <dsp:txXfrm>
        <a:off x="5256264" y="2400396"/>
        <a:ext cx="772237" cy="617873"/>
      </dsp:txXfrm>
    </dsp:sp>
    <dsp:sp modelId="{88D5BE6A-8CDC-40C2-8CCF-44D395B6D153}">
      <dsp:nvSpPr>
        <dsp:cNvPr id="0" name=""/>
        <dsp:cNvSpPr/>
      </dsp:nvSpPr>
      <dsp:spPr>
        <a:xfrm>
          <a:off x="6314898" y="1803466"/>
          <a:ext cx="1811734" cy="1811734"/>
        </a:xfrm>
        <a:prstGeom prst="ellips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r>
            <a:rPr lang="en-US" sz="2300" kern="1200" dirty="0"/>
            <a:t>The Problem of Scarcity</a:t>
          </a:r>
        </a:p>
      </dsp:txBody>
      <dsp:txXfrm>
        <a:off x="6580220" y="2068788"/>
        <a:ext cx="1281090" cy="128109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C5E709-8594-4896-AA50-248629410D0D}">
      <dsp:nvSpPr>
        <dsp:cNvPr id="0" name=""/>
        <dsp:cNvSpPr/>
      </dsp:nvSpPr>
      <dsp:spPr>
        <a:xfrm>
          <a:off x="2936943" y="1005572"/>
          <a:ext cx="1347170" cy="1347170"/>
        </a:xfrm>
        <a:prstGeom prst="ellipse">
          <a:avLst/>
        </a:prstGeom>
        <a:solidFill>
          <a:schemeClr val="l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sp>
    <dsp:sp modelId="{9E95480E-FB71-435E-9758-3B457B560DB6}">
      <dsp:nvSpPr>
        <dsp:cNvPr id="0" name=""/>
        <dsp:cNvSpPr/>
      </dsp:nvSpPr>
      <dsp:spPr>
        <a:xfrm>
          <a:off x="2768547" y="0"/>
          <a:ext cx="1683962" cy="917333"/>
        </a:xfrm>
        <a:prstGeom prst="rect">
          <a:avLst/>
        </a:prstGeom>
        <a:noFill/>
        <a:ln w="6350" cap="flat" cmpd="sng" algn="ctr">
          <a:noFill/>
          <a:prstDash val="solid"/>
          <a:miter lim="800000"/>
        </a:ln>
        <a:effectLst/>
        <a:sp3d/>
      </dsp:spPr>
      <dsp:style>
        <a:lnRef idx="1">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en-US" sz="2000" b="1" kern="1200" dirty="0"/>
            <a:t>Entrepreneurial Skills</a:t>
          </a:r>
        </a:p>
      </dsp:txBody>
      <dsp:txXfrm>
        <a:off x="2768547" y="0"/>
        <a:ext cx="1683962" cy="917333"/>
      </dsp:txXfrm>
    </dsp:sp>
    <dsp:sp modelId="{5E1639A0-0079-42C1-A85A-0DE830BEF202}">
      <dsp:nvSpPr>
        <dsp:cNvPr id="0" name=""/>
        <dsp:cNvSpPr/>
      </dsp:nvSpPr>
      <dsp:spPr>
        <a:xfrm>
          <a:off x="3374212" y="1258057"/>
          <a:ext cx="1347170" cy="1347170"/>
        </a:xfrm>
        <a:prstGeom prst="ellipse">
          <a:avLst/>
        </a:prstGeom>
        <a:solidFill>
          <a:schemeClr val="l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sp>
    <dsp:sp modelId="{B6623CF7-F698-49B3-9D89-EEBEE02A0FFA}">
      <dsp:nvSpPr>
        <dsp:cNvPr id="0" name=""/>
        <dsp:cNvSpPr/>
      </dsp:nvSpPr>
      <dsp:spPr>
        <a:xfrm>
          <a:off x="4821297" y="873651"/>
          <a:ext cx="1595835" cy="1004698"/>
        </a:xfrm>
        <a:prstGeom prst="rect">
          <a:avLst/>
        </a:prstGeom>
        <a:noFill/>
        <a:ln w="6350" cap="flat" cmpd="sng" algn="ctr">
          <a:noFill/>
          <a:prstDash val="solid"/>
          <a:miter lim="800000"/>
        </a:ln>
        <a:effectLst/>
        <a:sp3d/>
      </dsp:spPr>
      <dsp:style>
        <a:lnRef idx="1">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en-US" sz="2000" b="1" kern="1200" dirty="0"/>
            <a:t>Relationships</a:t>
          </a:r>
        </a:p>
      </dsp:txBody>
      <dsp:txXfrm>
        <a:off x="4821297" y="873651"/>
        <a:ext cx="1595835" cy="1004698"/>
      </dsp:txXfrm>
    </dsp:sp>
    <dsp:sp modelId="{58076DE3-7365-47A4-82DB-9594506E0D20}">
      <dsp:nvSpPr>
        <dsp:cNvPr id="0" name=""/>
        <dsp:cNvSpPr/>
      </dsp:nvSpPr>
      <dsp:spPr>
        <a:xfrm>
          <a:off x="3374212" y="1763028"/>
          <a:ext cx="1347170" cy="1347170"/>
        </a:xfrm>
        <a:prstGeom prst="ellipse">
          <a:avLst/>
        </a:prstGeom>
        <a:solidFill>
          <a:schemeClr val="l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sp>
    <dsp:sp modelId="{F988354D-6FD5-4155-AB1C-0884FC2788F5}">
      <dsp:nvSpPr>
        <dsp:cNvPr id="0" name=""/>
        <dsp:cNvSpPr/>
      </dsp:nvSpPr>
      <dsp:spPr>
        <a:xfrm>
          <a:off x="4821297" y="2371963"/>
          <a:ext cx="1595835" cy="1122641"/>
        </a:xfrm>
        <a:prstGeom prst="rect">
          <a:avLst/>
        </a:prstGeom>
        <a:noFill/>
        <a:ln w="6350" cap="flat" cmpd="sng" algn="ctr">
          <a:noFill/>
          <a:prstDash val="solid"/>
          <a:miter lim="800000"/>
        </a:ln>
        <a:effectLst/>
        <a:sp3d/>
      </dsp:spPr>
      <dsp:style>
        <a:lnRef idx="1">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en-US" sz="2000" b="1" kern="1200" dirty="0"/>
            <a:t>Finances</a:t>
          </a:r>
        </a:p>
      </dsp:txBody>
      <dsp:txXfrm>
        <a:off x="4821297" y="2371963"/>
        <a:ext cx="1595835" cy="1122641"/>
      </dsp:txXfrm>
    </dsp:sp>
    <dsp:sp modelId="{FD787FEF-0B40-42F4-B192-1838A765DFE3}">
      <dsp:nvSpPr>
        <dsp:cNvPr id="0" name=""/>
        <dsp:cNvSpPr/>
      </dsp:nvSpPr>
      <dsp:spPr>
        <a:xfrm>
          <a:off x="2936943" y="2015950"/>
          <a:ext cx="1347170" cy="1347170"/>
        </a:xfrm>
        <a:prstGeom prst="ellipse">
          <a:avLst/>
        </a:prstGeom>
        <a:solidFill>
          <a:schemeClr val="l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sp>
    <dsp:sp modelId="{A8D3CC77-F524-454A-B49C-0A3F2111D9A5}">
      <dsp:nvSpPr>
        <dsp:cNvPr id="0" name=""/>
        <dsp:cNvSpPr/>
      </dsp:nvSpPr>
      <dsp:spPr>
        <a:xfrm>
          <a:off x="2768547" y="3450922"/>
          <a:ext cx="1683962" cy="917333"/>
        </a:xfrm>
        <a:prstGeom prst="rect">
          <a:avLst/>
        </a:prstGeom>
        <a:noFill/>
        <a:ln w="6350" cap="flat" cmpd="sng" algn="ctr">
          <a:noFill/>
          <a:prstDash val="solid"/>
          <a:miter lim="800000"/>
        </a:ln>
        <a:effectLst/>
        <a:sp3d/>
      </dsp:spPr>
      <dsp:style>
        <a:lnRef idx="1">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en-US" sz="2000" b="1" kern="1200" dirty="0"/>
            <a:t>Culture</a:t>
          </a:r>
        </a:p>
      </dsp:txBody>
      <dsp:txXfrm>
        <a:off x="2768547" y="3450922"/>
        <a:ext cx="1683962" cy="917333"/>
      </dsp:txXfrm>
    </dsp:sp>
    <dsp:sp modelId="{030651EA-235F-4E3F-BF11-4D7FFC6EC9D6}">
      <dsp:nvSpPr>
        <dsp:cNvPr id="0" name=""/>
        <dsp:cNvSpPr/>
      </dsp:nvSpPr>
      <dsp:spPr>
        <a:xfrm>
          <a:off x="2499674" y="1763028"/>
          <a:ext cx="1347170" cy="1347170"/>
        </a:xfrm>
        <a:prstGeom prst="ellipse">
          <a:avLst/>
        </a:prstGeom>
        <a:solidFill>
          <a:schemeClr val="l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sp>
    <dsp:sp modelId="{6D9EF478-347C-48A7-9C62-F7763D76BCC7}">
      <dsp:nvSpPr>
        <dsp:cNvPr id="0" name=""/>
        <dsp:cNvSpPr/>
      </dsp:nvSpPr>
      <dsp:spPr>
        <a:xfrm>
          <a:off x="803924" y="2371963"/>
          <a:ext cx="1595835" cy="1122641"/>
        </a:xfrm>
        <a:prstGeom prst="rect">
          <a:avLst/>
        </a:prstGeom>
        <a:noFill/>
        <a:ln w="6350" cap="flat" cmpd="sng" algn="ctr">
          <a:noFill/>
          <a:prstDash val="solid"/>
          <a:miter lim="800000"/>
        </a:ln>
        <a:effectLst/>
        <a:sp3d/>
      </dsp:spPr>
      <dsp:style>
        <a:lnRef idx="1">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en-US" sz="2000" b="1" kern="1200" dirty="0"/>
            <a:t>Physical and Digital Environment</a:t>
          </a:r>
        </a:p>
      </dsp:txBody>
      <dsp:txXfrm>
        <a:off x="803924" y="2371963"/>
        <a:ext cx="1595835" cy="1122641"/>
      </dsp:txXfrm>
    </dsp:sp>
    <dsp:sp modelId="{4C838890-BD20-4967-9484-560D4D3E8A09}">
      <dsp:nvSpPr>
        <dsp:cNvPr id="0" name=""/>
        <dsp:cNvSpPr/>
      </dsp:nvSpPr>
      <dsp:spPr>
        <a:xfrm>
          <a:off x="2499674" y="1258057"/>
          <a:ext cx="1347170" cy="1347170"/>
        </a:xfrm>
        <a:prstGeom prst="ellipse">
          <a:avLst/>
        </a:prstGeom>
        <a:solidFill>
          <a:schemeClr val="l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sp>
    <dsp:sp modelId="{92EA9E4F-87B5-4298-8143-8CAF375A031C}">
      <dsp:nvSpPr>
        <dsp:cNvPr id="0" name=""/>
        <dsp:cNvSpPr/>
      </dsp:nvSpPr>
      <dsp:spPr>
        <a:xfrm>
          <a:off x="803924" y="873651"/>
          <a:ext cx="1595835" cy="1122641"/>
        </a:xfrm>
        <a:prstGeom prst="rect">
          <a:avLst/>
        </a:prstGeom>
        <a:noFill/>
        <a:ln w="6350" cap="flat" cmpd="sng" algn="ctr">
          <a:noFill/>
          <a:prstDash val="solid"/>
          <a:miter lim="800000"/>
        </a:ln>
        <a:effectLst/>
        <a:sp3d/>
      </dsp:spPr>
      <dsp:style>
        <a:lnRef idx="1">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en-US" sz="2000" b="1" kern="1200" dirty="0"/>
            <a:t>Policy</a:t>
          </a:r>
        </a:p>
      </dsp:txBody>
      <dsp:txXfrm>
        <a:off x="803924" y="873651"/>
        <a:ext cx="1595835" cy="1122641"/>
      </dsp:txXfrm>
    </dsp:sp>
  </dsp:spTree>
</dsp:drawing>
</file>

<file path=ppt/diagrams/layout1.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numCol="1"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numCol="1" rtlCol="0"/>
          <a:lstStyle>
            <a:lvl1pPr algn="r">
              <a:defRPr sz="1200"/>
            </a:lvl1pPr>
          </a:lstStyle>
          <a:p>
            <a:fld id="{E3775AAE-0936-40B9-ACF9-A981EEF95D23}" type="datetimeFigureOut">
              <a:rPr lang="en-US" smtClean="0"/>
              <a:t>1/23/2023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numCol="1"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numCol="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numCol="1"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numCol="1" rtlCol="0" anchor="b"/>
          <a:lstStyle>
            <a:lvl1pPr algn="r">
              <a:defRPr sz="1200"/>
            </a:lvl1pPr>
          </a:lstStyle>
          <a:p>
            <a:fld id="{B37B1F30-39B2-4CE2-8EF3-91F3179569A5}" type="slidenum">
              <a:rPr lang="en-US" smtClean="0"/>
              <a:t>‹#›</a:t>
            </a:fld>
            <a:endParaRPr lang="en-US"/>
          </a:p>
        </p:txBody>
      </p:sp>
    </p:spTree>
    <p:extLst>
      <p:ext uri="{BB962C8B-B14F-4D97-AF65-F5344CB8AC3E}">
        <p14:creationId xmlns:p14="http://schemas.microsoft.com/office/powerpoint/2010/main" val="33192428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numCol="1"/>
          <a:lstStyle/>
          <a:p>
            <a:r>
              <a:rPr lang="en-US" dirty="0"/>
              <a:t>We designed this template so that each member of the project team has a set of slides with its own theme. Members, here’s how you add a new slide to just your set: </a:t>
            </a:r>
          </a:p>
          <a:p>
            <a:br>
              <a:rPr lang="en-US" dirty="0"/>
            </a:br>
            <a:r>
              <a:rPr lang="en-US" dirty="0"/>
              <a:t>Mark where you want to add the slide: Select an existing one in the Thumbnails pane, click the New Slide button, then choose a layout. The new slide gets the same theme as the other slides in your set. </a:t>
            </a:r>
          </a:p>
          <a:p>
            <a:endParaRPr lang="en-US" dirty="0"/>
          </a:p>
          <a:p>
            <a:r>
              <a:rPr lang="en-US" dirty="0"/>
              <a:t>Careful! Don’t annoy your fellow presenters by accidentally changing their themes. That can happen if you choose a different theme from the Design tab, which changes all of the slides in the presentation to that look. </a:t>
            </a:r>
          </a:p>
        </p:txBody>
      </p:sp>
      <p:sp>
        <p:nvSpPr>
          <p:cNvPr id="4" name="Slide Number Placeholder 3"/>
          <p:cNvSpPr>
            <a:spLocks noGrp="1"/>
          </p:cNvSpPr>
          <p:nvPr>
            <p:ph type="sldNum" sz="quarter" idx="10"/>
          </p:nvPr>
        </p:nvSpPr>
        <p:spPr/>
        <p:txBody>
          <a:bodyPr numCol="1"/>
          <a:lstStyle/>
          <a:p>
            <a:fld id="{A7666ED7-631A-46AF-B451-227D0A8685A0}" type="slidenum">
              <a:rPr lang="en-US" smtClean="0"/>
              <a:pPr/>
              <a:t>1</a:t>
            </a:fld>
            <a:endParaRPr lang="en-US"/>
          </a:p>
        </p:txBody>
      </p:sp>
      <p:sp>
        <p:nvSpPr>
          <p:cNvPr id="7" name="Slide Image Placeholder 6"/>
          <p:cNvSpPr>
            <a:spLocks noGrp="1" noRot="1" noChangeAspect="1"/>
          </p:cNvSpPr>
          <p:nvPr>
            <p:ph type="sldImg"/>
          </p:nvPr>
        </p:nvSpPr>
        <p:spPr/>
      </p:sp>
    </p:spTree>
    <p:extLst>
      <p:ext uri="{BB962C8B-B14F-4D97-AF65-F5344CB8AC3E}">
        <p14:creationId xmlns:p14="http://schemas.microsoft.com/office/powerpoint/2010/main" val="8546135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numCol="1"/>
          <a:lstStyle/>
          <a:p>
            <a:endParaRPr lang="en-US"/>
          </a:p>
        </p:txBody>
      </p:sp>
      <p:sp>
        <p:nvSpPr>
          <p:cNvPr id="4" name="Slide Number Placeholder 3"/>
          <p:cNvSpPr>
            <a:spLocks noGrp="1"/>
          </p:cNvSpPr>
          <p:nvPr>
            <p:ph type="sldNum" sz="quarter" idx="10"/>
          </p:nvPr>
        </p:nvSpPr>
        <p:spPr/>
        <p:txBody>
          <a:bodyPr numCol="1"/>
          <a:lstStyle/>
          <a:p>
            <a:fld id="{A7666ED7-631A-46AF-B451-227D0A8685A0}" type="slidenum">
              <a:rPr lang="en-US"/>
              <a:t>2</a:t>
            </a:fld>
            <a:endParaRPr lang="en-US"/>
          </a:p>
        </p:txBody>
      </p:sp>
    </p:spTree>
    <p:extLst>
      <p:ext uri="{BB962C8B-B14F-4D97-AF65-F5344CB8AC3E}">
        <p14:creationId xmlns:p14="http://schemas.microsoft.com/office/powerpoint/2010/main" val="32906167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4D5AD-24E1-E53F-9161-42543A6306C7}"/>
              </a:ext>
            </a:extLst>
          </p:cNvPr>
          <p:cNvSpPr>
            <a:spLocks noGrp="1"/>
          </p:cNvSpPr>
          <p:nvPr>
            <p:ph type="ctrTitle"/>
          </p:nvPr>
        </p:nvSpPr>
        <p:spPr>
          <a:xfrm>
            <a:off x="1524000" y="1122363"/>
            <a:ext cx="9144000" cy="2387600"/>
          </a:xfrm>
        </p:spPr>
        <p:txBody>
          <a:bodyPr numCol="1"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7E10733-820B-B093-A244-EC7928240B17}"/>
              </a:ext>
            </a:extLst>
          </p:cNvPr>
          <p:cNvSpPr>
            <a:spLocks noGrp="1"/>
          </p:cNvSpPr>
          <p:nvPr>
            <p:ph type="subTitle" idx="1"/>
          </p:nvPr>
        </p:nvSpPr>
        <p:spPr>
          <a:xfrm>
            <a:off x="1524000" y="3602038"/>
            <a:ext cx="9144000" cy="1655762"/>
          </a:xfrm>
        </p:spPr>
        <p:txBody>
          <a:bodyPr numCol="1"/>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15EBCB7-86E0-E80C-E919-825D6AFED009}"/>
              </a:ext>
            </a:extLst>
          </p:cNvPr>
          <p:cNvSpPr>
            <a:spLocks noGrp="1"/>
          </p:cNvSpPr>
          <p:nvPr>
            <p:ph type="dt" sz="half" idx="10"/>
          </p:nvPr>
        </p:nvSpPr>
        <p:spPr/>
        <p:txBody>
          <a:bodyPr numCol="1"/>
          <a:lstStyle/>
          <a:p>
            <a:fld id="{78ABE3C1-DBE1-495D-B57B-2849774B866A}" type="datetimeFigureOut">
              <a:rPr lang="en-US" smtClean="0"/>
              <a:t>1/23/2023</a:t>
            </a:fld>
            <a:endParaRPr lang="en-US" dirty="0"/>
          </a:p>
        </p:txBody>
      </p:sp>
      <p:sp>
        <p:nvSpPr>
          <p:cNvPr id="5" name="Footer Placeholder 4">
            <a:extLst>
              <a:ext uri="{FF2B5EF4-FFF2-40B4-BE49-F238E27FC236}">
                <a16:creationId xmlns:a16="http://schemas.microsoft.com/office/drawing/2014/main" id="{2E549D12-959E-8AA8-4E91-A9F2DB088C8F}"/>
              </a:ext>
            </a:extLst>
          </p:cNvPr>
          <p:cNvSpPr>
            <a:spLocks noGrp="1"/>
          </p:cNvSpPr>
          <p:nvPr>
            <p:ph type="ftr" sz="quarter" idx="11"/>
          </p:nvPr>
        </p:nvSpPr>
        <p:spPr/>
        <p:txBody>
          <a:bodyPr numCol="1"/>
          <a:lstStyle/>
          <a:p>
            <a:endParaRPr lang="en-US" dirty="0"/>
          </a:p>
        </p:txBody>
      </p:sp>
      <p:sp>
        <p:nvSpPr>
          <p:cNvPr id="6" name="Slide Number Placeholder 5">
            <a:extLst>
              <a:ext uri="{FF2B5EF4-FFF2-40B4-BE49-F238E27FC236}">
                <a16:creationId xmlns:a16="http://schemas.microsoft.com/office/drawing/2014/main" id="{17937059-2854-534F-7DCC-6DAC4EC54786}"/>
              </a:ext>
            </a:extLst>
          </p:cNvPr>
          <p:cNvSpPr>
            <a:spLocks noGrp="1"/>
          </p:cNvSpPr>
          <p:nvPr>
            <p:ph type="sldNum" sz="quarter" idx="12"/>
          </p:nvPr>
        </p:nvSpPr>
        <p:spPr/>
        <p:txBody>
          <a:bodyPr numCol="1"/>
          <a:lstStyle/>
          <a:p>
            <a:fld id="{6D22F896-40B5-4ADD-8801-0D06FADFA095}" type="slidenum">
              <a:rPr lang="en-US" smtClean="0"/>
              <a:t>‹#›</a:t>
            </a:fld>
            <a:endParaRPr lang="en-US" dirty="0"/>
          </a:p>
        </p:txBody>
      </p:sp>
    </p:spTree>
    <p:extLst>
      <p:ext uri="{BB962C8B-B14F-4D97-AF65-F5344CB8AC3E}">
        <p14:creationId xmlns:p14="http://schemas.microsoft.com/office/powerpoint/2010/main" val="4131079434"/>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F8C1E-43BD-8F1D-FC4A-B26B7BA542B8}"/>
              </a:ext>
            </a:extLst>
          </p:cNvPr>
          <p:cNvSpPr>
            <a:spLocks noGrp="1"/>
          </p:cNvSpPr>
          <p:nvPr>
            <p:ph type="title"/>
          </p:nvPr>
        </p:nvSpPr>
        <p:spPr/>
        <p:txBody>
          <a:bodyPr numCol="1"/>
          <a:lstStyle/>
          <a:p>
            <a:r>
              <a:rPr lang="en-US"/>
              <a:t>Click to edit Master title style</a:t>
            </a:r>
          </a:p>
        </p:txBody>
      </p:sp>
      <p:sp>
        <p:nvSpPr>
          <p:cNvPr id="3" name="Vertical Text Placeholder 2">
            <a:extLst>
              <a:ext uri="{FF2B5EF4-FFF2-40B4-BE49-F238E27FC236}">
                <a16:creationId xmlns:a16="http://schemas.microsoft.com/office/drawing/2014/main" id="{2932979D-E249-66FE-2A5A-AA372C0812E0}"/>
              </a:ext>
            </a:extLst>
          </p:cNvPr>
          <p:cNvSpPr>
            <a:spLocks noGrp="1"/>
          </p:cNvSpPr>
          <p:nvPr>
            <p:ph type="body" orient="vert" idx="1"/>
          </p:nvPr>
        </p:nvSpPr>
        <p:spPr/>
        <p:txBody>
          <a:bodyPr vert="eaVert"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53F3CC-2025-7D5C-5B01-83E5FCB7F1BD}"/>
              </a:ext>
            </a:extLst>
          </p:cNvPr>
          <p:cNvSpPr>
            <a:spLocks noGrp="1"/>
          </p:cNvSpPr>
          <p:nvPr>
            <p:ph type="dt" sz="half" idx="10"/>
          </p:nvPr>
        </p:nvSpPr>
        <p:spPr/>
        <p:txBody>
          <a:bodyPr numCol="1"/>
          <a:lstStyle/>
          <a:p>
            <a:fld id="{1FA3F48C-C7C6-4055-9F49-3777875E72AE}" type="datetimeFigureOut">
              <a:rPr lang="en-US" smtClean="0"/>
              <a:t>1/23/2023</a:t>
            </a:fld>
            <a:endParaRPr lang="en-US" dirty="0"/>
          </a:p>
        </p:txBody>
      </p:sp>
      <p:sp>
        <p:nvSpPr>
          <p:cNvPr id="5" name="Footer Placeholder 4">
            <a:extLst>
              <a:ext uri="{FF2B5EF4-FFF2-40B4-BE49-F238E27FC236}">
                <a16:creationId xmlns:a16="http://schemas.microsoft.com/office/drawing/2014/main" id="{35B53CC0-3009-8A3D-4E61-2546D45B992B}"/>
              </a:ext>
            </a:extLst>
          </p:cNvPr>
          <p:cNvSpPr>
            <a:spLocks noGrp="1"/>
          </p:cNvSpPr>
          <p:nvPr>
            <p:ph type="ftr" sz="quarter" idx="11"/>
          </p:nvPr>
        </p:nvSpPr>
        <p:spPr/>
        <p:txBody>
          <a:bodyPr numCol="1"/>
          <a:lstStyle/>
          <a:p>
            <a:endParaRPr lang="en-US" dirty="0"/>
          </a:p>
        </p:txBody>
      </p:sp>
      <p:sp>
        <p:nvSpPr>
          <p:cNvPr id="6" name="Slide Number Placeholder 5">
            <a:extLst>
              <a:ext uri="{FF2B5EF4-FFF2-40B4-BE49-F238E27FC236}">
                <a16:creationId xmlns:a16="http://schemas.microsoft.com/office/drawing/2014/main" id="{14360B02-6C69-3F74-8799-73B0C9BDAFEA}"/>
              </a:ext>
            </a:extLst>
          </p:cNvPr>
          <p:cNvSpPr>
            <a:spLocks noGrp="1"/>
          </p:cNvSpPr>
          <p:nvPr>
            <p:ph type="sldNum" sz="quarter" idx="12"/>
          </p:nvPr>
        </p:nvSpPr>
        <p:spPr/>
        <p:txBody>
          <a:bodyPr numCol="1"/>
          <a:lstStyle/>
          <a:p>
            <a:fld id="{6D22F896-40B5-4ADD-8801-0D06FADFA095}" type="slidenum">
              <a:rPr lang="en-US" smtClean="0"/>
              <a:t>‹#›</a:t>
            </a:fld>
            <a:endParaRPr lang="en-US" dirty="0"/>
          </a:p>
        </p:txBody>
      </p:sp>
    </p:spTree>
    <p:extLst>
      <p:ext uri="{BB962C8B-B14F-4D97-AF65-F5344CB8AC3E}">
        <p14:creationId xmlns:p14="http://schemas.microsoft.com/office/powerpoint/2010/main" val="181858659"/>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7C8B3A-A8B9-2ECE-E506-70B117D9EF2D}"/>
              </a:ext>
            </a:extLst>
          </p:cNvPr>
          <p:cNvSpPr>
            <a:spLocks noGrp="1"/>
          </p:cNvSpPr>
          <p:nvPr>
            <p:ph type="title" orient="vert"/>
          </p:nvPr>
        </p:nvSpPr>
        <p:spPr>
          <a:xfrm>
            <a:off x="8724900" y="365125"/>
            <a:ext cx="2628900" cy="5811838"/>
          </a:xfrm>
        </p:spPr>
        <p:txBody>
          <a:bodyPr vert="eaVert" numCol="1"/>
          <a:lstStyle/>
          <a:p>
            <a:r>
              <a:rPr lang="en-US"/>
              <a:t>Click to edit Master title style</a:t>
            </a:r>
          </a:p>
        </p:txBody>
      </p:sp>
      <p:sp>
        <p:nvSpPr>
          <p:cNvPr id="3" name="Vertical Text Placeholder 2">
            <a:extLst>
              <a:ext uri="{FF2B5EF4-FFF2-40B4-BE49-F238E27FC236}">
                <a16:creationId xmlns:a16="http://schemas.microsoft.com/office/drawing/2014/main" id="{2A63958E-1E97-93D0-863C-00EF81AC7121}"/>
              </a:ext>
            </a:extLst>
          </p:cNvPr>
          <p:cNvSpPr>
            <a:spLocks noGrp="1"/>
          </p:cNvSpPr>
          <p:nvPr>
            <p:ph type="body" orient="vert" idx="1"/>
          </p:nvPr>
        </p:nvSpPr>
        <p:spPr>
          <a:xfrm>
            <a:off x="838200" y="365125"/>
            <a:ext cx="7734300" cy="5811838"/>
          </a:xfrm>
        </p:spPr>
        <p:txBody>
          <a:bodyPr vert="eaVert"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590ABF-2C74-6C18-6712-D5F7168CB0B1}"/>
              </a:ext>
            </a:extLst>
          </p:cNvPr>
          <p:cNvSpPr>
            <a:spLocks noGrp="1"/>
          </p:cNvSpPr>
          <p:nvPr>
            <p:ph type="dt" sz="half" idx="10"/>
          </p:nvPr>
        </p:nvSpPr>
        <p:spPr/>
        <p:txBody>
          <a:bodyPr numCol="1"/>
          <a:lstStyle/>
          <a:p>
            <a:fld id="{6178E61D-D431-422C-9764-11DAFE33AB63}" type="datetimeFigureOut">
              <a:rPr lang="en-US" smtClean="0"/>
              <a:t>1/23/2023</a:t>
            </a:fld>
            <a:endParaRPr lang="en-US" dirty="0"/>
          </a:p>
        </p:txBody>
      </p:sp>
      <p:sp>
        <p:nvSpPr>
          <p:cNvPr id="5" name="Footer Placeholder 4">
            <a:extLst>
              <a:ext uri="{FF2B5EF4-FFF2-40B4-BE49-F238E27FC236}">
                <a16:creationId xmlns:a16="http://schemas.microsoft.com/office/drawing/2014/main" id="{65644F40-0E19-EFF4-94A0-5C223C6CE2B6}"/>
              </a:ext>
            </a:extLst>
          </p:cNvPr>
          <p:cNvSpPr>
            <a:spLocks noGrp="1"/>
          </p:cNvSpPr>
          <p:nvPr>
            <p:ph type="ftr" sz="quarter" idx="11"/>
          </p:nvPr>
        </p:nvSpPr>
        <p:spPr/>
        <p:txBody>
          <a:bodyPr numCol="1"/>
          <a:lstStyle/>
          <a:p>
            <a:endParaRPr lang="en-US" dirty="0"/>
          </a:p>
        </p:txBody>
      </p:sp>
      <p:sp>
        <p:nvSpPr>
          <p:cNvPr id="6" name="Slide Number Placeholder 5">
            <a:extLst>
              <a:ext uri="{FF2B5EF4-FFF2-40B4-BE49-F238E27FC236}">
                <a16:creationId xmlns:a16="http://schemas.microsoft.com/office/drawing/2014/main" id="{8B69BDDB-C824-E1FA-E8C9-B64047F79137}"/>
              </a:ext>
            </a:extLst>
          </p:cNvPr>
          <p:cNvSpPr>
            <a:spLocks noGrp="1"/>
          </p:cNvSpPr>
          <p:nvPr>
            <p:ph type="sldNum" sz="quarter" idx="12"/>
          </p:nvPr>
        </p:nvSpPr>
        <p:spPr/>
        <p:txBody>
          <a:bodyPr numCol="1"/>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464977872"/>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BCCB4-F5BD-31D7-0EDC-FC08471FF8B3}"/>
              </a:ext>
            </a:extLst>
          </p:cNvPr>
          <p:cNvSpPr>
            <a:spLocks noGrp="1"/>
          </p:cNvSpPr>
          <p:nvPr>
            <p:ph type="title"/>
          </p:nvPr>
        </p:nvSpPr>
        <p:spPr/>
        <p:txBody>
          <a:bodyPr numCol="1"/>
          <a:lstStyle/>
          <a:p>
            <a:r>
              <a:rPr lang="en-US"/>
              <a:t>Click to edit Master title style</a:t>
            </a:r>
          </a:p>
        </p:txBody>
      </p:sp>
      <p:sp>
        <p:nvSpPr>
          <p:cNvPr id="3" name="Content Placeholder 2">
            <a:extLst>
              <a:ext uri="{FF2B5EF4-FFF2-40B4-BE49-F238E27FC236}">
                <a16:creationId xmlns:a16="http://schemas.microsoft.com/office/drawing/2014/main" id="{CE4AED0E-6759-CBE6-BE4D-4769508CFCA8}"/>
              </a:ext>
            </a:extLst>
          </p:cNvPr>
          <p:cNvSpPr>
            <a:spLocks noGrp="1"/>
          </p:cNvSpPr>
          <p:nvPr>
            <p:ph idx="1"/>
          </p:nvPr>
        </p:nvSpPr>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391EC0-A853-78B1-3601-8B62E1D87A93}"/>
              </a:ext>
            </a:extLst>
          </p:cNvPr>
          <p:cNvSpPr>
            <a:spLocks noGrp="1"/>
          </p:cNvSpPr>
          <p:nvPr>
            <p:ph type="dt" sz="half" idx="10"/>
          </p:nvPr>
        </p:nvSpPr>
        <p:spPr/>
        <p:txBody>
          <a:bodyPr numCol="1"/>
          <a:lstStyle/>
          <a:p>
            <a:fld id="{12DE42F4-6EEF-4EF7-8ED4-2208F0F89A08}" type="datetimeFigureOut">
              <a:rPr lang="en-US" smtClean="0"/>
              <a:t>1/23/2023</a:t>
            </a:fld>
            <a:endParaRPr lang="en-US" dirty="0"/>
          </a:p>
        </p:txBody>
      </p:sp>
      <p:sp>
        <p:nvSpPr>
          <p:cNvPr id="5" name="Footer Placeholder 4">
            <a:extLst>
              <a:ext uri="{FF2B5EF4-FFF2-40B4-BE49-F238E27FC236}">
                <a16:creationId xmlns:a16="http://schemas.microsoft.com/office/drawing/2014/main" id="{B59F0CA8-0411-E4B2-A45A-5A7CC6F8A6FA}"/>
              </a:ext>
            </a:extLst>
          </p:cNvPr>
          <p:cNvSpPr>
            <a:spLocks noGrp="1"/>
          </p:cNvSpPr>
          <p:nvPr>
            <p:ph type="ftr" sz="quarter" idx="11"/>
          </p:nvPr>
        </p:nvSpPr>
        <p:spPr/>
        <p:txBody>
          <a:bodyPr numCol="1"/>
          <a:lstStyle/>
          <a:p>
            <a:endParaRPr lang="en-US" dirty="0"/>
          </a:p>
        </p:txBody>
      </p:sp>
      <p:sp>
        <p:nvSpPr>
          <p:cNvPr id="6" name="Slide Number Placeholder 5">
            <a:extLst>
              <a:ext uri="{FF2B5EF4-FFF2-40B4-BE49-F238E27FC236}">
                <a16:creationId xmlns:a16="http://schemas.microsoft.com/office/drawing/2014/main" id="{BB0522D0-C156-FAC7-2951-08B40FCF0625}"/>
              </a:ext>
            </a:extLst>
          </p:cNvPr>
          <p:cNvSpPr>
            <a:spLocks noGrp="1"/>
          </p:cNvSpPr>
          <p:nvPr>
            <p:ph type="sldNum" sz="quarter" idx="12"/>
          </p:nvPr>
        </p:nvSpPr>
        <p:spPr/>
        <p:txBody>
          <a:bodyPr numCol="1"/>
          <a:lstStyle/>
          <a:p>
            <a:fld id="{6D22F896-40B5-4ADD-8801-0D06FADFA095}" type="slidenum">
              <a:rPr lang="en-US" smtClean="0"/>
              <a:t>‹#›</a:t>
            </a:fld>
            <a:endParaRPr lang="en-US" dirty="0"/>
          </a:p>
        </p:txBody>
      </p:sp>
    </p:spTree>
    <p:extLst>
      <p:ext uri="{BB962C8B-B14F-4D97-AF65-F5344CB8AC3E}">
        <p14:creationId xmlns:p14="http://schemas.microsoft.com/office/powerpoint/2010/main" val="3129381681"/>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5F5F3-D9BE-10C3-0ED6-EFCFFC0C2D1E}"/>
              </a:ext>
            </a:extLst>
          </p:cNvPr>
          <p:cNvSpPr>
            <a:spLocks noGrp="1"/>
          </p:cNvSpPr>
          <p:nvPr>
            <p:ph type="title"/>
          </p:nvPr>
        </p:nvSpPr>
        <p:spPr>
          <a:xfrm>
            <a:off x="831850" y="1709738"/>
            <a:ext cx="10515600" cy="2852737"/>
          </a:xfrm>
        </p:spPr>
        <p:txBody>
          <a:bodyPr numCol="1"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9C08DF9-788E-7254-AFC3-3997DE9374C3}"/>
              </a:ext>
            </a:extLst>
          </p:cNvPr>
          <p:cNvSpPr>
            <a:spLocks noGrp="1"/>
          </p:cNvSpPr>
          <p:nvPr>
            <p:ph type="body" idx="1"/>
          </p:nvPr>
        </p:nvSpPr>
        <p:spPr>
          <a:xfrm>
            <a:off x="831850" y="4589463"/>
            <a:ext cx="10515600" cy="1500187"/>
          </a:xfrm>
        </p:spPr>
        <p:txBody>
          <a:bodyPr numCol="1"/>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0E2B0B-7C2E-07F3-AA6D-A333F0857212}"/>
              </a:ext>
            </a:extLst>
          </p:cNvPr>
          <p:cNvSpPr>
            <a:spLocks noGrp="1"/>
          </p:cNvSpPr>
          <p:nvPr>
            <p:ph type="dt" sz="half" idx="10"/>
          </p:nvPr>
        </p:nvSpPr>
        <p:spPr/>
        <p:txBody>
          <a:bodyPr numCol="1"/>
          <a:lstStyle/>
          <a:p>
            <a:fld id="{30578ACC-22D6-47C1-A373-4FD133E34F3C}" type="datetimeFigureOut">
              <a:rPr lang="en-US" smtClean="0"/>
              <a:t>1/23/2023</a:t>
            </a:fld>
            <a:endParaRPr lang="en-US" dirty="0"/>
          </a:p>
        </p:txBody>
      </p:sp>
      <p:sp>
        <p:nvSpPr>
          <p:cNvPr id="5" name="Footer Placeholder 4">
            <a:extLst>
              <a:ext uri="{FF2B5EF4-FFF2-40B4-BE49-F238E27FC236}">
                <a16:creationId xmlns:a16="http://schemas.microsoft.com/office/drawing/2014/main" id="{4F89D535-268D-15DD-6E90-7E750AEA949C}"/>
              </a:ext>
            </a:extLst>
          </p:cNvPr>
          <p:cNvSpPr>
            <a:spLocks noGrp="1"/>
          </p:cNvSpPr>
          <p:nvPr>
            <p:ph type="ftr" sz="quarter" idx="11"/>
          </p:nvPr>
        </p:nvSpPr>
        <p:spPr/>
        <p:txBody>
          <a:bodyPr numCol="1"/>
          <a:lstStyle/>
          <a:p>
            <a:endParaRPr lang="en-US" dirty="0"/>
          </a:p>
        </p:txBody>
      </p:sp>
      <p:sp>
        <p:nvSpPr>
          <p:cNvPr id="6" name="Slide Number Placeholder 5">
            <a:extLst>
              <a:ext uri="{FF2B5EF4-FFF2-40B4-BE49-F238E27FC236}">
                <a16:creationId xmlns:a16="http://schemas.microsoft.com/office/drawing/2014/main" id="{4149E2ED-579C-1000-5DF6-379D7DC49560}"/>
              </a:ext>
            </a:extLst>
          </p:cNvPr>
          <p:cNvSpPr>
            <a:spLocks noGrp="1"/>
          </p:cNvSpPr>
          <p:nvPr>
            <p:ph type="sldNum" sz="quarter" idx="12"/>
          </p:nvPr>
        </p:nvSpPr>
        <p:spPr/>
        <p:txBody>
          <a:bodyPr numCol="1"/>
          <a:lstStyle/>
          <a:p>
            <a:fld id="{6D22F896-40B5-4ADD-8801-0D06FADFA095}" type="slidenum">
              <a:rPr lang="en-US" smtClean="0"/>
              <a:t>‹#›</a:t>
            </a:fld>
            <a:endParaRPr lang="en-US" dirty="0"/>
          </a:p>
        </p:txBody>
      </p:sp>
    </p:spTree>
    <p:extLst>
      <p:ext uri="{BB962C8B-B14F-4D97-AF65-F5344CB8AC3E}">
        <p14:creationId xmlns:p14="http://schemas.microsoft.com/office/powerpoint/2010/main" val="3215849011"/>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E0C0F-CD9B-6E29-8FB9-E3D457EDDC82}"/>
              </a:ext>
            </a:extLst>
          </p:cNvPr>
          <p:cNvSpPr>
            <a:spLocks noGrp="1"/>
          </p:cNvSpPr>
          <p:nvPr>
            <p:ph type="title"/>
          </p:nvPr>
        </p:nvSpPr>
        <p:spPr/>
        <p:txBody>
          <a:bodyPr numCol="1"/>
          <a:lstStyle/>
          <a:p>
            <a:r>
              <a:rPr lang="en-US"/>
              <a:t>Click to edit Master title style</a:t>
            </a:r>
          </a:p>
        </p:txBody>
      </p:sp>
      <p:sp>
        <p:nvSpPr>
          <p:cNvPr id="3" name="Content Placeholder 2">
            <a:extLst>
              <a:ext uri="{FF2B5EF4-FFF2-40B4-BE49-F238E27FC236}">
                <a16:creationId xmlns:a16="http://schemas.microsoft.com/office/drawing/2014/main" id="{A2C6C634-51FF-A852-1253-963D1DE323B0}"/>
              </a:ext>
            </a:extLst>
          </p:cNvPr>
          <p:cNvSpPr>
            <a:spLocks noGrp="1"/>
          </p:cNvSpPr>
          <p:nvPr>
            <p:ph sz="half" idx="1"/>
          </p:nvPr>
        </p:nvSpPr>
        <p:spPr>
          <a:xfrm>
            <a:off x="838200" y="1825625"/>
            <a:ext cx="5181600" cy="4351338"/>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BFE1F6C-A3C6-3ED3-2235-86ECC709C123}"/>
              </a:ext>
            </a:extLst>
          </p:cNvPr>
          <p:cNvSpPr>
            <a:spLocks noGrp="1"/>
          </p:cNvSpPr>
          <p:nvPr>
            <p:ph sz="half" idx="2"/>
          </p:nvPr>
        </p:nvSpPr>
        <p:spPr>
          <a:xfrm>
            <a:off x="6172200" y="1825625"/>
            <a:ext cx="5181600" cy="4351338"/>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BDD979-37D8-063B-31C4-381F3EF345B6}"/>
              </a:ext>
            </a:extLst>
          </p:cNvPr>
          <p:cNvSpPr>
            <a:spLocks noGrp="1"/>
          </p:cNvSpPr>
          <p:nvPr>
            <p:ph type="dt" sz="half" idx="10"/>
          </p:nvPr>
        </p:nvSpPr>
        <p:spPr/>
        <p:txBody>
          <a:bodyPr numCol="1"/>
          <a:lstStyle/>
          <a:p>
            <a:fld id="{4E5A6C69-6797-4E8A-BF37-F2C3751466E9}" type="datetimeFigureOut">
              <a:rPr lang="en-US" smtClean="0"/>
              <a:t>1/23/2023</a:t>
            </a:fld>
            <a:endParaRPr lang="en-US" dirty="0"/>
          </a:p>
        </p:txBody>
      </p:sp>
      <p:sp>
        <p:nvSpPr>
          <p:cNvPr id="6" name="Footer Placeholder 5">
            <a:extLst>
              <a:ext uri="{FF2B5EF4-FFF2-40B4-BE49-F238E27FC236}">
                <a16:creationId xmlns:a16="http://schemas.microsoft.com/office/drawing/2014/main" id="{8F2ABE51-1A65-FD0C-870A-8CD963FF884A}"/>
              </a:ext>
            </a:extLst>
          </p:cNvPr>
          <p:cNvSpPr>
            <a:spLocks noGrp="1"/>
          </p:cNvSpPr>
          <p:nvPr>
            <p:ph type="ftr" sz="quarter" idx="11"/>
          </p:nvPr>
        </p:nvSpPr>
        <p:spPr/>
        <p:txBody>
          <a:bodyPr numCol="1"/>
          <a:lstStyle/>
          <a:p>
            <a:endParaRPr lang="en-US" dirty="0"/>
          </a:p>
        </p:txBody>
      </p:sp>
      <p:sp>
        <p:nvSpPr>
          <p:cNvPr id="7" name="Slide Number Placeholder 6">
            <a:extLst>
              <a:ext uri="{FF2B5EF4-FFF2-40B4-BE49-F238E27FC236}">
                <a16:creationId xmlns:a16="http://schemas.microsoft.com/office/drawing/2014/main" id="{50CFF7C7-0AC3-2002-E2DC-35CDFB3DD858}"/>
              </a:ext>
            </a:extLst>
          </p:cNvPr>
          <p:cNvSpPr>
            <a:spLocks noGrp="1"/>
          </p:cNvSpPr>
          <p:nvPr>
            <p:ph type="sldNum" sz="quarter" idx="12"/>
          </p:nvPr>
        </p:nvSpPr>
        <p:spPr/>
        <p:txBody>
          <a:bodyPr numCol="1"/>
          <a:lstStyle/>
          <a:p>
            <a:fld id="{6D22F896-40B5-4ADD-8801-0D06FADFA095}" type="slidenum">
              <a:rPr lang="en-US" smtClean="0"/>
              <a:t>‹#›</a:t>
            </a:fld>
            <a:endParaRPr lang="en-US" dirty="0"/>
          </a:p>
        </p:txBody>
      </p:sp>
    </p:spTree>
    <p:extLst>
      <p:ext uri="{BB962C8B-B14F-4D97-AF65-F5344CB8AC3E}">
        <p14:creationId xmlns:p14="http://schemas.microsoft.com/office/powerpoint/2010/main" val="3858198457"/>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DB237-37A8-7ECA-583C-081A447207A8}"/>
              </a:ext>
            </a:extLst>
          </p:cNvPr>
          <p:cNvSpPr>
            <a:spLocks noGrp="1"/>
          </p:cNvSpPr>
          <p:nvPr>
            <p:ph type="title"/>
          </p:nvPr>
        </p:nvSpPr>
        <p:spPr>
          <a:xfrm>
            <a:off x="839788" y="365125"/>
            <a:ext cx="10515600" cy="1325563"/>
          </a:xfrm>
        </p:spPr>
        <p:txBody>
          <a:bodyPr numCol="1"/>
          <a:lstStyle/>
          <a:p>
            <a:r>
              <a:rPr lang="en-US"/>
              <a:t>Click to edit Master title style</a:t>
            </a:r>
          </a:p>
        </p:txBody>
      </p:sp>
      <p:sp>
        <p:nvSpPr>
          <p:cNvPr id="3" name="Text Placeholder 2">
            <a:extLst>
              <a:ext uri="{FF2B5EF4-FFF2-40B4-BE49-F238E27FC236}">
                <a16:creationId xmlns:a16="http://schemas.microsoft.com/office/drawing/2014/main" id="{BC51D075-F0A2-EFF9-3D5F-92C1EAE646A7}"/>
              </a:ext>
            </a:extLst>
          </p:cNvPr>
          <p:cNvSpPr>
            <a:spLocks noGrp="1"/>
          </p:cNvSpPr>
          <p:nvPr>
            <p:ph type="body" idx="1"/>
          </p:nvPr>
        </p:nvSpPr>
        <p:spPr>
          <a:xfrm>
            <a:off x="839788" y="1681163"/>
            <a:ext cx="5157787" cy="823912"/>
          </a:xfrm>
        </p:spPr>
        <p:txBody>
          <a:bodyPr numCol="1"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C6A0D1-6E7E-389B-1925-9497118D51BA}"/>
              </a:ext>
            </a:extLst>
          </p:cNvPr>
          <p:cNvSpPr>
            <a:spLocks noGrp="1"/>
          </p:cNvSpPr>
          <p:nvPr>
            <p:ph sz="half" idx="2"/>
          </p:nvPr>
        </p:nvSpPr>
        <p:spPr>
          <a:xfrm>
            <a:off x="839788" y="2505075"/>
            <a:ext cx="5157787" cy="3684588"/>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E97943D-7510-F52B-DFBF-4DA9454468CB}"/>
              </a:ext>
            </a:extLst>
          </p:cNvPr>
          <p:cNvSpPr>
            <a:spLocks noGrp="1"/>
          </p:cNvSpPr>
          <p:nvPr>
            <p:ph type="body" sz="quarter" idx="3"/>
          </p:nvPr>
        </p:nvSpPr>
        <p:spPr>
          <a:xfrm>
            <a:off x="6172200" y="1681163"/>
            <a:ext cx="5183188" cy="823912"/>
          </a:xfrm>
        </p:spPr>
        <p:txBody>
          <a:bodyPr numCol="1"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20DB3-CDEE-2E2C-CC01-FF1FD66CFACB}"/>
              </a:ext>
            </a:extLst>
          </p:cNvPr>
          <p:cNvSpPr>
            <a:spLocks noGrp="1"/>
          </p:cNvSpPr>
          <p:nvPr>
            <p:ph sz="quarter" idx="4"/>
          </p:nvPr>
        </p:nvSpPr>
        <p:spPr>
          <a:xfrm>
            <a:off x="6172200" y="2505075"/>
            <a:ext cx="5183188" cy="3684588"/>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4E67C96-D469-5AF4-5C0B-04F7A8E47601}"/>
              </a:ext>
            </a:extLst>
          </p:cNvPr>
          <p:cNvSpPr>
            <a:spLocks noGrp="1"/>
          </p:cNvSpPr>
          <p:nvPr>
            <p:ph type="dt" sz="half" idx="10"/>
          </p:nvPr>
        </p:nvSpPr>
        <p:spPr/>
        <p:txBody>
          <a:bodyPr numCol="1"/>
          <a:lstStyle/>
          <a:p>
            <a:fld id="{D82014A1-A632-4878-A0D3-F52BA7563730}" type="datetimeFigureOut">
              <a:rPr lang="en-US" smtClean="0"/>
              <a:t>1/23/2023</a:t>
            </a:fld>
            <a:endParaRPr lang="en-US" dirty="0"/>
          </a:p>
        </p:txBody>
      </p:sp>
      <p:sp>
        <p:nvSpPr>
          <p:cNvPr id="8" name="Footer Placeholder 7">
            <a:extLst>
              <a:ext uri="{FF2B5EF4-FFF2-40B4-BE49-F238E27FC236}">
                <a16:creationId xmlns:a16="http://schemas.microsoft.com/office/drawing/2014/main" id="{2BE61038-40A3-992E-554E-5A34161877DC}"/>
              </a:ext>
            </a:extLst>
          </p:cNvPr>
          <p:cNvSpPr>
            <a:spLocks noGrp="1"/>
          </p:cNvSpPr>
          <p:nvPr>
            <p:ph type="ftr" sz="quarter" idx="11"/>
          </p:nvPr>
        </p:nvSpPr>
        <p:spPr/>
        <p:txBody>
          <a:bodyPr numCol="1"/>
          <a:lstStyle/>
          <a:p>
            <a:endParaRPr lang="en-US" dirty="0"/>
          </a:p>
        </p:txBody>
      </p:sp>
      <p:sp>
        <p:nvSpPr>
          <p:cNvPr id="9" name="Slide Number Placeholder 8">
            <a:extLst>
              <a:ext uri="{FF2B5EF4-FFF2-40B4-BE49-F238E27FC236}">
                <a16:creationId xmlns:a16="http://schemas.microsoft.com/office/drawing/2014/main" id="{8A2776FF-9CBF-0BA7-7B59-5EC859D0C858}"/>
              </a:ext>
            </a:extLst>
          </p:cNvPr>
          <p:cNvSpPr>
            <a:spLocks noGrp="1"/>
          </p:cNvSpPr>
          <p:nvPr>
            <p:ph type="sldNum" sz="quarter" idx="12"/>
          </p:nvPr>
        </p:nvSpPr>
        <p:spPr/>
        <p:txBody>
          <a:bodyPr numCol="1"/>
          <a:lstStyle/>
          <a:p>
            <a:fld id="{6D22F896-40B5-4ADD-8801-0D06FADFA095}" type="slidenum">
              <a:rPr lang="en-US" smtClean="0"/>
              <a:t>‹#›</a:t>
            </a:fld>
            <a:endParaRPr lang="en-US" dirty="0"/>
          </a:p>
        </p:txBody>
      </p:sp>
    </p:spTree>
    <p:extLst>
      <p:ext uri="{BB962C8B-B14F-4D97-AF65-F5344CB8AC3E}">
        <p14:creationId xmlns:p14="http://schemas.microsoft.com/office/powerpoint/2010/main" val="1493927728"/>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164C8-AF90-DE2B-C016-D45A4A2D6C79}"/>
              </a:ext>
            </a:extLst>
          </p:cNvPr>
          <p:cNvSpPr>
            <a:spLocks noGrp="1"/>
          </p:cNvSpPr>
          <p:nvPr>
            <p:ph type="title"/>
          </p:nvPr>
        </p:nvSpPr>
        <p:spPr/>
        <p:txBody>
          <a:bodyPr numCol="1"/>
          <a:lstStyle/>
          <a:p>
            <a:r>
              <a:rPr lang="en-US"/>
              <a:t>Click to edit Master title style</a:t>
            </a:r>
          </a:p>
        </p:txBody>
      </p:sp>
      <p:sp>
        <p:nvSpPr>
          <p:cNvPr id="3" name="Date Placeholder 2">
            <a:extLst>
              <a:ext uri="{FF2B5EF4-FFF2-40B4-BE49-F238E27FC236}">
                <a16:creationId xmlns:a16="http://schemas.microsoft.com/office/drawing/2014/main" id="{996D716A-D7F7-CC37-2E2E-29C9ABB116D3}"/>
              </a:ext>
            </a:extLst>
          </p:cNvPr>
          <p:cNvSpPr>
            <a:spLocks noGrp="1"/>
          </p:cNvSpPr>
          <p:nvPr>
            <p:ph type="dt" sz="half" idx="10"/>
          </p:nvPr>
        </p:nvSpPr>
        <p:spPr/>
        <p:txBody>
          <a:bodyPr numCol="1"/>
          <a:lstStyle/>
          <a:p>
            <a:fld id="{CE99F462-093F-4566-844B-4C71F2739DA5}" type="datetimeFigureOut">
              <a:rPr lang="en-US" smtClean="0"/>
              <a:t>1/23/2023</a:t>
            </a:fld>
            <a:endParaRPr lang="en-US" dirty="0"/>
          </a:p>
        </p:txBody>
      </p:sp>
      <p:sp>
        <p:nvSpPr>
          <p:cNvPr id="4" name="Footer Placeholder 3">
            <a:extLst>
              <a:ext uri="{FF2B5EF4-FFF2-40B4-BE49-F238E27FC236}">
                <a16:creationId xmlns:a16="http://schemas.microsoft.com/office/drawing/2014/main" id="{5D8E2D85-4307-1F50-03B5-0872FA01AD4B}"/>
              </a:ext>
            </a:extLst>
          </p:cNvPr>
          <p:cNvSpPr>
            <a:spLocks noGrp="1"/>
          </p:cNvSpPr>
          <p:nvPr>
            <p:ph type="ftr" sz="quarter" idx="11"/>
          </p:nvPr>
        </p:nvSpPr>
        <p:spPr/>
        <p:txBody>
          <a:bodyPr numCol="1"/>
          <a:lstStyle/>
          <a:p>
            <a:endParaRPr lang="en-US" dirty="0"/>
          </a:p>
        </p:txBody>
      </p:sp>
      <p:sp>
        <p:nvSpPr>
          <p:cNvPr id="5" name="Slide Number Placeholder 4">
            <a:extLst>
              <a:ext uri="{FF2B5EF4-FFF2-40B4-BE49-F238E27FC236}">
                <a16:creationId xmlns:a16="http://schemas.microsoft.com/office/drawing/2014/main" id="{53317128-412B-D652-B388-963279989DCC}"/>
              </a:ext>
            </a:extLst>
          </p:cNvPr>
          <p:cNvSpPr>
            <a:spLocks noGrp="1"/>
          </p:cNvSpPr>
          <p:nvPr>
            <p:ph type="sldNum" sz="quarter" idx="12"/>
          </p:nvPr>
        </p:nvSpPr>
        <p:spPr/>
        <p:txBody>
          <a:bodyPr numCol="1"/>
          <a:lstStyle/>
          <a:p>
            <a:fld id="{6D22F896-40B5-4ADD-8801-0D06FADFA095}" type="slidenum">
              <a:rPr lang="en-US" smtClean="0"/>
              <a:t>‹#›</a:t>
            </a:fld>
            <a:endParaRPr lang="en-US" dirty="0"/>
          </a:p>
        </p:txBody>
      </p:sp>
    </p:spTree>
    <p:extLst>
      <p:ext uri="{BB962C8B-B14F-4D97-AF65-F5344CB8AC3E}">
        <p14:creationId xmlns:p14="http://schemas.microsoft.com/office/powerpoint/2010/main" val="2948525842"/>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AD192F-146F-6A04-3757-532141EE9222}"/>
              </a:ext>
            </a:extLst>
          </p:cNvPr>
          <p:cNvSpPr>
            <a:spLocks noGrp="1"/>
          </p:cNvSpPr>
          <p:nvPr>
            <p:ph type="dt" sz="half" idx="10"/>
          </p:nvPr>
        </p:nvSpPr>
        <p:spPr/>
        <p:txBody>
          <a:bodyPr numCol="1"/>
          <a:lstStyle/>
          <a:p>
            <a:fld id="{3D24A7AC-904D-4781-85BA-7D10C17ED021}" type="datetimeFigureOut">
              <a:rPr lang="en-US" smtClean="0"/>
              <a:t>1/23/2023</a:t>
            </a:fld>
            <a:endParaRPr lang="en-US" dirty="0"/>
          </a:p>
        </p:txBody>
      </p:sp>
      <p:sp>
        <p:nvSpPr>
          <p:cNvPr id="3" name="Footer Placeholder 2">
            <a:extLst>
              <a:ext uri="{FF2B5EF4-FFF2-40B4-BE49-F238E27FC236}">
                <a16:creationId xmlns:a16="http://schemas.microsoft.com/office/drawing/2014/main" id="{422D3C08-AD2A-CCF2-68E2-A0E44B6692B9}"/>
              </a:ext>
            </a:extLst>
          </p:cNvPr>
          <p:cNvSpPr>
            <a:spLocks noGrp="1"/>
          </p:cNvSpPr>
          <p:nvPr>
            <p:ph type="ftr" sz="quarter" idx="11"/>
          </p:nvPr>
        </p:nvSpPr>
        <p:spPr/>
        <p:txBody>
          <a:bodyPr numCol="1"/>
          <a:lstStyle/>
          <a:p>
            <a:endParaRPr lang="en-US" dirty="0"/>
          </a:p>
        </p:txBody>
      </p:sp>
      <p:sp>
        <p:nvSpPr>
          <p:cNvPr id="4" name="Slide Number Placeholder 3">
            <a:extLst>
              <a:ext uri="{FF2B5EF4-FFF2-40B4-BE49-F238E27FC236}">
                <a16:creationId xmlns:a16="http://schemas.microsoft.com/office/drawing/2014/main" id="{CADB47C3-8746-93C0-C1F2-9D38542BEB37}"/>
              </a:ext>
            </a:extLst>
          </p:cNvPr>
          <p:cNvSpPr>
            <a:spLocks noGrp="1"/>
          </p:cNvSpPr>
          <p:nvPr>
            <p:ph type="sldNum" sz="quarter" idx="12"/>
          </p:nvPr>
        </p:nvSpPr>
        <p:spPr/>
        <p:txBody>
          <a:bodyPr numCol="1"/>
          <a:lstStyle/>
          <a:p>
            <a:fld id="{6D22F896-40B5-4ADD-8801-0D06FADFA095}" type="slidenum">
              <a:rPr lang="en-US" smtClean="0"/>
              <a:t>‹#›</a:t>
            </a:fld>
            <a:endParaRPr lang="en-US" dirty="0"/>
          </a:p>
        </p:txBody>
      </p:sp>
    </p:spTree>
    <p:extLst>
      <p:ext uri="{BB962C8B-B14F-4D97-AF65-F5344CB8AC3E}">
        <p14:creationId xmlns:p14="http://schemas.microsoft.com/office/powerpoint/2010/main" val="433557641"/>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B8BA8-06D6-4D70-9A79-D25987197C52}"/>
              </a:ext>
            </a:extLst>
          </p:cNvPr>
          <p:cNvSpPr>
            <a:spLocks noGrp="1"/>
          </p:cNvSpPr>
          <p:nvPr>
            <p:ph type="title"/>
          </p:nvPr>
        </p:nvSpPr>
        <p:spPr>
          <a:xfrm>
            <a:off x="839788" y="457200"/>
            <a:ext cx="3932237" cy="1600200"/>
          </a:xfrm>
        </p:spPr>
        <p:txBody>
          <a:bodyPr numCol="1"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F4394F9-C158-C9DB-4A69-B953947B11A4}"/>
              </a:ext>
            </a:extLst>
          </p:cNvPr>
          <p:cNvSpPr>
            <a:spLocks noGrp="1"/>
          </p:cNvSpPr>
          <p:nvPr>
            <p:ph idx="1"/>
          </p:nvPr>
        </p:nvSpPr>
        <p:spPr>
          <a:xfrm>
            <a:off x="5183188" y="987425"/>
            <a:ext cx="6172200" cy="4873625"/>
          </a:xfrm>
        </p:spPr>
        <p:txBody>
          <a:bodyPr numCol="1"/>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A937D2F-3C8D-683A-49AF-8D42221AF7CA}"/>
              </a:ext>
            </a:extLst>
          </p:cNvPr>
          <p:cNvSpPr>
            <a:spLocks noGrp="1"/>
          </p:cNvSpPr>
          <p:nvPr>
            <p:ph type="body" sz="half" idx="2"/>
          </p:nvPr>
        </p:nvSpPr>
        <p:spPr>
          <a:xfrm>
            <a:off x="839788" y="2057400"/>
            <a:ext cx="3932237" cy="3811588"/>
          </a:xfrm>
        </p:spPr>
        <p:txBody>
          <a:bodyPr numCol="1"/>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45D8B0-669A-33FD-E065-B5DE836C9420}"/>
              </a:ext>
            </a:extLst>
          </p:cNvPr>
          <p:cNvSpPr>
            <a:spLocks noGrp="1"/>
          </p:cNvSpPr>
          <p:nvPr>
            <p:ph type="dt" sz="half" idx="10"/>
          </p:nvPr>
        </p:nvSpPr>
        <p:spPr/>
        <p:txBody>
          <a:bodyPr numCol="1"/>
          <a:lstStyle/>
          <a:p>
            <a:fld id="{E331444B-B92B-4E27-8C94-BB93EAF5CB18}" type="datetimeFigureOut">
              <a:rPr lang="en-US" smtClean="0"/>
              <a:t>1/23/2023</a:t>
            </a:fld>
            <a:endParaRPr lang="en-US" dirty="0"/>
          </a:p>
        </p:txBody>
      </p:sp>
      <p:sp>
        <p:nvSpPr>
          <p:cNvPr id="6" name="Footer Placeholder 5">
            <a:extLst>
              <a:ext uri="{FF2B5EF4-FFF2-40B4-BE49-F238E27FC236}">
                <a16:creationId xmlns:a16="http://schemas.microsoft.com/office/drawing/2014/main" id="{B7690AFB-C17C-C682-C327-B5174CCE67F3}"/>
              </a:ext>
            </a:extLst>
          </p:cNvPr>
          <p:cNvSpPr>
            <a:spLocks noGrp="1"/>
          </p:cNvSpPr>
          <p:nvPr>
            <p:ph type="ftr" sz="quarter" idx="11"/>
          </p:nvPr>
        </p:nvSpPr>
        <p:spPr/>
        <p:txBody>
          <a:bodyPr numCol="1"/>
          <a:lstStyle/>
          <a:p>
            <a:endParaRPr lang="en-US" dirty="0"/>
          </a:p>
        </p:txBody>
      </p:sp>
      <p:sp>
        <p:nvSpPr>
          <p:cNvPr id="7" name="Slide Number Placeholder 6">
            <a:extLst>
              <a:ext uri="{FF2B5EF4-FFF2-40B4-BE49-F238E27FC236}">
                <a16:creationId xmlns:a16="http://schemas.microsoft.com/office/drawing/2014/main" id="{42FE65B7-7D7B-2833-FD9F-923F9B7575BF}"/>
              </a:ext>
            </a:extLst>
          </p:cNvPr>
          <p:cNvSpPr>
            <a:spLocks noGrp="1"/>
          </p:cNvSpPr>
          <p:nvPr>
            <p:ph type="sldNum" sz="quarter" idx="12"/>
          </p:nvPr>
        </p:nvSpPr>
        <p:spPr/>
        <p:txBody>
          <a:bodyPr numCol="1"/>
          <a:lstStyle/>
          <a:p>
            <a:fld id="{6D22F896-40B5-4ADD-8801-0D06FADFA095}" type="slidenum">
              <a:rPr lang="en-US" smtClean="0"/>
              <a:t>‹#›</a:t>
            </a:fld>
            <a:endParaRPr lang="en-US" dirty="0"/>
          </a:p>
        </p:txBody>
      </p:sp>
    </p:spTree>
    <p:extLst>
      <p:ext uri="{BB962C8B-B14F-4D97-AF65-F5344CB8AC3E}">
        <p14:creationId xmlns:p14="http://schemas.microsoft.com/office/powerpoint/2010/main" val="423445418"/>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0FB71-0070-D274-35E3-33C856C84213}"/>
              </a:ext>
            </a:extLst>
          </p:cNvPr>
          <p:cNvSpPr>
            <a:spLocks noGrp="1"/>
          </p:cNvSpPr>
          <p:nvPr>
            <p:ph type="title"/>
          </p:nvPr>
        </p:nvSpPr>
        <p:spPr>
          <a:xfrm>
            <a:off x="839788" y="457200"/>
            <a:ext cx="3932237" cy="1600200"/>
          </a:xfrm>
        </p:spPr>
        <p:txBody>
          <a:bodyPr numCol="1"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5BA64B-1733-734B-8433-85E1D4313EA5}"/>
              </a:ext>
            </a:extLst>
          </p:cNvPr>
          <p:cNvSpPr>
            <a:spLocks noGrp="1"/>
          </p:cNvSpPr>
          <p:nvPr>
            <p:ph type="pic" idx="1"/>
          </p:nvPr>
        </p:nvSpPr>
        <p:spPr>
          <a:xfrm>
            <a:off x="5183188" y="987425"/>
            <a:ext cx="6172200" cy="4873625"/>
          </a:xfrm>
        </p:spPr>
        <p:txBody>
          <a:bodyPr numCol="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4E544FD-919B-B462-007A-4851B73B7372}"/>
              </a:ext>
            </a:extLst>
          </p:cNvPr>
          <p:cNvSpPr>
            <a:spLocks noGrp="1"/>
          </p:cNvSpPr>
          <p:nvPr>
            <p:ph type="body" sz="half" idx="2"/>
          </p:nvPr>
        </p:nvSpPr>
        <p:spPr>
          <a:xfrm>
            <a:off x="839788" y="2057400"/>
            <a:ext cx="3932237" cy="3811588"/>
          </a:xfrm>
        </p:spPr>
        <p:txBody>
          <a:bodyPr numCol="1"/>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B9EC8E-F54B-9F32-BA19-34F9752E3D00}"/>
              </a:ext>
            </a:extLst>
          </p:cNvPr>
          <p:cNvSpPr>
            <a:spLocks noGrp="1"/>
          </p:cNvSpPr>
          <p:nvPr>
            <p:ph type="dt" sz="half" idx="10"/>
          </p:nvPr>
        </p:nvSpPr>
        <p:spPr/>
        <p:txBody>
          <a:bodyPr numCol="1"/>
          <a:lstStyle/>
          <a:p>
            <a:fld id="{363EFA5E-FA76-400D-B3DC-F0BA90E6D107}" type="datetimeFigureOut">
              <a:rPr lang="en-US" smtClean="0"/>
              <a:t>1/23/2023</a:t>
            </a:fld>
            <a:endParaRPr lang="en-US" dirty="0"/>
          </a:p>
        </p:txBody>
      </p:sp>
      <p:sp>
        <p:nvSpPr>
          <p:cNvPr id="6" name="Footer Placeholder 5">
            <a:extLst>
              <a:ext uri="{FF2B5EF4-FFF2-40B4-BE49-F238E27FC236}">
                <a16:creationId xmlns:a16="http://schemas.microsoft.com/office/drawing/2014/main" id="{7D82EF76-65A7-A7C2-BA83-DBAE6054F8A8}"/>
              </a:ext>
            </a:extLst>
          </p:cNvPr>
          <p:cNvSpPr>
            <a:spLocks noGrp="1"/>
          </p:cNvSpPr>
          <p:nvPr>
            <p:ph type="ftr" sz="quarter" idx="11"/>
          </p:nvPr>
        </p:nvSpPr>
        <p:spPr/>
        <p:txBody>
          <a:bodyPr numCol="1"/>
          <a:lstStyle/>
          <a:p>
            <a:endParaRPr lang="en-US" dirty="0"/>
          </a:p>
        </p:txBody>
      </p:sp>
      <p:sp>
        <p:nvSpPr>
          <p:cNvPr id="7" name="Slide Number Placeholder 6">
            <a:extLst>
              <a:ext uri="{FF2B5EF4-FFF2-40B4-BE49-F238E27FC236}">
                <a16:creationId xmlns:a16="http://schemas.microsoft.com/office/drawing/2014/main" id="{E71161F0-61FA-8302-8855-7611F310D52F}"/>
              </a:ext>
            </a:extLst>
          </p:cNvPr>
          <p:cNvSpPr>
            <a:spLocks noGrp="1"/>
          </p:cNvSpPr>
          <p:nvPr>
            <p:ph type="sldNum" sz="quarter" idx="12"/>
          </p:nvPr>
        </p:nvSpPr>
        <p:spPr/>
        <p:txBody>
          <a:bodyPr numCol="1"/>
          <a:lstStyle/>
          <a:p>
            <a:fld id="{6D22F896-40B5-4ADD-8801-0D06FADFA095}" type="slidenum">
              <a:rPr lang="en-US" smtClean="0"/>
              <a:t>‹#›</a:t>
            </a:fld>
            <a:endParaRPr lang="en-US" dirty="0"/>
          </a:p>
        </p:txBody>
      </p:sp>
    </p:spTree>
    <p:extLst>
      <p:ext uri="{BB962C8B-B14F-4D97-AF65-F5344CB8AC3E}">
        <p14:creationId xmlns:p14="http://schemas.microsoft.com/office/powerpoint/2010/main" val="2766691332"/>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FD60B3-7DC4-DBC1-94DF-C6762E984BAE}"/>
              </a:ext>
            </a:extLst>
          </p:cNvPr>
          <p:cNvSpPr>
            <a:spLocks noGrp="1"/>
          </p:cNvSpPr>
          <p:nvPr>
            <p:ph type="title"/>
          </p:nvPr>
        </p:nvSpPr>
        <p:spPr>
          <a:xfrm>
            <a:off x="838200" y="365125"/>
            <a:ext cx="10515600" cy="1325563"/>
          </a:xfrm>
          <a:prstGeom prst="rect">
            <a:avLst/>
          </a:prstGeom>
        </p:spPr>
        <p:txBody>
          <a:bodyPr vert="horz" lIns="91440" tIns="45720" rIns="91440" bIns="45720" numCol="1"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802261A-DB16-01F2-F4E2-B1028649800D}"/>
              </a:ext>
            </a:extLst>
          </p:cNvPr>
          <p:cNvSpPr>
            <a:spLocks noGrp="1"/>
          </p:cNvSpPr>
          <p:nvPr>
            <p:ph type="body" idx="1"/>
          </p:nvPr>
        </p:nvSpPr>
        <p:spPr>
          <a:xfrm>
            <a:off x="838200" y="1825625"/>
            <a:ext cx="10515600" cy="4351338"/>
          </a:xfrm>
          <a:prstGeom prst="rect">
            <a:avLst/>
          </a:prstGeom>
        </p:spPr>
        <p:txBody>
          <a:bodyPr vert="horz" lIns="91440" tIns="45720" rIns="91440" bIns="45720" numCol="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4535D9-CE94-3CD3-9AAE-B05ED938C776}"/>
              </a:ext>
            </a:extLst>
          </p:cNvPr>
          <p:cNvSpPr>
            <a:spLocks noGrp="1"/>
          </p:cNvSpPr>
          <p:nvPr>
            <p:ph type="dt" sz="half" idx="2"/>
          </p:nvPr>
        </p:nvSpPr>
        <p:spPr>
          <a:xfrm>
            <a:off x="838200" y="6356350"/>
            <a:ext cx="2743200" cy="365125"/>
          </a:xfrm>
          <a:prstGeom prst="rect">
            <a:avLst/>
          </a:prstGeom>
        </p:spPr>
        <p:txBody>
          <a:bodyPr vert="horz" lIns="91440" tIns="45720" rIns="91440" bIns="45720" numCol="1" rtlCol="0" anchor="ctr"/>
          <a:lstStyle>
            <a:lvl1pPr algn="l">
              <a:defRPr sz="1200">
                <a:solidFill>
                  <a:schemeClr val="tx1">
                    <a:tint val="75000"/>
                  </a:schemeClr>
                </a:solidFill>
              </a:defRPr>
            </a:lvl1pPr>
          </a:lstStyle>
          <a:p>
            <a:fld id="{9D6E9DEC-419B-4CC5-A080-3B06BD5A8291}" type="datetimeFigureOut">
              <a:rPr lang="en-US" smtClean="0"/>
              <a:t>1/23/2023</a:t>
            </a:fld>
            <a:endParaRPr lang="en-US" dirty="0"/>
          </a:p>
        </p:txBody>
      </p:sp>
      <p:sp>
        <p:nvSpPr>
          <p:cNvPr id="5" name="Footer Placeholder 4">
            <a:extLst>
              <a:ext uri="{FF2B5EF4-FFF2-40B4-BE49-F238E27FC236}">
                <a16:creationId xmlns:a16="http://schemas.microsoft.com/office/drawing/2014/main" id="{20F54171-5B65-993C-D6C3-F16430225C4C}"/>
              </a:ext>
            </a:extLst>
          </p:cNvPr>
          <p:cNvSpPr>
            <a:spLocks noGrp="1"/>
          </p:cNvSpPr>
          <p:nvPr>
            <p:ph type="ftr" sz="quarter" idx="3"/>
          </p:nvPr>
        </p:nvSpPr>
        <p:spPr>
          <a:xfrm>
            <a:off x="4038600" y="6356350"/>
            <a:ext cx="4114800" cy="365125"/>
          </a:xfrm>
          <a:prstGeom prst="rect">
            <a:avLst/>
          </a:prstGeom>
        </p:spPr>
        <p:txBody>
          <a:bodyPr vert="horz" lIns="91440" tIns="45720" rIns="91440" bIns="45720" numCol="1"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866E9DB-74F3-7192-824F-807FEE391FFC}"/>
              </a:ext>
            </a:extLst>
          </p:cNvPr>
          <p:cNvSpPr>
            <a:spLocks noGrp="1"/>
          </p:cNvSpPr>
          <p:nvPr>
            <p:ph type="sldNum" sz="quarter" idx="4"/>
          </p:nvPr>
        </p:nvSpPr>
        <p:spPr>
          <a:xfrm>
            <a:off x="8610600" y="6356350"/>
            <a:ext cx="2743200" cy="365125"/>
          </a:xfrm>
          <a:prstGeom prst="rect">
            <a:avLst/>
          </a:prstGeom>
        </p:spPr>
        <p:txBody>
          <a:bodyPr vert="horz" lIns="91440" tIns="45720" rIns="91440" bIns="45720" numCol="1"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57943052"/>
      </p:ext>
    </p:extLst>
  </p:cSld>
  <p:clrMap bg1="lt1" tx1="dk1" bg2="lt2" tx2="dk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transition spd="med">
    <p:fade/>
  </p:transition>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numCol="1"/>
          <a:lstStyle/>
          <a:p>
            <a:r>
              <a:rPr lang="en-US" dirty="0"/>
              <a:t>Equitable Development Considerations</a:t>
            </a:r>
          </a:p>
        </p:txBody>
      </p:sp>
      <p:sp>
        <p:nvSpPr>
          <p:cNvPr id="3" name="Subtitle 2"/>
          <p:cNvSpPr>
            <a:spLocks noGrp="1"/>
          </p:cNvSpPr>
          <p:nvPr>
            <p:ph type="subTitle" idx="1"/>
          </p:nvPr>
        </p:nvSpPr>
        <p:spPr/>
        <p:txBody>
          <a:bodyPr numCol="1">
            <a:normAutofit/>
          </a:bodyPr>
          <a:lstStyle/>
          <a:p>
            <a:r>
              <a:rPr lang="en-US" dirty="0"/>
              <a:t>Dr. Dell Gines</a:t>
            </a:r>
          </a:p>
        </p:txBody>
      </p:sp>
    </p:spTree>
    <p:extLst>
      <p:ext uri="{BB962C8B-B14F-4D97-AF65-F5344CB8AC3E}">
        <p14:creationId xmlns:p14="http://schemas.microsoft.com/office/powerpoint/2010/main" val="3289291677"/>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5E737-9D9D-5FDD-E3E0-B5EE116EA0F1}"/>
              </a:ext>
            </a:extLst>
          </p:cNvPr>
          <p:cNvSpPr>
            <a:spLocks noGrp="1"/>
          </p:cNvSpPr>
          <p:nvPr>
            <p:ph type="title"/>
          </p:nvPr>
        </p:nvSpPr>
        <p:spPr/>
        <p:txBody>
          <a:bodyPr numCol="1"/>
          <a:lstStyle/>
          <a:p>
            <a:r>
              <a:rPr lang="en-US" dirty="0"/>
              <a:t>Diversity Equity and Inclusion</a:t>
            </a:r>
          </a:p>
        </p:txBody>
      </p:sp>
      <p:sp>
        <p:nvSpPr>
          <p:cNvPr id="3" name="Content Placeholder 2">
            <a:extLst>
              <a:ext uri="{FF2B5EF4-FFF2-40B4-BE49-F238E27FC236}">
                <a16:creationId xmlns:a16="http://schemas.microsoft.com/office/drawing/2014/main" id="{F36F0054-5ADF-27BE-5231-6B5C38A3B5E2}"/>
              </a:ext>
            </a:extLst>
          </p:cNvPr>
          <p:cNvSpPr>
            <a:spLocks noGrp="1"/>
          </p:cNvSpPr>
          <p:nvPr>
            <p:ph idx="1"/>
          </p:nvPr>
        </p:nvSpPr>
        <p:spPr/>
        <p:txBody>
          <a:bodyPr numCol="1"/>
          <a:lstStyle/>
          <a:p>
            <a:pPr marL="0" indent="0">
              <a:buNone/>
            </a:pPr>
            <a:r>
              <a:rPr lang="en-US" b="1" dirty="0"/>
              <a:t>Understanding the Limitations of DEI</a:t>
            </a:r>
          </a:p>
          <a:p>
            <a:r>
              <a:rPr lang="en-US" dirty="0"/>
              <a:t>Diversity is infinite</a:t>
            </a:r>
          </a:p>
          <a:p>
            <a:r>
              <a:rPr lang="en-US" dirty="0"/>
              <a:t>Practical resource constraints</a:t>
            </a:r>
          </a:p>
          <a:p>
            <a:r>
              <a:rPr lang="en-US" dirty="0"/>
              <a:t>Boxes must be drawn, who has the power of drawing that box?</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143757084"/>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5E737-9D9D-5FDD-E3E0-B5EE116EA0F1}"/>
              </a:ext>
            </a:extLst>
          </p:cNvPr>
          <p:cNvSpPr>
            <a:spLocks noGrp="1"/>
          </p:cNvSpPr>
          <p:nvPr>
            <p:ph type="title"/>
          </p:nvPr>
        </p:nvSpPr>
        <p:spPr/>
        <p:txBody>
          <a:bodyPr numCol="1"/>
          <a:lstStyle/>
          <a:p>
            <a:r>
              <a:rPr lang="en-US"/>
              <a:t>Diversity Equity and Inclusion</a:t>
            </a:r>
            <a:endParaRPr lang="en-US" dirty="0"/>
          </a:p>
        </p:txBody>
      </p:sp>
      <p:sp>
        <p:nvSpPr>
          <p:cNvPr id="3" name="Content Placeholder 2">
            <a:extLst>
              <a:ext uri="{FF2B5EF4-FFF2-40B4-BE49-F238E27FC236}">
                <a16:creationId xmlns:a16="http://schemas.microsoft.com/office/drawing/2014/main" id="{F36F0054-5ADF-27BE-5231-6B5C38A3B5E2}"/>
              </a:ext>
            </a:extLst>
          </p:cNvPr>
          <p:cNvSpPr>
            <a:spLocks noGrp="1"/>
          </p:cNvSpPr>
          <p:nvPr>
            <p:ph idx="1"/>
          </p:nvPr>
        </p:nvSpPr>
        <p:spPr/>
        <p:txBody>
          <a:bodyPr numCol="1"/>
          <a:lstStyle/>
          <a:p>
            <a:pPr marL="0" indent="0">
              <a:buNone/>
            </a:pPr>
            <a:r>
              <a:rPr lang="en-US" b="1" dirty="0"/>
              <a:t>Understanding the Limitations of DEI</a:t>
            </a:r>
          </a:p>
          <a:p>
            <a:r>
              <a:rPr lang="en-US" dirty="0"/>
              <a:t>Diversity is nearly unlimited – There are no limitations on how many ways you can define someone. All diversity ultimately is reduced to a unit of 1 because everyone is unique, and therefore has a unique experience.</a:t>
            </a:r>
          </a:p>
          <a:p>
            <a:r>
              <a:rPr lang="en-US" dirty="0"/>
              <a:t>Example – Black female -&gt; Black female in the U.S. -&gt; Black female in N.Y. -&gt; Black Female in the Bronx -&gt; Black Female in 10451 -&gt; Black Female in 2401 3rd Ave, Bronx, NY apartments -&gt; etc. </a:t>
            </a:r>
          </a:p>
          <a:p>
            <a:pPr marL="0" indent="0">
              <a:buNone/>
            </a:pPr>
            <a:endParaRPr lang="en-US" dirty="0"/>
          </a:p>
          <a:p>
            <a:pPr marL="0" indent="0">
              <a:buNone/>
            </a:pPr>
            <a:endParaRPr lang="en-US" dirty="0"/>
          </a:p>
        </p:txBody>
      </p:sp>
      <p:pic>
        <p:nvPicPr>
          <p:cNvPr id="4" name="Picture 3">
            <a:extLst>
              <a:ext uri="{FF2B5EF4-FFF2-40B4-BE49-F238E27FC236}">
                <a16:creationId xmlns:a16="http://schemas.microsoft.com/office/drawing/2014/main" id="{7A2A5083-9D19-0DF8-3872-7346899DC019}"/>
              </a:ext>
            </a:extLst>
          </p:cNvPr>
          <p:cNvPicPr>
            <a:picLocks noChangeAspect="1"/>
          </p:cNvPicPr>
          <p:nvPr/>
        </p:nvPicPr>
        <p:blipFill>
          <a:blip r:embed="rId2"/>
          <a:stretch>
            <a:fillRect/>
          </a:stretch>
        </p:blipFill>
        <p:spPr>
          <a:xfrm>
            <a:off x="4229100" y="5261471"/>
            <a:ext cx="3000375" cy="1231404"/>
          </a:xfrm>
          <a:prstGeom prst="rect">
            <a:avLst/>
          </a:prstGeom>
        </p:spPr>
      </p:pic>
    </p:spTree>
    <p:extLst>
      <p:ext uri="{BB962C8B-B14F-4D97-AF65-F5344CB8AC3E}">
        <p14:creationId xmlns:p14="http://schemas.microsoft.com/office/powerpoint/2010/main" val="3579110892"/>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5E737-9D9D-5FDD-E3E0-B5EE116EA0F1}"/>
              </a:ext>
            </a:extLst>
          </p:cNvPr>
          <p:cNvSpPr>
            <a:spLocks noGrp="1"/>
          </p:cNvSpPr>
          <p:nvPr>
            <p:ph type="title"/>
          </p:nvPr>
        </p:nvSpPr>
        <p:spPr/>
        <p:txBody>
          <a:bodyPr numCol="1"/>
          <a:lstStyle/>
          <a:p>
            <a:r>
              <a:rPr lang="en-US" dirty="0"/>
              <a:t>Diversity Equity and Inclusion</a:t>
            </a:r>
          </a:p>
        </p:txBody>
      </p:sp>
      <p:sp>
        <p:nvSpPr>
          <p:cNvPr id="3" name="Content Placeholder 2">
            <a:extLst>
              <a:ext uri="{FF2B5EF4-FFF2-40B4-BE49-F238E27FC236}">
                <a16:creationId xmlns:a16="http://schemas.microsoft.com/office/drawing/2014/main" id="{F36F0054-5ADF-27BE-5231-6B5C38A3B5E2}"/>
              </a:ext>
            </a:extLst>
          </p:cNvPr>
          <p:cNvSpPr>
            <a:spLocks noGrp="1"/>
          </p:cNvSpPr>
          <p:nvPr>
            <p:ph idx="1"/>
          </p:nvPr>
        </p:nvSpPr>
        <p:spPr>
          <a:xfrm>
            <a:off x="838200" y="1807337"/>
            <a:ext cx="10515600" cy="4351338"/>
          </a:xfrm>
        </p:spPr>
        <p:txBody>
          <a:bodyPr numCol="1"/>
          <a:lstStyle/>
          <a:p>
            <a:pPr marL="0" indent="0">
              <a:buNone/>
            </a:pPr>
            <a:r>
              <a:rPr lang="en-US" b="1" dirty="0"/>
              <a:t>Understanding the Limitations of DEI</a:t>
            </a:r>
          </a:p>
          <a:p>
            <a:pPr marL="0" indent="0">
              <a:buNone/>
            </a:pPr>
            <a:r>
              <a:rPr lang="en-US" dirty="0"/>
              <a:t>Practical resource constraints – In any given time, the number of resources available are limited, yet diversity is nearly unlimited. </a:t>
            </a:r>
          </a:p>
          <a:p>
            <a:pPr marL="0" indent="0">
              <a:buNone/>
            </a:pPr>
            <a:endParaRPr lang="en-US" dirty="0"/>
          </a:p>
        </p:txBody>
      </p:sp>
      <p:graphicFrame>
        <p:nvGraphicFramePr>
          <p:cNvPr id="5" name="Diagram 4">
            <a:extLst>
              <a:ext uri="{FF2B5EF4-FFF2-40B4-BE49-F238E27FC236}">
                <a16:creationId xmlns:a16="http://schemas.microsoft.com/office/drawing/2014/main" id="{C0079019-7C11-2DB5-529E-57F31C8ADE1E}"/>
              </a:ext>
            </a:extLst>
          </p:cNvPr>
          <p:cNvGraphicFramePr/>
          <p:nvPr>
            <p:extLst>
              <p:ext uri="{D42A27DB-BD31-4B8C-83A1-F6EECF244321}">
                <p14:modId xmlns:p14="http://schemas.microsoft.com/office/powerpoint/2010/main" val="3261909242"/>
              </p:ext>
            </p:extLst>
          </p:nvPr>
        </p:nvGraphicFramePr>
        <p:xfrm>
          <a:off x="1593088" y="1775142"/>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80204535"/>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5E737-9D9D-5FDD-E3E0-B5EE116EA0F1}"/>
              </a:ext>
            </a:extLst>
          </p:cNvPr>
          <p:cNvSpPr>
            <a:spLocks noGrp="1"/>
          </p:cNvSpPr>
          <p:nvPr>
            <p:ph type="title"/>
          </p:nvPr>
        </p:nvSpPr>
        <p:spPr/>
        <p:txBody>
          <a:bodyPr numCol="1"/>
          <a:lstStyle/>
          <a:p>
            <a:r>
              <a:rPr lang="en-US" dirty="0"/>
              <a:t>Diversity Equity and Inclusion</a:t>
            </a:r>
          </a:p>
        </p:txBody>
      </p:sp>
      <p:sp>
        <p:nvSpPr>
          <p:cNvPr id="3" name="Content Placeholder 2">
            <a:extLst>
              <a:ext uri="{FF2B5EF4-FFF2-40B4-BE49-F238E27FC236}">
                <a16:creationId xmlns:a16="http://schemas.microsoft.com/office/drawing/2014/main" id="{F36F0054-5ADF-27BE-5231-6B5C38A3B5E2}"/>
              </a:ext>
            </a:extLst>
          </p:cNvPr>
          <p:cNvSpPr>
            <a:spLocks noGrp="1"/>
          </p:cNvSpPr>
          <p:nvPr>
            <p:ph idx="1"/>
          </p:nvPr>
        </p:nvSpPr>
        <p:spPr/>
        <p:txBody>
          <a:bodyPr numCol="1"/>
          <a:lstStyle/>
          <a:p>
            <a:pPr marL="0" indent="0">
              <a:buNone/>
            </a:pPr>
            <a:r>
              <a:rPr lang="en-US" b="1" dirty="0"/>
              <a:t>Understanding the Limitations of DEI</a:t>
            </a:r>
          </a:p>
          <a:p>
            <a:r>
              <a:rPr lang="en-US" dirty="0"/>
              <a:t>Boxes must be drawn, who has the power of drawing that box?</a:t>
            </a:r>
          </a:p>
          <a:p>
            <a:r>
              <a:rPr lang="en-US" dirty="0"/>
              <a:t>This moves into issues about power, organizational structure and other considerations. </a:t>
            </a:r>
          </a:p>
          <a:p>
            <a:pPr marL="0" indent="0">
              <a:buNone/>
            </a:pPr>
            <a:endParaRPr lang="en-US" dirty="0"/>
          </a:p>
        </p:txBody>
      </p:sp>
      <p:pic>
        <p:nvPicPr>
          <p:cNvPr id="4" name="Picture 3">
            <a:extLst>
              <a:ext uri="{FF2B5EF4-FFF2-40B4-BE49-F238E27FC236}">
                <a16:creationId xmlns:a16="http://schemas.microsoft.com/office/drawing/2014/main" id="{0D377208-A94B-3806-2A07-0843C31D1C08}"/>
              </a:ext>
            </a:extLst>
          </p:cNvPr>
          <p:cNvPicPr>
            <a:picLocks noChangeAspect="1"/>
          </p:cNvPicPr>
          <p:nvPr/>
        </p:nvPicPr>
        <p:blipFill>
          <a:blip r:embed="rId2"/>
          <a:stretch>
            <a:fillRect/>
          </a:stretch>
        </p:blipFill>
        <p:spPr>
          <a:xfrm>
            <a:off x="4476750" y="4071937"/>
            <a:ext cx="2438400" cy="1876425"/>
          </a:xfrm>
          <a:prstGeom prst="rect">
            <a:avLst/>
          </a:prstGeom>
        </p:spPr>
      </p:pic>
    </p:spTree>
    <p:extLst>
      <p:ext uri="{BB962C8B-B14F-4D97-AF65-F5344CB8AC3E}">
        <p14:creationId xmlns:p14="http://schemas.microsoft.com/office/powerpoint/2010/main" val="1476253649"/>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3D96D-15BB-CB39-D616-85AC49E7E37E}"/>
              </a:ext>
            </a:extLst>
          </p:cNvPr>
          <p:cNvSpPr>
            <a:spLocks noGrp="1"/>
          </p:cNvSpPr>
          <p:nvPr>
            <p:ph type="title"/>
          </p:nvPr>
        </p:nvSpPr>
        <p:spPr/>
        <p:txBody>
          <a:bodyPr/>
          <a:lstStyle/>
          <a:p>
            <a:r>
              <a:rPr lang="en-US" dirty="0"/>
              <a:t>Diversity Equity and Inclusion</a:t>
            </a:r>
          </a:p>
        </p:txBody>
      </p:sp>
      <p:sp>
        <p:nvSpPr>
          <p:cNvPr id="3" name="Content Placeholder 2">
            <a:extLst>
              <a:ext uri="{FF2B5EF4-FFF2-40B4-BE49-F238E27FC236}">
                <a16:creationId xmlns:a16="http://schemas.microsoft.com/office/drawing/2014/main" id="{75FCC741-C0BA-1027-6DFF-BF7037789AF1}"/>
              </a:ext>
            </a:extLst>
          </p:cNvPr>
          <p:cNvSpPr>
            <a:spLocks noGrp="1"/>
          </p:cNvSpPr>
          <p:nvPr>
            <p:ph idx="1"/>
          </p:nvPr>
        </p:nvSpPr>
        <p:spPr/>
        <p:txBody>
          <a:bodyPr>
            <a:normAutofit fontScale="92500" lnSpcReduction="10000"/>
          </a:bodyPr>
          <a:lstStyle/>
          <a:p>
            <a:pPr marL="0" indent="0">
              <a:buNone/>
            </a:pPr>
            <a:r>
              <a:rPr lang="en-US" b="1" dirty="0"/>
              <a:t>So, what IS it good for? </a:t>
            </a:r>
          </a:p>
          <a:p>
            <a:pPr marL="0" indent="0">
              <a:buNone/>
            </a:pPr>
            <a:r>
              <a:rPr lang="en-US" dirty="0"/>
              <a:t>DEI is useful as an aspirational framework that causes us to continually review and seek to improve how we are treating people within various organizational contexts and systems.  </a:t>
            </a:r>
          </a:p>
          <a:p>
            <a:pPr marL="0" indent="0">
              <a:buNone/>
            </a:pPr>
            <a:r>
              <a:rPr lang="en-US" dirty="0"/>
              <a:t>Asking the questions such as:</a:t>
            </a:r>
          </a:p>
          <a:p>
            <a:r>
              <a:rPr lang="en-US" dirty="0"/>
              <a:t>“Who is in the room and who is not and why?”</a:t>
            </a:r>
          </a:p>
          <a:p>
            <a:r>
              <a:rPr lang="en-US" dirty="0"/>
              <a:t>“Are people being treated fairly in the room?”</a:t>
            </a:r>
          </a:p>
          <a:p>
            <a:r>
              <a:rPr lang="en-US" dirty="0"/>
              <a:t>“Are the people in the room given a voice in how the room is organized?”</a:t>
            </a:r>
          </a:p>
          <a:p>
            <a:pPr marL="0" indent="0">
              <a:buNone/>
            </a:pPr>
            <a:r>
              <a:rPr lang="en-US" dirty="0"/>
              <a:t>Can be powerful in ensuring the organizations and systems are more empathetic, equitable, and empowering. </a:t>
            </a:r>
          </a:p>
        </p:txBody>
      </p:sp>
    </p:spTree>
    <p:extLst>
      <p:ext uri="{BB962C8B-B14F-4D97-AF65-F5344CB8AC3E}">
        <p14:creationId xmlns:p14="http://schemas.microsoft.com/office/powerpoint/2010/main" val="1032666588"/>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800851-0562-ACDE-ABA7-CC58E51F36BF}"/>
              </a:ext>
            </a:extLst>
          </p:cNvPr>
          <p:cNvSpPr>
            <a:spLocks noGrp="1"/>
          </p:cNvSpPr>
          <p:nvPr>
            <p:ph type="title"/>
          </p:nvPr>
        </p:nvSpPr>
        <p:spPr/>
        <p:txBody>
          <a:bodyPr numCol="1"/>
          <a:lstStyle/>
          <a:p>
            <a:r>
              <a:rPr lang="en-US" dirty="0"/>
              <a:t>Defining Economic Development</a:t>
            </a:r>
          </a:p>
        </p:txBody>
      </p:sp>
      <p:sp>
        <p:nvSpPr>
          <p:cNvPr id="3" name="Content Placeholder 2">
            <a:extLst>
              <a:ext uri="{FF2B5EF4-FFF2-40B4-BE49-F238E27FC236}">
                <a16:creationId xmlns:a16="http://schemas.microsoft.com/office/drawing/2014/main" id="{FFA4FB6E-C922-3CDF-48BC-590C737A2B21}"/>
              </a:ext>
            </a:extLst>
          </p:cNvPr>
          <p:cNvSpPr>
            <a:spLocks noGrp="1"/>
          </p:cNvSpPr>
          <p:nvPr>
            <p:ph idx="1"/>
          </p:nvPr>
        </p:nvSpPr>
        <p:spPr/>
        <p:txBody>
          <a:bodyPr numCol="1">
            <a:normAutofit/>
          </a:bodyPr>
          <a:lstStyle/>
          <a:p>
            <a:pPr marL="0" indent="0">
              <a:buNone/>
            </a:pPr>
            <a:r>
              <a:rPr lang="en-US" b="1" dirty="0"/>
              <a:t>My Definition</a:t>
            </a:r>
          </a:p>
          <a:p>
            <a:pPr marL="0" indent="0">
              <a:buNone/>
            </a:pP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r>
              <a:rPr lang="en-US" dirty="0">
                <a:effectLst/>
                <a:ea typeface="Times New Roman" panose="02020603050405020304" pitchFamily="18" charset="0"/>
                <a:cs typeface="Times New Roman" panose="02020603050405020304" pitchFamily="18" charset="0"/>
              </a:rPr>
              <a:t>The main objectives of local economic development are to create and utilize policies, strategies, and programs to equitably improve the quality of life of the citizens in a community. To achieve these objectives, local developers use various techniques to create a sustainably thriving economy that promotes equitable distribution of economic growth and maintains or creates a place where citizens enjoy living, working, and playing.</a:t>
            </a:r>
            <a:endParaRPr lang="en-US" dirty="0"/>
          </a:p>
        </p:txBody>
      </p:sp>
    </p:spTree>
    <p:extLst>
      <p:ext uri="{BB962C8B-B14F-4D97-AF65-F5344CB8AC3E}">
        <p14:creationId xmlns:p14="http://schemas.microsoft.com/office/powerpoint/2010/main" val="1971250488"/>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6310C-5674-668E-400B-F485E754C883}"/>
              </a:ext>
            </a:extLst>
          </p:cNvPr>
          <p:cNvSpPr>
            <a:spLocks noGrp="1"/>
          </p:cNvSpPr>
          <p:nvPr>
            <p:ph type="title"/>
          </p:nvPr>
        </p:nvSpPr>
        <p:spPr/>
        <p:txBody>
          <a:bodyPr numCol="1"/>
          <a:lstStyle/>
          <a:p>
            <a:r>
              <a:rPr lang="en-US" dirty="0"/>
              <a:t>DEI in Economic Development</a:t>
            </a:r>
          </a:p>
        </p:txBody>
      </p:sp>
      <p:sp>
        <p:nvSpPr>
          <p:cNvPr id="3" name="Content Placeholder 2">
            <a:extLst>
              <a:ext uri="{FF2B5EF4-FFF2-40B4-BE49-F238E27FC236}">
                <a16:creationId xmlns:a16="http://schemas.microsoft.com/office/drawing/2014/main" id="{6CEB63FB-0642-8A3D-5A76-464C3096138C}"/>
              </a:ext>
            </a:extLst>
          </p:cNvPr>
          <p:cNvSpPr>
            <a:spLocks noGrp="1"/>
          </p:cNvSpPr>
          <p:nvPr>
            <p:ph idx="1"/>
          </p:nvPr>
        </p:nvSpPr>
        <p:spPr/>
        <p:txBody>
          <a:bodyPr numCol="1"/>
          <a:lstStyle/>
          <a:p>
            <a:pPr marL="0" indent="0">
              <a:buNone/>
            </a:pPr>
            <a:r>
              <a:rPr lang="en-US" b="1" dirty="0"/>
              <a:t>Closed Systems vs Open Systems</a:t>
            </a:r>
          </a:p>
          <a:p>
            <a:pPr marL="0" indent="0">
              <a:buNone/>
            </a:pPr>
            <a:r>
              <a:rPr lang="en-US" dirty="0"/>
              <a:t>Organizational DEI vs Economic Development Centered DEI are different. </a:t>
            </a:r>
          </a:p>
          <a:p>
            <a:r>
              <a:rPr lang="en-US" dirty="0"/>
              <a:t>ODEI functions in a relatively controlled environment, usually within a defined organizational objective (closed system).</a:t>
            </a:r>
          </a:p>
          <a:p>
            <a:r>
              <a:rPr lang="en-US" dirty="0"/>
              <a:t>EDDEI functions in a non-controlled environment, with many objectives that are often undefined (open system). </a:t>
            </a:r>
          </a:p>
          <a:p>
            <a:pPr marL="0" indent="0">
              <a:buNone/>
            </a:pPr>
            <a:endParaRPr lang="en-US" dirty="0"/>
          </a:p>
        </p:txBody>
      </p:sp>
      <p:sp>
        <p:nvSpPr>
          <p:cNvPr id="4" name="Rectangle: Rounded Corners 3">
            <a:extLst>
              <a:ext uri="{FF2B5EF4-FFF2-40B4-BE49-F238E27FC236}">
                <a16:creationId xmlns:a16="http://schemas.microsoft.com/office/drawing/2014/main" id="{F4F3D0C1-CE76-A460-436E-E938B4A887EB}"/>
              </a:ext>
            </a:extLst>
          </p:cNvPr>
          <p:cNvSpPr/>
          <p:nvPr/>
        </p:nvSpPr>
        <p:spPr>
          <a:xfrm>
            <a:off x="1984248" y="5397500"/>
            <a:ext cx="2706624" cy="914400"/>
          </a:xfrm>
          <a:prstGeom prst="roundRect">
            <a:avLst/>
          </a:prstGeom>
          <a:noFill/>
          <a:ln w="41275"/>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 name="Rectangle: Rounded Corners 4">
            <a:extLst>
              <a:ext uri="{FF2B5EF4-FFF2-40B4-BE49-F238E27FC236}">
                <a16:creationId xmlns:a16="http://schemas.microsoft.com/office/drawing/2014/main" id="{F3C2FEA9-3216-9FE1-E2F1-A730BA2AFCEC}"/>
              </a:ext>
            </a:extLst>
          </p:cNvPr>
          <p:cNvSpPr/>
          <p:nvPr/>
        </p:nvSpPr>
        <p:spPr>
          <a:xfrm>
            <a:off x="6669024" y="5397500"/>
            <a:ext cx="2706624" cy="914400"/>
          </a:xfrm>
          <a:prstGeom prst="roundRect">
            <a:avLst/>
          </a:prstGeom>
          <a:noFill/>
          <a:ln w="41275">
            <a:prstDash val="dash"/>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DFCA19C8-F6F3-795B-4366-8AB5C92807FE}"/>
              </a:ext>
            </a:extLst>
          </p:cNvPr>
          <p:cNvSpPr txBox="1"/>
          <p:nvPr/>
        </p:nvSpPr>
        <p:spPr>
          <a:xfrm>
            <a:off x="2532888" y="5641848"/>
            <a:ext cx="1591056" cy="369332"/>
          </a:xfrm>
          <a:prstGeom prst="rect">
            <a:avLst/>
          </a:prstGeom>
          <a:noFill/>
        </p:spPr>
        <p:txBody>
          <a:bodyPr wrap="square" rtlCol="0">
            <a:spAutoFit/>
          </a:bodyPr>
          <a:lstStyle/>
          <a:p>
            <a:pPr algn="ctr"/>
            <a:r>
              <a:rPr lang="en-US" dirty="0"/>
              <a:t>Closed</a:t>
            </a:r>
          </a:p>
        </p:txBody>
      </p:sp>
      <p:sp>
        <p:nvSpPr>
          <p:cNvPr id="7" name="TextBox 6">
            <a:extLst>
              <a:ext uri="{FF2B5EF4-FFF2-40B4-BE49-F238E27FC236}">
                <a16:creationId xmlns:a16="http://schemas.microsoft.com/office/drawing/2014/main" id="{D0A5917A-7A70-8C38-2B67-84E4F246E2AC}"/>
              </a:ext>
            </a:extLst>
          </p:cNvPr>
          <p:cNvSpPr txBox="1"/>
          <p:nvPr/>
        </p:nvSpPr>
        <p:spPr>
          <a:xfrm>
            <a:off x="7138416" y="5641848"/>
            <a:ext cx="1591056" cy="369332"/>
          </a:xfrm>
          <a:prstGeom prst="rect">
            <a:avLst/>
          </a:prstGeom>
          <a:noFill/>
        </p:spPr>
        <p:txBody>
          <a:bodyPr wrap="square" rtlCol="0">
            <a:spAutoFit/>
          </a:bodyPr>
          <a:lstStyle/>
          <a:p>
            <a:pPr algn="ctr"/>
            <a:r>
              <a:rPr lang="en-US" dirty="0"/>
              <a:t>Open</a:t>
            </a:r>
          </a:p>
        </p:txBody>
      </p:sp>
    </p:spTree>
    <p:extLst>
      <p:ext uri="{BB962C8B-B14F-4D97-AF65-F5344CB8AC3E}">
        <p14:creationId xmlns:p14="http://schemas.microsoft.com/office/powerpoint/2010/main" val="1064641981"/>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3EADB-E465-5B17-0736-5E36DF8C40E9}"/>
              </a:ext>
            </a:extLst>
          </p:cNvPr>
          <p:cNvSpPr>
            <a:spLocks noGrp="1"/>
          </p:cNvSpPr>
          <p:nvPr>
            <p:ph type="title"/>
          </p:nvPr>
        </p:nvSpPr>
        <p:spPr/>
        <p:txBody>
          <a:bodyPr/>
          <a:lstStyle/>
          <a:p>
            <a:r>
              <a:rPr lang="en-US" dirty="0"/>
              <a:t>DEI in Economic Development</a:t>
            </a:r>
          </a:p>
        </p:txBody>
      </p:sp>
      <p:pic>
        <p:nvPicPr>
          <p:cNvPr id="4" name="Content Placeholder 3">
            <a:extLst>
              <a:ext uri="{FF2B5EF4-FFF2-40B4-BE49-F238E27FC236}">
                <a16:creationId xmlns:a16="http://schemas.microsoft.com/office/drawing/2014/main" id="{E157C558-F478-26BE-9948-7E7EB72ACDE8}"/>
              </a:ext>
            </a:extLst>
          </p:cNvPr>
          <p:cNvPicPr>
            <a:picLocks noGrp="1" noChangeAspect="1"/>
          </p:cNvPicPr>
          <p:nvPr>
            <p:ph idx="1"/>
          </p:nvPr>
        </p:nvPicPr>
        <p:blipFill>
          <a:blip r:embed="rId2"/>
          <a:stretch>
            <a:fillRect/>
          </a:stretch>
        </p:blipFill>
        <p:spPr>
          <a:xfrm>
            <a:off x="1121283" y="1951323"/>
            <a:ext cx="5962650" cy="3971925"/>
          </a:xfrm>
          <a:prstGeom prst="rect">
            <a:avLst/>
          </a:prstGeom>
        </p:spPr>
      </p:pic>
      <p:sp>
        <p:nvSpPr>
          <p:cNvPr id="5" name="TextBox 4">
            <a:extLst>
              <a:ext uri="{FF2B5EF4-FFF2-40B4-BE49-F238E27FC236}">
                <a16:creationId xmlns:a16="http://schemas.microsoft.com/office/drawing/2014/main" id="{A82C262B-5F1B-6F8C-0568-4FB5463975F7}"/>
              </a:ext>
            </a:extLst>
          </p:cNvPr>
          <p:cNvSpPr txBox="1"/>
          <p:nvPr/>
        </p:nvSpPr>
        <p:spPr>
          <a:xfrm>
            <a:off x="7688961" y="2057400"/>
            <a:ext cx="2898648" cy="1754326"/>
          </a:xfrm>
          <a:prstGeom prst="rect">
            <a:avLst/>
          </a:prstGeom>
          <a:noFill/>
          <a:ln>
            <a:solidFill>
              <a:schemeClr val="dk1">
                <a:shade val="50000"/>
              </a:schemeClr>
            </a:solidFill>
          </a:ln>
        </p:spPr>
        <p:txBody>
          <a:bodyPr wrap="square" rtlCol="0">
            <a:spAutoFit/>
          </a:bodyPr>
          <a:lstStyle/>
          <a:p>
            <a:r>
              <a:rPr lang="en-US" dirty="0"/>
              <a:t>What if a company is doing well with its DEI strategy, but the company itself is damaging the community where it draws its diverse populations from?</a:t>
            </a:r>
          </a:p>
        </p:txBody>
      </p:sp>
    </p:spTree>
    <p:extLst>
      <p:ext uri="{BB962C8B-B14F-4D97-AF65-F5344CB8AC3E}">
        <p14:creationId xmlns:p14="http://schemas.microsoft.com/office/powerpoint/2010/main" val="2779277312"/>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6310C-5674-668E-400B-F485E754C883}"/>
              </a:ext>
            </a:extLst>
          </p:cNvPr>
          <p:cNvSpPr>
            <a:spLocks noGrp="1"/>
          </p:cNvSpPr>
          <p:nvPr>
            <p:ph type="title"/>
          </p:nvPr>
        </p:nvSpPr>
        <p:spPr/>
        <p:txBody>
          <a:bodyPr numCol="1"/>
          <a:lstStyle/>
          <a:p>
            <a:r>
              <a:rPr lang="en-US" dirty="0"/>
              <a:t>DEI in Economic Development</a:t>
            </a:r>
          </a:p>
        </p:txBody>
      </p:sp>
      <p:sp>
        <p:nvSpPr>
          <p:cNvPr id="3" name="Content Placeholder 2">
            <a:extLst>
              <a:ext uri="{FF2B5EF4-FFF2-40B4-BE49-F238E27FC236}">
                <a16:creationId xmlns:a16="http://schemas.microsoft.com/office/drawing/2014/main" id="{6CEB63FB-0642-8A3D-5A76-464C3096138C}"/>
              </a:ext>
            </a:extLst>
          </p:cNvPr>
          <p:cNvSpPr>
            <a:spLocks noGrp="1"/>
          </p:cNvSpPr>
          <p:nvPr>
            <p:ph idx="1"/>
          </p:nvPr>
        </p:nvSpPr>
        <p:spPr/>
        <p:txBody>
          <a:bodyPr numCol="1"/>
          <a:lstStyle/>
          <a:p>
            <a:pPr marL="0" indent="0">
              <a:buNone/>
            </a:pPr>
            <a:r>
              <a:rPr lang="en-US" b="1" dirty="0"/>
              <a:t>Closed Systems vs Open Systems</a:t>
            </a:r>
          </a:p>
          <a:p>
            <a:pPr marL="0" indent="0">
              <a:buNone/>
            </a:pPr>
            <a:r>
              <a:rPr lang="en-US" dirty="0"/>
              <a:t>Organizational DEI vs Economic Development Centered DEI</a:t>
            </a:r>
          </a:p>
        </p:txBody>
      </p:sp>
      <p:pic>
        <p:nvPicPr>
          <p:cNvPr id="4" name="Picture 3">
            <a:extLst>
              <a:ext uri="{FF2B5EF4-FFF2-40B4-BE49-F238E27FC236}">
                <a16:creationId xmlns:a16="http://schemas.microsoft.com/office/drawing/2014/main" id="{A4790E2F-255A-724A-2C43-6096C3AAF2FD}"/>
              </a:ext>
            </a:extLst>
          </p:cNvPr>
          <p:cNvPicPr>
            <a:picLocks noChangeAspect="1"/>
          </p:cNvPicPr>
          <p:nvPr/>
        </p:nvPicPr>
        <p:blipFill>
          <a:blip r:embed="rId2"/>
          <a:stretch>
            <a:fillRect/>
          </a:stretch>
        </p:blipFill>
        <p:spPr>
          <a:xfrm>
            <a:off x="915543" y="2801869"/>
            <a:ext cx="6477000" cy="3619500"/>
          </a:xfrm>
          <a:prstGeom prst="rect">
            <a:avLst/>
          </a:prstGeom>
        </p:spPr>
      </p:pic>
      <p:sp>
        <p:nvSpPr>
          <p:cNvPr id="5" name="TextBox 4">
            <a:extLst>
              <a:ext uri="{FF2B5EF4-FFF2-40B4-BE49-F238E27FC236}">
                <a16:creationId xmlns:a16="http://schemas.microsoft.com/office/drawing/2014/main" id="{3D1E16BC-81A1-4CF0-4973-6A76915C8FAE}"/>
              </a:ext>
            </a:extLst>
          </p:cNvPr>
          <p:cNvSpPr txBox="1"/>
          <p:nvPr/>
        </p:nvSpPr>
        <p:spPr>
          <a:xfrm>
            <a:off x="7867269" y="2892171"/>
            <a:ext cx="3409188" cy="3477875"/>
          </a:xfrm>
          <a:prstGeom prst="rect">
            <a:avLst/>
          </a:prstGeom>
          <a:noFill/>
          <a:ln>
            <a:solidFill>
              <a:schemeClr val="dk1">
                <a:shade val="50000"/>
              </a:schemeClr>
            </a:solidFill>
          </a:ln>
        </p:spPr>
        <p:txBody>
          <a:bodyPr wrap="square" rtlCol="0">
            <a:spAutoFit/>
          </a:bodyPr>
          <a:lstStyle/>
          <a:p>
            <a:r>
              <a:rPr lang="en-US" sz="2000" dirty="0"/>
              <a:t>Economic developers need to consider more things:</a:t>
            </a:r>
          </a:p>
          <a:p>
            <a:pPr marL="342900" indent="-342900">
              <a:buFont typeface="Arial" panose="020B0604020202020204" pitchFamily="34" charset="0"/>
              <a:buChar char="•"/>
            </a:pPr>
            <a:r>
              <a:rPr lang="en-US" sz="2000" dirty="0"/>
              <a:t>What if they want their own team?</a:t>
            </a:r>
          </a:p>
          <a:p>
            <a:pPr marL="342900" indent="-342900">
              <a:buFont typeface="Arial" panose="020B0604020202020204" pitchFamily="34" charset="0"/>
              <a:buChar char="•"/>
            </a:pPr>
            <a:r>
              <a:rPr lang="en-US" sz="2000" dirty="0"/>
              <a:t>What if they don’t want to play or watch?</a:t>
            </a:r>
          </a:p>
          <a:p>
            <a:pPr marL="342900" indent="-342900">
              <a:buFont typeface="Arial" panose="020B0604020202020204" pitchFamily="34" charset="0"/>
              <a:buChar char="•"/>
            </a:pPr>
            <a:r>
              <a:rPr lang="en-US" sz="2000" dirty="0"/>
              <a:t>What if they are included but are not good because they never had training?</a:t>
            </a:r>
          </a:p>
          <a:p>
            <a:pPr marL="342900" indent="-342900">
              <a:buFont typeface="Arial" panose="020B0604020202020204" pitchFamily="34" charset="0"/>
              <a:buChar char="•"/>
            </a:pPr>
            <a:r>
              <a:rPr lang="en-US" sz="2000" dirty="0"/>
              <a:t>What if they want to play a different sport?</a:t>
            </a:r>
          </a:p>
        </p:txBody>
      </p:sp>
    </p:spTree>
    <p:extLst>
      <p:ext uri="{BB962C8B-B14F-4D97-AF65-F5344CB8AC3E}">
        <p14:creationId xmlns:p14="http://schemas.microsoft.com/office/powerpoint/2010/main" val="2876187628"/>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E5D51-1A33-F74E-CF58-C918F6294787}"/>
              </a:ext>
            </a:extLst>
          </p:cNvPr>
          <p:cNvSpPr>
            <a:spLocks noGrp="1"/>
          </p:cNvSpPr>
          <p:nvPr>
            <p:ph type="title"/>
          </p:nvPr>
        </p:nvSpPr>
        <p:spPr/>
        <p:txBody>
          <a:bodyPr/>
          <a:lstStyle/>
          <a:p>
            <a:r>
              <a:rPr lang="en-US" dirty="0"/>
              <a:t>DEI in Economic Development</a:t>
            </a:r>
          </a:p>
        </p:txBody>
      </p:sp>
      <p:sp>
        <p:nvSpPr>
          <p:cNvPr id="3" name="Content Placeholder 2">
            <a:extLst>
              <a:ext uri="{FF2B5EF4-FFF2-40B4-BE49-F238E27FC236}">
                <a16:creationId xmlns:a16="http://schemas.microsoft.com/office/drawing/2014/main" id="{5DB34D4F-D322-D197-F56C-8FC0BFB0DACE}"/>
              </a:ext>
            </a:extLst>
          </p:cNvPr>
          <p:cNvSpPr>
            <a:spLocks noGrp="1"/>
          </p:cNvSpPr>
          <p:nvPr>
            <p:ph idx="1"/>
          </p:nvPr>
        </p:nvSpPr>
        <p:spPr/>
        <p:txBody>
          <a:bodyPr/>
          <a:lstStyle/>
          <a:p>
            <a:pPr marL="0" indent="0">
              <a:buNone/>
            </a:pPr>
            <a:r>
              <a:rPr lang="en-US" b="1" dirty="0"/>
              <a:t>Modifying the DEI framing questions</a:t>
            </a:r>
          </a:p>
          <a:p>
            <a:r>
              <a:rPr lang="en-US" dirty="0"/>
              <a:t>“Who are our programs, strategy and incentives geared to and who are they not geared to and why?”</a:t>
            </a:r>
          </a:p>
          <a:p>
            <a:r>
              <a:rPr lang="en-US" dirty="0"/>
              <a:t>“Are all communities in our area of responsibility being treated fairly when we make economic development decisions?”</a:t>
            </a:r>
          </a:p>
          <a:p>
            <a:r>
              <a:rPr lang="en-US" dirty="0"/>
              <a:t>“Are the communities impacted by the economic development decisions a critical part of the decision-making process?”</a:t>
            </a:r>
          </a:p>
        </p:txBody>
      </p:sp>
    </p:spTree>
    <p:extLst>
      <p:ext uri="{BB962C8B-B14F-4D97-AF65-F5344CB8AC3E}">
        <p14:creationId xmlns:p14="http://schemas.microsoft.com/office/powerpoint/2010/main" val="3073347345"/>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dirty="0"/>
              <a:t>Topics</a:t>
            </a:r>
          </a:p>
        </p:txBody>
      </p:sp>
      <p:sp>
        <p:nvSpPr>
          <p:cNvPr id="3" name="Content Placeholder 2"/>
          <p:cNvSpPr>
            <a:spLocks noGrp="1"/>
          </p:cNvSpPr>
          <p:nvPr>
            <p:ph idx="1"/>
          </p:nvPr>
        </p:nvSpPr>
        <p:spPr>
          <a:xfrm>
            <a:off x="838200" y="1862201"/>
            <a:ext cx="10515600" cy="4351338"/>
          </a:xfrm>
        </p:spPr>
        <p:txBody>
          <a:bodyPr numCol="1">
            <a:normAutofit/>
          </a:bodyPr>
          <a:lstStyle/>
          <a:p>
            <a:r>
              <a:rPr lang="en-US" dirty="0"/>
              <a:t>Defining economic development</a:t>
            </a:r>
          </a:p>
          <a:p>
            <a:pPr lvl="1"/>
            <a:r>
              <a:rPr lang="en-US" dirty="0"/>
              <a:t>Various definitions</a:t>
            </a:r>
          </a:p>
          <a:p>
            <a:r>
              <a:rPr lang="en-US" dirty="0"/>
              <a:t>Diversity Equity and Inclusion</a:t>
            </a:r>
          </a:p>
          <a:p>
            <a:pPr lvl="1"/>
            <a:r>
              <a:rPr lang="en-US" dirty="0"/>
              <a:t>Defining DEI</a:t>
            </a:r>
          </a:p>
          <a:p>
            <a:pPr lvl="1"/>
            <a:r>
              <a:rPr lang="en-US" dirty="0"/>
              <a:t>Understanding the limitations of DEI </a:t>
            </a:r>
          </a:p>
          <a:p>
            <a:r>
              <a:rPr lang="en-US" dirty="0"/>
              <a:t>DEI in Economic Development</a:t>
            </a:r>
          </a:p>
          <a:p>
            <a:pPr lvl="1"/>
            <a:r>
              <a:rPr lang="en-US" dirty="0"/>
              <a:t>How DEI in economic development is different than organizational DEI</a:t>
            </a:r>
          </a:p>
          <a:p>
            <a:r>
              <a:rPr lang="en-US" dirty="0"/>
              <a:t>Equitable Ecosystem building</a:t>
            </a:r>
          </a:p>
          <a:p>
            <a:pPr lvl="1"/>
            <a:r>
              <a:rPr lang="en-US" dirty="0"/>
              <a:t>Defining Entrepreneurship Ecosystems</a:t>
            </a:r>
          </a:p>
        </p:txBody>
      </p:sp>
    </p:spTree>
    <p:extLst>
      <p:ext uri="{BB962C8B-B14F-4D97-AF65-F5344CB8AC3E}">
        <p14:creationId xmlns:p14="http://schemas.microsoft.com/office/powerpoint/2010/main" val="2772565043"/>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FB9EF-865B-267C-5391-CB7EAC1D3197}"/>
              </a:ext>
            </a:extLst>
          </p:cNvPr>
          <p:cNvSpPr>
            <a:spLocks noGrp="1"/>
          </p:cNvSpPr>
          <p:nvPr>
            <p:ph type="title"/>
          </p:nvPr>
        </p:nvSpPr>
        <p:spPr/>
        <p:txBody>
          <a:bodyPr numCol="1"/>
          <a:lstStyle/>
          <a:p>
            <a:r>
              <a:rPr lang="en-US" dirty="0"/>
              <a:t>Defining economic development</a:t>
            </a:r>
          </a:p>
        </p:txBody>
      </p:sp>
      <p:sp>
        <p:nvSpPr>
          <p:cNvPr id="3" name="Content Placeholder 2">
            <a:extLst>
              <a:ext uri="{FF2B5EF4-FFF2-40B4-BE49-F238E27FC236}">
                <a16:creationId xmlns:a16="http://schemas.microsoft.com/office/drawing/2014/main" id="{1E50AF63-0D8C-D75C-CBD3-45950B657210}"/>
              </a:ext>
            </a:extLst>
          </p:cNvPr>
          <p:cNvSpPr>
            <a:spLocks noGrp="1"/>
          </p:cNvSpPr>
          <p:nvPr>
            <p:ph idx="1"/>
          </p:nvPr>
        </p:nvSpPr>
        <p:spPr/>
        <p:txBody>
          <a:bodyPr numCol="1"/>
          <a:lstStyle/>
          <a:p>
            <a:pPr marL="0" indent="0">
              <a:buNone/>
            </a:pPr>
            <a:r>
              <a:rPr lang="en-US" dirty="0"/>
              <a:t>Exercise #4  - 5 Minutes</a:t>
            </a:r>
          </a:p>
          <a:p>
            <a:pPr marL="0" indent="0">
              <a:buNone/>
            </a:pPr>
            <a:endParaRPr lang="en-US" dirty="0"/>
          </a:p>
          <a:p>
            <a:pPr marL="0" indent="0">
              <a:buNone/>
            </a:pPr>
            <a:endParaRPr lang="en-US" dirty="0"/>
          </a:p>
          <a:p>
            <a:pPr marL="0" indent="0" algn="ctr">
              <a:buNone/>
            </a:pPr>
            <a:r>
              <a:rPr lang="en-US" sz="4400" dirty="0"/>
              <a:t>How do YOU define entrepreneurship ecosystem building? </a:t>
            </a:r>
          </a:p>
        </p:txBody>
      </p:sp>
    </p:spTree>
    <p:extLst>
      <p:ext uri="{BB962C8B-B14F-4D97-AF65-F5344CB8AC3E}">
        <p14:creationId xmlns:p14="http://schemas.microsoft.com/office/powerpoint/2010/main" val="2305959517"/>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9695A-9F66-9126-5302-3B669DABBEFA}"/>
              </a:ext>
            </a:extLst>
          </p:cNvPr>
          <p:cNvSpPr>
            <a:spLocks noGrp="1"/>
          </p:cNvSpPr>
          <p:nvPr>
            <p:ph type="title"/>
          </p:nvPr>
        </p:nvSpPr>
        <p:spPr/>
        <p:txBody>
          <a:bodyPr/>
          <a:lstStyle/>
          <a:p>
            <a:r>
              <a:rPr lang="en-US" dirty="0"/>
              <a:t>Equitable Entrepreneurship Ecosystem Building</a:t>
            </a:r>
          </a:p>
        </p:txBody>
      </p:sp>
      <p:sp>
        <p:nvSpPr>
          <p:cNvPr id="3" name="Content Placeholder 2">
            <a:extLst>
              <a:ext uri="{FF2B5EF4-FFF2-40B4-BE49-F238E27FC236}">
                <a16:creationId xmlns:a16="http://schemas.microsoft.com/office/drawing/2014/main" id="{8C5F4107-B95B-2C3B-A54A-6D13562A8AAC}"/>
              </a:ext>
            </a:extLst>
          </p:cNvPr>
          <p:cNvSpPr>
            <a:spLocks noGrp="1"/>
          </p:cNvSpPr>
          <p:nvPr>
            <p:ph idx="1"/>
          </p:nvPr>
        </p:nvSpPr>
        <p:spPr/>
        <p:txBody>
          <a:bodyPr>
            <a:normAutofit/>
          </a:bodyPr>
          <a:lstStyle/>
          <a:p>
            <a:r>
              <a:rPr lang="en-US" dirty="0"/>
              <a:t>Ecosystem building is an emergent economic development strategy. In other words, it is still being defined in more specific terms, and new practices and ways to consider using in economic development are occurring. </a:t>
            </a:r>
          </a:p>
          <a:p>
            <a:r>
              <a:rPr lang="en-US" dirty="0"/>
              <a:t>An entrepreneurship ecosystem is how communities are organized and connected to support or harm entrepreneurs as they start and grow companies.   </a:t>
            </a:r>
          </a:p>
          <a:p>
            <a:r>
              <a:rPr lang="en-US" dirty="0"/>
              <a:t>There are two main pieces to an ecosystem the things in a community that support entrepreneurs, and how those things connect with each other and with entrepreneurs. </a:t>
            </a:r>
          </a:p>
        </p:txBody>
      </p:sp>
    </p:spTree>
    <p:extLst>
      <p:ext uri="{BB962C8B-B14F-4D97-AF65-F5344CB8AC3E}">
        <p14:creationId xmlns:p14="http://schemas.microsoft.com/office/powerpoint/2010/main" val="3323913852"/>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val 8">
            <a:extLst>
              <a:ext uri="{FF2B5EF4-FFF2-40B4-BE49-F238E27FC236}">
                <a16:creationId xmlns:a16="http://schemas.microsoft.com/office/drawing/2014/main" id="{8FD483A9-F3F7-42E3-8B99-921E33BA2558}"/>
              </a:ext>
            </a:extLst>
          </p:cNvPr>
          <p:cNvSpPr/>
          <p:nvPr/>
        </p:nvSpPr>
        <p:spPr>
          <a:xfrm rot="2180375">
            <a:off x="4131889" y="3342287"/>
            <a:ext cx="5208942" cy="274879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180C73F8-1E85-4401-AA4A-AE0B3AB376B2}"/>
              </a:ext>
            </a:extLst>
          </p:cNvPr>
          <p:cNvSpPr/>
          <p:nvPr/>
        </p:nvSpPr>
        <p:spPr>
          <a:xfrm rot="2180375">
            <a:off x="6403907" y="1914086"/>
            <a:ext cx="5208942" cy="274879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08C5696-95F1-4047-B82F-5708EE814F17}"/>
              </a:ext>
            </a:extLst>
          </p:cNvPr>
          <p:cNvSpPr>
            <a:spLocks noGrp="1"/>
          </p:cNvSpPr>
          <p:nvPr>
            <p:ph type="title"/>
          </p:nvPr>
        </p:nvSpPr>
        <p:spPr>
          <a:xfrm>
            <a:off x="271244" y="365125"/>
            <a:ext cx="11082556" cy="1325563"/>
          </a:xfrm>
        </p:spPr>
        <p:txBody>
          <a:bodyPr/>
          <a:lstStyle/>
          <a:p>
            <a:r>
              <a:rPr lang="en-US" dirty="0"/>
              <a:t>Equitable Entrepreneurship Ecosystem Building</a:t>
            </a:r>
          </a:p>
        </p:txBody>
      </p:sp>
      <p:graphicFrame>
        <p:nvGraphicFramePr>
          <p:cNvPr id="6" name="Diagram 5">
            <a:extLst>
              <a:ext uri="{FF2B5EF4-FFF2-40B4-BE49-F238E27FC236}">
                <a16:creationId xmlns:a16="http://schemas.microsoft.com/office/drawing/2014/main" id="{B6B72A33-A364-42CA-A321-DF26ADDBAB19}"/>
              </a:ext>
            </a:extLst>
          </p:cNvPr>
          <p:cNvGraphicFramePr/>
          <p:nvPr>
            <p:extLst>
              <p:ext uri="{D42A27DB-BD31-4B8C-83A1-F6EECF244321}">
                <p14:modId xmlns:p14="http://schemas.microsoft.com/office/powerpoint/2010/main" val="3209629851"/>
              </p:ext>
            </p:extLst>
          </p:nvPr>
        </p:nvGraphicFramePr>
        <p:xfrm>
          <a:off x="4244111" y="1724079"/>
          <a:ext cx="7221057" cy="43682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a:extLst>
              <a:ext uri="{FF2B5EF4-FFF2-40B4-BE49-F238E27FC236}">
                <a16:creationId xmlns:a16="http://schemas.microsoft.com/office/drawing/2014/main" id="{2638956D-E172-4077-86B3-B537CBCC9C67}"/>
              </a:ext>
            </a:extLst>
          </p:cNvPr>
          <p:cNvSpPr txBox="1"/>
          <p:nvPr/>
        </p:nvSpPr>
        <p:spPr>
          <a:xfrm>
            <a:off x="145990" y="1989262"/>
            <a:ext cx="4474255" cy="3831818"/>
          </a:xfrm>
          <a:prstGeom prst="rect">
            <a:avLst/>
          </a:prstGeom>
          <a:noFill/>
        </p:spPr>
        <p:txBody>
          <a:bodyPr wrap="square" rtlCol="0">
            <a:spAutoFit/>
          </a:bodyPr>
          <a:lstStyle/>
          <a:p>
            <a:r>
              <a:rPr lang="en-US" b="1" dirty="0"/>
              <a:t>Key Pieces of an Ecosystem</a:t>
            </a:r>
          </a:p>
          <a:p>
            <a:r>
              <a:rPr lang="en-US" dirty="0"/>
              <a:t>The following diagram shows the elements of and entrepreneurship ecosystem. </a:t>
            </a:r>
          </a:p>
          <a:p>
            <a:pPr marL="285750" indent="-285750">
              <a:buFont typeface="Wingdings" panose="05000000000000000000" pitchFamily="2" charset="2"/>
              <a:buChar char="§"/>
            </a:pPr>
            <a:r>
              <a:rPr lang="en-US" sz="1700" dirty="0"/>
              <a:t>Three of the elements are assets an entrepreneur develops personally or uses. </a:t>
            </a:r>
          </a:p>
          <a:p>
            <a:pPr marL="285750" indent="-285750">
              <a:buFont typeface="Wingdings" panose="05000000000000000000" pitchFamily="2" charset="2"/>
              <a:buChar char="§"/>
            </a:pPr>
            <a:r>
              <a:rPr lang="en-US" sz="1700" dirty="0"/>
              <a:t>The other three elements are environmental assets that support the entrepreneur. </a:t>
            </a:r>
          </a:p>
          <a:p>
            <a:pPr marL="285750" indent="-285750">
              <a:buFont typeface="Wingdings" panose="05000000000000000000" pitchFamily="2" charset="2"/>
              <a:buChar char="§"/>
            </a:pPr>
            <a:r>
              <a:rPr lang="en-US" sz="1700" dirty="0"/>
              <a:t>How they are developed and connected determines the strength of the ecosystem. </a:t>
            </a:r>
          </a:p>
          <a:p>
            <a:endParaRPr lang="en-US" b="1" dirty="0"/>
          </a:p>
        </p:txBody>
      </p:sp>
      <p:cxnSp>
        <p:nvCxnSpPr>
          <p:cNvPr id="11" name="Straight Arrow Connector 10">
            <a:extLst>
              <a:ext uri="{FF2B5EF4-FFF2-40B4-BE49-F238E27FC236}">
                <a16:creationId xmlns:a16="http://schemas.microsoft.com/office/drawing/2014/main" id="{273E3374-D5AB-41DA-8E6A-9295C527D12A}"/>
              </a:ext>
            </a:extLst>
          </p:cNvPr>
          <p:cNvCxnSpPr/>
          <p:nvPr/>
        </p:nvCxnSpPr>
        <p:spPr>
          <a:xfrm flipV="1">
            <a:off x="4533084" y="5673221"/>
            <a:ext cx="864066" cy="268448"/>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6890C86D-6DAC-4DFC-9F19-3B8F012F2D7F}"/>
              </a:ext>
            </a:extLst>
          </p:cNvPr>
          <p:cNvSpPr txBox="1"/>
          <p:nvPr/>
        </p:nvSpPr>
        <p:spPr>
          <a:xfrm>
            <a:off x="3823982" y="5894516"/>
            <a:ext cx="2048312" cy="646331"/>
          </a:xfrm>
          <a:prstGeom prst="rect">
            <a:avLst/>
          </a:prstGeom>
          <a:solidFill>
            <a:schemeClr val="tx1"/>
          </a:solidFill>
        </p:spPr>
        <p:txBody>
          <a:bodyPr wrap="square" rtlCol="0">
            <a:spAutoFit/>
          </a:bodyPr>
          <a:lstStyle/>
          <a:p>
            <a:r>
              <a:rPr lang="en-US" dirty="0">
                <a:solidFill>
                  <a:schemeClr val="bg1"/>
                </a:solidFill>
              </a:rPr>
              <a:t>Environmental Assets</a:t>
            </a:r>
          </a:p>
        </p:txBody>
      </p:sp>
      <p:sp>
        <p:nvSpPr>
          <p:cNvPr id="14" name="TextBox 13">
            <a:extLst>
              <a:ext uri="{FF2B5EF4-FFF2-40B4-BE49-F238E27FC236}">
                <a16:creationId xmlns:a16="http://schemas.microsoft.com/office/drawing/2014/main" id="{B5611C8D-D969-464A-845D-3FA826415DD4}"/>
              </a:ext>
            </a:extLst>
          </p:cNvPr>
          <p:cNvSpPr txBox="1"/>
          <p:nvPr/>
        </p:nvSpPr>
        <p:spPr>
          <a:xfrm>
            <a:off x="4605681" y="2150032"/>
            <a:ext cx="2048312" cy="369332"/>
          </a:xfrm>
          <a:prstGeom prst="rect">
            <a:avLst/>
          </a:prstGeom>
          <a:solidFill>
            <a:schemeClr val="tx1"/>
          </a:solidFill>
        </p:spPr>
        <p:txBody>
          <a:bodyPr wrap="square" rtlCol="0">
            <a:spAutoFit/>
          </a:bodyPr>
          <a:lstStyle/>
          <a:p>
            <a:r>
              <a:rPr lang="en-US" dirty="0">
                <a:solidFill>
                  <a:schemeClr val="bg1"/>
                </a:solidFill>
              </a:rPr>
              <a:t>Personal Assets</a:t>
            </a:r>
          </a:p>
        </p:txBody>
      </p:sp>
      <p:cxnSp>
        <p:nvCxnSpPr>
          <p:cNvPr id="15" name="Straight Arrow Connector 14">
            <a:extLst>
              <a:ext uri="{FF2B5EF4-FFF2-40B4-BE49-F238E27FC236}">
                <a16:creationId xmlns:a16="http://schemas.microsoft.com/office/drawing/2014/main" id="{09643079-9AAF-4189-A1E4-DD552FAAFD45}"/>
              </a:ext>
            </a:extLst>
          </p:cNvPr>
          <p:cNvCxnSpPr/>
          <p:nvPr/>
        </p:nvCxnSpPr>
        <p:spPr>
          <a:xfrm flipV="1">
            <a:off x="5789927" y="1919377"/>
            <a:ext cx="864066" cy="268448"/>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4032460"/>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66152-8F10-60A7-64E8-47DB351428C5}"/>
              </a:ext>
            </a:extLst>
          </p:cNvPr>
          <p:cNvSpPr>
            <a:spLocks noGrp="1"/>
          </p:cNvSpPr>
          <p:nvPr>
            <p:ph type="title"/>
          </p:nvPr>
        </p:nvSpPr>
        <p:spPr/>
        <p:txBody>
          <a:bodyPr/>
          <a:lstStyle/>
          <a:p>
            <a:r>
              <a:rPr lang="en-US" dirty="0"/>
              <a:t>Equitable Entrepreneurship Ecosystem Building</a:t>
            </a:r>
          </a:p>
        </p:txBody>
      </p:sp>
      <p:sp>
        <p:nvSpPr>
          <p:cNvPr id="3" name="Content Placeholder 2">
            <a:extLst>
              <a:ext uri="{FF2B5EF4-FFF2-40B4-BE49-F238E27FC236}">
                <a16:creationId xmlns:a16="http://schemas.microsoft.com/office/drawing/2014/main" id="{B19BD766-2BC2-0BEB-F95A-85F20CC8315A}"/>
              </a:ext>
            </a:extLst>
          </p:cNvPr>
          <p:cNvSpPr>
            <a:spLocks noGrp="1"/>
          </p:cNvSpPr>
          <p:nvPr>
            <p:ph idx="1"/>
          </p:nvPr>
        </p:nvSpPr>
        <p:spPr/>
        <p:txBody>
          <a:bodyPr/>
          <a:lstStyle/>
          <a:p>
            <a:pPr marL="0" indent="0">
              <a:buNone/>
            </a:pPr>
            <a:r>
              <a:rPr lang="en-US" dirty="0"/>
              <a:t>Exercise #5 – Small groups 10 Minutes</a:t>
            </a:r>
          </a:p>
          <a:p>
            <a:pPr marL="0" indent="0">
              <a:buNone/>
            </a:pPr>
            <a:endParaRPr lang="en-US" dirty="0"/>
          </a:p>
          <a:p>
            <a:pPr marL="0" indent="0">
              <a:buNone/>
            </a:pPr>
            <a:r>
              <a:rPr lang="en-US" dirty="0"/>
              <a:t>Based upon the previous conversations on DEI, Economic Development and Entrepreneurship Ecosystems,  how would you work to make entrepreneurship ecosystem building equitable in your communities?</a:t>
            </a:r>
          </a:p>
        </p:txBody>
      </p:sp>
    </p:spTree>
    <p:extLst>
      <p:ext uri="{BB962C8B-B14F-4D97-AF65-F5344CB8AC3E}">
        <p14:creationId xmlns:p14="http://schemas.microsoft.com/office/powerpoint/2010/main" val="1251007478"/>
      </p:ext>
    </p:extLst>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1417C-DC96-86CC-63FD-389F04DC623F}"/>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7CB07897-C349-4A19-EECA-BDCCD85D43E9}"/>
              </a:ext>
            </a:extLst>
          </p:cNvPr>
          <p:cNvSpPr>
            <a:spLocks noGrp="1"/>
          </p:cNvSpPr>
          <p:nvPr>
            <p:ph idx="1"/>
          </p:nvPr>
        </p:nvSpPr>
        <p:spPr/>
        <p:txBody>
          <a:bodyPr>
            <a:normAutofit/>
          </a:bodyPr>
          <a:lstStyle/>
          <a:p>
            <a:pPr marL="0" indent="0" algn="ctr">
              <a:buNone/>
            </a:pPr>
            <a:endParaRPr lang="en-US" sz="8800" b="1" dirty="0"/>
          </a:p>
          <a:p>
            <a:pPr marL="0" indent="0" algn="ctr">
              <a:buNone/>
            </a:pPr>
            <a:r>
              <a:rPr lang="en-US" sz="8800" b="1" dirty="0"/>
              <a:t>Questions?</a:t>
            </a:r>
          </a:p>
        </p:txBody>
      </p:sp>
    </p:spTree>
    <p:extLst>
      <p:ext uri="{BB962C8B-B14F-4D97-AF65-F5344CB8AC3E}">
        <p14:creationId xmlns:p14="http://schemas.microsoft.com/office/powerpoint/2010/main" val="4120919563"/>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FB9EF-865B-267C-5391-CB7EAC1D3197}"/>
              </a:ext>
            </a:extLst>
          </p:cNvPr>
          <p:cNvSpPr>
            <a:spLocks noGrp="1"/>
          </p:cNvSpPr>
          <p:nvPr>
            <p:ph type="title"/>
          </p:nvPr>
        </p:nvSpPr>
        <p:spPr/>
        <p:txBody>
          <a:bodyPr numCol="1"/>
          <a:lstStyle/>
          <a:p>
            <a:r>
              <a:rPr lang="en-US" dirty="0"/>
              <a:t>Defining economic development</a:t>
            </a:r>
          </a:p>
        </p:txBody>
      </p:sp>
      <p:sp>
        <p:nvSpPr>
          <p:cNvPr id="3" name="Content Placeholder 2">
            <a:extLst>
              <a:ext uri="{FF2B5EF4-FFF2-40B4-BE49-F238E27FC236}">
                <a16:creationId xmlns:a16="http://schemas.microsoft.com/office/drawing/2014/main" id="{1E50AF63-0D8C-D75C-CBD3-45950B657210}"/>
              </a:ext>
            </a:extLst>
          </p:cNvPr>
          <p:cNvSpPr>
            <a:spLocks noGrp="1"/>
          </p:cNvSpPr>
          <p:nvPr>
            <p:ph idx="1"/>
          </p:nvPr>
        </p:nvSpPr>
        <p:spPr/>
        <p:txBody>
          <a:bodyPr numCol="1"/>
          <a:lstStyle/>
          <a:p>
            <a:pPr marL="0" indent="0">
              <a:buNone/>
            </a:pPr>
            <a:r>
              <a:rPr lang="en-US" dirty="0"/>
              <a:t>Exercise #1  - 5 Minutes</a:t>
            </a:r>
          </a:p>
          <a:p>
            <a:pPr marL="0" indent="0">
              <a:buNone/>
            </a:pPr>
            <a:endParaRPr lang="en-US" dirty="0"/>
          </a:p>
          <a:p>
            <a:pPr marL="0" indent="0">
              <a:buNone/>
            </a:pPr>
            <a:endParaRPr lang="en-US" dirty="0"/>
          </a:p>
          <a:p>
            <a:pPr marL="0" indent="0" algn="ctr">
              <a:buNone/>
            </a:pPr>
            <a:r>
              <a:rPr lang="en-US" sz="4400" dirty="0"/>
              <a:t>How do YOU define economic development?</a:t>
            </a:r>
          </a:p>
        </p:txBody>
      </p:sp>
    </p:spTree>
    <p:extLst>
      <p:ext uri="{BB962C8B-B14F-4D97-AF65-F5344CB8AC3E}">
        <p14:creationId xmlns:p14="http://schemas.microsoft.com/office/powerpoint/2010/main" val="2518149984"/>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800851-0562-ACDE-ABA7-CC58E51F36BF}"/>
              </a:ext>
            </a:extLst>
          </p:cNvPr>
          <p:cNvSpPr>
            <a:spLocks noGrp="1"/>
          </p:cNvSpPr>
          <p:nvPr>
            <p:ph type="title"/>
          </p:nvPr>
        </p:nvSpPr>
        <p:spPr/>
        <p:txBody>
          <a:bodyPr numCol="1"/>
          <a:lstStyle/>
          <a:p>
            <a:r>
              <a:rPr lang="en-US" dirty="0"/>
              <a:t>Defining Economic Development</a:t>
            </a:r>
          </a:p>
        </p:txBody>
      </p:sp>
      <p:sp>
        <p:nvSpPr>
          <p:cNvPr id="3" name="Content Placeholder 2">
            <a:extLst>
              <a:ext uri="{FF2B5EF4-FFF2-40B4-BE49-F238E27FC236}">
                <a16:creationId xmlns:a16="http://schemas.microsoft.com/office/drawing/2014/main" id="{FFA4FB6E-C922-3CDF-48BC-590C737A2B21}"/>
              </a:ext>
            </a:extLst>
          </p:cNvPr>
          <p:cNvSpPr>
            <a:spLocks noGrp="1"/>
          </p:cNvSpPr>
          <p:nvPr>
            <p:ph idx="1"/>
          </p:nvPr>
        </p:nvSpPr>
        <p:spPr/>
        <p:txBody>
          <a:bodyPr numCol="1"/>
          <a:lstStyle/>
          <a:p>
            <a:pPr marL="0" indent="0">
              <a:buNone/>
            </a:pPr>
            <a:r>
              <a:rPr lang="en-US" b="1" dirty="0"/>
              <a:t>Various Definitions</a:t>
            </a:r>
          </a:p>
          <a:p>
            <a:pPr marL="0" indent="0">
              <a:buNone/>
            </a:pPr>
            <a:r>
              <a:rPr lang="en-US" sz="1800" dirty="0">
                <a:effectLst/>
                <a:ea typeface="Times New Roman" panose="02020603050405020304" pitchFamily="18" charset="0"/>
                <a:cs typeface="Times New Roman" panose="02020603050405020304" pitchFamily="18" charset="0"/>
              </a:rPr>
              <a:t>“The main goal of economic development is improving the </a:t>
            </a:r>
            <a:r>
              <a:rPr lang="en-US" sz="1800" b="1" dirty="0">
                <a:effectLst/>
                <a:ea typeface="Times New Roman" panose="02020603050405020304" pitchFamily="18" charset="0"/>
                <a:cs typeface="Times New Roman" panose="02020603050405020304" pitchFamily="18" charset="0"/>
              </a:rPr>
              <a:t>economic well being </a:t>
            </a:r>
            <a:r>
              <a:rPr lang="en-US" sz="1800" dirty="0">
                <a:effectLst/>
                <a:ea typeface="Times New Roman" panose="02020603050405020304" pitchFamily="18" charset="0"/>
                <a:cs typeface="Times New Roman" panose="02020603050405020304" pitchFamily="18" charset="0"/>
              </a:rPr>
              <a:t>of a community through efforts that entail job creation, job retention, tax base enhancements and quality of life.” (IEDC)</a:t>
            </a:r>
          </a:p>
          <a:p>
            <a:pPr marL="0" indent="0">
              <a:buNone/>
            </a:pPr>
            <a:endParaRPr lang="en-US" sz="1800" dirty="0">
              <a:ea typeface="Times New Roman" panose="02020603050405020304" pitchFamily="18" charset="0"/>
              <a:cs typeface="Times New Roman" panose="02020603050405020304" pitchFamily="18" charset="0"/>
            </a:endParaRPr>
          </a:p>
          <a:p>
            <a:pPr marL="0" indent="0">
              <a:buNone/>
            </a:pPr>
            <a:r>
              <a:rPr lang="en-US" sz="1800" dirty="0">
                <a:effectLst/>
                <a:ea typeface="Times New Roman" panose="02020603050405020304" pitchFamily="18" charset="0"/>
                <a:cs typeface="Times New Roman" panose="02020603050405020304" pitchFamily="18" charset="0"/>
              </a:rPr>
              <a:t>“T</a:t>
            </a:r>
            <a:r>
              <a:rPr lang="en-US" sz="1800" dirty="0">
                <a:effectLst/>
                <a:ea typeface="Times New Roman" panose="02020603050405020304" pitchFamily="18" charset="0"/>
              </a:rPr>
              <a:t>he goals of economic development center on </a:t>
            </a:r>
            <a:r>
              <a:rPr lang="en-US" sz="1800" b="1" dirty="0">
                <a:effectLst/>
                <a:ea typeface="Times New Roman" panose="02020603050405020304" pitchFamily="18" charset="0"/>
              </a:rPr>
              <a:t>improving the quality of life </a:t>
            </a:r>
            <a:r>
              <a:rPr lang="en-US" sz="1800" dirty="0">
                <a:effectLst/>
                <a:ea typeface="Times New Roman" panose="02020603050405020304" pitchFamily="18" charset="0"/>
              </a:rPr>
              <a:t>of local citizens</a:t>
            </a:r>
            <a:r>
              <a:rPr lang="en-US" sz="1800" b="1" dirty="0">
                <a:effectLst/>
                <a:ea typeface="Times New Roman" panose="02020603050405020304" pitchFamily="18" charset="0"/>
              </a:rPr>
              <a:t>, improving equity in the population </a:t>
            </a:r>
            <a:r>
              <a:rPr lang="en-US" sz="1800" dirty="0">
                <a:effectLst/>
                <a:ea typeface="Times New Roman" panose="02020603050405020304" pitchFamily="18" charset="0"/>
              </a:rPr>
              <a:t>and ensuring that development is sustainable.” (Blair &amp; Carroll, 2009)</a:t>
            </a:r>
          </a:p>
          <a:p>
            <a:pPr marL="0" indent="0">
              <a:buNone/>
            </a:pPr>
            <a:endParaRPr lang="en-US" sz="1800" dirty="0">
              <a:ea typeface="Times New Roman" panose="02020603050405020304" pitchFamily="18" charset="0"/>
              <a:cs typeface="Times New Roman" panose="02020603050405020304" pitchFamily="18" charset="0"/>
            </a:endParaRPr>
          </a:p>
          <a:p>
            <a:pPr marL="0" indent="0">
              <a:buNone/>
            </a:pPr>
            <a:r>
              <a:rPr lang="en-US" sz="1800" dirty="0">
                <a:effectLst/>
                <a:ea typeface="Times New Roman" panose="02020603050405020304" pitchFamily="18" charset="0"/>
                <a:cs typeface="Times New Roman" panose="02020603050405020304" pitchFamily="18" charset="0"/>
              </a:rPr>
              <a:t>“Local economic development may be defined as increases in the, “local economy’s capacity to </a:t>
            </a:r>
            <a:r>
              <a:rPr lang="en-US" sz="1800" b="1" dirty="0">
                <a:effectLst/>
                <a:ea typeface="Times New Roman" panose="02020603050405020304" pitchFamily="18" charset="0"/>
                <a:cs typeface="Times New Roman" panose="02020603050405020304" pitchFamily="18" charset="0"/>
              </a:rPr>
              <a:t>create wealth </a:t>
            </a:r>
            <a:r>
              <a:rPr lang="en-US" sz="1800" dirty="0">
                <a:effectLst/>
                <a:ea typeface="Times New Roman" panose="02020603050405020304" pitchFamily="18" charset="0"/>
                <a:cs typeface="Times New Roman" panose="02020603050405020304" pitchFamily="18" charset="0"/>
              </a:rPr>
              <a:t>for local residents.” (Feldman, 2014;Bartik, 2003).</a:t>
            </a:r>
          </a:p>
          <a:p>
            <a:pPr marL="0" indent="0">
              <a:buNone/>
            </a:pPr>
            <a:endParaRPr lang="en-US" sz="1800" dirty="0">
              <a:effectLst/>
              <a:ea typeface="Times New Roman" panose="02020603050405020304" pitchFamily="18" charset="0"/>
              <a:cs typeface="Times New Roman" panose="02020603050405020304" pitchFamily="18" charset="0"/>
            </a:endParaRPr>
          </a:p>
          <a:p>
            <a:pPr marL="0" indent="0">
              <a:buNone/>
            </a:pPr>
            <a:r>
              <a:rPr lang="en-US" sz="1800" dirty="0">
                <a:effectLst/>
                <a:ea typeface="Times New Roman" panose="02020603050405020304" pitchFamily="18" charset="0"/>
                <a:cs typeface="Times New Roman" panose="02020603050405020304" pitchFamily="18" charset="0"/>
              </a:rPr>
              <a:t>“…those efforts by government to encourage new business investment in particular locales in the hopes of directly </a:t>
            </a:r>
            <a:r>
              <a:rPr lang="en-US" sz="1800" b="1" dirty="0">
                <a:effectLst/>
                <a:ea typeface="Times New Roman" panose="02020603050405020304" pitchFamily="18" charset="0"/>
                <a:cs typeface="Times New Roman" panose="02020603050405020304" pitchFamily="18" charset="0"/>
              </a:rPr>
              <a:t>creating or retaining jobs</a:t>
            </a:r>
            <a:r>
              <a:rPr lang="en-US" sz="1800" dirty="0">
                <a:effectLst/>
                <a:ea typeface="Times New Roman" panose="02020603050405020304" pitchFamily="18" charset="0"/>
                <a:cs typeface="Times New Roman" panose="02020603050405020304" pitchFamily="18" charset="0"/>
              </a:rPr>
              <a:t>, setting into motion the secondary multiplier, and </a:t>
            </a:r>
            <a:r>
              <a:rPr lang="en-US" sz="1800" b="1" dirty="0">
                <a:effectLst/>
                <a:ea typeface="Times New Roman" panose="02020603050405020304" pitchFamily="18" charset="0"/>
                <a:cs typeface="Times New Roman" panose="02020603050405020304" pitchFamily="18" charset="0"/>
              </a:rPr>
              <a:t>enhancing and diversifying the tax base</a:t>
            </a:r>
            <a:r>
              <a:rPr lang="en-US" sz="1800" dirty="0">
                <a:effectLst/>
                <a:ea typeface="Times New Roman" panose="02020603050405020304" pitchFamily="18" charset="0"/>
                <a:cs typeface="Times New Roman" panose="02020603050405020304" pitchFamily="18" charset="0"/>
              </a:rPr>
              <a:t>.” (Eisinger, 1988, p. 44)</a:t>
            </a:r>
          </a:p>
          <a:p>
            <a:pPr marL="0" indent="0">
              <a:buNone/>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29261435"/>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5E737-9D9D-5FDD-E3E0-B5EE116EA0F1}"/>
              </a:ext>
            </a:extLst>
          </p:cNvPr>
          <p:cNvSpPr>
            <a:spLocks noGrp="1"/>
          </p:cNvSpPr>
          <p:nvPr>
            <p:ph type="title"/>
          </p:nvPr>
        </p:nvSpPr>
        <p:spPr/>
        <p:txBody>
          <a:bodyPr numCol="1"/>
          <a:lstStyle/>
          <a:p>
            <a:r>
              <a:rPr lang="en-US" dirty="0"/>
              <a:t>Diversity Equity and Inclusion</a:t>
            </a:r>
          </a:p>
        </p:txBody>
      </p:sp>
      <p:sp>
        <p:nvSpPr>
          <p:cNvPr id="3" name="Content Placeholder 2">
            <a:extLst>
              <a:ext uri="{FF2B5EF4-FFF2-40B4-BE49-F238E27FC236}">
                <a16:creationId xmlns:a16="http://schemas.microsoft.com/office/drawing/2014/main" id="{F36F0054-5ADF-27BE-5231-6B5C38A3B5E2}"/>
              </a:ext>
            </a:extLst>
          </p:cNvPr>
          <p:cNvSpPr>
            <a:spLocks noGrp="1"/>
          </p:cNvSpPr>
          <p:nvPr>
            <p:ph idx="1"/>
          </p:nvPr>
        </p:nvSpPr>
        <p:spPr/>
        <p:txBody>
          <a:bodyPr numCol="1"/>
          <a:lstStyle/>
          <a:p>
            <a:pPr marL="0" indent="0">
              <a:buNone/>
            </a:pPr>
            <a:r>
              <a:rPr lang="en-US" dirty="0"/>
              <a:t>Exercise #2 – 5 Minutes</a:t>
            </a:r>
          </a:p>
          <a:p>
            <a:pPr marL="0" indent="0">
              <a:buNone/>
            </a:pPr>
            <a:endParaRPr lang="en-US" dirty="0"/>
          </a:p>
          <a:p>
            <a:pPr marL="0" indent="0" algn="ctr">
              <a:buNone/>
            </a:pPr>
            <a:r>
              <a:rPr lang="en-US" sz="4400" dirty="0"/>
              <a:t>Diversity is?</a:t>
            </a:r>
          </a:p>
          <a:p>
            <a:pPr marL="0" indent="0" algn="ctr">
              <a:buNone/>
            </a:pPr>
            <a:r>
              <a:rPr lang="en-US" sz="4400" dirty="0"/>
              <a:t>Equity is?</a:t>
            </a:r>
          </a:p>
          <a:p>
            <a:pPr marL="0" indent="0" algn="ctr">
              <a:buNone/>
            </a:pPr>
            <a:r>
              <a:rPr lang="en-US" sz="4400" dirty="0"/>
              <a:t>Inclusion is?</a:t>
            </a:r>
          </a:p>
        </p:txBody>
      </p:sp>
    </p:spTree>
    <p:extLst>
      <p:ext uri="{BB962C8B-B14F-4D97-AF65-F5344CB8AC3E}">
        <p14:creationId xmlns:p14="http://schemas.microsoft.com/office/powerpoint/2010/main" val="4059492990"/>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5E737-9D9D-5FDD-E3E0-B5EE116EA0F1}"/>
              </a:ext>
            </a:extLst>
          </p:cNvPr>
          <p:cNvSpPr>
            <a:spLocks noGrp="1"/>
          </p:cNvSpPr>
          <p:nvPr>
            <p:ph type="title"/>
          </p:nvPr>
        </p:nvSpPr>
        <p:spPr/>
        <p:txBody>
          <a:bodyPr numCol="1"/>
          <a:lstStyle/>
          <a:p>
            <a:r>
              <a:rPr lang="en-US" dirty="0"/>
              <a:t>Diversity Equity and Inclusion</a:t>
            </a:r>
          </a:p>
        </p:txBody>
      </p:sp>
      <p:sp>
        <p:nvSpPr>
          <p:cNvPr id="3" name="Content Placeholder 2">
            <a:extLst>
              <a:ext uri="{FF2B5EF4-FFF2-40B4-BE49-F238E27FC236}">
                <a16:creationId xmlns:a16="http://schemas.microsoft.com/office/drawing/2014/main" id="{F36F0054-5ADF-27BE-5231-6B5C38A3B5E2}"/>
              </a:ext>
            </a:extLst>
          </p:cNvPr>
          <p:cNvSpPr>
            <a:spLocks noGrp="1"/>
          </p:cNvSpPr>
          <p:nvPr>
            <p:ph idx="1"/>
          </p:nvPr>
        </p:nvSpPr>
        <p:spPr/>
        <p:txBody>
          <a:bodyPr numCol="1">
            <a:normAutofit fontScale="92500"/>
          </a:bodyPr>
          <a:lstStyle/>
          <a:p>
            <a:pPr marL="0" indent="0">
              <a:buNone/>
            </a:pPr>
            <a:r>
              <a:rPr lang="en-US" b="1" dirty="0"/>
              <a:t>Defining DEI</a:t>
            </a:r>
          </a:p>
          <a:p>
            <a:r>
              <a:rPr b="1" dirty="0"/>
              <a:t>Diversity</a:t>
            </a:r>
            <a:r>
              <a:rPr dirty="0"/>
              <a:t> refers to people’s “race, gender, religion, sexual orientation, ethnicity nationality, socioeconomic status, language, (dis)ability, age, religious commitment or political perspective.”</a:t>
            </a:r>
          </a:p>
          <a:p>
            <a:r>
              <a:rPr b="1" dirty="0"/>
              <a:t>Equity</a:t>
            </a:r>
            <a:r>
              <a:rPr dirty="0"/>
              <a:t> promotes “justice, impartiality, and fairness within the procedure, processes, and distribution of resources by institutions or systems.” </a:t>
            </a:r>
            <a:endParaRPr lang="en-US" dirty="0"/>
          </a:p>
          <a:p>
            <a:r>
              <a:rPr b="1" dirty="0"/>
              <a:t>Inclusion</a:t>
            </a:r>
            <a:r>
              <a:rPr dirty="0"/>
              <a:t> ensures people of </a:t>
            </a:r>
            <a:r>
              <a:rPr u="sng" dirty="0"/>
              <a:t>all diverse backgrounds </a:t>
            </a:r>
            <a:r>
              <a:rPr dirty="0"/>
              <a:t>are welcome and have a seat at the table. This involves giving all employees the power to weigh in on important decisions and participate in development opportunities.</a:t>
            </a:r>
            <a:r>
              <a:rPr lang="en-US" dirty="0"/>
              <a:t>  </a:t>
            </a:r>
          </a:p>
          <a:p>
            <a:pPr marL="0" indent="0">
              <a:buNone/>
            </a:pPr>
            <a:r>
              <a:rPr b="1" dirty="0"/>
              <a:t>US Chamber</a:t>
            </a:r>
          </a:p>
          <a:p>
            <a:pPr marL="0" indent="0">
              <a:buNone/>
            </a:pPr>
            <a:endParaRPr lang="en-US" dirty="0"/>
          </a:p>
        </p:txBody>
      </p:sp>
    </p:spTree>
    <p:extLst>
      <p:ext uri="{BB962C8B-B14F-4D97-AF65-F5344CB8AC3E}">
        <p14:creationId xmlns:p14="http://schemas.microsoft.com/office/powerpoint/2010/main" val="2527594401"/>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5E737-9D9D-5FDD-E3E0-B5EE116EA0F1}"/>
              </a:ext>
            </a:extLst>
          </p:cNvPr>
          <p:cNvSpPr>
            <a:spLocks noGrp="1"/>
          </p:cNvSpPr>
          <p:nvPr>
            <p:ph type="title"/>
          </p:nvPr>
        </p:nvSpPr>
        <p:spPr/>
        <p:txBody>
          <a:bodyPr numCol="1"/>
          <a:lstStyle/>
          <a:p>
            <a:r>
              <a:rPr lang="en-US" dirty="0"/>
              <a:t>Diversity Equity and Inclusion</a:t>
            </a:r>
          </a:p>
        </p:txBody>
      </p:sp>
      <p:sp>
        <p:nvSpPr>
          <p:cNvPr id="3" name="Content Placeholder 2">
            <a:extLst>
              <a:ext uri="{FF2B5EF4-FFF2-40B4-BE49-F238E27FC236}">
                <a16:creationId xmlns:a16="http://schemas.microsoft.com/office/drawing/2014/main" id="{F36F0054-5ADF-27BE-5231-6B5C38A3B5E2}"/>
              </a:ext>
            </a:extLst>
          </p:cNvPr>
          <p:cNvSpPr>
            <a:spLocks noGrp="1"/>
          </p:cNvSpPr>
          <p:nvPr>
            <p:ph idx="1"/>
          </p:nvPr>
        </p:nvSpPr>
        <p:spPr/>
        <p:txBody>
          <a:bodyPr numCol="1">
            <a:normAutofit/>
          </a:bodyPr>
          <a:lstStyle/>
          <a:p>
            <a:pPr marL="0" indent="0">
              <a:buNone/>
            </a:pPr>
            <a:r>
              <a:rPr lang="en-US" b="1" dirty="0"/>
              <a:t>Defining DEI</a:t>
            </a:r>
          </a:p>
          <a:p>
            <a:pPr marL="0" indent="0">
              <a:buNone/>
            </a:pPr>
            <a:r>
              <a:rPr lang="en-US" dirty="0"/>
              <a:t>Diversity, Equity &amp; Inclusion (DEI) encompasses the symbiotic relationship, philosophy and culture of acknowledging, embracing, supporting, and accepting </a:t>
            </a:r>
            <a:r>
              <a:rPr lang="en-US" u="sng" dirty="0"/>
              <a:t>those of all </a:t>
            </a:r>
            <a:r>
              <a:rPr lang="en-US" dirty="0"/>
              <a:t>racial, sexual, gender, religious and socioeconomic backgrounds, among other differentiators.</a:t>
            </a:r>
          </a:p>
          <a:p>
            <a:pPr marL="0" indent="0">
              <a:buNone/>
            </a:pPr>
            <a:r>
              <a:rPr lang="en-US" b="1" dirty="0"/>
              <a:t>Inclusion Hub</a:t>
            </a:r>
          </a:p>
          <a:p>
            <a:pPr marL="0" indent="0">
              <a:buNone/>
            </a:pPr>
            <a:endParaRPr lang="en-US" dirty="0"/>
          </a:p>
        </p:txBody>
      </p:sp>
    </p:spTree>
    <p:extLst>
      <p:ext uri="{BB962C8B-B14F-4D97-AF65-F5344CB8AC3E}">
        <p14:creationId xmlns:p14="http://schemas.microsoft.com/office/powerpoint/2010/main" val="4163293276"/>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5E737-9D9D-5FDD-E3E0-B5EE116EA0F1}"/>
              </a:ext>
            </a:extLst>
          </p:cNvPr>
          <p:cNvSpPr>
            <a:spLocks noGrp="1"/>
          </p:cNvSpPr>
          <p:nvPr>
            <p:ph type="title"/>
          </p:nvPr>
        </p:nvSpPr>
        <p:spPr/>
        <p:txBody>
          <a:bodyPr numCol="1"/>
          <a:lstStyle/>
          <a:p>
            <a:r>
              <a:rPr lang="en-US" dirty="0"/>
              <a:t>Diversity Equity and Inclusion</a:t>
            </a:r>
          </a:p>
        </p:txBody>
      </p:sp>
      <p:sp>
        <p:nvSpPr>
          <p:cNvPr id="3" name="Content Placeholder 2">
            <a:extLst>
              <a:ext uri="{FF2B5EF4-FFF2-40B4-BE49-F238E27FC236}">
                <a16:creationId xmlns:a16="http://schemas.microsoft.com/office/drawing/2014/main" id="{F36F0054-5ADF-27BE-5231-6B5C38A3B5E2}"/>
              </a:ext>
            </a:extLst>
          </p:cNvPr>
          <p:cNvSpPr>
            <a:spLocks noGrp="1"/>
          </p:cNvSpPr>
          <p:nvPr>
            <p:ph idx="1"/>
          </p:nvPr>
        </p:nvSpPr>
        <p:spPr/>
        <p:txBody>
          <a:bodyPr numCol="1"/>
          <a:lstStyle/>
          <a:p>
            <a:pPr marL="0" indent="0">
              <a:buNone/>
            </a:pPr>
            <a:r>
              <a:rPr lang="en-US" b="1" dirty="0"/>
              <a:t>Understanding the Limitations of DEI</a:t>
            </a:r>
          </a:p>
          <a:p>
            <a:pPr marL="0" indent="0">
              <a:buNone/>
            </a:pPr>
            <a:endParaRPr lang="en-US" dirty="0"/>
          </a:p>
          <a:p>
            <a:pPr marL="0" indent="0">
              <a:buNone/>
            </a:pPr>
            <a:r>
              <a:rPr lang="en-US" dirty="0"/>
              <a:t>Exercise #3 – Small group 10 minutes</a:t>
            </a:r>
          </a:p>
          <a:p>
            <a:pPr marL="0" indent="0">
              <a:buNone/>
            </a:pPr>
            <a:endParaRPr lang="en-US" dirty="0"/>
          </a:p>
          <a:p>
            <a:pPr marL="0" indent="0" algn="ctr">
              <a:buNone/>
            </a:pPr>
            <a:r>
              <a:rPr lang="en-US" sz="4800" dirty="0"/>
              <a:t>What are the limitations of DEI?</a:t>
            </a:r>
          </a:p>
          <a:p>
            <a:pPr marL="0" indent="0">
              <a:buNone/>
            </a:pPr>
            <a:endParaRPr lang="en-US" dirty="0"/>
          </a:p>
        </p:txBody>
      </p:sp>
    </p:spTree>
    <p:extLst>
      <p:ext uri="{BB962C8B-B14F-4D97-AF65-F5344CB8AC3E}">
        <p14:creationId xmlns:p14="http://schemas.microsoft.com/office/powerpoint/2010/main" val="38551622"/>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5E737-9D9D-5FDD-E3E0-B5EE116EA0F1}"/>
              </a:ext>
            </a:extLst>
          </p:cNvPr>
          <p:cNvSpPr>
            <a:spLocks noGrp="1"/>
          </p:cNvSpPr>
          <p:nvPr>
            <p:ph type="title"/>
          </p:nvPr>
        </p:nvSpPr>
        <p:spPr/>
        <p:txBody>
          <a:bodyPr numCol="1"/>
          <a:lstStyle/>
          <a:p>
            <a:r>
              <a:rPr lang="en-US" dirty="0"/>
              <a:t>Diversity Equity and Inclusion</a:t>
            </a:r>
          </a:p>
        </p:txBody>
      </p:sp>
      <p:sp>
        <p:nvSpPr>
          <p:cNvPr id="3" name="Content Placeholder 2">
            <a:extLst>
              <a:ext uri="{FF2B5EF4-FFF2-40B4-BE49-F238E27FC236}">
                <a16:creationId xmlns:a16="http://schemas.microsoft.com/office/drawing/2014/main" id="{F36F0054-5ADF-27BE-5231-6B5C38A3B5E2}"/>
              </a:ext>
            </a:extLst>
          </p:cNvPr>
          <p:cNvSpPr>
            <a:spLocks noGrp="1"/>
          </p:cNvSpPr>
          <p:nvPr>
            <p:ph idx="1"/>
          </p:nvPr>
        </p:nvSpPr>
        <p:spPr/>
        <p:txBody>
          <a:bodyPr numCol="1"/>
          <a:lstStyle/>
          <a:p>
            <a:pPr marL="0" indent="0">
              <a:buNone/>
            </a:pPr>
            <a:r>
              <a:rPr lang="en-US" b="1" dirty="0"/>
              <a:t>Understanding the Limitations of DEI</a:t>
            </a:r>
          </a:p>
          <a:p>
            <a:r>
              <a:rPr lang="en-US" dirty="0"/>
              <a:t>Diversity is infinite</a:t>
            </a:r>
          </a:p>
          <a:p>
            <a:r>
              <a:rPr lang="en-US" dirty="0"/>
              <a:t>Boxes must be drawn, who has the power of drawing that box?</a:t>
            </a:r>
          </a:p>
          <a:p>
            <a:r>
              <a:rPr lang="en-US" dirty="0"/>
              <a:t>Practical resource constraints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602022106"/>
      </p:ext>
    </p:extLst>
  </p:cSld>
  <p:clrMapOvr>
    <a:masterClrMapping/>
  </p:clrMapOvr>
  <p:transition spd="med">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739</TotalTime>
  <Words>1394</Words>
  <Application>Microsoft Office PowerPoint</Application>
  <PresentationFormat>Widescreen</PresentationFormat>
  <Paragraphs>141</Paragraphs>
  <Slides>24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Calibri Light</vt:lpstr>
      <vt:lpstr>Times New Roman</vt:lpstr>
      <vt:lpstr>Wingdings</vt:lpstr>
      <vt:lpstr>Office Theme</vt:lpstr>
      <vt:lpstr>Equitable Development Considerations</vt:lpstr>
      <vt:lpstr>Topics</vt:lpstr>
      <vt:lpstr>Defining economic development</vt:lpstr>
      <vt:lpstr>Defining Economic Development</vt:lpstr>
      <vt:lpstr>Diversity Equity and Inclusion</vt:lpstr>
      <vt:lpstr>Diversity Equity and Inclusion</vt:lpstr>
      <vt:lpstr>Diversity Equity and Inclusion</vt:lpstr>
      <vt:lpstr>Diversity Equity and Inclusion</vt:lpstr>
      <vt:lpstr>Diversity Equity and Inclusion</vt:lpstr>
      <vt:lpstr>Diversity Equity and Inclusion</vt:lpstr>
      <vt:lpstr>Diversity Equity and Inclusion</vt:lpstr>
      <vt:lpstr>Diversity Equity and Inclusion</vt:lpstr>
      <vt:lpstr>Diversity Equity and Inclusion</vt:lpstr>
      <vt:lpstr>Diversity Equity and Inclusion</vt:lpstr>
      <vt:lpstr>Defining Economic Development</vt:lpstr>
      <vt:lpstr>DEI in Economic Development</vt:lpstr>
      <vt:lpstr>DEI in Economic Development</vt:lpstr>
      <vt:lpstr>DEI in Economic Development</vt:lpstr>
      <vt:lpstr>DEI in Economic Development</vt:lpstr>
      <vt:lpstr>Defining economic development</vt:lpstr>
      <vt:lpstr>Equitable Entrepreneurship Ecosystem Building</vt:lpstr>
      <vt:lpstr>Equitable Entrepreneurship Ecosystem Building</vt:lpstr>
      <vt:lpstr>Equitable Entrepreneurship Ecosystem Building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name</dc:title>
  <dc:creator>Dell</dc:creator>
  <cp:lastModifiedBy>Dell Gines</cp:lastModifiedBy>
  <cp:revision>6</cp:revision>
  <dcterms:created xsi:type="dcterms:W3CDTF">2014-04-17T23:07:25Z</dcterms:created>
  <dcterms:modified xsi:type="dcterms:W3CDTF">2023-01-23T14:49:29Z</dcterms:modified>
</cp:coreProperties>
</file>