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49" r:id="rId5"/>
    <p:sldMasterId id="2147483779" r:id="rId6"/>
    <p:sldMasterId id="2147483802" r:id="rId7"/>
    <p:sldMasterId id="2147483825" r:id="rId8"/>
    <p:sldMasterId id="2147483848" r:id="rId9"/>
  </p:sldMasterIdLst>
  <p:notesMasterIdLst>
    <p:notesMasterId r:id="rId89"/>
  </p:notesMasterIdLst>
  <p:sldIdLst>
    <p:sldId id="257" r:id="rId10"/>
    <p:sldId id="261" r:id="rId11"/>
    <p:sldId id="2155" r:id="rId12"/>
    <p:sldId id="1202" r:id="rId13"/>
    <p:sldId id="1203" r:id="rId14"/>
    <p:sldId id="2206" r:id="rId15"/>
    <p:sldId id="1817" r:id="rId16"/>
    <p:sldId id="2238" r:id="rId17"/>
    <p:sldId id="1833" r:id="rId18"/>
    <p:sldId id="276" r:id="rId19"/>
    <p:sldId id="1840" r:id="rId20"/>
    <p:sldId id="1842" r:id="rId21"/>
    <p:sldId id="2242" r:id="rId22"/>
    <p:sldId id="293" r:id="rId23"/>
    <p:sldId id="1823" r:id="rId24"/>
    <p:sldId id="2208" r:id="rId25"/>
    <p:sldId id="299" r:id="rId26"/>
    <p:sldId id="2112" r:id="rId27"/>
    <p:sldId id="2164" r:id="rId28"/>
    <p:sldId id="2239" r:id="rId29"/>
    <p:sldId id="305" r:id="rId30"/>
    <p:sldId id="2240" r:id="rId31"/>
    <p:sldId id="311" r:id="rId32"/>
    <p:sldId id="307" r:id="rId33"/>
    <p:sldId id="308" r:id="rId34"/>
    <p:sldId id="2250" r:id="rId35"/>
    <p:sldId id="2233" r:id="rId36"/>
    <p:sldId id="309" r:id="rId37"/>
    <p:sldId id="310" r:id="rId38"/>
    <p:sldId id="300" r:id="rId39"/>
    <p:sldId id="2249" r:id="rId40"/>
    <p:sldId id="2258" r:id="rId41"/>
    <p:sldId id="2118" r:id="rId42"/>
    <p:sldId id="2180" r:id="rId43"/>
    <p:sldId id="2181" r:id="rId44"/>
    <p:sldId id="2182" r:id="rId45"/>
    <p:sldId id="2183" r:id="rId46"/>
    <p:sldId id="2184" r:id="rId47"/>
    <p:sldId id="2185" r:id="rId48"/>
    <p:sldId id="2138" r:id="rId49"/>
    <p:sldId id="2241" r:id="rId50"/>
    <p:sldId id="2188" r:id="rId51"/>
    <p:sldId id="2189" r:id="rId52"/>
    <p:sldId id="2259" r:id="rId53"/>
    <p:sldId id="2192" r:id="rId54"/>
    <p:sldId id="2193" r:id="rId55"/>
    <p:sldId id="1604" r:id="rId56"/>
    <p:sldId id="2167" r:id="rId57"/>
    <p:sldId id="2251" r:id="rId58"/>
    <p:sldId id="2202" r:id="rId59"/>
    <p:sldId id="287" r:id="rId60"/>
    <p:sldId id="2217" r:id="rId61"/>
    <p:sldId id="2218" r:id="rId62"/>
    <p:sldId id="2260" r:id="rId63"/>
    <p:sldId id="2219" r:id="rId64"/>
    <p:sldId id="2220" r:id="rId65"/>
    <p:sldId id="2221" r:id="rId66"/>
    <p:sldId id="2222" r:id="rId67"/>
    <p:sldId id="2223" r:id="rId68"/>
    <p:sldId id="2224" r:id="rId69"/>
    <p:sldId id="2225" r:id="rId70"/>
    <p:sldId id="2252" r:id="rId71"/>
    <p:sldId id="2203" r:id="rId72"/>
    <p:sldId id="2200" r:id="rId73"/>
    <p:sldId id="2226" r:id="rId74"/>
    <p:sldId id="2227" r:id="rId75"/>
    <p:sldId id="2228" r:id="rId76"/>
    <p:sldId id="2229" r:id="rId77"/>
    <p:sldId id="2230" r:id="rId78"/>
    <p:sldId id="2231" r:id="rId79"/>
    <p:sldId id="2232" r:id="rId80"/>
    <p:sldId id="2253" r:id="rId81"/>
    <p:sldId id="2243" r:id="rId82"/>
    <p:sldId id="2244" r:id="rId83"/>
    <p:sldId id="2254" r:id="rId84"/>
    <p:sldId id="2248" r:id="rId85"/>
    <p:sldId id="2255" r:id="rId86"/>
    <p:sldId id="2256" r:id="rId87"/>
    <p:sldId id="2257" r:id="rId8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2856" userDrawn="1">
          <p15:clr>
            <a:srgbClr val="A4A3A4"/>
          </p15:clr>
        </p15:guide>
        <p15:guide id="3" orient="horz" pos="3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2D7200-9901-9127-E0CF-3F63753A9D63}" name="John Luczak" initials="JL" userId="S::jluczak@education-first.com::79292185-6368-4ee4-b21c-d0e03fb7b01f" providerId="AD"/>
  <p188:author id="{B00D6014-0D18-2E70-72ED-84BC9B483FF1}" name="Stephanie Banchero" initials="" userId="S::SBanchero@joycefdn.org::9ad2ee4c-93a7-45e8-b687-1bca202ef64a" providerId="AD"/>
  <p188:author id="{0B20E318-EC23-B528-2A91-3E22FA3B4E60}" name="Kelly Kovacic Duran" initials="KD" userId="S::kkovacic@education-first.com::77dd3010-b9bb-4991-9c28-c341d65e6dfe" providerId="AD"/>
  <p188:author id="{00350B1C-DDC1-D5ED-EA02-51487F921506}" name="Rashidah Lopez Morgan" initials="RM" userId="S::rmorgan@education-first.com::47176eb3-afe7-4eef-ab61-009cc83ee45b" providerId="AD"/>
  <p188:author id="{8B128B21-D474-66B8-A651-C066C192D6F0}" name="Colette Astorgue" initials="CA" userId="S::castorgue@education-first.com::f28206a4-7686-40ba-ade4-31782df3e5d9" providerId="AD"/>
  <p188:author id="{416A6D3A-137A-FEB8-BD9A-4F1341ADDD75}" name="Claire Takhar" initials="CT" userId="S::ctakhar@education-first.com::2c20d11e-7dfc-45d4-bbbc-8e88a5c4b0de" providerId="AD"/>
  <p188:author id="{663DBF3A-638B-9F53-3A4C-A3117181E733}" name="Anne Martin Williams" initials="AW" userId="S::awilliams@education-first.com::7f00ca53-e37c-4c36-a865-91ddb78da108" providerId="AD"/>
  <p188:author id="{1B5B2A82-8052-7FC5-78AC-2FF965CF4E1A}" name="Joshua Hodge" initials="JH" userId="S::jhodge@education-first.com::04c96558-9bb6-4af7-a57d-a6ca24e50191" providerId="AD"/>
  <p188:author id="{2168F793-D376-5133-7A28-98D935E8AC43}" name="Derek Nino" initials="DN" userId="S::dnino@education-first.com::31eecd45-e765-446d-9207-a1c6ec483246" providerId="AD"/>
  <p188:author id="{99A9EAF0-8311-B573-FBC6-15BBC9BA909E}" name="Jesse Friedman" initials="JF" userId="S::jfriedman@education-first.com::f7432040-848f-4328-9924-b70c884e40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B8B"/>
    <a:srgbClr val="98A5C4"/>
    <a:srgbClr val="C1C8DB"/>
    <a:srgbClr val="C1C8BD"/>
    <a:srgbClr val="AB0833"/>
    <a:srgbClr val="91A226"/>
    <a:srgbClr val="E7982E"/>
    <a:srgbClr val="BBD2D3"/>
    <a:srgbClr val="4F2B61"/>
    <a:srgbClr val="3B32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4687"/>
  </p:normalViewPr>
  <p:slideViewPr>
    <p:cSldViewPr snapToGrid="0">
      <p:cViewPr varScale="1">
        <p:scale>
          <a:sx n="91" d="100"/>
          <a:sy n="91" d="100"/>
        </p:scale>
        <p:origin x="1452" y="78"/>
      </p:cViewPr>
      <p:guideLst>
        <p:guide orient="horz" pos="696"/>
        <p:guide pos="2856"/>
        <p:guide orient="horz"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Chance" userId="241cf6f9-c5d0-4266-9dc5-e9afb3e21e31" providerId="ADAL" clId="{C64AC8A0-5484-4F00-A75C-C12B7DE5746F}"/>
    <pc:docChg chg="undo custSel modSld">
      <pc:chgData name="Mary Chance" userId="241cf6f9-c5d0-4266-9dc5-e9afb3e21e31" providerId="ADAL" clId="{C64AC8A0-5484-4F00-A75C-C12B7DE5746F}" dt="2024-02-07T19:26:06.742" v="24" actId="1076"/>
      <pc:docMkLst>
        <pc:docMk/>
      </pc:docMkLst>
      <pc:sldChg chg="modSp mod">
        <pc:chgData name="Mary Chance" userId="241cf6f9-c5d0-4266-9dc5-e9afb3e21e31" providerId="ADAL" clId="{C64AC8A0-5484-4F00-A75C-C12B7DE5746F}" dt="2024-01-30T19:42:26.580" v="15" actId="13926"/>
        <pc:sldMkLst>
          <pc:docMk/>
          <pc:sldMk cId="3895317892" sldId="276"/>
        </pc:sldMkLst>
        <pc:spChg chg="mod">
          <ac:chgData name="Mary Chance" userId="241cf6f9-c5d0-4266-9dc5-e9afb3e21e31" providerId="ADAL" clId="{C64AC8A0-5484-4F00-A75C-C12B7DE5746F}" dt="2024-01-30T19:42:08.504" v="13" actId="13926"/>
          <ac:spMkLst>
            <pc:docMk/>
            <pc:sldMk cId="3895317892" sldId="276"/>
            <ac:spMk id="4" creationId="{A6CE4951-A0A7-A4FB-4E4E-8B273502E63D}"/>
          </ac:spMkLst>
        </pc:spChg>
        <pc:spChg chg="mod">
          <ac:chgData name="Mary Chance" userId="241cf6f9-c5d0-4266-9dc5-e9afb3e21e31" providerId="ADAL" clId="{C64AC8A0-5484-4F00-A75C-C12B7DE5746F}" dt="2024-01-30T19:42:26.580" v="15" actId="13926"/>
          <ac:spMkLst>
            <pc:docMk/>
            <pc:sldMk cId="3895317892" sldId="276"/>
            <ac:spMk id="5" creationId="{2BE3740C-6C95-8167-95C1-522DCCB39801}"/>
          </ac:spMkLst>
        </pc:spChg>
      </pc:sldChg>
      <pc:sldChg chg="modSp mod">
        <pc:chgData name="Mary Chance" userId="241cf6f9-c5d0-4266-9dc5-e9afb3e21e31" providerId="ADAL" clId="{C64AC8A0-5484-4F00-A75C-C12B7DE5746F}" dt="2024-01-30T19:43:54.370" v="18" actId="13926"/>
        <pc:sldMkLst>
          <pc:docMk/>
          <pc:sldMk cId="3303052486" sldId="299"/>
        </pc:sldMkLst>
        <pc:spChg chg="mod">
          <ac:chgData name="Mary Chance" userId="241cf6f9-c5d0-4266-9dc5-e9afb3e21e31" providerId="ADAL" clId="{C64AC8A0-5484-4F00-A75C-C12B7DE5746F}" dt="2024-01-30T19:43:54.370" v="18" actId="13926"/>
          <ac:spMkLst>
            <pc:docMk/>
            <pc:sldMk cId="3303052486" sldId="299"/>
            <ac:spMk id="15" creationId="{C0CB8C59-D0C8-AC0C-788C-859CC028F5B0}"/>
          </ac:spMkLst>
        </pc:spChg>
      </pc:sldChg>
      <pc:sldChg chg="modSp mod">
        <pc:chgData name="Mary Chance" userId="241cf6f9-c5d0-4266-9dc5-e9afb3e21e31" providerId="ADAL" clId="{C64AC8A0-5484-4F00-A75C-C12B7DE5746F}" dt="2024-01-30T19:44:39.440" v="19" actId="13926"/>
        <pc:sldMkLst>
          <pc:docMk/>
          <pc:sldMk cId="0" sldId="307"/>
        </pc:sldMkLst>
        <pc:graphicFrameChg chg="modGraphic">
          <ac:chgData name="Mary Chance" userId="241cf6f9-c5d0-4266-9dc5-e9afb3e21e31" providerId="ADAL" clId="{C64AC8A0-5484-4F00-A75C-C12B7DE5746F}" dt="2024-01-30T19:44:39.440" v="19" actId="13926"/>
          <ac:graphicFrameMkLst>
            <pc:docMk/>
            <pc:sldMk cId="0" sldId="307"/>
            <ac:graphicFrameMk id="2" creationId="{91E2F67F-9FA2-9759-09DB-389D23937B0F}"/>
          </ac:graphicFrameMkLst>
        </pc:graphicFrameChg>
      </pc:sldChg>
      <pc:sldChg chg="modSp mod">
        <pc:chgData name="Mary Chance" userId="241cf6f9-c5d0-4266-9dc5-e9afb3e21e31" providerId="ADAL" clId="{C64AC8A0-5484-4F00-A75C-C12B7DE5746F}" dt="2024-01-30T19:40:45.471" v="8" actId="13926"/>
        <pc:sldMkLst>
          <pc:docMk/>
          <pc:sldMk cId="3089383331" sldId="1202"/>
        </pc:sldMkLst>
        <pc:spChg chg="mod">
          <ac:chgData name="Mary Chance" userId="241cf6f9-c5d0-4266-9dc5-e9afb3e21e31" providerId="ADAL" clId="{C64AC8A0-5484-4F00-A75C-C12B7DE5746F}" dt="2024-01-30T19:40:45.471" v="8" actId="13926"/>
          <ac:spMkLst>
            <pc:docMk/>
            <pc:sldMk cId="3089383331" sldId="1202"/>
            <ac:spMk id="6" creationId="{2490A5F4-5A1B-4C44-BE2B-365D9EF9B37F}"/>
          </ac:spMkLst>
        </pc:spChg>
      </pc:sldChg>
      <pc:sldChg chg="modSp mod">
        <pc:chgData name="Mary Chance" userId="241cf6f9-c5d0-4266-9dc5-e9afb3e21e31" providerId="ADAL" clId="{C64AC8A0-5484-4F00-A75C-C12B7DE5746F}" dt="2024-01-30T19:41:00.642" v="9" actId="13926"/>
        <pc:sldMkLst>
          <pc:docMk/>
          <pc:sldMk cId="4166792010" sldId="1203"/>
        </pc:sldMkLst>
        <pc:spChg chg="mod">
          <ac:chgData name="Mary Chance" userId="241cf6f9-c5d0-4266-9dc5-e9afb3e21e31" providerId="ADAL" clId="{C64AC8A0-5484-4F00-A75C-C12B7DE5746F}" dt="2024-01-30T19:41:00.642" v="9" actId="13926"/>
          <ac:spMkLst>
            <pc:docMk/>
            <pc:sldMk cId="4166792010" sldId="1203"/>
            <ac:spMk id="4" creationId="{158671F3-AFBD-E9C6-CFFA-4B239F1B453E}"/>
          </ac:spMkLst>
        </pc:spChg>
      </pc:sldChg>
      <pc:sldChg chg="modSp mod">
        <pc:chgData name="Mary Chance" userId="241cf6f9-c5d0-4266-9dc5-e9afb3e21e31" providerId="ADAL" clId="{C64AC8A0-5484-4F00-A75C-C12B7DE5746F}" dt="2024-02-07T19:26:06.742" v="24" actId="1076"/>
        <pc:sldMkLst>
          <pc:docMk/>
          <pc:sldMk cId="1603997925" sldId="1842"/>
        </pc:sldMkLst>
        <pc:spChg chg="mod">
          <ac:chgData name="Mary Chance" userId="241cf6f9-c5d0-4266-9dc5-e9afb3e21e31" providerId="ADAL" clId="{C64AC8A0-5484-4F00-A75C-C12B7DE5746F}" dt="2024-02-07T19:26:06.742" v="24" actId="1076"/>
          <ac:spMkLst>
            <pc:docMk/>
            <pc:sldMk cId="1603997925" sldId="1842"/>
            <ac:spMk id="15" creationId="{3323D7EA-5544-0C44-244F-E19F29498E92}"/>
          </ac:spMkLst>
        </pc:spChg>
      </pc:sldChg>
      <pc:sldChg chg="modSp mod">
        <pc:chgData name="Mary Chance" userId="241cf6f9-c5d0-4266-9dc5-e9afb3e21e31" providerId="ADAL" clId="{C64AC8A0-5484-4F00-A75C-C12B7DE5746F}" dt="2024-01-30T19:35:56.271" v="0" actId="13926"/>
        <pc:sldMkLst>
          <pc:docMk/>
          <pc:sldMk cId="3163636245" sldId="2189"/>
        </pc:sldMkLst>
        <pc:spChg chg="mod">
          <ac:chgData name="Mary Chance" userId="241cf6f9-c5d0-4266-9dc5-e9afb3e21e31" providerId="ADAL" clId="{C64AC8A0-5484-4F00-A75C-C12B7DE5746F}" dt="2024-01-30T19:35:56.271" v="0" actId="13926"/>
          <ac:spMkLst>
            <pc:docMk/>
            <pc:sldMk cId="3163636245" sldId="2189"/>
            <ac:spMk id="3" creationId="{AF8EBCD9-7C75-C537-0BD5-A0F5684AAEDA}"/>
          </ac:spMkLst>
        </pc:spChg>
      </pc:sldChg>
      <pc:sldChg chg="modSp mod">
        <pc:chgData name="Mary Chance" userId="241cf6f9-c5d0-4266-9dc5-e9afb3e21e31" providerId="ADAL" clId="{C64AC8A0-5484-4F00-A75C-C12B7DE5746F}" dt="2024-01-30T19:37:33.681" v="4" actId="13926"/>
        <pc:sldMkLst>
          <pc:docMk/>
          <pc:sldMk cId="277437976" sldId="2192"/>
        </pc:sldMkLst>
        <pc:spChg chg="mod">
          <ac:chgData name="Mary Chance" userId="241cf6f9-c5d0-4266-9dc5-e9afb3e21e31" providerId="ADAL" clId="{C64AC8A0-5484-4F00-A75C-C12B7DE5746F}" dt="2024-01-30T19:37:33.681" v="4" actId="13926"/>
          <ac:spMkLst>
            <pc:docMk/>
            <pc:sldMk cId="277437976" sldId="2192"/>
            <ac:spMk id="3" creationId="{AF8EBCD9-7C75-C537-0BD5-A0F5684AAEDA}"/>
          </ac:spMkLst>
        </pc:spChg>
      </pc:sldChg>
      <pc:sldChg chg="modSp mod">
        <pc:chgData name="Mary Chance" userId="241cf6f9-c5d0-4266-9dc5-e9afb3e21e31" providerId="ADAL" clId="{C64AC8A0-5484-4F00-A75C-C12B7DE5746F}" dt="2024-01-30T19:39:07.036" v="6" actId="13926"/>
        <pc:sldMkLst>
          <pc:docMk/>
          <pc:sldMk cId="4222509931" sldId="2202"/>
        </pc:sldMkLst>
        <pc:graphicFrameChg chg="modGraphic">
          <ac:chgData name="Mary Chance" userId="241cf6f9-c5d0-4266-9dc5-e9afb3e21e31" providerId="ADAL" clId="{C64AC8A0-5484-4F00-A75C-C12B7DE5746F}" dt="2024-01-30T19:39:07.036" v="6" actId="13926"/>
          <ac:graphicFrameMkLst>
            <pc:docMk/>
            <pc:sldMk cId="4222509931" sldId="2202"/>
            <ac:graphicFrameMk id="3" creationId="{E273FC68-2A13-66F1-32D1-578D62436E50}"/>
          </ac:graphicFrameMkLst>
        </pc:graphicFrameChg>
      </pc:sldChg>
      <pc:sldChg chg="modSp mod">
        <pc:chgData name="Mary Chance" userId="241cf6f9-c5d0-4266-9dc5-e9afb3e21e31" providerId="ADAL" clId="{C64AC8A0-5484-4F00-A75C-C12B7DE5746F}" dt="2024-01-30T19:41:29.810" v="12" actId="1076"/>
        <pc:sldMkLst>
          <pc:docMk/>
          <pc:sldMk cId="1959728426" sldId="2206"/>
        </pc:sldMkLst>
        <pc:spChg chg="mod">
          <ac:chgData name="Mary Chance" userId="241cf6f9-c5d0-4266-9dc5-e9afb3e21e31" providerId="ADAL" clId="{C64AC8A0-5484-4F00-A75C-C12B7DE5746F}" dt="2024-01-30T19:41:29.810" v="12" actId="1076"/>
          <ac:spMkLst>
            <pc:docMk/>
            <pc:sldMk cId="1959728426" sldId="2206"/>
            <ac:spMk id="7" creationId="{A88B85C9-6102-88C8-2752-AC87718252F3}"/>
          </ac:spMkLst>
        </pc:spChg>
        <pc:grpChg chg="mod">
          <ac:chgData name="Mary Chance" userId="241cf6f9-c5d0-4266-9dc5-e9afb3e21e31" providerId="ADAL" clId="{C64AC8A0-5484-4F00-A75C-C12B7DE5746F}" dt="2024-01-30T19:41:23.926" v="10" actId="1076"/>
          <ac:grpSpMkLst>
            <pc:docMk/>
            <pc:sldMk cId="1959728426" sldId="2206"/>
            <ac:grpSpMk id="14" creationId="{E7514F1D-1677-FF13-69E9-9775F89531C5}"/>
          </ac:grpSpMkLst>
        </pc:grpChg>
      </pc:sldChg>
      <pc:sldChg chg="modSp mod">
        <pc:chgData name="Mary Chance" userId="241cf6f9-c5d0-4266-9dc5-e9afb3e21e31" providerId="ADAL" clId="{C64AC8A0-5484-4F00-A75C-C12B7DE5746F}" dt="2024-01-30T19:45:59.588" v="23" actId="13926"/>
        <pc:sldMkLst>
          <pc:docMk/>
          <pc:sldMk cId="0" sldId="2241"/>
        </pc:sldMkLst>
        <pc:graphicFrameChg chg="modGraphic">
          <ac:chgData name="Mary Chance" userId="241cf6f9-c5d0-4266-9dc5-e9afb3e21e31" providerId="ADAL" clId="{C64AC8A0-5484-4F00-A75C-C12B7DE5746F}" dt="2024-01-30T19:45:59.588" v="23" actId="13926"/>
          <ac:graphicFrameMkLst>
            <pc:docMk/>
            <pc:sldMk cId="0" sldId="2241"/>
            <ac:graphicFrameMk id="178" creationId="{00000000-0000-0000-0000-000000000000}"/>
          </ac:graphicFrameMkLst>
        </pc:graphicFrameChg>
      </pc:sldChg>
      <pc:sldChg chg="modSp mod">
        <pc:chgData name="Mary Chance" userId="241cf6f9-c5d0-4266-9dc5-e9afb3e21e31" providerId="ADAL" clId="{C64AC8A0-5484-4F00-A75C-C12B7DE5746F}" dt="2024-01-30T19:43:09.408" v="17" actId="13926"/>
        <pc:sldMkLst>
          <pc:docMk/>
          <pc:sldMk cId="520796846" sldId="2242"/>
        </pc:sldMkLst>
        <pc:graphicFrameChg chg="modGraphic">
          <ac:chgData name="Mary Chance" userId="241cf6f9-c5d0-4266-9dc5-e9afb3e21e31" providerId="ADAL" clId="{C64AC8A0-5484-4F00-A75C-C12B7DE5746F}" dt="2024-01-30T19:43:09.408" v="17" actId="13926"/>
          <ac:graphicFrameMkLst>
            <pc:docMk/>
            <pc:sldMk cId="520796846" sldId="2242"/>
            <ac:graphicFrameMk id="13" creationId="{20C57EC3-77A0-6FD6-564B-2C06D5507D57}"/>
          </ac:graphicFrameMkLst>
        </pc:graphicFrameChg>
      </pc:sldChg>
      <pc:sldChg chg="modSp mod">
        <pc:chgData name="Mary Chance" userId="241cf6f9-c5d0-4266-9dc5-e9afb3e21e31" providerId="ADAL" clId="{C64AC8A0-5484-4F00-A75C-C12B7DE5746F}" dt="2024-01-30T19:36:43.528" v="2" actId="13926"/>
        <pc:sldMkLst>
          <pc:docMk/>
          <pc:sldMk cId="262072842" sldId="2259"/>
        </pc:sldMkLst>
        <pc:spChg chg="mod">
          <ac:chgData name="Mary Chance" userId="241cf6f9-c5d0-4266-9dc5-e9afb3e21e31" providerId="ADAL" clId="{C64AC8A0-5484-4F00-A75C-C12B7DE5746F}" dt="2024-01-30T19:36:43.528" v="2" actId="13926"/>
          <ac:spMkLst>
            <pc:docMk/>
            <pc:sldMk cId="262072842" sldId="2259"/>
            <ac:spMk id="3" creationId="{AF8EBCD9-7C75-C537-0BD5-A0F5684AAEDA}"/>
          </ac:spMkLst>
        </pc:spChg>
      </pc:sldChg>
    </pc:docChg>
  </pc:docChgLst>
  <pc:docChgLst>
    <pc:chgData name="Mary Chance" userId="241cf6f9-c5d0-4266-9dc5-e9afb3e21e31" providerId="ADAL" clId="{88FA05E5-6270-4AD1-BC21-B0112EB1DDFD}"/>
    <pc:docChg chg="modSld">
      <pc:chgData name="Mary Chance" userId="241cf6f9-c5d0-4266-9dc5-e9afb3e21e31" providerId="ADAL" clId="{88FA05E5-6270-4AD1-BC21-B0112EB1DDFD}" dt="2024-08-28T14:37:49.608" v="15" actId="13926"/>
      <pc:docMkLst>
        <pc:docMk/>
      </pc:docMkLst>
      <pc:sldChg chg="modSp mod">
        <pc:chgData name="Mary Chance" userId="241cf6f9-c5d0-4266-9dc5-e9afb3e21e31" providerId="ADAL" clId="{88FA05E5-6270-4AD1-BC21-B0112EB1DDFD}" dt="2024-08-28T14:36:18.821" v="5" actId="13926"/>
        <pc:sldMkLst>
          <pc:docMk/>
          <pc:sldMk cId="3895317892" sldId="276"/>
        </pc:sldMkLst>
        <pc:spChg chg="mod">
          <ac:chgData name="Mary Chance" userId="241cf6f9-c5d0-4266-9dc5-e9afb3e21e31" providerId="ADAL" clId="{88FA05E5-6270-4AD1-BC21-B0112EB1DDFD}" dt="2024-08-28T14:36:18.821" v="5" actId="13926"/>
          <ac:spMkLst>
            <pc:docMk/>
            <pc:sldMk cId="3895317892" sldId="276"/>
            <ac:spMk id="4" creationId="{A6CE4951-A0A7-A4FB-4E4E-8B273502E63D}"/>
          </ac:spMkLst>
        </pc:spChg>
        <pc:spChg chg="mod">
          <ac:chgData name="Mary Chance" userId="241cf6f9-c5d0-4266-9dc5-e9afb3e21e31" providerId="ADAL" clId="{88FA05E5-6270-4AD1-BC21-B0112EB1DDFD}" dt="2024-08-28T14:36:14.022" v="4" actId="13926"/>
          <ac:spMkLst>
            <pc:docMk/>
            <pc:sldMk cId="3895317892" sldId="276"/>
            <ac:spMk id="5" creationId="{2BE3740C-6C95-8167-95C1-522DCCB39801}"/>
          </ac:spMkLst>
        </pc:spChg>
      </pc:sldChg>
      <pc:sldChg chg="modSp mod">
        <pc:chgData name="Mary Chance" userId="241cf6f9-c5d0-4266-9dc5-e9afb3e21e31" providerId="ADAL" clId="{88FA05E5-6270-4AD1-BC21-B0112EB1DDFD}" dt="2024-08-28T14:36:47.229" v="8" actId="13926"/>
        <pc:sldMkLst>
          <pc:docMk/>
          <pc:sldMk cId="3303052486" sldId="299"/>
        </pc:sldMkLst>
        <pc:spChg chg="mod">
          <ac:chgData name="Mary Chance" userId="241cf6f9-c5d0-4266-9dc5-e9afb3e21e31" providerId="ADAL" clId="{88FA05E5-6270-4AD1-BC21-B0112EB1DDFD}" dt="2024-08-28T14:36:47.229" v="8" actId="13926"/>
          <ac:spMkLst>
            <pc:docMk/>
            <pc:sldMk cId="3303052486" sldId="299"/>
            <ac:spMk id="15" creationId="{C0CB8C59-D0C8-AC0C-788C-859CC028F5B0}"/>
          </ac:spMkLst>
        </pc:spChg>
      </pc:sldChg>
      <pc:sldChg chg="modSp mod">
        <pc:chgData name="Mary Chance" userId="241cf6f9-c5d0-4266-9dc5-e9afb3e21e31" providerId="ADAL" clId="{88FA05E5-6270-4AD1-BC21-B0112EB1DDFD}" dt="2024-08-28T14:36:58.369" v="9" actId="13926"/>
        <pc:sldMkLst>
          <pc:docMk/>
          <pc:sldMk cId="0" sldId="307"/>
        </pc:sldMkLst>
        <pc:graphicFrameChg chg="modGraphic">
          <ac:chgData name="Mary Chance" userId="241cf6f9-c5d0-4266-9dc5-e9afb3e21e31" providerId="ADAL" clId="{88FA05E5-6270-4AD1-BC21-B0112EB1DDFD}" dt="2024-08-28T14:36:58.369" v="9" actId="13926"/>
          <ac:graphicFrameMkLst>
            <pc:docMk/>
            <pc:sldMk cId="0" sldId="307"/>
            <ac:graphicFrameMk id="2" creationId="{91E2F67F-9FA2-9759-09DB-389D23937B0F}"/>
          </ac:graphicFrameMkLst>
        </pc:graphicFrameChg>
      </pc:sldChg>
      <pc:sldChg chg="modSp mod">
        <pc:chgData name="Mary Chance" userId="241cf6f9-c5d0-4266-9dc5-e9afb3e21e31" providerId="ADAL" clId="{88FA05E5-6270-4AD1-BC21-B0112EB1DDFD}" dt="2024-08-28T14:35:39.074" v="0" actId="13926"/>
        <pc:sldMkLst>
          <pc:docMk/>
          <pc:sldMk cId="3089383331" sldId="1202"/>
        </pc:sldMkLst>
        <pc:spChg chg="mod">
          <ac:chgData name="Mary Chance" userId="241cf6f9-c5d0-4266-9dc5-e9afb3e21e31" providerId="ADAL" clId="{88FA05E5-6270-4AD1-BC21-B0112EB1DDFD}" dt="2024-08-28T14:35:39.074" v="0" actId="13926"/>
          <ac:spMkLst>
            <pc:docMk/>
            <pc:sldMk cId="3089383331" sldId="1202"/>
            <ac:spMk id="6" creationId="{2490A5F4-5A1B-4C44-BE2B-365D9EF9B37F}"/>
          </ac:spMkLst>
        </pc:spChg>
      </pc:sldChg>
      <pc:sldChg chg="modSp mod">
        <pc:chgData name="Mary Chance" userId="241cf6f9-c5d0-4266-9dc5-e9afb3e21e31" providerId="ADAL" clId="{88FA05E5-6270-4AD1-BC21-B0112EB1DDFD}" dt="2024-08-28T14:35:52.966" v="1" actId="13926"/>
        <pc:sldMkLst>
          <pc:docMk/>
          <pc:sldMk cId="4166792010" sldId="1203"/>
        </pc:sldMkLst>
        <pc:spChg chg="mod">
          <ac:chgData name="Mary Chance" userId="241cf6f9-c5d0-4266-9dc5-e9afb3e21e31" providerId="ADAL" clId="{88FA05E5-6270-4AD1-BC21-B0112EB1DDFD}" dt="2024-08-28T14:35:52.966" v="1" actId="13926"/>
          <ac:spMkLst>
            <pc:docMk/>
            <pc:sldMk cId="4166792010" sldId="1203"/>
            <ac:spMk id="4" creationId="{158671F3-AFBD-E9C6-CFFA-4B239F1B453E}"/>
          </ac:spMkLst>
        </pc:spChg>
      </pc:sldChg>
      <pc:sldChg chg="modSp mod">
        <pc:chgData name="Mary Chance" userId="241cf6f9-c5d0-4266-9dc5-e9afb3e21e31" providerId="ADAL" clId="{88FA05E5-6270-4AD1-BC21-B0112EB1DDFD}" dt="2024-08-28T14:36:29.780" v="6" actId="13926"/>
        <pc:sldMkLst>
          <pc:docMk/>
          <pc:sldMk cId="1603997925" sldId="1842"/>
        </pc:sldMkLst>
        <pc:spChg chg="mod">
          <ac:chgData name="Mary Chance" userId="241cf6f9-c5d0-4266-9dc5-e9afb3e21e31" providerId="ADAL" clId="{88FA05E5-6270-4AD1-BC21-B0112EB1DDFD}" dt="2024-08-28T14:36:29.780" v="6" actId="13926"/>
          <ac:spMkLst>
            <pc:docMk/>
            <pc:sldMk cId="1603997925" sldId="1842"/>
            <ac:spMk id="15" creationId="{3323D7EA-5544-0C44-244F-E19F29498E92}"/>
          </ac:spMkLst>
        </pc:spChg>
      </pc:sldChg>
      <pc:sldChg chg="modSp mod">
        <pc:chgData name="Mary Chance" userId="241cf6f9-c5d0-4266-9dc5-e9afb3e21e31" providerId="ADAL" clId="{88FA05E5-6270-4AD1-BC21-B0112EB1DDFD}" dt="2024-08-28T14:37:22.774" v="12" actId="13926"/>
        <pc:sldMkLst>
          <pc:docMk/>
          <pc:sldMk cId="3163636245" sldId="2189"/>
        </pc:sldMkLst>
        <pc:spChg chg="mod">
          <ac:chgData name="Mary Chance" userId="241cf6f9-c5d0-4266-9dc5-e9afb3e21e31" providerId="ADAL" clId="{88FA05E5-6270-4AD1-BC21-B0112EB1DDFD}" dt="2024-08-28T14:37:22.774" v="12" actId="13926"/>
          <ac:spMkLst>
            <pc:docMk/>
            <pc:sldMk cId="3163636245" sldId="2189"/>
            <ac:spMk id="3" creationId="{AF8EBCD9-7C75-C537-0BD5-A0F5684AAEDA}"/>
          </ac:spMkLst>
        </pc:spChg>
      </pc:sldChg>
      <pc:sldChg chg="modSp mod">
        <pc:chgData name="Mary Chance" userId="241cf6f9-c5d0-4266-9dc5-e9afb3e21e31" providerId="ADAL" clId="{88FA05E5-6270-4AD1-BC21-B0112EB1DDFD}" dt="2024-08-28T14:37:40.072" v="14" actId="13926"/>
        <pc:sldMkLst>
          <pc:docMk/>
          <pc:sldMk cId="277437976" sldId="2192"/>
        </pc:sldMkLst>
        <pc:spChg chg="mod">
          <ac:chgData name="Mary Chance" userId="241cf6f9-c5d0-4266-9dc5-e9afb3e21e31" providerId="ADAL" clId="{88FA05E5-6270-4AD1-BC21-B0112EB1DDFD}" dt="2024-08-28T14:37:40.072" v="14" actId="13926"/>
          <ac:spMkLst>
            <pc:docMk/>
            <pc:sldMk cId="277437976" sldId="2192"/>
            <ac:spMk id="3" creationId="{AF8EBCD9-7C75-C537-0BD5-A0F5684AAEDA}"/>
          </ac:spMkLst>
        </pc:spChg>
      </pc:sldChg>
      <pc:sldChg chg="modSp mod">
        <pc:chgData name="Mary Chance" userId="241cf6f9-c5d0-4266-9dc5-e9afb3e21e31" providerId="ADAL" clId="{88FA05E5-6270-4AD1-BC21-B0112EB1DDFD}" dt="2024-08-28T14:37:49.608" v="15" actId="13926"/>
        <pc:sldMkLst>
          <pc:docMk/>
          <pc:sldMk cId="4222509931" sldId="2202"/>
        </pc:sldMkLst>
        <pc:graphicFrameChg chg="modGraphic">
          <ac:chgData name="Mary Chance" userId="241cf6f9-c5d0-4266-9dc5-e9afb3e21e31" providerId="ADAL" clId="{88FA05E5-6270-4AD1-BC21-B0112EB1DDFD}" dt="2024-08-28T14:37:49.608" v="15" actId="13926"/>
          <ac:graphicFrameMkLst>
            <pc:docMk/>
            <pc:sldMk cId="4222509931" sldId="2202"/>
            <ac:graphicFrameMk id="3" creationId="{E273FC68-2A13-66F1-32D1-578D62436E50}"/>
          </ac:graphicFrameMkLst>
        </pc:graphicFrameChg>
      </pc:sldChg>
      <pc:sldChg chg="modSp mod">
        <pc:chgData name="Mary Chance" userId="241cf6f9-c5d0-4266-9dc5-e9afb3e21e31" providerId="ADAL" clId="{88FA05E5-6270-4AD1-BC21-B0112EB1DDFD}" dt="2024-08-28T14:36:00.659" v="2" actId="13926"/>
        <pc:sldMkLst>
          <pc:docMk/>
          <pc:sldMk cId="1959728426" sldId="2206"/>
        </pc:sldMkLst>
        <pc:spChg chg="mod">
          <ac:chgData name="Mary Chance" userId="241cf6f9-c5d0-4266-9dc5-e9afb3e21e31" providerId="ADAL" clId="{88FA05E5-6270-4AD1-BC21-B0112EB1DDFD}" dt="2024-08-28T14:36:00.659" v="2" actId="13926"/>
          <ac:spMkLst>
            <pc:docMk/>
            <pc:sldMk cId="1959728426" sldId="2206"/>
            <ac:spMk id="7" creationId="{A88B85C9-6102-88C8-2752-AC87718252F3}"/>
          </ac:spMkLst>
        </pc:spChg>
      </pc:sldChg>
      <pc:sldChg chg="modSp mod">
        <pc:chgData name="Mary Chance" userId="241cf6f9-c5d0-4266-9dc5-e9afb3e21e31" providerId="ADAL" clId="{88FA05E5-6270-4AD1-BC21-B0112EB1DDFD}" dt="2024-08-28T14:37:16.383" v="11" actId="13926"/>
        <pc:sldMkLst>
          <pc:docMk/>
          <pc:sldMk cId="0" sldId="2241"/>
        </pc:sldMkLst>
        <pc:graphicFrameChg chg="modGraphic">
          <ac:chgData name="Mary Chance" userId="241cf6f9-c5d0-4266-9dc5-e9afb3e21e31" providerId="ADAL" clId="{88FA05E5-6270-4AD1-BC21-B0112EB1DDFD}" dt="2024-08-28T14:37:16.383" v="11" actId="13926"/>
          <ac:graphicFrameMkLst>
            <pc:docMk/>
            <pc:sldMk cId="0" sldId="2241"/>
            <ac:graphicFrameMk id="178" creationId="{00000000-0000-0000-0000-000000000000}"/>
          </ac:graphicFrameMkLst>
        </pc:graphicFrameChg>
      </pc:sldChg>
      <pc:sldChg chg="modSp mod">
        <pc:chgData name="Mary Chance" userId="241cf6f9-c5d0-4266-9dc5-e9afb3e21e31" providerId="ADAL" clId="{88FA05E5-6270-4AD1-BC21-B0112EB1DDFD}" dt="2024-08-28T14:36:38.420" v="7" actId="13926"/>
        <pc:sldMkLst>
          <pc:docMk/>
          <pc:sldMk cId="520796846" sldId="2242"/>
        </pc:sldMkLst>
        <pc:graphicFrameChg chg="modGraphic">
          <ac:chgData name="Mary Chance" userId="241cf6f9-c5d0-4266-9dc5-e9afb3e21e31" providerId="ADAL" clId="{88FA05E5-6270-4AD1-BC21-B0112EB1DDFD}" dt="2024-08-28T14:36:38.420" v="7" actId="13926"/>
          <ac:graphicFrameMkLst>
            <pc:docMk/>
            <pc:sldMk cId="520796846" sldId="2242"/>
            <ac:graphicFrameMk id="13" creationId="{20C57EC3-77A0-6FD6-564B-2C06D5507D57}"/>
          </ac:graphicFrameMkLst>
        </pc:graphicFrameChg>
      </pc:sldChg>
      <pc:sldChg chg="modSp mod">
        <pc:chgData name="Mary Chance" userId="241cf6f9-c5d0-4266-9dc5-e9afb3e21e31" providerId="ADAL" clId="{88FA05E5-6270-4AD1-BC21-B0112EB1DDFD}" dt="2024-08-28T14:37:30.634" v="13" actId="13926"/>
        <pc:sldMkLst>
          <pc:docMk/>
          <pc:sldMk cId="262072842" sldId="2259"/>
        </pc:sldMkLst>
        <pc:spChg chg="mod">
          <ac:chgData name="Mary Chance" userId="241cf6f9-c5d0-4266-9dc5-e9afb3e21e31" providerId="ADAL" clId="{88FA05E5-6270-4AD1-BC21-B0112EB1DDFD}" dt="2024-08-28T14:37:30.634" v="13" actId="13926"/>
          <ac:spMkLst>
            <pc:docMk/>
            <pc:sldMk cId="262072842" sldId="2259"/>
            <ac:spMk id="3" creationId="{AF8EBCD9-7C75-C537-0BD5-A0F5684AAEDA}"/>
          </ac:spMkLst>
        </pc:sp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7A5-4B4D-96C1-5EFEAA15063B}"/>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7A5-4B4D-96C1-5EFEAA15063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7A5-4B4D-96C1-5EFEAA15063B}"/>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87A5-4B4D-96C1-5EFEAA15063B}"/>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87A5-4B4D-96C1-5EFEAA15063B}"/>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87A5-4B4D-96C1-5EFEAA15063B}"/>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87A5-4B4D-96C1-5EFEAA15063B}"/>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1F9E-4162-8132-415D4B8BF77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F9E-4162-8132-415D4B8BF77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1F9E-4162-8132-415D4B8BF77F}"/>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1F9E-4162-8132-415D4B8BF77F}"/>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1F9E-4162-8132-415D4B8BF77F}"/>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1F9E-4162-8132-415D4B8BF77F}"/>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1F9E-4162-8132-415D4B8BF77F}"/>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E93-42AB-BC74-3E0F2A5DA94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E93-42AB-BC74-3E0F2A5DA94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E93-42AB-BC74-3E0F2A5DA943}"/>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3E93-42AB-BC74-3E0F2A5DA943}"/>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3E93-42AB-BC74-3E0F2A5DA943}"/>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3E93-42AB-BC74-3E0F2A5DA943}"/>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3E93-42AB-BC74-3E0F2A5DA943}"/>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76B-408F-9E35-846B8ADEF82E}"/>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D76B-408F-9E35-846B8ADEF82E}"/>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D76B-408F-9E35-846B8ADEF82E}"/>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D76B-408F-9E35-846B8ADEF82E}"/>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D76B-408F-9E35-846B8ADEF82E}"/>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D76B-408F-9E35-846B8ADEF82E}"/>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D76B-408F-9E35-846B8ADEF82E}"/>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812-4977-8E75-8E071CF29E30}"/>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4812-4977-8E75-8E071CF29E3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4812-4977-8E75-8E071CF29E30}"/>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4812-4977-8E75-8E071CF29E30}"/>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4812-4977-8E75-8E071CF29E30}"/>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4812-4977-8E75-8E071CF29E30}"/>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4812-4977-8E75-8E071CF29E30}"/>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B6B-40DC-8426-1EDB76723C7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B6B-40DC-8426-1EDB76723C73}"/>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8B6B-40DC-8426-1EDB76723C73}"/>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8B6B-40DC-8426-1EDB76723C73}"/>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8B6B-40DC-8426-1EDB76723C73}"/>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8B6B-40DC-8426-1EDB76723C73}"/>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8B6B-40DC-8426-1EDB76723C73}"/>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A844-43CF-920F-8BFCE5FAAF5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844-43CF-920F-8BFCE5FAAF56}"/>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A844-43CF-920F-8BFCE5FAAF56}"/>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A844-43CF-920F-8BFCE5FAAF56}"/>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A844-43CF-920F-8BFCE5FAAF56}"/>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A844-43CF-920F-8BFCE5FAAF56}"/>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A844-43CF-920F-8BFCE5FAAF56}"/>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7626-4A61-8911-71363A22EEE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626-4A61-8911-71363A22EEEE}"/>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7626-4A61-8911-71363A22EEEE}"/>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7626-4A61-8911-71363A22EEEE}"/>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7626-4A61-8911-71363A22EEEE}"/>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7626-4A61-8911-71363A22EEEE}"/>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7626-4A61-8911-71363A22EEEE}"/>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7626-4A61-8911-71363A22EEE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626-4A61-8911-71363A22EEEE}"/>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7626-4A61-8911-71363A22EEEE}"/>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7626-4A61-8911-71363A22EEEE}"/>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7626-4A61-8911-71363A22EEEE}"/>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7626-4A61-8911-71363A22EEEE}"/>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7626-4A61-8911-71363A22EEEE}"/>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20C-4395-B4B1-AD1450099325}"/>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20C-4395-B4B1-AD145009932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20C-4395-B4B1-AD1450099325}"/>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F20C-4395-B4B1-AD1450099325}"/>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F20C-4395-B4B1-AD1450099325}"/>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F20C-4395-B4B1-AD1450099325}"/>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F20C-4395-B4B1-AD1450099325}"/>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20C-4395-B4B1-AD1450099325}"/>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20C-4395-B4B1-AD145009932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20C-4395-B4B1-AD1450099325}"/>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F20C-4395-B4B1-AD1450099325}"/>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F20C-4395-B4B1-AD1450099325}"/>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F20C-4395-B4B1-AD1450099325}"/>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F20C-4395-B4B1-AD1450099325}"/>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D78-40C7-BB80-E0133C6EF1E5}"/>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3D78-40C7-BB80-E0133C6EF1E5}"/>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3D78-40C7-BB80-E0133C6EF1E5}"/>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3D78-40C7-BB80-E0133C6EF1E5}"/>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3D78-40C7-BB80-E0133C6EF1E5}"/>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3D78-40C7-BB80-E0133C6EF1E5}"/>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3D78-40C7-BB80-E0133C6EF1E5}"/>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E51-433A-AE99-8A65ED9D0114}"/>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3E51-433A-AE99-8A65ED9D011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E51-433A-AE99-8A65ED9D0114}"/>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3E51-433A-AE99-8A65ED9D0114}"/>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3E51-433A-AE99-8A65ED9D0114}"/>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3E51-433A-AE99-8A65ED9D0114}"/>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3E51-433A-AE99-8A65ED9D0114}"/>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D7FC-4262-9271-82DDCAF4DE1B}"/>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D7FC-4262-9271-82DDCAF4DE1B}"/>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D7FC-4262-9271-82DDCAF4DE1B}"/>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D7FC-4262-9271-82DDCAF4DE1B}"/>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D7FC-4262-9271-82DDCAF4DE1B}"/>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D7FC-4262-9271-82DDCAF4DE1B}"/>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D7FC-4262-9271-82DDCAF4DE1B}"/>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0B82-4C36-B2FD-59BD868D3C4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0B82-4C36-B2FD-59BD868D3C4C}"/>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0B82-4C36-B2FD-59BD868D3C4C}"/>
              </c:ext>
            </c:extLst>
          </c:dPt>
          <c:dPt>
            <c:idx val="3"/>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7-0B82-4C36-B2FD-59BD868D3C4C}"/>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0B82-4C36-B2FD-59BD868D3C4C}"/>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0B82-4C36-B2FD-59BD868D3C4C}"/>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0B82-4C36-B2FD-59BD868D3C4C}"/>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CC48-4D4A-8A2F-6BC720BB91B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CC48-4D4A-8A2F-6BC720BB91B1}"/>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CC48-4D4A-8A2F-6BC720BB91B1}"/>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CC48-4D4A-8A2F-6BC720BB91B1}"/>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CC48-4D4A-8A2F-6BC720BB91B1}"/>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CC48-4D4A-8A2F-6BC720BB91B1}"/>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CC48-4D4A-8A2F-6BC720BB91B1}"/>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69C-4E2D-95AB-C6689D89947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69C-4E2D-95AB-C6689D899471}"/>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369C-4E2D-95AB-C6689D899471}"/>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369C-4E2D-95AB-C6689D899471}"/>
              </c:ext>
            </c:extLst>
          </c:dPt>
          <c:dPt>
            <c:idx val="4"/>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9-369C-4E2D-95AB-C6689D899471}"/>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369C-4E2D-95AB-C6689D899471}"/>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369C-4E2D-95AB-C6689D899471}"/>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AD9DB7D-8A84-4FBF-9A84-934975153A6F}" type="datetimeFigureOut">
              <a:rPr lang="en-US" smtClean="0"/>
              <a:t>8/28/2024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70CC48-7C5A-4420-B1E3-0DA93E104F66}" type="slidenum">
              <a:rPr lang="en-US" smtClean="0"/>
              <a:t>‹#›</a:t>
            </a:fld>
            <a:endParaRPr lang="en-US"/>
          </a:p>
        </p:txBody>
      </p:sp>
    </p:spTree>
    <p:extLst>
      <p:ext uri="{BB962C8B-B14F-4D97-AF65-F5344CB8AC3E}">
        <p14:creationId xmlns:p14="http://schemas.microsoft.com/office/powerpoint/2010/main" val="345790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notes"/>
          <p:cNvSpPr>
            <a:spLocks noGrp="1" noRot="1" noChangeAspect="1"/>
          </p:cNvSpPr>
          <p:nvPr>
            <p:ph type="sldImg" idx="2"/>
          </p:nvPr>
        </p:nvSpPr>
        <p:spPr>
          <a:xfrm>
            <a:off x="1474788" y="1189038"/>
            <a:ext cx="4284662" cy="3213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notes"/>
          <p:cNvSpPr txBox="1">
            <a:spLocks noGrp="1"/>
          </p:cNvSpPr>
          <p:nvPr>
            <p:ph type="body" idx="1"/>
          </p:nvPr>
        </p:nvSpPr>
        <p:spPr>
          <a:xfrm>
            <a:off x="723435" y="4581080"/>
            <a:ext cx="5787475" cy="3748156"/>
          </a:xfrm>
          <a:prstGeom prst="rect">
            <a:avLst/>
          </a:prstGeom>
          <a:noFill/>
          <a:ln>
            <a:noFill/>
          </a:ln>
        </p:spPr>
        <p:txBody>
          <a:bodyPr spcFirstLastPara="1" wrap="square" lIns="95684" tIns="47817" rIns="95684" bIns="47817" anchor="t" anchorCtr="0">
            <a:noAutofit/>
          </a:bodyPr>
          <a:lstStyle/>
          <a:p>
            <a:pPr>
              <a:buSzPts val="1400"/>
            </a:pPr>
            <a:endParaRPr/>
          </a:p>
        </p:txBody>
      </p:sp>
      <p:sp>
        <p:nvSpPr>
          <p:cNvPr id="289" name="Google Shape;289;p1:notes"/>
          <p:cNvSpPr txBox="1">
            <a:spLocks noGrp="1"/>
          </p:cNvSpPr>
          <p:nvPr>
            <p:ph type="sldNum" idx="12"/>
          </p:nvPr>
        </p:nvSpPr>
        <p:spPr>
          <a:xfrm>
            <a:off x="4097788" y="9041519"/>
            <a:ext cx="3134883" cy="477609"/>
          </a:xfrm>
          <a:prstGeom prst="rect">
            <a:avLst/>
          </a:prstGeom>
          <a:noFill/>
          <a:ln>
            <a:noFill/>
          </a:ln>
        </p:spPr>
        <p:txBody>
          <a:bodyPr spcFirstLastPara="1" wrap="square" lIns="95684" tIns="47817" rIns="95684" bIns="47817" anchor="b" anchorCtr="0">
            <a:noAutofit/>
          </a:bodyPr>
          <a:lstStyle/>
          <a:p>
            <a:pPr>
              <a:buSzPts val="1400"/>
            </a:pPr>
            <a:fld id="{00000000-1234-1234-1234-123412341234}" type="slidenum">
              <a:rPr lang="en-US"/>
              <a:pP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16</a:t>
            </a:fld>
            <a:endParaRPr lang="en-US"/>
          </a:p>
        </p:txBody>
      </p:sp>
    </p:spTree>
    <p:extLst>
      <p:ext uri="{BB962C8B-B14F-4D97-AF65-F5344CB8AC3E}">
        <p14:creationId xmlns:p14="http://schemas.microsoft.com/office/powerpoint/2010/main" val="206060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17</a:t>
            </a:fld>
            <a:endParaRPr lang="en-US"/>
          </a:p>
        </p:txBody>
      </p:sp>
    </p:spTree>
    <p:extLst>
      <p:ext uri="{BB962C8B-B14F-4D97-AF65-F5344CB8AC3E}">
        <p14:creationId xmlns:p14="http://schemas.microsoft.com/office/powerpoint/2010/main" val="214873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572" name="Google Shape;572;p2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defRPr/>
            </a:pPr>
            <a:fld id="{00000000-1234-1234-1234-123412341234}" type="slidenum">
              <a:rPr lang="en-US">
                <a:solidFill>
                  <a:prstClr val="black"/>
                </a:solidFill>
                <a:latin typeface="Calibri" panose="020F0502020204030204"/>
              </a:rPr>
              <a:pPr defTabSz="931774">
                <a:buClr>
                  <a:srgbClr val="000000"/>
                </a:buClr>
                <a:buSzPts val="1200"/>
                <a:defRPr/>
              </a:pPr>
              <a:t>18</a:t>
            </a:fld>
            <a:endParaRPr>
              <a:solidFill>
                <a:prstClr val="black"/>
              </a:solidFill>
              <a:latin typeface="Calibri" panose="020F0502020204030204"/>
            </a:endParaRPr>
          </a:p>
        </p:txBody>
      </p:sp>
    </p:spTree>
    <p:extLst>
      <p:ext uri="{BB962C8B-B14F-4D97-AF65-F5344CB8AC3E}">
        <p14:creationId xmlns:p14="http://schemas.microsoft.com/office/powerpoint/2010/main" val="4261155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 in quote</a:t>
            </a:r>
          </a:p>
        </p:txBody>
      </p:sp>
      <p:sp>
        <p:nvSpPr>
          <p:cNvPr id="4" name="Slide Number Placeholder 3"/>
          <p:cNvSpPr>
            <a:spLocks noGrp="1"/>
          </p:cNvSpPr>
          <p:nvPr>
            <p:ph type="sldNum" sz="quarter" idx="5"/>
          </p:nvPr>
        </p:nvSpPr>
        <p:spPr/>
        <p:txBody>
          <a:bodyPr/>
          <a:lstStyle/>
          <a:p>
            <a:fld id="{5F70CC48-7C5A-4420-B1E3-0DA93E104F66}" type="slidenum">
              <a:rPr lang="en-US" smtClean="0"/>
              <a:t>19</a:t>
            </a:fld>
            <a:endParaRPr lang="en-US"/>
          </a:p>
        </p:txBody>
      </p:sp>
    </p:spTree>
    <p:extLst>
      <p:ext uri="{BB962C8B-B14F-4D97-AF65-F5344CB8AC3E}">
        <p14:creationId xmlns:p14="http://schemas.microsoft.com/office/powerpoint/2010/main" val="1506077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20</a:t>
            </a:fld>
            <a:endParaRPr lang="en-US"/>
          </a:p>
        </p:txBody>
      </p:sp>
    </p:spTree>
    <p:extLst>
      <p:ext uri="{BB962C8B-B14F-4D97-AF65-F5344CB8AC3E}">
        <p14:creationId xmlns:p14="http://schemas.microsoft.com/office/powerpoint/2010/main" val="191315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54b266ef08_4_6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54b266ef08_4_6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
        <p:nvSpPr>
          <p:cNvPr id="246" name="Google Shape;246;g254b266ef08_4_6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defTabSz="931774">
              <a:buClr>
                <a:srgbClr val="000000"/>
              </a:buClr>
              <a:buSzPts val="1200"/>
              <a:defRPr/>
            </a:pPr>
            <a:fld id="{00000000-1234-1234-1234-123412341234}" type="slidenum">
              <a:rPr lang="en-US" sz="1400" kern="0">
                <a:solidFill>
                  <a:srgbClr val="000000"/>
                </a:solidFill>
                <a:latin typeface="Arial"/>
                <a:cs typeface="Arial"/>
                <a:sym typeface="Arial"/>
              </a:rPr>
              <a:pPr defTabSz="931774">
                <a:buClr>
                  <a:srgbClr val="000000"/>
                </a:buClr>
                <a:buSzPts val="1200"/>
                <a:defRPr/>
              </a:pPr>
              <a:t>22</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309547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
        <p:nvSpPr>
          <p:cNvPr id="461" name="Google Shape;461;p3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defTabSz="931774">
              <a:buClr>
                <a:srgbClr val="000000"/>
              </a:buClr>
              <a:defRPr/>
            </a:pPr>
            <a:fld id="{00000000-1234-1234-1234-123412341234}" type="slidenum">
              <a:rPr lang="en-US" sz="1400" kern="0">
                <a:solidFill>
                  <a:srgbClr val="000000"/>
                </a:solidFill>
                <a:latin typeface="Arial"/>
                <a:cs typeface="Arial"/>
                <a:sym typeface="Arial"/>
              </a:rPr>
              <a:pPr defTabSz="931774">
                <a:buClr>
                  <a:srgbClr val="000000"/>
                </a:buClr>
                <a:defRPr/>
              </a:pPr>
              <a:t>23</a:t>
            </a:fld>
            <a:endParaRPr sz="1400" kern="0">
              <a:solidFill>
                <a:srgbClr val="000000"/>
              </a:solidFill>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54b266ef08_4_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54b266ef08_4_45: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a:buClr>
                <a:schemeClr val="dk1"/>
              </a:buClr>
              <a:buSzPts val="1100"/>
            </a:pPr>
            <a:endParaRPr lang="en-US" sz="1100" b="0">
              <a:solidFill>
                <a:srgbClr val="56595C"/>
              </a:solidFill>
            </a:endParaRPr>
          </a:p>
        </p:txBody>
      </p:sp>
      <p:sp>
        <p:nvSpPr>
          <p:cNvPr id="237" name="Google Shape;237;g254b266ef08_4_45: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defTabSz="931774">
              <a:buClr>
                <a:srgbClr val="000000"/>
              </a:buClr>
              <a:buSzPts val="1200"/>
              <a:defRPr/>
            </a:pPr>
            <a:fld id="{00000000-1234-1234-1234-123412341234}" type="slidenum">
              <a:rPr lang="en-US" sz="1400" kern="0">
                <a:solidFill>
                  <a:srgbClr val="000000"/>
                </a:solidFill>
                <a:latin typeface="Arial"/>
                <a:cs typeface="Arial"/>
                <a:sym typeface="Arial"/>
              </a:rPr>
              <a:pPr defTabSz="931774">
                <a:buClr>
                  <a:srgbClr val="000000"/>
                </a:buClr>
                <a:buSzPts val="1200"/>
                <a:defRPr/>
              </a:pPr>
              <a:t>24</a:t>
            </a:fld>
            <a:endParaRPr sz="1400" kern="0">
              <a:solidFill>
                <a:srgbClr val="000000"/>
              </a:solidFill>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31774"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1774" rtl="0" eaLnBrk="1" fontAlgn="auto" latinLnBrk="0" hangingPunct="1">
                <a:lnSpc>
                  <a:spcPct val="100000"/>
                </a:lnSpc>
                <a:spcBef>
                  <a:spcPts val="0"/>
                </a:spcBef>
                <a:spcAft>
                  <a:spcPts val="0"/>
                </a:spcAft>
                <a:buClr>
                  <a:srgbClr val="000000"/>
                </a:buClr>
                <a:buSzPts val="1200"/>
                <a:buFontTx/>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152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572" name="Google Shape;572;p2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defRPr/>
            </a:pPr>
            <a:fld id="{00000000-1234-1234-1234-123412341234}" type="slidenum">
              <a:rPr lang="en-US">
                <a:solidFill>
                  <a:prstClr val="black"/>
                </a:solidFill>
                <a:latin typeface="Calibri" panose="020F0502020204030204"/>
                <a:cs typeface="Arial"/>
                <a:sym typeface="Arial"/>
              </a:rPr>
              <a:pPr defTabSz="931774">
                <a:buClr>
                  <a:srgbClr val="000000"/>
                </a:buClr>
                <a:buSzPts val="1200"/>
                <a:defRPr/>
              </a:pPr>
              <a:t>34</a:t>
            </a:fld>
            <a:endParaRPr>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85030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F70CC48-7C5A-4420-B1E3-0DA93E104F66}" type="slidenum">
              <a:rPr lang="en-US" smtClean="0"/>
              <a:t>4</a:t>
            </a:fld>
            <a:endParaRPr lang="en-US"/>
          </a:p>
        </p:txBody>
      </p:sp>
    </p:spTree>
    <p:extLst>
      <p:ext uri="{BB962C8B-B14F-4D97-AF65-F5344CB8AC3E}">
        <p14:creationId xmlns:p14="http://schemas.microsoft.com/office/powerpoint/2010/main" val="1525864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5F70CC48-7C5A-4420-B1E3-0DA93E104F66}" type="slidenum">
              <a:rPr lang="en-US">
                <a:solidFill>
                  <a:prstClr val="black"/>
                </a:solidFill>
                <a:latin typeface="Calibri" panose="020F0502020204030204"/>
                <a:cs typeface="Arial"/>
                <a:sym typeface="Arial"/>
              </a:rPr>
              <a:pPr defTabSz="931774">
                <a:defRPr/>
              </a:pPr>
              <a:t>35</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08916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1A226"/>
              </a:buClr>
            </a:pPr>
            <a:endParaRPr lang="en-US"/>
          </a:p>
        </p:txBody>
      </p:sp>
      <p:sp>
        <p:nvSpPr>
          <p:cNvPr id="4" name="Slide Number Placeholder 3"/>
          <p:cNvSpPr>
            <a:spLocks noGrp="1"/>
          </p:cNvSpPr>
          <p:nvPr>
            <p:ph type="sldNum" sz="quarter" idx="5"/>
          </p:nvPr>
        </p:nvSpPr>
        <p:spPr/>
        <p:txBody>
          <a:bodyPr/>
          <a:lstStyle/>
          <a:p>
            <a:pPr defTabSz="931774">
              <a:defRPr/>
            </a:pPr>
            <a:fld id="{5F70CC48-7C5A-4420-B1E3-0DA93E104F66}" type="slidenum">
              <a:rPr lang="en-US">
                <a:solidFill>
                  <a:prstClr val="black"/>
                </a:solidFill>
                <a:latin typeface="Calibri" panose="020F0502020204030204"/>
                <a:cs typeface="Arial"/>
                <a:sym typeface="Arial"/>
              </a:rPr>
              <a:pPr defTabSz="931774">
                <a:defRPr/>
              </a:pPr>
              <a:t>36</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95251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aa42a3f1_1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aa42a3f1_10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
        <p:nvSpPr>
          <p:cNvPr id="174" name="Google Shape;174;g237aa42a3f1_10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aa42a3f1_1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aa42a3f1_10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
        <p:nvSpPr>
          <p:cNvPr id="174" name="Google Shape;174;g237aa42a3f1_10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42</a:t>
            </a:fld>
            <a:endParaRPr/>
          </a:p>
        </p:txBody>
      </p:sp>
    </p:spTree>
    <p:extLst>
      <p:ext uri="{BB962C8B-B14F-4D97-AF65-F5344CB8AC3E}">
        <p14:creationId xmlns:p14="http://schemas.microsoft.com/office/powerpoint/2010/main" val="3046318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aa42a3f1_1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aa42a3f1_10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
        <p:nvSpPr>
          <p:cNvPr id="174" name="Google Shape;174;g237aa42a3f1_10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43</a:t>
            </a:fld>
            <a:endParaRPr/>
          </a:p>
        </p:txBody>
      </p:sp>
    </p:spTree>
    <p:extLst>
      <p:ext uri="{BB962C8B-B14F-4D97-AF65-F5344CB8AC3E}">
        <p14:creationId xmlns:p14="http://schemas.microsoft.com/office/powerpoint/2010/main" val="2963018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aa42a3f1_1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aa42a3f1_10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lang="en-US"/>
          </a:p>
        </p:txBody>
      </p:sp>
      <p:sp>
        <p:nvSpPr>
          <p:cNvPr id="174" name="Google Shape;174;g237aa42a3f1_10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44</a:t>
            </a:fld>
            <a:endParaRPr/>
          </a:p>
        </p:txBody>
      </p:sp>
    </p:spTree>
    <p:extLst>
      <p:ext uri="{BB962C8B-B14F-4D97-AF65-F5344CB8AC3E}">
        <p14:creationId xmlns:p14="http://schemas.microsoft.com/office/powerpoint/2010/main" val="84756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aa42a3f1_1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aa42a3f1_10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74" name="Google Shape;174;g237aa42a3f1_10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45</a:t>
            </a:fld>
            <a:endParaRPr/>
          </a:p>
        </p:txBody>
      </p:sp>
    </p:spTree>
    <p:extLst>
      <p:ext uri="{BB962C8B-B14F-4D97-AF65-F5344CB8AC3E}">
        <p14:creationId xmlns:p14="http://schemas.microsoft.com/office/powerpoint/2010/main" val="134910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aa42a3f1_10_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aa42a3f1_10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
        <p:nvSpPr>
          <p:cNvPr id="174" name="Google Shape;174;g237aa42a3f1_10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46</a:t>
            </a:fld>
            <a:endParaRPr/>
          </a:p>
        </p:txBody>
      </p:sp>
    </p:spTree>
    <p:extLst>
      <p:ext uri="{BB962C8B-B14F-4D97-AF65-F5344CB8AC3E}">
        <p14:creationId xmlns:p14="http://schemas.microsoft.com/office/powerpoint/2010/main" val="4045824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0CC48-7C5A-4420-B1E3-0DA93E104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65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0CC48-7C5A-4420-B1E3-0DA93E104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9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5</a:t>
            </a:fld>
            <a:endParaRPr lang="en-US"/>
          </a:p>
        </p:txBody>
      </p:sp>
    </p:spTree>
    <p:extLst>
      <p:ext uri="{BB962C8B-B14F-4D97-AF65-F5344CB8AC3E}">
        <p14:creationId xmlns:p14="http://schemas.microsoft.com/office/powerpoint/2010/main" val="89346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6</a:t>
            </a:fld>
            <a:endParaRPr lang="en-US"/>
          </a:p>
        </p:txBody>
      </p:sp>
    </p:spTree>
    <p:extLst>
      <p:ext uri="{BB962C8B-B14F-4D97-AF65-F5344CB8AC3E}">
        <p14:creationId xmlns:p14="http://schemas.microsoft.com/office/powerpoint/2010/main" val="141065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465887" indent="-232943">
              <a:buClr>
                <a:schemeClr val="dk1"/>
              </a:buClr>
              <a:buSzPts val="1400"/>
            </a:pPr>
            <a:endParaRPr/>
          </a:p>
          <a:p>
            <a:pPr marL="465887" indent="-232943">
              <a:buClr>
                <a:schemeClr val="dk1"/>
              </a:buClr>
              <a:buSzPts val="1400"/>
            </a:pPr>
            <a:endParaRPr/>
          </a:p>
          <a:p>
            <a:pPr marL="465455" indent="-232410">
              <a:buClr>
                <a:schemeClr val="dk1"/>
              </a:buClr>
              <a:buSzPts val="1400"/>
            </a:pPr>
            <a:endParaRPr lang="en-US">
              <a:cs typeface="Calibri"/>
            </a:endParaRPr>
          </a:p>
        </p:txBody>
      </p:sp>
      <p:sp>
        <p:nvSpPr>
          <p:cNvPr id="213" name="Google Shape;213;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4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lang="en-US">
              <a:latin typeface="Calibri" panose="020F0502020204030204" pitchFamily="34" charset="0"/>
              <a:ea typeface="Calibri" panose="020F0502020204030204" pitchFamily="34" charset="0"/>
              <a:cs typeface="Times New Roman" panose="02020603050405020304" pitchFamily="18" charset="0"/>
            </a:endParaRPr>
          </a:p>
          <a:p>
            <a:endParaRPr/>
          </a:p>
        </p:txBody>
      </p:sp>
      <p:sp>
        <p:nvSpPr>
          <p:cNvPr id="1078" name="Google Shape;1078;p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054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10</a:t>
            </a:fld>
            <a:endParaRPr lang="en-US"/>
          </a:p>
        </p:txBody>
      </p:sp>
    </p:spTree>
    <p:extLst>
      <p:ext uri="{BB962C8B-B14F-4D97-AF65-F5344CB8AC3E}">
        <p14:creationId xmlns:p14="http://schemas.microsoft.com/office/powerpoint/2010/main" val="379710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F70CC48-7C5A-4420-B1E3-0DA93E104F66}" type="slidenum">
              <a:rPr lang="en-US" smtClean="0"/>
              <a:t>11</a:t>
            </a:fld>
            <a:endParaRPr lang="en-US"/>
          </a:p>
        </p:txBody>
      </p:sp>
    </p:spTree>
    <p:extLst>
      <p:ext uri="{BB962C8B-B14F-4D97-AF65-F5344CB8AC3E}">
        <p14:creationId xmlns:p14="http://schemas.microsoft.com/office/powerpoint/2010/main" val="426637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5F70CC48-7C5A-4420-B1E3-0DA93E104F66}" type="slidenum">
              <a:rPr lang="en-US" smtClean="0"/>
              <a:t>13</a:t>
            </a:fld>
            <a:endParaRPr lang="en-US"/>
          </a:p>
        </p:txBody>
      </p:sp>
    </p:spTree>
    <p:extLst>
      <p:ext uri="{BB962C8B-B14F-4D97-AF65-F5344CB8AC3E}">
        <p14:creationId xmlns:p14="http://schemas.microsoft.com/office/powerpoint/2010/main" val="143459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65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Foot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
        <p:nvSpPr>
          <p:cNvPr id="5"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16346938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ulleted Content" type="obj">
  <p:cSld name="Title and Bulleted Content">
    <p:spTree>
      <p:nvGrpSpPr>
        <p:cNvPr id="1" name="Shape 40"/>
        <p:cNvGrpSpPr/>
        <p:nvPr/>
      </p:nvGrpSpPr>
      <p:grpSpPr>
        <a:xfrm>
          <a:off x="0" y="0"/>
          <a:ext cx="0" cy="0"/>
          <a:chOff x="0" y="0"/>
          <a:chExt cx="0" cy="0"/>
        </a:xfrm>
      </p:grpSpPr>
      <p:sp>
        <p:nvSpPr>
          <p:cNvPr id="41" name="Google Shape;41;p63"/>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3"/>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dk1"/>
                </a:solidFill>
              </a:defRPr>
            </a:lvl1pPr>
            <a:lvl2pPr marL="914400" lvl="1" indent="-396240" algn="l">
              <a:lnSpc>
                <a:spcPct val="100000"/>
              </a:lnSpc>
              <a:spcBef>
                <a:spcPts val="440"/>
              </a:spcBef>
              <a:spcAft>
                <a:spcPts val="0"/>
              </a:spcAft>
              <a:buSzPts val="2640"/>
              <a:buChar char="+"/>
              <a:defRPr>
                <a:solidFill>
                  <a:schemeClr val="dk1"/>
                </a:solidFill>
              </a:defRPr>
            </a:lvl2pPr>
            <a:lvl3pPr marL="1371600" lvl="2" indent="-355600" algn="l">
              <a:lnSpc>
                <a:spcPct val="100000"/>
              </a:lnSpc>
              <a:spcBef>
                <a:spcPts val="400"/>
              </a:spcBef>
              <a:spcAft>
                <a:spcPts val="0"/>
              </a:spcAft>
              <a:buSzPts val="2000"/>
              <a:buChar char="▪"/>
              <a:defRPr>
                <a:solidFill>
                  <a:schemeClr val="dk1"/>
                </a:solidFill>
              </a:defRPr>
            </a:lvl3pPr>
            <a:lvl4pPr marL="1828800" lvl="3" indent="-388619" algn="l">
              <a:lnSpc>
                <a:spcPct val="100000"/>
              </a:lnSpc>
              <a:spcBef>
                <a:spcPts val="360"/>
              </a:spcBef>
              <a:spcAft>
                <a:spcPts val="0"/>
              </a:spcAft>
              <a:buSzPts val="2520"/>
              <a:buChar char="+"/>
              <a:defRPr>
                <a:solidFill>
                  <a:schemeClr val="dk1"/>
                </a:solidFill>
              </a:defRPr>
            </a:lvl4pPr>
            <a:lvl5pPr marL="2286000" lvl="4" indent="-330200" algn="l">
              <a:lnSpc>
                <a:spcPct val="100000"/>
              </a:lnSpc>
              <a:spcBef>
                <a:spcPts val="320"/>
              </a:spcBef>
              <a:spcAft>
                <a:spcPts val="0"/>
              </a:spcAft>
              <a:buSzPts val="16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48444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ransition">
  <p:cSld name="Transition">
    <p:spTree>
      <p:nvGrpSpPr>
        <p:cNvPr id="1" name="Shape 43"/>
        <p:cNvGrpSpPr/>
        <p:nvPr/>
      </p:nvGrpSpPr>
      <p:grpSpPr>
        <a:xfrm>
          <a:off x="0" y="0"/>
          <a:ext cx="0" cy="0"/>
          <a:chOff x="0" y="0"/>
          <a:chExt cx="0" cy="0"/>
        </a:xfrm>
      </p:grpSpPr>
      <p:sp>
        <p:nvSpPr>
          <p:cNvPr id="44" name="Google Shape;44;p70"/>
          <p:cNvSpPr/>
          <p:nvPr/>
        </p:nvSpPr>
        <p:spPr>
          <a:xfrm>
            <a:off x="0" y="0"/>
            <a:ext cx="9144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0"/>
          <p:cNvSpPr txBox="1">
            <a:spLocks noGrp="1"/>
          </p:cNvSpPr>
          <p:nvPr>
            <p:ph type="body" idx="1"/>
          </p:nvPr>
        </p:nvSpPr>
        <p:spPr>
          <a:xfrm>
            <a:off x="280988" y="1651000"/>
            <a:ext cx="7832725" cy="14144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4000"/>
              <a:buNone/>
              <a:defRPr sz="4000">
                <a:solidFill>
                  <a:schemeClr val="lt1"/>
                </a:solidFill>
              </a:defRPr>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6" name="Google Shape;46;p70"/>
          <p:cNvPicPr preferRelativeResize="0"/>
          <p:nvPr/>
        </p:nvPicPr>
        <p:blipFill rotWithShape="1">
          <a:blip r:embed="rId2">
            <a:alphaModFix/>
          </a:blip>
          <a:srcRect/>
          <a:stretch/>
        </p:blipFill>
        <p:spPr>
          <a:xfrm>
            <a:off x="5137456" y="2476432"/>
            <a:ext cx="5633391" cy="5633391"/>
          </a:xfrm>
          <a:prstGeom prst="rect">
            <a:avLst/>
          </a:prstGeom>
          <a:noFill/>
          <a:ln>
            <a:noFill/>
          </a:ln>
        </p:spPr>
      </p:pic>
      <p:pic>
        <p:nvPicPr>
          <p:cNvPr id="47" name="Google Shape;47;p70"/>
          <p:cNvPicPr preferRelativeResize="0"/>
          <p:nvPr/>
        </p:nvPicPr>
        <p:blipFill rotWithShape="1">
          <a:blip r:embed="rId3">
            <a:alphaModFix/>
          </a:blip>
          <a:srcRect/>
          <a:stretch/>
        </p:blipFill>
        <p:spPr>
          <a:xfrm>
            <a:off x="280988" y="6032750"/>
            <a:ext cx="2324868" cy="430711"/>
          </a:xfrm>
          <a:prstGeom prst="rect">
            <a:avLst/>
          </a:prstGeom>
          <a:noFill/>
          <a:ln>
            <a:noFill/>
          </a:ln>
        </p:spPr>
      </p:pic>
    </p:spTree>
    <p:extLst>
      <p:ext uri="{BB962C8B-B14F-4D97-AF65-F5344CB8AC3E}">
        <p14:creationId xmlns:p14="http://schemas.microsoft.com/office/powerpoint/2010/main" val="26413884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Cover [2]">
  <p:cSld name="Cover [2]">
    <p:spTree>
      <p:nvGrpSpPr>
        <p:cNvPr id="1" name="Shape 48"/>
        <p:cNvGrpSpPr/>
        <p:nvPr/>
      </p:nvGrpSpPr>
      <p:grpSpPr>
        <a:xfrm>
          <a:off x="0" y="0"/>
          <a:ext cx="0" cy="0"/>
          <a:chOff x="0" y="0"/>
          <a:chExt cx="0" cy="0"/>
        </a:xfrm>
      </p:grpSpPr>
      <p:sp>
        <p:nvSpPr>
          <p:cNvPr id="49" name="Google Shape;49;p73"/>
          <p:cNvSpPr/>
          <p:nvPr/>
        </p:nvSpPr>
        <p:spPr>
          <a:xfrm>
            <a:off x="0" y="1779896"/>
            <a:ext cx="9144000" cy="3657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 name="Google Shape;50;p73" descr="C:\Users\Priti Sanghani\AppData\Local\Microsoft\Windows\Temporary Internet Files\Content.Outlook\413XZJL6\edfirst_logo_horiz_RGB (2).png"/>
          <p:cNvPicPr preferRelativeResize="0"/>
          <p:nvPr/>
        </p:nvPicPr>
        <p:blipFill rotWithShape="1">
          <a:blip r:embed="rId2">
            <a:alphaModFix/>
          </a:blip>
          <a:srcRect l="16873"/>
          <a:stretch/>
        </p:blipFill>
        <p:spPr>
          <a:xfrm>
            <a:off x="187459" y="222702"/>
            <a:ext cx="4814047" cy="868454"/>
          </a:xfrm>
          <a:prstGeom prst="rect">
            <a:avLst/>
          </a:prstGeom>
          <a:noFill/>
          <a:ln>
            <a:noFill/>
          </a:ln>
        </p:spPr>
      </p:pic>
      <p:sp>
        <p:nvSpPr>
          <p:cNvPr id="51" name="Google Shape;51;p73"/>
          <p:cNvSpPr txBox="1">
            <a:spLocks noGrp="1"/>
          </p:cNvSpPr>
          <p:nvPr>
            <p:ph type="body" idx="1"/>
          </p:nvPr>
        </p:nvSpPr>
        <p:spPr>
          <a:xfrm>
            <a:off x="2836414" y="2563374"/>
            <a:ext cx="5883257" cy="111813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40"/>
              </a:spcBef>
              <a:spcAft>
                <a:spcPts val="0"/>
              </a:spcAft>
              <a:buSzPts val="4200"/>
              <a:buNone/>
              <a:defRPr sz="4200">
                <a:solidFill>
                  <a:schemeClr val="lt1"/>
                </a:solidFill>
              </a:defRPr>
            </a:lvl1pPr>
            <a:lvl2pPr marL="914400" lvl="1" indent="-228600" algn="l">
              <a:lnSpc>
                <a:spcPct val="100000"/>
              </a:lnSpc>
              <a:spcBef>
                <a:spcPts val="880"/>
              </a:spcBef>
              <a:spcAft>
                <a:spcPts val="0"/>
              </a:spcAft>
              <a:buSzPts val="5280"/>
              <a:buNone/>
              <a:defRPr sz="4400">
                <a:solidFill>
                  <a:schemeClr val="lt1"/>
                </a:solidFill>
              </a:defRPr>
            </a:lvl2pPr>
            <a:lvl3pPr marL="1371600" lvl="2" indent="-228600" algn="l">
              <a:lnSpc>
                <a:spcPct val="100000"/>
              </a:lnSpc>
              <a:spcBef>
                <a:spcPts val="880"/>
              </a:spcBef>
              <a:spcAft>
                <a:spcPts val="0"/>
              </a:spcAft>
              <a:buSzPts val="4400"/>
              <a:buNone/>
              <a:defRPr sz="4400">
                <a:solidFill>
                  <a:schemeClr val="lt1"/>
                </a:solidFill>
              </a:defRPr>
            </a:lvl3pPr>
            <a:lvl4pPr marL="1828800" lvl="3" indent="-228600" algn="l">
              <a:lnSpc>
                <a:spcPct val="100000"/>
              </a:lnSpc>
              <a:spcBef>
                <a:spcPts val="880"/>
              </a:spcBef>
              <a:spcAft>
                <a:spcPts val="0"/>
              </a:spcAft>
              <a:buSzPts val="6160"/>
              <a:buNone/>
              <a:defRPr sz="4400">
                <a:solidFill>
                  <a:schemeClr val="lt1"/>
                </a:solidFill>
              </a:defRPr>
            </a:lvl4pPr>
            <a:lvl5pPr marL="2286000" lvl="4" indent="-228600" algn="l">
              <a:lnSpc>
                <a:spcPct val="100000"/>
              </a:lnSpc>
              <a:spcBef>
                <a:spcPts val="880"/>
              </a:spcBef>
              <a:spcAft>
                <a:spcPts val="0"/>
              </a:spcAft>
              <a:buSzPts val="4400"/>
              <a:buNone/>
              <a:defRPr sz="44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3"/>
          <p:cNvSpPr txBox="1">
            <a:spLocks noGrp="1"/>
          </p:cNvSpPr>
          <p:nvPr>
            <p:ph type="body" idx="2"/>
          </p:nvPr>
        </p:nvSpPr>
        <p:spPr>
          <a:xfrm>
            <a:off x="2836413" y="3794506"/>
            <a:ext cx="5883257" cy="57917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3" name="Google Shape;53;p73"/>
          <p:cNvPicPr preferRelativeResize="0"/>
          <p:nvPr/>
        </p:nvPicPr>
        <p:blipFill rotWithShape="1">
          <a:blip r:embed="rId3">
            <a:alphaModFix/>
          </a:blip>
          <a:srcRect/>
          <a:stretch/>
        </p:blipFill>
        <p:spPr>
          <a:xfrm>
            <a:off x="243515" y="2524412"/>
            <a:ext cx="2168568" cy="2168568"/>
          </a:xfrm>
          <a:prstGeom prst="rect">
            <a:avLst/>
          </a:prstGeom>
          <a:noFill/>
          <a:ln>
            <a:noFill/>
          </a:ln>
        </p:spPr>
      </p:pic>
      <p:sp>
        <p:nvSpPr>
          <p:cNvPr id="54" name="Google Shape;54;p73"/>
          <p:cNvSpPr txBox="1">
            <a:spLocks noGrp="1"/>
          </p:cNvSpPr>
          <p:nvPr>
            <p:ph type="body" idx="3"/>
          </p:nvPr>
        </p:nvSpPr>
        <p:spPr>
          <a:xfrm>
            <a:off x="151660" y="6417630"/>
            <a:ext cx="5497513" cy="381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SzPts val="1600"/>
              <a:buFont typeface="Calibri"/>
              <a:buNone/>
              <a:defRPr sz="1600"/>
            </a:lvl1pPr>
            <a:lvl2pPr marL="914400" lvl="1" indent="-228600" algn="l">
              <a:lnSpc>
                <a:spcPct val="100000"/>
              </a:lnSpc>
              <a:spcBef>
                <a:spcPts val="440"/>
              </a:spcBef>
              <a:spcAft>
                <a:spcPts val="0"/>
              </a:spcAft>
              <a:buSzPts val="2640"/>
              <a:buFont typeface="Calibri"/>
              <a:buNone/>
              <a:defRPr/>
            </a:lvl2pPr>
            <a:lvl3pPr marL="1371600" lvl="2" indent="-228600" algn="l">
              <a:lnSpc>
                <a:spcPct val="100000"/>
              </a:lnSpc>
              <a:spcBef>
                <a:spcPts val="400"/>
              </a:spcBef>
              <a:spcAft>
                <a:spcPts val="0"/>
              </a:spcAft>
              <a:buSzPts val="2000"/>
              <a:buFont typeface="Calibri"/>
              <a:buNone/>
              <a:defRPr/>
            </a:lvl3pPr>
            <a:lvl4pPr marL="1828800" lvl="3" indent="-228600" algn="l">
              <a:lnSpc>
                <a:spcPct val="100000"/>
              </a:lnSpc>
              <a:spcBef>
                <a:spcPts val="360"/>
              </a:spcBef>
              <a:spcAft>
                <a:spcPts val="0"/>
              </a:spcAft>
              <a:buSzPts val="2520"/>
              <a:buFont typeface="Calibri"/>
              <a:buNone/>
              <a:defRPr/>
            </a:lvl4pPr>
            <a:lvl5pPr marL="2286000" lvl="4" indent="-228600" algn="l">
              <a:lnSpc>
                <a:spcPct val="100000"/>
              </a:lnSpc>
              <a:spcBef>
                <a:spcPts val="320"/>
              </a:spcBef>
              <a:spcAft>
                <a:spcPts val="0"/>
              </a:spcAft>
              <a:buSzPts val="1600"/>
              <a:buFont typeface="Calibri"/>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59124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ransition [2]">
  <p:cSld name="1_Transition [2]">
    <p:spTree>
      <p:nvGrpSpPr>
        <p:cNvPr id="1" name="Shape 55"/>
        <p:cNvGrpSpPr/>
        <p:nvPr/>
      </p:nvGrpSpPr>
      <p:grpSpPr>
        <a:xfrm>
          <a:off x="0" y="0"/>
          <a:ext cx="0" cy="0"/>
          <a:chOff x="0" y="0"/>
          <a:chExt cx="0" cy="0"/>
        </a:xfrm>
      </p:grpSpPr>
      <p:sp>
        <p:nvSpPr>
          <p:cNvPr id="56" name="Google Shape;56;p74"/>
          <p:cNvSpPr txBox="1">
            <a:spLocks noGrp="1"/>
          </p:cNvSpPr>
          <p:nvPr>
            <p:ph type="body" idx="1"/>
          </p:nvPr>
        </p:nvSpPr>
        <p:spPr>
          <a:xfrm>
            <a:off x="2211296"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accen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74"/>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 name="Google Shape;58;p74"/>
          <p:cNvSpPr txBox="1">
            <a:spLocks noGrp="1"/>
          </p:cNvSpPr>
          <p:nvPr>
            <p:ph type="body" idx="3"/>
          </p:nvPr>
        </p:nvSpPr>
        <p:spPr>
          <a:xfrm>
            <a:off x="1515034"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80"/>
              </a:spcBef>
              <a:spcAft>
                <a:spcPts val="0"/>
              </a:spcAft>
              <a:buSzPts val="2400"/>
              <a:buNone/>
              <a:defRPr sz="2400" b="0">
                <a:solidFill>
                  <a:schemeClr val="l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9" name="Google Shape;59;p74"/>
          <p:cNvPicPr preferRelativeResize="0"/>
          <p:nvPr/>
        </p:nvPicPr>
        <p:blipFill rotWithShape="1">
          <a:blip r:embed="rId2">
            <a:alphaModFix/>
          </a:blip>
          <a:srcRect/>
          <a:stretch/>
        </p:blipFill>
        <p:spPr>
          <a:xfrm rot="-5400000">
            <a:off x="-3167072" y="3157929"/>
            <a:ext cx="6867144" cy="532999"/>
          </a:xfrm>
          <a:prstGeom prst="rect">
            <a:avLst/>
          </a:prstGeom>
          <a:noFill/>
          <a:ln>
            <a:noFill/>
          </a:ln>
        </p:spPr>
      </p:pic>
      <p:sp>
        <p:nvSpPr>
          <p:cNvPr id="60" name="Google Shape;60;p74"/>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7554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Transition [3]">
  <p:cSld name="Transition [3]">
    <p:spTree>
      <p:nvGrpSpPr>
        <p:cNvPr id="1" name="Shape 61"/>
        <p:cNvGrpSpPr/>
        <p:nvPr/>
      </p:nvGrpSpPr>
      <p:grpSpPr>
        <a:xfrm>
          <a:off x="0" y="0"/>
          <a:ext cx="0" cy="0"/>
          <a:chOff x="0" y="0"/>
          <a:chExt cx="0" cy="0"/>
        </a:xfrm>
      </p:grpSpPr>
      <p:sp>
        <p:nvSpPr>
          <p:cNvPr id="62" name="Google Shape;62;p75"/>
          <p:cNvSpPr txBox="1">
            <a:spLocks noGrp="1"/>
          </p:cNvSpPr>
          <p:nvPr>
            <p:ph type="body" idx="1"/>
          </p:nvPr>
        </p:nvSpPr>
        <p:spPr>
          <a:xfrm>
            <a:off x="2211296"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accen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75"/>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75"/>
          <p:cNvSpPr txBox="1">
            <a:spLocks noGrp="1"/>
          </p:cNvSpPr>
          <p:nvPr>
            <p:ph type="body" idx="3"/>
          </p:nvPr>
        </p:nvSpPr>
        <p:spPr>
          <a:xfrm>
            <a:off x="1515034"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80"/>
              </a:spcBef>
              <a:spcAft>
                <a:spcPts val="0"/>
              </a:spcAft>
              <a:buSzPts val="2400"/>
              <a:buNone/>
              <a:defRPr sz="2400" b="0">
                <a:solidFill>
                  <a:schemeClr val="l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75"/>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75"/>
          <p:cNvSpPr/>
          <p:nvPr/>
        </p:nvSpPr>
        <p:spPr>
          <a:xfrm rot="-5400000">
            <a:off x="-3152873" y="3154680"/>
            <a:ext cx="6858000"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 name="Google Shape;67;p75"/>
          <p:cNvPicPr preferRelativeResize="0"/>
          <p:nvPr/>
        </p:nvPicPr>
        <p:blipFill rotWithShape="1">
          <a:blip r:embed="rId2">
            <a:alphaModFix/>
          </a:blip>
          <a:srcRect t="49114" r="49981"/>
          <a:stretch/>
        </p:blipFill>
        <p:spPr>
          <a:xfrm rot="-5400000">
            <a:off x="4690" y="-4691"/>
            <a:ext cx="541070" cy="550448"/>
          </a:xfrm>
          <a:prstGeom prst="rect">
            <a:avLst/>
          </a:prstGeom>
          <a:noFill/>
          <a:ln>
            <a:noFill/>
          </a:ln>
        </p:spPr>
      </p:pic>
    </p:spTree>
    <p:extLst>
      <p:ext uri="{BB962C8B-B14F-4D97-AF65-F5344CB8AC3E}">
        <p14:creationId xmlns:p14="http://schemas.microsoft.com/office/powerpoint/2010/main" val="32411745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Transition [5]">
  <p:cSld name="Transition [5]">
    <p:spTree>
      <p:nvGrpSpPr>
        <p:cNvPr id="1" name="Shape 68"/>
        <p:cNvGrpSpPr/>
        <p:nvPr/>
      </p:nvGrpSpPr>
      <p:grpSpPr>
        <a:xfrm>
          <a:off x="0" y="0"/>
          <a:ext cx="0" cy="0"/>
          <a:chOff x="0" y="0"/>
          <a:chExt cx="0" cy="0"/>
        </a:xfrm>
      </p:grpSpPr>
      <p:pic>
        <p:nvPicPr>
          <p:cNvPr id="69" name="Google Shape;69;p76" descr="C:\Users\Priti Sanghani\AppData\Local\Microsoft\Windows\Temporary Internet Files\Content.Outlook\413XZJL6\edfirst_logo_horiz_RGB (2).png"/>
          <p:cNvPicPr preferRelativeResize="0"/>
          <p:nvPr/>
        </p:nvPicPr>
        <p:blipFill rotWithShape="1">
          <a:blip r:embed="rId2">
            <a:alphaModFix/>
          </a:blip>
          <a:srcRect l="13"/>
          <a:stretch/>
        </p:blipFill>
        <p:spPr>
          <a:xfrm>
            <a:off x="153964" y="192820"/>
            <a:ext cx="4704908" cy="705650"/>
          </a:xfrm>
          <a:prstGeom prst="rect">
            <a:avLst/>
          </a:prstGeom>
          <a:noFill/>
          <a:ln>
            <a:noFill/>
          </a:ln>
        </p:spPr>
      </p:pic>
      <p:sp>
        <p:nvSpPr>
          <p:cNvPr id="70" name="Google Shape;70;p76"/>
          <p:cNvSpPr txBox="1">
            <a:spLocks noGrp="1"/>
          </p:cNvSpPr>
          <p:nvPr>
            <p:ph type="body" idx="1"/>
          </p:nvPr>
        </p:nvSpPr>
        <p:spPr>
          <a:xfrm>
            <a:off x="153963" y="2950863"/>
            <a:ext cx="4704909" cy="6921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40"/>
              </a:spcBef>
              <a:spcAft>
                <a:spcPts val="0"/>
              </a:spcAft>
              <a:buSzPts val="4200"/>
              <a:buNone/>
              <a:defRPr sz="4200">
                <a:solidFill>
                  <a:schemeClr val="dk2"/>
                </a:solidFill>
              </a:defRPr>
            </a:lvl1pPr>
            <a:lvl2pPr marL="914400" lvl="1" indent="-228600" algn="l">
              <a:lnSpc>
                <a:spcPct val="100000"/>
              </a:lnSpc>
              <a:spcBef>
                <a:spcPts val="880"/>
              </a:spcBef>
              <a:spcAft>
                <a:spcPts val="0"/>
              </a:spcAft>
              <a:buSzPts val="5280"/>
              <a:buNone/>
              <a:defRPr sz="4400">
                <a:solidFill>
                  <a:schemeClr val="lt1"/>
                </a:solidFill>
              </a:defRPr>
            </a:lvl2pPr>
            <a:lvl3pPr marL="1371600" lvl="2" indent="-228600" algn="l">
              <a:lnSpc>
                <a:spcPct val="100000"/>
              </a:lnSpc>
              <a:spcBef>
                <a:spcPts val="880"/>
              </a:spcBef>
              <a:spcAft>
                <a:spcPts val="0"/>
              </a:spcAft>
              <a:buSzPts val="4400"/>
              <a:buNone/>
              <a:defRPr sz="4400">
                <a:solidFill>
                  <a:schemeClr val="lt1"/>
                </a:solidFill>
              </a:defRPr>
            </a:lvl3pPr>
            <a:lvl4pPr marL="1828800" lvl="3" indent="-228600" algn="l">
              <a:lnSpc>
                <a:spcPct val="100000"/>
              </a:lnSpc>
              <a:spcBef>
                <a:spcPts val="880"/>
              </a:spcBef>
              <a:spcAft>
                <a:spcPts val="0"/>
              </a:spcAft>
              <a:buSzPts val="6160"/>
              <a:buNone/>
              <a:defRPr sz="4400">
                <a:solidFill>
                  <a:schemeClr val="lt1"/>
                </a:solidFill>
              </a:defRPr>
            </a:lvl4pPr>
            <a:lvl5pPr marL="2286000" lvl="4" indent="-228600" algn="l">
              <a:lnSpc>
                <a:spcPct val="100000"/>
              </a:lnSpc>
              <a:spcBef>
                <a:spcPts val="880"/>
              </a:spcBef>
              <a:spcAft>
                <a:spcPts val="0"/>
              </a:spcAft>
              <a:buSzPts val="4400"/>
              <a:buNone/>
              <a:defRPr sz="44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76"/>
          <p:cNvSpPr txBox="1">
            <a:spLocks noGrp="1"/>
          </p:cNvSpPr>
          <p:nvPr>
            <p:ph type="body" idx="2"/>
          </p:nvPr>
        </p:nvSpPr>
        <p:spPr>
          <a:xfrm>
            <a:off x="153964" y="3782455"/>
            <a:ext cx="4704908" cy="5791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20"/>
              </a:spcBef>
              <a:spcAft>
                <a:spcPts val="0"/>
              </a:spcAft>
              <a:buSzPts val="2600"/>
              <a:buNone/>
              <a:defRPr sz="260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76"/>
          <p:cNvSpPr>
            <a:spLocks noGrp="1"/>
          </p:cNvSpPr>
          <p:nvPr>
            <p:ph type="pic" idx="3"/>
          </p:nvPr>
        </p:nvSpPr>
        <p:spPr>
          <a:xfrm>
            <a:off x="5074920" y="0"/>
            <a:ext cx="4069080" cy="6858000"/>
          </a:xfrm>
          <a:prstGeom prst="rect">
            <a:avLst/>
          </a:prstGeom>
          <a:noFill/>
          <a:ln>
            <a:noFill/>
          </a:ln>
        </p:spPr>
      </p:sp>
    </p:spTree>
    <p:extLst>
      <p:ext uri="{BB962C8B-B14F-4D97-AF65-F5344CB8AC3E}">
        <p14:creationId xmlns:p14="http://schemas.microsoft.com/office/powerpoint/2010/main" val="5546552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ransition [4]">
  <p:cSld name="Transition [4]">
    <p:spTree>
      <p:nvGrpSpPr>
        <p:cNvPr id="1" name="Shape 73"/>
        <p:cNvGrpSpPr/>
        <p:nvPr/>
      </p:nvGrpSpPr>
      <p:grpSpPr>
        <a:xfrm>
          <a:off x="0" y="0"/>
          <a:ext cx="0" cy="0"/>
          <a:chOff x="0" y="0"/>
          <a:chExt cx="0" cy="0"/>
        </a:xfrm>
      </p:grpSpPr>
      <p:sp>
        <p:nvSpPr>
          <p:cNvPr id="74" name="Google Shape;74;p77"/>
          <p:cNvSpPr/>
          <p:nvPr/>
        </p:nvSpPr>
        <p:spPr>
          <a:xfrm>
            <a:off x="0" y="1779896"/>
            <a:ext cx="9144000" cy="3657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 name="Google Shape;75;p77" descr="C:\Users\Priti Sanghani\AppData\Local\Microsoft\Windows\Temporary Internet Files\Content.Outlook\413XZJL6\edfirst_logo_horiz_RGB (2).png"/>
          <p:cNvPicPr preferRelativeResize="0"/>
          <p:nvPr/>
        </p:nvPicPr>
        <p:blipFill rotWithShape="1">
          <a:blip r:embed="rId2">
            <a:alphaModFix/>
          </a:blip>
          <a:srcRect l="13"/>
          <a:stretch/>
        </p:blipFill>
        <p:spPr>
          <a:xfrm>
            <a:off x="153963" y="192820"/>
            <a:ext cx="5790400" cy="868454"/>
          </a:xfrm>
          <a:prstGeom prst="rect">
            <a:avLst/>
          </a:prstGeom>
          <a:noFill/>
          <a:ln>
            <a:noFill/>
          </a:ln>
        </p:spPr>
      </p:pic>
      <p:sp>
        <p:nvSpPr>
          <p:cNvPr id="76" name="Google Shape;76;p77"/>
          <p:cNvSpPr txBox="1">
            <a:spLocks noGrp="1"/>
          </p:cNvSpPr>
          <p:nvPr>
            <p:ph type="body" idx="1"/>
          </p:nvPr>
        </p:nvSpPr>
        <p:spPr>
          <a:xfrm>
            <a:off x="153963" y="2068988"/>
            <a:ext cx="5069473" cy="6921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40"/>
              </a:spcBef>
              <a:spcAft>
                <a:spcPts val="0"/>
              </a:spcAft>
              <a:buSzPts val="4200"/>
              <a:buNone/>
              <a:defRPr sz="4200">
                <a:solidFill>
                  <a:schemeClr val="lt1"/>
                </a:solidFill>
              </a:defRPr>
            </a:lvl1pPr>
            <a:lvl2pPr marL="914400" lvl="1" indent="-228600" algn="l">
              <a:lnSpc>
                <a:spcPct val="100000"/>
              </a:lnSpc>
              <a:spcBef>
                <a:spcPts val="880"/>
              </a:spcBef>
              <a:spcAft>
                <a:spcPts val="0"/>
              </a:spcAft>
              <a:buSzPts val="5280"/>
              <a:buNone/>
              <a:defRPr sz="4400">
                <a:solidFill>
                  <a:schemeClr val="lt1"/>
                </a:solidFill>
              </a:defRPr>
            </a:lvl2pPr>
            <a:lvl3pPr marL="1371600" lvl="2" indent="-228600" algn="l">
              <a:lnSpc>
                <a:spcPct val="100000"/>
              </a:lnSpc>
              <a:spcBef>
                <a:spcPts val="880"/>
              </a:spcBef>
              <a:spcAft>
                <a:spcPts val="0"/>
              </a:spcAft>
              <a:buSzPts val="4400"/>
              <a:buNone/>
              <a:defRPr sz="4400">
                <a:solidFill>
                  <a:schemeClr val="lt1"/>
                </a:solidFill>
              </a:defRPr>
            </a:lvl3pPr>
            <a:lvl4pPr marL="1828800" lvl="3" indent="-228600" algn="l">
              <a:lnSpc>
                <a:spcPct val="100000"/>
              </a:lnSpc>
              <a:spcBef>
                <a:spcPts val="880"/>
              </a:spcBef>
              <a:spcAft>
                <a:spcPts val="0"/>
              </a:spcAft>
              <a:buSzPts val="6160"/>
              <a:buNone/>
              <a:defRPr sz="4400">
                <a:solidFill>
                  <a:schemeClr val="lt1"/>
                </a:solidFill>
              </a:defRPr>
            </a:lvl4pPr>
            <a:lvl5pPr marL="2286000" lvl="4" indent="-228600" algn="l">
              <a:lnSpc>
                <a:spcPct val="100000"/>
              </a:lnSpc>
              <a:spcBef>
                <a:spcPts val="880"/>
              </a:spcBef>
              <a:spcAft>
                <a:spcPts val="0"/>
              </a:spcAft>
              <a:buSzPts val="4400"/>
              <a:buNone/>
              <a:defRPr sz="44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77"/>
          <p:cNvSpPr txBox="1">
            <a:spLocks noGrp="1"/>
          </p:cNvSpPr>
          <p:nvPr>
            <p:ph type="body" idx="2"/>
          </p:nvPr>
        </p:nvSpPr>
        <p:spPr>
          <a:xfrm>
            <a:off x="153964" y="2900580"/>
            <a:ext cx="5069472" cy="5791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77"/>
          <p:cNvSpPr>
            <a:spLocks noGrp="1"/>
          </p:cNvSpPr>
          <p:nvPr>
            <p:ph type="pic" idx="3"/>
          </p:nvPr>
        </p:nvSpPr>
        <p:spPr>
          <a:xfrm>
            <a:off x="5376863" y="1779588"/>
            <a:ext cx="3767137" cy="3657600"/>
          </a:xfrm>
          <a:prstGeom prst="rect">
            <a:avLst/>
          </a:prstGeom>
          <a:noFill/>
          <a:ln>
            <a:noFill/>
          </a:ln>
        </p:spPr>
      </p:sp>
    </p:spTree>
    <p:extLst>
      <p:ext uri="{BB962C8B-B14F-4D97-AF65-F5344CB8AC3E}">
        <p14:creationId xmlns:p14="http://schemas.microsoft.com/office/powerpoint/2010/main" val="3934001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Closing [2]">
  <p:cSld name="Closing [2]">
    <p:spTree>
      <p:nvGrpSpPr>
        <p:cNvPr id="1" name="Shape 79"/>
        <p:cNvGrpSpPr/>
        <p:nvPr/>
      </p:nvGrpSpPr>
      <p:grpSpPr>
        <a:xfrm>
          <a:off x="0" y="0"/>
          <a:ext cx="0" cy="0"/>
          <a:chOff x="0" y="0"/>
          <a:chExt cx="0" cy="0"/>
        </a:xfrm>
      </p:grpSpPr>
      <p:sp>
        <p:nvSpPr>
          <p:cNvPr id="80" name="Google Shape;80;p78"/>
          <p:cNvSpPr/>
          <p:nvPr/>
        </p:nvSpPr>
        <p:spPr>
          <a:xfrm>
            <a:off x="0" y="3505200"/>
            <a:ext cx="9144000" cy="25850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1" name="Google Shape;81;p78" descr="C:\Users\Priti Sanghani\AppData\Local\Microsoft\Windows\Temporary Internet Files\Content.Outlook\413XZJL6\edfirst_logo_horiz_RGB (2).png"/>
          <p:cNvPicPr preferRelativeResize="0"/>
          <p:nvPr/>
        </p:nvPicPr>
        <p:blipFill rotWithShape="1">
          <a:blip r:embed="rId2">
            <a:alphaModFix/>
          </a:blip>
          <a:srcRect/>
          <a:stretch/>
        </p:blipFill>
        <p:spPr>
          <a:xfrm>
            <a:off x="152400" y="240632"/>
            <a:ext cx="5791200" cy="868454"/>
          </a:xfrm>
          <a:prstGeom prst="rect">
            <a:avLst/>
          </a:prstGeom>
          <a:noFill/>
          <a:ln>
            <a:noFill/>
          </a:ln>
        </p:spPr>
      </p:pic>
      <p:sp>
        <p:nvSpPr>
          <p:cNvPr id="82" name="Google Shape;82;p78"/>
          <p:cNvSpPr txBox="1"/>
          <p:nvPr/>
        </p:nvSpPr>
        <p:spPr>
          <a:xfrm>
            <a:off x="3962401" y="4267200"/>
            <a:ext cx="4648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Thank you!</a:t>
            </a:r>
            <a:endParaRPr/>
          </a:p>
          <a:p>
            <a:pPr marL="0" marR="0" lvl="0" indent="0" algn="l" rtl="0">
              <a:spcBef>
                <a:spcPts val="0"/>
              </a:spcBef>
              <a:spcAft>
                <a:spcPts val="0"/>
              </a:spcAft>
              <a:buNone/>
            </a:pPr>
            <a:r>
              <a:rPr lang="en-US" sz="2400" b="1">
                <a:solidFill>
                  <a:schemeClr val="lt1"/>
                </a:solidFill>
                <a:latin typeface="Calibri"/>
                <a:ea typeface="Calibri"/>
                <a:cs typeface="Calibri"/>
                <a:sym typeface="Calibri"/>
              </a:rPr>
              <a:t>www.education-first.com</a:t>
            </a:r>
            <a:endParaRPr/>
          </a:p>
        </p:txBody>
      </p:sp>
    </p:spTree>
    <p:extLst>
      <p:ext uri="{BB962C8B-B14F-4D97-AF65-F5344CB8AC3E}">
        <p14:creationId xmlns:p14="http://schemas.microsoft.com/office/powerpoint/2010/main" val="21609063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83"/>
        <p:cNvGrpSpPr/>
        <p:nvPr/>
      </p:nvGrpSpPr>
      <p:grpSpPr>
        <a:xfrm>
          <a:off x="0" y="0"/>
          <a:ext cx="0" cy="0"/>
          <a:chOff x="0" y="0"/>
          <a:chExt cx="0" cy="0"/>
        </a:xfrm>
      </p:grpSpPr>
      <p:grpSp>
        <p:nvGrpSpPr>
          <p:cNvPr id="84" name="Google Shape;84;p79"/>
          <p:cNvGrpSpPr/>
          <p:nvPr/>
        </p:nvGrpSpPr>
        <p:grpSpPr>
          <a:xfrm>
            <a:off x="0" y="0"/>
            <a:ext cx="9144000" cy="6858000"/>
            <a:chOff x="0" y="0"/>
            <a:chExt cx="9144000" cy="6858000"/>
          </a:xfrm>
        </p:grpSpPr>
        <p:pic>
          <p:nvPicPr>
            <p:cNvPr id="85" name="Google Shape;85;p79"/>
            <p:cNvPicPr preferRelativeResize="0"/>
            <p:nvPr/>
          </p:nvPicPr>
          <p:blipFill rotWithShape="1">
            <a:blip r:embed="rId2">
              <a:alphaModFix/>
            </a:blip>
            <a:srcRect b="22850"/>
            <a:stretch/>
          </p:blipFill>
          <p:spPr>
            <a:xfrm>
              <a:off x="0" y="0"/>
              <a:ext cx="9144000" cy="2626599"/>
            </a:xfrm>
            <a:prstGeom prst="rect">
              <a:avLst/>
            </a:prstGeom>
            <a:noFill/>
            <a:ln>
              <a:noFill/>
            </a:ln>
          </p:spPr>
        </p:pic>
        <p:sp>
          <p:nvSpPr>
            <p:cNvPr id="86" name="Google Shape;86;p79"/>
            <p:cNvSpPr/>
            <p:nvPr/>
          </p:nvSpPr>
          <p:spPr>
            <a:xfrm>
              <a:off x="0" y="2626599"/>
              <a:ext cx="9144000" cy="42314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87" name="Google Shape;87;p79"/>
          <p:cNvPicPr preferRelativeResize="0"/>
          <p:nvPr/>
        </p:nvPicPr>
        <p:blipFill rotWithShape="1">
          <a:blip r:embed="rId3">
            <a:alphaModFix/>
          </a:blip>
          <a:srcRect/>
          <a:stretch/>
        </p:blipFill>
        <p:spPr>
          <a:xfrm>
            <a:off x="3336321" y="5824530"/>
            <a:ext cx="2471358" cy="677506"/>
          </a:xfrm>
          <a:prstGeom prst="rect">
            <a:avLst/>
          </a:prstGeom>
          <a:noFill/>
          <a:ln>
            <a:noFill/>
          </a:ln>
        </p:spPr>
      </p:pic>
      <p:sp>
        <p:nvSpPr>
          <p:cNvPr id="88" name="Google Shape;88;p79"/>
          <p:cNvSpPr txBox="1"/>
          <p:nvPr/>
        </p:nvSpPr>
        <p:spPr>
          <a:xfrm>
            <a:off x="155448" y="3884700"/>
            <a:ext cx="88331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lt1"/>
                </a:solidFill>
                <a:latin typeface="Calibri"/>
                <a:ea typeface="Calibri"/>
                <a:cs typeface="Calibri"/>
                <a:sym typeface="Calibri"/>
              </a:rPr>
              <a:t>Thank you!</a:t>
            </a:r>
            <a:endParaRPr/>
          </a:p>
          <a:p>
            <a:pPr marL="0" marR="0" lvl="0" indent="0" algn="ctr" rtl="0">
              <a:spcBef>
                <a:spcPts val="0"/>
              </a:spcBef>
              <a:spcAft>
                <a:spcPts val="0"/>
              </a:spcAft>
              <a:buNone/>
            </a:pPr>
            <a:r>
              <a:rPr lang="en-US" sz="3000">
                <a:solidFill>
                  <a:schemeClr val="lt1"/>
                </a:solidFill>
                <a:latin typeface="Calibri"/>
                <a:ea typeface="Calibri"/>
                <a:cs typeface="Calibri"/>
                <a:sym typeface="Calibri"/>
              </a:rPr>
              <a:t>Education-First.com</a:t>
            </a:r>
            <a:endParaRPr/>
          </a:p>
        </p:txBody>
      </p:sp>
    </p:spTree>
    <p:extLst>
      <p:ext uri="{BB962C8B-B14F-4D97-AF65-F5344CB8AC3E}">
        <p14:creationId xmlns:p14="http://schemas.microsoft.com/office/powerpoint/2010/main" val="21634608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cSld name="1_Transition [2]">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211296" y="2800350"/>
            <a:ext cx="6326152" cy="761626"/>
          </a:xfrm>
        </p:spPr>
        <p:txBody>
          <a:bodyPr lIns="0" tIns="0" rIns="0" bIns="0" anchor="ctr">
            <a:noAutofit/>
          </a:bodyPr>
          <a:lstStyle>
            <a:lvl1pPr marL="0" indent="0">
              <a:buNone/>
              <a:defRPr sz="4000" b="0">
                <a:solidFill>
                  <a:schemeClr val="accent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Title</a:t>
            </a:r>
          </a:p>
        </p:txBody>
      </p:sp>
      <p:sp>
        <p:nvSpPr>
          <p:cNvPr id="9" name="Text Placeholder 4"/>
          <p:cNvSpPr>
            <a:spLocks noGrp="1"/>
          </p:cNvSpPr>
          <p:nvPr>
            <p:ph type="body" sz="quarter" idx="13" hasCustomPrompt="1"/>
          </p:nvPr>
        </p:nvSpPr>
        <p:spPr>
          <a:xfrm>
            <a:off x="1515033" y="2800350"/>
            <a:ext cx="696262" cy="761626"/>
          </a:xfrm>
        </p:spPr>
        <p:txBody>
          <a:bodyPr lIns="0" tIns="0" rIns="0" bIns="0" anchor="ctr">
            <a:noAutofit/>
          </a:bodyPr>
          <a:lstStyle>
            <a:lvl1pPr marL="0" indent="0">
              <a:buNone/>
              <a:defRPr sz="4000" b="0">
                <a:solidFill>
                  <a:schemeClr val="bg2"/>
                </a:solidFill>
                <a:latin typeface="+mn-lt"/>
                <a:cs typeface="Arial" panose="020B060402020202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1 |</a:t>
            </a:r>
          </a:p>
        </p:txBody>
      </p:sp>
      <p:sp>
        <p:nvSpPr>
          <p:cNvPr id="10" name="Text Placeholder 4"/>
          <p:cNvSpPr>
            <a:spLocks noGrp="1"/>
          </p:cNvSpPr>
          <p:nvPr>
            <p:ph type="body" sz="quarter" idx="14" hasCustomPrompt="1"/>
          </p:nvPr>
        </p:nvSpPr>
        <p:spPr>
          <a:xfrm>
            <a:off x="1515034" y="3611651"/>
            <a:ext cx="7022413" cy="685800"/>
          </a:xfrm>
        </p:spPr>
        <p:txBody>
          <a:bodyPr lIns="0" tIns="0" rIns="0" bIns="0">
            <a:normAutofit/>
          </a:bodyPr>
          <a:lstStyle>
            <a:lvl1pPr marL="0" indent="0">
              <a:buNone/>
              <a:defRPr sz="2400" b="0">
                <a:solidFill>
                  <a:schemeClr val="bg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SUBTITLE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67072" y="3157929"/>
            <a:ext cx="6867144" cy="532999"/>
          </a:xfrm>
          <a:prstGeom prst="rect">
            <a:avLst/>
          </a:prstGeom>
        </p:spPr>
      </p:pic>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328492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Subhead + Foot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9977" y="201817"/>
            <a:ext cx="8624048" cy="373105"/>
          </a:xfrm>
          <a:prstGeom prst="rect">
            <a:avLst/>
          </a:prstGeom>
        </p:spPr>
        <p:txBody>
          <a:bodyPr vert="horz" lIns="0" tIns="0" rIns="0" bIns="0" rtlCol="0" anchor="t">
            <a:noAutofit/>
          </a:bodyPr>
          <a:lstStyle/>
          <a:p>
            <a:pPr algn="l"/>
            <a:r>
              <a:rPr lang="en-US"/>
              <a:t>Click to edit Master title style</a:t>
            </a:r>
          </a:p>
        </p:txBody>
      </p:sp>
      <p:sp>
        <p:nvSpPr>
          <p:cNvPr id="5"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8" name="Text Placeholder 2"/>
          <p:cNvSpPr>
            <a:spLocks noGrp="1"/>
          </p:cNvSpPr>
          <p:nvPr>
            <p:ph type="body" sz="quarter" idx="10" hasCustomPrompt="1"/>
          </p:nvPr>
        </p:nvSpPr>
        <p:spPr>
          <a:xfrm>
            <a:off x="259977" y="684431"/>
            <a:ext cx="8624047" cy="324739"/>
          </a:xfrm>
        </p:spPr>
        <p:txBody>
          <a:bodyPr lIns="0" tIns="0" rIns="0" bIns="0">
            <a:normAutofit/>
          </a:bodyPr>
          <a:lstStyle>
            <a:lvl1pPr marL="0" indent="0">
              <a:buNone/>
              <a:defRPr sz="20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subtitle</a:t>
            </a:r>
          </a:p>
        </p:txBody>
      </p:sp>
    </p:spTree>
    <p:extLst>
      <p:ext uri="{BB962C8B-B14F-4D97-AF65-F5344CB8AC3E}">
        <p14:creationId xmlns:p14="http://schemas.microsoft.com/office/powerpoint/2010/main" val="3990636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Tree>
    <p:extLst>
      <p:ext uri="{BB962C8B-B14F-4D97-AF65-F5344CB8AC3E}">
        <p14:creationId xmlns:p14="http://schemas.microsoft.com/office/powerpoint/2010/main" val="128752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Tree>
    <p:extLst>
      <p:ext uri="{BB962C8B-B14F-4D97-AF65-F5344CB8AC3E}">
        <p14:creationId xmlns:p14="http://schemas.microsoft.com/office/powerpoint/2010/main" val="3104939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Footer [2]">
    <p:spTree>
      <p:nvGrpSpPr>
        <p:cNvPr id="1" name=""/>
        <p:cNvGrpSpPr/>
        <p:nvPr/>
      </p:nvGrpSpPr>
      <p:grpSpPr>
        <a:xfrm>
          <a:off x="0" y="0"/>
          <a:ext cx="0" cy="0"/>
          <a:chOff x="0" y="0"/>
          <a:chExt cx="0" cy="0"/>
        </a:xfrm>
      </p:grpSpPr>
      <p:sp>
        <p:nvSpPr>
          <p:cNvPr id="4" name="Rectangle 3"/>
          <p:cNvSpPr/>
          <p:nvPr/>
        </p:nvSpPr>
        <p:spPr>
          <a:xfrm>
            <a:off x="0" y="0"/>
            <a:ext cx="9144000" cy="8845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10" name="Title Placeholder 1"/>
          <p:cNvSpPr txBox="1">
            <a:spLocks/>
          </p:cNvSpPr>
          <p:nvPr/>
        </p:nvSpPr>
        <p:spPr>
          <a:xfrm>
            <a:off x="259977" y="201817"/>
            <a:ext cx="8624048" cy="533401"/>
          </a:xfrm>
          <a:prstGeom prst="rect">
            <a:avLst/>
          </a:prstGeom>
        </p:spPr>
        <p:txBody>
          <a:bodyPr vert="horz" lIns="91440" tIns="45720" rIns="0" bIns="0" rtlCol="0" anchor="t">
            <a:noAutofit/>
          </a:bodyPr>
          <a:lstStyle>
            <a:lvl1pPr algn="l" defTabSz="457200" rtl="0" eaLnBrk="1" latinLnBrk="0" hangingPunct="1">
              <a:spcBef>
                <a:spcPct val="0"/>
              </a:spcBef>
              <a:buNone/>
              <a:defRPr lang="en-US" sz="2600" b="1" i="0" kern="1200" baseline="0" dirty="0" smtClean="0">
                <a:solidFill>
                  <a:schemeClr val="accent2"/>
                </a:solidFill>
                <a:effectLst/>
                <a:latin typeface="+mj-lt"/>
                <a:ea typeface="+mj-ea"/>
                <a:cs typeface="Arial"/>
              </a:defRPr>
            </a:lvl1pPr>
          </a:lstStyle>
          <a:p>
            <a:r>
              <a:rPr lang="en-US">
                <a:solidFill>
                  <a:schemeClr val="bg1"/>
                </a:solidFill>
              </a:rPr>
              <a:t>Title</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49114" r="49981"/>
          <a:stretch/>
        </p:blipFill>
        <p:spPr>
          <a:xfrm>
            <a:off x="8272763" y="-1819"/>
            <a:ext cx="871237" cy="886337"/>
          </a:xfrm>
          <a:prstGeom prst="rect">
            <a:avLst/>
          </a:prstGeom>
        </p:spPr>
      </p:pic>
    </p:spTree>
    <p:extLst>
      <p:ext uri="{BB962C8B-B14F-4D97-AF65-F5344CB8AC3E}">
        <p14:creationId xmlns:p14="http://schemas.microsoft.com/office/powerpoint/2010/main" val="2219749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Goals [Sea Blu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2"/>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7"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2"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8"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480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Goals [Aut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3"/>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6"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8"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9"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0"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20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Goals [Pe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4"/>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6"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8"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9"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0"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470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Goals [Marmala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5"/>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6"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8"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9"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0"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44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22850"/>
            <a:stretch/>
          </p:blipFill>
          <p:spPr>
            <a:xfrm>
              <a:off x="0" y="0"/>
              <a:ext cx="9144000" cy="2626599"/>
            </a:xfrm>
            <a:prstGeom prst="rect">
              <a:avLst/>
            </a:prstGeom>
          </p:spPr>
        </p:pic>
        <p:sp>
          <p:nvSpPr>
            <p:cNvPr id="9" name="Rectangle 8"/>
            <p:cNvSpPr/>
            <p:nvPr/>
          </p:nvSpPr>
          <p:spPr>
            <a:xfrm>
              <a:off x="0" y="2626599"/>
              <a:ext cx="9144000" cy="42314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321" y="5824530"/>
            <a:ext cx="2471358" cy="677506"/>
          </a:xfrm>
          <a:prstGeom prst="rect">
            <a:avLst/>
          </a:prstGeom>
        </p:spPr>
      </p:pic>
      <p:sp>
        <p:nvSpPr>
          <p:cNvPr id="11" name="TextBox 10"/>
          <p:cNvSpPr txBox="1"/>
          <p:nvPr/>
        </p:nvSpPr>
        <p:spPr>
          <a:xfrm>
            <a:off x="155448" y="3884700"/>
            <a:ext cx="8833104" cy="1015663"/>
          </a:xfrm>
          <a:prstGeom prst="rect">
            <a:avLst/>
          </a:prstGeom>
          <a:noFill/>
        </p:spPr>
        <p:txBody>
          <a:bodyPr wrap="square" rtlCol="0">
            <a:spAutoFit/>
          </a:bodyPr>
          <a:lstStyle/>
          <a:p>
            <a:pPr algn="ctr"/>
            <a:r>
              <a:rPr lang="en-US" sz="3000">
                <a:solidFill>
                  <a:schemeClr val="bg1"/>
                </a:solidFill>
              </a:rPr>
              <a:t>Thank you!</a:t>
            </a:r>
          </a:p>
          <a:p>
            <a:pPr algn="ctr"/>
            <a:r>
              <a:rPr lang="en-US" sz="3000">
                <a:solidFill>
                  <a:schemeClr val="bg1"/>
                </a:solidFill>
              </a:rPr>
              <a:t>Education-First.com</a:t>
            </a:r>
          </a:p>
        </p:txBody>
      </p:sp>
    </p:spTree>
    <p:extLst>
      <p:ext uri="{BB962C8B-B14F-4D97-AF65-F5344CB8AC3E}">
        <p14:creationId xmlns:p14="http://schemas.microsoft.com/office/powerpoint/2010/main" val="279239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17" name="Rectangle 16"/>
          <p:cNvSpPr/>
          <p:nvPr/>
        </p:nvSpPr>
        <p:spPr>
          <a:xfrm>
            <a:off x="0" y="2560320"/>
            <a:ext cx="9144000" cy="42976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8"/>
          <p:cNvSpPr>
            <a:spLocks noGrp="1"/>
          </p:cNvSpPr>
          <p:nvPr>
            <p:ph type="body" sz="quarter" idx="10" hasCustomPrompt="1"/>
          </p:nvPr>
        </p:nvSpPr>
        <p:spPr>
          <a:xfrm>
            <a:off x="738247" y="2870618"/>
            <a:ext cx="7775389" cy="1609727"/>
          </a:xfrm>
          <a:prstGeom prst="rect">
            <a:avLst/>
          </a:prstGeom>
        </p:spPr>
        <p:txBody>
          <a:bodyPr>
            <a:noAutofit/>
          </a:bodyPr>
          <a:lstStyle>
            <a:lvl1pPr marL="0" indent="0" algn="ctr">
              <a:buNone/>
              <a:defRPr sz="4200" b="0">
                <a:solidFill>
                  <a:schemeClr val="bg1"/>
                </a:solidFill>
                <a:latin typeface="+mj-lt"/>
              </a:defRPr>
            </a:lvl1pPr>
            <a:lvl2pPr marL="457200" indent="0">
              <a:buNone/>
              <a:defRPr sz="4400">
                <a:solidFill>
                  <a:schemeClr val="bg1"/>
                </a:solidFill>
                <a:latin typeface="+mj-lt"/>
              </a:defRPr>
            </a:lvl2pPr>
            <a:lvl3pPr marL="914400" indent="0">
              <a:buNone/>
              <a:defRPr sz="4400">
                <a:solidFill>
                  <a:schemeClr val="bg1"/>
                </a:solidFill>
                <a:latin typeface="+mj-lt"/>
              </a:defRPr>
            </a:lvl3pPr>
            <a:lvl4pPr marL="1371600" indent="0">
              <a:buNone/>
              <a:defRPr sz="4400">
                <a:solidFill>
                  <a:schemeClr val="bg1"/>
                </a:solidFill>
                <a:latin typeface="+mj-lt"/>
              </a:defRPr>
            </a:lvl4pPr>
            <a:lvl5pPr marL="1828800" indent="0">
              <a:buNone/>
              <a:defRPr sz="4400">
                <a:solidFill>
                  <a:schemeClr val="bg1"/>
                </a:solidFill>
                <a:latin typeface="+mj-lt"/>
              </a:defRPr>
            </a:lvl5pPr>
          </a:lstStyle>
          <a:p>
            <a:pPr lvl="0"/>
            <a:r>
              <a:rPr lang="en-US"/>
              <a:t>Publication Title: A title that is very long and totally compelling</a:t>
            </a:r>
          </a:p>
        </p:txBody>
      </p:sp>
      <p:sp>
        <p:nvSpPr>
          <p:cNvPr id="19" name="Text Placeholder 10"/>
          <p:cNvSpPr>
            <a:spLocks noGrp="1"/>
          </p:cNvSpPr>
          <p:nvPr>
            <p:ph type="body" sz="quarter" idx="11" hasCustomPrompt="1"/>
          </p:nvPr>
        </p:nvSpPr>
        <p:spPr>
          <a:xfrm>
            <a:off x="2594484" y="4728696"/>
            <a:ext cx="3955033" cy="579171"/>
          </a:xfrm>
          <a:prstGeom prst="rect">
            <a:avLst/>
          </a:prstGeom>
        </p:spPr>
        <p:txBody>
          <a:bodyPr>
            <a:normAutofit/>
          </a:bodyPr>
          <a:lstStyle>
            <a:lvl1pPr marL="0" indent="0" algn="ctr">
              <a:buNone/>
              <a:defRPr sz="26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Year</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616" y="5920552"/>
            <a:ext cx="2324868" cy="43071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1875"/>
          <a:stretch/>
        </p:blipFill>
        <p:spPr>
          <a:xfrm>
            <a:off x="-1" y="-1"/>
            <a:ext cx="9141619" cy="2600839"/>
          </a:xfrm>
          <a:prstGeom prst="rect">
            <a:avLst/>
          </a:prstGeom>
        </p:spPr>
      </p:pic>
    </p:spTree>
    <p:extLst>
      <p:ext uri="{BB962C8B-B14F-4D97-AF65-F5344CB8AC3E}">
        <p14:creationId xmlns:p14="http://schemas.microsoft.com/office/powerpoint/2010/main" val="241671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losing [2]">
    <p:spTree>
      <p:nvGrpSpPr>
        <p:cNvPr id="1" name=""/>
        <p:cNvGrpSpPr/>
        <p:nvPr/>
      </p:nvGrpSpPr>
      <p:grpSpPr>
        <a:xfrm>
          <a:off x="0" y="0"/>
          <a:ext cx="0" cy="0"/>
          <a:chOff x="0" y="0"/>
          <a:chExt cx="0" cy="0"/>
        </a:xfrm>
      </p:grpSpPr>
      <p:sp>
        <p:nvSpPr>
          <p:cNvPr id="4" name="Rectangle 3"/>
          <p:cNvSpPr/>
          <p:nvPr/>
        </p:nvSpPr>
        <p:spPr>
          <a:xfrm>
            <a:off x="0" y="3505200"/>
            <a:ext cx="9144000" cy="25850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C:\Users\Priti Sanghani\AppData\Local\Microsoft\Windows\Temporary Internet Files\Content.Outlook\413XZJL6\edfirst_logo_horiz_RGB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0632"/>
            <a:ext cx="5791200" cy="868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62401" y="4267200"/>
            <a:ext cx="4648200" cy="830997"/>
          </a:xfrm>
          <a:prstGeom prst="rect">
            <a:avLst/>
          </a:prstGeom>
          <a:noFill/>
        </p:spPr>
        <p:txBody>
          <a:bodyPr wrap="square" rtlCol="0">
            <a:spAutoFit/>
          </a:bodyPr>
          <a:lstStyle/>
          <a:p>
            <a:r>
              <a:rPr lang="en-US" sz="2400" b="1">
                <a:solidFill>
                  <a:schemeClr val="bg1"/>
                </a:solidFill>
                <a:cs typeface="Cali"/>
              </a:rPr>
              <a:t>Thank you!</a:t>
            </a:r>
          </a:p>
          <a:p>
            <a:r>
              <a:rPr lang="en-US" sz="2400" b="1">
                <a:solidFill>
                  <a:schemeClr val="bg1"/>
                </a:solidFill>
                <a:cs typeface="Cali"/>
              </a:rPr>
              <a:t>www.education-first.com</a:t>
            </a:r>
          </a:p>
        </p:txBody>
      </p:sp>
    </p:spTree>
    <p:extLst>
      <p:ext uri="{BB962C8B-B14F-4D97-AF65-F5344CB8AC3E}">
        <p14:creationId xmlns:p14="http://schemas.microsoft.com/office/powerpoint/2010/main" val="1305758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6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7"/>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a:lvl1pPr>
            <a:lvl2pPr marL="914400" lvl="1" indent="-396240" algn="l">
              <a:lnSpc>
                <a:spcPct val="100000"/>
              </a:lnSpc>
              <a:spcBef>
                <a:spcPts val="440"/>
              </a:spcBef>
              <a:spcAft>
                <a:spcPts val="0"/>
              </a:spcAft>
              <a:buSzPts val="2640"/>
              <a:buFont typeface="Calibri"/>
              <a:buChar char="→"/>
              <a:defRPr/>
            </a:lvl2pPr>
            <a:lvl3pPr marL="1371600" lvl="2" indent="-355600" algn="l">
              <a:lnSpc>
                <a:spcPct val="100000"/>
              </a:lnSpc>
              <a:spcBef>
                <a:spcPts val="400"/>
              </a:spcBef>
              <a:spcAft>
                <a:spcPts val="0"/>
              </a:spcAft>
              <a:buSzPts val="2000"/>
              <a:buChar char="▪"/>
              <a:defRPr/>
            </a:lvl3pPr>
            <a:lvl4pPr marL="1828800" lvl="3" indent="-388619" algn="l">
              <a:lnSpc>
                <a:spcPct val="100000"/>
              </a:lnSpc>
              <a:spcBef>
                <a:spcPts val="360"/>
              </a:spcBef>
              <a:spcAft>
                <a:spcPts val="0"/>
              </a:spcAft>
              <a:buSzPts val="2520"/>
              <a:buFont typeface="Calibri"/>
              <a:buChar char="→"/>
              <a:defRPr/>
            </a:lvl4pPr>
            <a:lvl5pPr marL="2286000" lvl="4" indent="-330200" algn="l">
              <a:lnSpc>
                <a:spcPct val="100000"/>
              </a:lnSpc>
              <a:spcBef>
                <a:spcPts val="320"/>
              </a:spcBef>
              <a:spcAft>
                <a:spcPts val="0"/>
              </a:spcAft>
              <a:buSzPts val="16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extLst>
      <p:ext uri="{BB962C8B-B14F-4D97-AF65-F5344CB8AC3E}">
        <p14:creationId xmlns:p14="http://schemas.microsoft.com/office/powerpoint/2010/main" val="2342356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ver">
  <p:cSld name="1_Cover">
    <p:spTree>
      <p:nvGrpSpPr>
        <p:cNvPr id="1" name="Shape 14"/>
        <p:cNvGrpSpPr/>
        <p:nvPr/>
      </p:nvGrpSpPr>
      <p:grpSpPr>
        <a:xfrm>
          <a:off x="0" y="0"/>
          <a:ext cx="0" cy="0"/>
          <a:chOff x="0" y="0"/>
          <a:chExt cx="0" cy="0"/>
        </a:xfrm>
      </p:grpSpPr>
      <p:sp>
        <p:nvSpPr>
          <p:cNvPr id="15" name="Google Shape;15;p23"/>
          <p:cNvSpPr/>
          <p:nvPr/>
        </p:nvSpPr>
        <p:spPr>
          <a:xfrm>
            <a:off x="0" y="2560320"/>
            <a:ext cx="9144000" cy="42976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23"/>
          <p:cNvSpPr txBox="1">
            <a:spLocks noGrp="1"/>
          </p:cNvSpPr>
          <p:nvPr>
            <p:ph type="body" idx="1"/>
          </p:nvPr>
        </p:nvSpPr>
        <p:spPr>
          <a:xfrm>
            <a:off x="738247" y="2870618"/>
            <a:ext cx="7775389" cy="16097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40"/>
              </a:spcBef>
              <a:spcAft>
                <a:spcPts val="0"/>
              </a:spcAft>
              <a:buSzPts val="4200"/>
              <a:buNone/>
              <a:defRPr sz="4200" b="0">
                <a:solidFill>
                  <a:schemeClr val="lt1"/>
                </a:solidFill>
                <a:latin typeface="Calibri"/>
                <a:ea typeface="Calibri"/>
                <a:cs typeface="Calibri"/>
                <a:sym typeface="Calibri"/>
              </a:defRPr>
            </a:lvl1pPr>
            <a:lvl2pPr marL="914400" lvl="1" indent="-228600" algn="l">
              <a:lnSpc>
                <a:spcPct val="100000"/>
              </a:lnSpc>
              <a:spcBef>
                <a:spcPts val="880"/>
              </a:spcBef>
              <a:spcAft>
                <a:spcPts val="0"/>
              </a:spcAft>
              <a:buSzPts val="5280"/>
              <a:buNone/>
              <a:defRPr sz="4400">
                <a:solidFill>
                  <a:schemeClr val="lt1"/>
                </a:solidFill>
                <a:latin typeface="Calibri"/>
                <a:ea typeface="Calibri"/>
                <a:cs typeface="Calibri"/>
                <a:sym typeface="Calibri"/>
              </a:defRPr>
            </a:lvl2pPr>
            <a:lvl3pPr marL="1371600" lvl="2"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3pPr>
            <a:lvl4pPr marL="1828800" lvl="3" indent="-228600" algn="l">
              <a:lnSpc>
                <a:spcPct val="100000"/>
              </a:lnSpc>
              <a:spcBef>
                <a:spcPts val="880"/>
              </a:spcBef>
              <a:spcAft>
                <a:spcPts val="0"/>
              </a:spcAft>
              <a:buSzPts val="6160"/>
              <a:buNone/>
              <a:defRPr sz="4400">
                <a:solidFill>
                  <a:schemeClr val="lt1"/>
                </a:solidFill>
                <a:latin typeface="Calibri"/>
                <a:ea typeface="Calibri"/>
                <a:cs typeface="Calibri"/>
                <a:sym typeface="Calibri"/>
              </a:defRPr>
            </a:lvl4pPr>
            <a:lvl5pPr marL="2286000" lvl="4"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23"/>
          <p:cNvSpPr txBox="1">
            <a:spLocks noGrp="1"/>
          </p:cNvSpPr>
          <p:nvPr>
            <p:ph type="body" idx="2"/>
          </p:nvPr>
        </p:nvSpPr>
        <p:spPr>
          <a:xfrm>
            <a:off x="2594484" y="4728696"/>
            <a:ext cx="3955033" cy="57917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23"/>
          <p:cNvPicPr preferRelativeResize="0"/>
          <p:nvPr/>
        </p:nvPicPr>
        <p:blipFill rotWithShape="1">
          <a:blip r:embed="rId2">
            <a:alphaModFix/>
          </a:blip>
          <a:srcRect/>
          <a:stretch/>
        </p:blipFill>
        <p:spPr>
          <a:xfrm>
            <a:off x="3398616" y="5920552"/>
            <a:ext cx="2324868" cy="430711"/>
          </a:xfrm>
          <a:prstGeom prst="rect">
            <a:avLst/>
          </a:prstGeom>
          <a:noFill/>
          <a:ln>
            <a:noFill/>
          </a:ln>
        </p:spPr>
      </p:pic>
      <p:pic>
        <p:nvPicPr>
          <p:cNvPr id="19" name="Google Shape;19;p23"/>
          <p:cNvPicPr preferRelativeResize="0"/>
          <p:nvPr/>
        </p:nvPicPr>
        <p:blipFill rotWithShape="1">
          <a:blip r:embed="rId3">
            <a:alphaModFix/>
          </a:blip>
          <a:srcRect b="21874"/>
          <a:stretch/>
        </p:blipFill>
        <p:spPr>
          <a:xfrm>
            <a:off x="-1" y="-1"/>
            <a:ext cx="9141619" cy="2600839"/>
          </a:xfrm>
          <a:prstGeom prst="rect">
            <a:avLst/>
          </a:prstGeom>
          <a:noFill/>
          <a:ln>
            <a:noFill/>
          </a:ln>
        </p:spPr>
      </p:pic>
    </p:spTree>
    <p:extLst>
      <p:ext uri="{BB962C8B-B14F-4D97-AF65-F5344CB8AC3E}">
        <p14:creationId xmlns:p14="http://schemas.microsoft.com/office/powerpoint/2010/main" val="235889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Bullets">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lvl1pPr algn="l">
              <a:defRPr baseline="0"/>
            </a:lvl1pPr>
          </a:lstStyle>
          <a:p>
            <a:pPr algn="l"/>
            <a:r>
              <a:rPr lang="en-US"/>
              <a:t>Click to edit Master title style</a:t>
            </a:r>
          </a:p>
        </p:txBody>
      </p:sp>
      <p:sp>
        <p:nvSpPr>
          <p:cNvPr id="6" name="Text Placeholder 3"/>
          <p:cNvSpPr>
            <a:spLocks noGrp="1"/>
          </p:cNvSpPr>
          <p:nvPr>
            <p:ph idx="1"/>
          </p:nvPr>
        </p:nvSpPr>
        <p:spPr>
          <a:xfrm>
            <a:off x="259977" y="1837578"/>
            <a:ext cx="8624047"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3525640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Foot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
        <p:nvSpPr>
          <p:cNvPr id="5"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3218439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Footer [2]">
    <p:spTree>
      <p:nvGrpSpPr>
        <p:cNvPr id="1" name=""/>
        <p:cNvGrpSpPr/>
        <p:nvPr/>
      </p:nvGrpSpPr>
      <p:grpSpPr>
        <a:xfrm>
          <a:off x="0" y="0"/>
          <a:ext cx="0" cy="0"/>
          <a:chOff x="0" y="0"/>
          <a:chExt cx="0" cy="0"/>
        </a:xfrm>
      </p:grpSpPr>
      <p:sp>
        <p:nvSpPr>
          <p:cNvPr id="4" name="Rectangle 3"/>
          <p:cNvSpPr/>
          <p:nvPr userDrawn="1"/>
        </p:nvSpPr>
        <p:spPr>
          <a:xfrm>
            <a:off x="0" y="0"/>
            <a:ext cx="9144000" cy="8845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49114" r="49981"/>
          <a:stretch/>
        </p:blipFill>
        <p:spPr>
          <a:xfrm>
            <a:off x="8272763" y="-1819"/>
            <a:ext cx="871237" cy="886337"/>
          </a:xfrm>
          <a:prstGeom prst="rect">
            <a:avLst/>
          </a:prstGeom>
        </p:spPr>
      </p:pic>
      <p:sp>
        <p:nvSpPr>
          <p:cNvPr id="6" name="Text Placeholder 2"/>
          <p:cNvSpPr>
            <a:spLocks noGrp="1"/>
          </p:cNvSpPr>
          <p:nvPr>
            <p:ph type="body" sz="quarter" idx="10" hasCustomPrompt="1"/>
          </p:nvPr>
        </p:nvSpPr>
        <p:spPr>
          <a:xfrm>
            <a:off x="247650" y="188913"/>
            <a:ext cx="8024813" cy="552450"/>
          </a:xfrm>
        </p:spPr>
        <p:txBody>
          <a:bodyPr>
            <a:normAutofit/>
          </a:bodyPr>
          <a:lstStyle>
            <a:lvl1pPr marL="0" indent="0">
              <a:buNone/>
              <a:defRPr sz="2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Tree>
    <p:extLst>
      <p:ext uri="{BB962C8B-B14F-4D97-AF65-F5344CB8AC3E}">
        <p14:creationId xmlns:p14="http://schemas.microsoft.com/office/powerpoint/2010/main" val="2344921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ubhead + Foot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9977" y="201817"/>
            <a:ext cx="8624048" cy="373105"/>
          </a:xfrm>
          <a:prstGeom prst="rect">
            <a:avLst/>
          </a:prstGeom>
        </p:spPr>
        <p:txBody>
          <a:bodyPr vert="horz" lIns="0" tIns="0" rIns="0" bIns="0" rtlCol="0" anchor="t">
            <a:noAutofit/>
          </a:bodyPr>
          <a:lstStyle/>
          <a:p>
            <a:pPr algn="l"/>
            <a:r>
              <a:rPr lang="en-US"/>
              <a:t>Click to edit Master title style</a:t>
            </a:r>
          </a:p>
        </p:txBody>
      </p:sp>
      <p:sp>
        <p:nvSpPr>
          <p:cNvPr id="5"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8" name="Text Placeholder 2"/>
          <p:cNvSpPr>
            <a:spLocks noGrp="1"/>
          </p:cNvSpPr>
          <p:nvPr>
            <p:ph type="body" sz="quarter" idx="10" hasCustomPrompt="1"/>
          </p:nvPr>
        </p:nvSpPr>
        <p:spPr>
          <a:xfrm>
            <a:off x="259977" y="684431"/>
            <a:ext cx="8624047" cy="324739"/>
          </a:xfrm>
        </p:spPr>
        <p:txBody>
          <a:bodyPr lIns="0" tIns="0" rIns="0" bIns="0">
            <a:normAutofit/>
          </a:bodyPr>
          <a:lstStyle>
            <a:lvl1pPr marL="0" indent="0">
              <a:buNone/>
              <a:defRPr sz="20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subtitle</a:t>
            </a:r>
          </a:p>
        </p:txBody>
      </p:sp>
    </p:spTree>
    <p:extLst>
      <p:ext uri="{BB962C8B-B14F-4D97-AF65-F5344CB8AC3E}">
        <p14:creationId xmlns:p14="http://schemas.microsoft.com/office/powerpoint/2010/main" val="757660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Tree>
    <p:extLst>
      <p:ext uri="{BB962C8B-B14F-4D97-AF65-F5344CB8AC3E}">
        <p14:creationId xmlns:p14="http://schemas.microsoft.com/office/powerpoint/2010/main" val="2457867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Tree>
    <p:extLst>
      <p:ext uri="{BB962C8B-B14F-4D97-AF65-F5344CB8AC3E}">
        <p14:creationId xmlns:p14="http://schemas.microsoft.com/office/powerpoint/2010/main" val="3903263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10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4" name="Rectangle 3"/>
          <p:cNvSpPr/>
          <p:nvPr/>
        </p:nvSpPr>
        <p:spPr>
          <a:xfrm>
            <a:off x="0" y="1779896"/>
            <a:ext cx="9144000" cy="3657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C:\Users\Priti Sanghani\AppData\Local\Microsoft\Windows\Temporary Internet Files\Content.Outlook\413XZJL6\edfirst_logo_horiz_RGB (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873"/>
          <a:stretch/>
        </p:blipFill>
        <p:spPr bwMode="auto">
          <a:xfrm>
            <a:off x="187459" y="222702"/>
            <a:ext cx="4814047" cy="868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2836414" y="2563374"/>
            <a:ext cx="5883257" cy="1118132"/>
          </a:xfrm>
        </p:spPr>
        <p:txBody>
          <a:bodyPr>
            <a:noAutofit/>
          </a:bodyPr>
          <a:lstStyle>
            <a:lvl1pPr marL="0" indent="0" algn="ctr">
              <a:buNone/>
              <a:defRPr sz="4200" baseline="0">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a:t>Title</a:t>
            </a:r>
          </a:p>
        </p:txBody>
      </p:sp>
      <p:sp>
        <p:nvSpPr>
          <p:cNvPr id="8" name="Text Placeholder 10"/>
          <p:cNvSpPr>
            <a:spLocks noGrp="1"/>
          </p:cNvSpPr>
          <p:nvPr>
            <p:ph type="body" sz="quarter" idx="11" hasCustomPrompt="1"/>
          </p:nvPr>
        </p:nvSpPr>
        <p:spPr>
          <a:xfrm>
            <a:off x="2836413" y="3794506"/>
            <a:ext cx="5883257" cy="579171"/>
          </a:xfrm>
          <a:prstGeom prst="rect">
            <a:avLst/>
          </a:prstGeom>
        </p:spPr>
        <p:txBody>
          <a:bodyPr>
            <a:normAutofit/>
          </a:bodyPr>
          <a:lstStyle>
            <a:lvl1pPr marL="0" indent="0" algn="ctr">
              <a:buNone/>
              <a:defRPr sz="26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OF PRESENTATION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15" y="2524412"/>
            <a:ext cx="2168568" cy="2168568"/>
          </a:xfrm>
          <a:prstGeom prst="rect">
            <a:avLst/>
          </a:prstGeom>
        </p:spPr>
      </p:pic>
      <p:sp>
        <p:nvSpPr>
          <p:cNvPr id="12" name="Text Placeholder 9"/>
          <p:cNvSpPr>
            <a:spLocks noGrp="1"/>
          </p:cNvSpPr>
          <p:nvPr>
            <p:ph type="body" sz="quarter" idx="12" hasCustomPrompt="1"/>
          </p:nvPr>
        </p:nvSpPr>
        <p:spPr>
          <a:xfrm>
            <a:off x="151660" y="6417630"/>
            <a:ext cx="5497513" cy="381000"/>
          </a:xfrm>
        </p:spPr>
        <p:txBody>
          <a:bodyPr>
            <a:normAutofit/>
          </a:bodyPr>
          <a:lstStyle>
            <a:lvl1pPr marL="0" indent="0">
              <a:buFontTx/>
              <a:buNone/>
              <a:defRPr sz="1600">
                <a:sym typeface="Wingdings" panose="05000000000000000000" pitchFamily="2" charset="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PREPARED FOR [CLIENT]    MONTH DAY, YEAR</a:t>
            </a:r>
          </a:p>
        </p:txBody>
      </p:sp>
    </p:spTree>
    <p:extLst>
      <p:ext uri="{BB962C8B-B14F-4D97-AF65-F5344CB8AC3E}">
        <p14:creationId xmlns:p14="http://schemas.microsoft.com/office/powerpoint/2010/main" val="1737187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4"/>
        <p:cNvGrpSpPr/>
        <p:nvPr/>
      </p:nvGrpSpPr>
      <p:grpSpPr>
        <a:xfrm>
          <a:off x="0" y="0"/>
          <a:ext cx="0" cy="0"/>
          <a:chOff x="0" y="0"/>
          <a:chExt cx="0" cy="0"/>
        </a:xfrm>
      </p:grpSpPr>
      <p:sp>
        <p:nvSpPr>
          <p:cNvPr id="15" name="Google Shape;15;p71"/>
          <p:cNvSpPr/>
          <p:nvPr/>
        </p:nvSpPr>
        <p:spPr>
          <a:xfrm>
            <a:off x="0" y="2560320"/>
            <a:ext cx="9144000" cy="42976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71"/>
          <p:cNvSpPr txBox="1">
            <a:spLocks noGrp="1"/>
          </p:cNvSpPr>
          <p:nvPr>
            <p:ph type="body" idx="1"/>
          </p:nvPr>
        </p:nvSpPr>
        <p:spPr>
          <a:xfrm>
            <a:off x="738247" y="2870618"/>
            <a:ext cx="7775389" cy="16097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40"/>
              </a:spcBef>
              <a:spcAft>
                <a:spcPts val="0"/>
              </a:spcAft>
              <a:buSzPts val="4200"/>
              <a:buNone/>
              <a:defRPr sz="4200" b="0">
                <a:solidFill>
                  <a:schemeClr val="lt1"/>
                </a:solidFill>
                <a:latin typeface="Calibri"/>
                <a:ea typeface="Calibri"/>
                <a:cs typeface="Calibri"/>
                <a:sym typeface="Calibri"/>
              </a:defRPr>
            </a:lvl1pPr>
            <a:lvl2pPr marL="914400" lvl="1" indent="-228600" algn="l">
              <a:lnSpc>
                <a:spcPct val="100000"/>
              </a:lnSpc>
              <a:spcBef>
                <a:spcPts val="880"/>
              </a:spcBef>
              <a:spcAft>
                <a:spcPts val="0"/>
              </a:spcAft>
              <a:buSzPts val="5280"/>
              <a:buNone/>
              <a:defRPr sz="4400">
                <a:solidFill>
                  <a:schemeClr val="lt1"/>
                </a:solidFill>
                <a:latin typeface="Calibri"/>
                <a:ea typeface="Calibri"/>
                <a:cs typeface="Calibri"/>
                <a:sym typeface="Calibri"/>
              </a:defRPr>
            </a:lvl2pPr>
            <a:lvl3pPr marL="1371600" lvl="2"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3pPr>
            <a:lvl4pPr marL="1828800" lvl="3" indent="-228600" algn="l">
              <a:lnSpc>
                <a:spcPct val="100000"/>
              </a:lnSpc>
              <a:spcBef>
                <a:spcPts val="880"/>
              </a:spcBef>
              <a:spcAft>
                <a:spcPts val="0"/>
              </a:spcAft>
              <a:buSzPts val="6160"/>
              <a:buNone/>
              <a:defRPr sz="4400">
                <a:solidFill>
                  <a:schemeClr val="lt1"/>
                </a:solidFill>
                <a:latin typeface="Calibri"/>
                <a:ea typeface="Calibri"/>
                <a:cs typeface="Calibri"/>
                <a:sym typeface="Calibri"/>
              </a:defRPr>
            </a:lvl4pPr>
            <a:lvl5pPr marL="2286000" lvl="4"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71"/>
          <p:cNvSpPr txBox="1">
            <a:spLocks noGrp="1"/>
          </p:cNvSpPr>
          <p:nvPr>
            <p:ph type="body" idx="2"/>
          </p:nvPr>
        </p:nvSpPr>
        <p:spPr>
          <a:xfrm>
            <a:off x="2594484" y="4728696"/>
            <a:ext cx="3955033" cy="57917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71"/>
          <p:cNvPicPr preferRelativeResize="0"/>
          <p:nvPr/>
        </p:nvPicPr>
        <p:blipFill rotWithShape="1">
          <a:blip r:embed="rId2">
            <a:alphaModFix/>
          </a:blip>
          <a:srcRect/>
          <a:stretch/>
        </p:blipFill>
        <p:spPr>
          <a:xfrm>
            <a:off x="3398616" y="5920552"/>
            <a:ext cx="2324868" cy="430711"/>
          </a:xfrm>
          <a:prstGeom prst="rect">
            <a:avLst/>
          </a:prstGeom>
          <a:noFill/>
          <a:ln>
            <a:noFill/>
          </a:ln>
        </p:spPr>
      </p:pic>
      <p:pic>
        <p:nvPicPr>
          <p:cNvPr id="19" name="Google Shape;19;p71"/>
          <p:cNvPicPr preferRelativeResize="0"/>
          <p:nvPr/>
        </p:nvPicPr>
        <p:blipFill rotWithShape="1">
          <a:blip r:embed="rId3">
            <a:alphaModFix/>
          </a:blip>
          <a:srcRect b="21874"/>
          <a:stretch/>
        </p:blipFill>
        <p:spPr>
          <a:xfrm>
            <a:off x="-1" y="-1"/>
            <a:ext cx="9141619" cy="2600839"/>
          </a:xfrm>
          <a:prstGeom prst="rect">
            <a:avLst/>
          </a:prstGeom>
          <a:noFill/>
          <a:ln>
            <a:noFill/>
          </a:ln>
        </p:spPr>
      </p:pic>
    </p:spTree>
    <p:extLst>
      <p:ext uri="{BB962C8B-B14F-4D97-AF65-F5344CB8AC3E}">
        <p14:creationId xmlns:p14="http://schemas.microsoft.com/office/powerpoint/2010/main" val="3395365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20"/>
        <p:cNvGrpSpPr/>
        <p:nvPr/>
      </p:nvGrpSpPr>
      <p:grpSpPr>
        <a:xfrm>
          <a:off x="0" y="0"/>
          <a:ext cx="0" cy="0"/>
          <a:chOff x="0" y="0"/>
          <a:chExt cx="0" cy="0"/>
        </a:xfrm>
      </p:grpSpPr>
      <p:sp>
        <p:nvSpPr>
          <p:cNvPr id="21" name="Google Shape;21;p75"/>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83246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Bullets">
  <p:cSld name="Title + Bullets">
    <p:spTree>
      <p:nvGrpSpPr>
        <p:cNvPr id="1" name="Shape 22"/>
        <p:cNvGrpSpPr/>
        <p:nvPr/>
      </p:nvGrpSpPr>
      <p:grpSpPr>
        <a:xfrm>
          <a:off x="0" y="0"/>
          <a:ext cx="0" cy="0"/>
          <a:chOff x="0" y="0"/>
          <a:chExt cx="0" cy="0"/>
        </a:xfrm>
      </p:grpSpPr>
      <p:sp>
        <p:nvSpPr>
          <p:cNvPr id="23" name="Google Shape;23;p72"/>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2"/>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72"/>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6522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ransition [2]">
  <p:cSld name="Transition [2]">
    <p:spTree>
      <p:nvGrpSpPr>
        <p:cNvPr id="1" name="Shape 26"/>
        <p:cNvGrpSpPr/>
        <p:nvPr/>
      </p:nvGrpSpPr>
      <p:grpSpPr>
        <a:xfrm>
          <a:off x="0" y="0"/>
          <a:ext cx="0" cy="0"/>
          <a:chOff x="0" y="0"/>
          <a:chExt cx="0" cy="0"/>
        </a:xfrm>
      </p:grpSpPr>
      <p:sp>
        <p:nvSpPr>
          <p:cNvPr id="27" name="Google Shape;27;p73"/>
          <p:cNvSpPr txBox="1">
            <a:spLocks noGrp="1"/>
          </p:cNvSpPr>
          <p:nvPr>
            <p:ph type="body" idx="1"/>
          </p:nvPr>
        </p:nvSpPr>
        <p:spPr>
          <a:xfrm>
            <a:off x="2211296"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accen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73"/>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73"/>
          <p:cNvSpPr txBox="1">
            <a:spLocks noGrp="1"/>
          </p:cNvSpPr>
          <p:nvPr>
            <p:ph type="body" idx="3"/>
          </p:nvPr>
        </p:nvSpPr>
        <p:spPr>
          <a:xfrm>
            <a:off x="1515034"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80"/>
              </a:spcBef>
              <a:spcAft>
                <a:spcPts val="0"/>
              </a:spcAft>
              <a:buSzPts val="2400"/>
              <a:buNone/>
              <a:defRPr sz="2400" b="0">
                <a:solidFill>
                  <a:schemeClr val="l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0" name="Google Shape;30;p73"/>
          <p:cNvPicPr preferRelativeResize="0"/>
          <p:nvPr/>
        </p:nvPicPr>
        <p:blipFill rotWithShape="1">
          <a:blip r:embed="rId2">
            <a:alphaModFix/>
          </a:blip>
          <a:srcRect/>
          <a:stretch/>
        </p:blipFill>
        <p:spPr>
          <a:xfrm rot="-5400000">
            <a:off x="-3167072" y="3157929"/>
            <a:ext cx="6867144" cy="532999"/>
          </a:xfrm>
          <a:prstGeom prst="rect">
            <a:avLst/>
          </a:prstGeom>
          <a:noFill/>
          <a:ln>
            <a:noFill/>
          </a:ln>
        </p:spPr>
      </p:pic>
      <p:sp>
        <p:nvSpPr>
          <p:cNvPr id="31" name="Google Shape;31;p73"/>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8526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oter">
  <p:cSld name="Title + Footer">
    <p:spTree>
      <p:nvGrpSpPr>
        <p:cNvPr id="1" name="Shape 32"/>
        <p:cNvGrpSpPr/>
        <p:nvPr/>
      </p:nvGrpSpPr>
      <p:grpSpPr>
        <a:xfrm>
          <a:off x="0" y="0"/>
          <a:ext cx="0" cy="0"/>
          <a:chOff x="0" y="0"/>
          <a:chExt cx="0" cy="0"/>
        </a:xfrm>
      </p:grpSpPr>
      <p:sp>
        <p:nvSpPr>
          <p:cNvPr id="33" name="Google Shape;33;p74"/>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4"/>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7869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ransition [3]">
  <p:cSld name="Transition [3]">
    <p:spTree>
      <p:nvGrpSpPr>
        <p:cNvPr id="1" name="Shape 35"/>
        <p:cNvGrpSpPr/>
        <p:nvPr/>
      </p:nvGrpSpPr>
      <p:grpSpPr>
        <a:xfrm>
          <a:off x="0" y="0"/>
          <a:ext cx="0" cy="0"/>
          <a:chOff x="0" y="0"/>
          <a:chExt cx="0" cy="0"/>
        </a:xfrm>
      </p:grpSpPr>
      <p:sp>
        <p:nvSpPr>
          <p:cNvPr id="36" name="Google Shape;36;p80"/>
          <p:cNvSpPr txBox="1">
            <a:spLocks noGrp="1"/>
          </p:cNvSpPr>
          <p:nvPr>
            <p:ph type="body" idx="1"/>
          </p:nvPr>
        </p:nvSpPr>
        <p:spPr>
          <a:xfrm>
            <a:off x="2211296"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accen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80"/>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80"/>
          <p:cNvSpPr txBox="1">
            <a:spLocks noGrp="1"/>
          </p:cNvSpPr>
          <p:nvPr>
            <p:ph type="body" idx="3"/>
          </p:nvPr>
        </p:nvSpPr>
        <p:spPr>
          <a:xfrm>
            <a:off x="1515034"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80"/>
              </a:spcBef>
              <a:spcAft>
                <a:spcPts val="0"/>
              </a:spcAft>
              <a:buSzPts val="2400"/>
              <a:buNone/>
              <a:defRPr sz="2400" b="0">
                <a:solidFill>
                  <a:schemeClr val="l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80"/>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80"/>
          <p:cNvSpPr/>
          <p:nvPr/>
        </p:nvSpPr>
        <p:spPr>
          <a:xfrm rot="-5400000">
            <a:off x="-3152873" y="3154680"/>
            <a:ext cx="6858000"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 name="Google Shape;41;p80"/>
          <p:cNvPicPr preferRelativeResize="0"/>
          <p:nvPr/>
        </p:nvPicPr>
        <p:blipFill rotWithShape="1">
          <a:blip r:embed="rId2">
            <a:alphaModFix/>
          </a:blip>
          <a:srcRect t="49114" r="49981"/>
          <a:stretch/>
        </p:blipFill>
        <p:spPr>
          <a:xfrm rot="-5400000">
            <a:off x="4690" y="-4691"/>
            <a:ext cx="541070" cy="550448"/>
          </a:xfrm>
          <a:prstGeom prst="rect">
            <a:avLst/>
          </a:prstGeom>
          <a:noFill/>
          <a:ln>
            <a:noFill/>
          </a:ln>
        </p:spPr>
      </p:pic>
    </p:spTree>
    <p:extLst>
      <p:ext uri="{BB962C8B-B14F-4D97-AF65-F5344CB8AC3E}">
        <p14:creationId xmlns:p14="http://schemas.microsoft.com/office/powerpoint/2010/main" val="150315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129673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ver">
  <p:cSld name="1_Cover">
    <p:spTree>
      <p:nvGrpSpPr>
        <p:cNvPr id="1" name="Shape 43"/>
        <p:cNvGrpSpPr/>
        <p:nvPr/>
      </p:nvGrpSpPr>
      <p:grpSpPr>
        <a:xfrm>
          <a:off x="0" y="0"/>
          <a:ext cx="0" cy="0"/>
          <a:chOff x="0" y="0"/>
          <a:chExt cx="0" cy="0"/>
        </a:xfrm>
      </p:grpSpPr>
      <p:sp>
        <p:nvSpPr>
          <p:cNvPr id="44" name="Google Shape;44;p87"/>
          <p:cNvSpPr/>
          <p:nvPr/>
        </p:nvSpPr>
        <p:spPr>
          <a:xfrm>
            <a:off x="0" y="2560320"/>
            <a:ext cx="9144000" cy="42976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87"/>
          <p:cNvSpPr txBox="1">
            <a:spLocks noGrp="1"/>
          </p:cNvSpPr>
          <p:nvPr>
            <p:ph type="body" idx="1"/>
          </p:nvPr>
        </p:nvSpPr>
        <p:spPr>
          <a:xfrm>
            <a:off x="738247" y="2870618"/>
            <a:ext cx="7775389" cy="16097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40"/>
              </a:spcBef>
              <a:spcAft>
                <a:spcPts val="0"/>
              </a:spcAft>
              <a:buSzPts val="4200"/>
              <a:buNone/>
              <a:defRPr sz="4200" b="0">
                <a:solidFill>
                  <a:schemeClr val="lt1"/>
                </a:solidFill>
                <a:latin typeface="Calibri"/>
                <a:ea typeface="Calibri"/>
                <a:cs typeface="Calibri"/>
                <a:sym typeface="Calibri"/>
              </a:defRPr>
            </a:lvl1pPr>
            <a:lvl2pPr marL="914400" lvl="1" indent="-228600" algn="l">
              <a:lnSpc>
                <a:spcPct val="100000"/>
              </a:lnSpc>
              <a:spcBef>
                <a:spcPts val="880"/>
              </a:spcBef>
              <a:spcAft>
                <a:spcPts val="0"/>
              </a:spcAft>
              <a:buSzPts val="5280"/>
              <a:buNone/>
              <a:defRPr sz="4400">
                <a:solidFill>
                  <a:schemeClr val="lt1"/>
                </a:solidFill>
                <a:latin typeface="Calibri"/>
                <a:ea typeface="Calibri"/>
                <a:cs typeface="Calibri"/>
                <a:sym typeface="Calibri"/>
              </a:defRPr>
            </a:lvl2pPr>
            <a:lvl3pPr marL="1371600" lvl="2"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3pPr>
            <a:lvl4pPr marL="1828800" lvl="3" indent="-228600" algn="l">
              <a:lnSpc>
                <a:spcPct val="100000"/>
              </a:lnSpc>
              <a:spcBef>
                <a:spcPts val="880"/>
              </a:spcBef>
              <a:spcAft>
                <a:spcPts val="0"/>
              </a:spcAft>
              <a:buSzPts val="6160"/>
              <a:buNone/>
              <a:defRPr sz="4400">
                <a:solidFill>
                  <a:schemeClr val="lt1"/>
                </a:solidFill>
                <a:latin typeface="Calibri"/>
                <a:ea typeface="Calibri"/>
                <a:cs typeface="Calibri"/>
                <a:sym typeface="Calibri"/>
              </a:defRPr>
            </a:lvl4pPr>
            <a:lvl5pPr marL="2286000" lvl="4"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 name="Google Shape;46;p87"/>
          <p:cNvSpPr txBox="1">
            <a:spLocks noGrp="1"/>
          </p:cNvSpPr>
          <p:nvPr>
            <p:ph type="body" idx="2"/>
          </p:nvPr>
        </p:nvSpPr>
        <p:spPr>
          <a:xfrm>
            <a:off x="2594484" y="4728696"/>
            <a:ext cx="3955033" cy="57917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87"/>
          <p:cNvPicPr preferRelativeResize="0"/>
          <p:nvPr/>
        </p:nvPicPr>
        <p:blipFill rotWithShape="1">
          <a:blip r:embed="rId2">
            <a:alphaModFix/>
          </a:blip>
          <a:srcRect/>
          <a:stretch/>
        </p:blipFill>
        <p:spPr>
          <a:xfrm>
            <a:off x="3398616" y="5920552"/>
            <a:ext cx="2324868" cy="430711"/>
          </a:xfrm>
          <a:prstGeom prst="rect">
            <a:avLst/>
          </a:prstGeom>
          <a:noFill/>
          <a:ln>
            <a:noFill/>
          </a:ln>
        </p:spPr>
      </p:pic>
      <p:pic>
        <p:nvPicPr>
          <p:cNvPr id="48" name="Google Shape;48;p87"/>
          <p:cNvPicPr preferRelativeResize="0"/>
          <p:nvPr/>
        </p:nvPicPr>
        <p:blipFill rotWithShape="1">
          <a:blip r:embed="rId3">
            <a:alphaModFix/>
          </a:blip>
          <a:srcRect b="21874"/>
          <a:stretch/>
        </p:blipFill>
        <p:spPr>
          <a:xfrm>
            <a:off x="-1" y="-1"/>
            <a:ext cx="9141619" cy="2600839"/>
          </a:xfrm>
          <a:prstGeom prst="rect">
            <a:avLst/>
          </a:prstGeom>
          <a:noFill/>
          <a:ln>
            <a:noFill/>
          </a:ln>
        </p:spPr>
      </p:pic>
    </p:spTree>
    <p:extLst>
      <p:ext uri="{BB962C8B-B14F-4D97-AF65-F5344CB8AC3E}">
        <p14:creationId xmlns:p14="http://schemas.microsoft.com/office/powerpoint/2010/main" val="2256759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ver [2]">
  <p:cSld name="Cover [2]">
    <p:spTree>
      <p:nvGrpSpPr>
        <p:cNvPr id="1" name="Shape 49"/>
        <p:cNvGrpSpPr/>
        <p:nvPr/>
      </p:nvGrpSpPr>
      <p:grpSpPr>
        <a:xfrm>
          <a:off x="0" y="0"/>
          <a:ext cx="0" cy="0"/>
          <a:chOff x="0" y="0"/>
          <a:chExt cx="0" cy="0"/>
        </a:xfrm>
      </p:grpSpPr>
      <p:sp>
        <p:nvSpPr>
          <p:cNvPr id="50" name="Google Shape;50;p88"/>
          <p:cNvSpPr/>
          <p:nvPr/>
        </p:nvSpPr>
        <p:spPr>
          <a:xfrm>
            <a:off x="0" y="1779896"/>
            <a:ext cx="9144000" cy="3657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1" name="Google Shape;51;p88" descr="C:\Users\Priti Sanghani\AppData\Local\Microsoft\Windows\Temporary Internet Files\Content.Outlook\413XZJL6\edfirst_logo_horiz_RGB (2).png"/>
          <p:cNvPicPr preferRelativeResize="0"/>
          <p:nvPr/>
        </p:nvPicPr>
        <p:blipFill rotWithShape="1">
          <a:blip r:embed="rId2">
            <a:alphaModFix/>
          </a:blip>
          <a:srcRect l="16873"/>
          <a:stretch/>
        </p:blipFill>
        <p:spPr>
          <a:xfrm>
            <a:off x="187459" y="222702"/>
            <a:ext cx="4814047" cy="868454"/>
          </a:xfrm>
          <a:prstGeom prst="rect">
            <a:avLst/>
          </a:prstGeom>
          <a:noFill/>
          <a:ln>
            <a:noFill/>
          </a:ln>
        </p:spPr>
      </p:pic>
      <p:sp>
        <p:nvSpPr>
          <p:cNvPr id="52" name="Google Shape;52;p88"/>
          <p:cNvSpPr txBox="1">
            <a:spLocks noGrp="1"/>
          </p:cNvSpPr>
          <p:nvPr>
            <p:ph type="body" idx="1"/>
          </p:nvPr>
        </p:nvSpPr>
        <p:spPr>
          <a:xfrm>
            <a:off x="2836414" y="2563374"/>
            <a:ext cx="5883257" cy="111813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40"/>
              </a:spcBef>
              <a:spcAft>
                <a:spcPts val="0"/>
              </a:spcAft>
              <a:buSzPts val="4200"/>
              <a:buNone/>
              <a:defRPr sz="4200">
                <a:solidFill>
                  <a:schemeClr val="lt1"/>
                </a:solidFill>
              </a:defRPr>
            </a:lvl1pPr>
            <a:lvl2pPr marL="914400" lvl="1" indent="-228600" algn="l">
              <a:lnSpc>
                <a:spcPct val="100000"/>
              </a:lnSpc>
              <a:spcBef>
                <a:spcPts val="880"/>
              </a:spcBef>
              <a:spcAft>
                <a:spcPts val="0"/>
              </a:spcAft>
              <a:buSzPts val="5280"/>
              <a:buNone/>
              <a:defRPr sz="4400">
                <a:solidFill>
                  <a:schemeClr val="lt1"/>
                </a:solidFill>
              </a:defRPr>
            </a:lvl2pPr>
            <a:lvl3pPr marL="1371600" lvl="2" indent="-228600" algn="l">
              <a:lnSpc>
                <a:spcPct val="100000"/>
              </a:lnSpc>
              <a:spcBef>
                <a:spcPts val="880"/>
              </a:spcBef>
              <a:spcAft>
                <a:spcPts val="0"/>
              </a:spcAft>
              <a:buSzPts val="4400"/>
              <a:buNone/>
              <a:defRPr sz="4400">
                <a:solidFill>
                  <a:schemeClr val="lt1"/>
                </a:solidFill>
              </a:defRPr>
            </a:lvl3pPr>
            <a:lvl4pPr marL="1828800" lvl="3" indent="-228600" algn="l">
              <a:lnSpc>
                <a:spcPct val="100000"/>
              </a:lnSpc>
              <a:spcBef>
                <a:spcPts val="880"/>
              </a:spcBef>
              <a:spcAft>
                <a:spcPts val="0"/>
              </a:spcAft>
              <a:buSzPts val="6160"/>
              <a:buNone/>
              <a:defRPr sz="4400">
                <a:solidFill>
                  <a:schemeClr val="lt1"/>
                </a:solidFill>
              </a:defRPr>
            </a:lvl4pPr>
            <a:lvl5pPr marL="2286000" lvl="4" indent="-228600" algn="l">
              <a:lnSpc>
                <a:spcPct val="100000"/>
              </a:lnSpc>
              <a:spcBef>
                <a:spcPts val="880"/>
              </a:spcBef>
              <a:spcAft>
                <a:spcPts val="0"/>
              </a:spcAft>
              <a:buSzPts val="4400"/>
              <a:buNone/>
              <a:defRPr sz="44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88"/>
          <p:cNvSpPr txBox="1">
            <a:spLocks noGrp="1"/>
          </p:cNvSpPr>
          <p:nvPr>
            <p:ph type="body" idx="2"/>
          </p:nvPr>
        </p:nvSpPr>
        <p:spPr>
          <a:xfrm>
            <a:off x="2836413" y="3794506"/>
            <a:ext cx="5883257" cy="57917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54" name="Google Shape;54;p88"/>
          <p:cNvPicPr preferRelativeResize="0"/>
          <p:nvPr/>
        </p:nvPicPr>
        <p:blipFill rotWithShape="1">
          <a:blip r:embed="rId3">
            <a:alphaModFix/>
          </a:blip>
          <a:srcRect/>
          <a:stretch/>
        </p:blipFill>
        <p:spPr>
          <a:xfrm>
            <a:off x="243515" y="2524412"/>
            <a:ext cx="2168568" cy="2168568"/>
          </a:xfrm>
          <a:prstGeom prst="rect">
            <a:avLst/>
          </a:prstGeom>
          <a:noFill/>
          <a:ln>
            <a:noFill/>
          </a:ln>
        </p:spPr>
      </p:pic>
      <p:sp>
        <p:nvSpPr>
          <p:cNvPr id="55" name="Google Shape;55;p88"/>
          <p:cNvSpPr txBox="1">
            <a:spLocks noGrp="1"/>
          </p:cNvSpPr>
          <p:nvPr>
            <p:ph type="body" idx="3"/>
          </p:nvPr>
        </p:nvSpPr>
        <p:spPr>
          <a:xfrm>
            <a:off x="151660" y="6417630"/>
            <a:ext cx="5497513" cy="381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SzPts val="1600"/>
              <a:buFont typeface="Calibri"/>
              <a:buNone/>
              <a:defRPr sz="1600"/>
            </a:lvl1pPr>
            <a:lvl2pPr marL="914400" lvl="1" indent="-228600" algn="l">
              <a:lnSpc>
                <a:spcPct val="100000"/>
              </a:lnSpc>
              <a:spcBef>
                <a:spcPts val="440"/>
              </a:spcBef>
              <a:spcAft>
                <a:spcPts val="0"/>
              </a:spcAft>
              <a:buSzPts val="2640"/>
              <a:buFont typeface="Calibri"/>
              <a:buNone/>
              <a:defRPr/>
            </a:lvl2pPr>
            <a:lvl3pPr marL="1371600" lvl="2" indent="-228600" algn="l">
              <a:lnSpc>
                <a:spcPct val="100000"/>
              </a:lnSpc>
              <a:spcBef>
                <a:spcPts val="400"/>
              </a:spcBef>
              <a:spcAft>
                <a:spcPts val="0"/>
              </a:spcAft>
              <a:buSzPts val="2000"/>
              <a:buFont typeface="Calibri"/>
              <a:buNone/>
              <a:defRPr/>
            </a:lvl3pPr>
            <a:lvl4pPr marL="1828800" lvl="3" indent="-228600" algn="l">
              <a:lnSpc>
                <a:spcPct val="100000"/>
              </a:lnSpc>
              <a:spcBef>
                <a:spcPts val="360"/>
              </a:spcBef>
              <a:spcAft>
                <a:spcPts val="0"/>
              </a:spcAft>
              <a:buSzPts val="2520"/>
              <a:buFont typeface="Calibri"/>
              <a:buNone/>
              <a:defRPr/>
            </a:lvl4pPr>
            <a:lvl5pPr marL="2286000" lvl="4" indent="-228600" algn="l">
              <a:lnSpc>
                <a:spcPct val="100000"/>
              </a:lnSpc>
              <a:spcBef>
                <a:spcPts val="320"/>
              </a:spcBef>
              <a:spcAft>
                <a:spcPts val="0"/>
              </a:spcAft>
              <a:buSzPts val="16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81103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ransition">
  <p:cSld name="Transition">
    <p:spTree>
      <p:nvGrpSpPr>
        <p:cNvPr id="1" name="Shape 56"/>
        <p:cNvGrpSpPr/>
        <p:nvPr/>
      </p:nvGrpSpPr>
      <p:grpSpPr>
        <a:xfrm>
          <a:off x="0" y="0"/>
          <a:ext cx="0" cy="0"/>
          <a:chOff x="0" y="0"/>
          <a:chExt cx="0" cy="0"/>
        </a:xfrm>
      </p:grpSpPr>
      <p:sp>
        <p:nvSpPr>
          <p:cNvPr id="57" name="Google Shape;57;p89"/>
          <p:cNvSpPr/>
          <p:nvPr/>
        </p:nvSpPr>
        <p:spPr>
          <a:xfrm>
            <a:off x="0" y="0"/>
            <a:ext cx="9144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89"/>
          <p:cNvSpPr txBox="1">
            <a:spLocks noGrp="1"/>
          </p:cNvSpPr>
          <p:nvPr>
            <p:ph type="body" idx="1"/>
          </p:nvPr>
        </p:nvSpPr>
        <p:spPr>
          <a:xfrm>
            <a:off x="280988" y="1651000"/>
            <a:ext cx="7832725" cy="14144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4000"/>
              <a:buNone/>
              <a:defRPr sz="4000">
                <a:solidFill>
                  <a:schemeClr val="lt1"/>
                </a:solidFill>
              </a:defRPr>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59" name="Google Shape;59;p89"/>
          <p:cNvPicPr preferRelativeResize="0"/>
          <p:nvPr/>
        </p:nvPicPr>
        <p:blipFill rotWithShape="1">
          <a:blip r:embed="rId2">
            <a:alphaModFix/>
          </a:blip>
          <a:srcRect/>
          <a:stretch/>
        </p:blipFill>
        <p:spPr>
          <a:xfrm>
            <a:off x="5137456" y="2476432"/>
            <a:ext cx="5633391" cy="5633391"/>
          </a:xfrm>
          <a:prstGeom prst="rect">
            <a:avLst/>
          </a:prstGeom>
          <a:noFill/>
          <a:ln>
            <a:noFill/>
          </a:ln>
        </p:spPr>
      </p:pic>
      <p:pic>
        <p:nvPicPr>
          <p:cNvPr id="60" name="Google Shape;60;p89"/>
          <p:cNvPicPr preferRelativeResize="0"/>
          <p:nvPr/>
        </p:nvPicPr>
        <p:blipFill rotWithShape="1">
          <a:blip r:embed="rId3">
            <a:alphaModFix/>
          </a:blip>
          <a:srcRect/>
          <a:stretch/>
        </p:blipFill>
        <p:spPr>
          <a:xfrm>
            <a:off x="280988" y="6032750"/>
            <a:ext cx="2324868" cy="430711"/>
          </a:xfrm>
          <a:prstGeom prst="rect">
            <a:avLst/>
          </a:prstGeom>
          <a:noFill/>
          <a:ln>
            <a:noFill/>
          </a:ln>
        </p:spPr>
      </p:pic>
    </p:spTree>
    <p:extLst>
      <p:ext uri="{BB962C8B-B14F-4D97-AF65-F5344CB8AC3E}">
        <p14:creationId xmlns:p14="http://schemas.microsoft.com/office/powerpoint/2010/main" val="2252576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4"/>
          </p:nvPr>
        </p:nvSpPr>
        <p:spPr>
          <a:xfrm>
            <a:off x="280988" y="1651000"/>
            <a:ext cx="7832725" cy="1414463"/>
          </a:xfrm>
        </p:spPr>
        <p:txBody>
          <a:bodyPr>
            <a:noAutofit/>
          </a:bodyPr>
          <a:lstStyle>
            <a:lvl1pPr marL="0" indent="0">
              <a:buNone/>
              <a:defRPr sz="4000">
                <a:solidFill>
                  <a:schemeClr val="bg1"/>
                </a:solidFill>
              </a:defRPr>
            </a:lvl1pPr>
          </a:lstStyle>
          <a:p>
            <a:pPr lvl="0"/>
            <a:r>
              <a:rPr lang="en-US"/>
              <a:t>Click to edit Master text styles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456" y="2476432"/>
            <a:ext cx="5633391" cy="563339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88" y="6032750"/>
            <a:ext cx="2324868" cy="430711"/>
          </a:xfrm>
          <a:prstGeom prst="rect">
            <a:avLst/>
          </a:prstGeom>
        </p:spPr>
      </p:pic>
    </p:spTree>
    <p:extLst>
      <p:ext uri="{BB962C8B-B14F-4D97-AF65-F5344CB8AC3E}">
        <p14:creationId xmlns:p14="http://schemas.microsoft.com/office/powerpoint/2010/main" val="2343450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ransition [4]">
  <p:cSld name="Transition [4]">
    <p:spTree>
      <p:nvGrpSpPr>
        <p:cNvPr id="1" name="Shape 61"/>
        <p:cNvGrpSpPr/>
        <p:nvPr/>
      </p:nvGrpSpPr>
      <p:grpSpPr>
        <a:xfrm>
          <a:off x="0" y="0"/>
          <a:ext cx="0" cy="0"/>
          <a:chOff x="0" y="0"/>
          <a:chExt cx="0" cy="0"/>
        </a:xfrm>
      </p:grpSpPr>
      <p:sp>
        <p:nvSpPr>
          <p:cNvPr id="62" name="Google Shape;62;p90"/>
          <p:cNvSpPr/>
          <p:nvPr/>
        </p:nvSpPr>
        <p:spPr>
          <a:xfrm>
            <a:off x="0" y="1779896"/>
            <a:ext cx="9144000" cy="3657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3" name="Google Shape;63;p90" descr="C:\Users\Priti Sanghani\AppData\Local\Microsoft\Windows\Temporary Internet Files\Content.Outlook\413XZJL6\edfirst_logo_horiz_RGB (2).png"/>
          <p:cNvPicPr preferRelativeResize="0"/>
          <p:nvPr/>
        </p:nvPicPr>
        <p:blipFill rotWithShape="1">
          <a:blip r:embed="rId2">
            <a:alphaModFix/>
          </a:blip>
          <a:srcRect l="12"/>
          <a:stretch/>
        </p:blipFill>
        <p:spPr>
          <a:xfrm>
            <a:off x="153963" y="192820"/>
            <a:ext cx="5790400" cy="868454"/>
          </a:xfrm>
          <a:prstGeom prst="rect">
            <a:avLst/>
          </a:prstGeom>
          <a:noFill/>
          <a:ln>
            <a:noFill/>
          </a:ln>
        </p:spPr>
      </p:pic>
      <p:sp>
        <p:nvSpPr>
          <p:cNvPr id="64" name="Google Shape;64;p90"/>
          <p:cNvSpPr txBox="1">
            <a:spLocks noGrp="1"/>
          </p:cNvSpPr>
          <p:nvPr>
            <p:ph type="body" idx="1"/>
          </p:nvPr>
        </p:nvSpPr>
        <p:spPr>
          <a:xfrm>
            <a:off x="153963" y="2068988"/>
            <a:ext cx="5069473" cy="6921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40"/>
              </a:spcBef>
              <a:spcAft>
                <a:spcPts val="0"/>
              </a:spcAft>
              <a:buSzPts val="4200"/>
              <a:buNone/>
              <a:defRPr sz="4200">
                <a:solidFill>
                  <a:schemeClr val="lt1"/>
                </a:solidFill>
              </a:defRPr>
            </a:lvl1pPr>
            <a:lvl2pPr marL="914400" lvl="1" indent="-228600" algn="l">
              <a:lnSpc>
                <a:spcPct val="100000"/>
              </a:lnSpc>
              <a:spcBef>
                <a:spcPts val="880"/>
              </a:spcBef>
              <a:spcAft>
                <a:spcPts val="0"/>
              </a:spcAft>
              <a:buSzPts val="5280"/>
              <a:buNone/>
              <a:defRPr sz="4400">
                <a:solidFill>
                  <a:schemeClr val="lt1"/>
                </a:solidFill>
              </a:defRPr>
            </a:lvl2pPr>
            <a:lvl3pPr marL="1371600" lvl="2" indent="-228600" algn="l">
              <a:lnSpc>
                <a:spcPct val="100000"/>
              </a:lnSpc>
              <a:spcBef>
                <a:spcPts val="880"/>
              </a:spcBef>
              <a:spcAft>
                <a:spcPts val="0"/>
              </a:spcAft>
              <a:buSzPts val="4400"/>
              <a:buNone/>
              <a:defRPr sz="4400">
                <a:solidFill>
                  <a:schemeClr val="lt1"/>
                </a:solidFill>
              </a:defRPr>
            </a:lvl3pPr>
            <a:lvl4pPr marL="1828800" lvl="3" indent="-228600" algn="l">
              <a:lnSpc>
                <a:spcPct val="100000"/>
              </a:lnSpc>
              <a:spcBef>
                <a:spcPts val="880"/>
              </a:spcBef>
              <a:spcAft>
                <a:spcPts val="0"/>
              </a:spcAft>
              <a:buSzPts val="6160"/>
              <a:buNone/>
              <a:defRPr sz="4400">
                <a:solidFill>
                  <a:schemeClr val="lt1"/>
                </a:solidFill>
              </a:defRPr>
            </a:lvl4pPr>
            <a:lvl5pPr marL="2286000" lvl="4" indent="-228600" algn="l">
              <a:lnSpc>
                <a:spcPct val="100000"/>
              </a:lnSpc>
              <a:spcBef>
                <a:spcPts val="880"/>
              </a:spcBef>
              <a:spcAft>
                <a:spcPts val="0"/>
              </a:spcAft>
              <a:buSzPts val="4400"/>
              <a:buNone/>
              <a:defRPr sz="44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90"/>
          <p:cNvSpPr txBox="1">
            <a:spLocks noGrp="1"/>
          </p:cNvSpPr>
          <p:nvPr>
            <p:ph type="body" idx="2"/>
          </p:nvPr>
        </p:nvSpPr>
        <p:spPr>
          <a:xfrm>
            <a:off x="153964" y="2900580"/>
            <a:ext cx="5069472" cy="5791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 name="Google Shape;66;p90"/>
          <p:cNvSpPr>
            <a:spLocks noGrp="1"/>
          </p:cNvSpPr>
          <p:nvPr>
            <p:ph type="pic" idx="3"/>
          </p:nvPr>
        </p:nvSpPr>
        <p:spPr>
          <a:xfrm>
            <a:off x="5376863" y="1779588"/>
            <a:ext cx="3767137" cy="3657600"/>
          </a:xfrm>
          <a:prstGeom prst="rect">
            <a:avLst/>
          </a:prstGeom>
          <a:noFill/>
          <a:ln>
            <a:noFill/>
          </a:ln>
        </p:spPr>
      </p:sp>
    </p:spTree>
    <p:extLst>
      <p:ext uri="{BB962C8B-B14F-4D97-AF65-F5344CB8AC3E}">
        <p14:creationId xmlns:p14="http://schemas.microsoft.com/office/powerpoint/2010/main" val="4083636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ransition [5]">
  <p:cSld name="Transition [5]">
    <p:spTree>
      <p:nvGrpSpPr>
        <p:cNvPr id="1" name="Shape 67"/>
        <p:cNvGrpSpPr/>
        <p:nvPr/>
      </p:nvGrpSpPr>
      <p:grpSpPr>
        <a:xfrm>
          <a:off x="0" y="0"/>
          <a:ext cx="0" cy="0"/>
          <a:chOff x="0" y="0"/>
          <a:chExt cx="0" cy="0"/>
        </a:xfrm>
      </p:grpSpPr>
      <p:pic>
        <p:nvPicPr>
          <p:cNvPr id="68" name="Google Shape;68;p91" descr="C:\Users\Priti Sanghani\AppData\Local\Microsoft\Windows\Temporary Internet Files\Content.Outlook\413XZJL6\edfirst_logo_horiz_RGB (2).png"/>
          <p:cNvPicPr preferRelativeResize="0"/>
          <p:nvPr/>
        </p:nvPicPr>
        <p:blipFill rotWithShape="1">
          <a:blip r:embed="rId2">
            <a:alphaModFix/>
          </a:blip>
          <a:srcRect l="12"/>
          <a:stretch/>
        </p:blipFill>
        <p:spPr>
          <a:xfrm>
            <a:off x="153964" y="192820"/>
            <a:ext cx="4704908" cy="705650"/>
          </a:xfrm>
          <a:prstGeom prst="rect">
            <a:avLst/>
          </a:prstGeom>
          <a:noFill/>
          <a:ln>
            <a:noFill/>
          </a:ln>
        </p:spPr>
      </p:pic>
      <p:sp>
        <p:nvSpPr>
          <p:cNvPr id="69" name="Google Shape;69;p91"/>
          <p:cNvSpPr txBox="1">
            <a:spLocks noGrp="1"/>
          </p:cNvSpPr>
          <p:nvPr>
            <p:ph type="body" idx="1"/>
          </p:nvPr>
        </p:nvSpPr>
        <p:spPr>
          <a:xfrm>
            <a:off x="153963" y="2950863"/>
            <a:ext cx="4704909" cy="6921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40"/>
              </a:spcBef>
              <a:spcAft>
                <a:spcPts val="0"/>
              </a:spcAft>
              <a:buSzPts val="4200"/>
              <a:buNone/>
              <a:defRPr sz="4200">
                <a:solidFill>
                  <a:schemeClr val="dk2"/>
                </a:solidFill>
              </a:defRPr>
            </a:lvl1pPr>
            <a:lvl2pPr marL="914400" lvl="1" indent="-228600" algn="l">
              <a:lnSpc>
                <a:spcPct val="100000"/>
              </a:lnSpc>
              <a:spcBef>
                <a:spcPts val="880"/>
              </a:spcBef>
              <a:spcAft>
                <a:spcPts val="0"/>
              </a:spcAft>
              <a:buSzPts val="5280"/>
              <a:buNone/>
              <a:defRPr sz="4400">
                <a:solidFill>
                  <a:schemeClr val="lt1"/>
                </a:solidFill>
              </a:defRPr>
            </a:lvl2pPr>
            <a:lvl3pPr marL="1371600" lvl="2" indent="-228600" algn="l">
              <a:lnSpc>
                <a:spcPct val="100000"/>
              </a:lnSpc>
              <a:spcBef>
                <a:spcPts val="880"/>
              </a:spcBef>
              <a:spcAft>
                <a:spcPts val="0"/>
              </a:spcAft>
              <a:buSzPts val="4400"/>
              <a:buNone/>
              <a:defRPr sz="4400">
                <a:solidFill>
                  <a:schemeClr val="lt1"/>
                </a:solidFill>
              </a:defRPr>
            </a:lvl3pPr>
            <a:lvl4pPr marL="1828800" lvl="3" indent="-228600" algn="l">
              <a:lnSpc>
                <a:spcPct val="100000"/>
              </a:lnSpc>
              <a:spcBef>
                <a:spcPts val="880"/>
              </a:spcBef>
              <a:spcAft>
                <a:spcPts val="0"/>
              </a:spcAft>
              <a:buSzPts val="6160"/>
              <a:buNone/>
              <a:defRPr sz="4400">
                <a:solidFill>
                  <a:schemeClr val="lt1"/>
                </a:solidFill>
              </a:defRPr>
            </a:lvl4pPr>
            <a:lvl5pPr marL="2286000" lvl="4" indent="-228600" algn="l">
              <a:lnSpc>
                <a:spcPct val="100000"/>
              </a:lnSpc>
              <a:spcBef>
                <a:spcPts val="880"/>
              </a:spcBef>
              <a:spcAft>
                <a:spcPts val="0"/>
              </a:spcAft>
              <a:buSzPts val="4400"/>
              <a:buNone/>
              <a:defRPr sz="44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91"/>
          <p:cNvSpPr txBox="1">
            <a:spLocks noGrp="1"/>
          </p:cNvSpPr>
          <p:nvPr>
            <p:ph type="body" idx="2"/>
          </p:nvPr>
        </p:nvSpPr>
        <p:spPr>
          <a:xfrm>
            <a:off x="153964" y="3782455"/>
            <a:ext cx="4704908" cy="5791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20"/>
              </a:spcBef>
              <a:spcAft>
                <a:spcPts val="0"/>
              </a:spcAft>
              <a:buSzPts val="2600"/>
              <a:buNone/>
              <a:defRPr sz="260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91"/>
          <p:cNvSpPr>
            <a:spLocks noGrp="1"/>
          </p:cNvSpPr>
          <p:nvPr>
            <p:ph type="pic" idx="3"/>
          </p:nvPr>
        </p:nvSpPr>
        <p:spPr>
          <a:xfrm>
            <a:off x="5074920" y="0"/>
            <a:ext cx="4069080" cy="6858000"/>
          </a:xfrm>
          <a:prstGeom prst="rect">
            <a:avLst/>
          </a:prstGeom>
          <a:noFill/>
          <a:ln>
            <a:noFill/>
          </a:ln>
        </p:spPr>
      </p:sp>
    </p:spTree>
    <p:extLst>
      <p:ext uri="{BB962C8B-B14F-4D97-AF65-F5344CB8AC3E}">
        <p14:creationId xmlns:p14="http://schemas.microsoft.com/office/powerpoint/2010/main" val="3906518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Subhead + Footer">
  <p:cSld name="Title + Subhead + Footer">
    <p:spTree>
      <p:nvGrpSpPr>
        <p:cNvPr id="1" name="Shape 72"/>
        <p:cNvGrpSpPr/>
        <p:nvPr/>
      </p:nvGrpSpPr>
      <p:grpSpPr>
        <a:xfrm>
          <a:off x="0" y="0"/>
          <a:ext cx="0" cy="0"/>
          <a:chOff x="0" y="0"/>
          <a:chExt cx="0" cy="0"/>
        </a:xfrm>
      </p:grpSpPr>
      <p:sp>
        <p:nvSpPr>
          <p:cNvPr id="73" name="Google Shape;73;p92"/>
          <p:cNvSpPr txBox="1">
            <a:spLocks noGrp="1"/>
          </p:cNvSpPr>
          <p:nvPr>
            <p:ph type="title"/>
          </p:nvPr>
        </p:nvSpPr>
        <p:spPr>
          <a:xfrm>
            <a:off x="259977" y="201817"/>
            <a:ext cx="8624048" cy="37310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2"/>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92"/>
          <p:cNvSpPr txBox="1">
            <a:spLocks noGrp="1"/>
          </p:cNvSpPr>
          <p:nvPr>
            <p:ph type="body" idx="1"/>
          </p:nvPr>
        </p:nvSpPr>
        <p:spPr>
          <a:xfrm>
            <a:off x="259977" y="684431"/>
            <a:ext cx="8624047" cy="3247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SzPts val="2000"/>
              <a:buNone/>
              <a:defRPr sz="2000">
                <a:solidFill>
                  <a:schemeClr val="dk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4051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ooter">
  <p:cSld name="Footer">
    <p:spTree>
      <p:nvGrpSpPr>
        <p:cNvPr id="1" name="Shape 76"/>
        <p:cNvGrpSpPr/>
        <p:nvPr/>
      </p:nvGrpSpPr>
      <p:grpSpPr>
        <a:xfrm>
          <a:off x="0" y="0"/>
          <a:ext cx="0" cy="0"/>
          <a:chOff x="0" y="0"/>
          <a:chExt cx="0" cy="0"/>
        </a:xfrm>
      </p:grpSpPr>
      <p:sp>
        <p:nvSpPr>
          <p:cNvPr id="77" name="Google Shape;77;p93"/>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45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Footer [2]">
  <p:cSld name="Title + Footer [2]">
    <p:spTree>
      <p:nvGrpSpPr>
        <p:cNvPr id="1" name="Shape 78"/>
        <p:cNvGrpSpPr/>
        <p:nvPr/>
      </p:nvGrpSpPr>
      <p:grpSpPr>
        <a:xfrm>
          <a:off x="0" y="0"/>
          <a:ext cx="0" cy="0"/>
          <a:chOff x="0" y="0"/>
          <a:chExt cx="0" cy="0"/>
        </a:xfrm>
      </p:grpSpPr>
      <p:sp>
        <p:nvSpPr>
          <p:cNvPr id="79" name="Google Shape;79;p94"/>
          <p:cNvSpPr/>
          <p:nvPr/>
        </p:nvSpPr>
        <p:spPr>
          <a:xfrm>
            <a:off x="0" y="0"/>
            <a:ext cx="9144000" cy="8845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94"/>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94"/>
          <p:cNvSpPr txBox="1"/>
          <p:nvPr/>
        </p:nvSpPr>
        <p:spPr>
          <a:xfrm>
            <a:off x="259977" y="201817"/>
            <a:ext cx="8624048" cy="533401"/>
          </a:xfrm>
          <a:prstGeom prst="rect">
            <a:avLst/>
          </a:prstGeom>
          <a:noFill/>
          <a:ln>
            <a:noFill/>
          </a:ln>
        </p:spPr>
        <p:txBody>
          <a:bodyPr spcFirstLastPara="1" wrap="square" lIns="91425" tIns="45700" rIns="0" bIns="0" anchor="t" anchorCtr="0">
            <a:noAutofit/>
          </a:bodyPr>
          <a:lstStyle/>
          <a:p>
            <a:pPr marL="0" marR="0" lvl="0" indent="0" algn="l" rtl="0">
              <a:lnSpc>
                <a:spcPct val="100000"/>
              </a:lnSpc>
              <a:spcBef>
                <a:spcPts val="0"/>
              </a:spcBef>
              <a:spcAft>
                <a:spcPts val="0"/>
              </a:spcAft>
              <a:buClr>
                <a:schemeClr val="lt1"/>
              </a:buClr>
              <a:buSzPts val="2600"/>
              <a:buFont typeface="Calibri"/>
              <a:buNone/>
            </a:pPr>
            <a:r>
              <a:rPr lang="en-US" sz="26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p:txBody>
      </p:sp>
      <p:pic>
        <p:nvPicPr>
          <p:cNvPr id="82" name="Google Shape;82;p94"/>
          <p:cNvPicPr preferRelativeResize="0"/>
          <p:nvPr/>
        </p:nvPicPr>
        <p:blipFill rotWithShape="1">
          <a:blip r:embed="rId2">
            <a:alphaModFix/>
          </a:blip>
          <a:srcRect t="49114" r="49981"/>
          <a:stretch/>
        </p:blipFill>
        <p:spPr>
          <a:xfrm>
            <a:off x="8272763" y="-1819"/>
            <a:ext cx="871237" cy="886337"/>
          </a:xfrm>
          <a:prstGeom prst="rect">
            <a:avLst/>
          </a:prstGeom>
          <a:noFill/>
          <a:ln>
            <a:noFill/>
          </a:ln>
        </p:spPr>
      </p:pic>
    </p:spTree>
    <p:extLst>
      <p:ext uri="{BB962C8B-B14F-4D97-AF65-F5344CB8AC3E}">
        <p14:creationId xmlns:p14="http://schemas.microsoft.com/office/powerpoint/2010/main" val="1598051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Goals [Sea Blue]">
  <p:cSld name="Goals [Sea Blue]">
    <p:spTree>
      <p:nvGrpSpPr>
        <p:cNvPr id="1" name="Shape 83"/>
        <p:cNvGrpSpPr/>
        <p:nvPr/>
      </p:nvGrpSpPr>
      <p:grpSpPr>
        <a:xfrm>
          <a:off x="0" y="0"/>
          <a:ext cx="0" cy="0"/>
          <a:chOff x="0" y="0"/>
          <a:chExt cx="0" cy="0"/>
        </a:xfrm>
      </p:grpSpPr>
      <p:sp>
        <p:nvSpPr>
          <p:cNvPr id="84" name="Google Shape;84;p95"/>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95"/>
          <p:cNvSpPr/>
          <p:nvPr/>
        </p:nvSpPr>
        <p:spPr>
          <a:xfrm rot="-5400000">
            <a:off x="-3128688" y="3128689"/>
            <a:ext cx="6866975" cy="6095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grpSp>
        <p:nvGrpSpPr>
          <p:cNvPr id="86" name="Google Shape;86;p95"/>
          <p:cNvGrpSpPr/>
          <p:nvPr/>
        </p:nvGrpSpPr>
        <p:grpSpPr>
          <a:xfrm>
            <a:off x="609600" y="1066799"/>
            <a:ext cx="8534400" cy="3352801"/>
            <a:chOff x="609600" y="1675487"/>
            <a:chExt cx="8534400" cy="2744113"/>
          </a:xfrm>
        </p:grpSpPr>
        <p:sp>
          <p:nvSpPr>
            <p:cNvPr id="87" name="Google Shape;87;p95"/>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 name="Google Shape;88;p95"/>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89" name="Google Shape;89;p95"/>
          <p:cNvGrpSpPr/>
          <p:nvPr/>
        </p:nvGrpSpPr>
        <p:grpSpPr>
          <a:xfrm>
            <a:off x="594070" y="1"/>
            <a:ext cx="8549930" cy="1451907"/>
            <a:chOff x="594070" y="1"/>
            <a:chExt cx="8549930" cy="1451907"/>
          </a:xfrm>
        </p:grpSpPr>
        <p:sp>
          <p:nvSpPr>
            <p:cNvPr id="90" name="Google Shape;90;p95"/>
            <p:cNvSpPr/>
            <p:nvPr/>
          </p:nvSpPr>
          <p:spPr>
            <a:xfrm>
              <a:off x="594070" y="1"/>
              <a:ext cx="8549930" cy="10668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91" name="Google Shape;91;p95"/>
            <p:cNvSpPr/>
            <p:nvPr/>
          </p:nvSpPr>
          <p:spPr>
            <a:xfrm rot="10800000" flipH="1">
              <a:off x="4343399" y="1066800"/>
              <a:ext cx="1524000" cy="385108"/>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95"/>
          <p:cNvSpPr txBox="1">
            <a:spLocks noGrp="1"/>
          </p:cNvSpPr>
          <p:nvPr>
            <p:ph type="body" idx="1"/>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95"/>
          <p:cNvSpPr txBox="1">
            <a:spLocks noGrp="1"/>
          </p:cNvSpPr>
          <p:nvPr>
            <p:ph type="body" idx="2"/>
          </p:nvPr>
        </p:nvSpPr>
        <p:spPr>
          <a:xfrm>
            <a:off x="621098" y="1882775"/>
            <a:ext cx="8447086" cy="20272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Font typeface="Calibri"/>
              <a:buAutoNum type="alphaUcPeriod"/>
              <a:defRPr sz="1800"/>
            </a:lvl1pPr>
            <a:lvl2pPr marL="914400" lvl="1" indent="-228600" algn="l">
              <a:lnSpc>
                <a:spcPct val="100000"/>
              </a:lnSpc>
              <a:spcBef>
                <a:spcPts val="360"/>
              </a:spcBef>
              <a:spcAft>
                <a:spcPts val="0"/>
              </a:spcAft>
              <a:buSzPts val="2160"/>
              <a:buNone/>
              <a:defRPr sz="1800"/>
            </a:lvl2pPr>
            <a:lvl3pPr marL="1371600" lvl="2" indent="-228600" algn="l">
              <a:lnSpc>
                <a:spcPct val="100000"/>
              </a:lnSpc>
              <a:spcBef>
                <a:spcPts val="360"/>
              </a:spcBef>
              <a:spcAft>
                <a:spcPts val="0"/>
              </a:spcAft>
              <a:buSzPts val="1800"/>
              <a:buNone/>
              <a:defRPr sz="1800"/>
            </a:lvl3pPr>
            <a:lvl4pPr marL="1828800" lvl="3" indent="-228600" algn="l">
              <a:lnSpc>
                <a:spcPct val="100000"/>
              </a:lnSpc>
              <a:spcBef>
                <a:spcPts val="360"/>
              </a:spcBef>
              <a:spcAft>
                <a:spcPts val="0"/>
              </a:spcAft>
              <a:buSzPts val="2520"/>
              <a:buNone/>
              <a:defRPr sz="1800"/>
            </a:lvl4pPr>
            <a:lvl5pPr marL="2286000" lvl="4" indent="-228600" algn="l">
              <a:lnSpc>
                <a:spcPct val="100000"/>
              </a:lnSpc>
              <a:spcBef>
                <a:spcPts val="360"/>
              </a:spcBef>
              <a:spcAft>
                <a:spcPts val="0"/>
              </a:spcAft>
              <a:buSzPts val="1800"/>
              <a:buNone/>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95"/>
          <p:cNvSpPr txBox="1">
            <a:spLocks noGrp="1"/>
          </p:cNvSpPr>
          <p:nvPr>
            <p:ph type="body" idx="3"/>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 name="Google Shape;95;p95"/>
          <p:cNvSpPr txBox="1">
            <a:spLocks noGrp="1"/>
          </p:cNvSpPr>
          <p:nvPr>
            <p:ph type="body" idx="4"/>
          </p:nvPr>
        </p:nvSpPr>
        <p:spPr>
          <a:xfrm>
            <a:off x="609596" y="60325"/>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20"/>
              </a:spcBef>
              <a:spcAft>
                <a:spcPts val="0"/>
              </a:spcAft>
              <a:buSzPts val="2600"/>
              <a:buNone/>
              <a:defRPr sz="26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95"/>
          <p:cNvSpPr txBox="1">
            <a:spLocks noGrp="1"/>
          </p:cNvSpPr>
          <p:nvPr>
            <p:ph type="body" idx="5"/>
          </p:nvPr>
        </p:nvSpPr>
        <p:spPr>
          <a:xfrm rot="-5400000">
            <a:off x="-2534746" y="3656298"/>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480"/>
              </a:spcBef>
              <a:spcAft>
                <a:spcPts val="0"/>
              </a:spcAft>
              <a:buSzPts val="2400"/>
              <a:buNone/>
              <a:defRPr sz="24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95"/>
          <p:cNvSpPr txBox="1">
            <a:spLocks noGrp="1"/>
          </p:cNvSpPr>
          <p:nvPr>
            <p:ph type="body" idx="6"/>
          </p:nvPr>
        </p:nvSpPr>
        <p:spPr>
          <a:xfrm>
            <a:off x="621098" y="4865399"/>
            <a:ext cx="6313484" cy="186223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65760" algn="l">
              <a:lnSpc>
                <a:spcPct val="100000"/>
              </a:lnSpc>
              <a:spcBef>
                <a:spcPts val="360"/>
              </a:spcBef>
              <a:spcAft>
                <a:spcPts val="0"/>
              </a:spcAft>
              <a:buSzPts val="2160"/>
              <a:buChar char="+"/>
              <a:defRPr sz="1800"/>
            </a:lvl2pPr>
            <a:lvl3pPr marL="1371600" lvl="2" indent="-342900" algn="l">
              <a:lnSpc>
                <a:spcPct val="100000"/>
              </a:lnSpc>
              <a:spcBef>
                <a:spcPts val="360"/>
              </a:spcBef>
              <a:spcAft>
                <a:spcPts val="0"/>
              </a:spcAft>
              <a:buSzPts val="1800"/>
              <a:buChar char="▪"/>
              <a:defRPr sz="1800"/>
            </a:lvl3pPr>
            <a:lvl4pPr marL="1828800" lvl="3" indent="-388619" algn="l">
              <a:lnSpc>
                <a:spcPct val="100000"/>
              </a:lnSpc>
              <a:spcBef>
                <a:spcPts val="360"/>
              </a:spcBef>
              <a:spcAft>
                <a:spcPts val="0"/>
              </a:spcAft>
              <a:buSzPts val="252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4066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Goals [Autumn]">
  <p:cSld name="Goals [Autumn]">
    <p:spTree>
      <p:nvGrpSpPr>
        <p:cNvPr id="1" name="Shape 98"/>
        <p:cNvGrpSpPr/>
        <p:nvPr/>
      </p:nvGrpSpPr>
      <p:grpSpPr>
        <a:xfrm>
          <a:off x="0" y="0"/>
          <a:ext cx="0" cy="0"/>
          <a:chOff x="0" y="0"/>
          <a:chExt cx="0" cy="0"/>
        </a:xfrm>
      </p:grpSpPr>
      <p:sp>
        <p:nvSpPr>
          <p:cNvPr id="99" name="Google Shape;99;p96"/>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96"/>
          <p:cNvSpPr/>
          <p:nvPr/>
        </p:nvSpPr>
        <p:spPr>
          <a:xfrm rot="-5400000">
            <a:off x="-3128688" y="3128689"/>
            <a:ext cx="6866975" cy="60959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grpSp>
        <p:nvGrpSpPr>
          <p:cNvPr id="101" name="Google Shape;101;p96"/>
          <p:cNvGrpSpPr/>
          <p:nvPr/>
        </p:nvGrpSpPr>
        <p:grpSpPr>
          <a:xfrm>
            <a:off x="609600" y="1066799"/>
            <a:ext cx="8534400" cy="3352801"/>
            <a:chOff x="609600" y="1675487"/>
            <a:chExt cx="8534400" cy="2744113"/>
          </a:xfrm>
        </p:grpSpPr>
        <p:sp>
          <p:nvSpPr>
            <p:cNvPr id="102" name="Google Shape;102;p96"/>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 name="Google Shape;103;p96"/>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04" name="Google Shape;104;p96"/>
          <p:cNvGrpSpPr/>
          <p:nvPr/>
        </p:nvGrpSpPr>
        <p:grpSpPr>
          <a:xfrm>
            <a:off x="594070" y="1"/>
            <a:ext cx="8549930" cy="1451907"/>
            <a:chOff x="594070" y="1"/>
            <a:chExt cx="8549930" cy="1451907"/>
          </a:xfrm>
        </p:grpSpPr>
        <p:sp>
          <p:nvSpPr>
            <p:cNvPr id="105" name="Google Shape;105;p96"/>
            <p:cNvSpPr/>
            <p:nvPr/>
          </p:nvSpPr>
          <p:spPr>
            <a:xfrm>
              <a:off x="594070" y="1"/>
              <a:ext cx="8549930" cy="106680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106" name="Google Shape;106;p96"/>
            <p:cNvSpPr/>
            <p:nvPr/>
          </p:nvSpPr>
          <p:spPr>
            <a:xfrm rot="10800000" flipH="1">
              <a:off x="4343399" y="1066800"/>
              <a:ext cx="1524000" cy="385108"/>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7" name="Google Shape;107;p96"/>
          <p:cNvSpPr txBox="1">
            <a:spLocks noGrp="1"/>
          </p:cNvSpPr>
          <p:nvPr>
            <p:ph type="body" idx="1"/>
          </p:nvPr>
        </p:nvSpPr>
        <p:spPr>
          <a:xfrm>
            <a:off x="609596" y="60325"/>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20"/>
              </a:spcBef>
              <a:spcAft>
                <a:spcPts val="0"/>
              </a:spcAft>
              <a:buSzPts val="2600"/>
              <a:buNone/>
              <a:defRPr sz="26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p96"/>
          <p:cNvSpPr txBox="1">
            <a:spLocks noGrp="1"/>
          </p:cNvSpPr>
          <p:nvPr>
            <p:ph type="body" idx="2"/>
          </p:nvPr>
        </p:nvSpPr>
        <p:spPr>
          <a:xfrm rot="-5400000">
            <a:off x="-2534746" y="3656298"/>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480"/>
              </a:spcBef>
              <a:spcAft>
                <a:spcPts val="0"/>
              </a:spcAft>
              <a:buSzPts val="2400"/>
              <a:buNone/>
              <a:defRPr sz="24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9" name="Google Shape;109;p96"/>
          <p:cNvSpPr txBox="1">
            <a:spLocks noGrp="1"/>
          </p:cNvSpPr>
          <p:nvPr>
            <p:ph type="body" idx="3"/>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0" name="Google Shape;110;p96"/>
          <p:cNvSpPr txBox="1">
            <a:spLocks noGrp="1"/>
          </p:cNvSpPr>
          <p:nvPr>
            <p:ph type="body" idx="4"/>
          </p:nvPr>
        </p:nvSpPr>
        <p:spPr>
          <a:xfrm>
            <a:off x="621098" y="1882775"/>
            <a:ext cx="8447086" cy="20272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Font typeface="Calibri"/>
              <a:buAutoNum type="alphaUcPeriod"/>
              <a:defRPr sz="1800"/>
            </a:lvl1pPr>
            <a:lvl2pPr marL="914400" lvl="1" indent="-228600" algn="l">
              <a:lnSpc>
                <a:spcPct val="100000"/>
              </a:lnSpc>
              <a:spcBef>
                <a:spcPts val="360"/>
              </a:spcBef>
              <a:spcAft>
                <a:spcPts val="0"/>
              </a:spcAft>
              <a:buSzPts val="2160"/>
              <a:buNone/>
              <a:defRPr sz="1800"/>
            </a:lvl2pPr>
            <a:lvl3pPr marL="1371600" lvl="2" indent="-228600" algn="l">
              <a:lnSpc>
                <a:spcPct val="100000"/>
              </a:lnSpc>
              <a:spcBef>
                <a:spcPts val="360"/>
              </a:spcBef>
              <a:spcAft>
                <a:spcPts val="0"/>
              </a:spcAft>
              <a:buSzPts val="1800"/>
              <a:buNone/>
              <a:defRPr sz="1800"/>
            </a:lvl3pPr>
            <a:lvl4pPr marL="1828800" lvl="3" indent="-228600" algn="l">
              <a:lnSpc>
                <a:spcPct val="100000"/>
              </a:lnSpc>
              <a:spcBef>
                <a:spcPts val="360"/>
              </a:spcBef>
              <a:spcAft>
                <a:spcPts val="0"/>
              </a:spcAft>
              <a:buSzPts val="2520"/>
              <a:buNone/>
              <a:defRPr sz="1800"/>
            </a:lvl4pPr>
            <a:lvl5pPr marL="2286000" lvl="4" indent="-228600" algn="l">
              <a:lnSpc>
                <a:spcPct val="100000"/>
              </a:lnSpc>
              <a:spcBef>
                <a:spcPts val="360"/>
              </a:spcBef>
              <a:spcAft>
                <a:spcPts val="0"/>
              </a:spcAft>
              <a:buSzPts val="1800"/>
              <a:buNone/>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1" name="Google Shape;111;p96"/>
          <p:cNvSpPr txBox="1">
            <a:spLocks noGrp="1"/>
          </p:cNvSpPr>
          <p:nvPr>
            <p:ph type="body" idx="5"/>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2" name="Google Shape;112;p96"/>
          <p:cNvSpPr txBox="1">
            <a:spLocks noGrp="1"/>
          </p:cNvSpPr>
          <p:nvPr>
            <p:ph type="body" idx="6"/>
          </p:nvPr>
        </p:nvSpPr>
        <p:spPr>
          <a:xfrm>
            <a:off x="621098" y="4865399"/>
            <a:ext cx="6313484" cy="186223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65760" algn="l">
              <a:lnSpc>
                <a:spcPct val="100000"/>
              </a:lnSpc>
              <a:spcBef>
                <a:spcPts val="360"/>
              </a:spcBef>
              <a:spcAft>
                <a:spcPts val="0"/>
              </a:spcAft>
              <a:buSzPts val="2160"/>
              <a:buChar char="+"/>
              <a:defRPr sz="1800"/>
            </a:lvl2pPr>
            <a:lvl3pPr marL="1371600" lvl="2" indent="-342900" algn="l">
              <a:lnSpc>
                <a:spcPct val="100000"/>
              </a:lnSpc>
              <a:spcBef>
                <a:spcPts val="360"/>
              </a:spcBef>
              <a:spcAft>
                <a:spcPts val="0"/>
              </a:spcAft>
              <a:buSzPts val="1800"/>
              <a:buChar char="▪"/>
              <a:defRPr sz="1800"/>
            </a:lvl3pPr>
            <a:lvl4pPr marL="1828800" lvl="3" indent="-388619" algn="l">
              <a:lnSpc>
                <a:spcPct val="100000"/>
              </a:lnSpc>
              <a:spcBef>
                <a:spcPts val="360"/>
              </a:spcBef>
              <a:spcAft>
                <a:spcPts val="0"/>
              </a:spcAft>
              <a:buSzPts val="252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53479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Goals [Pear]">
  <p:cSld name="Goals [Pear]">
    <p:spTree>
      <p:nvGrpSpPr>
        <p:cNvPr id="1" name="Shape 113"/>
        <p:cNvGrpSpPr/>
        <p:nvPr/>
      </p:nvGrpSpPr>
      <p:grpSpPr>
        <a:xfrm>
          <a:off x="0" y="0"/>
          <a:ext cx="0" cy="0"/>
          <a:chOff x="0" y="0"/>
          <a:chExt cx="0" cy="0"/>
        </a:xfrm>
      </p:grpSpPr>
      <p:sp>
        <p:nvSpPr>
          <p:cNvPr id="114" name="Google Shape;114;p97"/>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97"/>
          <p:cNvSpPr/>
          <p:nvPr/>
        </p:nvSpPr>
        <p:spPr>
          <a:xfrm rot="-5400000">
            <a:off x="-3128688" y="3128689"/>
            <a:ext cx="6866975" cy="60959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grpSp>
        <p:nvGrpSpPr>
          <p:cNvPr id="116" name="Google Shape;116;p97"/>
          <p:cNvGrpSpPr/>
          <p:nvPr/>
        </p:nvGrpSpPr>
        <p:grpSpPr>
          <a:xfrm>
            <a:off x="609600" y="1066799"/>
            <a:ext cx="8534400" cy="3352801"/>
            <a:chOff x="609600" y="1675487"/>
            <a:chExt cx="8534400" cy="2744113"/>
          </a:xfrm>
        </p:grpSpPr>
        <p:sp>
          <p:nvSpPr>
            <p:cNvPr id="117" name="Google Shape;117;p97"/>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 name="Google Shape;118;p97"/>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19" name="Google Shape;119;p97"/>
          <p:cNvGrpSpPr/>
          <p:nvPr/>
        </p:nvGrpSpPr>
        <p:grpSpPr>
          <a:xfrm>
            <a:off x="594070" y="1"/>
            <a:ext cx="8549930" cy="1451907"/>
            <a:chOff x="594070" y="1"/>
            <a:chExt cx="8549930" cy="1451907"/>
          </a:xfrm>
        </p:grpSpPr>
        <p:sp>
          <p:nvSpPr>
            <p:cNvPr id="120" name="Google Shape;120;p97"/>
            <p:cNvSpPr/>
            <p:nvPr/>
          </p:nvSpPr>
          <p:spPr>
            <a:xfrm>
              <a:off x="594070" y="1"/>
              <a:ext cx="8549930" cy="106680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121" name="Google Shape;121;p97"/>
            <p:cNvSpPr/>
            <p:nvPr/>
          </p:nvSpPr>
          <p:spPr>
            <a:xfrm rot="10800000" flipH="1">
              <a:off x="4343399" y="1066800"/>
              <a:ext cx="1524000" cy="385108"/>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2" name="Google Shape;122;p97"/>
          <p:cNvSpPr txBox="1">
            <a:spLocks noGrp="1"/>
          </p:cNvSpPr>
          <p:nvPr>
            <p:ph type="body" idx="1"/>
          </p:nvPr>
        </p:nvSpPr>
        <p:spPr>
          <a:xfrm>
            <a:off x="609596" y="60325"/>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20"/>
              </a:spcBef>
              <a:spcAft>
                <a:spcPts val="0"/>
              </a:spcAft>
              <a:buSzPts val="2600"/>
              <a:buNone/>
              <a:defRPr sz="26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3" name="Google Shape;123;p97"/>
          <p:cNvSpPr txBox="1">
            <a:spLocks noGrp="1"/>
          </p:cNvSpPr>
          <p:nvPr>
            <p:ph type="body" idx="2"/>
          </p:nvPr>
        </p:nvSpPr>
        <p:spPr>
          <a:xfrm rot="-5400000">
            <a:off x="-2534746" y="3656298"/>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480"/>
              </a:spcBef>
              <a:spcAft>
                <a:spcPts val="0"/>
              </a:spcAft>
              <a:buSzPts val="2400"/>
              <a:buNone/>
              <a:defRPr sz="24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4" name="Google Shape;124;p97"/>
          <p:cNvSpPr txBox="1">
            <a:spLocks noGrp="1"/>
          </p:cNvSpPr>
          <p:nvPr>
            <p:ph type="body" idx="3"/>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97"/>
          <p:cNvSpPr txBox="1">
            <a:spLocks noGrp="1"/>
          </p:cNvSpPr>
          <p:nvPr>
            <p:ph type="body" idx="4"/>
          </p:nvPr>
        </p:nvSpPr>
        <p:spPr>
          <a:xfrm>
            <a:off x="621098" y="1882775"/>
            <a:ext cx="8447086" cy="20272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Font typeface="Calibri"/>
              <a:buAutoNum type="alphaUcPeriod"/>
              <a:defRPr sz="1800"/>
            </a:lvl1pPr>
            <a:lvl2pPr marL="914400" lvl="1" indent="-228600" algn="l">
              <a:lnSpc>
                <a:spcPct val="100000"/>
              </a:lnSpc>
              <a:spcBef>
                <a:spcPts val="360"/>
              </a:spcBef>
              <a:spcAft>
                <a:spcPts val="0"/>
              </a:spcAft>
              <a:buSzPts val="2160"/>
              <a:buNone/>
              <a:defRPr sz="1800"/>
            </a:lvl2pPr>
            <a:lvl3pPr marL="1371600" lvl="2" indent="-228600" algn="l">
              <a:lnSpc>
                <a:spcPct val="100000"/>
              </a:lnSpc>
              <a:spcBef>
                <a:spcPts val="360"/>
              </a:spcBef>
              <a:spcAft>
                <a:spcPts val="0"/>
              </a:spcAft>
              <a:buSzPts val="1800"/>
              <a:buNone/>
              <a:defRPr sz="1800"/>
            </a:lvl3pPr>
            <a:lvl4pPr marL="1828800" lvl="3" indent="-228600" algn="l">
              <a:lnSpc>
                <a:spcPct val="100000"/>
              </a:lnSpc>
              <a:spcBef>
                <a:spcPts val="360"/>
              </a:spcBef>
              <a:spcAft>
                <a:spcPts val="0"/>
              </a:spcAft>
              <a:buSzPts val="2520"/>
              <a:buNone/>
              <a:defRPr sz="1800"/>
            </a:lvl4pPr>
            <a:lvl5pPr marL="2286000" lvl="4" indent="-228600" algn="l">
              <a:lnSpc>
                <a:spcPct val="100000"/>
              </a:lnSpc>
              <a:spcBef>
                <a:spcPts val="360"/>
              </a:spcBef>
              <a:spcAft>
                <a:spcPts val="0"/>
              </a:spcAft>
              <a:buSzPts val="1800"/>
              <a:buNone/>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97"/>
          <p:cNvSpPr txBox="1">
            <a:spLocks noGrp="1"/>
          </p:cNvSpPr>
          <p:nvPr>
            <p:ph type="body" idx="5"/>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p97"/>
          <p:cNvSpPr txBox="1">
            <a:spLocks noGrp="1"/>
          </p:cNvSpPr>
          <p:nvPr>
            <p:ph type="body" idx="6"/>
          </p:nvPr>
        </p:nvSpPr>
        <p:spPr>
          <a:xfrm>
            <a:off x="621098" y="4865399"/>
            <a:ext cx="6313484" cy="186223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65760" algn="l">
              <a:lnSpc>
                <a:spcPct val="100000"/>
              </a:lnSpc>
              <a:spcBef>
                <a:spcPts val="360"/>
              </a:spcBef>
              <a:spcAft>
                <a:spcPts val="0"/>
              </a:spcAft>
              <a:buSzPts val="2160"/>
              <a:buChar char="+"/>
              <a:defRPr sz="1800"/>
            </a:lvl2pPr>
            <a:lvl3pPr marL="1371600" lvl="2" indent="-342900" algn="l">
              <a:lnSpc>
                <a:spcPct val="100000"/>
              </a:lnSpc>
              <a:spcBef>
                <a:spcPts val="360"/>
              </a:spcBef>
              <a:spcAft>
                <a:spcPts val="0"/>
              </a:spcAft>
              <a:buSzPts val="1800"/>
              <a:buChar char="▪"/>
              <a:defRPr sz="1800"/>
            </a:lvl3pPr>
            <a:lvl4pPr marL="1828800" lvl="3" indent="-388619" algn="l">
              <a:lnSpc>
                <a:spcPct val="100000"/>
              </a:lnSpc>
              <a:spcBef>
                <a:spcPts val="360"/>
              </a:spcBef>
              <a:spcAft>
                <a:spcPts val="0"/>
              </a:spcAft>
              <a:buSzPts val="252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459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Goals [Marmalade]">
  <p:cSld name="Goals [Marmalade]">
    <p:spTree>
      <p:nvGrpSpPr>
        <p:cNvPr id="1" name="Shape 128"/>
        <p:cNvGrpSpPr/>
        <p:nvPr/>
      </p:nvGrpSpPr>
      <p:grpSpPr>
        <a:xfrm>
          <a:off x="0" y="0"/>
          <a:ext cx="0" cy="0"/>
          <a:chOff x="0" y="0"/>
          <a:chExt cx="0" cy="0"/>
        </a:xfrm>
      </p:grpSpPr>
      <p:sp>
        <p:nvSpPr>
          <p:cNvPr id="129" name="Google Shape;129;p98"/>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98"/>
          <p:cNvSpPr/>
          <p:nvPr/>
        </p:nvSpPr>
        <p:spPr>
          <a:xfrm rot="-5400000">
            <a:off x="-3128688" y="3128689"/>
            <a:ext cx="6866975" cy="60959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grpSp>
        <p:nvGrpSpPr>
          <p:cNvPr id="131" name="Google Shape;131;p98"/>
          <p:cNvGrpSpPr/>
          <p:nvPr/>
        </p:nvGrpSpPr>
        <p:grpSpPr>
          <a:xfrm>
            <a:off x="609600" y="1066799"/>
            <a:ext cx="8534400" cy="3352801"/>
            <a:chOff x="609600" y="1675487"/>
            <a:chExt cx="8534400" cy="2744113"/>
          </a:xfrm>
        </p:grpSpPr>
        <p:sp>
          <p:nvSpPr>
            <p:cNvPr id="132" name="Google Shape;132;p98"/>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 name="Google Shape;133;p98"/>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34" name="Google Shape;134;p98"/>
          <p:cNvGrpSpPr/>
          <p:nvPr/>
        </p:nvGrpSpPr>
        <p:grpSpPr>
          <a:xfrm>
            <a:off x="594070" y="1"/>
            <a:ext cx="8549930" cy="1451907"/>
            <a:chOff x="594070" y="1"/>
            <a:chExt cx="8549930" cy="1451907"/>
          </a:xfrm>
        </p:grpSpPr>
        <p:sp>
          <p:nvSpPr>
            <p:cNvPr id="135" name="Google Shape;135;p98"/>
            <p:cNvSpPr/>
            <p:nvPr/>
          </p:nvSpPr>
          <p:spPr>
            <a:xfrm>
              <a:off x="594070" y="1"/>
              <a:ext cx="8549930" cy="106680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136" name="Google Shape;136;p98"/>
            <p:cNvSpPr/>
            <p:nvPr/>
          </p:nvSpPr>
          <p:spPr>
            <a:xfrm rot="10800000" flipH="1">
              <a:off x="4343399" y="1066800"/>
              <a:ext cx="1524000" cy="385108"/>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7" name="Google Shape;137;p98"/>
          <p:cNvSpPr txBox="1">
            <a:spLocks noGrp="1"/>
          </p:cNvSpPr>
          <p:nvPr>
            <p:ph type="body" idx="1"/>
          </p:nvPr>
        </p:nvSpPr>
        <p:spPr>
          <a:xfrm>
            <a:off x="609596" y="60325"/>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20"/>
              </a:spcBef>
              <a:spcAft>
                <a:spcPts val="0"/>
              </a:spcAft>
              <a:buSzPts val="2600"/>
              <a:buNone/>
              <a:defRPr sz="26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8" name="Google Shape;138;p98"/>
          <p:cNvSpPr txBox="1">
            <a:spLocks noGrp="1"/>
          </p:cNvSpPr>
          <p:nvPr>
            <p:ph type="body" idx="2"/>
          </p:nvPr>
        </p:nvSpPr>
        <p:spPr>
          <a:xfrm rot="-5400000">
            <a:off x="-2534746" y="3656298"/>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480"/>
              </a:spcBef>
              <a:spcAft>
                <a:spcPts val="0"/>
              </a:spcAft>
              <a:buSzPts val="2400"/>
              <a:buNone/>
              <a:defRPr sz="2400" b="1">
                <a:solidFill>
                  <a:schemeClr val="lt1"/>
                </a:solidFill>
              </a:defRPr>
            </a:lvl1pPr>
            <a:lvl2pPr marL="914400" lvl="1" indent="-228600" algn="l">
              <a:lnSpc>
                <a:spcPct val="100000"/>
              </a:lnSpc>
              <a:spcBef>
                <a:spcPts val="480"/>
              </a:spcBef>
              <a:spcAft>
                <a:spcPts val="0"/>
              </a:spcAft>
              <a:buSzPts val="2880"/>
              <a:buNone/>
              <a:defRPr sz="2400" b="1">
                <a:solidFill>
                  <a:schemeClr val="lt1"/>
                </a:solidFill>
              </a:defRPr>
            </a:lvl2pPr>
            <a:lvl3pPr marL="1371600" lvl="2" indent="-228600" algn="l">
              <a:lnSpc>
                <a:spcPct val="100000"/>
              </a:lnSpc>
              <a:spcBef>
                <a:spcPts val="480"/>
              </a:spcBef>
              <a:spcAft>
                <a:spcPts val="0"/>
              </a:spcAft>
              <a:buSzPts val="2400"/>
              <a:buNone/>
              <a:defRPr sz="2400" b="1">
                <a:solidFill>
                  <a:schemeClr val="lt1"/>
                </a:solidFill>
              </a:defRPr>
            </a:lvl3pPr>
            <a:lvl4pPr marL="1828800" lvl="3" indent="-228600" algn="l">
              <a:lnSpc>
                <a:spcPct val="100000"/>
              </a:lnSpc>
              <a:spcBef>
                <a:spcPts val="480"/>
              </a:spcBef>
              <a:spcAft>
                <a:spcPts val="0"/>
              </a:spcAft>
              <a:buSzPts val="3360"/>
              <a:buNone/>
              <a:defRPr sz="2400" b="1">
                <a:solidFill>
                  <a:schemeClr val="lt1"/>
                </a:solidFill>
              </a:defRPr>
            </a:lvl4pPr>
            <a:lvl5pPr marL="2286000" lvl="4" indent="-228600" algn="l">
              <a:lnSpc>
                <a:spcPct val="100000"/>
              </a:lnSpc>
              <a:spcBef>
                <a:spcPts val="480"/>
              </a:spcBef>
              <a:spcAft>
                <a:spcPts val="0"/>
              </a:spcAft>
              <a:buSzPts val="2400"/>
              <a:buNone/>
              <a:defRPr sz="2400" b="1">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9" name="Google Shape;139;p98"/>
          <p:cNvSpPr txBox="1">
            <a:spLocks noGrp="1"/>
          </p:cNvSpPr>
          <p:nvPr>
            <p:ph type="body" idx="3"/>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0" name="Google Shape;140;p98"/>
          <p:cNvSpPr txBox="1">
            <a:spLocks noGrp="1"/>
          </p:cNvSpPr>
          <p:nvPr>
            <p:ph type="body" idx="4"/>
          </p:nvPr>
        </p:nvSpPr>
        <p:spPr>
          <a:xfrm>
            <a:off x="621098" y="1882775"/>
            <a:ext cx="8447086" cy="20272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Font typeface="Calibri"/>
              <a:buAutoNum type="alphaUcPeriod"/>
              <a:defRPr sz="1800"/>
            </a:lvl1pPr>
            <a:lvl2pPr marL="914400" lvl="1" indent="-228600" algn="l">
              <a:lnSpc>
                <a:spcPct val="100000"/>
              </a:lnSpc>
              <a:spcBef>
                <a:spcPts val="360"/>
              </a:spcBef>
              <a:spcAft>
                <a:spcPts val="0"/>
              </a:spcAft>
              <a:buSzPts val="2160"/>
              <a:buNone/>
              <a:defRPr sz="1800"/>
            </a:lvl2pPr>
            <a:lvl3pPr marL="1371600" lvl="2" indent="-228600" algn="l">
              <a:lnSpc>
                <a:spcPct val="100000"/>
              </a:lnSpc>
              <a:spcBef>
                <a:spcPts val="360"/>
              </a:spcBef>
              <a:spcAft>
                <a:spcPts val="0"/>
              </a:spcAft>
              <a:buSzPts val="1800"/>
              <a:buNone/>
              <a:defRPr sz="1800"/>
            </a:lvl3pPr>
            <a:lvl4pPr marL="1828800" lvl="3" indent="-228600" algn="l">
              <a:lnSpc>
                <a:spcPct val="100000"/>
              </a:lnSpc>
              <a:spcBef>
                <a:spcPts val="360"/>
              </a:spcBef>
              <a:spcAft>
                <a:spcPts val="0"/>
              </a:spcAft>
              <a:buSzPts val="2520"/>
              <a:buNone/>
              <a:defRPr sz="1800"/>
            </a:lvl4pPr>
            <a:lvl5pPr marL="2286000" lvl="4" indent="-228600" algn="l">
              <a:lnSpc>
                <a:spcPct val="100000"/>
              </a:lnSpc>
              <a:spcBef>
                <a:spcPts val="360"/>
              </a:spcBef>
              <a:spcAft>
                <a:spcPts val="0"/>
              </a:spcAft>
              <a:buSzPts val="1800"/>
              <a:buNone/>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1" name="Google Shape;141;p98"/>
          <p:cNvSpPr txBox="1">
            <a:spLocks noGrp="1"/>
          </p:cNvSpPr>
          <p:nvPr>
            <p:ph type="body" idx="5"/>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2" name="Google Shape;142;p98"/>
          <p:cNvSpPr txBox="1">
            <a:spLocks noGrp="1"/>
          </p:cNvSpPr>
          <p:nvPr>
            <p:ph type="body" idx="6"/>
          </p:nvPr>
        </p:nvSpPr>
        <p:spPr>
          <a:xfrm>
            <a:off x="621098" y="4865399"/>
            <a:ext cx="6313484" cy="186223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65760" algn="l">
              <a:lnSpc>
                <a:spcPct val="100000"/>
              </a:lnSpc>
              <a:spcBef>
                <a:spcPts val="360"/>
              </a:spcBef>
              <a:spcAft>
                <a:spcPts val="0"/>
              </a:spcAft>
              <a:buSzPts val="2160"/>
              <a:buChar char="+"/>
              <a:defRPr sz="1800"/>
            </a:lvl2pPr>
            <a:lvl3pPr marL="1371600" lvl="2" indent="-342900" algn="l">
              <a:lnSpc>
                <a:spcPct val="100000"/>
              </a:lnSpc>
              <a:spcBef>
                <a:spcPts val="360"/>
              </a:spcBef>
              <a:spcAft>
                <a:spcPts val="0"/>
              </a:spcAft>
              <a:buSzPts val="1800"/>
              <a:buChar char="▪"/>
              <a:defRPr sz="1800"/>
            </a:lvl3pPr>
            <a:lvl4pPr marL="1828800" lvl="3" indent="-388619" algn="l">
              <a:lnSpc>
                <a:spcPct val="100000"/>
              </a:lnSpc>
              <a:spcBef>
                <a:spcPts val="360"/>
              </a:spcBef>
              <a:spcAft>
                <a:spcPts val="0"/>
              </a:spcAft>
              <a:buSzPts val="252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17478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143"/>
        <p:cNvGrpSpPr/>
        <p:nvPr/>
      </p:nvGrpSpPr>
      <p:grpSpPr>
        <a:xfrm>
          <a:off x="0" y="0"/>
          <a:ext cx="0" cy="0"/>
          <a:chOff x="0" y="0"/>
          <a:chExt cx="0" cy="0"/>
        </a:xfrm>
      </p:grpSpPr>
      <p:grpSp>
        <p:nvGrpSpPr>
          <p:cNvPr id="144" name="Google Shape;144;p99"/>
          <p:cNvGrpSpPr/>
          <p:nvPr/>
        </p:nvGrpSpPr>
        <p:grpSpPr>
          <a:xfrm>
            <a:off x="0" y="0"/>
            <a:ext cx="9144000" cy="6858000"/>
            <a:chOff x="0" y="0"/>
            <a:chExt cx="9144000" cy="6858000"/>
          </a:xfrm>
        </p:grpSpPr>
        <p:pic>
          <p:nvPicPr>
            <p:cNvPr id="145" name="Google Shape;145;p99"/>
            <p:cNvPicPr preferRelativeResize="0"/>
            <p:nvPr/>
          </p:nvPicPr>
          <p:blipFill rotWithShape="1">
            <a:blip r:embed="rId2">
              <a:alphaModFix/>
            </a:blip>
            <a:srcRect b="22850"/>
            <a:stretch/>
          </p:blipFill>
          <p:spPr>
            <a:xfrm>
              <a:off x="0" y="0"/>
              <a:ext cx="9144000" cy="2626599"/>
            </a:xfrm>
            <a:prstGeom prst="rect">
              <a:avLst/>
            </a:prstGeom>
            <a:noFill/>
            <a:ln>
              <a:noFill/>
            </a:ln>
          </p:spPr>
        </p:pic>
        <p:sp>
          <p:nvSpPr>
            <p:cNvPr id="146" name="Google Shape;146;p99"/>
            <p:cNvSpPr/>
            <p:nvPr/>
          </p:nvSpPr>
          <p:spPr>
            <a:xfrm>
              <a:off x="0" y="2626599"/>
              <a:ext cx="9144000" cy="42314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7" name="Google Shape;147;p99"/>
          <p:cNvPicPr preferRelativeResize="0"/>
          <p:nvPr/>
        </p:nvPicPr>
        <p:blipFill rotWithShape="1">
          <a:blip r:embed="rId3">
            <a:alphaModFix/>
          </a:blip>
          <a:srcRect/>
          <a:stretch/>
        </p:blipFill>
        <p:spPr>
          <a:xfrm>
            <a:off x="3336321" y="5824530"/>
            <a:ext cx="2471358" cy="677506"/>
          </a:xfrm>
          <a:prstGeom prst="rect">
            <a:avLst/>
          </a:prstGeom>
          <a:noFill/>
          <a:ln>
            <a:noFill/>
          </a:ln>
        </p:spPr>
      </p:pic>
      <p:sp>
        <p:nvSpPr>
          <p:cNvPr id="148" name="Google Shape;148;p99"/>
          <p:cNvSpPr txBox="1"/>
          <p:nvPr/>
        </p:nvSpPr>
        <p:spPr>
          <a:xfrm>
            <a:off x="155448" y="3884700"/>
            <a:ext cx="88331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Education-First.com</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472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ransition [2]">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211296" y="2800350"/>
            <a:ext cx="6326152" cy="761626"/>
          </a:xfrm>
        </p:spPr>
        <p:txBody>
          <a:bodyPr lIns="0" tIns="0" rIns="0" bIns="0" anchor="ctr">
            <a:noAutofit/>
          </a:bodyPr>
          <a:lstStyle>
            <a:lvl1pPr marL="0" indent="0">
              <a:buNone/>
              <a:defRPr sz="4000" b="0">
                <a:solidFill>
                  <a:schemeClr val="accent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Title</a:t>
            </a:r>
          </a:p>
        </p:txBody>
      </p:sp>
      <p:sp>
        <p:nvSpPr>
          <p:cNvPr id="9" name="Text Placeholder 4"/>
          <p:cNvSpPr>
            <a:spLocks noGrp="1"/>
          </p:cNvSpPr>
          <p:nvPr>
            <p:ph type="body" sz="quarter" idx="13" hasCustomPrompt="1"/>
          </p:nvPr>
        </p:nvSpPr>
        <p:spPr>
          <a:xfrm>
            <a:off x="1515033" y="2800350"/>
            <a:ext cx="696262" cy="761626"/>
          </a:xfrm>
        </p:spPr>
        <p:txBody>
          <a:bodyPr lIns="0" tIns="0" rIns="0" bIns="0" anchor="ctr">
            <a:noAutofit/>
          </a:bodyPr>
          <a:lstStyle>
            <a:lvl1pPr marL="0" indent="0">
              <a:buNone/>
              <a:defRPr sz="4000" b="0">
                <a:solidFill>
                  <a:schemeClr val="bg2"/>
                </a:solidFill>
                <a:latin typeface="+mn-lt"/>
                <a:cs typeface="Arial" panose="020B060402020202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1 |</a:t>
            </a:r>
          </a:p>
        </p:txBody>
      </p:sp>
      <p:sp>
        <p:nvSpPr>
          <p:cNvPr id="10" name="Text Placeholder 4"/>
          <p:cNvSpPr>
            <a:spLocks noGrp="1"/>
          </p:cNvSpPr>
          <p:nvPr>
            <p:ph type="body" sz="quarter" idx="14" hasCustomPrompt="1"/>
          </p:nvPr>
        </p:nvSpPr>
        <p:spPr>
          <a:xfrm>
            <a:off x="1515034" y="3611651"/>
            <a:ext cx="7022413" cy="685800"/>
          </a:xfrm>
        </p:spPr>
        <p:txBody>
          <a:bodyPr lIns="0" tIns="0" rIns="0" bIns="0">
            <a:normAutofit/>
          </a:bodyPr>
          <a:lstStyle>
            <a:lvl1pPr marL="0" indent="0">
              <a:buNone/>
              <a:defRPr sz="2400" b="0">
                <a:solidFill>
                  <a:schemeClr val="bg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SUBTITLE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67072" y="3157929"/>
            <a:ext cx="6867144" cy="532999"/>
          </a:xfrm>
          <a:prstGeom prst="rect">
            <a:avLst/>
          </a:prstGeom>
        </p:spPr>
      </p:pic>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2195556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losing [2]">
  <p:cSld name="Closing [2]">
    <p:spTree>
      <p:nvGrpSpPr>
        <p:cNvPr id="1" name="Shape 149"/>
        <p:cNvGrpSpPr/>
        <p:nvPr/>
      </p:nvGrpSpPr>
      <p:grpSpPr>
        <a:xfrm>
          <a:off x="0" y="0"/>
          <a:ext cx="0" cy="0"/>
          <a:chOff x="0" y="0"/>
          <a:chExt cx="0" cy="0"/>
        </a:xfrm>
      </p:grpSpPr>
      <p:sp>
        <p:nvSpPr>
          <p:cNvPr id="150" name="Google Shape;150;p100"/>
          <p:cNvSpPr/>
          <p:nvPr/>
        </p:nvSpPr>
        <p:spPr>
          <a:xfrm>
            <a:off x="0" y="3505200"/>
            <a:ext cx="9144000" cy="25850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1" name="Google Shape;151;p100" descr="C:\Users\Priti Sanghani\AppData\Local\Microsoft\Windows\Temporary Internet Files\Content.Outlook\413XZJL6\edfirst_logo_horiz_RGB (2).png"/>
          <p:cNvPicPr preferRelativeResize="0"/>
          <p:nvPr/>
        </p:nvPicPr>
        <p:blipFill rotWithShape="1">
          <a:blip r:embed="rId2">
            <a:alphaModFix/>
          </a:blip>
          <a:srcRect/>
          <a:stretch/>
        </p:blipFill>
        <p:spPr>
          <a:xfrm>
            <a:off x="152400" y="240632"/>
            <a:ext cx="5791200" cy="868454"/>
          </a:xfrm>
          <a:prstGeom prst="rect">
            <a:avLst/>
          </a:prstGeom>
          <a:noFill/>
          <a:ln>
            <a:noFill/>
          </a:ln>
        </p:spPr>
      </p:pic>
      <p:sp>
        <p:nvSpPr>
          <p:cNvPr id="152" name="Google Shape;152;p100"/>
          <p:cNvSpPr txBox="1"/>
          <p:nvPr/>
        </p:nvSpPr>
        <p:spPr>
          <a:xfrm>
            <a:off x="3962401" y="4267200"/>
            <a:ext cx="46482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www.education-first.com</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1265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3"/>
        <p:cNvGrpSpPr/>
        <p:nvPr/>
      </p:nvGrpSpPr>
      <p:grpSpPr>
        <a:xfrm>
          <a:off x="0" y="0"/>
          <a:ext cx="0" cy="0"/>
          <a:chOff x="0" y="0"/>
          <a:chExt cx="0" cy="0"/>
        </a:xfrm>
      </p:grpSpPr>
      <p:sp>
        <p:nvSpPr>
          <p:cNvPr id="154" name="Google Shape;154;p101"/>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2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01"/>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a:lvl1pPr>
            <a:lvl2pPr marL="914400" lvl="1" indent="-396240" algn="l">
              <a:lnSpc>
                <a:spcPct val="100000"/>
              </a:lnSpc>
              <a:spcBef>
                <a:spcPts val="440"/>
              </a:spcBef>
              <a:spcAft>
                <a:spcPts val="0"/>
              </a:spcAft>
              <a:buSzPts val="2640"/>
              <a:buFont typeface="Calibri"/>
              <a:buChar char="→"/>
              <a:defRPr/>
            </a:lvl2pPr>
            <a:lvl3pPr marL="1371600" lvl="2" indent="-355600" algn="l">
              <a:lnSpc>
                <a:spcPct val="100000"/>
              </a:lnSpc>
              <a:spcBef>
                <a:spcPts val="400"/>
              </a:spcBef>
              <a:spcAft>
                <a:spcPts val="0"/>
              </a:spcAft>
              <a:buSzPts val="2000"/>
              <a:buChar char="▪"/>
              <a:defRPr/>
            </a:lvl3pPr>
            <a:lvl4pPr marL="1828800" lvl="3" indent="-388619" algn="l">
              <a:lnSpc>
                <a:spcPct val="100000"/>
              </a:lnSpc>
              <a:spcBef>
                <a:spcPts val="360"/>
              </a:spcBef>
              <a:spcAft>
                <a:spcPts val="0"/>
              </a:spcAft>
              <a:buSzPts val="2520"/>
              <a:buFont typeface="Calibri"/>
              <a:buChar char="→"/>
              <a:defRPr/>
            </a:lvl4pPr>
            <a:lvl5pPr marL="2286000" lvl="4" indent="-330200" algn="l">
              <a:lnSpc>
                <a:spcPct val="100000"/>
              </a:lnSpc>
              <a:spcBef>
                <a:spcPts val="320"/>
              </a:spcBef>
              <a:spcAft>
                <a:spcPts val="0"/>
              </a:spcAft>
              <a:buSzPts val="16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Tree>
    <p:extLst>
      <p:ext uri="{BB962C8B-B14F-4D97-AF65-F5344CB8AC3E}">
        <p14:creationId xmlns:p14="http://schemas.microsoft.com/office/powerpoint/2010/main" val="631141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Footer">
  <p:cSld name="Title + Foot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59978" y="201821"/>
            <a:ext cx="8624048"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2"/>
                </a:solidFill>
                <a:latin typeface="Calibri"/>
                <a:ea typeface="Calibri"/>
                <a:cs typeface="Calibri"/>
                <a:sym typeface="Calibri"/>
              </a:defRPr>
            </a:lvl1pPr>
            <a:lvl2pPr marL="0" lvl="1" indent="0" algn="r">
              <a:spcBef>
                <a:spcPts val="0"/>
              </a:spcBef>
              <a:buNone/>
              <a:defRPr sz="900" b="0" i="0" u="none" strike="noStrike" cap="none">
                <a:solidFill>
                  <a:schemeClr val="lt2"/>
                </a:solidFill>
                <a:latin typeface="Calibri"/>
                <a:ea typeface="Calibri"/>
                <a:cs typeface="Calibri"/>
                <a:sym typeface="Calibri"/>
              </a:defRPr>
            </a:lvl2pPr>
            <a:lvl3pPr marL="0" lvl="2" indent="0" algn="r">
              <a:spcBef>
                <a:spcPts val="0"/>
              </a:spcBef>
              <a:buNone/>
              <a:defRPr sz="900" b="0" i="0" u="none" strike="noStrike" cap="none">
                <a:solidFill>
                  <a:schemeClr val="lt2"/>
                </a:solidFill>
                <a:latin typeface="Calibri"/>
                <a:ea typeface="Calibri"/>
                <a:cs typeface="Calibri"/>
                <a:sym typeface="Calibri"/>
              </a:defRPr>
            </a:lvl3pPr>
            <a:lvl4pPr marL="0" lvl="3" indent="0" algn="r">
              <a:spcBef>
                <a:spcPts val="0"/>
              </a:spcBef>
              <a:buNone/>
              <a:defRPr sz="900" b="0" i="0" u="none" strike="noStrike" cap="none">
                <a:solidFill>
                  <a:schemeClr val="lt2"/>
                </a:solidFill>
                <a:latin typeface="Calibri"/>
                <a:ea typeface="Calibri"/>
                <a:cs typeface="Calibri"/>
                <a:sym typeface="Calibri"/>
              </a:defRPr>
            </a:lvl4pPr>
            <a:lvl5pPr marL="0" lvl="4" indent="0" algn="r">
              <a:spcBef>
                <a:spcPts val="0"/>
              </a:spcBef>
              <a:buNone/>
              <a:defRPr sz="900" b="0" i="0" u="none" strike="noStrike" cap="none">
                <a:solidFill>
                  <a:schemeClr val="lt2"/>
                </a:solidFill>
                <a:latin typeface="Calibri"/>
                <a:ea typeface="Calibri"/>
                <a:cs typeface="Calibri"/>
                <a:sym typeface="Calibri"/>
              </a:defRPr>
            </a:lvl5pPr>
            <a:lvl6pPr marL="0" lvl="5" indent="0" algn="r">
              <a:spcBef>
                <a:spcPts val="0"/>
              </a:spcBef>
              <a:buNone/>
              <a:defRPr sz="900" b="0" i="0" u="none" strike="noStrike" cap="none">
                <a:solidFill>
                  <a:schemeClr val="lt2"/>
                </a:solidFill>
                <a:latin typeface="Calibri"/>
                <a:ea typeface="Calibri"/>
                <a:cs typeface="Calibri"/>
                <a:sym typeface="Calibri"/>
              </a:defRPr>
            </a:lvl6pPr>
            <a:lvl7pPr marL="0" lvl="6" indent="0" algn="r">
              <a:spcBef>
                <a:spcPts val="0"/>
              </a:spcBef>
              <a:buNone/>
              <a:defRPr sz="900" b="0" i="0" u="none" strike="noStrike" cap="none">
                <a:solidFill>
                  <a:schemeClr val="lt2"/>
                </a:solidFill>
                <a:latin typeface="Calibri"/>
                <a:ea typeface="Calibri"/>
                <a:cs typeface="Calibri"/>
                <a:sym typeface="Calibri"/>
              </a:defRPr>
            </a:lvl7pPr>
            <a:lvl8pPr marL="0" lvl="7" indent="0" algn="r">
              <a:spcBef>
                <a:spcPts val="0"/>
              </a:spcBef>
              <a:buNone/>
              <a:defRPr sz="900" b="0" i="0" u="none" strike="noStrike" cap="none">
                <a:solidFill>
                  <a:schemeClr val="lt2"/>
                </a:solidFill>
                <a:latin typeface="Calibri"/>
                <a:ea typeface="Calibri"/>
                <a:cs typeface="Calibri"/>
                <a:sym typeface="Calibri"/>
              </a:defRPr>
            </a:lvl8pPr>
            <a:lvl9pPr marL="0" lvl="8" indent="0" algn="r">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0452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525222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8"/>
        <p:cNvGrpSpPr/>
        <p:nvPr/>
      </p:nvGrpSpPr>
      <p:grpSpPr>
        <a:xfrm>
          <a:off x="0" y="0"/>
          <a:ext cx="0" cy="0"/>
          <a:chOff x="0" y="0"/>
          <a:chExt cx="0" cy="0"/>
        </a:xfrm>
      </p:grpSpPr>
      <p:sp>
        <p:nvSpPr>
          <p:cNvPr id="19" name="Google Shape;19;p5"/>
          <p:cNvSpPr/>
          <p:nvPr/>
        </p:nvSpPr>
        <p:spPr>
          <a:xfrm>
            <a:off x="0" y="2560320"/>
            <a:ext cx="9144000" cy="42976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Google Shape;20;p5"/>
          <p:cNvSpPr txBox="1">
            <a:spLocks noGrp="1"/>
          </p:cNvSpPr>
          <p:nvPr>
            <p:ph type="body" idx="1"/>
          </p:nvPr>
        </p:nvSpPr>
        <p:spPr>
          <a:xfrm>
            <a:off x="738249" y="2870618"/>
            <a:ext cx="7775389" cy="16097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30"/>
              </a:spcBef>
              <a:spcAft>
                <a:spcPts val="0"/>
              </a:spcAft>
              <a:buSzPts val="3150"/>
              <a:buNone/>
              <a:defRPr sz="3150" b="0">
                <a:solidFill>
                  <a:schemeClr val="lt1"/>
                </a:solidFill>
                <a:latin typeface="Calibri"/>
                <a:ea typeface="Calibri"/>
                <a:cs typeface="Calibri"/>
                <a:sym typeface="Calibri"/>
              </a:defRPr>
            </a:lvl1pPr>
            <a:lvl2pPr marL="914400" lvl="1" indent="-228600" algn="l">
              <a:lnSpc>
                <a:spcPct val="100000"/>
              </a:lnSpc>
              <a:spcBef>
                <a:spcPts val="660"/>
              </a:spcBef>
              <a:spcAft>
                <a:spcPts val="0"/>
              </a:spcAft>
              <a:buSzPts val="3960"/>
              <a:buNone/>
              <a:defRPr sz="3300">
                <a:solidFill>
                  <a:schemeClr val="lt1"/>
                </a:solidFill>
                <a:latin typeface="Calibri"/>
                <a:ea typeface="Calibri"/>
                <a:cs typeface="Calibri"/>
                <a:sym typeface="Calibri"/>
              </a:defRPr>
            </a:lvl2pPr>
            <a:lvl3pPr marL="1371600" lvl="2" indent="-228600" algn="l">
              <a:lnSpc>
                <a:spcPct val="100000"/>
              </a:lnSpc>
              <a:spcBef>
                <a:spcPts val="660"/>
              </a:spcBef>
              <a:spcAft>
                <a:spcPts val="0"/>
              </a:spcAft>
              <a:buSzPts val="3300"/>
              <a:buNone/>
              <a:defRPr sz="3300">
                <a:solidFill>
                  <a:schemeClr val="lt1"/>
                </a:solidFill>
                <a:latin typeface="Calibri"/>
                <a:ea typeface="Calibri"/>
                <a:cs typeface="Calibri"/>
                <a:sym typeface="Calibri"/>
              </a:defRPr>
            </a:lvl3pPr>
            <a:lvl4pPr marL="1828800" lvl="3" indent="-228600" algn="l">
              <a:lnSpc>
                <a:spcPct val="100000"/>
              </a:lnSpc>
              <a:spcBef>
                <a:spcPts val="660"/>
              </a:spcBef>
              <a:spcAft>
                <a:spcPts val="0"/>
              </a:spcAft>
              <a:buSzPts val="4620"/>
              <a:buNone/>
              <a:defRPr sz="3300">
                <a:solidFill>
                  <a:schemeClr val="lt1"/>
                </a:solidFill>
                <a:latin typeface="Calibri"/>
                <a:ea typeface="Calibri"/>
                <a:cs typeface="Calibri"/>
                <a:sym typeface="Calibri"/>
              </a:defRPr>
            </a:lvl4pPr>
            <a:lvl5pPr marL="2286000" lvl="4" indent="-228600" algn="l">
              <a:lnSpc>
                <a:spcPct val="100000"/>
              </a:lnSpc>
              <a:spcBef>
                <a:spcPts val="660"/>
              </a:spcBef>
              <a:spcAft>
                <a:spcPts val="0"/>
              </a:spcAft>
              <a:buSzPts val="3300"/>
              <a:buNone/>
              <a:defRPr sz="3300">
                <a:solidFill>
                  <a:schemeClr val="lt1"/>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5"/>
          <p:cNvSpPr txBox="1">
            <a:spLocks noGrp="1"/>
          </p:cNvSpPr>
          <p:nvPr>
            <p:ph type="body" idx="2"/>
          </p:nvPr>
        </p:nvSpPr>
        <p:spPr>
          <a:xfrm>
            <a:off x="2594486" y="4728700"/>
            <a:ext cx="3955033" cy="57917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90"/>
              </a:spcBef>
              <a:spcAft>
                <a:spcPts val="0"/>
              </a:spcAft>
              <a:buSzPts val="1950"/>
              <a:buNone/>
              <a:defRPr sz="1950">
                <a:solidFill>
                  <a:schemeClr val="lt1"/>
                </a:solidFill>
                <a:latin typeface="Calibri"/>
                <a:ea typeface="Calibri"/>
                <a:cs typeface="Calibri"/>
                <a:sym typeface="Calibri"/>
              </a:defRPr>
            </a:lvl1pPr>
            <a:lvl2pPr marL="914400" lvl="1" indent="-228600" algn="l">
              <a:lnSpc>
                <a:spcPct val="100000"/>
              </a:lnSpc>
              <a:spcBef>
                <a:spcPts val="330"/>
              </a:spcBef>
              <a:spcAft>
                <a:spcPts val="0"/>
              </a:spcAft>
              <a:buSzPts val="1980"/>
              <a:buNone/>
              <a:defRPr>
                <a:solidFill>
                  <a:schemeClr val="lt1"/>
                </a:solidFill>
              </a:defRPr>
            </a:lvl2pPr>
            <a:lvl3pPr marL="1371600" lvl="2" indent="-228600" algn="l">
              <a:lnSpc>
                <a:spcPct val="100000"/>
              </a:lnSpc>
              <a:spcBef>
                <a:spcPts val="300"/>
              </a:spcBef>
              <a:spcAft>
                <a:spcPts val="0"/>
              </a:spcAft>
              <a:buSzPts val="1500"/>
              <a:buNone/>
              <a:defRPr>
                <a:solidFill>
                  <a:schemeClr val="lt1"/>
                </a:solidFill>
              </a:defRPr>
            </a:lvl3pPr>
            <a:lvl4pPr marL="1828800" lvl="3" indent="-228600" algn="l">
              <a:lnSpc>
                <a:spcPct val="100000"/>
              </a:lnSpc>
              <a:spcBef>
                <a:spcPts val="270"/>
              </a:spcBef>
              <a:spcAft>
                <a:spcPts val="0"/>
              </a:spcAft>
              <a:buSzPts val="1890"/>
              <a:buNone/>
              <a:defRPr>
                <a:solidFill>
                  <a:schemeClr val="lt1"/>
                </a:solidFill>
              </a:defRPr>
            </a:lvl4pPr>
            <a:lvl5pPr marL="2286000" lvl="4" indent="-228600" algn="l">
              <a:lnSpc>
                <a:spcPct val="100000"/>
              </a:lnSpc>
              <a:spcBef>
                <a:spcPts val="240"/>
              </a:spcBef>
              <a:spcAft>
                <a:spcPts val="0"/>
              </a:spcAft>
              <a:buSzPts val="12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2" name="Google Shape;22;p5"/>
          <p:cNvPicPr preferRelativeResize="0"/>
          <p:nvPr/>
        </p:nvPicPr>
        <p:blipFill rotWithShape="1">
          <a:blip r:embed="rId2">
            <a:alphaModFix/>
          </a:blip>
          <a:srcRect/>
          <a:stretch/>
        </p:blipFill>
        <p:spPr>
          <a:xfrm>
            <a:off x="3398616" y="5920556"/>
            <a:ext cx="2324868" cy="430711"/>
          </a:xfrm>
          <a:prstGeom prst="rect">
            <a:avLst/>
          </a:prstGeom>
          <a:noFill/>
          <a:ln>
            <a:noFill/>
          </a:ln>
        </p:spPr>
      </p:pic>
      <p:pic>
        <p:nvPicPr>
          <p:cNvPr id="23" name="Google Shape;23;p5"/>
          <p:cNvPicPr preferRelativeResize="0"/>
          <p:nvPr/>
        </p:nvPicPr>
        <p:blipFill rotWithShape="1">
          <a:blip r:embed="rId3">
            <a:alphaModFix/>
          </a:blip>
          <a:srcRect b="21874"/>
          <a:stretch/>
        </p:blipFill>
        <p:spPr>
          <a:xfrm>
            <a:off x="-1" y="-1"/>
            <a:ext cx="9141619" cy="2600839"/>
          </a:xfrm>
          <a:prstGeom prst="rect">
            <a:avLst/>
          </a:prstGeom>
          <a:noFill/>
          <a:ln>
            <a:noFill/>
          </a:ln>
        </p:spPr>
      </p:pic>
    </p:spTree>
    <p:extLst>
      <p:ext uri="{BB962C8B-B14F-4D97-AF65-F5344CB8AC3E}">
        <p14:creationId xmlns:p14="http://schemas.microsoft.com/office/powerpoint/2010/main" val="17078141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over [2]">
  <p:cSld name="Cover [2]">
    <p:spTree>
      <p:nvGrpSpPr>
        <p:cNvPr id="1" name="Shape 24"/>
        <p:cNvGrpSpPr/>
        <p:nvPr/>
      </p:nvGrpSpPr>
      <p:grpSpPr>
        <a:xfrm>
          <a:off x="0" y="0"/>
          <a:ext cx="0" cy="0"/>
          <a:chOff x="0" y="0"/>
          <a:chExt cx="0" cy="0"/>
        </a:xfrm>
      </p:grpSpPr>
      <p:sp>
        <p:nvSpPr>
          <p:cNvPr id="25" name="Google Shape;25;p6"/>
          <p:cNvSpPr/>
          <p:nvPr/>
        </p:nvSpPr>
        <p:spPr>
          <a:xfrm>
            <a:off x="0" y="1779896"/>
            <a:ext cx="9144000" cy="3657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6" name="Google Shape;26;p6" descr="C:\Users\Priti Sanghani\AppData\Local\Microsoft\Windows\Temporary Internet Files\Content.Outlook\413XZJL6\edfirst_logo_horiz_RGB (2).png"/>
          <p:cNvPicPr preferRelativeResize="0"/>
          <p:nvPr/>
        </p:nvPicPr>
        <p:blipFill rotWithShape="1">
          <a:blip r:embed="rId2">
            <a:alphaModFix/>
          </a:blip>
          <a:srcRect l="16873"/>
          <a:stretch/>
        </p:blipFill>
        <p:spPr>
          <a:xfrm>
            <a:off x="187461" y="222702"/>
            <a:ext cx="4814047" cy="868454"/>
          </a:xfrm>
          <a:prstGeom prst="rect">
            <a:avLst/>
          </a:prstGeom>
          <a:noFill/>
          <a:ln>
            <a:noFill/>
          </a:ln>
        </p:spPr>
      </p:pic>
      <p:sp>
        <p:nvSpPr>
          <p:cNvPr id="27" name="Google Shape;27;p6"/>
          <p:cNvSpPr txBox="1">
            <a:spLocks noGrp="1"/>
          </p:cNvSpPr>
          <p:nvPr>
            <p:ph type="body" idx="1"/>
          </p:nvPr>
        </p:nvSpPr>
        <p:spPr>
          <a:xfrm>
            <a:off x="2836416" y="2563374"/>
            <a:ext cx="5883257" cy="111813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30"/>
              </a:spcBef>
              <a:spcAft>
                <a:spcPts val="0"/>
              </a:spcAft>
              <a:buSzPts val="3150"/>
              <a:buNone/>
              <a:defRPr sz="3150">
                <a:solidFill>
                  <a:schemeClr val="lt1"/>
                </a:solidFill>
              </a:defRPr>
            </a:lvl1pPr>
            <a:lvl2pPr marL="914400" lvl="1" indent="-228600" algn="l">
              <a:lnSpc>
                <a:spcPct val="100000"/>
              </a:lnSpc>
              <a:spcBef>
                <a:spcPts val="660"/>
              </a:spcBef>
              <a:spcAft>
                <a:spcPts val="0"/>
              </a:spcAft>
              <a:buSzPts val="3960"/>
              <a:buNone/>
              <a:defRPr sz="3300">
                <a:solidFill>
                  <a:schemeClr val="lt1"/>
                </a:solidFill>
              </a:defRPr>
            </a:lvl2pPr>
            <a:lvl3pPr marL="1371600" lvl="2" indent="-228600" algn="l">
              <a:lnSpc>
                <a:spcPct val="100000"/>
              </a:lnSpc>
              <a:spcBef>
                <a:spcPts val="660"/>
              </a:spcBef>
              <a:spcAft>
                <a:spcPts val="0"/>
              </a:spcAft>
              <a:buSzPts val="3300"/>
              <a:buNone/>
              <a:defRPr sz="3300">
                <a:solidFill>
                  <a:schemeClr val="lt1"/>
                </a:solidFill>
              </a:defRPr>
            </a:lvl3pPr>
            <a:lvl4pPr marL="1828800" lvl="3" indent="-228600" algn="l">
              <a:lnSpc>
                <a:spcPct val="100000"/>
              </a:lnSpc>
              <a:spcBef>
                <a:spcPts val="660"/>
              </a:spcBef>
              <a:spcAft>
                <a:spcPts val="0"/>
              </a:spcAft>
              <a:buSzPts val="4620"/>
              <a:buNone/>
              <a:defRPr sz="3300">
                <a:solidFill>
                  <a:schemeClr val="lt1"/>
                </a:solidFill>
              </a:defRPr>
            </a:lvl4pPr>
            <a:lvl5pPr marL="2286000" lvl="4" indent="-228600" algn="l">
              <a:lnSpc>
                <a:spcPct val="100000"/>
              </a:lnSpc>
              <a:spcBef>
                <a:spcPts val="660"/>
              </a:spcBef>
              <a:spcAft>
                <a:spcPts val="0"/>
              </a:spcAft>
              <a:buSzPts val="3300"/>
              <a:buNone/>
              <a:defRPr sz="33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
          <p:cNvSpPr txBox="1">
            <a:spLocks noGrp="1"/>
          </p:cNvSpPr>
          <p:nvPr>
            <p:ph type="body" idx="2"/>
          </p:nvPr>
        </p:nvSpPr>
        <p:spPr>
          <a:xfrm>
            <a:off x="2836415" y="3794507"/>
            <a:ext cx="5883257" cy="57917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90"/>
              </a:spcBef>
              <a:spcAft>
                <a:spcPts val="0"/>
              </a:spcAft>
              <a:buSzPts val="1950"/>
              <a:buNone/>
              <a:defRPr sz="1950">
                <a:solidFill>
                  <a:schemeClr val="lt1"/>
                </a:solidFill>
                <a:latin typeface="Calibri"/>
                <a:ea typeface="Calibri"/>
                <a:cs typeface="Calibri"/>
                <a:sym typeface="Calibri"/>
              </a:defRPr>
            </a:lvl1pPr>
            <a:lvl2pPr marL="914400" lvl="1" indent="-228600" algn="l">
              <a:lnSpc>
                <a:spcPct val="100000"/>
              </a:lnSpc>
              <a:spcBef>
                <a:spcPts val="330"/>
              </a:spcBef>
              <a:spcAft>
                <a:spcPts val="0"/>
              </a:spcAft>
              <a:buSzPts val="1980"/>
              <a:buNone/>
              <a:defRPr>
                <a:solidFill>
                  <a:schemeClr val="lt1"/>
                </a:solidFill>
              </a:defRPr>
            </a:lvl2pPr>
            <a:lvl3pPr marL="1371600" lvl="2" indent="-228600" algn="l">
              <a:lnSpc>
                <a:spcPct val="100000"/>
              </a:lnSpc>
              <a:spcBef>
                <a:spcPts val="300"/>
              </a:spcBef>
              <a:spcAft>
                <a:spcPts val="0"/>
              </a:spcAft>
              <a:buSzPts val="1500"/>
              <a:buNone/>
              <a:defRPr>
                <a:solidFill>
                  <a:schemeClr val="lt1"/>
                </a:solidFill>
              </a:defRPr>
            </a:lvl3pPr>
            <a:lvl4pPr marL="1828800" lvl="3" indent="-228600" algn="l">
              <a:lnSpc>
                <a:spcPct val="100000"/>
              </a:lnSpc>
              <a:spcBef>
                <a:spcPts val="270"/>
              </a:spcBef>
              <a:spcAft>
                <a:spcPts val="0"/>
              </a:spcAft>
              <a:buSzPts val="1890"/>
              <a:buNone/>
              <a:defRPr>
                <a:solidFill>
                  <a:schemeClr val="lt1"/>
                </a:solidFill>
              </a:defRPr>
            </a:lvl4pPr>
            <a:lvl5pPr marL="2286000" lvl="4" indent="-228600" algn="l">
              <a:lnSpc>
                <a:spcPct val="100000"/>
              </a:lnSpc>
              <a:spcBef>
                <a:spcPts val="240"/>
              </a:spcBef>
              <a:spcAft>
                <a:spcPts val="0"/>
              </a:spcAft>
              <a:buSzPts val="12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9" name="Google Shape;29;p6"/>
          <p:cNvPicPr preferRelativeResize="0"/>
          <p:nvPr/>
        </p:nvPicPr>
        <p:blipFill rotWithShape="1">
          <a:blip r:embed="rId3">
            <a:alphaModFix/>
          </a:blip>
          <a:srcRect/>
          <a:stretch/>
        </p:blipFill>
        <p:spPr>
          <a:xfrm>
            <a:off x="243515" y="2524412"/>
            <a:ext cx="2168568" cy="2168568"/>
          </a:xfrm>
          <a:prstGeom prst="rect">
            <a:avLst/>
          </a:prstGeom>
          <a:noFill/>
          <a:ln>
            <a:noFill/>
          </a:ln>
        </p:spPr>
      </p:pic>
      <p:sp>
        <p:nvSpPr>
          <p:cNvPr id="30" name="Google Shape;30;p6"/>
          <p:cNvSpPr txBox="1">
            <a:spLocks noGrp="1"/>
          </p:cNvSpPr>
          <p:nvPr>
            <p:ph type="body" idx="3"/>
          </p:nvPr>
        </p:nvSpPr>
        <p:spPr>
          <a:xfrm>
            <a:off x="151662" y="6417630"/>
            <a:ext cx="5497513" cy="381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1200"/>
              <a:buFont typeface="Calibri"/>
              <a:buNone/>
              <a:defRPr sz="1200"/>
            </a:lvl1pPr>
            <a:lvl2pPr marL="914400" lvl="1" indent="-228600" algn="l">
              <a:lnSpc>
                <a:spcPct val="100000"/>
              </a:lnSpc>
              <a:spcBef>
                <a:spcPts val="330"/>
              </a:spcBef>
              <a:spcAft>
                <a:spcPts val="0"/>
              </a:spcAft>
              <a:buSzPts val="1980"/>
              <a:buFont typeface="Calibri"/>
              <a:buNone/>
              <a:defRPr/>
            </a:lvl2pPr>
            <a:lvl3pPr marL="1371600" lvl="2" indent="-228600" algn="l">
              <a:lnSpc>
                <a:spcPct val="100000"/>
              </a:lnSpc>
              <a:spcBef>
                <a:spcPts val="300"/>
              </a:spcBef>
              <a:spcAft>
                <a:spcPts val="0"/>
              </a:spcAft>
              <a:buSzPts val="1500"/>
              <a:buFont typeface="Calibri"/>
              <a:buNone/>
              <a:defRPr/>
            </a:lvl3pPr>
            <a:lvl4pPr marL="1828800" lvl="3" indent="-228600" algn="l">
              <a:lnSpc>
                <a:spcPct val="100000"/>
              </a:lnSpc>
              <a:spcBef>
                <a:spcPts val="270"/>
              </a:spcBef>
              <a:spcAft>
                <a:spcPts val="0"/>
              </a:spcAft>
              <a:buSzPts val="1890"/>
              <a:buFont typeface="Calibri"/>
              <a:buNone/>
              <a:defRPr/>
            </a:lvl4pPr>
            <a:lvl5pPr marL="2286000" lvl="4" indent="-228600" algn="l">
              <a:lnSpc>
                <a:spcPct val="100000"/>
              </a:lnSpc>
              <a:spcBef>
                <a:spcPts val="240"/>
              </a:spcBef>
              <a:spcAft>
                <a:spcPts val="0"/>
              </a:spcAft>
              <a:buSzPts val="1200"/>
              <a:buFont typeface="Calibri"/>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643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ransition [2]">
  <p:cSld name="Transition [2]">
    <p:spTree>
      <p:nvGrpSpPr>
        <p:cNvPr id="1" name="Shape 36"/>
        <p:cNvGrpSpPr/>
        <p:nvPr/>
      </p:nvGrpSpPr>
      <p:grpSpPr>
        <a:xfrm>
          <a:off x="0" y="0"/>
          <a:ext cx="0" cy="0"/>
          <a:chOff x="0" y="0"/>
          <a:chExt cx="0" cy="0"/>
        </a:xfrm>
      </p:grpSpPr>
      <p:sp>
        <p:nvSpPr>
          <p:cNvPr id="37" name="Google Shape;37;p8"/>
          <p:cNvSpPr txBox="1">
            <a:spLocks noGrp="1"/>
          </p:cNvSpPr>
          <p:nvPr>
            <p:ph type="body" idx="1"/>
          </p:nvPr>
        </p:nvSpPr>
        <p:spPr>
          <a:xfrm>
            <a:off x="2211297"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600"/>
              </a:spcBef>
              <a:spcAft>
                <a:spcPts val="0"/>
              </a:spcAft>
              <a:buSzPts val="3000"/>
              <a:buNone/>
              <a:defRPr sz="3000" b="0">
                <a:solidFill>
                  <a:schemeClr val="accent2"/>
                </a:solidFill>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8"/>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600"/>
              </a:spcBef>
              <a:spcAft>
                <a:spcPts val="0"/>
              </a:spcAft>
              <a:buSzPts val="3000"/>
              <a:buNone/>
              <a:defRPr sz="3000" b="0">
                <a:solidFill>
                  <a:schemeClr val="lt2"/>
                </a:solidFill>
                <a:latin typeface="Calibri"/>
                <a:ea typeface="Calibri"/>
                <a:cs typeface="Calibri"/>
                <a:sym typeface="Calibri"/>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8"/>
          <p:cNvSpPr txBox="1">
            <a:spLocks noGrp="1"/>
          </p:cNvSpPr>
          <p:nvPr>
            <p:ph type="body" idx="3"/>
          </p:nvPr>
        </p:nvSpPr>
        <p:spPr>
          <a:xfrm>
            <a:off x="1515036"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60"/>
              </a:spcBef>
              <a:spcAft>
                <a:spcPts val="0"/>
              </a:spcAft>
              <a:buSzPts val="1800"/>
              <a:buNone/>
              <a:defRPr sz="1800" b="0">
                <a:solidFill>
                  <a:schemeClr val="lt2"/>
                </a:solidFill>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0" name="Google Shape;40;p8"/>
          <p:cNvPicPr preferRelativeResize="0"/>
          <p:nvPr/>
        </p:nvPicPr>
        <p:blipFill rotWithShape="1">
          <a:blip r:embed="rId2">
            <a:alphaModFix/>
          </a:blip>
          <a:srcRect/>
          <a:stretch/>
        </p:blipFill>
        <p:spPr>
          <a:xfrm rot="-5400000">
            <a:off x="-3167072" y="3157933"/>
            <a:ext cx="6867144" cy="532999"/>
          </a:xfrm>
          <a:prstGeom prst="rect">
            <a:avLst/>
          </a:prstGeom>
          <a:noFill/>
          <a:ln>
            <a:noFill/>
          </a:ln>
        </p:spPr>
      </p:pic>
      <p:sp>
        <p:nvSpPr>
          <p:cNvPr id="41" name="Google Shape;41;p8"/>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2"/>
                </a:solidFill>
                <a:latin typeface="Calibri"/>
                <a:ea typeface="Calibri"/>
                <a:cs typeface="Calibri"/>
                <a:sym typeface="Calibri"/>
              </a:defRPr>
            </a:lvl1pPr>
            <a:lvl2pPr marL="0" lvl="1" indent="0" algn="r">
              <a:spcBef>
                <a:spcPts val="0"/>
              </a:spcBef>
              <a:buNone/>
              <a:defRPr sz="900" b="0" i="0" u="none" strike="noStrike" cap="none">
                <a:solidFill>
                  <a:schemeClr val="lt2"/>
                </a:solidFill>
                <a:latin typeface="Calibri"/>
                <a:ea typeface="Calibri"/>
                <a:cs typeface="Calibri"/>
                <a:sym typeface="Calibri"/>
              </a:defRPr>
            </a:lvl2pPr>
            <a:lvl3pPr marL="0" lvl="2" indent="0" algn="r">
              <a:spcBef>
                <a:spcPts val="0"/>
              </a:spcBef>
              <a:buNone/>
              <a:defRPr sz="900" b="0" i="0" u="none" strike="noStrike" cap="none">
                <a:solidFill>
                  <a:schemeClr val="lt2"/>
                </a:solidFill>
                <a:latin typeface="Calibri"/>
                <a:ea typeface="Calibri"/>
                <a:cs typeface="Calibri"/>
                <a:sym typeface="Calibri"/>
              </a:defRPr>
            </a:lvl3pPr>
            <a:lvl4pPr marL="0" lvl="3" indent="0" algn="r">
              <a:spcBef>
                <a:spcPts val="0"/>
              </a:spcBef>
              <a:buNone/>
              <a:defRPr sz="900" b="0" i="0" u="none" strike="noStrike" cap="none">
                <a:solidFill>
                  <a:schemeClr val="lt2"/>
                </a:solidFill>
                <a:latin typeface="Calibri"/>
                <a:ea typeface="Calibri"/>
                <a:cs typeface="Calibri"/>
                <a:sym typeface="Calibri"/>
              </a:defRPr>
            </a:lvl4pPr>
            <a:lvl5pPr marL="0" lvl="4" indent="0" algn="r">
              <a:spcBef>
                <a:spcPts val="0"/>
              </a:spcBef>
              <a:buNone/>
              <a:defRPr sz="900" b="0" i="0" u="none" strike="noStrike" cap="none">
                <a:solidFill>
                  <a:schemeClr val="lt2"/>
                </a:solidFill>
                <a:latin typeface="Calibri"/>
                <a:ea typeface="Calibri"/>
                <a:cs typeface="Calibri"/>
                <a:sym typeface="Calibri"/>
              </a:defRPr>
            </a:lvl5pPr>
            <a:lvl6pPr marL="0" lvl="5" indent="0" algn="r">
              <a:spcBef>
                <a:spcPts val="0"/>
              </a:spcBef>
              <a:buNone/>
              <a:defRPr sz="900" b="0" i="0" u="none" strike="noStrike" cap="none">
                <a:solidFill>
                  <a:schemeClr val="lt2"/>
                </a:solidFill>
                <a:latin typeface="Calibri"/>
                <a:ea typeface="Calibri"/>
                <a:cs typeface="Calibri"/>
                <a:sym typeface="Calibri"/>
              </a:defRPr>
            </a:lvl6pPr>
            <a:lvl7pPr marL="0" lvl="6" indent="0" algn="r">
              <a:spcBef>
                <a:spcPts val="0"/>
              </a:spcBef>
              <a:buNone/>
              <a:defRPr sz="900" b="0" i="0" u="none" strike="noStrike" cap="none">
                <a:solidFill>
                  <a:schemeClr val="lt2"/>
                </a:solidFill>
                <a:latin typeface="Calibri"/>
                <a:ea typeface="Calibri"/>
                <a:cs typeface="Calibri"/>
                <a:sym typeface="Calibri"/>
              </a:defRPr>
            </a:lvl7pPr>
            <a:lvl8pPr marL="0" lvl="7" indent="0" algn="r">
              <a:spcBef>
                <a:spcPts val="0"/>
              </a:spcBef>
              <a:buNone/>
              <a:defRPr sz="900" b="0" i="0" u="none" strike="noStrike" cap="none">
                <a:solidFill>
                  <a:schemeClr val="lt2"/>
                </a:solidFill>
                <a:latin typeface="Calibri"/>
                <a:ea typeface="Calibri"/>
                <a:cs typeface="Calibri"/>
                <a:sym typeface="Calibri"/>
              </a:defRPr>
            </a:lvl8pPr>
            <a:lvl9pPr marL="0" lvl="8" indent="0" algn="r">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6048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ransition [3]">
  <p:cSld name="Transition [3]">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211297"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600"/>
              </a:spcBef>
              <a:spcAft>
                <a:spcPts val="0"/>
              </a:spcAft>
              <a:buSzPts val="3000"/>
              <a:buNone/>
              <a:defRPr sz="3000" b="0">
                <a:solidFill>
                  <a:schemeClr val="accent2"/>
                </a:solidFill>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9"/>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600"/>
              </a:spcBef>
              <a:spcAft>
                <a:spcPts val="0"/>
              </a:spcAft>
              <a:buSzPts val="3000"/>
              <a:buNone/>
              <a:defRPr sz="3000" b="0">
                <a:solidFill>
                  <a:schemeClr val="lt2"/>
                </a:solidFill>
                <a:latin typeface="Calibri"/>
                <a:ea typeface="Calibri"/>
                <a:cs typeface="Calibri"/>
                <a:sym typeface="Calibri"/>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9"/>
          <p:cNvSpPr txBox="1">
            <a:spLocks noGrp="1"/>
          </p:cNvSpPr>
          <p:nvPr>
            <p:ph type="body" idx="3"/>
          </p:nvPr>
        </p:nvSpPr>
        <p:spPr>
          <a:xfrm>
            <a:off x="1515036"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60"/>
              </a:spcBef>
              <a:spcAft>
                <a:spcPts val="0"/>
              </a:spcAft>
              <a:buSzPts val="1800"/>
              <a:buNone/>
              <a:defRPr sz="1800" b="0">
                <a:solidFill>
                  <a:schemeClr val="lt2"/>
                </a:solidFill>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9"/>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2"/>
                </a:solidFill>
                <a:latin typeface="Calibri"/>
                <a:ea typeface="Calibri"/>
                <a:cs typeface="Calibri"/>
                <a:sym typeface="Calibri"/>
              </a:defRPr>
            </a:lvl1pPr>
            <a:lvl2pPr marL="0" lvl="1" indent="0" algn="r">
              <a:spcBef>
                <a:spcPts val="0"/>
              </a:spcBef>
              <a:buNone/>
              <a:defRPr sz="900" b="0" i="0" u="none" strike="noStrike" cap="none">
                <a:solidFill>
                  <a:schemeClr val="lt2"/>
                </a:solidFill>
                <a:latin typeface="Calibri"/>
                <a:ea typeface="Calibri"/>
                <a:cs typeface="Calibri"/>
                <a:sym typeface="Calibri"/>
              </a:defRPr>
            </a:lvl2pPr>
            <a:lvl3pPr marL="0" lvl="2" indent="0" algn="r">
              <a:spcBef>
                <a:spcPts val="0"/>
              </a:spcBef>
              <a:buNone/>
              <a:defRPr sz="900" b="0" i="0" u="none" strike="noStrike" cap="none">
                <a:solidFill>
                  <a:schemeClr val="lt2"/>
                </a:solidFill>
                <a:latin typeface="Calibri"/>
                <a:ea typeface="Calibri"/>
                <a:cs typeface="Calibri"/>
                <a:sym typeface="Calibri"/>
              </a:defRPr>
            </a:lvl3pPr>
            <a:lvl4pPr marL="0" lvl="3" indent="0" algn="r">
              <a:spcBef>
                <a:spcPts val="0"/>
              </a:spcBef>
              <a:buNone/>
              <a:defRPr sz="900" b="0" i="0" u="none" strike="noStrike" cap="none">
                <a:solidFill>
                  <a:schemeClr val="lt2"/>
                </a:solidFill>
                <a:latin typeface="Calibri"/>
                <a:ea typeface="Calibri"/>
                <a:cs typeface="Calibri"/>
                <a:sym typeface="Calibri"/>
              </a:defRPr>
            </a:lvl4pPr>
            <a:lvl5pPr marL="0" lvl="4" indent="0" algn="r">
              <a:spcBef>
                <a:spcPts val="0"/>
              </a:spcBef>
              <a:buNone/>
              <a:defRPr sz="900" b="0" i="0" u="none" strike="noStrike" cap="none">
                <a:solidFill>
                  <a:schemeClr val="lt2"/>
                </a:solidFill>
                <a:latin typeface="Calibri"/>
                <a:ea typeface="Calibri"/>
                <a:cs typeface="Calibri"/>
                <a:sym typeface="Calibri"/>
              </a:defRPr>
            </a:lvl5pPr>
            <a:lvl6pPr marL="0" lvl="5" indent="0" algn="r">
              <a:spcBef>
                <a:spcPts val="0"/>
              </a:spcBef>
              <a:buNone/>
              <a:defRPr sz="900" b="0" i="0" u="none" strike="noStrike" cap="none">
                <a:solidFill>
                  <a:schemeClr val="lt2"/>
                </a:solidFill>
                <a:latin typeface="Calibri"/>
                <a:ea typeface="Calibri"/>
                <a:cs typeface="Calibri"/>
                <a:sym typeface="Calibri"/>
              </a:defRPr>
            </a:lvl6pPr>
            <a:lvl7pPr marL="0" lvl="6" indent="0" algn="r">
              <a:spcBef>
                <a:spcPts val="0"/>
              </a:spcBef>
              <a:buNone/>
              <a:defRPr sz="900" b="0" i="0" u="none" strike="noStrike" cap="none">
                <a:solidFill>
                  <a:schemeClr val="lt2"/>
                </a:solidFill>
                <a:latin typeface="Calibri"/>
                <a:ea typeface="Calibri"/>
                <a:cs typeface="Calibri"/>
                <a:sym typeface="Calibri"/>
              </a:defRPr>
            </a:lvl7pPr>
            <a:lvl8pPr marL="0" lvl="7" indent="0" algn="r">
              <a:spcBef>
                <a:spcPts val="0"/>
              </a:spcBef>
              <a:buNone/>
              <a:defRPr sz="900" b="0" i="0" u="none" strike="noStrike" cap="none">
                <a:solidFill>
                  <a:schemeClr val="lt2"/>
                </a:solidFill>
                <a:latin typeface="Calibri"/>
                <a:ea typeface="Calibri"/>
                <a:cs typeface="Calibri"/>
                <a:sym typeface="Calibri"/>
              </a:defRPr>
            </a:lvl8pPr>
            <a:lvl9pPr marL="0" lvl="8" indent="0" algn="r">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9"/>
          <p:cNvSpPr/>
          <p:nvPr/>
        </p:nvSpPr>
        <p:spPr>
          <a:xfrm rot="-5400000">
            <a:off x="-3152873" y="3154680"/>
            <a:ext cx="6858000"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48" name="Google Shape;48;p9"/>
          <p:cNvPicPr preferRelativeResize="0"/>
          <p:nvPr/>
        </p:nvPicPr>
        <p:blipFill rotWithShape="1">
          <a:blip r:embed="rId2">
            <a:alphaModFix/>
          </a:blip>
          <a:srcRect t="49114" r="49981"/>
          <a:stretch/>
        </p:blipFill>
        <p:spPr>
          <a:xfrm rot="-5400000">
            <a:off x="4690" y="-4691"/>
            <a:ext cx="541070" cy="550448"/>
          </a:xfrm>
          <a:prstGeom prst="rect">
            <a:avLst/>
          </a:prstGeom>
          <a:noFill/>
          <a:ln>
            <a:noFill/>
          </a:ln>
        </p:spPr>
      </p:pic>
    </p:spTree>
    <p:extLst>
      <p:ext uri="{BB962C8B-B14F-4D97-AF65-F5344CB8AC3E}">
        <p14:creationId xmlns:p14="http://schemas.microsoft.com/office/powerpoint/2010/main" val="290988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ransition [4]">
  <p:cSld name="Transition [4]">
    <p:spTree>
      <p:nvGrpSpPr>
        <p:cNvPr id="1" name="Shape 49"/>
        <p:cNvGrpSpPr/>
        <p:nvPr/>
      </p:nvGrpSpPr>
      <p:grpSpPr>
        <a:xfrm>
          <a:off x="0" y="0"/>
          <a:ext cx="0" cy="0"/>
          <a:chOff x="0" y="0"/>
          <a:chExt cx="0" cy="0"/>
        </a:xfrm>
      </p:grpSpPr>
      <p:sp>
        <p:nvSpPr>
          <p:cNvPr id="50" name="Google Shape;50;p10"/>
          <p:cNvSpPr/>
          <p:nvPr/>
        </p:nvSpPr>
        <p:spPr>
          <a:xfrm>
            <a:off x="0" y="1779896"/>
            <a:ext cx="9144000" cy="3657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51" name="Google Shape;51;p10" descr="C:\Users\Priti Sanghani\AppData\Local\Microsoft\Windows\Temporary Internet Files\Content.Outlook\413XZJL6\edfirst_logo_horiz_RGB (2).png"/>
          <p:cNvPicPr preferRelativeResize="0"/>
          <p:nvPr/>
        </p:nvPicPr>
        <p:blipFill rotWithShape="1">
          <a:blip r:embed="rId2">
            <a:alphaModFix/>
          </a:blip>
          <a:srcRect l="13"/>
          <a:stretch/>
        </p:blipFill>
        <p:spPr>
          <a:xfrm>
            <a:off x="153963" y="192820"/>
            <a:ext cx="5790400" cy="868454"/>
          </a:xfrm>
          <a:prstGeom prst="rect">
            <a:avLst/>
          </a:prstGeom>
          <a:noFill/>
          <a:ln>
            <a:noFill/>
          </a:ln>
        </p:spPr>
      </p:pic>
      <p:sp>
        <p:nvSpPr>
          <p:cNvPr id="52" name="Google Shape;52;p10"/>
          <p:cNvSpPr txBox="1">
            <a:spLocks noGrp="1"/>
          </p:cNvSpPr>
          <p:nvPr>
            <p:ph type="body" idx="1"/>
          </p:nvPr>
        </p:nvSpPr>
        <p:spPr>
          <a:xfrm>
            <a:off x="153965" y="2068992"/>
            <a:ext cx="5069473" cy="6921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30"/>
              </a:spcBef>
              <a:spcAft>
                <a:spcPts val="0"/>
              </a:spcAft>
              <a:buSzPts val="3150"/>
              <a:buNone/>
              <a:defRPr sz="3150">
                <a:solidFill>
                  <a:schemeClr val="lt1"/>
                </a:solidFill>
              </a:defRPr>
            </a:lvl1pPr>
            <a:lvl2pPr marL="914400" lvl="1" indent="-228600" algn="l">
              <a:lnSpc>
                <a:spcPct val="100000"/>
              </a:lnSpc>
              <a:spcBef>
                <a:spcPts val="660"/>
              </a:spcBef>
              <a:spcAft>
                <a:spcPts val="0"/>
              </a:spcAft>
              <a:buSzPts val="3960"/>
              <a:buNone/>
              <a:defRPr sz="3300">
                <a:solidFill>
                  <a:schemeClr val="lt1"/>
                </a:solidFill>
              </a:defRPr>
            </a:lvl2pPr>
            <a:lvl3pPr marL="1371600" lvl="2" indent="-228600" algn="l">
              <a:lnSpc>
                <a:spcPct val="100000"/>
              </a:lnSpc>
              <a:spcBef>
                <a:spcPts val="660"/>
              </a:spcBef>
              <a:spcAft>
                <a:spcPts val="0"/>
              </a:spcAft>
              <a:buSzPts val="3300"/>
              <a:buNone/>
              <a:defRPr sz="3300">
                <a:solidFill>
                  <a:schemeClr val="lt1"/>
                </a:solidFill>
              </a:defRPr>
            </a:lvl3pPr>
            <a:lvl4pPr marL="1828800" lvl="3" indent="-228600" algn="l">
              <a:lnSpc>
                <a:spcPct val="100000"/>
              </a:lnSpc>
              <a:spcBef>
                <a:spcPts val="660"/>
              </a:spcBef>
              <a:spcAft>
                <a:spcPts val="0"/>
              </a:spcAft>
              <a:buSzPts val="4620"/>
              <a:buNone/>
              <a:defRPr sz="3300">
                <a:solidFill>
                  <a:schemeClr val="lt1"/>
                </a:solidFill>
              </a:defRPr>
            </a:lvl4pPr>
            <a:lvl5pPr marL="2286000" lvl="4" indent="-228600" algn="l">
              <a:lnSpc>
                <a:spcPct val="100000"/>
              </a:lnSpc>
              <a:spcBef>
                <a:spcPts val="660"/>
              </a:spcBef>
              <a:spcAft>
                <a:spcPts val="0"/>
              </a:spcAft>
              <a:buSzPts val="3300"/>
              <a:buNone/>
              <a:defRPr sz="33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10"/>
          <p:cNvSpPr txBox="1">
            <a:spLocks noGrp="1"/>
          </p:cNvSpPr>
          <p:nvPr>
            <p:ph type="body" idx="2"/>
          </p:nvPr>
        </p:nvSpPr>
        <p:spPr>
          <a:xfrm>
            <a:off x="153964" y="2900584"/>
            <a:ext cx="5069472" cy="5791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90"/>
              </a:spcBef>
              <a:spcAft>
                <a:spcPts val="0"/>
              </a:spcAft>
              <a:buSzPts val="1950"/>
              <a:buNone/>
              <a:defRPr sz="1950">
                <a:solidFill>
                  <a:schemeClr val="lt1"/>
                </a:solidFill>
                <a:latin typeface="Calibri"/>
                <a:ea typeface="Calibri"/>
                <a:cs typeface="Calibri"/>
                <a:sym typeface="Calibri"/>
              </a:defRPr>
            </a:lvl1pPr>
            <a:lvl2pPr marL="914400" lvl="1" indent="-228600" algn="l">
              <a:lnSpc>
                <a:spcPct val="100000"/>
              </a:lnSpc>
              <a:spcBef>
                <a:spcPts val="330"/>
              </a:spcBef>
              <a:spcAft>
                <a:spcPts val="0"/>
              </a:spcAft>
              <a:buSzPts val="1980"/>
              <a:buNone/>
              <a:defRPr>
                <a:solidFill>
                  <a:schemeClr val="lt1"/>
                </a:solidFill>
              </a:defRPr>
            </a:lvl2pPr>
            <a:lvl3pPr marL="1371600" lvl="2" indent="-228600" algn="l">
              <a:lnSpc>
                <a:spcPct val="100000"/>
              </a:lnSpc>
              <a:spcBef>
                <a:spcPts val="300"/>
              </a:spcBef>
              <a:spcAft>
                <a:spcPts val="0"/>
              </a:spcAft>
              <a:buSzPts val="1500"/>
              <a:buNone/>
              <a:defRPr>
                <a:solidFill>
                  <a:schemeClr val="lt1"/>
                </a:solidFill>
              </a:defRPr>
            </a:lvl3pPr>
            <a:lvl4pPr marL="1828800" lvl="3" indent="-228600" algn="l">
              <a:lnSpc>
                <a:spcPct val="100000"/>
              </a:lnSpc>
              <a:spcBef>
                <a:spcPts val="270"/>
              </a:spcBef>
              <a:spcAft>
                <a:spcPts val="0"/>
              </a:spcAft>
              <a:buSzPts val="1890"/>
              <a:buNone/>
              <a:defRPr>
                <a:solidFill>
                  <a:schemeClr val="lt1"/>
                </a:solidFill>
              </a:defRPr>
            </a:lvl4pPr>
            <a:lvl5pPr marL="2286000" lvl="4" indent="-228600" algn="l">
              <a:lnSpc>
                <a:spcPct val="100000"/>
              </a:lnSpc>
              <a:spcBef>
                <a:spcPts val="240"/>
              </a:spcBef>
              <a:spcAft>
                <a:spcPts val="0"/>
              </a:spcAft>
              <a:buSzPts val="12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 name="Google Shape;54;p10"/>
          <p:cNvSpPr>
            <a:spLocks noGrp="1"/>
          </p:cNvSpPr>
          <p:nvPr>
            <p:ph type="pic" idx="3"/>
          </p:nvPr>
        </p:nvSpPr>
        <p:spPr>
          <a:xfrm>
            <a:off x="5376865" y="1779588"/>
            <a:ext cx="3767137" cy="3657600"/>
          </a:xfrm>
          <a:prstGeom prst="rect">
            <a:avLst/>
          </a:prstGeom>
          <a:noFill/>
          <a:ln>
            <a:noFill/>
          </a:ln>
        </p:spPr>
      </p:sp>
    </p:spTree>
    <p:extLst>
      <p:ext uri="{BB962C8B-B14F-4D97-AF65-F5344CB8AC3E}">
        <p14:creationId xmlns:p14="http://schemas.microsoft.com/office/powerpoint/2010/main" val="388311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ransition [5]">
  <p:cSld name="Transition [5]">
    <p:spTree>
      <p:nvGrpSpPr>
        <p:cNvPr id="1" name="Shape 55"/>
        <p:cNvGrpSpPr/>
        <p:nvPr/>
      </p:nvGrpSpPr>
      <p:grpSpPr>
        <a:xfrm>
          <a:off x="0" y="0"/>
          <a:ext cx="0" cy="0"/>
          <a:chOff x="0" y="0"/>
          <a:chExt cx="0" cy="0"/>
        </a:xfrm>
      </p:grpSpPr>
      <p:pic>
        <p:nvPicPr>
          <p:cNvPr id="56" name="Google Shape;56;p11" descr="C:\Users\Priti Sanghani\AppData\Local\Microsoft\Windows\Temporary Internet Files\Content.Outlook\413XZJL6\edfirst_logo_horiz_RGB (2).png"/>
          <p:cNvPicPr preferRelativeResize="0"/>
          <p:nvPr/>
        </p:nvPicPr>
        <p:blipFill rotWithShape="1">
          <a:blip r:embed="rId2">
            <a:alphaModFix/>
          </a:blip>
          <a:srcRect l="13"/>
          <a:stretch/>
        </p:blipFill>
        <p:spPr>
          <a:xfrm>
            <a:off x="153964" y="192820"/>
            <a:ext cx="4704908" cy="705650"/>
          </a:xfrm>
          <a:prstGeom prst="rect">
            <a:avLst/>
          </a:prstGeom>
          <a:noFill/>
          <a:ln>
            <a:noFill/>
          </a:ln>
        </p:spPr>
      </p:pic>
      <p:sp>
        <p:nvSpPr>
          <p:cNvPr id="57" name="Google Shape;57;p11"/>
          <p:cNvSpPr txBox="1">
            <a:spLocks noGrp="1"/>
          </p:cNvSpPr>
          <p:nvPr>
            <p:ph type="body" idx="1"/>
          </p:nvPr>
        </p:nvSpPr>
        <p:spPr>
          <a:xfrm>
            <a:off x="153965" y="2950867"/>
            <a:ext cx="4704909" cy="6921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30"/>
              </a:spcBef>
              <a:spcAft>
                <a:spcPts val="0"/>
              </a:spcAft>
              <a:buSzPts val="3150"/>
              <a:buNone/>
              <a:defRPr sz="3150">
                <a:solidFill>
                  <a:schemeClr val="dk2"/>
                </a:solidFill>
              </a:defRPr>
            </a:lvl1pPr>
            <a:lvl2pPr marL="914400" lvl="1" indent="-228600" algn="l">
              <a:lnSpc>
                <a:spcPct val="100000"/>
              </a:lnSpc>
              <a:spcBef>
                <a:spcPts val="660"/>
              </a:spcBef>
              <a:spcAft>
                <a:spcPts val="0"/>
              </a:spcAft>
              <a:buSzPts val="3960"/>
              <a:buNone/>
              <a:defRPr sz="3300">
                <a:solidFill>
                  <a:schemeClr val="lt1"/>
                </a:solidFill>
              </a:defRPr>
            </a:lvl2pPr>
            <a:lvl3pPr marL="1371600" lvl="2" indent="-228600" algn="l">
              <a:lnSpc>
                <a:spcPct val="100000"/>
              </a:lnSpc>
              <a:spcBef>
                <a:spcPts val="660"/>
              </a:spcBef>
              <a:spcAft>
                <a:spcPts val="0"/>
              </a:spcAft>
              <a:buSzPts val="3300"/>
              <a:buNone/>
              <a:defRPr sz="3300">
                <a:solidFill>
                  <a:schemeClr val="lt1"/>
                </a:solidFill>
              </a:defRPr>
            </a:lvl3pPr>
            <a:lvl4pPr marL="1828800" lvl="3" indent="-228600" algn="l">
              <a:lnSpc>
                <a:spcPct val="100000"/>
              </a:lnSpc>
              <a:spcBef>
                <a:spcPts val="660"/>
              </a:spcBef>
              <a:spcAft>
                <a:spcPts val="0"/>
              </a:spcAft>
              <a:buSzPts val="4620"/>
              <a:buNone/>
              <a:defRPr sz="3300">
                <a:solidFill>
                  <a:schemeClr val="lt1"/>
                </a:solidFill>
              </a:defRPr>
            </a:lvl4pPr>
            <a:lvl5pPr marL="2286000" lvl="4" indent="-228600" algn="l">
              <a:lnSpc>
                <a:spcPct val="100000"/>
              </a:lnSpc>
              <a:spcBef>
                <a:spcPts val="660"/>
              </a:spcBef>
              <a:spcAft>
                <a:spcPts val="0"/>
              </a:spcAft>
              <a:buSzPts val="3300"/>
              <a:buNone/>
              <a:defRPr sz="33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 name="Google Shape;58;p11"/>
          <p:cNvSpPr txBox="1">
            <a:spLocks noGrp="1"/>
          </p:cNvSpPr>
          <p:nvPr>
            <p:ph type="body" idx="2"/>
          </p:nvPr>
        </p:nvSpPr>
        <p:spPr>
          <a:xfrm>
            <a:off x="153964" y="3782459"/>
            <a:ext cx="4704908" cy="57917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90"/>
              </a:spcBef>
              <a:spcAft>
                <a:spcPts val="0"/>
              </a:spcAft>
              <a:buSzPts val="1950"/>
              <a:buNone/>
              <a:defRPr sz="1950">
                <a:solidFill>
                  <a:schemeClr val="lt2"/>
                </a:solidFill>
                <a:latin typeface="Calibri"/>
                <a:ea typeface="Calibri"/>
                <a:cs typeface="Calibri"/>
                <a:sym typeface="Calibri"/>
              </a:defRPr>
            </a:lvl1pPr>
            <a:lvl2pPr marL="914400" lvl="1" indent="-228600" algn="l">
              <a:lnSpc>
                <a:spcPct val="100000"/>
              </a:lnSpc>
              <a:spcBef>
                <a:spcPts val="330"/>
              </a:spcBef>
              <a:spcAft>
                <a:spcPts val="0"/>
              </a:spcAft>
              <a:buSzPts val="1980"/>
              <a:buNone/>
              <a:defRPr>
                <a:solidFill>
                  <a:schemeClr val="lt1"/>
                </a:solidFill>
              </a:defRPr>
            </a:lvl2pPr>
            <a:lvl3pPr marL="1371600" lvl="2" indent="-228600" algn="l">
              <a:lnSpc>
                <a:spcPct val="100000"/>
              </a:lnSpc>
              <a:spcBef>
                <a:spcPts val="300"/>
              </a:spcBef>
              <a:spcAft>
                <a:spcPts val="0"/>
              </a:spcAft>
              <a:buSzPts val="1500"/>
              <a:buNone/>
              <a:defRPr>
                <a:solidFill>
                  <a:schemeClr val="lt1"/>
                </a:solidFill>
              </a:defRPr>
            </a:lvl3pPr>
            <a:lvl4pPr marL="1828800" lvl="3" indent="-228600" algn="l">
              <a:lnSpc>
                <a:spcPct val="100000"/>
              </a:lnSpc>
              <a:spcBef>
                <a:spcPts val="270"/>
              </a:spcBef>
              <a:spcAft>
                <a:spcPts val="0"/>
              </a:spcAft>
              <a:buSzPts val="1890"/>
              <a:buNone/>
              <a:defRPr>
                <a:solidFill>
                  <a:schemeClr val="lt1"/>
                </a:solidFill>
              </a:defRPr>
            </a:lvl4pPr>
            <a:lvl5pPr marL="2286000" lvl="4" indent="-228600" algn="l">
              <a:lnSpc>
                <a:spcPct val="100000"/>
              </a:lnSpc>
              <a:spcBef>
                <a:spcPts val="240"/>
              </a:spcBef>
              <a:spcAft>
                <a:spcPts val="0"/>
              </a:spcAft>
              <a:buSzPts val="12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 name="Google Shape;59;p11"/>
          <p:cNvSpPr>
            <a:spLocks noGrp="1"/>
          </p:cNvSpPr>
          <p:nvPr>
            <p:ph type="pic" idx="3"/>
          </p:nvPr>
        </p:nvSpPr>
        <p:spPr>
          <a:xfrm>
            <a:off x="5074920" y="0"/>
            <a:ext cx="4069080" cy="6858000"/>
          </a:xfrm>
          <a:prstGeom prst="rect">
            <a:avLst/>
          </a:prstGeom>
          <a:noFill/>
          <a:ln>
            <a:noFill/>
          </a:ln>
        </p:spPr>
      </p:sp>
    </p:spTree>
    <p:extLst>
      <p:ext uri="{BB962C8B-B14F-4D97-AF65-F5344CB8AC3E}">
        <p14:creationId xmlns:p14="http://schemas.microsoft.com/office/powerpoint/2010/main" val="326662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ransition [3]">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211296" y="2800350"/>
            <a:ext cx="6326152" cy="761626"/>
          </a:xfrm>
        </p:spPr>
        <p:txBody>
          <a:bodyPr lIns="0" tIns="0" rIns="0" bIns="0" anchor="ctr">
            <a:noAutofit/>
          </a:bodyPr>
          <a:lstStyle>
            <a:lvl1pPr marL="0" indent="0">
              <a:buNone/>
              <a:defRPr sz="4000" b="0">
                <a:solidFill>
                  <a:schemeClr val="accent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Title</a:t>
            </a:r>
          </a:p>
        </p:txBody>
      </p:sp>
      <p:sp>
        <p:nvSpPr>
          <p:cNvPr id="9" name="Text Placeholder 4"/>
          <p:cNvSpPr>
            <a:spLocks noGrp="1"/>
          </p:cNvSpPr>
          <p:nvPr>
            <p:ph type="body" sz="quarter" idx="13" hasCustomPrompt="1"/>
          </p:nvPr>
        </p:nvSpPr>
        <p:spPr>
          <a:xfrm>
            <a:off x="1515033" y="2800350"/>
            <a:ext cx="696262" cy="761626"/>
          </a:xfrm>
        </p:spPr>
        <p:txBody>
          <a:bodyPr lIns="0" tIns="0" rIns="0" bIns="0" anchor="ctr">
            <a:noAutofit/>
          </a:bodyPr>
          <a:lstStyle>
            <a:lvl1pPr marL="0" indent="0">
              <a:buNone/>
              <a:defRPr sz="4000" b="0">
                <a:solidFill>
                  <a:schemeClr val="bg2"/>
                </a:solidFill>
                <a:latin typeface="+mn-lt"/>
                <a:cs typeface="Arial" panose="020B060402020202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1 |</a:t>
            </a:r>
          </a:p>
        </p:txBody>
      </p:sp>
      <p:sp>
        <p:nvSpPr>
          <p:cNvPr id="10" name="Text Placeholder 4"/>
          <p:cNvSpPr>
            <a:spLocks noGrp="1"/>
          </p:cNvSpPr>
          <p:nvPr>
            <p:ph type="body" sz="quarter" idx="14" hasCustomPrompt="1"/>
          </p:nvPr>
        </p:nvSpPr>
        <p:spPr>
          <a:xfrm>
            <a:off x="1515034" y="3611651"/>
            <a:ext cx="7022413" cy="685800"/>
          </a:xfrm>
        </p:spPr>
        <p:txBody>
          <a:bodyPr lIns="0" tIns="0" rIns="0" bIns="0">
            <a:normAutofit/>
          </a:bodyPr>
          <a:lstStyle>
            <a:lvl1pPr marL="0" indent="0">
              <a:buNone/>
              <a:defRPr sz="2400" b="0">
                <a:solidFill>
                  <a:schemeClr val="bg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SUBTITLE</a:t>
            </a:r>
          </a:p>
        </p:txBody>
      </p:sp>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8" name="Rectangle 7"/>
          <p:cNvSpPr/>
          <p:nvPr/>
        </p:nvSpPr>
        <p:spPr>
          <a:xfrm rot="16200000">
            <a:off x="-3152873" y="3154680"/>
            <a:ext cx="6858000" cy="5486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49114" r="49981"/>
          <a:stretch/>
        </p:blipFill>
        <p:spPr>
          <a:xfrm rot="16200000">
            <a:off x="4690" y="-4691"/>
            <a:ext cx="541070" cy="550448"/>
          </a:xfrm>
          <a:prstGeom prst="rect">
            <a:avLst/>
          </a:prstGeom>
        </p:spPr>
      </p:pic>
    </p:spTree>
    <p:extLst>
      <p:ext uri="{BB962C8B-B14F-4D97-AF65-F5344CB8AC3E}">
        <p14:creationId xmlns:p14="http://schemas.microsoft.com/office/powerpoint/2010/main" val="1986036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Bullets">
  <p:cSld name="Title + Bullets">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259978" y="201821"/>
            <a:ext cx="8624048"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2"/>
          <p:cNvSpPr txBox="1">
            <a:spLocks noGrp="1"/>
          </p:cNvSpPr>
          <p:nvPr>
            <p:ph type="body" idx="1"/>
          </p:nvPr>
        </p:nvSpPr>
        <p:spPr>
          <a:xfrm>
            <a:off x="259979" y="1837578"/>
            <a:ext cx="8624047"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12"/>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2"/>
                </a:solidFill>
                <a:latin typeface="Calibri"/>
                <a:ea typeface="Calibri"/>
                <a:cs typeface="Calibri"/>
                <a:sym typeface="Calibri"/>
              </a:defRPr>
            </a:lvl1pPr>
            <a:lvl2pPr marL="0" lvl="1" indent="0" algn="r">
              <a:spcBef>
                <a:spcPts val="0"/>
              </a:spcBef>
              <a:buNone/>
              <a:defRPr sz="900" b="0" i="0" u="none" strike="noStrike" cap="none">
                <a:solidFill>
                  <a:schemeClr val="lt2"/>
                </a:solidFill>
                <a:latin typeface="Calibri"/>
                <a:ea typeface="Calibri"/>
                <a:cs typeface="Calibri"/>
                <a:sym typeface="Calibri"/>
              </a:defRPr>
            </a:lvl2pPr>
            <a:lvl3pPr marL="0" lvl="2" indent="0" algn="r">
              <a:spcBef>
                <a:spcPts val="0"/>
              </a:spcBef>
              <a:buNone/>
              <a:defRPr sz="900" b="0" i="0" u="none" strike="noStrike" cap="none">
                <a:solidFill>
                  <a:schemeClr val="lt2"/>
                </a:solidFill>
                <a:latin typeface="Calibri"/>
                <a:ea typeface="Calibri"/>
                <a:cs typeface="Calibri"/>
                <a:sym typeface="Calibri"/>
              </a:defRPr>
            </a:lvl3pPr>
            <a:lvl4pPr marL="0" lvl="3" indent="0" algn="r">
              <a:spcBef>
                <a:spcPts val="0"/>
              </a:spcBef>
              <a:buNone/>
              <a:defRPr sz="900" b="0" i="0" u="none" strike="noStrike" cap="none">
                <a:solidFill>
                  <a:schemeClr val="lt2"/>
                </a:solidFill>
                <a:latin typeface="Calibri"/>
                <a:ea typeface="Calibri"/>
                <a:cs typeface="Calibri"/>
                <a:sym typeface="Calibri"/>
              </a:defRPr>
            </a:lvl4pPr>
            <a:lvl5pPr marL="0" lvl="4" indent="0" algn="r">
              <a:spcBef>
                <a:spcPts val="0"/>
              </a:spcBef>
              <a:buNone/>
              <a:defRPr sz="900" b="0" i="0" u="none" strike="noStrike" cap="none">
                <a:solidFill>
                  <a:schemeClr val="lt2"/>
                </a:solidFill>
                <a:latin typeface="Calibri"/>
                <a:ea typeface="Calibri"/>
                <a:cs typeface="Calibri"/>
                <a:sym typeface="Calibri"/>
              </a:defRPr>
            </a:lvl5pPr>
            <a:lvl6pPr marL="0" lvl="5" indent="0" algn="r">
              <a:spcBef>
                <a:spcPts val="0"/>
              </a:spcBef>
              <a:buNone/>
              <a:defRPr sz="900" b="0" i="0" u="none" strike="noStrike" cap="none">
                <a:solidFill>
                  <a:schemeClr val="lt2"/>
                </a:solidFill>
                <a:latin typeface="Calibri"/>
                <a:ea typeface="Calibri"/>
                <a:cs typeface="Calibri"/>
                <a:sym typeface="Calibri"/>
              </a:defRPr>
            </a:lvl6pPr>
            <a:lvl7pPr marL="0" lvl="6" indent="0" algn="r">
              <a:spcBef>
                <a:spcPts val="0"/>
              </a:spcBef>
              <a:buNone/>
              <a:defRPr sz="900" b="0" i="0" u="none" strike="noStrike" cap="none">
                <a:solidFill>
                  <a:schemeClr val="lt2"/>
                </a:solidFill>
                <a:latin typeface="Calibri"/>
                <a:ea typeface="Calibri"/>
                <a:cs typeface="Calibri"/>
                <a:sym typeface="Calibri"/>
              </a:defRPr>
            </a:lvl7pPr>
            <a:lvl8pPr marL="0" lvl="7" indent="0" algn="r">
              <a:spcBef>
                <a:spcPts val="0"/>
              </a:spcBef>
              <a:buNone/>
              <a:defRPr sz="900" b="0" i="0" u="none" strike="noStrike" cap="none">
                <a:solidFill>
                  <a:schemeClr val="lt2"/>
                </a:solidFill>
                <a:latin typeface="Calibri"/>
                <a:ea typeface="Calibri"/>
                <a:cs typeface="Calibri"/>
                <a:sym typeface="Calibri"/>
              </a:defRPr>
            </a:lvl8pPr>
            <a:lvl9pPr marL="0" lvl="8" indent="0" algn="r">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0838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Subhead + Footer">
  <p:cSld name="Title + Subhead + Footer">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259978" y="201821"/>
            <a:ext cx="8624048" cy="37310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2"/>
                </a:solidFill>
                <a:latin typeface="Calibri"/>
                <a:ea typeface="Calibri"/>
                <a:cs typeface="Calibri"/>
                <a:sym typeface="Calibri"/>
              </a:defRPr>
            </a:lvl1pPr>
            <a:lvl2pPr marL="0" lvl="1" indent="0" algn="r">
              <a:spcBef>
                <a:spcPts val="0"/>
              </a:spcBef>
              <a:buNone/>
              <a:defRPr sz="900" b="0" i="0" u="none" strike="noStrike" cap="none">
                <a:solidFill>
                  <a:schemeClr val="lt2"/>
                </a:solidFill>
                <a:latin typeface="Calibri"/>
                <a:ea typeface="Calibri"/>
                <a:cs typeface="Calibri"/>
                <a:sym typeface="Calibri"/>
              </a:defRPr>
            </a:lvl2pPr>
            <a:lvl3pPr marL="0" lvl="2" indent="0" algn="r">
              <a:spcBef>
                <a:spcPts val="0"/>
              </a:spcBef>
              <a:buNone/>
              <a:defRPr sz="900" b="0" i="0" u="none" strike="noStrike" cap="none">
                <a:solidFill>
                  <a:schemeClr val="lt2"/>
                </a:solidFill>
                <a:latin typeface="Calibri"/>
                <a:ea typeface="Calibri"/>
                <a:cs typeface="Calibri"/>
                <a:sym typeface="Calibri"/>
              </a:defRPr>
            </a:lvl3pPr>
            <a:lvl4pPr marL="0" lvl="3" indent="0" algn="r">
              <a:spcBef>
                <a:spcPts val="0"/>
              </a:spcBef>
              <a:buNone/>
              <a:defRPr sz="900" b="0" i="0" u="none" strike="noStrike" cap="none">
                <a:solidFill>
                  <a:schemeClr val="lt2"/>
                </a:solidFill>
                <a:latin typeface="Calibri"/>
                <a:ea typeface="Calibri"/>
                <a:cs typeface="Calibri"/>
                <a:sym typeface="Calibri"/>
              </a:defRPr>
            </a:lvl4pPr>
            <a:lvl5pPr marL="0" lvl="4" indent="0" algn="r">
              <a:spcBef>
                <a:spcPts val="0"/>
              </a:spcBef>
              <a:buNone/>
              <a:defRPr sz="900" b="0" i="0" u="none" strike="noStrike" cap="none">
                <a:solidFill>
                  <a:schemeClr val="lt2"/>
                </a:solidFill>
                <a:latin typeface="Calibri"/>
                <a:ea typeface="Calibri"/>
                <a:cs typeface="Calibri"/>
                <a:sym typeface="Calibri"/>
              </a:defRPr>
            </a:lvl5pPr>
            <a:lvl6pPr marL="0" lvl="5" indent="0" algn="r">
              <a:spcBef>
                <a:spcPts val="0"/>
              </a:spcBef>
              <a:buNone/>
              <a:defRPr sz="900" b="0" i="0" u="none" strike="noStrike" cap="none">
                <a:solidFill>
                  <a:schemeClr val="lt2"/>
                </a:solidFill>
                <a:latin typeface="Calibri"/>
                <a:ea typeface="Calibri"/>
                <a:cs typeface="Calibri"/>
                <a:sym typeface="Calibri"/>
              </a:defRPr>
            </a:lvl6pPr>
            <a:lvl7pPr marL="0" lvl="6" indent="0" algn="r">
              <a:spcBef>
                <a:spcPts val="0"/>
              </a:spcBef>
              <a:buNone/>
              <a:defRPr sz="900" b="0" i="0" u="none" strike="noStrike" cap="none">
                <a:solidFill>
                  <a:schemeClr val="lt2"/>
                </a:solidFill>
                <a:latin typeface="Calibri"/>
                <a:ea typeface="Calibri"/>
                <a:cs typeface="Calibri"/>
                <a:sym typeface="Calibri"/>
              </a:defRPr>
            </a:lvl7pPr>
            <a:lvl8pPr marL="0" lvl="7" indent="0" algn="r">
              <a:spcBef>
                <a:spcPts val="0"/>
              </a:spcBef>
              <a:buNone/>
              <a:defRPr sz="900" b="0" i="0" u="none" strike="noStrike" cap="none">
                <a:solidFill>
                  <a:schemeClr val="lt2"/>
                </a:solidFill>
                <a:latin typeface="Calibri"/>
                <a:ea typeface="Calibri"/>
                <a:cs typeface="Calibri"/>
                <a:sym typeface="Calibri"/>
              </a:defRPr>
            </a:lvl8pPr>
            <a:lvl9pPr marL="0" lvl="8" indent="0" algn="r">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3"/>
          <p:cNvSpPr txBox="1">
            <a:spLocks noGrp="1"/>
          </p:cNvSpPr>
          <p:nvPr>
            <p:ph type="body" idx="1"/>
          </p:nvPr>
        </p:nvSpPr>
        <p:spPr>
          <a:xfrm>
            <a:off x="259979" y="684435"/>
            <a:ext cx="8624047" cy="3247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500"/>
              <a:buNone/>
              <a:defRPr sz="1500">
                <a:solidFill>
                  <a:schemeClr val="dk2"/>
                </a:solidFill>
              </a:defRPr>
            </a:lvl1pPr>
            <a:lvl2pPr marL="914400" lvl="1" indent="-228600" algn="l">
              <a:lnSpc>
                <a:spcPct val="100000"/>
              </a:lnSpc>
              <a:spcBef>
                <a:spcPts val="330"/>
              </a:spcBef>
              <a:spcAft>
                <a:spcPts val="0"/>
              </a:spcAft>
              <a:buSzPts val="1980"/>
              <a:buNone/>
              <a:defRPr>
                <a:solidFill>
                  <a:schemeClr val="dk2"/>
                </a:solidFill>
              </a:defRPr>
            </a:lvl2pPr>
            <a:lvl3pPr marL="1371600" lvl="2" indent="-228600" algn="l">
              <a:lnSpc>
                <a:spcPct val="100000"/>
              </a:lnSpc>
              <a:spcBef>
                <a:spcPts val="300"/>
              </a:spcBef>
              <a:spcAft>
                <a:spcPts val="0"/>
              </a:spcAft>
              <a:buSzPts val="1500"/>
              <a:buNone/>
              <a:defRPr>
                <a:solidFill>
                  <a:schemeClr val="dk2"/>
                </a:solidFill>
              </a:defRPr>
            </a:lvl3pPr>
            <a:lvl4pPr marL="1828800" lvl="3" indent="-228600" algn="l">
              <a:lnSpc>
                <a:spcPct val="100000"/>
              </a:lnSpc>
              <a:spcBef>
                <a:spcPts val="270"/>
              </a:spcBef>
              <a:spcAft>
                <a:spcPts val="0"/>
              </a:spcAft>
              <a:buSzPts val="1890"/>
              <a:buNone/>
              <a:defRPr>
                <a:solidFill>
                  <a:schemeClr val="dk2"/>
                </a:solidFill>
              </a:defRPr>
            </a:lvl4pPr>
            <a:lvl5pPr marL="2286000" lvl="4" indent="-228600" algn="l">
              <a:lnSpc>
                <a:spcPct val="100000"/>
              </a:lnSpc>
              <a:spcBef>
                <a:spcPts val="240"/>
              </a:spcBef>
              <a:spcAft>
                <a:spcPts val="0"/>
              </a:spcAft>
              <a:buSzPts val="12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11908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259978" y="201821"/>
            <a:ext cx="8624048"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22887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Footer">
  <p:cSld name="Footer">
    <p:spTree>
      <p:nvGrpSpPr>
        <p:cNvPr id="1" name="Shape 70"/>
        <p:cNvGrpSpPr/>
        <p:nvPr/>
      </p:nvGrpSpPr>
      <p:grpSpPr>
        <a:xfrm>
          <a:off x="0" y="0"/>
          <a:ext cx="0" cy="0"/>
          <a:chOff x="0" y="0"/>
          <a:chExt cx="0" cy="0"/>
        </a:xfrm>
      </p:grpSpPr>
      <p:sp>
        <p:nvSpPr>
          <p:cNvPr id="71" name="Google Shape;71;p15"/>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4672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Footer [2]">
  <p:cSld name="Title + Footer [2]">
    <p:spTree>
      <p:nvGrpSpPr>
        <p:cNvPr id="1" name="Shape 72"/>
        <p:cNvGrpSpPr/>
        <p:nvPr/>
      </p:nvGrpSpPr>
      <p:grpSpPr>
        <a:xfrm>
          <a:off x="0" y="0"/>
          <a:ext cx="0" cy="0"/>
          <a:chOff x="0" y="0"/>
          <a:chExt cx="0" cy="0"/>
        </a:xfrm>
      </p:grpSpPr>
      <p:sp>
        <p:nvSpPr>
          <p:cNvPr id="73" name="Google Shape;73;p16"/>
          <p:cNvSpPr/>
          <p:nvPr/>
        </p:nvSpPr>
        <p:spPr>
          <a:xfrm>
            <a:off x="0" y="0"/>
            <a:ext cx="9144000" cy="8845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74" name="Google Shape;74;p16"/>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2"/>
                </a:solidFill>
                <a:latin typeface="Calibri"/>
                <a:ea typeface="Calibri"/>
                <a:cs typeface="Calibri"/>
                <a:sym typeface="Calibri"/>
              </a:defRPr>
            </a:lvl1pPr>
            <a:lvl2pPr marL="0" lvl="1" indent="0" algn="r">
              <a:spcBef>
                <a:spcPts val="0"/>
              </a:spcBef>
              <a:buNone/>
              <a:defRPr sz="900" b="0" i="0" u="none" strike="noStrike" cap="none">
                <a:solidFill>
                  <a:schemeClr val="lt2"/>
                </a:solidFill>
                <a:latin typeface="Calibri"/>
                <a:ea typeface="Calibri"/>
                <a:cs typeface="Calibri"/>
                <a:sym typeface="Calibri"/>
              </a:defRPr>
            </a:lvl2pPr>
            <a:lvl3pPr marL="0" lvl="2" indent="0" algn="r">
              <a:spcBef>
                <a:spcPts val="0"/>
              </a:spcBef>
              <a:buNone/>
              <a:defRPr sz="900" b="0" i="0" u="none" strike="noStrike" cap="none">
                <a:solidFill>
                  <a:schemeClr val="lt2"/>
                </a:solidFill>
                <a:latin typeface="Calibri"/>
                <a:ea typeface="Calibri"/>
                <a:cs typeface="Calibri"/>
                <a:sym typeface="Calibri"/>
              </a:defRPr>
            </a:lvl3pPr>
            <a:lvl4pPr marL="0" lvl="3" indent="0" algn="r">
              <a:spcBef>
                <a:spcPts val="0"/>
              </a:spcBef>
              <a:buNone/>
              <a:defRPr sz="900" b="0" i="0" u="none" strike="noStrike" cap="none">
                <a:solidFill>
                  <a:schemeClr val="lt2"/>
                </a:solidFill>
                <a:latin typeface="Calibri"/>
                <a:ea typeface="Calibri"/>
                <a:cs typeface="Calibri"/>
                <a:sym typeface="Calibri"/>
              </a:defRPr>
            </a:lvl4pPr>
            <a:lvl5pPr marL="0" lvl="4" indent="0" algn="r">
              <a:spcBef>
                <a:spcPts val="0"/>
              </a:spcBef>
              <a:buNone/>
              <a:defRPr sz="900" b="0" i="0" u="none" strike="noStrike" cap="none">
                <a:solidFill>
                  <a:schemeClr val="lt2"/>
                </a:solidFill>
                <a:latin typeface="Calibri"/>
                <a:ea typeface="Calibri"/>
                <a:cs typeface="Calibri"/>
                <a:sym typeface="Calibri"/>
              </a:defRPr>
            </a:lvl5pPr>
            <a:lvl6pPr marL="0" lvl="5" indent="0" algn="r">
              <a:spcBef>
                <a:spcPts val="0"/>
              </a:spcBef>
              <a:buNone/>
              <a:defRPr sz="900" b="0" i="0" u="none" strike="noStrike" cap="none">
                <a:solidFill>
                  <a:schemeClr val="lt2"/>
                </a:solidFill>
                <a:latin typeface="Calibri"/>
                <a:ea typeface="Calibri"/>
                <a:cs typeface="Calibri"/>
                <a:sym typeface="Calibri"/>
              </a:defRPr>
            </a:lvl6pPr>
            <a:lvl7pPr marL="0" lvl="6" indent="0" algn="r">
              <a:spcBef>
                <a:spcPts val="0"/>
              </a:spcBef>
              <a:buNone/>
              <a:defRPr sz="900" b="0" i="0" u="none" strike="noStrike" cap="none">
                <a:solidFill>
                  <a:schemeClr val="lt2"/>
                </a:solidFill>
                <a:latin typeface="Calibri"/>
                <a:ea typeface="Calibri"/>
                <a:cs typeface="Calibri"/>
                <a:sym typeface="Calibri"/>
              </a:defRPr>
            </a:lvl7pPr>
            <a:lvl8pPr marL="0" lvl="7" indent="0" algn="r">
              <a:spcBef>
                <a:spcPts val="0"/>
              </a:spcBef>
              <a:buNone/>
              <a:defRPr sz="900" b="0" i="0" u="none" strike="noStrike" cap="none">
                <a:solidFill>
                  <a:schemeClr val="lt2"/>
                </a:solidFill>
                <a:latin typeface="Calibri"/>
                <a:ea typeface="Calibri"/>
                <a:cs typeface="Calibri"/>
                <a:sym typeface="Calibri"/>
              </a:defRPr>
            </a:lvl8pPr>
            <a:lvl9pPr marL="0" lvl="8" indent="0" algn="r">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6"/>
          <p:cNvSpPr txBox="1"/>
          <p:nvPr/>
        </p:nvSpPr>
        <p:spPr>
          <a:xfrm>
            <a:off x="259978" y="201821"/>
            <a:ext cx="8624048" cy="533401"/>
          </a:xfrm>
          <a:prstGeom prst="rect">
            <a:avLst/>
          </a:prstGeom>
          <a:noFill/>
          <a:ln>
            <a:noFill/>
          </a:ln>
        </p:spPr>
        <p:txBody>
          <a:bodyPr spcFirstLastPara="1" wrap="square" lIns="68575" tIns="34275" rIns="0" bIns="0" anchor="t" anchorCtr="0">
            <a:noAutofit/>
          </a:bodyPr>
          <a:lstStyle/>
          <a:p>
            <a:pPr marL="0" marR="0" lvl="0" indent="0" algn="l" rtl="0">
              <a:spcBef>
                <a:spcPts val="0"/>
              </a:spcBef>
              <a:spcAft>
                <a:spcPts val="0"/>
              </a:spcAft>
              <a:buClr>
                <a:schemeClr val="lt1"/>
              </a:buClr>
              <a:buSzPts val="1950"/>
              <a:buFont typeface="Calibri"/>
              <a:buNone/>
            </a:pPr>
            <a:r>
              <a:rPr lang="en-US" sz="1950" b="1" i="0" u="none" strike="noStrike" cap="none">
                <a:solidFill>
                  <a:schemeClr val="lt1"/>
                </a:solidFill>
                <a:latin typeface="Calibri"/>
                <a:ea typeface="Calibri"/>
                <a:cs typeface="Calibri"/>
                <a:sym typeface="Calibri"/>
              </a:rPr>
              <a:t>Title</a:t>
            </a:r>
            <a:endParaRPr/>
          </a:p>
        </p:txBody>
      </p:sp>
      <p:pic>
        <p:nvPicPr>
          <p:cNvPr id="76" name="Google Shape;76;p16"/>
          <p:cNvPicPr preferRelativeResize="0"/>
          <p:nvPr/>
        </p:nvPicPr>
        <p:blipFill rotWithShape="1">
          <a:blip r:embed="rId2">
            <a:alphaModFix/>
          </a:blip>
          <a:srcRect t="49114" r="49981"/>
          <a:stretch/>
        </p:blipFill>
        <p:spPr>
          <a:xfrm>
            <a:off x="8272765" y="-1819"/>
            <a:ext cx="871237" cy="886337"/>
          </a:xfrm>
          <a:prstGeom prst="rect">
            <a:avLst/>
          </a:prstGeom>
          <a:noFill/>
          <a:ln>
            <a:noFill/>
          </a:ln>
        </p:spPr>
      </p:pic>
    </p:spTree>
    <p:extLst>
      <p:ext uri="{BB962C8B-B14F-4D97-AF65-F5344CB8AC3E}">
        <p14:creationId xmlns:p14="http://schemas.microsoft.com/office/powerpoint/2010/main" val="3243782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Goals [Sea Blue]">
  <p:cSld name="Goals [Sea Blue]">
    <p:spTree>
      <p:nvGrpSpPr>
        <p:cNvPr id="1" name="Shape 77"/>
        <p:cNvGrpSpPr/>
        <p:nvPr/>
      </p:nvGrpSpPr>
      <p:grpSpPr>
        <a:xfrm>
          <a:off x="0" y="0"/>
          <a:ext cx="0" cy="0"/>
          <a:chOff x="0" y="0"/>
          <a:chExt cx="0" cy="0"/>
        </a:xfrm>
      </p:grpSpPr>
      <p:sp>
        <p:nvSpPr>
          <p:cNvPr id="78" name="Google Shape;78;p17"/>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7"/>
          <p:cNvSpPr/>
          <p:nvPr/>
        </p:nvSpPr>
        <p:spPr>
          <a:xfrm rot="-5400000">
            <a:off x="-3128688" y="3128691"/>
            <a:ext cx="6866975" cy="6095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grpSp>
        <p:nvGrpSpPr>
          <p:cNvPr id="80" name="Google Shape;80;p17"/>
          <p:cNvGrpSpPr/>
          <p:nvPr/>
        </p:nvGrpSpPr>
        <p:grpSpPr>
          <a:xfrm>
            <a:off x="609600" y="1066803"/>
            <a:ext cx="8534400" cy="3352801"/>
            <a:chOff x="609600" y="1675487"/>
            <a:chExt cx="8534400" cy="2744113"/>
          </a:xfrm>
        </p:grpSpPr>
        <p:sp>
          <p:nvSpPr>
            <p:cNvPr id="81" name="Google Shape;81;p17"/>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050"/>
                <a:buFont typeface="Calibri"/>
                <a:buNone/>
              </a:pPr>
              <a:endParaRPr sz="1050" b="0" i="0" u="none" strike="noStrike" cap="none">
                <a:solidFill>
                  <a:schemeClr val="dk1"/>
                </a:solidFill>
                <a:latin typeface="Calibri"/>
                <a:ea typeface="Calibri"/>
                <a:cs typeface="Calibri"/>
                <a:sym typeface="Calibri"/>
              </a:endParaRPr>
            </a:p>
          </p:txBody>
        </p:sp>
        <p:sp>
          <p:nvSpPr>
            <p:cNvPr id="82" name="Google Shape;82;p17"/>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83" name="Google Shape;83;p17"/>
          <p:cNvGrpSpPr/>
          <p:nvPr/>
        </p:nvGrpSpPr>
        <p:grpSpPr>
          <a:xfrm>
            <a:off x="594070" y="5"/>
            <a:ext cx="8549930" cy="1451907"/>
            <a:chOff x="594070" y="1"/>
            <a:chExt cx="8549930" cy="1451907"/>
          </a:xfrm>
        </p:grpSpPr>
        <p:sp>
          <p:nvSpPr>
            <p:cNvPr id="84" name="Google Shape;84;p17"/>
            <p:cNvSpPr/>
            <p:nvPr/>
          </p:nvSpPr>
          <p:spPr>
            <a:xfrm>
              <a:off x="594070" y="1"/>
              <a:ext cx="8549930" cy="10668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i="0" u="none" strike="noStrike" cap="none">
                <a:solidFill>
                  <a:schemeClr val="lt1"/>
                </a:solidFill>
                <a:latin typeface="Calibri"/>
                <a:ea typeface="Calibri"/>
                <a:cs typeface="Calibri"/>
                <a:sym typeface="Calibri"/>
              </a:endParaRPr>
            </a:p>
          </p:txBody>
        </p:sp>
        <p:sp>
          <p:nvSpPr>
            <p:cNvPr id="85" name="Google Shape;85;p17"/>
            <p:cNvSpPr/>
            <p:nvPr/>
          </p:nvSpPr>
          <p:spPr>
            <a:xfrm rot="10800000" flipH="1">
              <a:off x="4343399" y="1066800"/>
              <a:ext cx="1524000" cy="385108"/>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86" name="Google Shape;86;p17"/>
          <p:cNvSpPr txBox="1">
            <a:spLocks noGrp="1"/>
          </p:cNvSpPr>
          <p:nvPr>
            <p:ph type="body" idx="1"/>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7"/>
          <p:cNvSpPr txBox="1">
            <a:spLocks noGrp="1"/>
          </p:cNvSpPr>
          <p:nvPr>
            <p:ph type="body" idx="2"/>
          </p:nvPr>
        </p:nvSpPr>
        <p:spPr>
          <a:xfrm>
            <a:off x="621099" y="1882775"/>
            <a:ext cx="8447086" cy="2027238"/>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Clr>
                <a:schemeClr val="dk1"/>
              </a:buClr>
              <a:buSzPts val="1350"/>
              <a:buFont typeface="Calibri"/>
              <a:buAutoNum type="alphaUcPeriod"/>
              <a:defRPr sz="1350"/>
            </a:lvl1pPr>
            <a:lvl2pPr marL="914400" lvl="1" indent="-228600" algn="l">
              <a:lnSpc>
                <a:spcPct val="100000"/>
              </a:lnSpc>
              <a:spcBef>
                <a:spcPts val="270"/>
              </a:spcBef>
              <a:spcAft>
                <a:spcPts val="0"/>
              </a:spcAft>
              <a:buSzPts val="1620"/>
              <a:buNone/>
              <a:defRPr sz="1350"/>
            </a:lvl2pPr>
            <a:lvl3pPr marL="1371600" lvl="2" indent="-228600" algn="l">
              <a:lnSpc>
                <a:spcPct val="100000"/>
              </a:lnSpc>
              <a:spcBef>
                <a:spcPts val="270"/>
              </a:spcBef>
              <a:spcAft>
                <a:spcPts val="0"/>
              </a:spcAft>
              <a:buSzPts val="1350"/>
              <a:buNone/>
              <a:defRPr sz="1350"/>
            </a:lvl3pPr>
            <a:lvl4pPr marL="1828800" lvl="3" indent="-228600" algn="l">
              <a:lnSpc>
                <a:spcPct val="100000"/>
              </a:lnSpc>
              <a:spcBef>
                <a:spcPts val="270"/>
              </a:spcBef>
              <a:spcAft>
                <a:spcPts val="0"/>
              </a:spcAft>
              <a:buSzPts val="1890"/>
              <a:buNone/>
              <a:defRPr sz="1350"/>
            </a:lvl4pPr>
            <a:lvl5pPr marL="2286000" lvl="4" indent="-228600" algn="l">
              <a:lnSpc>
                <a:spcPct val="100000"/>
              </a:lnSpc>
              <a:spcBef>
                <a:spcPts val="270"/>
              </a:spcBef>
              <a:spcAft>
                <a:spcPts val="0"/>
              </a:spcAft>
              <a:buSzPts val="1350"/>
              <a:buNone/>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7"/>
          <p:cNvSpPr txBox="1">
            <a:spLocks noGrp="1"/>
          </p:cNvSpPr>
          <p:nvPr>
            <p:ph type="body" idx="3"/>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7"/>
          <p:cNvSpPr txBox="1">
            <a:spLocks noGrp="1"/>
          </p:cNvSpPr>
          <p:nvPr>
            <p:ph type="body" idx="4"/>
          </p:nvPr>
        </p:nvSpPr>
        <p:spPr>
          <a:xfrm>
            <a:off x="609596" y="60329"/>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90"/>
              </a:spcBef>
              <a:spcAft>
                <a:spcPts val="0"/>
              </a:spcAft>
              <a:buSzPts val="1950"/>
              <a:buNone/>
              <a:defRPr sz="195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7"/>
          <p:cNvSpPr txBox="1">
            <a:spLocks noGrp="1"/>
          </p:cNvSpPr>
          <p:nvPr>
            <p:ph type="body" idx="5"/>
          </p:nvPr>
        </p:nvSpPr>
        <p:spPr>
          <a:xfrm rot="-5400000">
            <a:off x="-2534746" y="3656300"/>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360"/>
              </a:spcBef>
              <a:spcAft>
                <a:spcPts val="0"/>
              </a:spcAft>
              <a:buSzPts val="1800"/>
              <a:buNone/>
              <a:defRPr sz="180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17"/>
          <p:cNvSpPr txBox="1">
            <a:spLocks noGrp="1"/>
          </p:cNvSpPr>
          <p:nvPr>
            <p:ph type="body" idx="6"/>
          </p:nvPr>
        </p:nvSpPr>
        <p:spPr>
          <a:xfrm>
            <a:off x="621100" y="4865403"/>
            <a:ext cx="6313484" cy="186223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SzPts val="1350"/>
              <a:buChar char="▪"/>
              <a:defRPr sz="1350"/>
            </a:lvl1pPr>
            <a:lvl2pPr marL="914400" lvl="1" indent="-331469" algn="l">
              <a:lnSpc>
                <a:spcPct val="100000"/>
              </a:lnSpc>
              <a:spcBef>
                <a:spcPts val="270"/>
              </a:spcBef>
              <a:spcAft>
                <a:spcPts val="0"/>
              </a:spcAft>
              <a:buSzPts val="1620"/>
              <a:buChar char="+"/>
              <a:defRPr sz="1350"/>
            </a:lvl2pPr>
            <a:lvl3pPr marL="1371600" lvl="2" indent="-314325" algn="l">
              <a:lnSpc>
                <a:spcPct val="100000"/>
              </a:lnSpc>
              <a:spcBef>
                <a:spcPts val="270"/>
              </a:spcBef>
              <a:spcAft>
                <a:spcPts val="0"/>
              </a:spcAft>
              <a:buSzPts val="1350"/>
              <a:buChar char="▪"/>
              <a:defRPr sz="1350"/>
            </a:lvl3pPr>
            <a:lvl4pPr marL="1828800" lvl="3" indent="-348614" algn="l">
              <a:lnSpc>
                <a:spcPct val="100000"/>
              </a:lnSpc>
              <a:spcBef>
                <a:spcPts val="270"/>
              </a:spcBef>
              <a:spcAft>
                <a:spcPts val="0"/>
              </a:spcAft>
              <a:buSzPts val="1890"/>
              <a:buChar char="+"/>
              <a:defRPr sz="1350"/>
            </a:lvl4pPr>
            <a:lvl5pPr marL="2286000" lvl="4" indent="-314325" algn="l">
              <a:lnSpc>
                <a:spcPct val="100000"/>
              </a:lnSpc>
              <a:spcBef>
                <a:spcPts val="270"/>
              </a:spcBef>
              <a:spcAft>
                <a:spcPts val="0"/>
              </a:spcAft>
              <a:buSzPts val="1350"/>
              <a:buChar char="▪"/>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23606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Goals [Autumn]">
  <p:cSld name="Goals [Autumn]">
    <p:spTree>
      <p:nvGrpSpPr>
        <p:cNvPr id="1" name="Shape 92"/>
        <p:cNvGrpSpPr/>
        <p:nvPr/>
      </p:nvGrpSpPr>
      <p:grpSpPr>
        <a:xfrm>
          <a:off x="0" y="0"/>
          <a:ext cx="0" cy="0"/>
          <a:chOff x="0" y="0"/>
          <a:chExt cx="0" cy="0"/>
        </a:xfrm>
      </p:grpSpPr>
      <p:sp>
        <p:nvSpPr>
          <p:cNvPr id="93" name="Google Shape;93;p18"/>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8"/>
          <p:cNvSpPr/>
          <p:nvPr/>
        </p:nvSpPr>
        <p:spPr>
          <a:xfrm rot="-5400000">
            <a:off x="-3128688" y="3128691"/>
            <a:ext cx="6866975" cy="60959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grpSp>
        <p:nvGrpSpPr>
          <p:cNvPr id="95" name="Google Shape;95;p18"/>
          <p:cNvGrpSpPr/>
          <p:nvPr/>
        </p:nvGrpSpPr>
        <p:grpSpPr>
          <a:xfrm>
            <a:off x="609600" y="1066803"/>
            <a:ext cx="8534400" cy="3352801"/>
            <a:chOff x="609600" y="1675487"/>
            <a:chExt cx="8534400" cy="2744113"/>
          </a:xfrm>
        </p:grpSpPr>
        <p:sp>
          <p:nvSpPr>
            <p:cNvPr id="96" name="Google Shape;96;p18"/>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050"/>
                <a:buFont typeface="Calibri"/>
                <a:buNone/>
              </a:pPr>
              <a:endParaRPr sz="1050" b="0" i="0" u="none" strike="noStrike" cap="none">
                <a:solidFill>
                  <a:schemeClr val="dk1"/>
                </a:solidFill>
                <a:latin typeface="Calibri"/>
                <a:ea typeface="Calibri"/>
                <a:cs typeface="Calibri"/>
                <a:sym typeface="Calibri"/>
              </a:endParaRPr>
            </a:p>
          </p:txBody>
        </p:sp>
        <p:sp>
          <p:nvSpPr>
            <p:cNvPr id="97" name="Google Shape;97;p18"/>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98" name="Google Shape;98;p18"/>
          <p:cNvGrpSpPr/>
          <p:nvPr/>
        </p:nvGrpSpPr>
        <p:grpSpPr>
          <a:xfrm>
            <a:off x="594070" y="5"/>
            <a:ext cx="8549930" cy="1451907"/>
            <a:chOff x="594070" y="1"/>
            <a:chExt cx="8549930" cy="1451907"/>
          </a:xfrm>
        </p:grpSpPr>
        <p:sp>
          <p:nvSpPr>
            <p:cNvPr id="99" name="Google Shape;99;p18"/>
            <p:cNvSpPr/>
            <p:nvPr/>
          </p:nvSpPr>
          <p:spPr>
            <a:xfrm>
              <a:off x="594070" y="1"/>
              <a:ext cx="8549930" cy="106680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i="0" u="none" strike="noStrike" cap="none">
                <a:solidFill>
                  <a:schemeClr val="lt1"/>
                </a:solidFill>
                <a:latin typeface="Calibri"/>
                <a:ea typeface="Calibri"/>
                <a:cs typeface="Calibri"/>
                <a:sym typeface="Calibri"/>
              </a:endParaRPr>
            </a:p>
          </p:txBody>
        </p:sp>
        <p:sp>
          <p:nvSpPr>
            <p:cNvPr id="100" name="Google Shape;100;p18"/>
            <p:cNvSpPr/>
            <p:nvPr/>
          </p:nvSpPr>
          <p:spPr>
            <a:xfrm rot="10800000" flipH="1">
              <a:off x="4343399" y="1066800"/>
              <a:ext cx="1524000" cy="385108"/>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101" name="Google Shape;101;p18"/>
          <p:cNvSpPr txBox="1">
            <a:spLocks noGrp="1"/>
          </p:cNvSpPr>
          <p:nvPr>
            <p:ph type="body" idx="1"/>
          </p:nvPr>
        </p:nvSpPr>
        <p:spPr>
          <a:xfrm>
            <a:off x="609596" y="60329"/>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90"/>
              </a:spcBef>
              <a:spcAft>
                <a:spcPts val="0"/>
              </a:spcAft>
              <a:buSzPts val="1950"/>
              <a:buNone/>
              <a:defRPr sz="195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18"/>
          <p:cNvSpPr txBox="1">
            <a:spLocks noGrp="1"/>
          </p:cNvSpPr>
          <p:nvPr>
            <p:ph type="body" idx="2"/>
          </p:nvPr>
        </p:nvSpPr>
        <p:spPr>
          <a:xfrm rot="-5400000">
            <a:off x="-2534746" y="3656300"/>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360"/>
              </a:spcBef>
              <a:spcAft>
                <a:spcPts val="0"/>
              </a:spcAft>
              <a:buSzPts val="1800"/>
              <a:buNone/>
              <a:defRPr sz="180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18"/>
          <p:cNvSpPr txBox="1">
            <a:spLocks noGrp="1"/>
          </p:cNvSpPr>
          <p:nvPr>
            <p:ph type="body" idx="3"/>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18"/>
          <p:cNvSpPr txBox="1">
            <a:spLocks noGrp="1"/>
          </p:cNvSpPr>
          <p:nvPr>
            <p:ph type="body" idx="4"/>
          </p:nvPr>
        </p:nvSpPr>
        <p:spPr>
          <a:xfrm>
            <a:off x="621099" y="1882775"/>
            <a:ext cx="8447086" cy="2027238"/>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Clr>
                <a:schemeClr val="dk1"/>
              </a:buClr>
              <a:buSzPts val="1350"/>
              <a:buFont typeface="Calibri"/>
              <a:buAutoNum type="alphaUcPeriod"/>
              <a:defRPr sz="1350"/>
            </a:lvl1pPr>
            <a:lvl2pPr marL="914400" lvl="1" indent="-228600" algn="l">
              <a:lnSpc>
                <a:spcPct val="100000"/>
              </a:lnSpc>
              <a:spcBef>
                <a:spcPts val="270"/>
              </a:spcBef>
              <a:spcAft>
                <a:spcPts val="0"/>
              </a:spcAft>
              <a:buSzPts val="1620"/>
              <a:buNone/>
              <a:defRPr sz="1350"/>
            </a:lvl2pPr>
            <a:lvl3pPr marL="1371600" lvl="2" indent="-228600" algn="l">
              <a:lnSpc>
                <a:spcPct val="100000"/>
              </a:lnSpc>
              <a:spcBef>
                <a:spcPts val="270"/>
              </a:spcBef>
              <a:spcAft>
                <a:spcPts val="0"/>
              </a:spcAft>
              <a:buSzPts val="1350"/>
              <a:buNone/>
              <a:defRPr sz="1350"/>
            </a:lvl3pPr>
            <a:lvl4pPr marL="1828800" lvl="3" indent="-228600" algn="l">
              <a:lnSpc>
                <a:spcPct val="100000"/>
              </a:lnSpc>
              <a:spcBef>
                <a:spcPts val="270"/>
              </a:spcBef>
              <a:spcAft>
                <a:spcPts val="0"/>
              </a:spcAft>
              <a:buSzPts val="1890"/>
              <a:buNone/>
              <a:defRPr sz="1350"/>
            </a:lvl4pPr>
            <a:lvl5pPr marL="2286000" lvl="4" indent="-228600" algn="l">
              <a:lnSpc>
                <a:spcPct val="100000"/>
              </a:lnSpc>
              <a:spcBef>
                <a:spcPts val="270"/>
              </a:spcBef>
              <a:spcAft>
                <a:spcPts val="0"/>
              </a:spcAft>
              <a:buSzPts val="1350"/>
              <a:buNone/>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18"/>
          <p:cNvSpPr txBox="1">
            <a:spLocks noGrp="1"/>
          </p:cNvSpPr>
          <p:nvPr>
            <p:ph type="body" idx="5"/>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 name="Google Shape;106;p18"/>
          <p:cNvSpPr txBox="1">
            <a:spLocks noGrp="1"/>
          </p:cNvSpPr>
          <p:nvPr>
            <p:ph type="body" idx="6"/>
          </p:nvPr>
        </p:nvSpPr>
        <p:spPr>
          <a:xfrm>
            <a:off x="621100" y="4865403"/>
            <a:ext cx="6313484" cy="186223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SzPts val="1350"/>
              <a:buChar char="▪"/>
              <a:defRPr sz="1350"/>
            </a:lvl1pPr>
            <a:lvl2pPr marL="914400" lvl="1" indent="-331469" algn="l">
              <a:lnSpc>
                <a:spcPct val="100000"/>
              </a:lnSpc>
              <a:spcBef>
                <a:spcPts val="270"/>
              </a:spcBef>
              <a:spcAft>
                <a:spcPts val="0"/>
              </a:spcAft>
              <a:buSzPts val="1620"/>
              <a:buChar char="+"/>
              <a:defRPr sz="1350"/>
            </a:lvl2pPr>
            <a:lvl3pPr marL="1371600" lvl="2" indent="-314325" algn="l">
              <a:lnSpc>
                <a:spcPct val="100000"/>
              </a:lnSpc>
              <a:spcBef>
                <a:spcPts val="270"/>
              </a:spcBef>
              <a:spcAft>
                <a:spcPts val="0"/>
              </a:spcAft>
              <a:buSzPts val="1350"/>
              <a:buChar char="▪"/>
              <a:defRPr sz="1350"/>
            </a:lvl3pPr>
            <a:lvl4pPr marL="1828800" lvl="3" indent="-348614" algn="l">
              <a:lnSpc>
                <a:spcPct val="100000"/>
              </a:lnSpc>
              <a:spcBef>
                <a:spcPts val="270"/>
              </a:spcBef>
              <a:spcAft>
                <a:spcPts val="0"/>
              </a:spcAft>
              <a:buSzPts val="1890"/>
              <a:buChar char="+"/>
              <a:defRPr sz="1350"/>
            </a:lvl4pPr>
            <a:lvl5pPr marL="2286000" lvl="4" indent="-314325" algn="l">
              <a:lnSpc>
                <a:spcPct val="100000"/>
              </a:lnSpc>
              <a:spcBef>
                <a:spcPts val="270"/>
              </a:spcBef>
              <a:spcAft>
                <a:spcPts val="0"/>
              </a:spcAft>
              <a:buSzPts val="1350"/>
              <a:buChar char="▪"/>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8410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Goals [Pear]">
  <p:cSld name="Goals [Pear]">
    <p:spTree>
      <p:nvGrpSpPr>
        <p:cNvPr id="1" name="Shape 107"/>
        <p:cNvGrpSpPr/>
        <p:nvPr/>
      </p:nvGrpSpPr>
      <p:grpSpPr>
        <a:xfrm>
          <a:off x="0" y="0"/>
          <a:ext cx="0" cy="0"/>
          <a:chOff x="0" y="0"/>
          <a:chExt cx="0" cy="0"/>
        </a:xfrm>
      </p:grpSpPr>
      <p:sp>
        <p:nvSpPr>
          <p:cNvPr id="108" name="Google Shape;108;p19"/>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9"/>
          <p:cNvSpPr/>
          <p:nvPr/>
        </p:nvSpPr>
        <p:spPr>
          <a:xfrm rot="-5400000">
            <a:off x="-3128688" y="3128691"/>
            <a:ext cx="6866975" cy="60959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grpSp>
        <p:nvGrpSpPr>
          <p:cNvPr id="110" name="Google Shape;110;p19"/>
          <p:cNvGrpSpPr/>
          <p:nvPr/>
        </p:nvGrpSpPr>
        <p:grpSpPr>
          <a:xfrm>
            <a:off x="609600" y="1066803"/>
            <a:ext cx="8534400" cy="3352801"/>
            <a:chOff x="609600" y="1675487"/>
            <a:chExt cx="8534400" cy="2744113"/>
          </a:xfrm>
        </p:grpSpPr>
        <p:sp>
          <p:nvSpPr>
            <p:cNvPr id="111" name="Google Shape;111;p19"/>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050"/>
                <a:buFont typeface="Calibri"/>
                <a:buNone/>
              </a:pPr>
              <a:endParaRPr sz="1050" b="0" i="0" u="none" strike="noStrike" cap="none">
                <a:solidFill>
                  <a:schemeClr val="dk1"/>
                </a:solidFill>
                <a:latin typeface="Calibri"/>
                <a:ea typeface="Calibri"/>
                <a:cs typeface="Calibri"/>
                <a:sym typeface="Calibri"/>
              </a:endParaRPr>
            </a:p>
          </p:txBody>
        </p:sp>
        <p:sp>
          <p:nvSpPr>
            <p:cNvPr id="112" name="Google Shape;112;p19"/>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113" name="Google Shape;113;p19"/>
          <p:cNvGrpSpPr/>
          <p:nvPr/>
        </p:nvGrpSpPr>
        <p:grpSpPr>
          <a:xfrm>
            <a:off x="594070" y="5"/>
            <a:ext cx="8549930" cy="1451907"/>
            <a:chOff x="594070" y="1"/>
            <a:chExt cx="8549930" cy="1451907"/>
          </a:xfrm>
        </p:grpSpPr>
        <p:sp>
          <p:nvSpPr>
            <p:cNvPr id="114" name="Google Shape;114;p19"/>
            <p:cNvSpPr/>
            <p:nvPr/>
          </p:nvSpPr>
          <p:spPr>
            <a:xfrm>
              <a:off x="594070" y="1"/>
              <a:ext cx="8549930" cy="106680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i="0" u="none" strike="noStrike" cap="none">
                <a:solidFill>
                  <a:schemeClr val="lt1"/>
                </a:solidFill>
                <a:latin typeface="Calibri"/>
                <a:ea typeface="Calibri"/>
                <a:cs typeface="Calibri"/>
                <a:sym typeface="Calibri"/>
              </a:endParaRPr>
            </a:p>
          </p:txBody>
        </p:sp>
        <p:sp>
          <p:nvSpPr>
            <p:cNvPr id="115" name="Google Shape;115;p19"/>
            <p:cNvSpPr/>
            <p:nvPr/>
          </p:nvSpPr>
          <p:spPr>
            <a:xfrm rot="10800000" flipH="1">
              <a:off x="4343399" y="1066800"/>
              <a:ext cx="1524000" cy="385108"/>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116" name="Google Shape;116;p19"/>
          <p:cNvSpPr txBox="1">
            <a:spLocks noGrp="1"/>
          </p:cNvSpPr>
          <p:nvPr>
            <p:ph type="body" idx="1"/>
          </p:nvPr>
        </p:nvSpPr>
        <p:spPr>
          <a:xfrm>
            <a:off x="609596" y="60329"/>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90"/>
              </a:spcBef>
              <a:spcAft>
                <a:spcPts val="0"/>
              </a:spcAft>
              <a:buSzPts val="1950"/>
              <a:buNone/>
              <a:defRPr sz="195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19"/>
          <p:cNvSpPr txBox="1">
            <a:spLocks noGrp="1"/>
          </p:cNvSpPr>
          <p:nvPr>
            <p:ph type="body" idx="2"/>
          </p:nvPr>
        </p:nvSpPr>
        <p:spPr>
          <a:xfrm rot="-5400000">
            <a:off x="-2534746" y="3656300"/>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360"/>
              </a:spcBef>
              <a:spcAft>
                <a:spcPts val="0"/>
              </a:spcAft>
              <a:buSzPts val="1800"/>
              <a:buNone/>
              <a:defRPr sz="180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19"/>
          <p:cNvSpPr txBox="1">
            <a:spLocks noGrp="1"/>
          </p:cNvSpPr>
          <p:nvPr>
            <p:ph type="body" idx="3"/>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9" name="Google Shape;119;p19"/>
          <p:cNvSpPr txBox="1">
            <a:spLocks noGrp="1"/>
          </p:cNvSpPr>
          <p:nvPr>
            <p:ph type="body" idx="4"/>
          </p:nvPr>
        </p:nvSpPr>
        <p:spPr>
          <a:xfrm>
            <a:off x="621099" y="1882775"/>
            <a:ext cx="8447086" cy="2027238"/>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Clr>
                <a:schemeClr val="dk1"/>
              </a:buClr>
              <a:buSzPts val="1350"/>
              <a:buFont typeface="Calibri"/>
              <a:buAutoNum type="alphaUcPeriod"/>
              <a:defRPr sz="1350"/>
            </a:lvl1pPr>
            <a:lvl2pPr marL="914400" lvl="1" indent="-228600" algn="l">
              <a:lnSpc>
                <a:spcPct val="100000"/>
              </a:lnSpc>
              <a:spcBef>
                <a:spcPts val="270"/>
              </a:spcBef>
              <a:spcAft>
                <a:spcPts val="0"/>
              </a:spcAft>
              <a:buSzPts val="1620"/>
              <a:buNone/>
              <a:defRPr sz="1350"/>
            </a:lvl2pPr>
            <a:lvl3pPr marL="1371600" lvl="2" indent="-228600" algn="l">
              <a:lnSpc>
                <a:spcPct val="100000"/>
              </a:lnSpc>
              <a:spcBef>
                <a:spcPts val="270"/>
              </a:spcBef>
              <a:spcAft>
                <a:spcPts val="0"/>
              </a:spcAft>
              <a:buSzPts val="1350"/>
              <a:buNone/>
              <a:defRPr sz="1350"/>
            </a:lvl3pPr>
            <a:lvl4pPr marL="1828800" lvl="3" indent="-228600" algn="l">
              <a:lnSpc>
                <a:spcPct val="100000"/>
              </a:lnSpc>
              <a:spcBef>
                <a:spcPts val="270"/>
              </a:spcBef>
              <a:spcAft>
                <a:spcPts val="0"/>
              </a:spcAft>
              <a:buSzPts val="1890"/>
              <a:buNone/>
              <a:defRPr sz="1350"/>
            </a:lvl4pPr>
            <a:lvl5pPr marL="2286000" lvl="4" indent="-228600" algn="l">
              <a:lnSpc>
                <a:spcPct val="100000"/>
              </a:lnSpc>
              <a:spcBef>
                <a:spcPts val="270"/>
              </a:spcBef>
              <a:spcAft>
                <a:spcPts val="0"/>
              </a:spcAft>
              <a:buSzPts val="1350"/>
              <a:buNone/>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 name="Google Shape;120;p19"/>
          <p:cNvSpPr txBox="1">
            <a:spLocks noGrp="1"/>
          </p:cNvSpPr>
          <p:nvPr>
            <p:ph type="body" idx="5"/>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19"/>
          <p:cNvSpPr txBox="1">
            <a:spLocks noGrp="1"/>
          </p:cNvSpPr>
          <p:nvPr>
            <p:ph type="body" idx="6"/>
          </p:nvPr>
        </p:nvSpPr>
        <p:spPr>
          <a:xfrm>
            <a:off x="621100" y="4865403"/>
            <a:ext cx="6313484" cy="186223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SzPts val="1350"/>
              <a:buChar char="▪"/>
              <a:defRPr sz="1350"/>
            </a:lvl1pPr>
            <a:lvl2pPr marL="914400" lvl="1" indent="-331469" algn="l">
              <a:lnSpc>
                <a:spcPct val="100000"/>
              </a:lnSpc>
              <a:spcBef>
                <a:spcPts val="270"/>
              </a:spcBef>
              <a:spcAft>
                <a:spcPts val="0"/>
              </a:spcAft>
              <a:buSzPts val="1620"/>
              <a:buChar char="+"/>
              <a:defRPr sz="1350"/>
            </a:lvl2pPr>
            <a:lvl3pPr marL="1371600" lvl="2" indent="-314325" algn="l">
              <a:lnSpc>
                <a:spcPct val="100000"/>
              </a:lnSpc>
              <a:spcBef>
                <a:spcPts val="270"/>
              </a:spcBef>
              <a:spcAft>
                <a:spcPts val="0"/>
              </a:spcAft>
              <a:buSzPts val="1350"/>
              <a:buChar char="▪"/>
              <a:defRPr sz="1350"/>
            </a:lvl3pPr>
            <a:lvl4pPr marL="1828800" lvl="3" indent="-348614" algn="l">
              <a:lnSpc>
                <a:spcPct val="100000"/>
              </a:lnSpc>
              <a:spcBef>
                <a:spcPts val="270"/>
              </a:spcBef>
              <a:spcAft>
                <a:spcPts val="0"/>
              </a:spcAft>
              <a:buSzPts val="1890"/>
              <a:buChar char="+"/>
              <a:defRPr sz="1350"/>
            </a:lvl4pPr>
            <a:lvl5pPr marL="2286000" lvl="4" indent="-314325" algn="l">
              <a:lnSpc>
                <a:spcPct val="100000"/>
              </a:lnSpc>
              <a:spcBef>
                <a:spcPts val="270"/>
              </a:spcBef>
              <a:spcAft>
                <a:spcPts val="0"/>
              </a:spcAft>
              <a:buSzPts val="1350"/>
              <a:buChar char="▪"/>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223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Goals [Marmalade]">
  <p:cSld name="Goals [Marmalade]">
    <p:spTree>
      <p:nvGrpSpPr>
        <p:cNvPr id="1" name="Shape 122"/>
        <p:cNvGrpSpPr/>
        <p:nvPr/>
      </p:nvGrpSpPr>
      <p:grpSpPr>
        <a:xfrm>
          <a:off x="0" y="0"/>
          <a:ext cx="0" cy="0"/>
          <a:chOff x="0" y="0"/>
          <a:chExt cx="0" cy="0"/>
        </a:xfrm>
      </p:grpSpPr>
      <p:sp>
        <p:nvSpPr>
          <p:cNvPr id="123" name="Google Shape;123;p20"/>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4" name="Google Shape;124;p20"/>
          <p:cNvSpPr/>
          <p:nvPr/>
        </p:nvSpPr>
        <p:spPr>
          <a:xfrm rot="-5400000">
            <a:off x="-3128688" y="3128691"/>
            <a:ext cx="6866975" cy="60959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grpSp>
        <p:nvGrpSpPr>
          <p:cNvPr id="125" name="Google Shape;125;p20"/>
          <p:cNvGrpSpPr/>
          <p:nvPr/>
        </p:nvGrpSpPr>
        <p:grpSpPr>
          <a:xfrm>
            <a:off x="609600" y="1066803"/>
            <a:ext cx="8534400" cy="3352801"/>
            <a:chOff x="609600" y="1675487"/>
            <a:chExt cx="8534400" cy="2744113"/>
          </a:xfrm>
        </p:grpSpPr>
        <p:sp>
          <p:nvSpPr>
            <p:cNvPr id="126" name="Google Shape;126;p20"/>
            <p:cNvSpPr/>
            <p:nvPr/>
          </p:nvSpPr>
          <p:spPr>
            <a:xfrm>
              <a:off x="609600" y="1675487"/>
              <a:ext cx="8534400" cy="22869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050"/>
                <a:buFont typeface="Calibri"/>
                <a:buNone/>
              </a:pPr>
              <a:endParaRPr sz="1050" b="0" i="0" u="none" strike="noStrike" cap="none">
                <a:solidFill>
                  <a:schemeClr val="dk1"/>
                </a:solidFill>
                <a:latin typeface="Calibri"/>
                <a:ea typeface="Calibri"/>
                <a:cs typeface="Calibri"/>
                <a:sym typeface="Calibri"/>
              </a:endParaRPr>
            </a:p>
          </p:txBody>
        </p:sp>
        <p:sp>
          <p:nvSpPr>
            <p:cNvPr id="127" name="Google Shape;127;p20"/>
            <p:cNvSpPr/>
            <p:nvPr/>
          </p:nvSpPr>
          <p:spPr>
            <a:xfrm rot="10800000" flipH="1">
              <a:off x="4114799" y="3962400"/>
              <a:ext cx="1981201" cy="4572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128" name="Google Shape;128;p20"/>
          <p:cNvGrpSpPr/>
          <p:nvPr/>
        </p:nvGrpSpPr>
        <p:grpSpPr>
          <a:xfrm>
            <a:off x="594070" y="5"/>
            <a:ext cx="8549930" cy="1451907"/>
            <a:chOff x="594070" y="1"/>
            <a:chExt cx="8549930" cy="1451907"/>
          </a:xfrm>
        </p:grpSpPr>
        <p:sp>
          <p:nvSpPr>
            <p:cNvPr id="129" name="Google Shape;129;p20"/>
            <p:cNvSpPr/>
            <p:nvPr/>
          </p:nvSpPr>
          <p:spPr>
            <a:xfrm>
              <a:off x="594070" y="1"/>
              <a:ext cx="8549930" cy="106680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i="0" u="none" strike="noStrike" cap="none">
                <a:solidFill>
                  <a:schemeClr val="lt1"/>
                </a:solidFill>
                <a:latin typeface="Calibri"/>
                <a:ea typeface="Calibri"/>
                <a:cs typeface="Calibri"/>
                <a:sym typeface="Calibri"/>
              </a:endParaRPr>
            </a:p>
          </p:txBody>
        </p:sp>
        <p:sp>
          <p:nvSpPr>
            <p:cNvPr id="130" name="Google Shape;130;p20"/>
            <p:cNvSpPr/>
            <p:nvPr/>
          </p:nvSpPr>
          <p:spPr>
            <a:xfrm rot="10800000" flipH="1">
              <a:off x="4343399" y="1066800"/>
              <a:ext cx="1524000" cy="385108"/>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131" name="Google Shape;131;p20"/>
          <p:cNvSpPr txBox="1">
            <a:spLocks noGrp="1"/>
          </p:cNvSpPr>
          <p:nvPr>
            <p:ph type="body" idx="1"/>
          </p:nvPr>
        </p:nvSpPr>
        <p:spPr>
          <a:xfrm>
            <a:off x="609596" y="60329"/>
            <a:ext cx="8447088" cy="936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90"/>
              </a:spcBef>
              <a:spcAft>
                <a:spcPts val="0"/>
              </a:spcAft>
              <a:buSzPts val="1950"/>
              <a:buNone/>
              <a:defRPr sz="195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2" name="Google Shape;132;p20"/>
          <p:cNvSpPr txBox="1">
            <a:spLocks noGrp="1"/>
          </p:cNvSpPr>
          <p:nvPr>
            <p:ph type="body" idx="2"/>
          </p:nvPr>
        </p:nvSpPr>
        <p:spPr>
          <a:xfrm rot="-5400000">
            <a:off x="-2534746" y="3656300"/>
            <a:ext cx="5660840" cy="4818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360"/>
              </a:spcBef>
              <a:spcAft>
                <a:spcPts val="0"/>
              </a:spcAft>
              <a:buSzPts val="1800"/>
              <a:buNone/>
              <a:defRPr sz="1800" b="1">
                <a:solidFill>
                  <a:schemeClr val="lt1"/>
                </a:solidFill>
              </a:defRPr>
            </a:lvl1pPr>
            <a:lvl2pPr marL="914400" lvl="1" indent="-228600" algn="l">
              <a:lnSpc>
                <a:spcPct val="100000"/>
              </a:lnSpc>
              <a:spcBef>
                <a:spcPts val="360"/>
              </a:spcBef>
              <a:spcAft>
                <a:spcPts val="0"/>
              </a:spcAft>
              <a:buSzPts val="2160"/>
              <a:buNone/>
              <a:defRPr sz="1800" b="1">
                <a:solidFill>
                  <a:schemeClr val="lt1"/>
                </a:solidFill>
              </a:defRPr>
            </a:lvl2pPr>
            <a:lvl3pPr marL="1371600" lvl="2" indent="-228600" algn="l">
              <a:lnSpc>
                <a:spcPct val="100000"/>
              </a:lnSpc>
              <a:spcBef>
                <a:spcPts val="360"/>
              </a:spcBef>
              <a:spcAft>
                <a:spcPts val="0"/>
              </a:spcAft>
              <a:buSzPts val="1800"/>
              <a:buNone/>
              <a:defRPr sz="1800" b="1">
                <a:solidFill>
                  <a:schemeClr val="lt1"/>
                </a:solidFill>
              </a:defRPr>
            </a:lvl3pPr>
            <a:lvl4pPr marL="1828800" lvl="3" indent="-228600" algn="l">
              <a:lnSpc>
                <a:spcPct val="100000"/>
              </a:lnSpc>
              <a:spcBef>
                <a:spcPts val="360"/>
              </a:spcBef>
              <a:spcAft>
                <a:spcPts val="0"/>
              </a:spcAft>
              <a:buSzPts val="2520"/>
              <a:buNone/>
              <a:defRPr sz="1800" b="1">
                <a:solidFill>
                  <a:schemeClr val="lt1"/>
                </a:solidFill>
              </a:defRPr>
            </a:lvl4pPr>
            <a:lvl5pPr marL="2286000" lvl="4" indent="-228600" algn="l">
              <a:lnSpc>
                <a:spcPct val="100000"/>
              </a:lnSpc>
              <a:spcBef>
                <a:spcPts val="360"/>
              </a:spcBef>
              <a:spcAft>
                <a:spcPts val="0"/>
              </a:spcAft>
              <a:buSzPts val="1800"/>
              <a:buNone/>
              <a:defRPr sz="1800" b="1">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 name="Google Shape;133;p20"/>
          <p:cNvSpPr txBox="1">
            <a:spLocks noGrp="1"/>
          </p:cNvSpPr>
          <p:nvPr>
            <p:ph type="body" idx="3"/>
          </p:nvPr>
        </p:nvSpPr>
        <p:spPr>
          <a:xfrm>
            <a:off x="621098" y="1451908"/>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4" name="Google Shape;134;p20"/>
          <p:cNvSpPr txBox="1">
            <a:spLocks noGrp="1"/>
          </p:cNvSpPr>
          <p:nvPr>
            <p:ph type="body" idx="4"/>
          </p:nvPr>
        </p:nvSpPr>
        <p:spPr>
          <a:xfrm>
            <a:off x="621099" y="1882775"/>
            <a:ext cx="8447086" cy="2027238"/>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Clr>
                <a:schemeClr val="dk1"/>
              </a:buClr>
              <a:buSzPts val="1350"/>
              <a:buFont typeface="Calibri"/>
              <a:buAutoNum type="alphaUcPeriod"/>
              <a:defRPr sz="1350"/>
            </a:lvl1pPr>
            <a:lvl2pPr marL="914400" lvl="1" indent="-228600" algn="l">
              <a:lnSpc>
                <a:spcPct val="100000"/>
              </a:lnSpc>
              <a:spcBef>
                <a:spcPts val="270"/>
              </a:spcBef>
              <a:spcAft>
                <a:spcPts val="0"/>
              </a:spcAft>
              <a:buSzPts val="1620"/>
              <a:buNone/>
              <a:defRPr sz="1350"/>
            </a:lvl2pPr>
            <a:lvl3pPr marL="1371600" lvl="2" indent="-228600" algn="l">
              <a:lnSpc>
                <a:spcPct val="100000"/>
              </a:lnSpc>
              <a:spcBef>
                <a:spcPts val="270"/>
              </a:spcBef>
              <a:spcAft>
                <a:spcPts val="0"/>
              </a:spcAft>
              <a:buSzPts val="1350"/>
              <a:buNone/>
              <a:defRPr sz="1350"/>
            </a:lvl3pPr>
            <a:lvl4pPr marL="1828800" lvl="3" indent="-228600" algn="l">
              <a:lnSpc>
                <a:spcPct val="100000"/>
              </a:lnSpc>
              <a:spcBef>
                <a:spcPts val="270"/>
              </a:spcBef>
              <a:spcAft>
                <a:spcPts val="0"/>
              </a:spcAft>
              <a:buSzPts val="1890"/>
              <a:buNone/>
              <a:defRPr sz="1350"/>
            </a:lvl4pPr>
            <a:lvl5pPr marL="2286000" lvl="4" indent="-228600" algn="l">
              <a:lnSpc>
                <a:spcPct val="100000"/>
              </a:lnSpc>
              <a:spcBef>
                <a:spcPts val="270"/>
              </a:spcBef>
              <a:spcAft>
                <a:spcPts val="0"/>
              </a:spcAft>
              <a:buSzPts val="1350"/>
              <a:buNone/>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20"/>
          <p:cNvSpPr txBox="1">
            <a:spLocks noGrp="1"/>
          </p:cNvSpPr>
          <p:nvPr>
            <p:ph type="body" idx="5"/>
          </p:nvPr>
        </p:nvSpPr>
        <p:spPr>
          <a:xfrm>
            <a:off x="621098" y="4434534"/>
            <a:ext cx="8447088" cy="43164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350"/>
              <a:buNone/>
              <a:defRPr sz="1350" b="1" u="sng"/>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6" name="Google Shape;136;p20"/>
          <p:cNvSpPr txBox="1">
            <a:spLocks noGrp="1"/>
          </p:cNvSpPr>
          <p:nvPr>
            <p:ph type="body" idx="6"/>
          </p:nvPr>
        </p:nvSpPr>
        <p:spPr>
          <a:xfrm>
            <a:off x="621100" y="4865403"/>
            <a:ext cx="6313484" cy="186223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70"/>
              </a:spcBef>
              <a:spcAft>
                <a:spcPts val="0"/>
              </a:spcAft>
              <a:buSzPts val="1350"/>
              <a:buChar char="▪"/>
              <a:defRPr sz="1350"/>
            </a:lvl1pPr>
            <a:lvl2pPr marL="914400" lvl="1" indent="-331469" algn="l">
              <a:lnSpc>
                <a:spcPct val="100000"/>
              </a:lnSpc>
              <a:spcBef>
                <a:spcPts val="270"/>
              </a:spcBef>
              <a:spcAft>
                <a:spcPts val="0"/>
              </a:spcAft>
              <a:buSzPts val="1620"/>
              <a:buChar char="+"/>
              <a:defRPr sz="1350"/>
            </a:lvl2pPr>
            <a:lvl3pPr marL="1371600" lvl="2" indent="-314325" algn="l">
              <a:lnSpc>
                <a:spcPct val="100000"/>
              </a:lnSpc>
              <a:spcBef>
                <a:spcPts val="270"/>
              </a:spcBef>
              <a:spcAft>
                <a:spcPts val="0"/>
              </a:spcAft>
              <a:buSzPts val="1350"/>
              <a:buChar char="▪"/>
              <a:defRPr sz="1350"/>
            </a:lvl3pPr>
            <a:lvl4pPr marL="1828800" lvl="3" indent="-348614" algn="l">
              <a:lnSpc>
                <a:spcPct val="100000"/>
              </a:lnSpc>
              <a:spcBef>
                <a:spcPts val="270"/>
              </a:spcBef>
              <a:spcAft>
                <a:spcPts val="0"/>
              </a:spcAft>
              <a:buSzPts val="1890"/>
              <a:buChar char="+"/>
              <a:defRPr sz="1350"/>
            </a:lvl4pPr>
            <a:lvl5pPr marL="2286000" lvl="4" indent="-314325" algn="l">
              <a:lnSpc>
                <a:spcPct val="100000"/>
              </a:lnSpc>
              <a:spcBef>
                <a:spcPts val="270"/>
              </a:spcBef>
              <a:spcAft>
                <a:spcPts val="0"/>
              </a:spcAft>
              <a:buSzPts val="1350"/>
              <a:buChar char="▪"/>
              <a:defRPr sz="135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98056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137"/>
        <p:cNvGrpSpPr/>
        <p:nvPr/>
      </p:nvGrpSpPr>
      <p:grpSpPr>
        <a:xfrm>
          <a:off x="0" y="0"/>
          <a:ext cx="0" cy="0"/>
          <a:chOff x="0" y="0"/>
          <a:chExt cx="0" cy="0"/>
        </a:xfrm>
      </p:grpSpPr>
      <p:grpSp>
        <p:nvGrpSpPr>
          <p:cNvPr id="138" name="Google Shape;138;p21"/>
          <p:cNvGrpSpPr/>
          <p:nvPr/>
        </p:nvGrpSpPr>
        <p:grpSpPr>
          <a:xfrm>
            <a:off x="0" y="0"/>
            <a:ext cx="9144000" cy="6858000"/>
            <a:chOff x="0" y="0"/>
            <a:chExt cx="9144000" cy="6858000"/>
          </a:xfrm>
        </p:grpSpPr>
        <p:pic>
          <p:nvPicPr>
            <p:cNvPr id="139" name="Google Shape;139;p21"/>
            <p:cNvPicPr preferRelativeResize="0"/>
            <p:nvPr/>
          </p:nvPicPr>
          <p:blipFill rotWithShape="1">
            <a:blip r:embed="rId2">
              <a:alphaModFix/>
            </a:blip>
            <a:srcRect b="22850"/>
            <a:stretch/>
          </p:blipFill>
          <p:spPr>
            <a:xfrm>
              <a:off x="0" y="0"/>
              <a:ext cx="9144000" cy="2626599"/>
            </a:xfrm>
            <a:prstGeom prst="rect">
              <a:avLst/>
            </a:prstGeom>
            <a:noFill/>
            <a:ln>
              <a:noFill/>
            </a:ln>
          </p:spPr>
        </p:pic>
        <p:sp>
          <p:nvSpPr>
            <p:cNvPr id="140" name="Google Shape;140;p21"/>
            <p:cNvSpPr/>
            <p:nvPr/>
          </p:nvSpPr>
          <p:spPr>
            <a:xfrm>
              <a:off x="0" y="2626599"/>
              <a:ext cx="9144000" cy="42314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41" name="Google Shape;141;p21"/>
          <p:cNvPicPr preferRelativeResize="0"/>
          <p:nvPr/>
        </p:nvPicPr>
        <p:blipFill rotWithShape="1">
          <a:blip r:embed="rId3">
            <a:alphaModFix/>
          </a:blip>
          <a:srcRect/>
          <a:stretch/>
        </p:blipFill>
        <p:spPr>
          <a:xfrm>
            <a:off x="3336321" y="5824530"/>
            <a:ext cx="2471358" cy="677506"/>
          </a:xfrm>
          <a:prstGeom prst="rect">
            <a:avLst/>
          </a:prstGeom>
          <a:noFill/>
          <a:ln>
            <a:noFill/>
          </a:ln>
        </p:spPr>
      </p:pic>
      <p:sp>
        <p:nvSpPr>
          <p:cNvPr id="142" name="Google Shape;142;p21"/>
          <p:cNvSpPr txBox="1"/>
          <p:nvPr/>
        </p:nvSpPr>
        <p:spPr>
          <a:xfrm>
            <a:off x="155448" y="3884701"/>
            <a:ext cx="8833104"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50" b="0" i="0" u="none" strike="noStrike" cap="none">
                <a:solidFill>
                  <a:schemeClr val="lt1"/>
                </a:solidFill>
                <a:latin typeface="Calibri"/>
                <a:ea typeface="Calibri"/>
                <a:cs typeface="Calibri"/>
                <a:sym typeface="Calibri"/>
              </a:rPr>
              <a:t>Thank you!</a:t>
            </a:r>
            <a:endParaRPr/>
          </a:p>
          <a:p>
            <a:pPr marL="0" marR="0" lvl="0" indent="0" algn="ctr" rtl="0">
              <a:spcBef>
                <a:spcPts val="0"/>
              </a:spcBef>
              <a:spcAft>
                <a:spcPts val="0"/>
              </a:spcAft>
              <a:buNone/>
            </a:pPr>
            <a:r>
              <a:rPr lang="en-US" sz="2250" b="0" i="0" u="none" strike="noStrike" cap="none">
                <a:solidFill>
                  <a:schemeClr val="lt1"/>
                </a:solidFill>
                <a:latin typeface="Calibri"/>
                <a:ea typeface="Calibri"/>
                <a:cs typeface="Calibri"/>
                <a:sym typeface="Calibri"/>
              </a:rPr>
              <a:t>Education-First.com</a:t>
            </a:r>
            <a:endParaRPr/>
          </a:p>
        </p:txBody>
      </p:sp>
    </p:spTree>
    <p:extLst>
      <p:ext uri="{BB962C8B-B14F-4D97-AF65-F5344CB8AC3E}">
        <p14:creationId xmlns:p14="http://schemas.microsoft.com/office/powerpoint/2010/main" val="280091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ransition [4]">
    <p:spTree>
      <p:nvGrpSpPr>
        <p:cNvPr id="1" name=""/>
        <p:cNvGrpSpPr/>
        <p:nvPr/>
      </p:nvGrpSpPr>
      <p:grpSpPr>
        <a:xfrm>
          <a:off x="0" y="0"/>
          <a:ext cx="0" cy="0"/>
          <a:chOff x="0" y="0"/>
          <a:chExt cx="0" cy="0"/>
        </a:xfrm>
      </p:grpSpPr>
      <p:sp>
        <p:nvSpPr>
          <p:cNvPr id="4" name="Rectangle 3"/>
          <p:cNvSpPr/>
          <p:nvPr/>
        </p:nvSpPr>
        <p:spPr>
          <a:xfrm>
            <a:off x="0" y="1779896"/>
            <a:ext cx="9144000" cy="3657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C:\Users\Priti Sanghani\AppData\Local\Microsoft\Windows\Temporary Internet Files\Content.Outlook\413XZJL6\edfirst_logo_horiz_RGB (2).png"/>
          <p:cNvPicPr>
            <a:picLocks noChangeAspect="1" noChangeArrowheads="1"/>
          </p:cNvPicPr>
          <p:nvPr/>
        </p:nvPicPr>
        <p:blipFill rotWithShape="1">
          <a:blip r:embed="rId2">
            <a:extLst>
              <a:ext uri="{28A0092B-C50C-407E-A947-70E740481C1C}">
                <a14:useLocalDpi xmlns:a14="http://schemas.microsoft.com/office/drawing/2010/main" val="0"/>
              </a:ext>
            </a:extLst>
          </a:blip>
          <a:srcRect l="14"/>
          <a:stretch/>
        </p:blipFill>
        <p:spPr bwMode="auto">
          <a:xfrm>
            <a:off x="153963" y="192820"/>
            <a:ext cx="5790400" cy="868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153963" y="2068988"/>
            <a:ext cx="5069473" cy="692141"/>
          </a:xfrm>
        </p:spPr>
        <p:txBody>
          <a:bodyPr>
            <a:noAutofit/>
          </a:bodyPr>
          <a:lstStyle>
            <a:lvl1pPr marL="0" indent="0" algn="l">
              <a:buNone/>
              <a:defRPr sz="4200">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a:t>Title</a:t>
            </a:r>
          </a:p>
        </p:txBody>
      </p:sp>
      <p:sp>
        <p:nvSpPr>
          <p:cNvPr id="8" name="Text Placeholder 10"/>
          <p:cNvSpPr>
            <a:spLocks noGrp="1"/>
          </p:cNvSpPr>
          <p:nvPr>
            <p:ph type="body" sz="quarter" idx="11" hasCustomPrompt="1"/>
          </p:nvPr>
        </p:nvSpPr>
        <p:spPr>
          <a:xfrm>
            <a:off x="153964" y="2900580"/>
            <a:ext cx="5069472" cy="579171"/>
          </a:xfrm>
          <a:prstGeom prst="rect">
            <a:avLst/>
          </a:prstGeom>
        </p:spPr>
        <p:txBody>
          <a:bodyPr>
            <a:normAutofit/>
          </a:bodyPr>
          <a:lstStyle>
            <a:lvl1pPr marL="0" indent="0" algn="l">
              <a:buNone/>
              <a:defRPr sz="26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a:t>
            </a:r>
          </a:p>
        </p:txBody>
      </p:sp>
      <p:sp>
        <p:nvSpPr>
          <p:cNvPr id="12" name="Picture Placeholder 2"/>
          <p:cNvSpPr>
            <a:spLocks noGrp="1"/>
          </p:cNvSpPr>
          <p:nvPr>
            <p:ph type="pic" sz="quarter" idx="12"/>
          </p:nvPr>
        </p:nvSpPr>
        <p:spPr>
          <a:xfrm>
            <a:off x="5376863" y="1779588"/>
            <a:ext cx="3767137" cy="3657600"/>
          </a:xfr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791078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Closing [2]">
  <p:cSld name="Closing [2]">
    <p:spTree>
      <p:nvGrpSpPr>
        <p:cNvPr id="1" name="Shape 143"/>
        <p:cNvGrpSpPr/>
        <p:nvPr/>
      </p:nvGrpSpPr>
      <p:grpSpPr>
        <a:xfrm>
          <a:off x="0" y="0"/>
          <a:ext cx="0" cy="0"/>
          <a:chOff x="0" y="0"/>
          <a:chExt cx="0" cy="0"/>
        </a:xfrm>
      </p:grpSpPr>
      <p:sp>
        <p:nvSpPr>
          <p:cNvPr id="144" name="Google Shape;144;p22"/>
          <p:cNvSpPr/>
          <p:nvPr/>
        </p:nvSpPr>
        <p:spPr>
          <a:xfrm>
            <a:off x="0" y="3505200"/>
            <a:ext cx="9144000" cy="25850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45" name="Google Shape;145;p22" descr="C:\Users\Priti Sanghani\AppData\Local\Microsoft\Windows\Temporary Internet Files\Content.Outlook\413XZJL6\edfirst_logo_horiz_RGB (2).png"/>
          <p:cNvPicPr preferRelativeResize="0"/>
          <p:nvPr/>
        </p:nvPicPr>
        <p:blipFill rotWithShape="1">
          <a:blip r:embed="rId2">
            <a:alphaModFix/>
          </a:blip>
          <a:srcRect/>
          <a:stretch/>
        </p:blipFill>
        <p:spPr>
          <a:xfrm>
            <a:off x="152400" y="240632"/>
            <a:ext cx="5791200" cy="868454"/>
          </a:xfrm>
          <a:prstGeom prst="rect">
            <a:avLst/>
          </a:prstGeom>
          <a:noFill/>
          <a:ln>
            <a:noFill/>
          </a:ln>
        </p:spPr>
      </p:pic>
      <p:sp>
        <p:nvSpPr>
          <p:cNvPr id="146" name="Google Shape;146;p22"/>
          <p:cNvSpPr txBox="1"/>
          <p:nvPr/>
        </p:nvSpPr>
        <p:spPr>
          <a:xfrm>
            <a:off x="3962401" y="4267204"/>
            <a:ext cx="46482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Thank you!</a:t>
            </a:r>
            <a:endParaRPr/>
          </a:p>
          <a:p>
            <a:pPr marL="0" marR="0" lvl="0" indent="0" algn="l" rtl="0">
              <a:spcBef>
                <a:spcPts val="0"/>
              </a:spcBef>
              <a:spcAft>
                <a:spcPts val="0"/>
              </a:spcAft>
              <a:buNone/>
            </a:pPr>
            <a:r>
              <a:rPr lang="en-US" sz="1800" b="1">
                <a:solidFill>
                  <a:schemeClr val="lt1"/>
                </a:solidFill>
                <a:latin typeface="Calibri"/>
                <a:ea typeface="Calibri"/>
                <a:cs typeface="Calibri"/>
                <a:sym typeface="Calibri"/>
              </a:rPr>
              <a:t>www.education-first.com</a:t>
            </a:r>
            <a:endParaRPr/>
          </a:p>
        </p:txBody>
      </p:sp>
    </p:spTree>
    <p:extLst>
      <p:ext uri="{BB962C8B-B14F-4D97-AF65-F5344CB8AC3E}">
        <p14:creationId xmlns:p14="http://schemas.microsoft.com/office/powerpoint/2010/main" val="2084277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259978" y="201821"/>
            <a:ext cx="8624048" cy="53340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2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a:off x="259979" y="1837578"/>
            <a:ext cx="8624047" cy="41148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360"/>
              </a:spcBef>
              <a:spcAft>
                <a:spcPts val="0"/>
              </a:spcAft>
              <a:buSzPts val="2400"/>
              <a:buChar char="▪"/>
              <a:defRPr/>
            </a:lvl1pPr>
            <a:lvl2pPr marL="914400" lvl="1" indent="-396240" algn="l">
              <a:lnSpc>
                <a:spcPct val="100000"/>
              </a:lnSpc>
              <a:spcBef>
                <a:spcPts val="330"/>
              </a:spcBef>
              <a:spcAft>
                <a:spcPts val="0"/>
              </a:spcAft>
              <a:buSzPts val="2640"/>
              <a:buFont typeface="Calibri"/>
              <a:buChar char="→"/>
              <a:defRPr/>
            </a:lvl2pPr>
            <a:lvl3pPr marL="1371600" lvl="2" indent="-355600" algn="l">
              <a:lnSpc>
                <a:spcPct val="100000"/>
              </a:lnSpc>
              <a:spcBef>
                <a:spcPts val="300"/>
              </a:spcBef>
              <a:spcAft>
                <a:spcPts val="0"/>
              </a:spcAft>
              <a:buSzPts val="2000"/>
              <a:buChar char="▪"/>
              <a:defRPr/>
            </a:lvl3pPr>
            <a:lvl4pPr marL="1828800" lvl="3" indent="-388619" algn="l">
              <a:lnSpc>
                <a:spcPct val="100000"/>
              </a:lnSpc>
              <a:spcBef>
                <a:spcPts val="270"/>
              </a:spcBef>
              <a:spcAft>
                <a:spcPts val="0"/>
              </a:spcAft>
              <a:buSzPts val="2520"/>
              <a:buFont typeface="Calibri"/>
              <a:buChar char="→"/>
              <a:defRPr/>
            </a:lvl4pPr>
            <a:lvl5pPr marL="2286000" lvl="4" indent="-330200" algn="l">
              <a:lnSpc>
                <a:spcPct val="100000"/>
              </a:lnSpc>
              <a:spcBef>
                <a:spcPts val="240"/>
              </a:spcBef>
              <a:spcAft>
                <a:spcPts val="0"/>
              </a:spcAft>
              <a:buSzPts val="1600"/>
              <a:buChar char="▪"/>
              <a:defRPr/>
            </a:lvl5pPr>
            <a:lvl6pPr marL="2743200" lvl="5" indent="-355600" algn="l">
              <a:lnSpc>
                <a:spcPct val="100000"/>
              </a:lnSpc>
              <a:spcBef>
                <a:spcPts val="300"/>
              </a:spcBef>
              <a:spcAft>
                <a:spcPts val="0"/>
              </a:spcAft>
              <a:buClr>
                <a:schemeClr val="dk1"/>
              </a:buClr>
              <a:buSzPts val="2000"/>
              <a:buChar char="•"/>
              <a:defRPr/>
            </a:lvl6pPr>
            <a:lvl7pPr marL="3200400" lvl="6" indent="-355600" algn="l">
              <a:lnSpc>
                <a:spcPct val="100000"/>
              </a:lnSpc>
              <a:spcBef>
                <a:spcPts val="300"/>
              </a:spcBef>
              <a:spcAft>
                <a:spcPts val="0"/>
              </a:spcAft>
              <a:buClr>
                <a:schemeClr val="dk1"/>
              </a:buClr>
              <a:buSzPts val="2000"/>
              <a:buChar char="•"/>
              <a:defRPr/>
            </a:lvl7pPr>
            <a:lvl8pPr marL="3657600" lvl="7" indent="-355600" algn="l">
              <a:lnSpc>
                <a:spcPct val="100000"/>
              </a:lnSpc>
              <a:spcBef>
                <a:spcPts val="300"/>
              </a:spcBef>
              <a:spcAft>
                <a:spcPts val="0"/>
              </a:spcAft>
              <a:buClr>
                <a:schemeClr val="dk1"/>
              </a:buClr>
              <a:buSzPts val="2000"/>
              <a:buChar char="•"/>
              <a:defRPr/>
            </a:lvl8pPr>
            <a:lvl9pPr marL="4114800" lvl="8" indent="-355600" algn="l">
              <a:lnSpc>
                <a:spcPct val="100000"/>
              </a:lnSpc>
              <a:spcBef>
                <a:spcPts val="300"/>
              </a:spcBef>
              <a:spcAft>
                <a:spcPts val="0"/>
              </a:spcAft>
              <a:buClr>
                <a:schemeClr val="dk1"/>
              </a:buClr>
              <a:buSzPts val="2000"/>
              <a:buChar char="•"/>
              <a:defRPr/>
            </a:lvl9pPr>
          </a:lstStyle>
          <a:p>
            <a:endParaRPr/>
          </a:p>
        </p:txBody>
      </p:sp>
    </p:spTree>
    <p:extLst>
      <p:ext uri="{BB962C8B-B14F-4D97-AF65-F5344CB8AC3E}">
        <p14:creationId xmlns:p14="http://schemas.microsoft.com/office/powerpoint/2010/main" val="2098275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ver">
  <p:cSld name="1_Cover">
    <p:spTree>
      <p:nvGrpSpPr>
        <p:cNvPr id="1" name="Shape 150"/>
        <p:cNvGrpSpPr/>
        <p:nvPr/>
      </p:nvGrpSpPr>
      <p:grpSpPr>
        <a:xfrm>
          <a:off x="0" y="0"/>
          <a:ext cx="0" cy="0"/>
          <a:chOff x="0" y="0"/>
          <a:chExt cx="0" cy="0"/>
        </a:xfrm>
      </p:grpSpPr>
      <p:sp>
        <p:nvSpPr>
          <p:cNvPr id="151" name="Google Shape;151;p24"/>
          <p:cNvSpPr/>
          <p:nvPr/>
        </p:nvSpPr>
        <p:spPr>
          <a:xfrm>
            <a:off x="0" y="2560320"/>
            <a:ext cx="9144000" cy="4297680"/>
          </a:xfrm>
          <a:prstGeom prst="rect">
            <a:avLst/>
          </a:prstGeom>
          <a:solidFill>
            <a:schemeClr val="accent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52" name="Google Shape;152;p24"/>
          <p:cNvSpPr txBox="1">
            <a:spLocks noGrp="1"/>
          </p:cNvSpPr>
          <p:nvPr>
            <p:ph type="body" idx="1"/>
          </p:nvPr>
        </p:nvSpPr>
        <p:spPr>
          <a:xfrm>
            <a:off x="738249" y="2870618"/>
            <a:ext cx="7775389" cy="16097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30"/>
              </a:spcBef>
              <a:spcAft>
                <a:spcPts val="0"/>
              </a:spcAft>
              <a:buSzPts val="4200"/>
              <a:buNone/>
              <a:defRPr sz="3150" b="0">
                <a:solidFill>
                  <a:schemeClr val="lt1"/>
                </a:solidFill>
                <a:latin typeface="Calibri"/>
                <a:ea typeface="Calibri"/>
                <a:cs typeface="Calibri"/>
                <a:sym typeface="Calibri"/>
              </a:defRPr>
            </a:lvl1pPr>
            <a:lvl2pPr marL="914400" lvl="1" indent="-228600" algn="l">
              <a:lnSpc>
                <a:spcPct val="100000"/>
              </a:lnSpc>
              <a:spcBef>
                <a:spcPts val="660"/>
              </a:spcBef>
              <a:spcAft>
                <a:spcPts val="0"/>
              </a:spcAft>
              <a:buSzPts val="5280"/>
              <a:buNone/>
              <a:defRPr sz="3300">
                <a:solidFill>
                  <a:schemeClr val="lt1"/>
                </a:solidFill>
                <a:latin typeface="Calibri"/>
                <a:ea typeface="Calibri"/>
                <a:cs typeface="Calibri"/>
                <a:sym typeface="Calibri"/>
              </a:defRPr>
            </a:lvl2pPr>
            <a:lvl3pPr marL="1371600" lvl="2" indent="-228600" algn="l">
              <a:lnSpc>
                <a:spcPct val="100000"/>
              </a:lnSpc>
              <a:spcBef>
                <a:spcPts val="660"/>
              </a:spcBef>
              <a:spcAft>
                <a:spcPts val="0"/>
              </a:spcAft>
              <a:buSzPts val="4400"/>
              <a:buNone/>
              <a:defRPr sz="3300">
                <a:solidFill>
                  <a:schemeClr val="lt1"/>
                </a:solidFill>
                <a:latin typeface="Calibri"/>
                <a:ea typeface="Calibri"/>
                <a:cs typeface="Calibri"/>
                <a:sym typeface="Calibri"/>
              </a:defRPr>
            </a:lvl3pPr>
            <a:lvl4pPr marL="1828800" lvl="3" indent="-228600" algn="l">
              <a:lnSpc>
                <a:spcPct val="100000"/>
              </a:lnSpc>
              <a:spcBef>
                <a:spcPts val="660"/>
              </a:spcBef>
              <a:spcAft>
                <a:spcPts val="0"/>
              </a:spcAft>
              <a:buSzPts val="6160"/>
              <a:buNone/>
              <a:defRPr sz="3300">
                <a:solidFill>
                  <a:schemeClr val="lt1"/>
                </a:solidFill>
                <a:latin typeface="Calibri"/>
                <a:ea typeface="Calibri"/>
                <a:cs typeface="Calibri"/>
                <a:sym typeface="Calibri"/>
              </a:defRPr>
            </a:lvl4pPr>
            <a:lvl5pPr marL="2286000" lvl="4" indent="-228600" algn="l">
              <a:lnSpc>
                <a:spcPct val="100000"/>
              </a:lnSpc>
              <a:spcBef>
                <a:spcPts val="660"/>
              </a:spcBef>
              <a:spcAft>
                <a:spcPts val="0"/>
              </a:spcAft>
              <a:buSzPts val="4400"/>
              <a:buNone/>
              <a:defRPr sz="3300">
                <a:solidFill>
                  <a:schemeClr val="lt1"/>
                </a:solidFill>
                <a:latin typeface="Calibri"/>
                <a:ea typeface="Calibri"/>
                <a:cs typeface="Calibri"/>
                <a:sym typeface="Calibri"/>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153" name="Google Shape;153;p24"/>
          <p:cNvSpPr txBox="1">
            <a:spLocks noGrp="1"/>
          </p:cNvSpPr>
          <p:nvPr>
            <p:ph type="body" idx="2"/>
          </p:nvPr>
        </p:nvSpPr>
        <p:spPr>
          <a:xfrm>
            <a:off x="2594486" y="4728700"/>
            <a:ext cx="3955033" cy="57917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90"/>
              </a:spcBef>
              <a:spcAft>
                <a:spcPts val="0"/>
              </a:spcAft>
              <a:buSzPts val="2600"/>
              <a:buNone/>
              <a:defRPr sz="1950">
                <a:solidFill>
                  <a:schemeClr val="lt1"/>
                </a:solidFill>
                <a:latin typeface="Calibri"/>
                <a:ea typeface="Calibri"/>
                <a:cs typeface="Calibri"/>
                <a:sym typeface="Calibri"/>
              </a:defRPr>
            </a:lvl1pPr>
            <a:lvl2pPr marL="914400" lvl="1" indent="-228600" algn="l">
              <a:lnSpc>
                <a:spcPct val="100000"/>
              </a:lnSpc>
              <a:spcBef>
                <a:spcPts val="330"/>
              </a:spcBef>
              <a:spcAft>
                <a:spcPts val="0"/>
              </a:spcAft>
              <a:buSzPts val="2640"/>
              <a:buNone/>
              <a:defRPr>
                <a:solidFill>
                  <a:schemeClr val="lt1"/>
                </a:solidFill>
              </a:defRPr>
            </a:lvl2pPr>
            <a:lvl3pPr marL="1371600" lvl="2" indent="-228600" algn="l">
              <a:lnSpc>
                <a:spcPct val="100000"/>
              </a:lnSpc>
              <a:spcBef>
                <a:spcPts val="300"/>
              </a:spcBef>
              <a:spcAft>
                <a:spcPts val="0"/>
              </a:spcAft>
              <a:buSzPts val="2000"/>
              <a:buNone/>
              <a:defRPr>
                <a:solidFill>
                  <a:schemeClr val="lt1"/>
                </a:solidFill>
              </a:defRPr>
            </a:lvl3pPr>
            <a:lvl4pPr marL="1828800" lvl="3" indent="-228600" algn="l">
              <a:lnSpc>
                <a:spcPct val="100000"/>
              </a:lnSpc>
              <a:spcBef>
                <a:spcPts val="270"/>
              </a:spcBef>
              <a:spcAft>
                <a:spcPts val="0"/>
              </a:spcAft>
              <a:buSzPts val="2520"/>
              <a:buNone/>
              <a:defRPr>
                <a:solidFill>
                  <a:schemeClr val="lt1"/>
                </a:solidFill>
              </a:defRPr>
            </a:lvl4pPr>
            <a:lvl5pPr marL="2286000" lvl="4" indent="-228600" algn="l">
              <a:lnSpc>
                <a:spcPct val="100000"/>
              </a:lnSpc>
              <a:spcBef>
                <a:spcPts val="240"/>
              </a:spcBef>
              <a:spcAft>
                <a:spcPts val="0"/>
              </a:spcAft>
              <a:buSzPts val="1600"/>
              <a:buNone/>
              <a:defRPr>
                <a:solidFill>
                  <a:schemeClr val="lt1"/>
                </a:solidFill>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pic>
        <p:nvPicPr>
          <p:cNvPr id="154" name="Google Shape;154;p24"/>
          <p:cNvPicPr preferRelativeResize="0"/>
          <p:nvPr/>
        </p:nvPicPr>
        <p:blipFill rotWithShape="1">
          <a:blip r:embed="rId2">
            <a:alphaModFix/>
          </a:blip>
          <a:srcRect/>
          <a:stretch/>
        </p:blipFill>
        <p:spPr>
          <a:xfrm>
            <a:off x="3398616" y="5920556"/>
            <a:ext cx="2324868" cy="430711"/>
          </a:xfrm>
          <a:prstGeom prst="rect">
            <a:avLst/>
          </a:prstGeom>
          <a:noFill/>
          <a:ln>
            <a:noFill/>
          </a:ln>
        </p:spPr>
      </p:pic>
      <p:pic>
        <p:nvPicPr>
          <p:cNvPr id="155" name="Google Shape;155;p24"/>
          <p:cNvPicPr preferRelativeResize="0"/>
          <p:nvPr/>
        </p:nvPicPr>
        <p:blipFill rotWithShape="1">
          <a:blip r:embed="rId3">
            <a:alphaModFix/>
          </a:blip>
          <a:srcRect b="21874"/>
          <a:stretch/>
        </p:blipFill>
        <p:spPr>
          <a:xfrm>
            <a:off x="-1" y="-1"/>
            <a:ext cx="9141619" cy="2600839"/>
          </a:xfrm>
          <a:prstGeom prst="rect">
            <a:avLst/>
          </a:prstGeom>
          <a:noFill/>
          <a:ln>
            <a:noFill/>
          </a:ln>
        </p:spPr>
      </p:pic>
    </p:spTree>
    <p:extLst>
      <p:ext uri="{BB962C8B-B14F-4D97-AF65-F5344CB8AC3E}">
        <p14:creationId xmlns:p14="http://schemas.microsoft.com/office/powerpoint/2010/main" val="3782668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92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17" name="Rectangle 16"/>
          <p:cNvSpPr/>
          <p:nvPr/>
        </p:nvSpPr>
        <p:spPr>
          <a:xfrm>
            <a:off x="0" y="2560320"/>
            <a:ext cx="9144000" cy="42976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8"/>
          <p:cNvSpPr>
            <a:spLocks noGrp="1"/>
          </p:cNvSpPr>
          <p:nvPr>
            <p:ph type="body" sz="quarter" idx="10" hasCustomPrompt="1"/>
          </p:nvPr>
        </p:nvSpPr>
        <p:spPr>
          <a:xfrm>
            <a:off x="738247" y="2870618"/>
            <a:ext cx="7775389" cy="1609727"/>
          </a:xfrm>
          <a:prstGeom prst="rect">
            <a:avLst/>
          </a:prstGeom>
        </p:spPr>
        <p:txBody>
          <a:bodyPr>
            <a:noAutofit/>
          </a:bodyPr>
          <a:lstStyle>
            <a:lvl1pPr marL="0" indent="0" algn="ctr">
              <a:buNone/>
              <a:defRPr sz="4200" b="0">
                <a:solidFill>
                  <a:schemeClr val="bg1"/>
                </a:solidFill>
                <a:latin typeface="+mj-lt"/>
              </a:defRPr>
            </a:lvl1pPr>
            <a:lvl2pPr marL="457200" indent="0">
              <a:buNone/>
              <a:defRPr sz="4400">
                <a:solidFill>
                  <a:schemeClr val="bg1"/>
                </a:solidFill>
                <a:latin typeface="+mj-lt"/>
              </a:defRPr>
            </a:lvl2pPr>
            <a:lvl3pPr marL="914400" indent="0">
              <a:buNone/>
              <a:defRPr sz="4400">
                <a:solidFill>
                  <a:schemeClr val="bg1"/>
                </a:solidFill>
                <a:latin typeface="+mj-lt"/>
              </a:defRPr>
            </a:lvl3pPr>
            <a:lvl4pPr marL="1371600" indent="0">
              <a:buNone/>
              <a:defRPr sz="4400">
                <a:solidFill>
                  <a:schemeClr val="bg1"/>
                </a:solidFill>
                <a:latin typeface="+mj-lt"/>
              </a:defRPr>
            </a:lvl4pPr>
            <a:lvl5pPr marL="1828800" indent="0">
              <a:buNone/>
              <a:defRPr sz="4400">
                <a:solidFill>
                  <a:schemeClr val="bg1"/>
                </a:solidFill>
                <a:latin typeface="+mj-lt"/>
              </a:defRPr>
            </a:lvl5pPr>
          </a:lstStyle>
          <a:p>
            <a:pPr lvl="0"/>
            <a:r>
              <a:rPr lang="en-US"/>
              <a:t>Publication Title: A title that is very long and totally compelling</a:t>
            </a:r>
          </a:p>
        </p:txBody>
      </p:sp>
      <p:sp>
        <p:nvSpPr>
          <p:cNvPr id="19" name="Text Placeholder 10"/>
          <p:cNvSpPr>
            <a:spLocks noGrp="1"/>
          </p:cNvSpPr>
          <p:nvPr>
            <p:ph type="body" sz="quarter" idx="11" hasCustomPrompt="1"/>
          </p:nvPr>
        </p:nvSpPr>
        <p:spPr>
          <a:xfrm>
            <a:off x="2594484" y="4728696"/>
            <a:ext cx="3955033" cy="579171"/>
          </a:xfrm>
          <a:prstGeom prst="rect">
            <a:avLst/>
          </a:prstGeom>
        </p:spPr>
        <p:txBody>
          <a:bodyPr>
            <a:normAutofit/>
          </a:bodyPr>
          <a:lstStyle>
            <a:lvl1pPr marL="0" indent="0" algn="ctr">
              <a:buNone/>
              <a:defRPr sz="26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Year</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8616" y="5920552"/>
            <a:ext cx="2324868" cy="430711"/>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b="21875"/>
          <a:stretch/>
        </p:blipFill>
        <p:spPr>
          <a:xfrm>
            <a:off x="-1" y="-1"/>
            <a:ext cx="9141619" cy="2600839"/>
          </a:xfrm>
          <a:prstGeom prst="rect">
            <a:avLst/>
          </a:prstGeom>
        </p:spPr>
      </p:pic>
    </p:spTree>
    <p:extLst>
      <p:ext uri="{BB962C8B-B14F-4D97-AF65-F5344CB8AC3E}">
        <p14:creationId xmlns:p14="http://schemas.microsoft.com/office/powerpoint/2010/main" val="2925895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4" name="Rectangle 3"/>
          <p:cNvSpPr/>
          <p:nvPr/>
        </p:nvSpPr>
        <p:spPr>
          <a:xfrm>
            <a:off x="0" y="1779896"/>
            <a:ext cx="9144000" cy="3657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C:\Users\Priti Sanghani\AppData\Local\Microsoft\Windows\Temporary Internet Files\Content.Outlook\413XZJL6\edfirst_logo_horiz_RGB (2).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873"/>
          <a:stretch/>
        </p:blipFill>
        <p:spPr bwMode="auto">
          <a:xfrm>
            <a:off x="187459" y="222702"/>
            <a:ext cx="4814047" cy="868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2836414" y="2563374"/>
            <a:ext cx="5883257" cy="1118132"/>
          </a:xfrm>
        </p:spPr>
        <p:txBody>
          <a:bodyPr>
            <a:noAutofit/>
          </a:bodyPr>
          <a:lstStyle>
            <a:lvl1pPr marL="0" indent="0" algn="ctr">
              <a:buNone/>
              <a:defRPr sz="4200" baseline="0">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a:t>Title</a:t>
            </a:r>
          </a:p>
        </p:txBody>
      </p:sp>
      <p:sp>
        <p:nvSpPr>
          <p:cNvPr id="8" name="Text Placeholder 10"/>
          <p:cNvSpPr>
            <a:spLocks noGrp="1"/>
          </p:cNvSpPr>
          <p:nvPr>
            <p:ph type="body" sz="quarter" idx="11" hasCustomPrompt="1"/>
          </p:nvPr>
        </p:nvSpPr>
        <p:spPr>
          <a:xfrm>
            <a:off x="2836413" y="3794506"/>
            <a:ext cx="5883257" cy="579171"/>
          </a:xfrm>
          <a:prstGeom prst="rect">
            <a:avLst/>
          </a:prstGeom>
        </p:spPr>
        <p:txBody>
          <a:bodyPr>
            <a:normAutofit/>
          </a:bodyPr>
          <a:lstStyle>
            <a:lvl1pPr marL="0" indent="0" algn="ctr">
              <a:buNone/>
              <a:defRPr sz="26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OF PRESENTATION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515" y="2524412"/>
            <a:ext cx="2168568" cy="2168568"/>
          </a:xfrm>
          <a:prstGeom prst="rect">
            <a:avLst/>
          </a:prstGeom>
        </p:spPr>
      </p:pic>
      <p:sp>
        <p:nvSpPr>
          <p:cNvPr id="12" name="Text Placeholder 9"/>
          <p:cNvSpPr>
            <a:spLocks noGrp="1"/>
          </p:cNvSpPr>
          <p:nvPr>
            <p:ph type="body" sz="quarter" idx="12" hasCustomPrompt="1"/>
          </p:nvPr>
        </p:nvSpPr>
        <p:spPr>
          <a:xfrm>
            <a:off x="151660" y="6417630"/>
            <a:ext cx="5497513" cy="381000"/>
          </a:xfrm>
        </p:spPr>
        <p:txBody>
          <a:bodyPr>
            <a:normAutofit/>
          </a:bodyPr>
          <a:lstStyle>
            <a:lvl1pPr marL="0" indent="0">
              <a:buFontTx/>
              <a:buNone/>
              <a:defRPr sz="1600">
                <a:sym typeface="Wingdings" panose="05000000000000000000" pitchFamily="2" charset="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PREPARED FOR [CLIENT]    MONTH DAY, YEAR</a:t>
            </a:r>
          </a:p>
        </p:txBody>
      </p:sp>
    </p:spTree>
    <p:extLst>
      <p:ext uri="{BB962C8B-B14F-4D97-AF65-F5344CB8AC3E}">
        <p14:creationId xmlns:p14="http://schemas.microsoft.com/office/powerpoint/2010/main" val="1173567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4"/>
          </p:nvPr>
        </p:nvSpPr>
        <p:spPr>
          <a:xfrm>
            <a:off x="280988" y="1651000"/>
            <a:ext cx="7832725" cy="1414463"/>
          </a:xfrm>
        </p:spPr>
        <p:txBody>
          <a:bodyPr>
            <a:noAutofit/>
          </a:bodyPr>
          <a:lstStyle>
            <a:lvl1pPr marL="0" indent="0">
              <a:buNone/>
              <a:defRPr sz="4000">
                <a:solidFill>
                  <a:schemeClr val="bg1"/>
                </a:solidFill>
              </a:defRPr>
            </a:lvl1pPr>
          </a:lstStyle>
          <a:p>
            <a:pPr lvl="0"/>
            <a:r>
              <a:rPr lang="en-US"/>
              <a:t>Click to edit Master text styles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7456" y="2476432"/>
            <a:ext cx="5633391" cy="5633391"/>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88" y="6032750"/>
            <a:ext cx="2324868" cy="430711"/>
          </a:xfrm>
          <a:prstGeom prst="rect">
            <a:avLst/>
          </a:prstGeom>
        </p:spPr>
      </p:pic>
    </p:spTree>
    <p:extLst>
      <p:ext uri="{BB962C8B-B14F-4D97-AF65-F5344CB8AC3E}">
        <p14:creationId xmlns:p14="http://schemas.microsoft.com/office/powerpoint/2010/main" val="2503044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Transition [2]">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211296" y="2800350"/>
            <a:ext cx="6326152" cy="761626"/>
          </a:xfrm>
        </p:spPr>
        <p:txBody>
          <a:bodyPr lIns="0" tIns="0" rIns="0" bIns="0" anchor="ctr">
            <a:noAutofit/>
          </a:bodyPr>
          <a:lstStyle>
            <a:lvl1pPr marL="0" indent="0">
              <a:buNone/>
              <a:defRPr sz="4000" b="0">
                <a:solidFill>
                  <a:schemeClr val="accent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Title</a:t>
            </a:r>
          </a:p>
        </p:txBody>
      </p:sp>
      <p:sp>
        <p:nvSpPr>
          <p:cNvPr id="9" name="Text Placeholder 4"/>
          <p:cNvSpPr>
            <a:spLocks noGrp="1"/>
          </p:cNvSpPr>
          <p:nvPr>
            <p:ph type="body" sz="quarter" idx="13" hasCustomPrompt="1"/>
          </p:nvPr>
        </p:nvSpPr>
        <p:spPr>
          <a:xfrm>
            <a:off x="1515033" y="2800350"/>
            <a:ext cx="696262" cy="761626"/>
          </a:xfrm>
        </p:spPr>
        <p:txBody>
          <a:bodyPr lIns="0" tIns="0" rIns="0" bIns="0" anchor="ctr">
            <a:noAutofit/>
          </a:bodyPr>
          <a:lstStyle>
            <a:lvl1pPr marL="0" indent="0">
              <a:buNone/>
              <a:defRPr sz="4000" b="0">
                <a:solidFill>
                  <a:schemeClr val="bg2"/>
                </a:solidFill>
                <a:latin typeface="+mn-lt"/>
                <a:cs typeface="Arial" panose="020B060402020202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1 |</a:t>
            </a:r>
          </a:p>
        </p:txBody>
      </p:sp>
      <p:sp>
        <p:nvSpPr>
          <p:cNvPr id="10" name="Text Placeholder 4"/>
          <p:cNvSpPr>
            <a:spLocks noGrp="1"/>
          </p:cNvSpPr>
          <p:nvPr>
            <p:ph type="body" sz="quarter" idx="14" hasCustomPrompt="1"/>
          </p:nvPr>
        </p:nvSpPr>
        <p:spPr>
          <a:xfrm>
            <a:off x="1515034" y="3611651"/>
            <a:ext cx="7022413" cy="685800"/>
          </a:xfrm>
        </p:spPr>
        <p:txBody>
          <a:bodyPr lIns="0" tIns="0" rIns="0" bIns="0">
            <a:normAutofit/>
          </a:bodyPr>
          <a:lstStyle>
            <a:lvl1pPr marL="0" indent="0">
              <a:buNone/>
              <a:defRPr sz="2400" b="0">
                <a:solidFill>
                  <a:schemeClr val="bg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SUBTITLE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3167072" y="3157929"/>
            <a:ext cx="6867144" cy="532999"/>
          </a:xfrm>
          <a:prstGeom prst="rect">
            <a:avLst/>
          </a:prstGeom>
        </p:spPr>
      </p:pic>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29551857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ransition [3]">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211296" y="2800350"/>
            <a:ext cx="6326152" cy="761626"/>
          </a:xfrm>
        </p:spPr>
        <p:txBody>
          <a:bodyPr lIns="0" tIns="0" rIns="0" bIns="0" anchor="ctr">
            <a:noAutofit/>
          </a:bodyPr>
          <a:lstStyle>
            <a:lvl1pPr marL="0" indent="0">
              <a:buNone/>
              <a:defRPr sz="4000" b="0">
                <a:solidFill>
                  <a:schemeClr val="accent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Title</a:t>
            </a:r>
          </a:p>
        </p:txBody>
      </p:sp>
      <p:sp>
        <p:nvSpPr>
          <p:cNvPr id="9" name="Text Placeholder 4"/>
          <p:cNvSpPr>
            <a:spLocks noGrp="1"/>
          </p:cNvSpPr>
          <p:nvPr>
            <p:ph type="body" sz="quarter" idx="13" hasCustomPrompt="1"/>
          </p:nvPr>
        </p:nvSpPr>
        <p:spPr>
          <a:xfrm>
            <a:off x="1515033" y="2800350"/>
            <a:ext cx="696262" cy="761626"/>
          </a:xfrm>
        </p:spPr>
        <p:txBody>
          <a:bodyPr lIns="0" tIns="0" rIns="0" bIns="0" anchor="ctr">
            <a:noAutofit/>
          </a:bodyPr>
          <a:lstStyle>
            <a:lvl1pPr marL="0" indent="0">
              <a:buNone/>
              <a:defRPr sz="4000" b="0">
                <a:solidFill>
                  <a:schemeClr val="bg2"/>
                </a:solidFill>
                <a:latin typeface="+mn-lt"/>
                <a:cs typeface="Arial" panose="020B060402020202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1 |</a:t>
            </a:r>
          </a:p>
        </p:txBody>
      </p:sp>
      <p:sp>
        <p:nvSpPr>
          <p:cNvPr id="10" name="Text Placeholder 4"/>
          <p:cNvSpPr>
            <a:spLocks noGrp="1"/>
          </p:cNvSpPr>
          <p:nvPr>
            <p:ph type="body" sz="quarter" idx="14" hasCustomPrompt="1"/>
          </p:nvPr>
        </p:nvSpPr>
        <p:spPr>
          <a:xfrm>
            <a:off x="1515034" y="3611651"/>
            <a:ext cx="7022413" cy="685800"/>
          </a:xfrm>
        </p:spPr>
        <p:txBody>
          <a:bodyPr lIns="0" tIns="0" rIns="0" bIns="0">
            <a:normAutofit/>
          </a:bodyPr>
          <a:lstStyle>
            <a:lvl1pPr marL="0" indent="0">
              <a:buNone/>
              <a:defRPr sz="2400" b="0">
                <a:solidFill>
                  <a:schemeClr val="bg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SECTION SUBTITLE</a:t>
            </a:r>
          </a:p>
        </p:txBody>
      </p:sp>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8" name="Rectangle 7"/>
          <p:cNvSpPr/>
          <p:nvPr/>
        </p:nvSpPr>
        <p:spPr>
          <a:xfrm rot="16200000">
            <a:off x="-3152873" y="3154680"/>
            <a:ext cx="6858000" cy="5486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49114" r="49981"/>
          <a:stretch/>
        </p:blipFill>
        <p:spPr>
          <a:xfrm rot="16200000">
            <a:off x="4690" y="-4691"/>
            <a:ext cx="541070" cy="550448"/>
          </a:xfrm>
          <a:prstGeom prst="rect">
            <a:avLst/>
          </a:prstGeom>
        </p:spPr>
      </p:pic>
    </p:spTree>
    <p:extLst>
      <p:ext uri="{BB962C8B-B14F-4D97-AF65-F5344CB8AC3E}">
        <p14:creationId xmlns:p14="http://schemas.microsoft.com/office/powerpoint/2010/main" val="27813213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ransition [4]">
    <p:spTree>
      <p:nvGrpSpPr>
        <p:cNvPr id="1" name=""/>
        <p:cNvGrpSpPr/>
        <p:nvPr/>
      </p:nvGrpSpPr>
      <p:grpSpPr>
        <a:xfrm>
          <a:off x="0" y="0"/>
          <a:ext cx="0" cy="0"/>
          <a:chOff x="0" y="0"/>
          <a:chExt cx="0" cy="0"/>
        </a:xfrm>
      </p:grpSpPr>
      <p:sp>
        <p:nvSpPr>
          <p:cNvPr id="4" name="Rectangle 3"/>
          <p:cNvSpPr/>
          <p:nvPr/>
        </p:nvSpPr>
        <p:spPr>
          <a:xfrm>
            <a:off x="0" y="1779896"/>
            <a:ext cx="9144000" cy="3657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C:\Users\Priti Sanghani\AppData\Local\Microsoft\Windows\Temporary Internet Files\Content.Outlook\413XZJL6\edfirst_logo_horiz_RGB (2).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
          <a:stretch/>
        </p:blipFill>
        <p:spPr bwMode="auto">
          <a:xfrm>
            <a:off x="153963" y="192820"/>
            <a:ext cx="5790400" cy="868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153963" y="2068988"/>
            <a:ext cx="5069473" cy="692141"/>
          </a:xfrm>
        </p:spPr>
        <p:txBody>
          <a:bodyPr>
            <a:noAutofit/>
          </a:bodyPr>
          <a:lstStyle>
            <a:lvl1pPr marL="0" indent="0" algn="l">
              <a:buNone/>
              <a:defRPr sz="4200">
                <a:solidFill>
                  <a:schemeClr val="bg1"/>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a:t>Title</a:t>
            </a:r>
          </a:p>
        </p:txBody>
      </p:sp>
      <p:sp>
        <p:nvSpPr>
          <p:cNvPr id="8" name="Text Placeholder 10"/>
          <p:cNvSpPr>
            <a:spLocks noGrp="1"/>
          </p:cNvSpPr>
          <p:nvPr>
            <p:ph type="body" sz="quarter" idx="11" hasCustomPrompt="1"/>
          </p:nvPr>
        </p:nvSpPr>
        <p:spPr>
          <a:xfrm>
            <a:off x="153964" y="2900580"/>
            <a:ext cx="5069472" cy="579171"/>
          </a:xfrm>
          <a:prstGeom prst="rect">
            <a:avLst/>
          </a:prstGeom>
        </p:spPr>
        <p:txBody>
          <a:bodyPr>
            <a:normAutofit/>
          </a:bodyPr>
          <a:lstStyle>
            <a:lvl1pPr marL="0" indent="0" algn="l">
              <a:buNone/>
              <a:defRPr sz="26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a:t>
            </a:r>
          </a:p>
        </p:txBody>
      </p:sp>
      <p:sp>
        <p:nvSpPr>
          <p:cNvPr id="12" name="Picture Placeholder 2"/>
          <p:cNvSpPr>
            <a:spLocks noGrp="1"/>
          </p:cNvSpPr>
          <p:nvPr>
            <p:ph type="pic" sz="quarter" idx="12"/>
          </p:nvPr>
        </p:nvSpPr>
        <p:spPr>
          <a:xfrm>
            <a:off x="5376863" y="1779588"/>
            <a:ext cx="3767137" cy="3657600"/>
          </a:xfr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91194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ransition [5]">
    <p:spTree>
      <p:nvGrpSpPr>
        <p:cNvPr id="1" name=""/>
        <p:cNvGrpSpPr/>
        <p:nvPr/>
      </p:nvGrpSpPr>
      <p:grpSpPr>
        <a:xfrm>
          <a:off x="0" y="0"/>
          <a:ext cx="0" cy="0"/>
          <a:chOff x="0" y="0"/>
          <a:chExt cx="0" cy="0"/>
        </a:xfrm>
      </p:grpSpPr>
      <p:pic>
        <p:nvPicPr>
          <p:cNvPr id="5" name="Picture 2" descr="C:\Users\Priti Sanghani\AppData\Local\Microsoft\Windows\Temporary Internet Files\Content.Outlook\413XZJL6\edfirst_logo_horiz_RGB (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
          <a:stretch/>
        </p:blipFill>
        <p:spPr bwMode="auto">
          <a:xfrm>
            <a:off x="153964" y="192820"/>
            <a:ext cx="4704908" cy="705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153963" y="2950863"/>
            <a:ext cx="4704909" cy="692141"/>
          </a:xfrm>
        </p:spPr>
        <p:txBody>
          <a:bodyPr>
            <a:noAutofit/>
          </a:bodyPr>
          <a:lstStyle>
            <a:lvl1pPr marL="0" indent="0" algn="l">
              <a:buNone/>
              <a:defRPr sz="4200">
                <a:solidFill>
                  <a:schemeClr val="tx2"/>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a:t>Title</a:t>
            </a:r>
          </a:p>
        </p:txBody>
      </p:sp>
      <p:sp>
        <p:nvSpPr>
          <p:cNvPr id="8" name="Text Placeholder 10"/>
          <p:cNvSpPr>
            <a:spLocks noGrp="1"/>
          </p:cNvSpPr>
          <p:nvPr>
            <p:ph type="body" sz="quarter" idx="11" hasCustomPrompt="1"/>
          </p:nvPr>
        </p:nvSpPr>
        <p:spPr>
          <a:xfrm>
            <a:off x="153964" y="3782455"/>
            <a:ext cx="4704908" cy="579171"/>
          </a:xfrm>
          <a:prstGeom prst="rect">
            <a:avLst/>
          </a:prstGeom>
        </p:spPr>
        <p:txBody>
          <a:bodyPr>
            <a:normAutofit/>
          </a:bodyPr>
          <a:lstStyle>
            <a:lvl1pPr marL="0" indent="0" algn="l">
              <a:buNone/>
              <a:defRPr sz="2600">
                <a:solidFill>
                  <a:schemeClr val="bg2"/>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a:t>
            </a:r>
          </a:p>
        </p:txBody>
      </p:sp>
      <p:sp>
        <p:nvSpPr>
          <p:cNvPr id="12" name="Picture Placeholder 2"/>
          <p:cNvSpPr>
            <a:spLocks noGrp="1"/>
          </p:cNvSpPr>
          <p:nvPr>
            <p:ph type="pic" sz="quarter" idx="12"/>
          </p:nvPr>
        </p:nvSpPr>
        <p:spPr>
          <a:xfrm>
            <a:off x="5074920" y="0"/>
            <a:ext cx="4069080" cy="6858000"/>
          </a:xfr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790651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ransition [5]">
    <p:spTree>
      <p:nvGrpSpPr>
        <p:cNvPr id="1" name=""/>
        <p:cNvGrpSpPr/>
        <p:nvPr/>
      </p:nvGrpSpPr>
      <p:grpSpPr>
        <a:xfrm>
          <a:off x="0" y="0"/>
          <a:ext cx="0" cy="0"/>
          <a:chOff x="0" y="0"/>
          <a:chExt cx="0" cy="0"/>
        </a:xfrm>
      </p:grpSpPr>
      <p:pic>
        <p:nvPicPr>
          <p:cNvPr id="5" name="Picture 2" descr="C:\Users\Priti Sanghani\AppData\Local\Microsoft\Windows\Temporary Internet Files\Content.Outlook\413XZJL6\edfirst_logo_horiz_RGB (2).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
          <a:stretch/>
        </p:blipFill>
        <p:spPr bwMode="auto">
          <a:xfrm>
            <a:off x="153964" y="192820"/>
            <a:ext cx="4704908" cy="705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153963" y="2950863"/>
            <a:ext cx="4704909" cy="692141"/>
          </a:xfrm>
        </p:spPr>
        <p:txBody>
          <a:bodyPr>
            <a:noAutofit/>
          </a:bodyPr>
          <a:lstStyle>
            <a:lvl1pPr marL="0" indent="0" algn="l">
              <a:buNone/>
              <a:defRPr sz="4200">
                <a:solidFill>
                  <a:schemeClr val="tx2"/>
                </a:solidFill>
              </a:defRPr>
            </a:lvl1pPr>
            <a:lvl2pPr marL="457200" indent="0">
              <a:buNone/>
              <a:defRPr sz="4400">
                <a:solidFill>
                  <a:schemeClr val="bg1"/>
                </a:solidFill>
              </a:defRPr>
            </a:lvl2pPr>
            <a:lvl3pPr marL="914400" indent="0">
              <a:buNone/>
              <a:defRPr sz="4400">
                <a:solidFill>
                  <a:schemeClr val="bg1"/>
                </a:solidFill>
              </a:defRPr>
            </a:lvl3pPr>
            <a:lvl4pPr marL="1371600" indent="0">
              <a:buNone/>
              <a:defRPr sz="4400">
                <a:solidFill>
                  <a:schemeClr val="bg1"/>
                </a:solidFill>
              </a:defRPr>
            </a:lvl4pPr>
            <a:lvl5pPr marL="1828800" indent="0">
              <a:buNone/>
              <a:defRPr sz="4400">
                <a:solidFill>
                  <a:schemeClr val="bg1"/>
                </a:solidFill>
              </a:defRPr>
            </a:lvl5pPr>
          </a:lstStyle>
          <a:p>
            <a:pPr lvl="0"/>
            <a:r>
              <a:rPr lang="en-US"/>
              <a:t>Title</a:t>
            </a:r>
          </a:p>
        </p:txBody>
      </p:sp>
      <p:sp>
        <p:nvSpPr>
          <p:cNvPr id="8" name="Text Placeholder 10"/>
          <p:cNvSpPr>
            <a:spLocks noGrp="1"/>
          </p:cNvSpPr>
          <p:nvPr>
            <p:ph type="body" sz="quarter" idx="11" hasCustomPrompt="1"/>
          </p:nvPr>
        </p:nvSpPr>
        <p:spPr>
          <a:xfrm>
            <a:off x="153964" y="3782455"/>
            <a:ext cx="4704908" cy="579171"/>
          </a:xfrm>
          <a:prstGeom prst="rect">
            <a:avLst/>
          </a:prstGeom>
        </p:spPr>
        <p:txBody>
          <a:bodyPr>
            <a:normAutofit/>
          </a:bodyPr>
          <a:lstStyle>
            <a:lvl1pPr marL="0" indent="0" algn="l">
              <a:buNone/>
              <a:defRPr sz="2600">
                <a:solidFill>
                  <a:schemeClr val="bg2"/>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a:t>
            </a:r>
          </a:p>
        </p:txBody>
      </p:sp>
      <p:sp>
        <p:nvSpPr>
          <p:cNvPr id="12" name="Picture Placeholder 2"/>
          <p:cNvSpPr>
            <a:spLocks noGrp="1"/>
          </p:cNvSpPr>
          <p:nvPr>
            <p:ph type="pic" sz="quarter" idx="12"/>
          </p:nvPr>
        </p:nvSpPr>
        <p:spPr>
          <a:xfrm>
            <a:off x="5074920" y="0"/>
            <a:ext cx="4069080" cy="6858000"/>
          </a:xfrm>
        </p:spPr>
        <p:txBody>
          <a:bodyP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36355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 Bullets">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
        <p:nvSpPr>
          <p:cNvPr id="6" name="Text Placeholder 3"/>
          <p:cNvSpPr>
            <a:spLocks noGrp="1"/>
          </p:cNvSpPr>
          <p:nvPr>
            <p:ph idx="1"/>
          </p:nvPr>
        </p:nvSpPr>
        <p:spPr>
          <a:xfrm>
            <a:off x="259977" y="1837578"/>
            <a:ext cx="8624047"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2954669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 Foot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
        <p:nvSpPr>
          <p:cNvPr id="5"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20149220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 Subhead + Foot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9977" y="201817"/>
            <a:ext cx="8624048" cy="373105"/>
          </a:xfrm>
          <a:prstGeom prst="rect">
            <a:avLst/>
          </a:prstGeom>
        </p:spPr>
        <p:txBody>
          <a:bodyPr vert="horz" lIns="0" tIns="0" rIns="0" bIns="0" rtlCol="0" anchor="t">
            <a:noAutofit/>
          </a:bodyPr>
          <a:lstStyle/>
          <a:p>
            <a:pPr algn="l"/>
            <a:r>
              <a:rPr lang="en-US"/>
              <a:t>Click to edit Master title style</a:t>
            </a:r>
          </a:p>
        </p:txBody>
      </p:sp>
      <p:sp>
        <p:nvSpPr>
          <p:cNvPr id="5"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8" name="Text Placeholder 2"/>
          <p:cNvSpPr>
            <a:spLocks noGrp="1"/>
          </p:cNvSpPr>
          <p:nvPr>
            <p:ph type="body" sz="quarter" idx="10" hasCustomPrompt="1"/>
          </p:nvPr>
        </p:nvSpPr>
        <p:spPr>
          <a:xfrm>
            <a:off x="259977" y="684431"/>
            <a:ext cx="8624047" cy="324739"/>
          </a:xfrm>
        </p:spPr>
        <p:txBody>
          <a:bodyPr lIns="0" tIns="0" rIns="0" bIns="0">
            <a:normAutofit/>
          </a:bodyPr>
          <a:lstStyle>
            <a:lvl1pPr marL="0" indent="0">
              <a:buNone/>
              <a:defRPr sz="20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subtitle</a:t>
            </a:r>
          </a:p>
        </p:txBody>
      </p:sp>
    </p:spTree>
    <p:extLst>
      <p:ext uri="{BB962C8B-B14F-4D97-AF65-F5344CB8AC3E}">
        <p14:creationId xmlns:p14="http://schemas.microsoft.com/office/powerpoint/2010/main" val="35342548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Tree>
    <p:extLst>
      <p:ext uri="{BB962C8B-B14F-4D97-AF65-F5344CB8AC3E}">
        <p14:creationId xmlns:p14="http://schemas.microsoft.com/office/powerpoint/2010/main" val="4767259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Tree>
    <p:extLst>
      <p:ext uri="{BB962C8B-B14F-4D97-AF65-F5344CB8AC3E}">
        <p14:creationId xmlns:p14="http://schemas.microsoft.com/office/powerpoint/2010/main" val="2151209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 Footer [2]">
    <p:spTree>
      <p:nvGrpSpPr>
        <p:cNvPr id="1" name=""/>
        <p:cNvGrpSpPr/>
        <p:nvPr/>
      </p:nvGrpSpPr>
      <p:grpSpPr>
        <a:xfrm>
          <a:off x="0" y="0"/>
          <a:ext cx="0" cy="0"/>
          <a:chOff x="0" y="0"/>
          <a:chExt cx="0" cy="0"/>
        </a:xfrm>
      </p:grpSpPr>
      <p:sp>
        <p:nvSpPr>
          <p:cNvPr id="4" name="Rectangle 3"/>
          <p:cNvSpPr/>
          <p:nvPr/>
        </p:nvSpPr>
        <p:spPr>
          <a:xfrm>
            <a:off x="0" y="0"/>
            <a:ext cx="9144000" cy="8845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
        <p:nvSpPr>
          <p:cNvPr id="10" name="Title Placeholder 1"/>
          <p:cNvSpPr txBox="1">
            <a:spLocks/>
          </p:cNvSpPr>
          <p:nvPr/>
        </p:nvSpPr>
        <p:spPr>
          <a:xfrm>
            <a:off x="259977" y="201817"/>
            <a:ext cx="8624048" cy="533401"/>
          </a:xfrm>
          <a:prstGeom prst="rect">
            <a:avLst/>
          </a:prstGeom>
        </p:spPr>
        <p:txBody>
          <a:bodyPr vert="horz" lIns="91440" tIns="45720" rIns="0" bIns="0" rtlCol="0" anchor="t">
            <a:noAutofit/>
          </a:bodyPr>
          <a:lstStyle>
            <a:lvl1pPr algn="l" defTabSz="457200" rtl="0" eaLnBrk="1" latinLnBrk="0" hangingPunct="1">
              <a:spcBef>
                <a:spcPct val="0"/>
              </a:spcBef>
              <a:buNone/>
              <a:defRPr lang="en-US" sz="2600" b="1" i="0" kern="1200" baseline="0" dirty="0" smtClean="0">
                <a:solidFill>
                  <a:schemeClr val="accent2"/>
                </a:solidFill>
                <a:effectLst/>
                <a:latin typeface="+mj-lt"/>
                <a:ea typeface="+mj-ea"/>
                <a:cs typeface="Arial"/>
              </a:defRPr>
            </a:lvl1pPr>
          </a:lstStyle>
          <a:p>
            <a:r>
              <a:rPr lang="en-US">
                <a:solidFill>
                  <a:schemeClr val="bg1"/>
                </a:solidFill>
              </a:rPr>
              <a:t>Title</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t="49114" r="49981"/>
          <a:stretch/>
        </p:blipFill>
        <p:spPr>
          <a:xfrm>
            <a:off x="8272763" y="-1819"/>
            <a:ext cx="871237" cy="886337"/>
          </a:xfrm>
          <a:prstGeom prst="rect">
            <a:avLst/>
          </a:prstGeom>
        </p:spPr>
      </p:pic>
    </p:spTree>
    <p:extLst>
      <p:ext uri="{BB962C8B-B14F-4D97-AF65-F5344CB8AC3E}">
        <p14:creationId xmlns:p14="http://schemas.microsoft.com/office/powerpoint/2010/main" val="474870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Goals [Sea Blu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2"/>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7"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2"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8"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4567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Goals [Aut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3"/>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6"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8"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9"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0"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433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Goals [Pe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4"/>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6"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8"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9"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0"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99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Bullets">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Click to edit Master title style</a:t>
            </a:r>
          </a:p>
        </p:txBody>
      </p:sp>
      <p:sp>
        <p:nvSpPr>
          <p:cNvPr id="6" name="Text Placeholder 3"/>
          <p:cNvSpPr>
            <a:spLocks noGrp="1"/>
          </p:cNvSpPr>
          <p:nvPr>
            <p:ph idx="1"/>
          </p:nvPr>
        </p:nvSpPr>
        <p:spPr>
          <a:xfrm>
            <a:off x="259977" y="1837578"/>
            <a:ext cx="8624047"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spTree>
    <p:extLst>
      <p:ext uri="{BB962C8B-B14F-4D97-AF65-F5344CB8AC3E}">
        <p14:creationId xmlns:p14="http://schemas.microsoft.com/office/powerpoint/2010/main" val="27928441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Goals [Marmala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1A25517-7F86-4871-894F-626326501892}" type="slidenum">
              <a:rPr lang="en-US" smtClean="0"/>
              <a:t>‹#›</a:t>
            </a:fld>
            <a:endParaRPr lang="en-US"/>
          </a:p>
        </p:txBody>
      </p:sp>
      <p:sp>
        <p:nvSpPr>
          <p:cNvPr id="5" name="Rectangle 4"/>
          <p:cNvSpPr/>
          <p:nvPr/>
        </p:nvSpPr>
        <p:spPr>
          <a:xfrm>
            <a:off x="0" y="0"/>
            <a:ext cx="609598" cy="68669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2400" b="1">
              <a:solidFill>
                <a:schemeClr val="bg1"/>
              </a:solidFill>
            </a:endParaRPr>
          </a:p>
        </p:txBody>
      </p:sp>
      <p:grpSp>
        <p:nvGrpSpPr>
          <p:cNvPr id="6" name="Group 5"/>
          <p:cNvGrpSpPr/>
          <p:nvPr/>
        </p:nvGrpSpPr>
        <p:grpSpPr>
          <a:xfrm>
            <a:off x="609600" y="1066799"/>
            <a:ext cx="8534400" cy="3352801"/>
            <a:chOff x="609600" y="1675487"/>
            <a:chExt cx="8534400" cy="2744113"/>
          </a:xfrm>
        </p:grpSpPr>
        <p:sp>
          <p:nvSpPr>
            <p:cNvPr id="7" name="Rectangle 6"/>
            <p:cNvSpPr/>
            <p:nvPr/>
          </p:nvSpPr>
          <p:spPr>
            <a:xfrm>
              <a:off x="609600" y="1675487"/>
              <a:ext cx="8534400" cy="22869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en-US" sz="1400">
                <a:solidFill>
                  <a:schemeClr val="tx1"/>
                </a:solidFill>
              </a:endParaRPr>
            </a:p>
          </p:txBody>
        </p:sp>
        <p:sp>
          <p:nvSpPr>
            <p:cNvPr id="8" name="Isosceles Triangle 7"/>
            <p:cNvSpPr/>
            <p:nvPr/>
          </p:nvSpPr>
          <p:spPr>
            <a:xfrm flipV="1">
              <a:off x="4114799" y="3962400"/>
              <a:ext cx="1981201" cy="457200"/>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94070" y="1"/>
            <a:ext cx="8549930" cy="1451907"/>
            <a:chOff x="594070" y="1"/>
            <a:chExt cx="8549930" cy="1451907"/>
          </a:xfrm>
          <a:solidFill>
            <a:schemeClr val="accent5"/>
          </a:solidFill>
        </p:grpSpPr>
        <p:sp>
          <p:nvSpPr>
            <p:cNvPr id="10" name="Rectangle 9"/>
            <p:cNvSpPr/>
            <p:nvPr/>
          </p:nvSpPr>
          <p:spPr>
            <a:xfrm>
              <a:off x="594070" y="1"/>
              <a:ext cx="8549930" cy="106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1" name="Isosceles Triangle 10"/>
            <p:cNvSpPr/>
            <p:nvPr/>
          </p:nvSpPr>
          <p:spPr>
            <a:xfrm flipV="1">
              <a:off x="4343399" y="1066800"/>
              <a:ext cx="1524000" cy="38510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 Placeholder 24"/>
          <p:cNvSpPr>
            <a:spLocks noGrp="1"/>
          </p:cNvSpPr>
          <p:nvPr>
            <p:ph type="body" sz="quarter" idx="16" hasCustomPrompt="1"/>
          </p:nvPr>
        </p:nvSpPr>
        <p:spPr>
          <a:xfrm>
            <a:off x="609596" y="60325"/>
            <a:ext cx="8447088" cy="936625"/>
          </a:xfrm>
        </p:spPr>
        <p:txBody>
          <a:bodyPr lIns="0" tIns="0" rIns="0" bIns="0">
            <a:noAutofit/>
          </a:bodyPr>
          <a:lstStyle>
            <a:lvl1pPr marL="0" indent="0">
              <a:buNone/>
              <a:defRPr sz="26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26" name="Text Placeholder 24"/>
          <p:cNvSpPr>
            <a:spLocks noGrp="1"/>
          </p:cNvSpPr>
          <p:nvPr>
            <p:ph type="body" sz="quarter" idx="17" hasCustomPrompt="1"/>
          </p:nvPr>
        </p:nvSpPr>
        <p:spPr>
          <a:xfrm rot="16200000">
            <a:off x="-2534746" y="3656298"/>
            <a:ext cx="5660840" cy="481840"/>
          </a:xfrm>
        </p:spPr>
        <p:txBody>
          <a:bodyPr lIns="0" tIns="0" rIns="0" bIns="0">
            <a:noAutofit/>
          </a:bodyPr>
          <a:lstStyle>
            <a:lvl1pPr marL="0" indent="0" algn="ctr">
              <a:buNone/>
              <a:defRPr sz="2400" b="1" baseline="0">
                <a:solidFill>
                  <a:schemeClr val="bg1"/>
                </a:solidFill>
              </a:defRPr>
            </a:lvl1pPr>
            <a:lvl2pPr marL="45720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None/>
              <a:defRPr sz="2400" b="1">
                <a:solidFill>
                  <a:schemeClr val="bg1"/>
                </a:solidFill>
              </a:defRPr>
            </a:lvl5pPr>
          </a:lstStyle>
          <a:p>
            <a:pPr lvl="0"/>
            <a:r>
              <a:rPr lang="en-US"/>
              <a:t>Tap to add title</a:t>
            </a:r>
          </a:p>
        </p:txBody>
      </p:sp>
      <p:sp>
        <p:nvSpPr>
          <p:cNvPr id="16" name="Text Placeholder 12"/>
          <p:cNvSpPr>
            <a:spLocks noGrp="1"/>
          </p:cNvSpPr>
          <p:nvPr>
            <p:ph type="body" sz="quarter" idx="11" hasCustomPrompt="1"/>
          </p:nvPr>
        </p:nvSpPr>
        <p:spPr>
          <a:xfrm>
            <a:off x="621098" y="1451908"/>
            <a:ext cx="8447088" cy="431646"/>
          </a:xfrm>
        </p:spPr>
        <p:txBody>
          <a:bodyPr>
            <a:normAutofit/>
          </a:bodyPr>
          <a:lstStyle>
            <a:lvl1pPr marL="0" indent="0">
              <a:buNone/>
              <a:defRPr sz="1800" b="1" u="sng" spc="300" baseline="0"/>
            </a:lvl1pPr>
          </a:lstStyle>
          <a:p>
            <a:pPr lvl="0"/>
            <a:r>
              <a:rPr lang="en-US"/>
              <a:t>TITLE</a:t>
            </a:r>
          </a:p>
        </p:txBody>
      </p:sp>
      <p:sp>
        <p:nvSpPr>
          <p:cNvPr id="18" name="Text Placeholder 15"/>
          <p:cNvSpPr>
            <a:spLocks noGrp="1"/>
          </p:cNvSpPr>
          <p:nvPr>
            <p:ph type="body" sz="quarter" idx="12"/>
          </p:nvPr>
        </p:nvSpPr>
        <p:spPr>
          <a:xfrm>
            <a:off x="621098" y="1882775"/>
            <a:ext cx="8447086" cy="2027238"/>
          </a:xfrm>
        </p:spPr>
        <p:txBody>
          <a:bodyPr>
            <a:normAutofit/>
          </a:bodyPr>
          <a:lstStyle>
            <a:lvl1pPr marL="342900" indent="-342900">
              <a:buClr>
                <a:schemeClr val="tx1"/>
              </a:buClr>
              <a:buFont typeface="+mj-lt"/>
              <a:buAutoNum type="alphaUcPeriod"/>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9" name="Text Placeholder 12"/>
          <p:cNvSpPr>
            <a:spLocks noGrp="1"/>
          </p:cNvSpPr>
          <p:nvPr>
            <p:ph type="body" sz="quarter" idx="14" hasCustomPrompt="1"/>
          </p:nvPr>
        </p:nvSpPr>
        <p:spPr>
          <a:xfrm>
            <a:off x="621098" y="4434534"/>
            <a:ext cx="8447088" cy="431646"/>
          </a:xfrm>
        </p:spPr>
        <p:txBody>
          <a:bodyPr>
            <a:normAutofit/>
          </a:bodyPr>
          <a:lstStyle>
            <a:lvl1pPr marL="0" indent="0">
              <a:buNone/>
              <a:defRPr sz="1800" b="1" u="sng" spc="300" baseline="0"/>
            </a:lvl1pPr>
          </a:lstStyle>
          <a:p>
            <a:pPr lvl="0"/>
            <a:r>
              <a:rPr lang="en-US"/>
              <a:t>TITLE</a:t>
            </a:r>
          </a:p>
        </p:txBody>
      </p:sp>
      <p:sp>
        <p:nvSpPr>
          <p:cNvPr id="20" name="Text Placeholder 3"/>
          <p:cNvSpPr>
            <a:spLocks noGrp="1"/>
          </p:cNvSpPr>
          <p:nvPr>
            <p:ph idx="1"/>
          </p:nvPr>
        </p:nvSpPr>
        <p:spPr>
          <a:xfrm>
            <a:off x="621098" y="4865399"/>
            <a:ext cx="6313484" cy="1862237"/>
          </a:xfrm>
          <a:prstGeom prst="rect">
            <a:avLst/>
          </a:prstGeom>
        </p:spPr>
        <p:txBody>
          <a:bodyPr vert="horz" lIns="91440" tIns="45720" rIns="91440" bIns="45720" rtlCol="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2846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b="22850"/>
            <a:stretch/>
          </p:blipFill>
          <p:spPr>
            <a:xfrm>
              <a:off x="0" y="0"/>
              <a:ext cx="9144000" cy="2626599"/>
            </a:xfrm>
            <a:prstGeom prst="rect">
              <a:avLst/>
            </a:prstGeom>
          </p:spPr>
        </p:pic>
        <p:sp>
          <p:nvSpPr>
            <p:cNvPr id="9" name="Rectangle 8"/>
            <p:cNvSpPr/>
            <p:nvPr/>
          </p:nvSpPr>
          <p:spPr>
            <a:xfrm>
              <a:off x="0" y="2626599"/>
              <a:ext cx="9144000" cy="42314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6321" y="5824530"/>
            <a:ext cx="2471358" cy="677506"/>
          </a:xfrm>
          <a:prstGeom prst="rect">
            <a:avLst/>
          </a:prstGeom>
        </p:spPr>
      </p:pic>
      <p:sp>
        <p:nvSpPr>
          <p:cNvPr id="11" name="TextBox 10"/>
          <p:cNvSpPr txBox="1"/>
          <p:nvPr/>
        </p:nvSpPr>
        <p:spPr>
          <a:xfrm>
            <a:off x="155448" y="3884700"/>
            <a:ext cx="8833104" cy="1015663"/>
          </a:xfrm>
          <a:prstGeom prst="rect">
            <a:avLst/>
          </a:prstGeom>
          <a:noFill/>
        </p:spPr>
        <p:txBody>
          <a:bodyPr wrap="square" rtlCol="0">
            <a:spAutoFit/>
          </a:bodyPr>
          <a:lstStyle/>
          <a:p>
            <a:pPr algn="ctr"/>
            <a:r>
              <a:rPr lang="en-US" sz="3000">
                <a:solidFill>
                  <a:schemeClr val="bg1"/>
                </a:solidFill>
              </a:rPr>
              <a:t>Thank you!</a:t>
            </a:r>
          </a:p>
          <a:p>
            <a:pPr algn="ctr"/>
            <a:r>
              <a:rPr lang="en-US" sz="3000">
                <a:solidFill>
                  <a:schemeClr val="bg1"/>
                </a:solidFill>
              </a:rPr>
              <a:t>Education-First.com</a:t>
            </a:r>
          </a:p>
        </p:txBody>
      </p:sp>
    </p:spTree>
    <p:extLst>
      <p:ext uri="{BB962C8B-B14F-4D97-AF65-F5344CB8AC3E}">
        <p14:creationId xmlns:p14="http://schemas.microsoft.com/office/powerpoint/2010/main" val="34923444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losing [2]">
    <p:spTree>
      <p:nvGrpSpPr>
        <p:cNvPr id="1" name=""/>
        <p:cNvGrpSpPr/>
        <p:nvPr/>
      </p:nvGrpSpPr>
      <p:grpSpPr>
        <a:xfrm>
          <a:off x="0" y="0"/>
          <a:ext cx="0" cy="0"/>
          <a:chOff x="0" y="0"/>
          <a:chExt cx="0" cy="0"/>
        </a:xfrm>
      </p:grpSpPr>
      <p:sp>
        <p:nvSpPr>
          <p:cNvPr id="4" name="Rectangle 3"/>
          <p:cNvSpPr/>
          <p:nvPr/>
        </p:nvSpPr>
        <p:spPr>
          <a:xfrm>
            <a:off x="0" y="3505200"/>
            <a:ext cx="9144000" cy="25850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C:\Users\Priti Sanghani\AppData\Local\Microsoft\Windows\Temporary Internet Files\Content.Outlook\413XZJL6\edfirst_logo_horiz_RGB (2).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240632"/>
            <a:ext cx="5791200" cy="868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62401" y="4267200"/>
            <a:ext cx="4648200" cy="830997"/>
          </a:xfrm>
          <a:prstGeom prst="rect">
            <a:avLst/>
          </a:prstGeom>
          <a:noFill/>
        </p:spPr>
        <p:txBody>
          <a:bodyPr wrap="square" rtlCol="0">
            <a:spAutoFit/>
          </a:bodyPr>
          <a:lstStyle/>
          <a:p>
            <a:r>
              <a:rPr lang="en-US" sz="2400" b="1">
                <a:solidFill>
                  <a:schemeClr val="bg1"/>
                </a:solidFill>
                <a:cs typeface="Cali"/>
              </a:rPr>
              <a:t>Thank you!</a:t>
            </a:r>
          </a:p>
          <a:p>
            <a:r>
              <a:rPr lang="en-US" sz="2400" b="1">
                <a:solidFill>
                  <a:schemeClr val="bg1"/>
                </a:solidFill>
                <a:cs typeface="Cali"/>
              </a:rPr>
              <a:t>www.education-first.com</a:t>
            </a:r>
          </a:p>
        </p:txBody>
      </p:sp>
    </p:spTree>
    <p:extLst>
      <p:ext uri="{BB962C8B-B14F-4D97-AF65-F5344CB8AC3E}">
        <p14:creationId xmlns:p14="http://schemas.microsoft.com/office/powerpoint/2010/main" val="9359772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a:cs typeface="Arial"/>
              </a:defRPr>
            </a:lvl1pPr>
          </a:lstStyle>
          <a:p>
            <a:endParaRPr/>
          </a:p>
        </p:txBody>
      </p:sp>
      <p:sp>
        <p:nvSpPr>
          <p:cNvPr id="3" name="Holder 3"/>
          <p:cNvSpPr>
            <a:spLocks noGrp="1"/>
          </p:cNvSpPr>
          <p:nvPr>
            <p:ph sz="half" idx="2"/>
          </p:nvPr>
        </p:nvSpPr>
        <p:spPr>
          <a:xfrm>
            <a:off x="333146" y="1404502"/>
            <a:ext cx="3944303" cy="138499"/>
          </a:xfrm>
          <a:prstGeom prst="rect">
            <a:avLst/>
          </a:prstGeom>
        </p:spPr>
        <p:txBody>
          <a:bodyPr wrap="square" lIns="0" tIns="0" rIns="0" bIns="0">
            <a:spAutoFit/>
          </a:bodyPr>
          <a:lstStyle>
            <a:lvl1pPr>
              <a:defRPr sz="900" b="0" i="1">
                <a:solidFill>
                  <a:schemeClr val="tx1"/>
                </a:solidFill>
                <a:latin typeface="Arial"/>
                <a:cs typeface="Arial"/>
              </a:defRPr>
            </a:lvl1pPr>
          </a:lstStyle>
          <a:p>
            <a:endParaRPr/>
          </a:p>
        </p:txBody>
      </p:sp>
      <p:sp>
        <p:nvSpPr>
          <p:cNvPr id="4" name="Holder 4"/>
          <p:cNvSpPr>
            <a:spLocks noGrp="1"/>
          </p:cNvSpPr>
          <p:nvPr>
            <p:ph sz="half" idx="3"/>
          </p:nvPr>
        </p:nvSpPr>
        <p:spPr>
          <a:xfrm>
            <a:off x="4869941" y="1960879"/>
            <a:ext cx="3626168" cy="138499"/>
          </a:xfrm>
          <a:prstGeom prst="rect">
            <a:avLst/>
          </a:prstGeom>
        </p:spPr>
        <p:txBody>
          <a:bodyPr wrap="square" lIns="0" tIns="0" rIns="0" bIns="0">
            <a:spAutoFit/>
          </a:bodyPr>
          <a:lstStyle>
            <a:lvl1pPr>
              <a:defRPr sz="900" b="0" i="0">
                <a:solidFill>
                  <a:schemeClr val="bg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675" b="0" i="0">
                <a:solidFill>
                  <a:srgbClr val="BEBEBE"/>
                </a:solidFill>
                <a:latin typeface="Arial"/>
                <a:cs typeface="Arial"/>
              </a:defRPr>
            </a:lvl1pPr>
          </a:lstStyle>
          <a:p>
            <a:pPr marL="9525">
              <a:spcBef>
                <a:spcPts val="116"/>
              </a:spcBef>
            </a:pPr>
            <a:r>
              <a:rPr lang="en-US" spc="-23"/>
              <a:t>DRAFT</a:t>
            </a:r>
            <a:endParaRPr lang="en-US" spc="11"/>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750" b="0" i="0">
                <a:solidFill>
                  <a:srgbClr val="888888"/>
                </a:solidFill>
                <a:latin typeface="Arial"/>
                <a:cs typeface="Arial"/>
              </a:defRPr>
            </a:lvl1pPr>
          </a:lstStyle>
          <a:p>
            <a:pPr marL="28575">
              <a:spcBef>
                <a:spcPts val="116"/>
              </a:spcBef>
            </a:pPr>
            <a:fld id="{81D60167-4931-47E6-BA6A-407CBD079E47}" type="slidenum">
              <a:rPr lang="en-US" spc="8" smtClean="0"/>
              <a:pPr marL="28575">
                <a:spcBef>
                  <a:spcPts val="116"/>
                </a:spcBef>
              </a:pPr>
              <a:t>‹#›</a:t>
            </a:fld>
            <a:endParaRPr lang="en-US" spc="8"/>
          </a:p>
        </p:txBody>
      </p:sp>
    </p:spTree>
    <p:extLst>
      <p:ext uri="{BB962C8B-B14F-4D97-AF65-F5344CB8AC3E}">
        <p14:creationId xmlns:p14="http://schemas.microsoft.com/office/powerpoint/2010/main" val="1727083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Transition [2]">
  <p:cSld name="Transition [2]">
    <p:spTree>
      <p:nvGrpSpPr>
        <p:cNvPr id="1" name="Shape 20"/>
        <p:cNvGrpSpPr/>
        <p:nvPr/>
      </p:nvGrpSpPr>
      <p:grpSpPr>
        <a:xfrm>
          <a:off x="0" y="0"/>
          <a:ext cx="0" cy="0"/>
          <a:chOff x="0" y="0"/>
          <a:chExt cx="0" cy="0"/>
        </a:xfrm>
      </p:grpSpPr>
      <p:sp>
        <p:nvSpPr>
          <p:cNvPr id="21" name="Google Shape;21;p3"/>
          <p:cNvSpPr txBox="1">
            <a:spLocks noGrp="1"/>
          </p:cNvSpPr>
          <p:nvPr>
            <p:ph type="body" idx="1"/>
          </p:nvPr>
        </p:nvSpPr>
        <p:spPr>
          <a:xfrm>
            <a:off x="2211296"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accen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1515034" y="3611651"/>
            <a:ext cx="7022413"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80"/>
              </a:spcBef>
              <a:spcAft>
                <a:spcPts val="0"/>
              </a:spcAft>
              <a:buSzPts val="2400"/>
              <a:buNone/>
              <a:defRPr sz="2400" b="0">
                <a:solidFill>
                  <a:schemeClr val="l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 name="Google Shape;24;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5400000">
            <a:off x="-3167072" y="3157929"/>
            <a:ext cx="6867144" cy="532999"/>
          </a:xfrm>
          <a:prstGeom prst="rect">
            <a:avLst/>
          </a:prstGeom>
          <a:noFill/>
          <a:ln>
            <a:noFill/>
          </a:ln>
        </p:spPr>
      </p:pic>
      <p:sp>
        <p:nvSpPr>
          <p:cNvPr id="25" name="Google Shape;25;p3"/>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08718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4"/>
        <p:cNvGrpSpPr/>
        <p:nvPr/>
      </p:nvGrpSpPr>
      <p:grpSpPr>
        <a:xfrm>
          <a:off x="0" y="0"/>
          <a:ext cx="0" cy="0"/>
          <a:chOff x="0" y="0"/>
          <a:chExt cx="0" cy="0"/>
        </a:xfrm>
      </p:grpSpPr>
      <p:sp>
        <p:nvSpPr>
          <p:cNvPr id="15" name="Google Shape;15;p54"/>
          <p:cNvSpPr/>
          <p:nvPr/>
        </p:nvSpPr>
        <p:spPr>
          <a:xfrm>
            <a:off x="0" y="2560320"/>
            <a:ext cx="9144000" cy="42976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54"/>
          <p:cNvSpPr txBox="1">
            <a:spLocks noGrp="1"/>
          </p:cNvSpPr>
          <p:nvPr>
            <p:ph type="body" idx="1"/>
          </p:nvPr>
        </p:nvSpPr>
        <p:spPr>
          <a:xfrm>
            <a:off x="738247" y="2870618"/>
            <a:ext cx="7775389" cy="16097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40"/>
              </a:spcBef>
              <a:spcAft>
                <a:spcPts val="0"/>
              </a:spcAft>
              <a:buSzPts val="4200"/>
              <a:buNone/>
              <a:defRPr sz="4200" b="0">
                <a:solidFill>
                  <a:schemeClr val="lt1"/>
                </a:solidFill>
                <a:latin typeface="Calibri"/>
                <a:ea typeface="Calibri"/>
                <a:cs typeface="Calibri"/>
                <a:sym typeface="Calibri"/>
              </a:defRPr>
            </a:lvl1pPr>
            <a:lvl2pPr marL="914400" lvl="1" indent="-228600" algn="l">
              <a:lnSpc>
                <a:spcPct val="100000"/>
              </a:lnSpc>
              <a:spcBef>
                <a:spcPts val="880"/>
              </a:spcBef>
              <a:spcAft>
                <a:spcPts val="0"/>
              </a:spcAft>
              <a:buSzPts val="5280"/>
              <a:buNone/>
              <a:defRPr sz="4400">
                <a:solidFill>
                  <a:schemeClr val="lt1"/>
                </a:solidFill>
                <a:latin typeface="Calibri"/>
                <a:ea typeface="Calibri"/>
                <a:cs typeface="Calibri"/>
                <a:sym typeface="Calibri"/>
              </a:defRPr>
            </a:lvl2pPr>
            <a:lvl3pPr marL="1371600" lvl="2"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3pPr>
            <a:lvl4pPr marL="1828800" lvl="3" indent="-228600" algn="l">
              <a:lnSpc>
                <a:spcPct val="100000"/>
              </a:lnSpc>
              <a:spcBef>
                <a:spcPts val="880"/>
              </a:spcBef>
              <a:spcAft>
                <a:spcPts val="0"/>
              </a:spcAft>
              <a:buSzPts val="6160"/>
              <a:buNone/>
              <a:defRPr sz="4400">
                <a:solidFill>
                  <a:schemeClr val="lt1"/>
                </a:solidFill>
                <a:latin typeface="Calibri"/>
                <a:ea typeface="Calibri"/>
                <a:cs typeface="Calibri"/>
                <a:sym typeface="Calibri"/>
              </a:defRPr>
            </a:lvl4pPr>
            <a:lvl5pPr marL="2286000" lvl="4" indent="-228600" algn="l">
              <a:lnSpc>
                <a:spcPct val="100000"/>
              </a:lnSpc>
              <a:spcBef>
                <a:spcPts val="880"/>
              </a:spcBef>
              <a:spcAft>
                <a:spcPts val="0"/>
              </a:spcAft>
              <a:buSzPts val="4400"/>
              <a:buNone/>
              <a:defRPr sz="4400">
                <a:solidFill>
                  <a:schemeClr val="lt1"/>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54"/>
          <p:cNvSpPr txBox="1">
            <a:spLocks noGrp="1"/>
          </p:cNvSpPr>
          <p:nvPr>
            <p:ph type="body" idx="2"/>
          </p:nvPr>
        </p:nvSpPr>
        <p:spPr>
          <a:xfrm>
            <a:off x="2594484" y="4728696"/>
            <a:ext cx="3955033" cy="57917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8" name="Google Shape;18;p54"/>
          <p:cNvPicPr preferRelativeResize="0"/>
          <p:nvPr/>
        </p:nvPicPr>
        <p:blipFill rotWithShape="1">
          <a:blip r:embed="rId2">
            <a:alphaModFix/>
          </a:blip>
          <a:srcRect/>
          <a:stretch/>
        </p:blipFill>
        <p:spPr>
          <a:xfrm>
            <a:off x="3398616" y="5920552"/>
            <a:ext cx="2324868" cy="430711"/>
          </a:xfrm>
          <a:prstGeom prst="rect">
            <a:avLst/>
          </a:prstGeom>
          <a:noFill/>
          <a:ln>
            <a:noFill/>
          </a:ln>
        </p:spPr>
      </p:pic>
      <p:pic>
        <p:nvPicPr>
          <p:cNvPr id="19" name="Google Shape;19;p54"/>
          <p:cNvPicPr preferRelativeResize="0"/>
          <p:nvPr/>
        </p:nvPicPr>
        <p:blipFill rotWithShape="1">
          <a:blip r:embed="rId3">
            <a:alphaModFix/>
          </a:blip>
          <a:srcRect b="21874"/>
          <a:stretch/>
        </p:blipFill>
        <p:spPr>
          <a:xfrm>
            <a:off x="-1" y="-1"/>
            <a:ext cx="9141619" cy="2600839"/>
          </a:xfrm>
          <a:prstGeom prst="rect">
            <a:avLst/>
          </a:prstGeom>
          <a:noFill/>
          <a:ln>
            <a:noFill/>
          </a:ln>
        </p:spPr>
      </p:pic>
    </p:spTree>
    <p:extLst>
      <p:ext uri="{BB962C8B-B14F-4D97-AF65-F5344CB8AC3E}">
        <p14:creationId xmlns:p14="http://schemas.microsoft.com/office/powerpoint/2010/main" val="2248901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Footer [2]">
  <p:cSld name="Title + Footer [2]">
    <p:spTree>
      <p:nvGrpSpPr>
        <p:cNvPr id="1" name="Shape 20"/>
        <p:cNvGrpSpPr/>
        <p:nvPr/>
      </p:nvGrpSpPr>
      <p:grpSpPr>
        <a:xfrm>
          <a:off x="0" y="0"/>
          <a:ext cx="0" cy="0"/>
          <a:chOff x="0" y="0"/>
          <a:chExt cx="0" cy="0"/>
        </a:xfrm>
      </p:grpSpPr>
      <p:sp>
        <p:nvSpPr>
          <p:cNvPr id="21" name="Google Shape;21;p55"/>
          <p:cNvSpPr/>
          <p:nvPr/>
        </p:nvSpPr>
        <p:spPr>
          <a:xfrm>
            <a:off x="0" y="0"/>
            <a:ext cx="9144000" cy="8845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55"/>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2"/>
                </a:solidFill>
                <a:latin typeface="Calibri"/>
                <a:ea typeface="Calibri"/>
                <a:cs typeface="Calibri"/>
                <a:sym typeface="Calibri"/>
              </a:defRPr>
            </a:lvl1pPr>
            <a:lvl2pPr marL="0" lvl="1" indent="0" algn="r">
              <a:spcBef>
                <a:spcPts val="0"/>
              </a:spcBef>
              <a:buNone/>
              <a:defRPr sz="1200" b="0" i="0" u="none" strike="noStrike" cap="none">
                <a:solidFill>
                  <a:schemeClr val="lt2"/>
                </a:solidFill>
                <a:latin typeface="Calibri"/>
                <a:ea typeface="Calibri"/>
                <a:cs typeface="Calibri"/>
                <a:sym typeface="Calibri"/>
              </a:defRPr>
            </a:lvl2pPr>
            <a:lvl3pPr marL="0" lvl="2" indent="0" algn="r">
              <a:spcBef>
                <a:spcPts val="0"/>
              </a:spcBef>
              <a:buNone/>
              <a:defRPr sz="1200" b="0" i="0" u="none" strike="noStrike" cap="none">
                <a:solidFill>
                  <a:schemeClr val="lt2"/>
                </a:solidFill>
                <a:latin typeface="Calibri"/>
                <a:ea typeface="Calibri"/>
                <a:cs typeface="Calibri"/>
                <a:sym typeface="Calibri"/>
              </a:defRPr>
            </a:lvl3pPr>
            <a:lvl4pPr marL="0" lvl="3" indent="0" algn="r">
              <a:spcBef>
                <a:spcPts val="0"/>
              </a:spcBef>
              <a:buNone/>
              <a:defRPr sz="1200" b="0" i="0" u="none" strike="noStrike" cap="none">
                <a:solidFill>
                  <a:schemeClr val="lt2"/>
                </a:solidFill>
                <a:latin typeface="Calibri"/>
                <a:ea typeface="Calibri"/>
                <a:cs typeface="Calibri"/>
                <a:sym typeface="Calibri"/>
              </a:defRPr>
            </a:lvl4pPr>
            <a:lvl5pPr marL="0" lvl="4" indent="0" algn="r">
              <a:spcBef>
                <a:spcPts val="0"/>
              </a:spcBef>
              <a:buNone/>
              <a:defRPr sz="1200" b="0" i="0" u="none" strike="noStrike" cap="none">
                <a:solidFill>
                  <a:schemeClr val="lt2"/>
                </a:solidFill>
                <a:latin typeface="Calibri"/>
                <a:ea typeface="Calibri"/>
                <a:cs typeface="Calibri"/>
                <a:sym typeface="Calibri"/>
              </a:defRPr>
            </a:lvl5pPr>
            <a:lvl6pPr marL="0" lvl="5" indent="0" algn="r">
              <a:spcBef>
                <a:spcPts val="0"/>
              </a:spcBef>
              <a:buNone/>
              <a:defRPr sz="1200" b="0" i="0" u="none" strike="noStrike" cap="none">
                <a:solidFill>
                  <a:schemeClr val="lt2"/>
                </a:solidFill>
                <a:latin typeface="Calibri"/>
                <a:ea typeface="Calibri"/>
                <a:cs typeface="Calibri"/>
                <a:sym typeface="Calibri"/>
              </a:defRPr>
            </a:lvl6pPr>
            <a:lvl7pPr marL="0" lvl="6" indent="0" algn="r">
              <a:spcBef>
                <a:spcPts val="0"/>
              </a:spcBef>
              <a:buNone/>
              <a:defRPr sz="1200" b="0" i="0" u="none" strike="noStrike" cap="none">
                <a:solidFill>
                  <a:schemeClr val="lt2"/>
                </a:solidFill>
                <a:latin typeface="Calibri"/>
                <a:ea typeface="Calibri"/>
                <a:cs typeface="Calibri"/>
                <a:sym typeface="Calibri"/>
              </a:defRPr>
            </a:lvl7pPr>
            <a:lvl8pPr marL="0" lvl="7" indent="0" algn="r">
              <a:spcBef>
                <a:spcPts val="0"/>
              </a:spcBef>
              <a:buNone/>
              <a:defRPr sz="1200" b="0" i="0" u="none" strike="noStrike" cap="none">
                <a:solidFill>
                  <a:schemeClr val="lt2"/>
                </a:solidFill>
                <a:latin typeface="Calibri"/>
                <a:ea typeface="Calibri"/>
                <a:cs typeface="Calibri"/>
                <a:sym typeface="Calibri"/>
              </a:defRPr>
            </a:lvl8pPr>
            <a:lvl9pPr marL="0" lvl="8" indent="0" algn="r">
              <a:spcBef>
                <a:spcPts val="0"/>
              </a:spcBef>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55"/>
          <p:cNvPicPr preferRelativeResize="0"/>
          <p:nvPr/>
        </p:nvPicPr>
        <p:blipFill rotWithShape="1">
          <a:blip r:embed="rId2">
            <a:alphaModFix/>
          </a:blip>
          <a:srcRect t="49114" r="49981"/>
          <a:stretch/>
        </p:blipFill>
        <p:spPr>
          <a:xfrm>
            <a:off x="8272763" y="-1819"/>
            <a:ext cx="871237" cy="886337"/>
          </a:xfrm>
          <a:prstGeom prst="rect">
            <a:avLst/>
          </a:prstGeom>
          <a:noFill/>
          <a:ln>
            <a:noFill/>
          </a:ln>
        </p:spPr>
      </p:pic>
      <p:sp>
        <p:nvSpPr>
          <p:cNvPr id="24" name="Google Shape;24;p55"/>
          <p:cNvSpPr txBox="1">
            <a:spLocks noGrp="1"/>
          </p:cNvSpPr>
          <p:nvPr>
            <p:ph type="body" idx="1"/>
          </p:nvPr>
        </p:nvSpPr>
        <p:spPr>
          <a:xfrm>
            <a:off x="247650" y="188913"/>
            <a:ext cx="8024813" cy="5524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20"/>
              </a:spcBef>
              <a:spcAft>
                <a:spcPts val="0"/>
              </a:spcAft>
              <a:buSzPts val="2600"/>
              <a:buNone/>
              <a:defRPr sz="2600" b="1">
                <a:solidFill>
                  <a:schemeClr val="lt1"/>
                </a:solidFill>
              </a:defRPr>
            </a:lvl1pPr>
            <a:lvl2pPr marL="914400" lvl="1" indent="-228600" algn="l">
              <a:lnSpc>
                <a:spcPct val="100000"/>
              </a:lnSpc>
              <a:spcBef>
                <a:spcPts val="440"/>
              </a:spcBef>
              <a:spcAft>
                <a:spcPts val="0"/>
              </a:spcAft>
              <a:buSzPts val="2640"/>
              <a:buNone/>
              <a:defRPr>
                <a:solidFill>
                  <a:schemeClr val="lt1"/>
                </a:solidFill>
              </a:defRPr>
            </a:lvl2pPr>
            <a:lvl3pPr marL="1371600" lvl="2" indent="-228600" algn="l">
              <a:lnSpc>
                <a:spcPct val="100000"/>
              </a:lnSpc>
              <a:spcBef>
                <a:spcPts val="400"/>
              </a:spcBef>
              <a:spcAft>
                <a:spcPts val="0"/>
              </a:spcAft>
              <a:buSzPts val="2000"/>
              <a:buNone/>
              <a:defRPr>
                <a:solidFill>
                  <a:schemeClr val="lt1"/>
                </a:solidFill>
              </a:defRPr>
            </a:lvl3pPr>
            <a:lvl4pPr marL="1828800" lvl="3" indent="-228600" algn="l">
              <a:lnSpc>
                <a:spcPct val="100000"/>
              </a:lnSpc>
              <a:spcBef>
                <a:spcPts val="360"/>
              </a:spcBef>
              <a:spcAft>
                <a:spcPts val="0"/>
              </a:spcAft>
              <a:buSzPts val="2520"/>
              <a:buNone/>
              <a:defRPr>
                <a:solidFill>
                  <a:schemeClr val="lt1"/>
                </a:solidFill>
              </a:defRPr>
            </a:lvl4pPr>
            <a:lvl5pPr marL="2286000" lvl="4" indent="-228600" algn="l">
              <a:lnSpc>
                <a:spcPct val="100000"/>
              </a:lnSpc>
              <a:spcBef>
                <a:spcPts val="320"/>
              </a:spcBef>
              <a:spcAft>
                <a:spcPts val="0"/>
              </a:spcAft>
              <a:buSzPts val="16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1800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25"/>
        <p:cNvGrpSpPr/>
        <p:nvPr/>
      </p:nvGrpSpPr>
      <p:grpSpPr>
        <a:xfrm>
          <a:off x="0" y="0"/>
          <a:ext cx="0" cy="0"/>
          <a:chOff x="0" y="0"/>
          <a:chExt cx="0" cy="0"/>
        </a:xfrm>
      </p:grpSpPr>
      <p:sp>
        <p:nvSpPr>
          <p:cNvPr id="26" name="Google Shape;26;p56"/>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3781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Bullets">
  <p:cSld name="Title + Bullets">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7"/>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65760" algn="l">
              <a:lnSpc>
                <a:spcPct val="100000"/>
              </a:lnSpc>
              <a:spcBef>
                <a:spcPts val="360"/>
              </a:spcBef>
              <a:spcAft>
                <a:spcPts val="0"/>
              </a:spcAft>
              <a:buSzPts val="2160"/>
              <a:buChar char="+"/>
              <a:defRPr/>
            </a:lvl2pPr>
            <a:lvl3pPr marL="1371600" lvl="2" indent="-342900" algn="l">
              <a:lnSpc>
                <a:spcPct val="100000"/>
              </a:lnSpc>
              <a:spcBef>
                <a:spcPts val="360"/>
              </a:spcBef>
              <a:spcAft>
                <a:spcPts val="0"/>
              </a:spcAft>
              <a:buSzPts val="1800"/>
              <a:buChar char="▪"/>
              <a:defRPr/>
            </a:lvl3pPr>
            <a:lvl4pPr marL="1828800" lvl="3" indent="-388619" algn="l">
              <a:lnSpc>
                <a:spcPct val="100000"/>
              </a:lnSpc>
              <a:spcBef>
                <a:spcPts val="360"/>
              </a:spcBef>
              <a:spcAft>
                <a:spcPts val="0"/>
              </a:spcAft>
              <a:buSzPts val="2520"/>
              <a:buChar char="+"/>
              <a:defRPr/>
            </a:lvl4pPr>
            <a:lvl5pPr marL="2286000" lvl="4" indent="-342900" algn="l">
              <a:lnSpc>
                <a:spcPct val="100000"/>
              </a:lnSpc>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57"/>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9977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ransition [2]">
  <p:cSld name="Transition [2]">
    <p:spTree>
      <p:nvGrpSpPr>
        <p:cNvPr id="1" name="Shape 31"/>
        <p:cNvGrpSpPr/>
        <p:nvPr/>
      </p:nvGrpSpPr>
      <p:grpSpPr>
        <a:xfrm>
          <a:off x="0" y="0"/>
          <a:ext cx="0" cy="0"/>
          <a:chOff x="0" y="0"/>
          <a:chExt cx="0" cy="0"/>
        </a:xfrm>
      </p:grpSpPr>
      <p:sp>
        <p:nvSpPr>
          <p:cNvPr id="32" name="Google Shape;32;p58"/>
          <p:cNvSpPr txBox="1">
            <a:spLocks noGrp="1"/>
          </p:cNvSpPr>
          <p:nvPr>
            <p:ph type="body" idx="1"/>
          </p:nvPr>
        </p:nvSpPr>
        <p:spPr>
          <a:xfrm>
            <a:off x="2211296" y="2800350"/>
            <a:ext cx="632615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accen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58"/>
          <p:cNvSpPr txBox="1">
            <a:spLocks noGrp="1"/>
          </p:cNvSpPr>
          <p:nvPr>
            <p:ph type="body" idx="2"/>
          </p:nvPr>
        </p:nvSpPr>
        <p:spPr>
          <a:xfrm>
            <a:off x="1515033" y="2800350"/>
            <a:ext cx="696262" cy="76162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800"/>
              </a:spcBef>
              <a:spcAft>
                <a:spcPts val="0"/>
              </a:spcAft>
              <a:buSzPts val="4000"/>
              <a:buNone/>
              <a:defRPr sz="4000" b="0">
                <a:solidFill>
                  <a:schemeClr val="lt2"/>
                </a:solidFill>
                <a:latin typeface="Calibri"/>
                <a:ea typeface="Calibri"/>
                <a:cs typeface="Calibri"/>
                <a:sym typeface="Calibri"/>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58"/>
          <p:cNvSpPr txBox="1">
            <a:spLocks noGrp="1"/>
          </p:cNvSpPr>
          <p:nvPr>
            <p:ph type="body" idx="3"/>
          </p:nvPr>
        </p:nvSpPr>
        <p:spPr>
          <a:xfrm>
            <a:off x="1515034" y="3611651"/>
            <a:ext cx="7022413" cy="685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80"/>
              </a:spcBef>
              <a:spcAft>
                <a:spcPts val="0"/>
              </a:spcAft>
              <a:buSzPts val="2400"/>
              <a:buNone/>
              <a:defRPr sz="2400" b="0">
                <a:solidFill>
                  <a:schemeClr val="lt2"/>
                </a:solidFill>
              </a:defRPr>
            </a:lvl1pPr>
            <a:lvl2pPr marL="914400" lvl="1" indent="-228600" algn="l">
              <a:lnSpc>
                <a:spcPct val="100000"/>
              </a:lnSpc>
              <a:spcBef>
                <a:spcPts val="440"/>
              </a:spcBef>
              <a:spcAft>
                <a:spcPts val="0"/>
              </a:spcAft>
              <a:buSzPts val="2640"/>
              <a:buNone/>
              <a:defRPr>
                <a:solidFill>
                  <a:schemeClr val="dk2"/>
                </a:solidFill>
              </a:defRPr>
            </a:lvl2pPr>
            <a:lvl3pPr marL="1371600" lvl="2" indent="-228600" algn="l">
              <a:lnSpc>
                <a:spcPct val="100000"/>
              </a:lnSpc>
              <a:spcBef>
                <a:spcPts val="400"/>
              </a:spcBef>
              <a:spcAft>
                <a:spcPts val="0"/>
              </a:spcAft>
              <a:buSzPts val="2000"/>
              <a:buNone/>
              <a:defRPr>
                <a:solidFill>
                  <a:schemeClr val="dk2"/>
                </a:solidFill>
              </a:defRPr>
            </a:lvl3pPr>
            <a:lvl4pPr marL="1828800" lvl="3" indent="-228600" algn="l">
              <a:lnSpc>
                <a:spcPct val="100000"/>
              </a:lnSpc>
              <a:spcBef>
                <a:spcPts val="360"/>
              </a:spcBef>
              <a:spcAft>
                <a:spcPts val="0"/>
              </a:spcAft>
              <a:buSzPts val="2520"/>
              <a:buNone/>
              <a:defRPr>
                <a:solidFill>
                  <a:schemeClr val="dk2"/>
                </a:solidFill>
              </a:defRPr>
            </a:lvl4pPr>
            <a:lvl5pPr marL="2286000" lvl="4" indent="-228600" algn="l">
              <a:lnSpc>
                <a:spcPct val="100000"/>
              </a:lnSpc>
              <a:spcBef>
                <a:spcPts val="320"/>
              </a:spcBef>
              <a:spcAft>
                <a:spcPts val="0"/>
              </a:spcAft>
              <a:buSzPts val="1600"/>
              <a:buNone/>
              <a:defRPr>
                <a:solidFill>
                  <a:schemeClr val="dk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5" name="Google Shape;35;p58"/>
          <p:cNvPicPr preferRelativeResize="0"/>
          <p:nvPr/>
        </p:nvPicPr>
        <p:blipFill rotWithShape="1">
          <a:blip r:embed="rId2">
            <a:alphaModFix/>
          </a:blip>
          <a:srcRect/>
          <a:stretch/>
        </p:blipFill>
        <p:spPr>
          <a:xfrm rot="-5400000">
            <a:off x="-3167072" y="3157929"/>
            <a:ext cx="6867144" cy="532999"/>
          </a:xfrm>
          <a:prstGeom prst="rect">
            <a:avLst/>
          </a:prstGeom>
          <a:noFill/>
          <a:ln>
            <a:noFill/>
          </a:ln>
        </p:spPr>
      </p:pic>
      <p:sp>
        <p:nvSpPr>
          <p:cNvPr id="36" name="Google Shape;36;p58"/>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708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2.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12.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1.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12.png"/><Relationship Id="rId2" Type="http://schemas.openxmlformats.org/officeDocument/2006/relationships/slideLayout" Target="../slideLayouts/slideLayout96.xml"/><Relationship Id="rId16" Type="http://schemas.openxmlformats.org/officeDocument/2006/relationships/theme" Target="../theme/theme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Title</a:t>
            </a:r>
          </a:p>
        </p:txBody>
      </p:sp>
      <p:sp>
        <p:nvSpPr>
          <p:cNvPr id="4" name="Text Placeholder 3"/>
          <p:cNvSpPr>
            <a:spLocks noGrp="1"/>
          </p:cNvSpPr>
          <p:nvPr>
            <p:ph type="body" idx="1"/>
          </p:nvPr>
        </p:nvSpPr>
        <p:spPr>
          <a:xfrm>
            <a:off x="259977" y="1837578"/>
            <a:ext cx="8624047"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pic>
        <p:nvPicPr>
          <p:cNvPr id="10" name="Picture 2" descr="Logo"/>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 y="6453317"/>
            <a:ext cx="1840229"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443509"/>
      </p:ext>
    </p:extLst>
  </p:cSld>
  <p:clrMap bg1="lt1" tx1="dk1" bg2="lt2" tx2="dk2" accent1="accent1" accent2="accent2" accent3="accent3" accent4="accent4" accent5="accent5" accent6="accent6" hlink="hlink" folHlink="folHlink"/>
  <p:sldLayoutIdLst>
    <p:sldLayoutId id="2147483769" r:id="rId1"/>
    <p:sldLayoutId id="2147483761" r:id="rId2"/>
    <p:sldLayoutId id="2147483778" r:id="rId3"/>
    <p:sldLayoutId id="2147483764" r:id="rId4"/>
    <p:sldLayoutId id="2147483767" r:id="rId5"/>
    <p:sldLayoutId id="2147483777" r:id="rId6"/>
    <p:sldLayoutId id="2147483762" r:id="rId7"/>
    <p:sldLayoutId id="2147483763" r:id="rId8"/>
    <p:sldLayoutId id="2147483768" r:id="rId9"/>
    <p:sldLayoutId id="2147483771" r:id="rId10"/>
    <p:sldLayoutId id="2147483697" r:id="rId11"/>
    <p:sldLayoutId id="2147483772" r:id="rId12"/>
    <p:sldLayoutId id="2147483765" r:id="rId13"/>
    <p:sldLayoutId id="2147483776" r:id="rId14"/>
    <p:sldLayoutId id="2147483766" r:id="rId15"/>
    <p:sldLayoutId id="2147483774" r:id="rId16"/>
    <p:sldLayoutId id="2147483773" r:id="rId17"/>
    <p:sldLayoutId id="2147483775" r:id="rId18"/>
    <p:sldLayoutId id="2147483770" r:id="rId19"/>
    <p:sldLayoutId id="2147483683" r:id="rId20"/>
    <p:sldLayoutId id="2147483698" r:id="rId21"/>
    <p:sldLayoutId id="2147483711" r:id="rId22"/>
  </p:sldLayoutIdLst>
  <p:hf hdr="0" ftr="0" dt="0"/>
  <p:txStyles>
    <p:titleStyle>
      <a:lvl1pPr algn="l" defTabSz="457200" rtl="0" eaLnBrk="1" latinLnBrk="0" hangingPunct="1">
        <a:spcBef>
          <a:spcPct val="0"/>
        </a:spcBef>
        <a:buNone/>
        <a:defRPr lang="en-US" sz="2600" b="1" i="0" kern="1200" baseline="0" dirty="0" smtClean="0">
          <a:solidFill>
            <a:schemeClr val="accent2"/>
          </a:solidFill>
          <a:effectLst/>
          <a:latin typeface="+mj-lt"/>
          <a:ea typeface="+mj-ea"/>
          <a:cs typeface="Arial"/>
        </a:defRPr>
      </a:lvl1pPr>
    </p:titleStyle>
    <p:bodyStyle>
      <a:lvl1pPr marL="342900" marR="0" indent="-3429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400" b="0" i="0" kern="1200" baseline="0">
          <a:solidFill>
            <a:schemeClr val="tx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Title</a:t>
            </a:r>
          </a:p>
        </p:txBody>
      </p:sp>
      <p:sp>
        <p:nvSpPr>
          <p:cNvPr id="4" name="Text Placeholder 3"/>
          <p:cNvSpPr>
            <a:spLocks noGrp="1"/>
          </p:cNvSpPr>
          <p:nvPr>
            <p:ph type="body" idx="1"/>
          </p:nvPr>
        </p:nvSpPr>
        <p:spPr>
          <a:xfrm>
            <a:off x="259977" y="1837578"/>
            <a:ext cx="8624047"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pic>
        <p:nvPicPr>
          <p:cNvPr id="10" name="Picture 2" desc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6453317"/>
            <a:ext cx="1840229"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878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hf hdr="0" ftr="0" dt="0"/>
  <p:txStyles>
    <p:titleStyle>
      <a:lvl1pPr algn="l" defTabSz="457200" rtl="0" eaLnBrk="1" latinLnBrk="0" hangingPunct="1">
        <a:spcBef>
          <a:spcPct val="0"/>
        </a:spcBef>
        <a:buNone/>
        <a:defRPr lang="en-US" sz="2600" b="1" i="0" kern="1200" baseline="0" dirty="0" smtClean="0">
          <a:solidFill>
            <a:schemeClr val="accent2"/>
          </a:solidFill>
          <a:effectLst/>
          <a:latin typeface="+mj-lt"/>
          <a:ea typeface="+mj-ea"/>
          <a:cs typeface="Arial"/>
        </a:defRPr>
      </a:lvl1pPr>
    </p:titleStyle>
    <p:bodyStyle>
      <a:lvl1pPr marL="342900" marR="0" indent="-3429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400" b="0" i="0" kern="1200" baseline="0">
          <a:solidFill>
            <a:schemeClr val="tx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0"/>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2"/>
              </a:buClr>
              <a:buSzPts val="2600"/>
              <a:buFont typeface="Calibri"/>
              <a:buNone/>
              <a:defRPr sz="26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0"/>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accent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440"/>
              </a:spcBef>
              <a:spcAft>
                <a:spcPts val="0"/>
              </a:spcAft>
              <a:buClr>
                <a:schemeClr val="accent4"/>
              </a:buClr>
              <a:buSzPts val="2640"/>
              <a:buFont typeface="Calibri"/>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88619" algn="l" rtl="0">
              <a:lnSpc>
                <a:spcPct val="100000"/>
              </a:lnSpc>
              <a:spcBef>
                <a:spcPts val="360"/>
              </a:spcBef>
              <a:spcAft>
                <a:spcPts val="0"/>
              </a:spcAft>
              <a:buClr>
                <a:schemeClr val="accent4"/>
              </a:buClr>
              <a:buSzPts val="2520"/>
              <a:buFont typeface="Calibri"/>
              <a:buChar char="+"/>
              <a:defRPr sz="18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accent4"/>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0"/>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70" descr="Logo"/>
          <p:cNvPicPr preferRelativeResize="0"/>
          <p:nvPr/>
        </p:nvPicPr>
        <p:blipFill rotWithShape="1">
          <a:blip r:embed="rId24">
            <a:alphaModFix/>
          </a:blip>
          <a:srcRect/>
          <a:stretch/>
        </p:blipFill>
        <p:spPr>
          <a:xfrm>
            <a:off x="152400" y="6453317"/>
            <a:ext cx="1840229" cy="274320"/>
          </a:xfrm>
          <a:prstGeom prst="rect">
            <a:avLst/>
          </a:prstGeom>
          <a:noFill/>
          <a:ln>
            <a:noFill/>
          </a:ln>
        </p:spPr>
      </p:pic>
    </p:spTree>
    <p:extLst>
      <p:ext uri="{BB962C8B-B14F-4D97-AF65-F5344CB8AC3E}">
        <p14:creationId xmlns:p14="http://schemas.microsoft.com/office/powerpoint/2010/main" val="2150640331"/>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59978" y="201821"/>
            <a:ext cx="8624048" cy="53340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accent2"/>
              </a:buClr>
              <a:buSzPts val="1950"/>
              <a:buFont typeface="Calibri"/>
              <a:buNone/>
              <a:defRPr sz="195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259979" y="1837578"/>
            <a:ext cx="8624047" cy="41148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1pPr>
            <a:lvl2pPr marL="914400" marR="0" lvl="1" indent="-354330" algn="l" rtl="0">
              <a:lnSpc>
                <a:spcPct val="100000"/>
              </a:lnSpc>
              <a:spcBef>
                <a:spcPts val="330"/>
              </a:spcBef>
              <a:spcAft>
                <a:spcPts val="0"/>
              </a:spcAft>
              <a:buClr>
                <a:schemeClr val="accent4"/>
              </a:buClr>
              <a:buSzPts val="1980"/>
              <a:buFont typeface="Calibri"/>
              <a:buChar char="+"/>
              <a:defRPr sz="165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300"/>
              </a:spcBef>
              <a:spcAft>
                <a:spcPts val="0"/>
              </a:spcAft>
              <a:buClr>
                <a:schemeClr val="accent4"/>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48614" algn="l" rtl="0">
              <a:lnSpc>
                <a:spcPct val="100000"/>
              </a:lnSpc>
              <a:spcBef>
                <a:spcPts val="270"/>
              </a:spcBef>
              <a:spcAft>
                <a:spcPts val="0"/>
              </a:spcAft>
              <a:buClr>
                <a:schemeClr val="accent4"/>
              </a:buClr>
              <a:buSzPts val="1890"/>
              <a:buFont typeface="Calibri"/>
              <a:buChar char="+"/>
              <a:defRPr sz="135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240"/>
              </a:spcBef>
              <a:spcAft>
                <a:spcPts val="0"/>
              </a:spcAft>
              <a:buClr>
                <a:schemeClr val="accent4"/>
              </a:buClr>
              <a:buSzPts val="12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2"/>
                </a:solidFill>
                <a:latin typeface="Calibri"/>
                <a:ea typeface="Calibri"/>
                <a:cs typeface="Calibri"/>
                <a:sym typeface="Calibri"/>
              </a:defRPr>
            </a:lvl1pPr>
            <a:lvl2pPr marL="0" marR="0" lvl="1" indent="0" algn="r" rtl="0">
              <a:spcBef>
                <a:spcPts val="0"/>
              </a:spcBef>
              <a:buNone/>
              <a:defRPr sz="900" b="0" i="0" u="none" strike="noStrike" cap="none">
                <a:solidFill>
                  <a:schemeClr val="lt2"/>
                </a:solidFill>
                <a:latin typeface="Calibri"/>
                <a:ea typeface="Calibri"/>
                <a:cs typeface="Calibri"/>
                <a:sym typeface="Calibri"/>
              </a:defRPr>
            </a:lvl2pPr>
            <a:lvl3pPr marL="0" marR="0" lvl="2" indent="0" algn="r" rtl="0">
              <a:spcBef>
                <a:spcPts val="0"/>
              </a:spcBef>
              <a:buNone/>
              <a:defRPr sz="900" b="0" i="0" u="none" strike="noStrike" cap="none">
                <a:solidFill>
                  <a:schemeClr val="lt2"/>
                </a:solidFill>
                <a:latin typeface="Calibri"/>
                <a:ea typeface="Calibri"/>
                <a:cs typeface="Calibri"/>
                <a:sym typeface="Calibri"/>
              </a:defRPr>
            </a:lvl3pPr>
            <a:lvl4pPr marL="0" marR="0" lvl="3" indent="0" algn="r" rtl="0">
              <a:spcBef>
                <a:spcPts val="0"/>
              </a:spcBef>
              <a:buNone/>
              <a:defRPr sz="900" b="0" i="0" u="none" strike="noStrike" cap="none">
                <a:solidFill>
                  <a:schemeClr val="lt2"/>
                </a:solidFill>
                <a:latin typeface="Calibri"/>
                <a:ea typeface="Calibri"/>
                <a:cs typeface="Calibri"/>
                <a:sym typeface="Calibri"/>
              </a:defRPr>
            </a:lvl4pPr>
            <a:lvl5pPr marL="0" marR="0" lvl="4" indent="0" algn="r" rtl="0">
              <a:spcBef>
                <a:spcPts val="0"/>
              </a:spcBef>
              <a:buNone/>
              <a:defRPr sz="900" b="0" i="0" u="none" strike="noStrike" cap="none">
                <a:solidFill>
                  <a:schemeClr val="lt2"/>
                </a:solidFill>
                <a:latin typeface="Calibri"/>
                <a:ea typeface="Calibri"/>
                <a:cs typeface="Calibri"/>
                <a:sym typeface="Calibri"/>
              </a:defRPr>
            </a:lvl5pPr>
            <a:lvl6pPr marL="0" marR="0" lvl="5" indent="0" algn="r" rtl="0">
              <a:spcBef>
                <a:spcPts val="0"/>
              </a:spcBef>
              <a:buNone/>
              <a:defRPr sz="900" b="0" i="0" u="none" strike="noStrike" cap="none">
                <a:solidFill>
                  <a:schemeClr val="lt2"/>
                </a:solidFill>
                <a:latin typeface="Calibri"/>
                <a:ea typeface="Calibri"/>
                <a:cs typeface="Calibri"/>
                <a:sym typeface="Calibri"/>
              </a:defRPr>
            </a:lvl6pPr>
            <a:lvl7pPr marL="0" marR="0" lvl="6" indent="0" algn="r" rtl="0">
              <a:spcBef>
                <a:spcPts val="0"/>
              </a:spcBef>
              <a:buNone/>
              <a:defRPr sz="900" b="0" i="0" u="none" strike="noStrike" cap="none">
                <a:solidFill>
                  <a:schemeClr val="lt2"/>
                </a:solidFill>
                <a:latin typeface="Calibri"/>
                <a:ea typeface="Calibri"/>
                <a:cs typeface="Calibri"/>
                <a:sym typeface="Calibri"/>
              </a:defRPr>
            </a:lvl7pPr>
            <a:lvl8pPr marL="0" marR="0" lvl="7" indent="0" algn="r" rtl="0">
              <a:spcBef>
                <a:spcPts val="0"/>
              </a:spcBef>
              <a:buNone/>
              <a:defRPr sz="900" b="0" i="0" u="none" strike="noStrike" cap="none">
                <a:solidFill>
                  <a:schemeClr val="lt2"/>
                </a:solidFill>
                <a:latin typeface="Calibri"/>
                <a:ea typeface="Calibri"/>
                <a:cs typeface="Calibri"/>
                <a:sym typeface="Calibri"/>
              </a:defRPr>
            </a:lvl8pPr>
            <a:lvl9pPr marL="0" marR="0" lvl="8" indent="0" algn="r" rtl="0">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2" descr="Logo"/>
          <p:cNvPicPr preferRelativeResize="0"/>
          <p:nvPr/>
        </p:nvPicPr>
        <p:blipFill rotWithShape="1">
          <a:blip r:embed="rId23">
            <a:alphaModFix/>
          </a:blip>
          <a:srcRect/>
          <a:stretch/>
        </p:blipFill>
        <p:spPr>
          <a:xfrm>
            <a:off x="152402" y="6453317"/>
            <a:ext cx="1840229" cy="274320"/>
          </a:xfrm>
          <a:prstGeom prst="rect">
            <a:avLst/>
          </a:prstGeom>
          <a:noFill/>
          <a:ln>
            <a:noFill/>
          </a:ln>
        </p:spPr>
      </p:pic>
    </p:spTree>
    <p:extLst>
      <p:ext uri="{BB962C8B-B14F-4D97-AF65-F5344CB8AC3E}">
        <p14:creationId xmlns:p14="http://schemas.microsoft.com/office/powerpoint/2010/main" val="2520318966"/>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977" y="201817"/>
            <a:ext cx="8624048" cy="533401"/>
          </a:xfrm>
          <a:prstGeom prst="rect">
            <a:avLst/>
          </a:prstGeom>
        </p:spPr>
        <p:txBody>
          <a:bodyPr vert="horz" lIns="0" tIns="0" rIns="0" bIns="0" rtlCol="0" anchor="t">
            <a:noAutofit/>
          </a:bodyPr>
          <a:lstStyle/>
          <a:p>
            <a:pPr algn="l"/>
            <a:r>
              <a:rPr lang="en-US"/>
              <a:t>Title</a:t>
            </a:r>
          </a:p>
        </p:txBody>
      </p:sp>
      <p:sp>
        <p:nvSpPr>
          <p:cNvPr id="4" name="Text Placeholder 3"/>
          <p:cNvSpPr>
            <a:spLocks noGrp="1"/>
          </p:cNvSpPr>
          <p:nvPr>
            <p:ph type="body" idx="1"/>
          </p:nvPr>
        </p:nvSpPr>
        <p:spPr>
          <a:xfrm>
            <a:off x="259977" y="1837578"/>
            <a:ext cx="8624047"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31352" y="6453317"/>
            <a:ext cx="612648" cy="274320"/>
          </a:xfrm>
          <a:prstGeom prst="rect">
            <a:avLst/>
          </a:prstGeom>
          <a:noFill/>
          <a:ln>
            <a:noFill/>
          </a:ln>
        </p:spPr>
        <p:txBody>
          <a:bodyPr vert="horz" lIns="91440" tIns="45720" rIns="91440" bIns="45720" rtlCol="0" anchor="ctr"/>
          <a:lstStyle>
            <a:lvl1pPr algn="r">
              <a:defRPr sz="1200">
                <a:solidFill>
                  <a:schemeClr val="bg2"/>
                </a:solidFill>
              </a:defRPr>
            </a:lvl1pPr>
          </a:lstStyle>
          <a:p>
            <a:fld id="{F1A25517-7F86-4871-894F-626326501892}" type="slidenum">
              <a:rPr lang="en-US" smtClean="0"/>
              <a:t>‹#›</a:t>
            </a:fld>
            <a:endParaRPr lang="en-US"/>
          </a:p>
        </p:txBody>
      </p:sp>
      <p:pic>
        <p:nvPicPr>
          <p:cNvPr id="10" name="Picture 2" descr="Logo"/>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52400" y="6453317"/>
            <a:ext cx="1840229"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01534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Lst>
  <p:hf hdr="0" ftr="0" dt="0"/>
  <p:txStyles>
    <p:titleStyle>
      <a:lvl1pPr algn="l" defTabSz="457200" rtl="0" eaLnBrk="1" latinLnBrk="0" hangingPunct="1">
        <a:spcBef>
          <a:spcPct val="0"/>
        </a:spcBef>
        <a:buNone/>
        <a:defRPr lang="en-US" sz="2600" b="1" i="0" kern="1200" baseline="0" dirty="0" smtClean="0">
          <a:solidFill>
            <a:schemeClr val="accent2"/>
          </a:solidFill>
          <a:effectLst/>
          <a:latin typeface="+mj-lt"/>
          <a:ea typeface="+mj-ea"/>
          <a:cs typeface="Arial"/>
        </a:defRPr>
      </a:lvl1pPr>
    </p:titleStyle>
    <p:bodyStyle>
      <a:lvl1pPr marL="342900" marR="0" indent="-3429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400" b="0" i="0" kern="1200" baseline="0">
          <a:solidFill>
            <a:schemeClr val="tx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accent2"/>
              </a:buClr>
              <a:buSzPts val="2600"/>
              <a:buFont typeface="Calibri"/>
              <a:buNone/>
              <a:defRPr sz="26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txBox="1">
            <a:spLocks noGrp="1"/>
          </p:cNvSpPr>
          <p:nvPr>
            <p:ph type="body" idx="1"/>
          </p:nvPr>
        </p:nvSpPr>
        <p:spPr>
          <a:xfrm>
            <a:off x="259977" y="1837578"/>
            <a:ext cx="8624047" cy="411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accent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440"/>
              </a:spcBef>
              <a:spcAft>
                <a:spcPts val="0"/>
              </a:spcAft>
              <a:buClr>
                <a:schemeClr val="accent4"/>
              </a:buClr>
              <a:buSzPts val="2640"/>
              <a:buFont typeface="Calibri"/>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88619" algn="l" rtl="0">
              <a:lnSpc>
                <a:spcPct val="100000"/>
              </a:lnSpc>
              <a:spcBef>
                <a:spcPts val="360"/>
              </a:spcBef>
              <a:spcAft>
                <a:spcPts val="0"/>
              </a:spcAft>
              <a:buClr>
                <a:schemeClr val="accent4"/>
              </a:buClr>
              <a:buSzPts val="2520"/>
              <a:buFont typeface="Calibri"/>
              <a:buChar char="+"/>
              <a:defRPr sz="18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accent4"/>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sldNum" idx="12"/>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0" marR="0" lvl="1" indent="0" algn="r" rtl="0">
              <a:spcBef>
                <a:spcPts val="0"/>
              </a:spcBef>
              <a:buNone/>
              <a:defRPr sz="1200" b="0" i="0" u="none" strike="noStrike" cap="none">
                <a:solidFill>
                  <a:schemeClr val="lt2"/>
                </a:solidFill>
                <a:latin typeface="Calibri"/>
                <a:ea typeface="Calibri"/>
                <a:cs typeface="Calibri"/>
                <a:sym typeface="Calibri"/>
              </a:defRPr>
            </a:lvl2pPr>
            <a:lvl3pPr marL="0" marR="0" lvl="2" indent="0" algn="r" rtl="0">
              <a:spcBef>
                <a:spcPts val="0"/>
              </a:spcBef>
              <a:buNone/>
              <a:defRPr sz="1200" b="0" i="0" u="none" strike="noStrike" cap="none">
                <a:solidFill>
                  <a:schemeClr val="lt2"/>
                </a:solidFill>
                <a:latin typeface="Calibri"/>
                <a:ea typeface="Calibri"/>
                <a:cs typeface="Calibri"/>
                <a:sym typeface="Calibri"/>
              </a:defRPr>
            </a:lvl3pPr>
            <a:lvl4pPr marL="0" marR="0" lvl="3" indent="0" algn="r" rtl="0">
              <a:spcBef>
                <a:spcPts val="0"/>
              </a:spcBef>
              <a:buNone/>
              <a:defRPr sz="1200" b="0" i="0" u="none" strike="noStrike" cap="none">
                <a:solidFill>
                  <a:schemeClr val="lt2"/>
                </a:solidFill>
                <a:latin typeface="Calibri"/>
                <a:ea typeface="Calibri"/>
                <a:cs typeface="Calibri"/>
                <a:sym typeface="Calibri"/>
              </a:defRPr>
            </a:lvl4pPr>
            <a:lvl5pPr marL="0" marR="0" lvl="4" indent="0" algn="r" rtl="0">
              <a:spcBef>
                <a:spcPts val="0"/>
              </a:spcBef>
              <a:buNone/>
              <a:defRPr sz="1200" b="0" i="0" u="none" strike="noStrike" cap="none">
                <a:solidFill>
                  <a:schemeClr val="lt2"/>
                </a:solidFill>
                <a:latin typeface="Calibri"/>
                <a:ea typeface="Calibri"/>
                <a:cs typeface="Calibri"/>
                <a:sym typeface="Calibri"/>
              </a:defRPr>
            </a:lvl5pPr>
            <a:lvl6pPr marL="0" marR="0" lvl="5" indent="0" algn="r" rtl="0">
              <a:spcBef>
                <a:spcPts val="0"/>
              </a:spcBef>
              <a:buNone/>
              <a:defRPr sz="1200" b="0" i="0" u="none" strike="noStrike" cap="none">
                <a:solidFill>
                  <a:schemeClr val="lt2"/>
                </a:solidFill>
                <a:latin typeface="Calibri"/>
                <a:ea typeface="Calibri"/>
                <a:cs typeface="Calibri"/>
                <a:sym typeface="Calibri"/>
              </a:defRPr>
            </a:lvl6pPr>
            <a:lvl7pPr marL="0" marR="0" lvl="6" indent="0" algn="r" rtl="0">
              <a:spcBef>
                <a:spcPts val="0"/>
              </a:spcBef>
              <a:buNone/>
              <a:defRPr sz="1200" b="0" i="0" u="none" strike="noStrike" cap="none">
                <a:solidFill>
                  <a:schemeClr val="lt2"/>
                </a:solidFill>
                <a:latin typeface="Calibri"/>
                <a:ea typeface="Calibri"/>
                <a:cs typeface="Calibri"/>
                <a:sym typeface="Calibri"/>
              </a:defRPr>
            </a:lvl7pPr>
            <a:lvl8pPr marL="0" marR="0" lvl="7" indent="0" algn="r" rtl="0">
              <a:spcBef>
                <a:spcPts val="0"/>
              </a:spcBef>
              <a:buNone/>
              <a:defRPr sz="1200" b="0" i="0" u="none" strike="noStrike" cap="none">
                <a:solidFill>
                  <a:schemeClr val="lt2"/>
                </a:solidFill>
                <a:latin typeface="Calibri"/>
                <a:ea typeface="Calibri"/>
                <a:cs typeface="Calibri"/>
                <a:sym typeface="Calibri"/>
              </a:defRPr>
            </a:lvl8pPr>
            <a:lvl9pPr marL="0" marR="0" lvl="8" indent="0" algn="r" rtl="0">
              <a:spcBef>
                <a:spcPts val="0"/>
              </a:spcBef>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53" descr="Logo"/>
          <p:cNvPicPr preferRelativeResize="0"/>
          <p:nvPr/>
        </p:nvPicPr>
        <p:blipFill rotWithShape="1">
          <a:blip r:embed="rId17">
            <a:alphaModFix/>
          </a:blip>
          <a:srcRect/>
          <a:stretch/>
        </p:blipFill>
        <p:spPr>
          <a:xfrm>
            <a:off x="152400" y="6453317"/>
            <a:ext cx="1840229" cy="274320"/>
          </a:xfrm>
          <a:prstGeom prst="rect">
            <a:avLst/>
          </a:prstGeom>
          <a:noFill/>
          <a:ln>
            <a:noFill/>
          </a:ln>
        </p:spPr>
      </p:pic>
    </p:spTree>
    <p:extLst>
      <p:ext uri="{BB962C8B-B14F-4D97-AF65-F5344CB8AC3E}">
        <p14:creationId xmlns:p14="http://schemas.microsoft.com/office/powerpoint/2010/main" val="2114988714"/>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transcendeducation.org/conversations-with-kids/"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ies.ed.gov/schoolsurvey/spp/" TargetMode="External"/><Relationship Id="rId5" Type="http://schemas.openxmlformats.org/officeDocument/2006/relationships/hyperlink" Target="https://www.nationsreportcard.gov/" TargetMode="Externa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https://www.nationsreportcard.gov/"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hyperlink" Target="https://ies.ed.gov/schoolsurvey/spp/"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rtor.org/bipoc-mental-health-equity-fact-sheet/" TargetMode="External"/><Relationship Id="rId7" Type="http://schemas.openxmlformats.org/officeDocument/2006/relationships/image" Target="../media/image40.svg"/><Relationship Id="rId2" Type="http://schemas.openxmlformats.org/officeDocument/2006/relationships/hyperlink" Target="https://nces.ed.gov/whatsnew/press_releases/07_06_2022.asp" TargetMode="Externa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crpe.org/" TargetMode="External"/><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hyperlink" Target="https://apnews.com/article/teacher-retirement-quit-job-b0c39ec0d4320e12f2767a342e503f85" TargetMode="External"/><Relationship Id="rId3" Type="http://schemas.openxmlformats.org/officeDocument/2006/relationships/hyperlink" Target="https://www.the74million.org/article/facing-regional-shortages-u-s-schools-now-employing-160000-underqualified-teachers/" TargetMode="External"/><Relationship Id="rId7" Type="http://schemas.openxmlformats.org/officeDocument/2006/relationships/hyperlink" Target="https://edtrust.org/wp-content/uploads/2014/09/Handout_Teacher-Diversity-National-Fact-Sheet.pdf"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s://www.edworkingpapers.com/ai22-631" TargetMode="External"/><Relationship Id="rId5" Type="http://schemas.openxmlformats.org/officeDocument/2006/relationships/hyperlink" Target="https://www.bloomberg.com/news/articles/2022-08-25/even-schools-flush-with-cash-can-t-keep-up-with-teacher-shortage" TargetMode="External"/><Relationship Id="rId4" Type="http://schemas.openxmlformats.org/officeDocument/2006/relationships/hyperlink" Target="https://ies.ed.gov/schoolsurvey/spp/" TargetMode="External"/><Relationship Id="rId9" Type="http://schemas.openxmlformats.org/officeDocument/2006/relationships/hyperlink" Target="https://www.pewresearch.org/short-reads/2021/12/10/americas-public-school-teachers-are-far-less-racially-and-ethnically-diverse-than-their-student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and.org/education-and-labor/projects/state-of-the-american-teacher-and-the-american-principal.html" TargetMode="External"/><Relationship Id="rId2" Type="http://schemas.openxmlformats.org/officeDocument/2006/relationships/hyperlink" Target="https://learningpolicyinstitute.org/product/teacher-turnover-report" TargetMode="External"/><Relationship Id="rId1" Type="http://schemas.openxmlformats.org/officeDocument/2006/relationships/slideLayout" Target="../slideLayouts/slideLayout23.xml"/><Relationship Id="rId4" Type="http://schemas.openxmlformats.org/officeDocument/2006/relationships/hyperlink" Target="https://e4e.org/news/survey-americas-educators/voices-classroom-2023-survey-americas-educator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nea.org/resource-library/teacher-salary-benchmarks" TargetMode="External"/><Relationship Id="rId3" Type="http://schemas.openxmlformats.org/officeDocument/2006/relationships/hyperlink" Target="https://learningpolicyinstitute.org/blog/teacher-salaries-key-factor-recruitment-and-retention" TargetMode="External"/><Relationship Id="rId7" Type="http://schemas.openxmlformats.org/officeDocument/2006/relationships/hyperlink" Target="https://e4e.org/news/survey-americas-educators/voices-classroom-2023-survey-americas-educators" TargetMode="External"/><Relationship Id="rId2" Type="http://schemas.openxmlformats.org/officeDocument/2006/relationships/hyperlink" Target="https://www.epi.org/publication/teacher-pay-penalty-2022/" TargetMode="External"/><Relationship Id="rId1" Type="http://schemas.openxmlformats.org/officeDocument/2006/relationships/slideLayout" Target="../slideLayouts/slideLayout24.xml"/><Relationship Id="rId6" Type="http://schemas.openxmlformats.org/officeDocument/2006/relationships/hyperlink" Target="https://nces.ed.gov/pubs2018/2018116/index.asp" TargetMode="External"/><Relationship Id="rId5" Type="http://schemas.openxmlformats.org/officeDocument/2006/relationships/hyperlink" Target="https://www.nea.org/sites/default/files/2021-07/Student%20Loan%20Debt%20among%20Educators.pdf" TargetMode="External"/><Relationship Id="rId4" Type="http://schemas.openxmlformats.org/officeDocument/2006/relationships/hyperlink" Target="https://www.edsurge.com/news/2022-03-30-our-nation-s-teachers-are-hustling-to-surviv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and.org/education-and-labor/projects/state-of-the-american-teacher-and-the-american-principal.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teachingrolereimagined.or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teachingrolereimagined.org/" TargetMode="External"/><Relationship Id="rId7"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9.xml"/><Relationship Id="rId7" Type="http://schemas.openxmlformats.org/officeDocument/2006/relationships/slide" Target="slide48.xml"/><Relationship Id="rId2" Type="http://schemas.openxmlformats.org/officeDocument/2006/relationships/slide" Target="slide3.xml"/><Relationship Id="rId1" Type="http://schemas.openxmlformats.org/officeDocument/2006/relationships/slideLayout" Target="../slideLayouts/slideLayout9.xml"/><Relationship Id="rId6" Type="http://schemas.openxmlformats.org/officeDocument/2006/relationships/slide" Target="slide40.xml"/><Relationship Id="rId5" Type="http://schemas.openxmlformats.org/officeDocument/2006/relationships/slide" Target="slide33.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1imWgQhwzdDphycitik4r18IFjmsbjs-w/view"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4.png"/><Relationship Id="rId1" Type="http://schemas.openxmlformats.org/officeDocument/2006/relationships/slideLayout" Target="../slideLayouts/slideLayout31.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4.png"/><Relationship Id="rId1" Type="http://schemas.openxmlformats.org/officeDocument/2006/relationships/slideLayout" Target="../slideLayouts/slideLayout31.xml"/><Relationship Id="rId5" Type="http://schemas.openxmlformats.org/officeDocument/2006/relationships/chart" Target="../charts/char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6.xml"/><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60.png"/><Relationship Id="rId11" Type="http://schemas.openxmlformats.org/officeDocument/2006/relationships/chart" Target="../charts/chart9.xml"/><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chart" Target="../charts/chart8.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hristenseninstitute.org/wp-content/uploads/2014/08/Knocking-down-barriers.pdf#:~:text=Current%20education%20code%20and%20provisions%20in%20teachers%20union,able%20to%20find%20strategies%20to%20overcome%20these%20hurdles." TargetMode="External"/><Relationship Id="rId2" Type="http://schemas.openxmlformats.org/officeDocument/2006/relationships/hyperlink" Target="https://www.edweek.org/policy-politics/7-ways-the-federal-government-shortchanges-k-12-schools/2022/07" TargetMode="External"/><Relationship Id="rId1" Type="http://schemas.openxmlformats.org/officeDocument/2006/relationships/slideLayout" Target="../slideLayouts/slideLayout1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hyperlink" Target="https://www.opportunityculture.org/wp-content/uploads/2015/07/Opportunity_Culture_Implementation_Early_Lessons_from_the_Field-Public_Impact.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sv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hyperlink" Target="https://teachingrolereimagined.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62.xml"/><Relationship Id="rId4" Type="http://schemas.openxmlformats.org/officeDocument/2006/relationships/hyperlink" Target="https://teachingrolereimagined.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74.sv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76.sv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2.xml"/><Relationship Id="rId4" Type="http://schemas.openxmlformats.org/officeDocument/2006/relationships/image" Target="../media/image72.sv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6.png"/><Relationship Id="rId7" Type="http://schemas.openxmlformats.org/officeDocument/2006/relationships/image" Target="../media/image83.jpeg"/><Relationship Id="rId2" Type="http://schemas.openxmlformats.org/officeDocument/2006/relationships/image" Target="../media/image17.jpeg"/><Relationship Id="rId1" Type="http://schemas.openxmlformats.org/officeDocument/2006/relationships/slideLayout" Target="../slideLayouts/slideLayout7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edsource.org/2022/we-need-to-fix-professional-development-for-teachers/678632"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hyperlink" Target="https://www.opportunityculture.org/what-is-an-opportunity-culture/" TargetMode="External"/><Relationship Id="rId2" Type="http://schemas.openxmlformats.org/officeDocument/2006/relationships/hyperlink" Target="https://www.opportunityculture.org/wp-content/uploads/2015/10/How_One_Union_District_Partnership_Launched_an_Opportunity_Culture-Public_Impact.pdf"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s://workforce.education.asu.edu/resource/deeper-and-personalized-learning-at-stevenson-elementary"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hyperlink" Target="https://www.education-first.com/impact/featured-story/syracuse-opportunity-culture/"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www.erstrategies.org/cms/files/4046-growing-great-teachers-report.pdf" TargetMode="External"/><Relationship Id="rId2" Type="http://schemas.openxmlformats.org/officeDocument/2006/relationships/hyperlink" Target="https://www.erstrategies.org/cms/files/3560-igniting-the-learning-engine.pdf" TargetMode="External"/><Relationship Id="rId1" Type="http://schemas.openxmlformats.org/officeDocument/2006/relationships/slideLayout" Target="../slideLayouts/slideLayout12.xml"/><Relationship Id="rId6" Type="http://schemas.openxmlformats.org/officeDocument/2006/relationships/hyperlink" Target="https://www.erstrategies.org/" TargetMode="External"/><Relationship Id="rId5" Type="http://schemas.openxmlformats.org/officeDocument/2006/relationships/hyperlink" Target="https://www.erstrategies.org/tap/low_teacher_salaries_101" TargetMode="External"/><Relationship Id="rId4" Type="http://schemas.openxmlformats.org/officeDocument/2006/relationships/hyperlink" Target="https://www.erstrategies.org/tap/do_more_add_more_earn_more"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irp.cdn-website.com/30f69313/files/uploaded/USPREP-Annual%20Report-2020%20-%20Digital.pdf" TargetMode="External"/><Relationship Id="rId2" Type="http://schemas.openxmlformats.org/officeDocument/2006/relationships/hyperlink" Target="https://www.usprepnationalcenter.com/"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transcendeducation.org/" TargetMode="External"/><Relationship Id="rId2" Type="http://schemas.openxmlformats.org/officeDocument/2006/relationships/hyperlink" Target="https://transcendeducation.org/student-reflections-on-the-innovative-models-exchange/" TargetMode="External"/><Relationship Id="rId1" Type="http://schemas.openxmlformats.org/officeDocument/2006/relationships/slideLayout" Target="../slideLayouts/slideLayout12.xml"/><Relationship Id="rId5" Type="http://schemas.openxmlformats.org/officeDocument/2006/relationships/hyperlink" Target="https://transcendeducation.org/conversations-with-kids/?gclid=Cj0KCQjwuNemBhCBARIsADp74QSu10GfqWBci7tuyzs0oiit3G13_uc0dQZl8fY75juu3dGyu2Pf2iMaAnmrEALw_wcB" TargetMode="External"/><Relationship Id="rId4" Type="http://schemas.openxmlformats.org/officeDocument/2006/relationships/hyperlink" Target="https://transcendeducation.org/transforming-the-teacher-role/#:~:text=Focusing%20on%20teacher%20satisfaction%20is,belonging%20contribute%20to%20teacher%20satisfactio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tntp.org/about-tntp" TargetMode="External"/><Relationship Id="rId2" Type="http://schemas.openxmlformats.org/officeDocument/2006/relationships/hyperlink" Target="https://tntp.org/teacher-talent-toolbox/view/tntp-talent-framework?utm_source=linkedin&amp;utm_medium=tntp&amp;utm_term=8dc1c4d9-e226-49bc-94d6-b99a12129d92&amp;utm_content=talent+framework+resource&amp;utm_campaign=organic" TargetMode="External"/><Relationship Id="rId1" Type="http://schemas.openxmlformats.org/officeDocument/2006/relationships/slideLayout" Target="../slideLayouts/slideLayout12.xml"/><Relationship Id="rId4" Type="http://schemas.openxmlformats.org/officeDocument/2006/relationships/hyperlink" Target="https://tntp.org/assets/documents/Talent-Framework-2023.pdf"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ww.coursemojo.com/"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hyperlink" Target="https://www.elevatek12.co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transcendeducation.org/transforming-the-teacher-rol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erstrategies.org/cms/files/5280-catalytic-entry-points.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rive.google.com/file/d/17mcDEyD8PBYQu0Ci7Ji_k2ZZsWB2C8vy/view" TargetMode="External"/><Relationship Id="rId2" Type="http://schemas.openxmlformats.org/officeDocument/2006/relationships/hyperlink" Target="https://www.modernclassrooms.org/"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newclassrooms.org/wp-content/uploads/New-Classrooms-Annual-Report-2020.pdf" TargetMode="External"/><Relationship Id="rId2" Type="http://schemas.openxmlformats.org/officeDocument/2006/relationships/hyperlink" Target="https://newclassrooms.org/"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s://www.bestnc.org/wp-content/uploads/2022/07/Advanced-Teaching-Roles-Policy-Brief-2022.pdf" TargetMode="External"/><Relationship Id="rId2" Type="http://schemas.openxmlformats.org/officeDocument/2006/relationships/hyperlink" Target="https://bestnc.org/" TargetMode="External"/><Relationship Id="rId1" Type="http://schemas.openxmlformats.org/officeDocument/2006/relationships/slideLayout" Target="../slideLayouts/slideLayout12.xml"/><Relationship Id="rId4" Type="http://schemas.openxmlformats.org/officeDocument/2006/relationships/chart" Target="../charts/chart10.xml"/></Relationships>
</file>

<file path=ppt/slides/_rels/slide65.xml.rels><?xml version="1.0" encoding="UTF-8" standalone="yes"?>
<Relationships xmlns="http://schemas.openxmlformats.org/package/2006/relationships"><Relationship Id="rId3" Type="http://schemas.openxmlformats.org/officeDocument/2006/relationships/hyperlink" Target="https://citybridge.org/" TargetMode="External"/><Relationship Id="rId2" Type="http://schemas.openxmlformats.org/officeDocument/2006/relationships/chart" Target="../charts/chart11.xml"/><Relationship Id="rId1" Type="http://schemas.openxmlformats.org/officeDocument/2006/relationships/slideLayout" Target="../slideLayouts/slideLayout12.xml"/><Relationship Id="rId4" Type="http://schemas.openxmlformats.org/officeDocument/2006/relationships/hyperlink" Target="https://citybridge.org/impact/impact-report/"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areers.dpsk12.org/teach/teach-at-dps/be-a-teacher-leader/" TargetMode="External"/><Relationship Id="rId2" Type="http://schemas.openxmlformats.org/officeDocument/2006/relationships/chart" Target="../charts/chart12.xml"/><Relationship Id="rId1" Type="http://schemas.openxmlformats.org/officeDocument/2006/relationships/slideLayout" Target="../slideLayouts/slideLayout12.xml"/><Relationship Id="rId4" Type="http://schemas.openxmlformats.org/officeDocument/2006/relationships/hyperlink" Target="https://nasbe.nyc3.digitaloceanspaces.com/2015/09/Teacher-Leaders-in-Denver-Public-Schools.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rive.google.com/file/d/1zq8gi0PnpzxM1cAkC4vfvJL5O_Yh8WJ2/view"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chart" Target="../charts/chart13.xml"/><Relationship Id="rId5" Type="http://schemas.openxmlformats.org/officeDocument/2006/relationships/hyperlink" Target="https://www.schools.nyc.gov/about-us/reports/doe-data-at-a-glance" TargetMode="External"/><Relationship Id="rId4" Type="http://schemas.openxmlformats.org/officeDocument/2006/relationships/hyperlink" Target="https://www.teachercareerpathways.com/about/about-tcp" TargetMode="External"/></Relationships>
</file>

<file path=ppt/slides/_rels/slide6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hyperlink" Target="https://thirdfuture.org/achievement-results/" TargetMode="External"/><Relationship Id="rId1" Type="http://schemas.openxmlformats.org/officeDocument/2006/relationships/slideLayout" Target="../slideLayouts/slideLayout12.xml"/><Relationship Id="rId4" Type="http://schemas.openxmlformats.org/officeDocument/2006/relationships/hyperlink" Target="https://thirdfuture.or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q.cde.ca.gov/dataquest/dqcensus/enrethlevels.aspx?agglevel=School&amp;year=2022-23&amp;cds=19768690128728" TargetMode="External"/><Relationship Id="rId2" Type="http://schemas.openxmlformats.org/officeDocument/2006/relationships/hyperlink" Target="https://www.davincischools.org/" TargetMode="External"/><Relationship Id="rId1" Type="http://schemas.openxmlformats.org/officeDocument/2006/relationships/slideLayout" Target="../slideLayouts/slideLayout12.xml"/><Relationship Id="rId4" Type="http://schemas.openxmlformats.org/officeDocument/2006/relationships/chart" Target="../charts/chart1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hyperlink" Target="https://design39campus.com/" TargetMode="External"/><Relationship Id="rId2" Type="http://schemas.openxmlformats.org/officeDocument/2006/relationships/chart" Target="../charts/chart16.xml"/><Relationship Id="rId1" Type="http://schemas.openxmlformats.org/officeDocument/2006/relationships/slideLayout" Target="../slideLayouts/slideLayout12.xml"/><Relationship Id="rId6" Type="http://schemas.openxmlformats.org/officeDocument/2006/relationships/hyperlink" Target="https://transcendeducation.org/transforming-the-teacher-role/?gclid=CjwKCAjwhJukBhBPEiwAniIcNVDvw9MPphwHdECtd2qfUHbYQaE7LqHrkSJCPzzgr53yMJM_8jIYBBoC-xQQAvD_BwE" TargetMode="External"/><Relationship Id="rId5" Type="http://schemas.openxmlformats.org/officeDocument/2006/relationships/hyperlink" Target="https://www.edutopia.org/school/article/designing-public-school-scratch/" TargetMode="External"/><Relationship Id="rId4" Type="http://schemas.openxmlformats.org/officeDocument/2006/relationships/hyperlink" Target="https://www.edutopia.org/article/designing-public-school-scratch/"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exchange.transcendeducation.org/models/pods/#tab-content-overview" TargetMode="External"/><Relationship Id="rId2" Type="http://schemas.openxmlformats.org/officeDocument/2006/relationships/chart" Target="../charts/chart17.xml"/><Relationship Id="rId1" Type="http://schemas.openxmlformats.org/officeDocument/2006/relationships/slideLayout" Target="../slideLayouts/slideLayout12.xml"/><Relationship Id="rId4" Type="http://schemas.openxmlformats.org/officeDocument/2006/relationships/hyperlink" Target="https://www.illinoisreportcard.com/district.aspx?districtid=15016905025&amp;source=studentcharacteristics&amp;source2=studentdemographics"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hyperlink" Target="https://doi.org/10.54300/454.278" TargetMode="External"/><Relationship Id="rId13" Type="http://schemas.openxmlformats.org/officeDocument/2006/relationships/hyperlink" Target="https://www.coursemojo.com/" TargetMode="External"/><Relationship Id="rId3" Type="http://schemas.openxmlformats.org/officeDocument/2006/relationships/hyperlink" Target="https://workforce.education.asu.edu/resource/deeper-and-personalized-learning-at-stevenson-elementary" TargetMode="External"/><Relationship Id="rId7" Type="http://schemas.openxmlformats.org/officeDocument/2006/relationships/hyperlink" Target="https://dq.cde.ca.gov/dataquest/dqcensus/enrethlevels.aspx?agglevel=School&amp;year=2022-23&amp;cds=19768690128728" TargetMode="External"/><Relationship Id="rId12" Type="http://schemas.openxmlformats.org/officeDocument/2006/relationships/hyperlink" Target="https://drive.google.com/file/d/1_AkREvxhSxSo-8diOarryLJ_-5J25oGP/view" TargetMode="External"/><Relationship Id="rId2" Type="http://schemas.openxmlformats.org/officeDocument/2006/relationships/hyperlink" Target="https://www.epi.org/publication/teacher-pay-penalty-2022/" TargetMode="External"/><Relationship Id="rId1" Type="http://schemas.openxmlformats.org/officeDocument/2006/relationships/slideLayout" Target="../slideLayouts/slideLayout98.xml"/><Relationship Id="rId6" Type="http://schemas.openxmlformats.org/officeDocument/2006/relationships/hyperlink" Target="https://bestnc.org/" TargetMode="External"/><Relationship Id="rId11" Type="http://schemas.openxmlformats.org/officeDocument/2006/relationships/hyperlink" Target="https://citybridge.org/" TargetMode="External"/><Relationship Id="rId5" Type="http://schemas.openxmlformats.org/officeDocument/2006/relationships/hyperlink" Target="https://www.bestnc.org/wp-content/uploads/2022/07/Advanced-Teaching-Roles-Policy-Brief-2022.pdf" TargetMode="External"/><Relationship Id="rId15" Type="http://schemas.openxmlformats.org/officeDocument/2006/relationships/hyperlink" Target="https://careers.dpsk12.org/teach/teach-at-dps/be-a-teacher-leader/" TargetMode="External"/><Relationship Id="rId10" Type="http://schemas.openxmlformats.org/officeDocument/2006/relationships/hyperlink" Target="https://citybridge.org/impact/impact-report/" TargetMode="External"/><Relationship Id="rId4" Type="http://schemas.openxmlformats.org/officeDocument/2006/relationships/hyperlink" Target="https://edsource.org/2022/we-need-to-fix-professional-development-for-teachers/678632" TargetMode="External"/><Relationship Id="rId9" Type="http://schemas.openxmlformats.org/officeDocument/2006/relationships/hyperlink" Target="https://crpe.org/" TargetMode="External"/><Relationship Id="rId14" Type="http://schemas.openxmlformats.org/officeDocument/2006/relationships/hyperlink" Target="https://www.davincischools.org/"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edtrust.org/wp-content/uploads/2014/09/Handout_Teacher-Diversity-National-Fact-Sheet.pdf" TargetMode="External"/><Relationship Id="rId13" Type="http://schemas.openxmlformats.org/officeDocument/2006/relationships/hyperlink" Target="https://www.illinoisreportcard.com/district.aspx?districtid=15016905025&amp;source=studentcharacteristics&amp;source2=studentdemographics" TargetMode="External"/><Relationship Id="rId3" Type="http://schemas.openxmlformats.org/officeDocument/2006/relationships/hyperlink" Target="https://www.education-first.com/impact/featured-story/syracuse-opportunity-culture/" TargetMode="External"/><Relationship Id="rId7" Type="http://schemas.openxmlformats.org/officeDocument/2006/relationships/hyperlink" Target="https://teachingrolereimagined.org/" TargetMode="External"/><Relationship Id="rId12" Type="http://schemas.openxmlformats.org/officeDocument/2006/relationships/hyperlink" Target="https://ies.ed.gov/schoolsurvey/spp/" TargetMode="External"/><Relationship Id="rId2" Type="http://schemas.openxmlformats.org/officeDocument/2006/relationships/hyperlink" Target="https://design39campus.com/" TargetMode="External"/><Relationship Id="rId1" Type="http://schemas.openxmlformats.org/officeDocument/2006/relationships/slideLayout" Target="../slideLayouts/slideLayout98.xml"/><Relationship Id="rId6" Type="http://schemas.openxmlformats.org/officeDocument/2006/relationships/hyperlink" Target="https://www.erstrategies.org/cms/files/5280-catalytic-entry-points.pdf" TargetMode="External"/><Relationship Id="rId11" Type="http://schemas.openxmlformats.org/officeDocument/2006/relationships/hyperlink" Target="https://www.christenseninstitute.org/wp-content/uploads/2014/08/Knocking-down-barriers.pdf" TargetMode="External"/><Relationship Id="rId5" Type="http://schemas.openxmlformats.org/officeDocument/2006/relationships/hyperlink" Target="https://www.erstrategies.org/" TargetMode="External"/><Relationship Id="rId10" Type="http://schemas.openxmlformats.org/officeDocument/2006/relationships/hyperlink" Target="https://www.edutopia.org/article/designing-public-school-scratch/" TargetMode="External"/><Relationship Id="rId4" Type="http://schemas.openxmlformats.org/officeDocument/2006/relationships/hyperlink" Target="https://e4e.org/news/survey-americas-educators/voices-classroom-2023-survey-americas-educators" TargetMode="External"/><Relationship Id="rId9" Type="http://schemas.openxmlformats.org/officeDocument/2006/relationships/hyperlink" Target="https://www.elevatek12.com/" TargetMode="External"/><Relationship Id="rId14" Type="http://schemas.openxmlformats.org/officeDocument/2006/relationships/hyperlink" Target="https://apnews.com/article/teacher-retirement-quit-job-b0c39ec0d4320e12f2767a342e503f85"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nea.org/resource-library/teacher-salary-benchmarks" TargetMode="External"/><Relationship Id="rId13" Type="http://schemas.openxmlformats.org/officeDocument/2006/relationships/hyperlink" Target="https://www.schools.nyc.gov/about-us/reports/doe-data-at-a-glance" TargetMode="External"/><Relationship Id="rId3" Type="http://schemas.openxmlformats.org/officeDocument/2006/relationships/hyperlink" Target="https://www.the74million.org/article/facing-regional-shortages-u-s-schools-now-employing-160000-underqualified-teachers/" TargetMode="External"/><Relationship Id="rId7" Type="http://schemas.openxmlformats.org/officeDocument/2006/relationships/hyperlink" Target="https://www.nea.org/sites/default/files/2021-07/Student%20Loan%20Debt%20among%20Educators.pdf" TargetMode="External"/><Relationship Id="rId12" Type="http://schemas.openxmlformats.org/officeDocument/2006/relationships/hyperlink" Target="https://newclassrooms.org/" TargetMode="External"/><Relationship Id="rId2" Type="http://schemas.openxmlformats.org/officeDocument/2006/relationships/hyperlink" Target="https://www.edweek.org/policy-politics/7-ways-the-federal-government-shortchanges-k-12-schools/2022/07" TargetMode="External"/><Relationship Id="rId1" Type="http://schemas.openxmlformats.org/officeDocument/2006/relationships/slideLayout" Target="../slideLayouts/slideLayout98.xml"/><Relationship Id="rId6" Type="http://schemas.openxmlformats.org/officeDocument/2006/relationships/hyperlink" Target="https://nces.ed.gov/whatsnew/press_releases/07_06_2022.asp" TargetMode="External"/><Relationship Id="rId11" Type="http://schemas.openxmlformats.org/officeDocument/2006/relationships/hyperlink" Target="https://newclassrooms.org/wp-content/uploads/New-Classrooms-Annual-Report-2020.pdf" TargetMode="External"/><Relationship Id="rId5" Type="http://schemas.openxmlformats.org/officeDocument/2006/relationships/hyperlink" Target="https://drive.google.com/file/d/17mcDEyD8PBYQu0Ci7Ji_k2ZZsWB2C8vy/view" TargetMode="External"/><Relationship Id="rId10" Type="http://schemas.openxmlformats.org/officeDocument/2006/relationships/hyperlink" Target="https://nasbe.nyc3.digitaloceanspaces.com/2015/09/Teacher-Leaders-in-Denver-Public-Schools.pdf" TargetMode="External"/><Relationship Id="rId4" Type="http://schemas.openxmlformats.org/officeDocument/2006/relationships/hyperlink" Target="https://www.modernclassrooms.org/" TargetMode="External"/><Relationship Id="rId9" Type="http://schemas.openxmlformats.org/officeDocument/2006/relationships/hyperlink" Target="https://www.nationsreportcard.gov/" TargetMode="External"/><Relationship Id="rId14" Type="http://schemas.openxmlformats.org/officeDocument/2006/relationships/hyperlink" Target="https://doi.org/10.26300/76eq-hj32"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rand.org/education-and-labor/projects/state-of-the-american-teacher-and-the-american-principal.html" TargetMode="External"/><Relationship Id="rId3" Type="http://schemas.openxmlformats.org/officeDocument/2006/relationships/hyperlink" Target="https://www.opportunityculture.org/wp-content/uploads/2015/07/Opportunity_Culture_Implementation_Early_Lessons_from_the_Field-Public_Impact.pdf" TargetMode="External"/><Relationship Id="rId7" Type="http://schemas.openxmlformats.org/officeDocument/2006/relationships/hyperlink" Target="https://www.pewresearch.org/short-reads/2021/12/10/americas-public-school-teachers-are-far-less-racially-and-ethnically-diverse-than-their-students/" TargetMode="External"/><Relationship Id="rId12" Type="http://schemas.openxmlformats.org/officeDocument/2006/relationships/hyperlink" Target="https://tntp.org/about-tntp/" TargetMode="External"/><Relationship Id="rId2" Type="http://schemas.openxmlformats.org/officeDocument/2006/relationships/hyperlink" Target="https://learningpolicyinstitute.org/blog/teacher-salaries-key-factor-recruitment-and-retention" TargetMode="External"/><Relationship Id="rId1" Type="http://schemas.openxmlformats.org/officeDocument/2006/relationships/slideLayout" Target="../slideLayouts/slideLayout98.xml"/><Relationship Id="rId6" Type="http://schemas.openxmlformats.org/officeDocument/2006/relationships/hyperlink" Target="https://www.rtor.org/bipoc-mental-health-equity-fact-sheet/" TargetMode="External"/><Relationship Id="rId11" Type="http://schemas.openxmlformats.org/officeDocument/2006/relationships/hyperlink" Target="https://tntp.org/assets/documents/Talent-Framework-2023.pdf" TargetMode="External"/><Relationship Id="rId5" Type="http://schemas.openxmlformats.org/officeDocument/2006/relationships/hyperlink" Target="https://www.bloomberg.com/news/articles/2022-08-25/even-schools-flush-with-cash-can-t-keep-up-with-teacher-shortage" TargetMode="External"/><Relationship Id="rId10" Type="http://schemas.openxmlformats.org/officeDocument/2006/relationships/hyperlink" Target="https://thirdfuture.org/" TargetMode="External"/><Relationship Id="rId4" Type="http://schemas.openxmlformats.org/officeDocument/2006/relationships/hyperlink" Target="https://www.opportunityculture.org/what-is-an-opportunity-culture/" TargetMode="External"/><Relationship Id="rId9" Type="http://schemas.openxmlformats.org/officeDocument/2006/relationships/hyperlink" Target="https://www.teachercareerpathways.com/about/about-tcp"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transcendeducation.org/conversations-with-kids/" TargetMode="External"/><Relationship Id="rId2" Type="http://schemas.openxmlformats.org/officeDocument/2006/relationships/hyperlink" Target="https://transcendeducation.org/asset/transforming-the-role-of-the-teacher/" TargetMode="External"/><Relationship Id="rId1" Type="http://schemas.openxmlformats.org/officeDocument/2006/relationships/slideLayout" Target="../slideLayouts/slideLayout98.xml"/><Relationship Id="rId6" Type="http://schemas.openxmlformats.org/officeDocument/2006/relationships/hyperlink" Target="https://www.usprepnationalcenter.com/" TargetMode="External"/><Relationship Id="rId5" Type="http://schemas.openxmlformats.org/officeDocument/2006/relationships/hyperlink" Target="https://irp.cdn-website.com/30f69313/files/uploaded/USPREP-Annual%20Report-2020%20-%20Digital.pdf" TargetMode="External"/><Relationship Id="rId4" Type="http://schemas.openxmlformats.org/officeDocument/2006/relationships/hyperlink" Target="https://transcendeducation.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
          <p:cNvSpPr txBox="1">
            <a:spLocks noGrp="1"/>
          </p:cNvSpPr>
          <p:nvPr>
            <p:ph type="body" idx="1"/>
          </p:nvPr>
        </p:nvSpPr>
        <p:spPr>
          <a:xfrm>
            <a:off x="0" y="3048171"/>
            <a:ext cx="9144000" cy="160972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840"/>
              </a:spcBef>
              <a:spcAft>
                <a:spcPts val="0"/>
              </a:spcAft>
              <a:buSzPts val="4200"/>
              <a:buNone/>
            </a:pPr>
            <a:r>
              <a:rPr lang="en-US" sz="3200"/>
              <a:t>Strategic School Staffing Landscape Scan</a:t>
            </a:r>
          </a:p>
          <a:p>
            <a:pPr marL="0" lvl="0" indent="0" algn="ctr" rtl="0">
              <a:lnSpc>
                <a:spcPct val="100000"/>
              </a:lnSpc>
              <a:spcBef>
                <a:spcPts val="840"/>
              </a:spcBef>
              <a:spcAft>
                <a:spcPts val="0"/>
              </a:spcAft>
              <a:buSzPts val="4200"/>
              <a:buNone/>
            </a:pPr>
            <a:r>
              <a:rPr lang="en-US" sz="2600" i="1"/>
              <a:t>Transforming School Staffing to Improve Student Learning and Reimagine the Role of Teachers</a:t>
            </a:r>
          </a:p>
          <a:p>
            <a:pPr marL="0" lvl="0" indent="0" algn="ctr" rtl="0">
              <a:lnSpc>
                <a:spcPct val="100000"/>
              </a:lnSpc>
              <a:spcBef>
                <a:spcPts val="840"/>
              </a:spcBef>
              <a:spcAft>
                <a:spcPts val="0"/>
              </a:spcAft>
              <a:buSzPts val="4200"/>
              <a:buNone/>
            </a:pPr>
            <a:endParaRPr/>
          </a:p>
        </p:txBody>
      </p:sp>
      <p:sp>
        <p:nvSpPr>
          <p:cNvPr id="292" name="Google Shape;292;p1"/>
          <p:cNvSpPr txBox="1">
            <a:spLocks noGrp="1"/>
          </p:cNvSpPr>
          <p:nvPr>
            <p:ph type="body" idx="2"/>
          </p:nvPr>
        </p:nvSpPr>
        <p:spPr>
          <a:xfrm>
            <a:off x="2390751" y="4852030"/>
            <a:ext cx="4362498" cy="579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600"/>
              <a:buNone/>
            </a:pPr>
            <a:r>
              <a:rPr lang="en-US"/>
              <a:t>August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E75F2-F23D-7377-B96E-B34A0D1D95AB}"/>
              </a:ext>
            </a:extLst>
          </p:cNvPr>
          <p:cNvSpPr>
            <a:spLocks noGrp="1"/>
          </p:cNvSpPr>
          <p:nvPr>
            <p:ph type="title"/>
          </p:nvPr>
        </p:nvSpPr>
        <p:spPr>
          <a:xfrm>
            <a:off x="259977" y="201817"/>
            <a:ext cx="8624048" cy="533401"/>
          </a:xfrm>
        </p:spPr>
        <p:txBody>
          <a:bodyPr/>
          <a:lstStyle/>
          <a:p>
            <a:r>
              <a:rPr lang="en-US"/>
              <a:t>Students and teachers face several pain points as a result of our current model of schooling</a:t>
            </a:r>
            <a:br>
              <a:rPr lang="en-US"/>
            </a:br>
            <a:endParaRPr lang="en-US"/>
          </a:p>
        </p:txBody>
      </p:sp>
      <p:sp>
        <p:nvSpPr>
          <p:cNvPr id="3" name="Slide Number Placeholder 2">
            <a:extLst>
              <a:ext uri="{FF2B5EF4-FFF2-40B4-BE49-F238E27FC236}">
                <a16:creationId xmlns:a16="http://schemas.microsoft.com/office/drawing/2014/main" id="{938BE620-F53C-0376-5E40-CF2BE2CC7BC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1A25517-7F86-4871-894F-626326501892}" type="slidenum">
              <a:rPr kumimoji="0" lang="en-US" sz="1200" b="0" i="0" u="none" strike="noStrike" kern="0" cap="none" spc="0" normalizeH="0" baseline="0" noProof="0" smtClean="0">
                <a:ln>
                  <a:noFill/>
                </a:ln>
                <a:solidFill>
                  <a:srgbClr val="A9A9A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A9A9A9"/>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25622288-204D-647B-3365-7A5F1A16B8F8}"/>
              </a:ext>
            </a:extLst>
          </p:cNvPr>
          <p:cNvGrpSpPr/>
          <p:nvPr/>
        </p:nvGrpSpPr>
        <p:grpSpPr>
          <a:xfrm>
            <a:off x="259977" y="1335603"/>
            <a:ext cx="8621959" cy="4813269"/>
            <a:chOff x="259977" y="1553227"/>
            <a:chExt cx="8621959" cy="4186792"/>
          </a:xfrm>
        </p:grpSpPr>
        <p:grpSp>
          <p:nvGrpSpPr>
            <p:cNvPr id="12" name="Group 11">
              <a:extLst>
                <a:ext uri="{FF2B5EF4-FFF2-40B4-BE49-F238E27FC236}">
                  <a16:creationId xmlns:a16="http://schemas.microsoft.com/office/drawing/2014/main" id="{3EEB5636-9D68-931B-50D7-E7BA667F0A70}"/>
                </a:ext>
              </a:extLst>
            </p:cNvPr>
            <p:cNvGrpSpPr/>
            <p:nvPr/>
          </p:nvGrpSpPr>
          <p:grpSpPr>
            <a:xfrm>
              <a:off x="259977" y="1553227"/>
              <a:ext cx="4208329" cy="4186790"/>
              <a:chOff x="259977" y="1404592"/>
              <a:chExt cx="4208329" cy="4255656"/>
            </a:xfrm>
          </p:grpSpPr>
          <p:sp>
            <p:nvSpPr>
              <p:cNvPr id="4" name="Rectangle 3">
                <a:extLst>
                  <a:ext uri="{FF2B5EF4-FFF2-40B4-BE49-F238E27FC236}">
                    <a16:creationId xmlns:a16="http://schemas.microsoft.com/office/drawing/2014/main" id="{A6CE4951-A0A7-A4FB-4E4E-8B273502E63D}"/>
                  </a:ext>
                </a:extLst>
              </p:cNvPr>
              <p:cNvSpPr/>
              <p:nvPr/>
            </p:nvSpPr>
            <p:spPr>
              <a:xfrm>
                <a:off x="262066" y="1404593"/>
                <a:ext cx="4206240" cy="425565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91A226"/>
                  </a:buClr>
                  <a:buSzTx/>
                  <a:buFont typeface="Arial"/>
                  <a:buNone/>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300" b="1" i="0" u="none" strike="noStrike" kern="0" cap="none" spc="0" normalizeH="0" baseline="0" noProof="0" dirty="0">
                    <a:ln>
                      <a:noFill/>
                    </a:ln>
                    <a:solidFill>
                      <a:srgbClr val="56585C"/>
                    </a:solidFill>
                    <a:effectLst/>
                    <a:uLnTx/>
                    <a:uFillTx/>
                    <a:latin typeface="Calibri"/>
                    <a:ea typeface="+mn-ea"/>
                    <a:cs typeface="+mn-cs"/>
                    <a:sym typeface="Arial"/>
                  </a:rPr>
                  <a:t>Academic achievement: </a:t>
                </a:r>
                <a: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t>School performance data continues to fall, especially among students of color.</a:t>
                </a:r>
                <a:b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br>
                <a:endParaRPr kumimoji="0" lang="en-US" sz="1300" b="0" i="0" u="none" strike="noStrike" kern="0" cap="none" spc="0" normalizeH="0" baseline="0" noProof="0" dirty="0">
                  <a:ln>
                    <a:noFill/>
                  </a:ln>
                  <a:solidFill>
                    <a:srgbClr val="56585C"/>
                  </a:solidFill>
                  <a:effectLst/>
                  <a:uLnTx/>
                  <a:uFillTx/>
                  <a:latin typeface="Calibri"/>
                  <a:ea typeface="+mn-ea"/>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Sans-Serif" panose="05000000000000000000" pitchFamily="2" charset="2"/>
                  <a:buChar char="§"/>
                  <a:tabLst/>
                  <a:defRPr/>
                </a:pPr>
                <a:r>
                  <a:rPr kumimoji="0" lang="en-US" sz="1300" b="1" i="0" u="none" strike="noStrike" kern="0" cap="none" spc="0" normalizeH="0" baseline="0" noProof="0" dirty="0">
                    <a:ln>
                      <a:noFill/>
                    </a:ln>
                    <a:solidFill>
                      <a:srgbClr val="56585C"/>
                    </a:solidFill>
                    <a:effectLst/>
                    <a:uLnTx/>
                    <a:uFillTx/>
                    <a:latin typeface="Calibri"/>
                    <a:ea typeface="+mn-ea"/>
                    <a:cs typeface="+mn-cs"/>
                    <a:sym typeface="Arial"/>
                  </a:rPr>
                  <a:t>Sense of belonging: </a:t>
                </a:r>
                <a: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t>Students report that they often feel like what they learn in school is not relevant and that they do not have a joyous learning environment. </a:t>
                </a:r>
                <a:b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br>
                <a:endParaRPr kumimoji="0" lang="en-US" sz="1300" b="0" i="0" u="none" strike="noStrike" kern="0" cap="none" spc="0" normalizeH="0" baseline="0" noProof="0" dirty="0">
                  <a:ln>
                    <a:noFill/>
                  </a:ln>
                  <a:solidFill>
                    <a:srgbClr val="56585C"/>
                  </a:solidFill>
                  <a:effectLst/>
                  <a:uLnTx/>
                  <a:uFillTx/>
                  <a:latin typeface="Calibri"/>
                  <a:ea typeface="+mn-ea"/>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lang="en-US" sz="1300" b="1" kern="0" dirty="0">
                    <a:solidFill>
                      <a:srgbClr val="56585C"/>
                    </a:solidFill>
                    <a:latin typeface="Calibri"/>
                    <a:sym typeface="Arial"/>
                  </a:rPr>
                  <a:t>Meeting individual student needs to foster relationships</a:t>
                </a:r>
                <a:r>
                  <a:rPr kumimoji="0" lang="en-US" sz="1300" b="1" i="0" u="none" strike="noStrike" kern="0" cap="none" spc="0" normalizeH="0" baseline="0" noProof="0" dirty="0">
                    <a:ln>
                      <a:noFill/>
                    </a:ln>
                    <a:solidFill>
                      <a:srgbClr val="56585C"/>
                    </a:solidFill>
                    <a:effectLst/>
                    <a:uLnTx/>
                    <a:uFillTx/>
                    <a:latin typeface="Calibri"/>
                    <a:ea typeface="+mn-ea"/>
                    <a:cs typeface="+mn-cs"/>
                    <a:sym typeface="Arial"/>
                  </a:rPr>
                  <a:t>: </a:t>
                </a:r>
                <a: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t>Many students lack access to robust social and emotional learning </a:t>
                </a:r>
                <a:r>
                  <a:rPr lang="en-US" sz="1300" kern="0" dirty="0">
                    <a:solidFill>
                      <a:srgbClr val="56585C"/>
                    </a:solidFill>
                    <a:latin typeface="Calibri"/>
                    <a:sym typeface="Arial"/>
                  </a:rPr>
                  <a:t>to foster deeper relationships between adults within schools. </a:t>
                </a:r>
                <a:b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br>
                <a:endParaRPr kumimoji="0" lang="en-US" sz="1300" b="0" i="0" u="none" strike="noStrike" kern="0" cap="none" spc="0" normalizeH="0" baseline="0" noProof="0" dirty="0">
                  <a:ln>
                    <a:noFill/>
                  </a:ln>
                  <a:solidFill>
                    <a:srgbClr val="56585C"/>
                  </a:solidFill>
                  <a:effectLst/>
                  <a:uLnTx/>
                  <a:uFillTx/>
                  <a:latin typeface="Calibri"/>
                  <a:ea typeface="+mn-ea"/>
                  <a:cs typeface="Calibri"/>
                  <a:sym typeface="Arial"/>
                </a:endParaRPr>
              </a:p>
              <a:p>
                <a:pPr marL="0" marR="0" lvl="0" indent="0" algn="l" defTabSz="914400" rtl="0" eaLnBrk="1" fontAlgn="auto" latinLnBrk="0" hangingPunct="1">
                  <a:lnSpc>
                    <a:spcPct val="100000"/>
                  </a:lnSpc>
                  <a:spcBef>
                    <a:spcPts val="0"/>
                  </a:spcBef>
                  <a:spcAft>
                    <a:spcPts val="0"/>
                  </a:spcAft>
                  <a:buClr>
                    <a:srgbClr val="91A226"/>
                  </a:buClr>
                  <a:buSzTx/>
                  <a:buFont typeface="Arial"/>
                  <a:buNone/>
                  <a:tabLst/>
                  <a:defRPr/>
                </a:pPr>
                <a:endParaRPr kumimoji="0" lang="en-US" sz="1300" b="0" i="0" u="none" strike="noStrike" kern="0" cap="none" spc="0" normalizeH="0" baseline="0" noProof="0" dirty="0">
                  <a:ln>
                    <a:noFill/>
                  </a:ln>
                  <a:solidFill>
                    <a:srgbClr val="56585C"/>
                  </a:solidFill>
                  <a:effectLst/>
                  <a:uLnTx/>
                  <a:uFillTx/>
                  <a:latin typeface="Calibri"/>
                  <a:ea typeface="+mn-ea"/>
                  <a:cs typeface="Calibri"/>
                  <a:sym typeface="Arial"/>
                </a:endParaRPr>
              </a:p>
            </p:txBody>
          </p:sp>
          <p:sp>
            <p:nvSpPr>
              <p:cNvPr id="8" name="Rectangle 7">
                <a:extLst>
                  <a:ext uri="{FF2B5EF4-FFF2-40B4-BE49-F238E27FC236}">
                    <a16:creationId xmlns:a16="http://schemas.microsoft.com/office/drawing/2014/main" id="{553042FA-B840-B3CA-78C1-652984D040B1}"/>
                  </a:ext>
                </a:extLst>
              </p:cNvPr>
              <p:cNvSpPr/>
              <p:nvPr/>
            </p:nvSpPr>
            <p:spPr>
              <a:xfrm>
                <a:off x="259977" y="1404592"/>
                <a:ext cx="4208329" cy="10558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mn-ea"/>
                    <a:cs typeface="+mn-cs"/>
                    <a:sym typeface="Arial"/>
                  </a:rPr>
                  <a:t>Student Pain Points</a:t>
                </a:r>
              </a:p>
            </p:txBody>
          </p:sp>
        </p:grpSp>
        <p:grpSp>
          <p:nvGrpSpPr>
            <p:cNvPr id="13" name="Group 12">
              <a:extLst>
                <a:ext uri="{FF2B5EF4-FFF2-40B4-BE49-F238E27FC236}">
                  <a16:creationId xmlns:a16="http://schemas.microsoft.com/office/drawing/2014/main" id="{57AA8864-781A-8A58-9CB2-391F34464912}"/>
                </a:ext>
              </a:extLst>
            </p:cNvPr>
            <p:cNvGrpSpPr/>
            <p:nvPr/>
          </p:nvGrpSpPr>
          <p:grpSpPr>
            <a:xfrm>
              <a:off x="4675696" y="1553227"/>
              <a:ext cx="4206240" cy="4186792"/>
              <a:chOff x="4675694" y="1385738"/>
              <a:chExt cx="4206240" cy="4255657"/>
            </a:xfrm>
          </p:grpSpPr>
          <p:sp>
            <p:nvSpPr>
              <p:cNvPr id="5" name="Rectangle 4">
                <a:extLst>
                  <a:ext uri="{FF2B5EF4-FFF2-40B4-BE49-F238E27FC236}">
                    <a16:creationId xmlns:a16="http://schemas.microsoft.com/office/drawing/2014/main" id="{2BE3740C-6C95-8167-95C1-522DCCB39801}"/>
                  </a:ext>
                </a:extLst>
              </p:cNvPr>
              <p:cNvSpPr/>
              <p:nvPr/>
            </p:nvSpPr>
            <p:spPr>
              <a:xfrm>
                <a:off x="4675694" y="1385740"/>
                <a:ext cx="4206240" cy="425565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91A226"/>
                  </a:buClr>
                  <a:buSzTx/>
                  <a:buFont typeface="Arial"/>
                  <a:buNone/>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91A226"/>
                  </a:buClr>
                  <a:buSzTx/>
                  <a:buFont typeface="Arial"/>
                  <a:buNone/>
                  <a:tabLst/>
                  <a:defRPr/>
                </a:pP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300" b="1" i="0" u="none" kern="0" cap="none" spc="0" normalizeH="0" baseline="0" noProof="0" dirty="0">
                    <a:ln>
                      <a:noFill/>
                    </a:ln>
                    <a:solidFill>
                      <a:srgbClr val="56585C"/>
                    </a:solidFill>
                    <a:effectLst/>
                    <a:uLnTx/>
                    <a:uFillTx/>
                    <a:latin typeface="Calibri"/>
                    <a:ea typeface="+mn-ea"/>
                    <a:cs typeface="+mn-cs"/>
                    <a:sym typeface="Arial"/>
                  </a:rPr>
                  <a:t>Teacher shortage: </a:t>
                </a:r>
                <a:r>
                  <a:rPr kumimoji="0" lang="en-US" sz="1300" b="0" i="0" u="none" kern="0" cap="none" spc="0" normalizeH="0" baseline="0" noProof="0" dirty="0">
                    <a:ln>
                      <a:noFill/>
                    </a:ln>
                    <a:solidFill>
                      <a:srgbClr val="56585C"/>
                    </a:solidFill>
                    <a:effectLst/>
                    <a:uLnTx/>
                    <a:uFillTx/>
                    <a:latin typeface="Calibri"/>
                    <a:ea typeface="+mn-ea"/>
                    <a:cs typeface="+mn-cs"/>
                    <a:sym typeface="Arial"/>
                  </a:rPr>
                  <a:t>Many schools face a teacher shortage, especially in hard-to-fill areas. This shortage disproportionately affects teachers of color, districts and individual schools with students experiencing poverty. This results in instruction from underqualified teachers and a teacher workforce that does not represent the student population.</a:t>
                </a:r>
                <a:br>
                  <a:rPr kumimoji="0" lang="en-US" sz="1300" b="0" i="0" u="none" strike="noStrike" kern="0" cap="none" spc="0" normalizeH="0" baseline="0" noProof="0" dirty="0">
                    <a:ln>
                      <a:noFill/>
                    </a:ln>
                    <a:solidFill>
                      <a:srgbClr val="FFFFFF"/>
                    </a:solidFill>
                    <a:effectLst/>
                    <a:uLnTx/>
                    <a:uFillTx/>
                    <a:latin typeface="Calibri"/>
                    <a:ea typeface="+mn-ea"/>
                    <a:cs typeface="+mn-cs"/>
                    <a:sym typeface="Arial"/>
                  </a:rPr>
                </a:br>
                <a:endParaRPr kumimoji="0" lang="en-US" sz="1300" b="0"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300" b="1" i="0" u="none" strike="noStrike" kern="0" cap="none" spc="0" normalizeH="0" baseline="0" noProof="0" dirty="0">
                    <a:ln>
                      <a:noFill/>
                    </a:ln>
                    <a:solidFill>
                      <a:srgbClr val="56585C"/>
                    </a:solidFill>
                    <a:effectLst/>
                    <a:uLnTx/>
                    <a:uFillTx/>
                    <a:latin typeface="Calibri"/>
                    <a:ea typeface="+mn-ea"/>
                    <a:cs typeface="+mn-cs"/>
                    <a:sym typeface="Arial"/>
                  </a:rPr>
                  <a:t>Working Conditions: </a:t>
                </a:r>
                <a: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t>Work-related experiences like lack of support from administrators spur teacher turnover, exacerbating the shortage and making the profession unsustainable.</a:t>
                </a:r>
                <a:br>
                  <a:rPr kumimoji="0" lang="en-US" sz="1300" b="0" i="0" u="none" strike="noStrike" kern="0" cap="none" spc="0" normalizeH="0" baseline="0" noProof="0" dirty="0">
                    <a:ln>
                      <a:noFill/>
                    </a:ln>
                    <a:solidFill>
                      <a:srgbClr val="FFFFFF"/>
                    </a:solidFill>
                    <a:effectLst/>
                    <a:uLnTx/>
                    <a:uFillTx/>
                    <a:latin typeface="Calibri"/>
                    <a:ea typeface="+mn-ea"/>
                    <a:cs typeface="+mn-cs"/>
                    <a:sym typeface="Arial"/>
                  </a:rPr>
                </a:br>
                <a:endParaRPr kumimoji="0" lang="en-US" sz="1300" b="1" i="0" u="none" strike="noStrike" kern="0" cap="none" spc="0" normalizeH="0" baseline="0" noProof="0" dirty="0">
                  <a:ln>
                    <a:noFill/>
                  </a:ln>
                  <a:solidFill>
                    <a:srgbClr val="56585C"/>
                  </a:solidFill>
                  <a:effectLst/>
                  <a:uLnTx/>
                  <a:uFillTx/>
                  <a:latin typeface="Calibri"/>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300" b="1" i="0" u="none" strike="noStrike" kern="0" cap="none" spc="0" normalizeH="0" baseline="0" noProof="0" dirty="0">
                    <a:ln>
                      <a:noFill/>
                    </a:ln>
                    <a:solidFill>
                      <a:srgbClr val="56585C"/>
                    </a:solidFill>
                    <a:effectLst/>
                    <a:uLnTx/>
                    <a:uFillTx/>
                    <a:latin typeface="Calibri"/>
                    <a:ea typeface="+mn-ea"/>
                    <a:cs typeface="+mn-cs"/>
                    <a:sym typeface="Arial"/>
                  </a:rPr>
                  <a:t>Compensation: </a:t>
                </a:r>
                <a:r>
                  <a:rPr kumimoji="0" lang="en-US" sz="1300" b="0" i="0" u="none" strike="noStrike" kern="0" cap="none" spc="0" normalizeH="0" baseline="0" noProof="0" dirty="0">
                    <a:ln>
                      <a:noFill/>
                    </a:ln>
                    <a:solidFill>
                      <a:srgbClr val="56585C"/>
                    </a:solidFill>
                    <a:effectLst/>
                    <a:uLnTx/>
                    <a:uFillTx/>
                    <a:latin typeface="Calibri"/>
                    <a:ea typeface="+mn-ea"/>
                    <a:cs typeface="+mn-cs"/>
                    <a:sym typeface="Arial"/>
                  </a:rPr>
                  <a:t>Teachers make about 24 percent less than their college-educated peers, creating an undesirable value proposition.</a:t>
                </a:r>
                <a:endParaRPr kumimoji="0" lang="en-US" sz="1300" b="0" i="0" u="none" strike="noStrike" kern="0" cap="none" spc="0" normalizeH="0" baseline="0" noProof="0" dirty="0">
                  <a:ln>
                    <a:noFill/>
                  </a:ln>
                  <a:solidFill>
                    <a:srgbClr val="56585C"/>
                  </a:solidFill>
                  <a:effectLst/>
                  <a:uLnTx/>
                  <a:uFillTx/>
                  <a:latin typeface="Calibri"/>
                  <a:ea typeface="+mn-ea"/>
                  <a:cs typeface="Calibri"/>
                  <a:sym typeface="Arial"/>
                </a:endParaRPr>
              </a:p>
            </p:txBody>
          </p:sp>
          <p:sp>
            <p:nvSpPr>
              <p:cNvPr id="9" name="Rectangle 8">
                <a:extLst>
                  <a:ext uri="{FF2B5EF4-FFF2-40B4-BE49-F238E27FC236}">
                    <a16:creationId xmlns:a16="http://schemas.microsoft.com/office/drawing/2014/main" id="{8E4E3EBE-EB7F-2039-FA36-255DEDA73658}"/>
                  </a:ext>
                </a:extLst>
              </p:cNvPr>
              <p:cNvSpPr/>
              <p:nvPr/>
            </p:nvSpPr>
            <p:spPr>
              <a:xfrm>
                <a:off x="4675694" y="1385738"/>
                <a:ext cx="4206240" cy="1052252"/>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mn-ea"/>
                    <a:cs typeface="+mn-cs"/>
                    <a:sym typeface="Arial"/>
                  </a:rPr>
                  <a:t>Teacher Pain Points </a:t>
                </a:r>
              </a:p>
            </p:txBody>
          </p:sp>
        </p:grpSp>
        <p:pic>
          <p:nvPicPr>
            <p:cNvPr id="15" name="Picture 14">
              <a:extLst>
                <a:ext uri="{FF2B5EF4-FFF2-40B4-BE49-F238E27FC236}">
                  <a16:creationId xmlns:a16="http://schemas.microsoft.com/office/drawing/2014/main" id="{F2F0CA47-48D6-7EFB-C5B7-383DDA72A653}"/>
                </a:ext>
              </a:extLst>
            </p:cNvPr>
            <p:cNvPicPr>
              <a:picLocks noChangeAspect="1"/>
            </p:cNvPicPr>
            <p:nvPr/>
          </p:nvPicPr>
          <p:blipFill>
            <a:blip r:embed="rId3"/>
            <a:stretch>
              <a:fillRect/>
            </a:stretch>
          </p:blipFill>
          <p:spPr>
            <a:xfrm>
              <a:off x="259977" y="1688198"/>
              <a:ext cx="919113" cy="919113"/>
            </a:xfrm>
            <a:prstGeom prst="rect">
              <a:avLst/>
            </a:prstGeom>
          </p:spPr>
        </p:pic>
        <p:pic>
          <p:nvPicPr>
            <p:cNvPr id="17" name="Picture 16">
              <a:extLst>
                <a:ext uri="{FF2B5EF4-FFF2-40B4-BE49-F238E27FC236}">
                  <a16:creationId xmlns:a16="http://schemas.microsoft.com/office/drawing/2014/main" id="{B5E75EFB-946E-CBAB-2C71-EC2F37DBB6CF}"/>
                </a:ext>
              </a:extLst>
            </p:cNvPr>
            <p:cNvPicPr>
              <a:picLocks noChangeAspect="1"/>
            </p:cNvPicPr>
            <p:nvPr/>
          </p:nvPicPr>
          <p:blipFill>
            <a:blip r:embed="rId4"/>
            <a:stretch>
              <a:fillRect/>
            </a:stretch>
          </p:blipFill>
          <p:spPr>
            <a:xfrm>
              <a:off x="4779389" y="1775396"/>
              <a:ext cx="744718" cy="744718"/>
            </a:xfrm>
            <a:prstGeom prst="rect">
              <a:avLst/>
            </a:prstGeom>
          </p:spPr>
        </p:pic>
      </p:grpSp>
      <p:sp>
        <p:nvSpPr>
          <p:cNvPr id="7" name="TextBox 6">
            <a:extLst>
              <a:ext uri="{FF2B5EF4-FFF2-40B4-BE49-F238E27FC236}">
                <a16:creationId xmlns:a16="http://schemas.microsoft.com/office/drawing/2014/main" id="{6E74F1A1-7C8D-9C22-1207-AAD2EA2A2087}"/>
              </a:ext>
            </a:extLst>
          </p:cNvPr>
          <p:cNvSpPr txBox="1"/>
          <p:nvPr/>
        </p:nvSpPr>
        <p:spPr>
          <a:xfrm>
            <a:off x="2126540" y="6613334"/>
            <a:ext cx="6630769" cy="22860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Source: </a:t>
            </a:r>
            <a:r>
              <a:rPr kumimoji="0" lang="en-US" sz="900" b="0" i="0" u="none" strike="noStrike" kern="0" cap="none" spc="0" normalizeH="0" baseline="0" noProof="0">
                <a:ln>
                  <a:noFill/>
                </a:ln>
                <a:solidFill>
                  <a:srgbClr val="56585C"/>
                </a:solidFill>
                <a:effectLst/>
                <a:uLnTx/>
                <a:uFillTx/>
                <a:latin typeface="Calibri"/>
                <a:cs typeface="Arial"/>
                <a:sym typeface="Arial"/>
                <a:hlinkClick r:id="rId5"/>
              </a:rPr>
              <a:t>National School Report Card </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(2022</a:t>
            </a:r>
            <a:r>
              <a:rPr kumimoji="0" lang="en-US" sz="900" b="0" i="0" u="none" strike="noStrike" kern="0" cap="none" spc="0" normalizeH="0" baseline="0" noProof="0">
                <a:ln>
                  <a:noFill/>
                </a:ln>
                <a:solidFill>
                  <a:srgbClr val="56585C"/>
                </a:solidFill>
                <a:effectLst/>
                <a:uLnTx/>
                <a:uFillTx/>
                <a:latin typeface="Calibri"/>
                <a:cs typeface="Arial"/>
                <a:sym typeface="Arial"/>
              </a:rPr>
              <a:t>); </a:t>
            </a:r>
            <a:r>
              <a:rPr kumimoji="0" lang="en-US" sz="900" b="0" i="0" u="none" strike="noStrike" kern="0" cap="none" spc="0" normalizeH="0" baseline="0" noProof="0">
                <a:ln>
                  <a:noFill/>
                </a:ln>
                <a:solidFill>
                  <a:srgbClr val="56585C"/>
                </a:solidFill>
                <a:effectLst/>
                <a:uLnTx/>
                <a:uFillTx/>
                <a:latin typeface="Calibri"/>
                <a:cs typeface="Arial"/>
                <a:sym typeface="Arial"/>
                <a:hlinkClick r:id="rId6"/>
              </a:rPr>
              <a:t>Institute of Educational Sciences </a:t>
            </a:r>
            <a:r>
              <a:rPr kumimoji="0" lang="en-US" sz="900" b="0" i="0" u="none" strike="noStrike" kern="0" cap="none" spc="0" normalizeH="0" baseline="0" noProof="0">
                <a:ln>
                  <a:noFill/>
                </a:ln>
                <a:solidFill>
                  <a:srgbClr val="56585C"/>
                </a:solidFill>
                <a:effectLst/>
                <a:uLnTx/>
                <a:uFillTx/>
                <a:latin typeface="Calibri"/>
                <a:cs typeface="Arial"/>
                <a:sym typeface="Arial"/>
              </a:rPr>
              <a:t>(2023); </a:t>
            </a:r>
            <a:r>
              <a:rPr kumimoji="0" lang="en-US" sz="900" b="0" i="0" u="none" strike="noStrike" kern="0" cap="none" spc="0" normalizeH="0" baseline="0" noProof="0">
                <a:ln>
                  <a:noFill/>
                </a:ln>
                <a:solidFill>
                  <a:srgbClr val="56585C"/>
                </a:solidFill>
                <a:effectLst/>
                <a:uLnTx/>
                <a:uFillTx/>
                <a:latin typeface="Calibri"/>
                <a:cs typeface="Arial"/>
                <a:sym typeface="Arial"/>
                <a:hlinkClick r:id="rId7"/>
              </a:rPr>
              <a:t>Transcend Education</a:t>
            </a:r>
            <a:r>
              <a:rPr kumimoji="0" lang="en-US" sz="900" b="0" i="0" u="none" strike="noStrike" kern="0" cap="none" spc="0" normalizeH="0" baseline="0" noProof="0">
                <a:ln>
                  <a:noFill/>
                </a:ln>
                <a:solidFill>
                  <a:srgbClr val="56585C"/>
                </a:solidFill>
                <a:effectLst/>
                <a:uLnTx/>
                <a:uFillTx/>
                <a:latin typeface="Calibri"/>
                <a:cs typeface="Arial"/>
                <a:sym typeface="Arial"/>
              </a:rPr>
              <a:t> (2022)</a:t>
            </a: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rgbClr val="56585C"/>
              </a:solidFill>
              <a:effectLst/>
              <a:uLnTx/>
              <a:uFillTx/>
              <a:latin typeface="Calibri"/>
              <a:cs typeface="Calibri"/>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a:ln>
                <a:noFill/>
              </a:ln>
              <a:solidFill>
                <a:srgbClr val="56585C"/>
              </a:solidFill>
              <a:effectLst/>
              <a:uLnTx/>
              <a:uFillTx/>
              <a:latin typeface="Calibri"/>
              <a:cs typeface="Calibri"/>
              <a:sym typeface="Arial"/>
            </a:endParaRPr>
          </a:p>
        </p:txBody>
      </p:sp>
    </p:spTree>
    <p:extLst>
      <p:ext uri="{BB962C8B-B14F-4D97-AF65-F5344CB8AC3E}">
        <p14:creationId xmlns:p14="http://schemas.microsoft.com/office/powerpoint/2010/main" val="389531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FDF2-F5E1-B542-4C16-722922455A05}"/>
              </a:ext>
            </a:extLst>
          </p:cNvPr>
          <p:cNvSpPr>
            <a:spLocks noGrp="1"/>
          </p:cNvSpPr>
          <p:nvPr>
            <p:ph type="title"/>
          </p:nvPr>
        </p:nvSpPr>
        <p:spPr/>
        <p:txBody>
          <a:bodyPr/>
          <a:lstStyle/>
          <a:p>
            <a:r>
              <a:rPr lang="en-US"/>
              <a:t>The COVID-19 pandemic intensified the need for innovative solutions to bridge learning gaps and meet the needs of all students, especially students of color</a:t>
            </a:r>
            <a:br>
              <a:rPr lang="en-US"/>
            </a:br>
            <a:br>
              <a:rPr lang="en-US"/>
            </a:br>
            <a:br>
              <a:rPr lang="en-US"/>
            </a:br>
            <a:br>
              <a:rPr lang="en-US"/>
            </a:br>
            <a:endParaRPr lang="en-US"/>
          </a:p>
        </p:txBody>
      </p:sp>
      <p:sp>
        <p:nvSpPr>
          <p:cNvPr id="4" name="Slide Number Placeholder 3">
            <a:extLst>
              <a:ext uri="{FF2B5EF4-FFF2-40B4-BE49-F238E27FC236}">
                <a16:creationId xmlns:a16="http://schemas.microsoft.com/office/drawing/2014/main" id="{60C65555-5B47-DC55-A185-CA22550DC104}"/>
              </a:ext>
            </a:extLst>
          </p:cNvPr>
          <p:cNvSpPr>
            <a:spLocks noGrp="1"/>
          </p:cNvSpPr>
          <p:nvPr>
            <p:ph type="sldNum" sz="quarter" idx="4"/>
          </p:nvPr>
        </p:nvSpPr>
        <p:spPr/>
        <p:txBody>
          <a:bodyPr/>
          <a:lstStyle/>
          <a:p>
            <a:fld id="{F1A25517-7F86-4871-894F-626326501892}" type="slidenum">
              <a:rPr lang="en-US" smtClean="0"/>
              <a:t>11</a:t>
            </a:fld>
            <a:endParaRPr lang="en-US"/>
          </a:p>
        </p:txBody>
      </p:sp>
      <p:cxnSp>
        <p:nvCxnSpPr>
          <p:cNvPr id="7" name="Straight Arrow Connector 6">
            <a:extLst>
              <a:ext uri="{FF2B5EF4-FFF2-40B4-BE49-F238E27FC236}">
                <a16:creationId xmlns:a16="http://schemas.microsoft.com/office/drawing/2014/main" id="{DFD02761-6EB0-FBEB-7DFB-E6658068BEDF}"/>
              </a:ext>
            </a:extLst>
          </p:cNvPr>
          <p:cNvCxnSpPr>
            <a:cxnSpLocks/>
          </p:cNvCxnSpPr>
          <p:nvPr/>
        </p:nvCxnSpPr>
        <p:spPr>
          <a:xfrm flipH="1" flipV="1">
            <a:off x="4948831" y="1586805"/>
            <a:ext cx="23218" cy="4809530"/>
          </a:xfrm>
          <a:prstGeom prst="straightConnector1">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70E4D695-99D7-95CD-C0D0-A1AE29A52204}"/>
              </a:ext>
            </a:extLst>
          </p:cNvPr>
          <p:cNvSpPr/>
          <p:nvPr/>
        </p:nvSpPr>
        <p:spPr>
          <a:xfrm>
            <a:off x="1434619" y="1807366"/>
            <a:ext cx="825103" cy="822960"/>
          </a:xfrm>
          <a:prstGeom prst="ellipse">
            <a:avLst/>
          </a:prstGeom>
          <a:solidFill>
            <a:srgbClr val="324B8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ea typeface="Calibri"/>
                <a:cs typeface="Calibri"/>
              </a:rPr>
              <a:t>-5</a:t>
            </a:r>
          </a:p>
        </p:txBody>
      </p:sp>
      <p:sp>
        <p:nvSpPr>
          <p:cNvPr id="20" name="TextBox 19">
            <a:extLst>
              <a:ext uri="{FF2B5EF4-FFF2-40B4-BE49-F238E27FC236}">
                <a16:creationId xmlns:a16="http://schemas.microsoft.com/office/drawing/2014/main" id="{4B1295C6-DBB9-2599-94CA-1F8E055520C1}"/>
              </a:ext>
            </a:extLst>
          </p:cNvPr>
          <p:cNvSpPr txBox="1"/>
          <p:nvPr/>
        </p:nvSpPr>
        <p:spPr>
          <a:xfrm>
            <a:off x="2058500" y="6590477"/>
            <a:ext cx="6630769" cy="228606"/>
          </a:xfrm>
          <a:prstGeom prst="rect">
            <a:avLst/>
          </a:prstGeom>
          <a:noFill/>
        </p:spPr>
        <p:txBody>
          <a:bodyPr wrap="square" lIns="0" tIns="0" rIns="0" bIns="0" rtlCol="0" anchor="t">
            <a:noAutofit/>
          </a:bodyPr>
          <a:lstStyle/>
          <a:p>
            <a:pPr defTabSz="457200">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lang="en-US" sz="900">
                <a:solidFill>
                  <a:srgbClr val="56585C"/>
                </a:solidFill>
                <a:latin typeface="Calibri"/>
                <a:hlinkClick r:id="rId3"/>
              </a:rPr>
              <a:t>National School Report Card </a:t>
            </a:r>
            <a:r>
              <a:rPr kumimoji="0" lang="en-US" sz="900" b="0" i="0" u="none" strike="noStrike" kern="1200" cap="none" spc="0" normalizeH="0" baseline="0" noProof="0">
                <a:ln>
                  <a:noFill/>
                </a:ln>
                <a:solidFill>
                  <a:srgbClr val="56585C"/>
                </a:solidFill>
                <a:effectLst/>
                <a:uLnTx/>
                <a:uFillTx/>
                <a:latin typeface="Calibri"/>
                <a:ea typeface="+mn-ea"/>
                <a:cs typeface="+mn-cs"/>
              </a:rPr>
              <a:t>(2022</a:t>
            </a:r>
            <a:r>
              <a:rPr lang="en-US" sz="900">
                <a:solidFill>
                  <a:srgbClr val="56585C"/>
                </a:solidFill>
                <a:latin typeface="Calibri"/>
              </a:rPr>
              <a:t>); </a:t>
            </a:r>
            <a:r>
              <a:rPr lang="en-US" sz="900">
                <a:solidFill>
                  <a:srgbClr val="56585C"/>
                </a:solidFill>
                <a:latin typeface="Calibri"/>
                <a:hlinkClick r:id="rId4"/>
              </a:rPr>
              <a:t>Institute of Educational Sciences </a:t>
            </a:r>
            <a:r>
              <a:rPr lang="en-US" sz="900">
                <a:solidFill>
                  <a:srgbClr val="56585C"/>
                </a:solidFill>
                <a:latin typeface="Calibri"/>
              </a:rPr>
              <a:t>(2023)</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3" name="TextBox 2">
            <a:extLst>
              <a:ext uri="{FF2B5EF4-FFF2-40B4-BE49-F238E27FC236}">
                <a16:creationId xmlns:a16="http://schemas.microsoft.com/office/drawing/2014/main" id="{BB902DFA-77DB-8E41-31AC-BD3F26EC75FD}"/>
              </a:ext>
            </a:extLst>
          </p:cNvPr>
          <p:cNvSpPr txBox="1"/>
          <p:nvPr/>
        </p:nvSpPr>
        <p:spPr>
          <a:xfrm>
            <a:off x="6884789" y="2357437"/>
            <a:ext cx="1884164" cy="8483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457200"/>
            <a:endParaRPr lang="en-US" sz="1600" b="1">
              <a:solidFill>
                <a:schemeClr val="accent2"/>
              </a:solidFill>
            </a:endParaRPr>
          </a:p>
        </p:txBody>
      </p:sp>
      <p:sp>
        <p:nvSpPr>
          <p:cNvPr id="24" name="TextBox 23">
            <a:extLst>
              <a:ext uri="{FF2B5EF4-FFF2-40B4-BE49-F238E27FC236}">
                <a16:creationId xmlns:a16="http://schemas.microsoft.com/office/drawing/2014/main" id="{A0F0B0BF-1B65-19C0-E96B-AED5A27386DA}"/>
              </a:ext>
            </a:extLst>
          </p:cNvPr>
          <p:cNvSpPr txBox="1"/>
          <p:nvPr/>
        </p:nvSpPr>
        <p:spPr>
          <a:xfrm>
            <a:off x="1405787" y="2955726"/>
            <a:ext cx="1080492" cy="24840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a:solidFill>
                  <a:schemeClr val="bg2">
                    <a:lumMod val="75000"/>
                  </a:schemeClr>
                </a:solidFill>
                <a:ea typeface="Calibri"/>
                <a:cs typeface="Calibri"/>
              </a:rPr>
              <a:t>2022 NAEP 4th grade math assessment data show a</a:t>
            </a:r>
            <a:r>
              <a:rPr lang="en-US" b="1">
                <a:solidFill>
                  <a:schemeClr val="accent2"/>
                </a:solidFill>
                <a:ea typeface="Calibri"/>
                <a:cs typeface="Calibri"/>
              </a:rPr>
              <a:t> five-point </a:t>
            </a:r>
            <a:r>
              <a:rPr lang="en-US">
                <a:solidFill>
                  <a:schemeClr val="bg2">
                    <a:lumMod val="75000"/>
                  </a:schemeClr>
                </a:solidFill>
                <a:ea typeface="Calibri"/>
                <a:cs typeface="Calibri"/>
              </a:rPr>
              <a:t>decline from 2019</a:t>
            </a:r>
          </a:p>
        </p:txBody>
      </p:sp>
      <p:sp>
        <p:nvSpPr>
          <p:cNvPr id="26" name="TextBox 25">
            <a:extLst>
              <a:ext uri="{FF2B5EF4-FFF2-40B4-BE49-F238E27FC236}">
                <a16:creationId xmlns:a16="http://schemas.microsoft.com/office/drawing/2014/main" id="{F03BCD2C-FE32-5654-6009-777F16D574A1}"/>
              </a:ext>
            </a:extLst>
          </p:cNvPr>
          <p:cNvSpPr txBox="1"/>
          <p:nvPr/>
        </p:nvSpPr>
        <p:spPr>
          <a:xfrm>
            <a:off x="2641911" y="2952749"/>
            <a:ext cx="1080492" cy="24929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a:solidFill>
                  <a:schemeClr val="bg2">
                    <a:lumMod val="75000"/>
                  </a:schemeClr>
                </a:solidFill>
                <a:ea typeface="Calibri"/>
                <a:cs typeface="Calibri"/>
              </a:rPr>
              <a:t>2022 NAEP 8th grade reading </a:t>
            </a:r>
            <a:br>
              <a:rPr lang="en-US">
                <a:solidFill>
                  <a:schemeClr val="bg2">
                    <a:lumMod val="75000"/>
                  </a:schemeClr>
                </a:solidFill>
                <a:ea typeface="Calibri"/>
                <a:cs typeface="Calibri"/>
              </a:rPr>
            </a:br>
            <a:r>
              <a:rPr lang="en-US">
                <a:solidFill>
                  <a:schemeClr val="bg2">
                    <a:lumMod val="75000"/>
                  </a:schemeClr>
                </a:solidFill>
                <a:ea typeface="Calibri"/>
                <a:cs typeface="Calibri"/>
              </a:rPr>
              <a:t>assessment data show an</a:t>
            </a:r>
            <a:r>
              <a:rPr lang="en-US" b="1">
                <a:solidFill>
                  <a:schemeClr val="accent2"/>
                </a:solidFill>
                <a:ea typeface="Calibri"/>
                <a:cs typeface="Calibri"/>
              </a:rPr>
              <a:t> eight-point </a:t>
            </a:r>
            <a:r>
              <a:rPr lang="en-US">
                <a:solidFill>
                  <a:schemeClr val="bg2">
                    <a:lumMod val="75000"/>
                  </a:schemeClr>
                </a:solidFill>
                <a:ea typeface="Calibri"/>
                <a:cs typeface="Calibri"/>
              </a:rPr>
              <a:t>decline from 2019</a:t>
            </a:r>
            <a:endParaRPr lang="en-US">
              <a:solidFill>
                <a:schemeClr val="bg2">
                  <a:lumMod val="75000"/>
                </a:schemeClr>
              </a:solidFill>
              <a:cs typeface="Calibri"/>
            </a:endParaRPr>
          </a:p>
        </p:txBody>
      </p:sp>
      <p:sp>
        <p:nvSpPr>
          <p:cNvPr id="28" name="TextBox 27">
            <a:extLst>
              <a:ext uri="{FF2B5EF4-FFF2-40B4-BE49-F238E27FC236}">
                <a16:creationId xmlns:a16="http://schemas.microsoft.com/office/drawing/2014/main" id="{612EFD64-6E7C-01FA-9C12-91551C329906}"/>
              </a:ext>
            </a:extLst>
          </p:cNvPr>
          <p:cNvSpPr txBox="1"/>
          <p:nvPr/>
        </p:nvSpPr>
        <p:spPr>
          <a:xfrm>
            <a:off x="98226" y="2949771"/>
            <a:ext cx="1080493" cy="24929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a:solidFill>
                  <a:schemeClr val="bg2">
                    <a:lumMod val="75000"/>
                  </a:schemeClr>
                </a:solidFill>
                <a:ea typeface="Calibri"/>
                <a:cs typeface="Calibri"/>
              </a:rPr>
              <a:t>2022 NAEP 4th grade reading assessment data show a</a:t>
            </a:r>
            <a:r>
              <a:rPr lang="en-US">
                <a:solidFill>
                  <a:schemeClr val="accent2"/>
                </a:solidFill>
                <a:ea typeface="Calibri"/>
                <a:cs typeface="Calibri"/>
              </a:rPr>
              <a:t> </a:t>
            </a:r>
            <a:r>
              <a:rPr lang="en-US" b="1">
                <a:solidFill>
                  <a:schemeClr val="accent2"/>
                </a:solidFill>
                <a:ea typeface="Calibri"/>
                <a:cs typeface="Calibri"/>
              </a:rPr>
              <a:t>three-point </a:t>
            </a:r>
            <a:r>
              <a:rPr lang="en-US">
                <a:solidFill>
                  <a:schemeClr val="bg2">
                    <a:lumMod val="75000"/>
                  </a:schemeClr>
                </a:solidFill>
                <a:ea typeface="Calibri"/>
                <a:cs typeface="Calibri"/>
              </a:rPr>
              <a:t>decline from 2019</a:t>
            </a:r>
            <a:endParaRPr lang="en-US">
              <a:solidFill>
                <a:schemeClr val="bg2">
                  <a:lumMod val="75000"/>
                </a:schemeClr>
              </a:solidFill>
              <a:cs typeface="Calibri"/>
            </a:endParaRPr>
          </a:p>
        </p:txBody>
      </p:sp>
      <p:sp>
        <p:nvSpPr>
          <p:cNvPr id="30" name="TextBox 29">
            <a:extLst>
              <a:ext uri="{FF2B5EF4-FFF2-40B4-BE49-F238E27FC236}">
                <a16:creationId xmlns:a16="http://schemas.microsoft.com/office/drawing/2014/main" id="{0AD77D34-D0E9-6816-A537-E009DFB3ADDA}"/>
              </a:ext>
            </a:extLst>
          </p:cNvPr>
          <p:cNvSpPr txBox="1"/>
          <p:nvPr/>
        </p:nvSpPr>
        <p:spPr>
          <a:xfrm>
            <a:off x="3839764" y="2946795"/>
            <a:ext cx="1080493" cy="24929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a:solidFill>
                  <a:schemeClr val="bg2">
                    <a:lumMod val="75000"/>
                  </a:schemeClr>
                </a:solidFill>
                <a:ea typeface="Calibri"/>
                <a:cs typeface="Calibri"/>
              </a:rPr>
              <a:t>2022 NAEP 8th grade math assessment data show a</a:t>
            </a:r>
            <a:r>
              <a:rPr lang="en-US" b="1">
                <a:solidFill>
                  <a:schemeClr val="accent2"/>
                </a:solidFill>
                <a:ea typeface="Calibri"/>
                <a:cs typeface="Calibri"/>
              </a:rPr>
              <a:t> three-point </a:t>
            </a:r>
            <a:r>
              <a:rPr lang="en-US">
                <a:solidFill>
                  <a:schemeClr val="bg2">
                    <a:lumMod val="75000"/>
                  </a:schemeClr>
                </a:solidFill>
                <a:ea typeface="Calibri"/>
                <a:cs typeface="Calibri"/>
              </a:rPr>
              <a:t>decline from 2019</a:t>
            </a:r>
          </a:p>
        </p:txBody>
      </p:sp>
      <p:sp>
        <p:nvSpPr>
          <p:cNvPr id="31" name="Oval 30">
            <a:extLst>
              <a:ext uri="{FF2B5EF4-FFF2-40B4-BE49-F238E27FC236}">
                <a16:creationId xmlns:a16="http://schemas.microsoft.com/office/drawing/2014/main" id="{7B242363-F46F-1BFD-AF44-7F11784A5D0B}"/>
              </a:ext>
            </a:extLst>
          </p:cNvPr>
          <p:cNvSpPr/>
          <p:nvPr/>
        </p:nvSpPr>
        <p:spPr>
          <a:xfrm>
            <a:off x="3844358" y="1807367"/>
            <a:ext cx="825103" cy="822960"/>
          </a:xfrm>
          <a:prstGeom prst="ellipse">
            <a:avLst/>
          </a:prstGeom>
          <a:solidFill>
            <a:srgbClr val="324B8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a:ea typeface="Calibri"/>
                <a:cs typeface="Calibri"/>
              </a:rPr>
              <a:t>-8</a:t>
            </a:r>
          </a:p>
        </p:txBody>
      </p:sp>
      <p:sp>
        <p:nvSpPr>
          <p:cNvPr id="32" name="Oval 31">
            <a:extLst>
              <a:ext uri="{FF2B5EF4-FFF2-40B4-BE49-F238E27FC236}">
                <a16:creationId xmlns:a16="http://schemas.microsoft.com/office/drawing/2014/main" id="{269F719E-3439-FFE8-F467-8CD3506544CA}"/>
              </a:ext>
            </a:extLst>
          </p:cNvPr>
          <p:cNvSpPr/>
          <p:nvPr/>
        </p:nvSpPr>
        <p:spPr>
          <a:xfrm>
            <a:off x="95166" y="1807367"/>
            <a:ext cx="825103" cy="822960"/>
          </a:xfrm>
          <a:prstGeom prst="ellipse">
            <a:avLst/>
          </a:prstGeom>
          <a:solidFill>
            <a:srgbClr val="324B8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a:ea typeface="Calibri"/>
                <a:cs typeface="Calibri"/>
              </a:rPr>
              <a:t>-3</a:t>
            </a:r>
          </a:p>
        </p:txBody>
      </p:sp>
      <p:sp>
        <p:nvSpPr>
          <p:cNvPr id="33" name="Oval 32">
            <a:extLst>
              <a:ext uri="{FF2B5EF4-FFF2-40B4-BE49-F238E27FC236}">
                <a16:creationId xmlns:a16="http://schemas.microsoft.com/office/drawing/2014/main" id="{6F2FBC80-284C-8BEA-DA90-F49A3154797B}"/>
              </a:ext>
            </a:extLst>
          </p:cNvPr>
          <p:cNvSpPr/>
          <p:nvPr/>
        </p:nvSpPr>
        <p:spPr>
          <a:xfrm>
            <a:off x="2645230" y="1807367"/>
            <a:ext cx="825103" cy="822960"/>
          </a:xfrm>
          <a:prstGeom prst="ellipse">
            <a:avLst/>
          </a:prstGeom>
          <a:solidFill>
            <a:srgbClr val="324B8B"/>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a:ea typeface="Calibri"/>
                <a:cs typeface="Calibri"/>
              </a:rPr>
              <a:t>-3</a:t>
            </a:r>
          </a:p>
        </p:txBody>
      </p:sp>
      <p:sp>
        <p:nvSpPr>
          <p:cNvPr id="5" name="Rectangle: Rounded Corners 4">
            <a:extLst>
              <a:ext uri="{FF2B5EF4-FFF2-40B4-BE49-F238E27FC236}">
                <a16:creationId xmlns:a16="http://schemas.microsoft.com/office/drawing/2014/main" id="{4939BAFF-571F-AD19-809A-2FE451D7C610}"/>
              </a:ext>
            </a:extLst>
          </p:cNvPr>
          <p:cNvSpPr/>
          <p:nvPr/>
        </p:nvSpPr>
        <p:spPr>
          <a:xfrm>
            <a:off x="5061347" y="1578769"/>
            <a:ext cx="4030859" cy="4879180"/>
          </a:xfrm>
          <a:prstGeom prst="roundRect">
            <a:avLst/>
          </a:prstGeom>
          <a:solidFill>
            <a:srgbClr val="324B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8" descr="Chart, waterfall chart&#10;&#10;Description automatically generated">
            <a:extLst>
              <a:ext uri="{FF2B5EF4-FFF2-40B4-BE49-F238E27FC236}">
                <a16:creationId xmlns:a16="http://schemas.microsoft.com/office/drawing/2014/main" id="{14A2DF9C-D64F-D65D-1A32-293A23ADBD20}"/>
              </a:ext>
            </a:extLst>
          </p:cNvPr>
          <p:cNvPicPr>
            <a:picLocks noChangeAspect="1"/>
          </p:cNvPicPr>
          <p:nvPr/>
        </p:nvPicPr>
        <p:blipFill>
          <a:blip r:embed="rId5"/>
          <a:stretch>
            <a:fillRect/>
          </a:stretch>
        </p:blipFill>
        <p:spPr>
          <a:xfrm>
            <a:off x="5147075" y="2589473"/>
            <a:ext cx="3841551" cy="3331047"/>
          </a:xfrm>
          <a:prstGeom prst="rect">
            <a:avLst/>
          </a:prstGeom>
        </p:spPr>
      </p:pic>
      <p:sp>
        <p:nvSpPr>
          <p:cNvPr id="6" name="Rectangle: Rounded Corners 5">
            <a:extLst>
              <a:ext uri="{FF2B5EF4-FFF2-40B4-BE49-F238E27FC236}">
                <a16:creationId xmlns:a16="http://schemas.microsoft.com/office/drawing/2014/main" id="{E1A10AC4-6D88-BE35-B0E5-03883BF99F97}"/>
              </a:ext>
            </a:extLst>
          </p:cNvPr>
          <p:cNvSpPr/>
          <p:nvPr/>
        </p:nvSpPr>
        <p:spPr>
          <a:xfrm>
            <a:off x="5373885" y="1810940"/>
            <a:ext cx="3396853" cy="548284"/>
          </a:xfrm>
          <a:prstGeom prst="roundRect">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1500">
                <a:cs typeface="Calibri"/>
              </a:rPr>
              <a:t>On average Black students scored about 20% lower than White students on NAEP</a:t>
            </a:r>
          </a:p>
        </p:txBody>
      </p:sp>
      <p:sp>
        <p:nvSpPr>
          <p:cNvPr id="8" name="Rectangle 7">
            <a:extLst>
              <a:ext uri="{FF2B5EF4-FFF2-40B4-BE49-F238E27FC236}">
                <a16:creationId xmlns:a16="http://schemas.microsoft.com/office/drawing/2014/main" id="{6AE8D360-9F54-F3E7-286D-D493E68E2504}"/>
              </a:ext>
            </a:extLst>
          </p:cNvPr>
          <p:cNvSpPr/>
          <p:nvPr/>
        </p:nvSpPr>
        <p:spPr>
          <a:xfrm>
            <a:off x="93890" y="5563961"/>
            <a:ext cx="4751612" cy="791933"/>
          </a:xfrm>
          <a:prstGeom prst="rect">
            <a:avLst/>
          </a:prstGeom>
          <a:solidFill>
            <a:srgbClr val="324B8B"/>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The decline in 4th and 8th grade NAEP results compared between pre- COVID-19 scores to post- COVID-19 scores</a:t>
            </a:r>
            <a:endParaRPr lang="en-US"/>
          </a:p>
        </p:txBody>
      </p:sp>
    </p:spTree>
    <p:extLst>
      <p:ext uri="{BB962C8B-B14F-4D97-AF65-F5344CB8AC3E}">
        <p14:creationId xmlns:p14="http://schemas.microsoft.com/office/powerpoint/2010/main" val="2800094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FDF2-F5E1-B542-4C16-722922455A05}"/>
              </a:ext>
            </a:extLst>
          </p:cNvPr>
          <p:cNvSpPr>
            <a:spLocks noGrp="1"/>
          </p:cNvSpPr>
          <p:nvPr>
            <p:ph type="title"/>
          </p:nvPr>
        </p:nvSpPr>
        <p:spPr/>
        <p:txBody>
          <a:bodyPr/>
          <a:lstStyle/>
          <a:p>
            <a:r>
              <a:rPr lang="en-US">
                <a:cs typeface="Calibri"/>
              </a:rPr>
              <a:t>In addition, students are experiencing challenges related to meeting students’ needs to foster positive relationships, intensified in the aftermath of the COVID-19 pandemic</a:t>
            </a:r>
            <a:endParaRPr lang="en-US" b="0">
              <a:cs typeface="Calibri"/>
            </a:endParaRPr>
          </a:p>
          <a:p>
            <a:endParaRPr lang="en-US" sz="2500"/>
          </a:p>
        </p:txBody>
      </p:sp>
      <p:sp>
        <p:nvSpPr>
          <p:cNvPr id="4" name="Slide Number Placeholder 3">
            <a:extLst>
              <a:ext uri="{FF2B5EF4-FFF2-40B4-BE49-F238E27FC236}">
                <a16:creationId xmlns:a16="http://schemas.microsoft.com/office/drawing/2014/main" id="{60C65555-5B47-DC55-A185-CA22550DC104}"/>
              </a:ext>
            </a:extLst>
          </p:cNvPr>
          <p:cNvSpPr>
            <a:spLocks noGrp="1"/>
          </p:cNvSpPr>
          <p:nvPr>
            <p:ph type="sldNum" sz="quarter" idx="4"/>
          </p:nvPr>
        </p:nvSpPr>
        <p:spPr/>
        <p:txBody>
          <a:bodyPr/>
          <a:lstStyle/>
          <a:p>
            <a:fld id="{F1A25517-7F86-4871-894F-626326501892}" type="slidenum">
              <a:rPr lang="en-US" smtClean="0"/>
              <a:t>12</a:t>
            </a:fld>
            <a:endParaRPr lang="en-US"/>
          </a:p>
        </p:txBody>
      </p:sp>
      <p:sp>
        <p:nvSpPr>
          <p:cNvPr id="25" name="TextBox 24">
            <a:extLst>
              <a:ext uri="{FF2B5EF4-FFF2-40B4-BE49-F238E27FC236}">
                <a16:creationId xmlns:a16="http://schemas.microsoft.com/office/drawing/2014/main" id="{0A848D0C-B15B-CEF3-2508-D224B841C2D9}"/>
              </a:ext>
            </a:extLst>
          </p:cNvPr>
          <p:cNvSpPr txBox="1"/>
          <p:nvPr/>
        </p:nvSpPr>
        <p:spPr>
          <a:xfrm>
            <a:off x="2206907" y="6567580"/>
            <a:ext cx="6630769" cy="228606"/>
          </a:xfrm>
          <a:prstGeom prst="rect">
            <a:avLst/>
          </a:prstGeom>
          <a:noFill/>
        </p:spPr>
        <p:txBody>
          <a:bodyPr wrap="square" lIns="0" tIns="0" rIns="0" bIns="0" rtlCol="0" anchor="t">
            <a:noAutofit/>
          </a:bodyPr>
          <a:lstStyle/>
          <a:p>
            <a:pPr defTabSz="457200">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lang="en-US" sz="900">
                <a:solidFill>
                  <a:srgbClr val="56585C"/>
                </a:solidFill>
                <a:latin typeface="Calibri"/>
                <a:hlinkClick r:id="rId2"/>
              </a:rPr>
              <a:t>National Center for Education Statistics</a:t>
            </a:r>
            <a:r>
              <a:rPr lang="en-US" sz="900">
                <a:solidFill>
                  <a:srgbClr val="56585C"/>
                </a:solidFill>
                <a:latin typeface="Calibri"/>
              </a:rPr>
              <a:t> </a:t>
            </a:r>
            <a:r>
              <a:rPr kumimoji="0" lang="en-US" sz="900" b="0" i="0" u="none" strike="noStrike" kern="1200" cap="none" spc="0" normalizeH="0" baseline="0" noProof="0">
                <a:ln>
                  <a:noFill/>
                </a:ln>
                <a:solidFill>
                  <a:srgbClr val="56585C"/>
                </a:solidFill>
                <a:effectLst/>
                <a:uLnTx/>
                <a:uFillTx/>
                <a:latin typeface="Calibri"/>
                <a:ea typeface="+mn-ea"/>
                <a:cs typeface="+mn-cs"/>
              </a:rPr>
              <a:t>(2022</a:t>
            </a:r>
            <a:r>
              <a:rPr lang="en-US" sz="900">
                <a:solidFill>
                  <a:srgbClr val="56585C"/>
                </a:solidFill>
                <a:latin typeface="Calibri"/>
              </a:rPr>
              <a:t>); </a:t>
            </a:r>
            <a:r>
              <a:rPr lang="en-US" sz="900">
                <a:solidFill>
                  <a:srgbClr val="56585C"/>
                </a:solidFill>
                <a:latin typeface="Calibri"/>
                <a:hlinkClick r:id="rId3"/>
              </a:rPr>
              <a:t>Resources to Recover</a:t>
            </a:r>
            <a:r>
              <a:rPr lang="en-US" sz="900">
                <a:solidFill>
                  <a:srgbClr val="56585C"/>
                </a:solidFill>
                <a:latin typeface="Calibri"/>
              </a:rPr>
              <a:t> (2022); </a:t>
            </a:r>
            <a:r>
              <a:rPr lang="en-US" sz="900">
                <a:solidFill>
                  <a:srgbClr val="56585C"/>
                </a:solidFill>
                <a:latin typeface="Calibri"/>
                <a:hlinkClick r:id="rId4"/>
              </a:rPr>
              <a:t>Center on Reinventing Public Education</a:t>
            </a:r>
            <a:r>
              <a:rPr lang="en-US" sz="900">
                <a:solidFill>
                  <a:srgbClr val="56585C"/>
                </a:solidFill>
                <a:latin typeface="Calibri"/>
              </a:rPr>
              <a:t> (2022)</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24B32E01-0630-E7FE-B66A-7AB084E0EC4B}"/>
              </a:ext>
            </a:extLst>
          </p:cNvPr>
          <p:cNvCxnSpPr/>
          <p:nvPr/>
        </p:nvCxnSpPr>
        <p:spPr>
          <a:xfrm flipV="1">
            <a:off x="114300" y="3252193"/>
            <a:ext cx="8977907" cy="14287"/>
          </a:xfrm>
          <a:prstGeom prst="straightConnector1">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939351E-81EC-F90B-2F2D-B4F57BDB2454}"/>
              </a:ext>
            </a:extLst>
          </p:cNvPr>
          <p:cNvCxnSpPr>
            <a:cxnSpLocks/>
          </p:cNvCxnSpPr>
          <p:nvPr/>
        </p:nvCxnSpPr>
        <p:spPr>
          <a:xfrm flipV="1">
            <a:off x="114300" y="4904185"/>
            <a:ext cx="8977907" cy="14287"/>
          </a:xfrm>
          <a:prstGeom prst="straightConnector1">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3" name="Graphic 13">
            <a:extLst>
              <a:ext uri="{FF2B5EF4-FFF2-40B4-BE49-F238E27FC236}">
                <a16:creationId xmlns:a16="http://schemas.microsoft.com/office/drawing/2014/main" id="{47B169A1-ED05-F2B3-CAB5-8928AB6092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711" y="5008154"/>
            <a:ext cx="1036062" cy="1036062"/>
          </a:xfrm>
          <a:prstGeom prst="rect">
            <a:avLst/>
          </a:prstGeom>
        </p:spPr>
      </p:pic>
      <p:sp>
        <p:nvSpPr>
          <p:cNvPr id="3" name="TextBox 2">
            <a:extLst>
              <a:ext uri="{FF2B5EF4-FFF2-40B4-BE49-F238E27FC236}">
                <a16:creationId xmlns:a16="http://schemas.microsoft.com/office/drawing/2014/main" id="{731E533C-A54B-3FDC-22DE-E2A7F47B6DA7}"/>
              </a:ext>
            </a:extLst>
          </p:cNvPr>
          <p:cNvSpPr txBox="1"/>
          <p:nvPr/>
        </p:nvSpPr>
        <p:spPr>
          <a:xfrm>
            <a:off x="1607342" y="3723679"/>
            <a:ext cx="6813350"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spcBef>
                <a:spcPct val="20000"/>
              </a:spcBef>
            </a:pPr>
            <a:r>
              <a:rPr lang="en-US" sz="1600">
                <a:latin typeface="Calibri"/>
                <a:cs typeface="Calibri"/>
              </a:rPr>
              <a:t>Only </a:t>
            </a:r>
            <a:r>
              <a:rPr lang="en-US" sz="1600" b="1">
                <a:latin typeface="Calibri"/>
                <a:cs typeface="Calibri"/>
              </a:rPr>
              <a:t>53 percent of district leaders </a:t>
            </a:r>
            <a:r>
              <a:rPr lang="en-US" sz="1600">
                <a:latin typeface="Calibri"/>
                <a:cs typeface="Calibri"/>
              </a:rPr>
              <a:t>say that there is a large focus placed on social and emotional learning for students in grades 9–12, and </a:t>
            </a:r>
            <a:r>
              <a:rPr lang="en-US" sz="1600" b="1">
                <a:latin typeface="Calibri"/>
                <a:cs typeface="Calibri"/>
              </a:rPr>
              <a:t>56 percent</a:t>
            </a:r>
            <a:r>
              <a:rPr lang="en-US" sz="1600">
                <a:latin typeface="Calibri"/>
                <a:cs typeface="Calibri"/>
              </a:rPr>
              <a:t> said the same for grades 6–8.</a:t>
            </a:r>
            <a:endParaRPr lang="en-US" sz="1600">
              <a:cs typeface="Calibri"/>
            </a:endParaRPr>
          </a:p>
          <a:p>
            <a:pPr defTabSz="457200"/>
            <a:endParaRPr lang="en-US" sz="1600">
              <a:solidFill>
                <a:schemeClr val="bg2">
                  <a:lumMod val="75000"/>
                </a:schemeClr>
              </a:solidFill>
              <a:latin typeface="Calibri"/>
              <a:cs typeface="Arial"/>
            </a:endParaRPr>
          </a:p>
        </p:txBody>
      </p:sp>
      <p:sp>
        <p:nvSpPr>
          <p:cNvPr id="14" name="TextBox 13">
            <a:extLst>
              <a:ext uri="{FF2B5EF4-FFF2-40B4-BE49-F238E27FC236}">
                <a16:creationId xmlns:a16="http://schemas.microsoft.com/office/drawing/2014/main" id="{8F20D0CD-CD2B-5EEA-72DF-952A2FE934D0}"/>
              </a:ext>
            </a:extLst>
          </p:cNvPr>
          <p:cNvSpPr txBox="1"/>
          <p:nvPr/>
        </p:nvSpPr>
        <p:spPr>
          <a:xfrm>
            <a:off x="1607343" y="2250280"/>
            <a:ext cx="6500812"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sz="1600">
                <a:ea typeface="+mn-lt"/>
                <a:cs typeface="+mn-lt"/>
              </a:rPr>
              <a:t>In 2021, </a:t>
            </a:r>
            <a:r>
              <a:rPr lang="en-US" sz="1600" b="1">
                <a:ea typeface="+mn-lt"/>
                <a:cs typeface="+mn-lt"/>
              </a:rPr>
              <a:t>42 percent of students</a:t>
            </a:r>
            <a:r>
              <a:rPr lang="en-US" sz="1600">
                <a:ea typeface="+mn-lt"/>
                <a:cs typeface="+mn-lt"/>
              </a:rPr>
              <a:t> felt sad or hopeless while at school. While Black and Latino/a/x children were about </a:t>
            </a:r>
            <a:r>
              <a:rPr lang="en-US" sz="1600" b="1">
                <a:ea typeface="+mn-lt"/>
                <a:cs typeface="+mn-lt"/>
              </a:rPr>
              <a:t>14 percent less</a:t>
            </a:r>
            <a:r>
              <a:rPr lang="en-US" sz="1600">
                <a:ea typeface="+mn-lt"/>
                <a:cs typeface="+mn-lt"/>
              </a:rPr>
              <a:t> likely than White youth to receive treatment for their depression.</a:t>
            </a:r>
          </a:p>
          <a:p>
            <a:pPr defTabSz="457200"/>
            <a:endParaRPr lang="en-US" sz="1600">
              <a:solidFill>
                <a:srgbClr val="56585C"/>
              </a:solidFill>
              <a:cs typeface="Calibri"/>
            </a:endParaRPr>
          </a:p>
        </p:txBody>
      </p:sp>
      <p:sp>
        <p:nvSpPr>
          <p:cNvPr id="15" name="TextBox 14">
            <a:extLst>
              <a:ext uri="{FF2B5EF4-FFF2-40B4-BE49-F238E27FC236}">
                <a16:creationId xmlns:a16="http://schemas.microsoft.com/office/drawing/2014/main" id="{3323D7EA-5544-0C44-244F-E19F29498E92}"/>
              </a:ext>
            </a:extLst>
          </p:cNvPr>
          <p:cNvSpPr txBox="1"/>
          <p:nvPr/>
        </p:nvSpPr>
        <p:spPr>
          <a:xfrm>
            <a:off x="1607342" y="5178063"/>
            <a:ext cx="6849069"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sz="1600" dirty="0">
                <a:latin typeface="Calibri"/>
                <a:ea typeface="Open Sans"/>
                <a:cs typeface="Open Sans"/>
              </a:rPr>
              <a:t>Only </a:t>
            </a:r>
            <a:r>
              <a:rPr lang="en-US" sz="1600" b="1" dirty="0">
                <a:latin typeface="Calibri"/>
                <a:ea typeface="Open Sans"/>
                <a:cs typeface="Open Sans"/>
              </a:rPr>
              <a:t>31 percent of students</a:t>
            </a:r>
            <a:r>
              <a:rPr lang="en-US" sz="1600" dirty="0">
                <a:latin typeface="Calibri"/>
                <a:ea typeface="Open Sans"/>
                <a:cs typeface="Open Sans"/>
              </a:rPr>
              <a:t> felt teachers make school an exciting place to learn, </a:t>
            </a:r>
            <a:r>
              <a:rPr lang="en-US" sz="1600" b="1" dirty="0">
                <a:ea typeface="+mn-lt"/>
                <a:cs typeface="+mn-lt"/>
              </a:rPr>
              <a:t>48 percent</a:t>
            </a:r>
            <a:r>
              <a:rPr lang="en-US" sz="1600" dirty="0">
                <a:ea typeface="+mn-lt"/>
                <a:cs typeface="+mn-lt"/>
              </a:rPr>
              <a:t> felt teachers cared about them as individuals and even fewer—</a:t>
            </a:r>
            <a:r>
              <a:rPr lang="en-US" sz="1600" b="1" dirty="0">
                <a:ea typeface="+mn-lt"/>
                <a:cs typeface="+mn-lt"/>
              </a:rPr>
              <a:t>45 percent</a:t>
            </a:r>
            <a:r>
              <a:rPr lang="en-US" sz="1600" dirty="0">
                <a:ea typeface="+mn-lt"/>
                <a:cs typeface="+mn-lt"/>
              </a:rPr>
              <a:t>—felt teachers cared if they were absent from school.</a:t>
            </a:r>
            <a:endParaRPr lang="en-US" sz="1600" b="1" dirty="0">
              <a:latin typeface="Calibri"/>
              <a:ea typeface="Open Sans"/>
              <a:cs typeface="Calibri"/>
            </a:endParaRPr>
          </a:p>
          <a:p>
            <a:pPr defTabSz="457200"/>
            <a:endParaRPr lang="en-US" dirty="0">
              <a:solidFill>
                <a:srgbClr val="494949"/>
              </a:solidFill>
              <a:latin typeface="Open Sans"/>
              <a:ea typeface="Open Sans"/>
              <a:cs typeface="Open Sans"/>
            </a:endParaRPr>
          </a:p>
        </p:txBody>
      </p:sp>
      <p:pic>
        <p:nvPicPr>
          <p:cNvPr id="12" name="Graphic 16" descr="Social distancing with solid fill">
            <a:extLst>
              <a:ext uri="{FF2B5EF4-FFF2-40B4-BE49-F238E27FC236}">
                <a16:creationId xmlns:a16="http://schemas.microsoft.com/office/drawing/2014/main" id="{6F5BF59F-5418-F581-2E82-5CB3C5D71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910" y="3727529"/>
            <a:ext cx="703384" cy="703384"/>
          </a:xfrm>
          <a:prstGeom prst="rect">
            <a:avLst/>
          </a:prstGeom>
        </p:spPr>
      </p:pic>
      <p:pic>
        <p:nvPicPr>
          <p:cNvPr id="17" name="Graphic 17" descr="Brain in head with solid fill">
            <a:extLst>
              <a:ext uri="{FF2B5EF4-FFF2-40B4-BE49-F238E27FC236}">
                <a16:creationId xmlns:a16="http://schemas.microsoft.com/office/drawing/2014/main" id="{8ACE75CE-122A-863F-B91B-A8A73C6587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401" y="2252066"/>
            <a:ext cx="752681" cy="763525"/>
          </a:xfrm>
          <a:prstGeom prst="rect">
            <a:avLst/>
          </a:prstGeom>
        </p:spPr>
      </p:pic>
      <p:sp>
        <p:nvSpPr>
          <p:cNvPr id="6" name="Rectangle 5">
            <a:extLst>
              <a:ext uri="{FF2B5EF4-FFF2-40B4-BE49-F238E27FC236}">
                <a16:creationId xmlns:a16="http://schemas.microsoft.com/office/drawing/2014/main" id="{E18D79A0-C875-7D8A-F796-5E795B423BF3}"/>
              </a:ext>
            </a:extLst>
          </p:cNvPr>
          <p:cNvSpPr/>
          <p:nvPr/>
        </p:nvSpPr>
        <p:spPr>
          <a:xfrm>
            <a:off x="-1786" y="1453753"/>
            <a:ext cx="9147570" cy="530424"/>
          </a:xfrm>
          <a:prstGeom prst="rect">
            <a:avLst/>
          </a:prstGeom>
          <a:solidFill>
            <a:srgbClr val="324B8B"/>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a:cs typeface="Calibri"/>
              </a:rPr>
              <a:t>A significant portion of young people, likely 30 to 40 percent, have experienced negative impacts on their mental or social and emotional health during the pandemic. </a:t>
            </a:r>
            <a:endParaRPr lang="en-US"/>
          </a:p>
        </p:txBody>
      </p:sp>
    </p:spTree>
    <p:extLst>
      <p:ext uri="{BB962C8B-B14F-4D97-AF65-F5344CB8AC3E}">
        <p14:creationId xmlns:p14="http://schemas.microsoft.com/office/powerpoint/2010/main" val="160399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C039-79ED-7DF6-7429-237AD50BF4C8}"/>
              </a:ext>
            </a:extLst>
          </p:cNvPr>
          <p:cNvSpPr>
            <a:spLocks noGrp="1"/>
          </p:cNvSpPr>
          <p:nvPr>
            <p:ph type="title"/>
          </p:nvPr>
        </p:nvSpPr>
        <p:spPr>
          <a:xfrm>
            <a:off x="259977" y="201817"/>
            <a:ext cx="8624048" cy="533401"/>
          </a:xfrm>
        </p:spPr>
        <p:txBody>
          <a:bodyPr/>
          <a:lstStyle/>
          <a:p>
            <a:r>
              <a:rPr lang="en-US"/>
              <a:t>These student pain points are often exacerbated by teacher shortages and a lack of teacher diversity disproportionally affecting students of color and those experiencing poverty </a:t>
            </a:r>
          </a:p>
        </p:txBody>
      </p:sp>
      <p:sp>
        <p:nvSpPr>
          <p:cNvPr id="3" name="Slide Number Placeholder 2">
            <a:extLst>
              <a:ext uri="{FF2B5EF4-FFF2-40B4-BE49-F238E27FC236}">
                <a16:creationId xmlns:a16="http://schemas.microsoft.com/office/drawing/2014/main" id="{3ADFF347-57F0-B0B0-6B1A-F4FA47122312}"/>
              </a:ext>
            </a:extLst>
          </p:cNvPr>
          <p:cNvSpPr>
            <a:spLocks noGrp="1"/>
          </p:cNvSpPr>
          <p:nvPr>
            <p:ph type="sldNum" sz="quarter" idx="4"/>
          </p:nvPr>
        </p:nvSpPr>
        <p:spPr/>
        <p:txBody>
          <a:bodyPr/>
          <a:lstStyle/>
          <a:p>
            <a:fld id="{F1A25517-7F86-4871-894F-626326501892}" type="slidenum">
              <a:rPr lang="en-US" smtClean="0"/>
              <a:t>13</a:t>
            </a:fld>
            <a:endParaRPr lang="en-US"/>
          </a:p>
        </p:txBody>
      </p:sp>
      <p:sp>
        <p:nvSpPr>
          <p:cNvPr id="8" name="TextBox 7">
            <a:hlinkClick r:id="rId3"/>
            <a:extLst>
              <a:ext uri="{FF2B5EF4-FFF2-40B4-BE49-F238E27FC236}">
                <a16:creationId xmlns:a16="http://schemas.microsoft.com/office/drawing/2014/main" id="{0A97DD68-A107-8E82-ADF5-0B5FD8162B45}"/>
              </a:ext>
            </a:extLst>
          </p:cNvPr>
          <p:cNvSpPr txBox="1"/>
          <p:nvPr/>
        </p:nvSpPr>
        <p:spPr>
          <a:xfrm>
            <a:off x="2099751" y="6435458"/>
            <a:ext cx="6630769" cy="3048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Sources: </a:t>
            </a:r>
            <a:r>
              <a:rPr kumimoji="0" lang="en-US" sz="900" b="0" i="0" u="none" strike="noStrike" kern="1200" cap="none" spc="0" normalizeH="0" baseline="0" noProof="0">
                <a:ln>
                  <a:noFill/>
                </a:ln>
                <a:solidFill>
                  <a:srgbClr val="56585C"/>
                </a:solidFill>
                <a:effectLst/>
                <a:uLnTx/>
                <a:uFillTx/>
                <a:latin typeface="Calibri"/>
                <a:ea typeface="+mn-ea"/>
                <a:cs typeface="+mn-cs"/>
                <a:hlinkClick r:id="rId4"/>
              </a:rPr>
              <a:t>Institute of Educational Sciences </a:t>
            </a:r>
            <a:r>
              <a:rPr kumimoji="0" lang="en-US" sz="900" b="0" i="0" u="none" strike="noStrike" kern="1200" cap="none" spc="0" normalizeH="0" baseline="0" noProof="0">
                <a:ln>
                  <a:noFill/>
                </a:ln>
                <a:solidFill>
                  <a:srgbClr val="56585C"/>
                </a:solidFill>
                <a:effectLst/>
                <a:uLnTx/>
                <a:uFillTx/>
                <a:latin typeface="Calibri"/>
                <a:ea typeface="+mn-ea"/>
                <a:cs typeface="+mn-cs"/>
              </a:rPr>
              <a:t>(2023); </a:t>
            </a:r>
            <a:r>
              <a:rPr kumimoji="0" lang="en-US" sz="900" b="0" i="0" u="none" strike="noStrike" kern="1200" cap="none" spc="0" normalizeH="0" baseline="0" noProof="0" err="1">
                <a:ln>
                  <a:noFill/>
                </a:ln>
                <a:solidFill>
                  <a:srgbClr val="56585C"/>
                </a:solidFill>
                <a:effectLst/>
                <a:uLnTx/>
                <a:uFillTx/>
                <a:latin typeface="Calibri"/>
                <a:ea typeface="+mn-ea"/>
                <a:cs typeface="+mn-cs"/>
                <a:hlinkClick r:id="rId5"/>
              </a:rPr>
              <a:t>Querolo</a:t>
            </a:r>
            <a:r>
              <a:rPr kumimoji="0" lang="en-US" sz="900" b="0" i="0" u="none" strike="noStrike" kern="1200" cap="none" spc="0" normalizeH="0" baseline="0" noProof="0">
                <a:ln>
                  <a:noFill/>
                </a:ln>
                <a:solidFill>
                  <a:srgbClr val="56585C"/>
                </a:solidFill>
                <a:effectLst/>
                <a:uLnTx/>
                <a:uFillTx/>
                <a:latin typeface="Calibri"/>
                <a:ea typeface="+mn-ea"/>
                <a:cs typeface="+mn-cs"/>
                <a:hlinkClick r:id="rId5"/>
              </a:rPr>
              <a:t>, N. &amp; </a:t>
            </a:r>
            <a:r>
              <a:rPr kumimoji="0" lang="en-US" sz="900" b="0" i="0" u="none" strike="noStrike" kern="1200" cap="none" spc="0" normalizeH="0" baseline="0" noProof="0" err="1">
                <a:ln>
                  <a:noFill/>
                </a:ln>
                <a:solidFill>
                  <a:srgbClr val="56585C"/>
                </a:solidFill>
                <a:effectLst/>
                <a:uLnTx/>
                <a:uFillTx/>
                <a:latin typeface="Calibri"/>
                <a:ea typeface="+mn-ea"/>
                <a:cs typeface="+mn-cs"/>
                <a:hlinkClick r:id="rId5"/>
              </a:rPr>
              <a:t>Lowenkron</a:t>
            </a:r>
            <a:r>
              <a:rPr kumimoji="0" lang="en-US" sz="900" b="0" i="0" u="none" strike="noStrike" kern="1200" cap="none" spc="0" normalizeH="0" baseline="0" noProof="0">
                <a:ln>
                  <a:noFill/>
                </a:ln>
                <a:solidFill>
                  <a:srgbClr val="56585C"/>
                </a:solidFill>
                <a:effectLst/>
                <a:uLnTx/>
                <a:uFillTx/>
                <a:latin typeface="Calibri"/>
                <a:ea typeface="+mn-ea"/>
                <a:cs typeface="+mn-cs"/>
                <a:hlinkClick r:id="rId5"/>
              </a:rPr>
              <a:t>, K</a:t>
            </a:r>
            <a:r>
              <a:rPr kumimoji="0" lang="en-US" sz="900" b="0" i="0" u="none" strike="noStrike" kern="1200" cap="none" spc="0" normalizeH="0" baseline="0" noProof="0">
                <a:ln>
                  <a:noFill/>
                </a:ln>
                <a:solidFill>
                  <a:srgbClr val="56585C"/>
                </a:solidFill>
                <a:effectLst/>
                <a:uLnTx/>
                <a:uFillTx/>
                <a:latin typeface="Calibri"/>
                <a:ea typeface="+mn-ea"/>
                <a:cs typeface="+mn-cs"/>
              </a:rPr>
              <a:t>. (2022); </a:t>
            </a:r>
            <a:r>
              <a:rPr kumimoji="0" lang="en-US" sz="900" b="0" i="0" u="none" strike="noStrike" kern="1200" cap="none" spc="0" normalizeH="0" baseline="0" noProof="0" err="1">
                <a:ln>
                  <a:noFill/>
                </a:ln>
                <a:solidFill>
                  <a:srgbClr val="56585C"/>
                </a:solidFill>
                <a:effectLst/>
                <a:uLnTx/>
                <a:uFillTx/>
                <a:latin typeface="Calibri"/>
                <a:ea typeface="+mn-ea"/>
                <a:cs typeface="+mn-cs"/>
                <a:hlinkClick r:id="rId3"/>
              </a:rPr>
              <a:t>McMurdock</a:t>
            </a:r>
            <a:r>
              <a:rPr kumimoji="0" lang="en-US" sz="900" b="0" i="0" u="none" strike="noStrike" kern="1200" cap="none" spc="0" normalizeH="0" baseline="0" noProof="0">
                <a:ln>
                  <a:noFill/>
                </a:ln>
                <a:solidFill>
                  <a:srgbClr val="56585C"/>
                </a:solidFill>
                <a:effectLst/>
                <a:uLnTx/>
                <a:uFillTx/>
                <a:latin typeface="Calibri"/>
                <a:ea typeface="+mn-ea"/>
                <a:cs typeface="+mn-cs"/>
                <a:hlinkClick r:id="rId3"/>
              </a:rPr>
              <a:t>, M</a:t>
            </a:r>
            <a:r>
              <a:rPr kumimoji="0" lang="en-US" sz="900" b="0" i="0" u="none" strike="noStrike" kern="1200" cap="none" spc="0" normalizeH="0" baseline="0" noProof="0">
                <a:ln>
                  <a:noFill/>
                </a:ln>
                <a:solidFill>
                  <a:srgbClr val="56585C"/>
                </a:solidFill>
                <a:effectLst/>
                <a:uLnTx/>
                <a:uFillTx/>
                <a:latin typeface="Calibri"/>
                <a:ea typeface="+mn-ea"/>
                <a:cs typeface="+mn-cs"/>
              </a:rPr>
              <a:t>. (2022); </a:t>
            </a:r>
            <a:r>
              <a:rPr lang="en-US" sz="900" b="0" i="0">
                <a:effectLst/>
                <a:latin typeface="+mj-lt"/>
                <a:hlinkClick r:id="rId6"/>
              </a:rPr>
              <a:t>Nguyen, Tuan D., Chanh B. Lam, and Paul Bruno. </a:t>
            </a:r>
            <a:r>
              <a:rPr lang="en-US" sz="900" b="0" i="0">
                <a:effectLst/>
                <a:latin typeface="+mj-lt"/>
              </a:rPr>
              <a:t>(2022); </a:t>
            </a:r>
            <a:r>
              <a:rPr lang="en-US" sz="900" b="0" i="0">
                <a:effectLst/>
                <a:latin typeface="+mj-lt"/>
                <a:hlinkClick r:id="rId7"/>
              </a:rPr>
              <a:t>Education Trust </a:t>
            </a:r>
            <a:r>
              <a:rPr lang="en-US" sz="900" b="0" i="0">
                <a:effectLst/>
                <a:latin typeface="+mj-lt"/>
              </a:rPr>
              <a:t>(</a:t>
            </a:r>
            <a:r>
              <a:rPr lang="en-US" sz="900" b="0" i="0" err="1">
                <a:effectLst/>
                <a:latin typeface="+mj-lt"/>
              </a:rPr>
              <a:t>n.d</a:t>
            </a:r>
            <a:r>
              <a:rPr lang="en-US" sz="900" b="0" i="0">
                <a:effectLst/>
                <a:latin typeface="+mj-lt"/>
              </a:rPr>
              <a:t>); </a:t>
            </a:r>
            <a:r>
              <a:rPr lang="en-US" sz="900" b="0" i="0">
                <a:effectLst/>
                <a:latin typeface="+mj-lt"/>
                <a:hlinkClick r:id="rId8"/>
              </a:rPr>
              <a:t>Levy, M </a:t>
            </a:r>
            <a:r>
              <a:rPr lang="en-US" sz="900" b="0" i="0">
                <a:effectLst/>
                <a:latin typeface="+mj-lt"/>
              </a:rPr>
              <a:t>(2023); </a:t>
            </a:r>
            <a:r>
              <a:rPr lang="en-US" sz="900" b="0" i="0">
                <a:effectLst/>
                <a:latin typeface="+mj-lt"/>
                <a:hlinkClick r:id="rId9"/>
              </a:rPr>
              <a:t>Schaeffer, K </a:t>
            </a:r>
            <a:r>
              <a:rPr lang="en-US" sz="900" b="0" i="0">
                <a:effectLst/>
                <a:latin typeface="+mj-lt"/>
              </a:rPr>
              <a:t>(2021)</a:t>
            </a:r>
            <a:endParaRPr kumimoji="0" lang="en-US" sz="900" b="0" i="0" u="none" strike="noStrike" kern="1200" cap="none" spc="0" normalizeH="0" baseline="0" noProof="0">
              <a:ln>
                <a:noFill/>
              </a:ln>
              <a:effectLst/>
              <a:uLnTx/>
              <a:uFillTx/>
              <a:latin typeface="+mj-lt"/>
              <a:ea typeface="+mn-ea"/>
              <a:cs typeface="+mn-cs"/>
            </a:endParaRPr>
          </a:p>
        </p:txBody>
      </p:sp>
      <p:graphicFrame>
        <p:nvGraphicFramePr>
          <p:cNvPr id="13" name="Table 12">
            <a:extLst>
              <a:ext uri="{FF2B5EF4-FFF2-40B4-BE49-F238E27FC236}">
                <a16:creationId xmlns:a16="http://schemas.microsoft.com/office/drawing/2014/main" id="{20C57EC3-77A0-6FD6-564B-2C06D5507D57}"/>
              </a:ext>
            </a:extLst>
          </p:cNvPr>
          <p:cNvGraphicFramePr>
            <a:graphicFrameLocks noGrp="1"/>
          </p:cNvGraphicFramePr>
          <p:nvPr>
            <p:extLst>
              <p:ext uri="{D42A27DB-BD31-4B8C-83A1-F6EECF244321}">
                <p14:modId xmlns:p14="http://schemas.microsoft.com/office/powerpoint/2010/main" val="3922381138"/>
              </p:ext>
            </p:extLst>
          </p:nvPr>
        </p:nvGraphicFramePr>
        <p:xfrm>
          <a:off x="272952" y="1836930"/>
          <a:ext cx="8598096" cy="3975008"/>
        </p:xfrm>
        <a:graphic>
          <a:graphicData uri="http://schemas.openxmlformats.org/drawingml/2006/table">
            <a:tbl>
              <a:tblPr firstRow="1" bandRow="1">
                <a:tableStyleId>{5C22544A-7EE6-4342-B048-85BDC9FD1C3A}</a:tableStyleId>
              </a:tblPr>
              <a:tblGrid>
                <a:gridCol w="2653402">
                  <a:extLst>
                    <a:ext uri="{9D8B030D-6E8A-4147-A177-3AD203B41FA5}">
                      <a16:colId xmlns:a16="http://schemas.microsoft.com/office/drawing/2014/main" val="3652654330"/>
                    </a:ext>
                  </a:extLst>
                </a:gridCol>
                <a:gridCol w="5944694">
                  <a:extLst>
                    <a:ext uri="{9D8B030D-6E8A-4147-A177-3AD203B41FA5}">
                      <a16:colId xmlns:a16="http://schemas.microsoft.com/office/drawing/2014/main" val="621909247"/>
                    </a:ext>
                  </a:extLst>
                </a:gridCol>
              </a:tblGrid>
              <a:tr h="993752">
                <a:tc>
                  <a:txBody>
                    <a:bodyPr/>
                    <a:lstStyle/>
                    <a:p>
                      <a:pPr algn="ctr"/>
                      <a:endParaRPr lang="en-US" sz="1400">
                        <a:solidFill>
                          <a:schemeClr val="accent5"/>
                        </a:solidFill>
                      </a:endParaRPr>
                    </a:p>
                  </a:txBody>
                  <a:tcPr marL="0" marR="0" marT="0" marB="0" anchor="ctr">
                    <a:lnR w="12700" cap="flat" cmpd="sng" algn="ctr">
                      <a:noFill/>
                      <a:prstDash val="dot"/>
                      <a:round/>
                      <a:headEnd type="none" w="med" len="med"/>
                      <a:tailEnd type="none" w="med" len="med"/>
                    </a:lnR>
                    <a:lnB w="12700" cap="flat" cmpd="sng" algn="ctr">
                      <a:solidFill>
                        <a:schemeClr val="bg2"/>
                      </a:solidFill>
                      <a:prstDash val="dot"/>
                      <a:round/>
                      <a:headEnd type="none" w="med" len="med"/>
                      <a:tailEnd type="none" w="med" len="med"/>
                    </a:lnB>
                    <a:noFill/>
                  </a:tcPr>
                </a:tc>
                <a:tc>
                  <a:txBody>
                    <a:bodyPr/>
                    <a:lstStyle/>
                    <a:p>
                      <a:pPr algn="l"/>
                      <a:r>
                        <a:rPr lang="en-US" sz="1400" b="0">
                          <a:solidFill>
                            <a:schemeClr val="tx1"/>
                          </a:solidFill>
                        </a:rPr>
                        <a:t>While many schools nationwide face shortages, </a:t>
                      </a:r>
                      <a:r>
                        <a:rPr lang="en-US" sz="1400" b="1">
                          <a:solidFill>
                            <a:schemeClr val="tx1"/>
                          </a:solidFill>
                        </a:rPr>
                        <a:t>58 percent of public schools in neighborhoods with higher poverty struggled to fill vacancies</a:t>
                      </a:r>
                      <a:r>
                        <a:rPr lang="en-US" sz="1400" b="0">
                          <a:solidFill>
                            <a:schemeClr val="tx1"/>
                          </a:solidFill>
                        </a:rPr>
                        <a:t>, compared to 51 percent of schools with lower levels of poverty.</a:t>
                      </a:r>
                    </a:p>
                  </a:txBody>
                  <a:tcPr marL="0" marR="0" marT="0" marB="0" anchor="ctr">
                    <a:lnL w="12700" cap="flat" cmpd="sng" algn="ctr">
                      <a:noFill/>
                      <a:prstDash val="dot"/>
                      <a:round/>
                      <a:headEnd type="none" w="med" len="med"/>
                      <a:tailEnd type="none" w="med" len="med"/>
                    </a:lnL>
                    <a:lnB w="12700" cap="flat" cmpd="sng" algn="ctr">
                      <a:solidFill>
                        <a:schemeClr val="bg2"/>
                      </a:solidFill>
                      <a:prstDash val="dot"/>
                      <a:round/>
                      <a:headEnd type="none" w="med" len="med"/>
                      <a:tailEnd type="none" w="med" len="med"/>
                    </a:lnB>
                    <a:noFill/>
                  </a:tcPr>
                </a:tc>
                <a:extLst>
                  <a:ext uri="{0D108BD9-81ED-4DB2-BD59-A6C34878D82A}">
                    <a16:rowId xmlns:a16="http://schemas.microsoft.com/office/drawing/2014/main" val="154507345"/>
                  </a:ext>
                </a:extLst>
              </a:tr>
              <a:tr h="993752">
                <a:tc>
                  <a:txBody>
                    <a:bodyPr/>
                    <a:lstStyle/>
                    <a:p>
                      <a:pPr algn="ctr"/>
                      <a:endParaRPr lang="en-US" sz="1400" b="1">
                        <a:solidFill>
                          <a:schemeClr val="accent5"/>
                        </a:solidFill>
                      </a:endParaRPr>
                    </a:p>
                  </a:txBody>
                  <a:tcPr marL="0" marR="0" marT="0" marB="0" anchor="ctr">
                    <a:lnR w="12700" cap="flat" cmpd="sng" algn="ctr">
                      <a:noFill/>
                      <a:prstDash val="dot"/>
                      <a:round/>
                      <a:headEnd type="none" w="med" len="med"/>
                      <a:tailEnd type="none" w="med" len="med"/>
                    </a:lnR>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tx1"/>
                          </a:solidFill>
                        </a:rPr>
                        <a:t>To address shortages, some schools higher underqualified teachers. As a result, </a:t>
                      </a:r>
                      <a:r>
                        <a:rPr lang="en-US" sz="1400" b="1">
                          <a:solidFill>
                            <a:schemeClr val="tx1"/>
                          </a:solidFill>
                        </a:rPr>
                        <a:t>163,650 underqualified educators </a:t>
                      </a:r>
                      <a:r>
                        <a:rPr lang="en-US" sz="1400">
                          <a:solidFill>
                            <a:schemeClr val="tx1"/>
                          </a:solidFill>
                        </a:rPr>
                        <a:t>are teaching without state certification or outside their subject area and </a:t>
                      </a:r>
                      <a:r>
                        <a:rPr lang="en-US" sz="1400" b="1">
                          <a:solidFill>
                            <a:schemeClr val="tx1"/>
                          </a:solidFill>
                        </a:rPr>
                        <a:t>are more likely to teach students of color. </a:t>
                      </a:r>
                    </a:p>
                    <a:p>
                      <a:pPr algn="l"/>
                      <a:endParaRPr lang="en-US" sz="1400" b="1">
                        <a:solidFill>
                          <a:schemeClr val="accent4"/>
                        </a:solidFill>
                      </a:endParaRPr>
                    </a:p>
                  </a:txBody>
                  <a:tcPr marL="0" marR="0" marT="0" marB="0" anchor="ctr">
                    <a:lnL w="12700" cap="flat" cmpd="sng" algn="ctr">
                      <a:noFill/>
                      <a:prstDash val="dot"/>
                      <a:round/>
                      <a:headEnd type="none" w="med" len="med"/>
                      <a:tailEnd type="none" w="med" len="med"/>
                    </a:lnL>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extLst>
                  <a:ext uri="{0D108BD9-81ED-4DB2-BD59-A6C34878D82A}">
                    <a16:rowId xmlns:a16="http://schemas.microsoft.com/office/drawing/2014/main" val="607513275"/>
                  </a:ext>
                </a:extLst>
              </a:tr>
              <a:tr h="993752">
                <a:tc>
                  <a:txBody>
                    <a:bodyPr/>
                    <a:lstStyle/>
                    <a:p>
                      <a:pPr algn="ctr"/>
                      <a:endParaRPr lang="en-US" sz="1400" b="1">
                        <a:solidFill>
                          <a:schemeClr val="accent5"/>
                        </a:solidFill>
                      </a:endParaRPr>
                    </a:p>
                  </a:txBody>
                  <a:tcPr marL="0" marR="0" marT="0" marB="0" anchor="ctr">
                    <a:lnR w="12700" cap="flat" cmpd="sng" algn="ctr">
                      <a:noFill/>
                      <a:prstDash val="dot"/>
                      <a:round/>
                      <a:headEnd type="none" w="med" len="med"/>
                      <a:tailEnd type="none" w="med" len="med"/>
                    </a:lnR>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In some places, teachers of color face higher turnover, exacerbating the shortage of teachers of color. For example, in Pennsylvania, </a:t>
                      </a:r>
                      <a:r>
                        <a:rPr lang="en-US" sz="1400" b="1" dirty="0">
                          <a:solidFill>
                            <a:schemeClr val="tx1"/>
                          </a:solidFill>
                        </a:rPr>
                        <a:t>Black teachers were over twice as likely to exit the profession compared to White teachers after the 2021–22 school year. </a:t>
                      </a:r>
                      <a:endParaRPr lang="en-US" sz="1400" b="1" dirty="0">
                        <a:solidFill>
                          <a:schemeClr val="accent4"/>
                        </a:solidFill>
                      </a:endParaRPr>
                    </a:p>
                  </a:txBody>
                  <a:tcPr marL="0" marR="0" marT="0" marB="0" anchor="ctr">
                    <a:lnL w="12700" cap="flat" cmpd="sng" algn="ctr">
                      <a:noFill/>
                      <a:prstDash val="dot"/>
                      <a:round/>
                      <a:headEnd type="none" w="med" len="med"/>
                      <a:tailEnd type="none" w="med" len="med"/>
                    </a:lnL>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extLst>
                  <a:ext uri="{0D108BD9-81ED-4DB2-BD59-A6C34878D82A}">
                    <a16:rowId xmlns:a16="http://schemas.microsoft.com/office/drawing/2014/main" val="3004803435"/>
                  </a:ext>
                </a:extLst>
              </a:tr>
              <a:tr h="993752">
                <a:tc>
                  <a:txBody>
                    <a:bodyPr/>
                    <a:lstStyle/>
                    <a:p>
                      <a:pPr algn="ctr"/>
                      <a:endParaRPr lang="en-US" sz="1400" b="1">
                        <a:solidFill>
                          <a:schemeClr val="accent5"/>
                        </a:solidFill>
                      </a:endParaRPr>
                    </a:p>
                  </a:txBody>
                  <a:tcPr marL="0" marR="0" marT="0" marB="0" anchor="ctr">
                    <a:lnR w="12700" cap="flat" cmpd="sng" algn="ctr">
                      <a:noFill/>
                      <a:prstDash val="dot"/>
                      <a:round/>
                      <a:headEnd type="none" w="med" len="med"/>
                      <a:tailEnd type="none" w="med" len="med"/>
                    </a:lnR>
                    <a:lnT w="12700" cap="flat" cmpd="sng" algn="ctr">
                      <a:solidFill>
                        <a:schemeClr val="bg2"/>
                      </a:solidFill>
                      <a:prstDash val="dot"/>
                      <a:round/>
                      <a:headEnd type="none" w="med" len="med"/>
                      <a:tailEnd type="none" w="med" len="med"/>
                    </a:lnT>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Teachers in the United States are considerably less racially and ethnically diverse as a group than their students</a:t>
                      </a:r>
                      <a:r>
                        <a:rPr lang="en-US" sz="1400" b="0" dirty="0">
                          <a:solidFill>
                            <a:schemeClr val="tx1"/>
                          </a:solidFill>
                          <a:latin typeface="+mn-lt"/>
                        </a:rPr>
                        <a:t>. </a:t>
                      </a:r>
                      <a:r>
                        <a:rPr lang="en-US" sz="1400" b="0" dirty="0">
                          <a:solidFill>
                            <a:schemeClr val="tx1"/>
                          </a:solidFill>
                        </a:rPr>
                        <a:t>For example, </a:t>
                      </a:r>
                      <a:r>
                        <a:rPr lang="en-US" sz="1400" b="1" dirty="0">
                          <a:solidFill>
                            <a:schemeClr val="tx1"/>
                          </a:solidFill>
                        </a:rPr>
                        <a:t>16 percent of public-school teachers are Black or Latino/a/x while 41 percent of students are Black or Latino/a/x, resulting in a 25-percentage point gap</a:t>
                      </a:r>
                      <a:r>
                        <a:rPr lang="en-US" sz="1400" b="0" dirty="0">
                          <a:solidFill>
                            <a:schemeClr val="tx1"/>
                          </a:solidFill>
                        </a:rPr>
                        <a:t>. </a:t>
                      </a:r>
                    </a:p>
                  </a:txBody>
                  <a:tcPr marL="0" marR="0" marT="0" marB="0" anchor="ctr">
                    <a:lnL w="12700" cap="flat" cmpd="sng" algn="ctr">
                      <a:noFill/>
                      <a:prstDash val="dot"/>
                      <a:round/>
                      <a:headEnd type="none" w="med" len="med"/>
                      <a:tailEnd type="none" w="med" len="med"/>
                    </a:lnL>
                    <a:lnT w="12700" cap="flat" cmpd="sng" algn="ctr">
                      <a:solidFill>
                        <a:schemeClr val="bg2"/>
                      </a:solidFill>
                      <a:prstDash val="dot"/>
                      <a:round/>
                      <a:headEnd type="none" w="med" len="med"/>
                      <a:tailEnd type="none" w="med" len="med"/>
                    </a:lnT>
                    <a:noFill/>
                  </a:tcPr>
                </a:tc>
                <a:extLst>
                  <a:ext uri="{0D108BD9-81ED-4DB2-BD59-A6C34878D82A}">
                    <a16:rowId xmlns:a16="http://schemas.microsoft.com/office/drawing/2014/main" val="1445109201"/>
                  </a:ext>
                </a:extLst>
              </a:tr>
            </a:tbl>
          </a:graphicData>
        </a:graphic>
      </p:graphicFrame>
      <p:sp>
        <p:nvSpPr>
          <p:cNvPr id="14" name="Rectangle 13">
            <a:extLst>
              <a:ext uri="{FF2B5EF4-FFF2-40B4-BE49-F238E27FC236}">
                <a16:creationId xmlns:a16="http://schemas.microsoft.com/office/drawing/2014/main" id="{D33C767E-3377-DA56-1D02-B7F3E880B1BD}"/>
              </a:ext>
            </a:extLst>
          </p:cNvPr>
          <p:cNvSpPr/>
          <p:nvPr/>
        </p:nvSpPr>
        <p:spPr>
          <a:xfrm>
            <a:off x="266464" y="1853245"/>
            <a:ext cx="2347274" cy="8871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Teacher shortages disproportionally affect students of color and those experiencing poverty </a:t>
            </a:r>
          </a:p>
        </p:txBody>
      </p:sp>
      <p:sp>
        <p:nvSpPr>
          <p:cNvPr id="18" name="Rectangle 17">
            <a:extLst>
              <a:ext uri="{FF2B5EF4-FFF2-40B4-BE49-F238E27FC236}">
                <a16:creationId xmlns:a16="http://schemas.microsoft.com/office/drawing/2014/main" id="{1B390EC5-F103-18F9-9492-1033B04B7D0E}"/>
              </a:ext>
            </a:extLst>
          </p:cNvPr>
          <p:cNvSpPr/>
          <p:nvPr/>
        </p:nvSpPr>
        <p:spPr>
          <a:xfrm>
            <a:off x="266464" y="2954956"/>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Shortages often result in students learning from underqualified teachers</a:t>
            </a:r>
          </a:p>
        </p:txBody>
      </p:sp>
      <p:sp>
        <p:nvSpPr>
          <p:cNvPr id="19" name="Rectangle 18">
            <a:extLst>
              <a:ext uri="{FF2B5EF4-FFF2-40B4-BE49-F238E27FC236}">
                <a16:creationId xmlns:a16="http://schemas.microsoft.com/office/drawing/2014/main" id="{C97DF520-8F44-50A4-9D9D-87B942935221}"/>
              </a:ext>
            </a:extLst>
          </p:cNvPr>
          <p:cNvSpPr/>
          <p:nvPr/>
        </p:nvSpPr>
        <p:spPr>
          <a:xfrm>
            <a:off x="272952" y="3956039"/>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Teachers of color face higher turnover</a:t>
            </a:r>
          </a:p>
        </p:txBody>
      </p:sp>
      <p:sp>
        <p:nvSpPr>
          <p:cNvPr id="20" name="Rectangle 19">
            <a:extLst>
              <a:ext uri="{FF2B5EF4-FFF2-40B4-BE49-F238E27FC236}">
                <a16:creationId xmlns:a16="http://schemas.microsoft.com/office/drawing/2014/main" id="{2FC702FB-F1A5-A849-0165-D10DAEADF419}"/>
              </a:ext>
            </a:extLst>
          </p:cNvPr>
          <p:cNvSpPr/>
          <p:nvPr/>
        </p:nvSpPr>
        <p:spPr>
          <a:xfrm>
            <a:off x="272952" y="4952921"/>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Teachers are often less racially and ethnically diverse than their students</a:t>
            </a:r>
          </a:p>
        </p:txBody>
      </p:sp>
    </p:spTree>
    <p:extLst>
      <p:ext uri="{BB962C8B-B14F-4D97-AF65-F5344CB8AC3E}">
        <p14:creationId xmlns:p14="http://schemas.microsoft.com/office/powerpoint/2010/main" val="52079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5CCB-2E97-4D58-A2C9-B5AEB99B34B6}"/>
              </a:ext>
            </a:extLst>
          </p:cNvPr>
          <p:cNvSpPr>
            <a:spLocks noGrp="1"/>
          </p:cNvSpPr>
          <p:nvPr>
            <p:ph type="title"/>
          </p:nvPr>
        </p:nvSpPr>
        <p:spPr/>
        <p:txBody>
          <a:bodyPr/>
          <a:lstStyle/>
          <a:p>
            <a:r>
              <a:rPr lang="en-US"/>
              <a:t>Many teachers also face challenging working conditions leading to increased turnover and an unsustainable profession </a:t>
            </a:r>
          </a:p>
        </p:txBody>
      </p:sp>
      <p:sp>
        <p:nvSpPr>
          <p:cNvPr id="4" name="Slide Number Placeholder 3">
            <a:extLst>
              <a:ext uri="{FF2B5EF4-FFF2-40B4-BE49-F238E27FC236}">
                <a16:creationId xmlns:a16="http://schemas.microsoft.com/office/drawing/2014/main" id="{94F4027C-4C63-43C4-BAF3-253CDE67773E}"/>
              </a:ext>
            </a:extLst>
          </p:cNvPr>
          <p:cNvSpPr>
            <a:spLocks noGrp="1"/>
          </p:cNvSpPr>
          <p:nvPr>
            <p:ph type="sldNum" sz="quarter" idx="4"/>
          </p:nvPr>
        </p:nvSpPr>
        <p:spPr/>
        <p:txBody>
          <a:bodyPr/>
          <a:lstStyle/>
          <a:p>
            <a:fld id="{F1A25517-7F86-4871-894F-626326501892}" type="slidenum">
              <a:rPr lang="en-US" smtClean="0"/>
              <a:t>14</a:t>
            </a:fld>
            <a:endParaRPr lang="en-US"/>
          </a:p>
        </p:txBody>
      </p:sp>
      <p:sp>
        <p:nvSpPr>
          <p:cNvPr id="5" name="Rectangle 61">
            <a:extLst>
              <a:ext uri="{FF2B5EF4-FFF2-40B4-BE49-F238E27FC236}">
                <a16:creationId xmlns:a16="http://schemas.microsoft.com/office/drawing/2014/main" id="{6F0CD9F5-0ED3-4AC0-AFBC-A72D8DDF7DE9}"/>
              </a:ext>
            </a:extLst>
          </p:cNvPr>
          <p:cNvSpPr>
            <a:spLocks noChangeArrowheads="1"/>
          </p:cNvSpPr>
          <p:nvPr/>
        </p:nvSpPr>
        <p:spPr bwMode="auto">
          <a:xfrm>
            <a:off x="-3684" y="1180984"/>
            <a:ext cx="9151368" cy="365760"/>
          </a:xfrm>
          <a:prstGeom prst="rect">
            <a:avLst/>
          </a:prstGeom>
          <a:solidFill>
            <a:schemeClr val="accent2"/>
          </a:solidFill>
          <a:ln>
            <a:noFill/>
          </a:ln>
          <a:effectLst/>
        </p:spPr>
        <p:txBody>
          <a:bodyPr anchor="ctr"/>
          <a:lstStyle/>
          <a:p>
            <a:pPr algn="ctr"/>
            <a:r>
              <a:rPr lang="en-US" b="1">
                <a:solidFill>
                  <a:schemeClr val="bg1"/>
                </a:solidFill>
              </a:rPr>
              <a:t>Work-related Experiences Contributing to Teacher Turnover</a:t>
            </a:r>
          </a:p>
        </p:txBody>
      </p:sp>
      <p:graphicFrame>
        <p:nvGraphicFramePr>
          <p:cNvPr id="6" name="Table 5">
            <a:extLst>
              <a:ext uri="{FF2B5EF4-FFF2-40B4-BE49-F238E27FC236}">
                <a16:creationId xmlns:a16="http://schemas.microsoft.com/office/drawing/2014/main" id="{3FA64539-42A3-4BBC-B3ED-B9B3C2D54DAA}"/>
              </a:ext>
            </a:extLst>
          </p:cNvPr>
          <p:cNvGraphicFramePr>
            <a:graphicFrameLocks noGrp="1"/>
          </p:cNvGraphicFramePr>
          <p:nvPr>
            <p:extLst>
              <p:ext uri="{D42A27DB-BD31-4B8C-83A1-F6EECF244321}">
                <p14:modId xmlns:p14="http://schemas.microsoft.com/office/powerpoint/2010/main" val="914338005"/>
              </p:ext>
            </p:extLst>
          </p:nvPr>
        </p:nvGraphicFramePr>
        <p:xfrm>
          <a:off x="272952" y="1836930"/>
          <a:ext cx="8598096" cy="3975008"/>
        </p:xfrm>
        <a:graphic>
          <a:graphicData uri="http://schemas.openxmlformats.org/drawingml/2006/table">
            <a:tbl>
              <a:tblPr firstRow="1" bandRow="1">
                <a:tableStyleId>{5C22544A-7EE6-4342-B048-85BDC9FD1C3A}</a:tableStyleId>
              </a:tblPr>
              <a:tblGrid>
                <a:gridCol w="2653402">
                  <a:extLst>
                    <a:ext uri="{9D8B030D-6E8A-4147-A177-3AD203B41FA5}">
                      <a16:colId xmlns:a16="http://schemas.microsoft.com/office/drawing/2014/main" val="3652654330"/>
                    </a:ext>
                  </a:extLst>
                </a:gridCol>
                <a:gridCol w="5944694">
                  <a:extLst>
                    <a:ext uri="{9D8B030D-6E8A-4147-A177-3AD203B41FA5}">
                      <a16:colId xmlns:a16="http://schemas.microsoft.com/office/drawing/2014/main" val="621909247"/>
                    </a:ext>
                  </a:extLst>
                </a:gridCol>
              </a:tblGrid>
              <a:tr h="993752">
                <a:tc>
                  <a:txBody>
                    <a:bodyPr/>
                    <a:lstStyle/>
                    <a:p>
                      <a:pPr algn="ctr"/>
                      <a:endParaRPr lang="en-US" sz="1400">
                        <a:solidFill>
                          <a:schemeClr val="accent5"/>
                        </a:solidFill>
                      </a:endParaRPr>
                    </a:p>
                  </a:txBody>
                  <a:tcPr marL="0" marR="0" marT="0" marB="0" anchor="ctr">
                    <a:lnR w="12700" cap="flat" cmpd="sng" algn="ctr">
                      <a:noFill/>
                      <a:prstDash val="dot"/>
                      <a:round/>
                      <a:headEnd type="none" w="med" len="med"/>
                      <a:tailEnd type="none" w="med" len="med"/>
                    </a:lnR>
                    <a:lnB w="12700" cap="flat" cmpd="sng" algn="ctr">
                      <a:solidFill>
                        <a:schemeClr val="bg2"/>
                      </a:solidFill>
                      <a:prstDash val="dot"/>
                      <a:round/>
                      <a:headEnd type="none" w="med" len="med"/>
                      <a:tailEnd type="none" w="med" len="med"/>
                    </a:lnB>
                    <a:noFill/>
                  </a:tcPr>
                </a:tc>
                <a:tc>
                  <a:txBody>
                    <a:bodyPr/>
                    <a:lstStyle/>
                    <a:p>
                      <a:pPr algn="l"/>
                      <a:r>
                        <a:rPr lang="en-US" sz="1400" b="0">
                          <a:solidFill>
                            <a:schemeClr val="tx1"/>
                          </a:solidFill>
                        </a:rPr>
                        <a:t>When teachers </a:t>
                      </a:r>
                      <a:r>
                        <a:rPr lang="en-US" sz="1400" b="1">
                          <a:solidFill>
                            <a:schemeClr val="tx1"/>
                          </a:solidFill>
                        </a:rPr>
                        <a:t>disagree that their administration is supportive, they are more than twice as likely to either move schools or leave teaching </a:t>
                      </a:r>
                      <a:r>
                        <a:rPr lang="en-US" sz="1400" b="0">
                          <a:solidFill>
                            <a:schemeClr val="tx1"/>
                          </a:solidFill>
                        </a:rPr>
                        <a:t>compared</a:t>
                      </a:r>
                      <a:r>
                        <a:rPr lang="en-US" sz="1400" b="1">
                          <a:solidFill>
                            <a:schemeClr val="tx1"/>
                          </a:solidFill>
                        </a:rPr>
                        <a:t> </a:t>
                      </a:r>
                      <a:r>
                        <a:rPr lang="en-US" sz="1400" b="0">
                          <a:solidFill>
                            <a:schemeClr val="tx1"/>
                          </a:solidFill>
                        </a:rPr>
                        <a:t>to when they have a supportive administration.</a:t>
                      </a:r>
                    </a:p>
                  </a:txBody>
                  <a:tcPr marL="0" marR="0" marT="0" marB="0" anchor="ctr">
                    <a:lnL w="12700" cap="flat" cmpd="sng" algn="ctr">
                      <a:noFill/>
                      <a:prstDash val="dot"/>
                      <a:round/>
                      <a:headEnd type="none" w="med" len="med"/>
                      <a:tailEnd type="none" w="med" len="med"/>
                    </a:lnL>
                    <a:lnB w="12700" cap="flat" cmpd="sng" algn="ctr">
                      <a:solidFill>
                        <a:schemeClr val="bg2"/>
                      </a:solidFill>
                      <a:prstDash val="dot"/>
                      <a:round/>
                      <a:headEnd type="none" w="med" len="med"/>
                      <a:tailEnd type="none" w="med" len="med"/>
                    </a:lnB>
                    <a:noFill/>
                  </a:tcPr>
                </a:tc>
                <a:extLst>
                  <a:ext uri="{0D108BD9-81ED-4DB2-BD59-A6C34878D82A}">
                    <a16:rowId xmlns:a16="http://schemas.microsoft.com/office/drawing/2014/main" val="154507345"/>
                  </a:ext>
                </a:extLst>
              </a:tr>
              <a:tr h="993752">
                <a:tc>
                  <a:txBody>
                    <a:bodyPr/>
                    <a:lstStyle/>
                    <a:p>
                      <a:pPr algn="ctr"/>
                      <a:endParaRPr lang="en-US" sz="1400" b="1">
                        <a:solidFill>
                          <a:schemeClr val="accent5"/>
                        </a:solidFill>
                      </a:endParaRPr>
                    </a:p>
                  </a:txBody>
                  <a:tcPr marL="0" marR="0" marT="0" marB="0" anchor="ctr">
                    <a:lnR w="12700" cap="flat" cmpd="sng" algn="ctr">
                      <a:noFill/>
                      <a:prstDash val="dot"/>
                      <a:round/>
                      <a:headEnd type="none" w="med" len="med"/>
                      <a:tailEnd type="none" w="med" len="med"/>
                    </a:lnR>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tc>
                  <a:txBody>
                    <a:bodyPr/>
                    <a:lstStyle/>
                    <a:p>
                      <a:pPr algn="l"/>
                      <a:r>
                        <a:rPr lang="en-US" sz="1400" b="0">
                          <a:solidFill>
                            <a:schemeClr val="tx1"/>
                          </a:solidFill>
                        </a:rPr>
                        <a:t>According to a Learning Policy Institute report,</a:t>
                      </a:r>
                      <a:r>
                        <a:rPr lang="en-US" sz="1400" b="1">
                          <a:solidFill>
                            <a:schemeClr val="tx1"/>
                          </a:solidFill>
                        </a:rPr>
                        <a:t> 21 percent of teachers cited overall dissatisfaction </a:t>
                      </a:r>
                      <a:r>
                        <a:rPr lang="en-US" sz="1400" b="0">
                          <a:solidFill>
                            <a:schemeClr val="tx1"/>
                          </a:solidFill>
                        </a:rPr>
                        <a:t>with teaching as a career with </a:t>
                      </a:r>
                      <a:r>
                        <a:rPr lang="en-US" sz="1400" b="1">
                          <a:solidFill>
                            <a:schemeClr val="tx1"/>
                          </a:solidFill>
                        </a:rPr>
                        <a:t>nine percent noting there are not enough opportunities for leadership or advancement.</a:t>
                      </a:r>
                      <a:endParaRPr lang="en-US" sz="1400" b="1">
                        <a:solidFill>
                          <a:schemeClr val="accent4"/>
                        </a:solidFill>
                      </a:endParaRPr>
                    </a:p>
                  </a:txBody>
                  <a:tcPr marL="0" marR="0" marT="0" marB="0" anchor="ctr">
                    <a:lnL w="12700" cap="flat" cmpd="sng" algn="ctr">
                      <a:noFill/>
                      <a:prstDash val="dot"/>
                      <a:round/>
                      <a:headEnd type="none" w="med" len="med"/>
                      <a:tailEnd type="none" w="med" len="med"/>
                    </a:lnL>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extLst>
                  <a:ext uri="{0D108BD9-81ED-4DB2-BD59-A6C34878D82A}">
                    <a16:rowId xmlns:a16="http://schemas.microsoft.com/office/drawing/2014/main" val="607513275"/>
                  </a:ext>
                </a:extLst>
              </a:tr>
              <a:tr h="993752">
                <a:tc>
                  <a:txBody>
                    <a:bodyPr/>
                    <a:lstStyle/>
                    <a:p>
                      <a:pPr algn="ctr"/>
                      <a:endParaRPr lang="en-US" sz="1400" b="1">
                        <a:solidFill>
                          <a:schemeClr val="accent5"/>
                        </a:solidFill>
                      </a:endParaRPr>
                    </a:p>
                  </a:txBody>
                  <a:tcPr marL="0" marR="0" marT="0" marB="0" anchor="ctr">
                    <a:lnR w="12700" cap="flat" cmpd="sng" algn="ctr">
                      <a:noFill/>
                      <a:prstDash val="dot"/>
                      <a:round/>
                      <a:headEnd type="none" w="med" len="med"/>
                      <a:tailEnd type="none" w="med" len="med"/>
                    </a:lnR>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tx1"/>
                          </a:solidFill>
                        </a:rPr>
                        <a:t>RAND Corporation notes in a recent survey that </a:t>
                      </a:r>
                      <a:r>
                        <a:rPr lang="en-US" sz="1400" b="1">
                          <a:solidFill>
                            <a:schemeClr val="tx1"/>
                          </a:solidFill>
                        </a:rPr>
                        <a:t>73 percent of teachers experienced frequent job-related stress</a:t>
                      </a:r>
                      <a:r>
                        <a:rPr lang="en-US" sz="1400" b="0">
                          <a:solidFill>
                            <a:schemeClr val="tx1"/>
                          </a:solidFill>
                        </a:rPr>
                        <a:t>, compared to 35 percent of overall working adults. Further, </a:t>
                      </a:r>
                      <a:r>
                        <a:rPr lang="en-US" sz="1400" b="1">
                          <a:solidFill>
                            <a:schemeClr val="tx1"/>
                          </a:solidFill>
                        </a:rPr>
                        <a:t>teachers of color were more likely than White teachers to report symptoms of depression.</a:t>
                      </a:r>
                      <a:endParaRPr lang="en-US" sz="1400" b="1">
                        <a:solidFill>
                          <a:schemeClr val="accent4"/>
                        </a:solidFill>
                      </a:endParaRPr>
                    </a:p>
                  </a:txBody>
                  <a:tcPr marL="0" marR="0" marT="0" marB="0" anchor="ctr">
                    <a:lnL w="12700" cap="flat" cmpd="sng" algn="ctr">
                      <a:noFill/>
                      <a:prstDash val="dot"/>
                      <a:round/>
                      <a:headEnd type="none" w="med" len="med"/>
                      <a:tailEnd type="none" w="med" len="med"/>
                    </a:lnL>
                    <a:lnT w="12700" cap="flat" cmpd="sng" algn="ctr">
                      <a:solidFill>
                        <a:schemeClr val="bg2"/>
                      </a:solidFill>
                      <a:prstDash val="dot"/>
                      <a:round/>
                      <a:headEnd type="none" w="med" len="med"/>
                      <a:tailEnd type="none" w="med" len="med"/>
                    </a:lnT>
                    <a:lnB w="12700" cap="flat" cmpd="sng" algn="ctr">
                      <a:solidFill>
                        <a:schemeClr val="bg2"/>
                      </a:solidFill>
                      <a:prstDash val="dot"/>
                      <a:round/>
                      <a:headEnd type="none" w="med" len="med"/>
                      <a:tailEnd type="none" w="med" len="med"/>
                    </a:lnB>
                    <a:noFill/>
                  </a:tcPr>
                </a:tc>
                <a:extLst>
                  <a:ext uri="{0D108BD9-81ED-4DB2-BD59-A6C34878D82A}">
                    <a16:rowId xmlns:a16="http://schemas.microsoft.com/office/drawing/2014/main" val="3004803435"/>
                  </a:ext>
                </a:extLst>
              </a:tr>
              <a:tr h="993752">
                <a:tc>
                  <a:txBody>
                    <a:bodyPr/>
                    <a:lstStyle/>
                    <a:p>
                      <a:pPr algn="ctr"/>
                      <a:endParaRPr lang="en-US" sz="1400" b="1">
                        <a:solidFill>
                          <a:schemeClr val="accent5"/>
                        </a:solidFill>
                      </a:endParaRPr>
                    </a:p>
                  </a:txBody>
                  <a:tcPr marL="0" marR="0" marT="0" marB="0" anchor="ctr">
                    <a:lnR w="12700" cap="flat" cmpd="sng" algn="ctr">
                      <a:noFill/>
                      <a:prstDash val="dot"/>
                      <a:round/>
                      <a:headEnd type="none" w="med" len="med"/>
                      <a:tailEnd type="none" w="med" len="med"/>
                    </a:lnR>
                    <a:lnT w="12700" cap="flat" cmpd="sng" algn="ctr">
                      <a:solidFill>
                        <a:schemeClr val="bg2"/>
                      </a:solidFill>
                      <a:prstDash val="dot"/>
                      <a:round/>
                      <a:headEnd type="none" w="med" len="med"/>
                      <a:tailEnd type="none" w="med" len="med"/>
                    </a:lnT>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tx1"/>
                          </a:solidFill>
                        </a:rPr>
                        <a:t>According to a 2023 survey from Educators for Excellence,</a:t>
                      </a:r>
                      <a:r>
                        <a:rPr lang="en-US" sz="1400" b="1">
                          <a:solidFill>
                            <a:schemeClr val="tx1"/>
                          </a:solidFill>
                        </a:rPr>
                        <a:t> 87 percent of all teachers nationally and 77 percent of teachers of color specifically</a:t>
                      </a:r>
                      <a:r>
                        <a:rPr lang="en-US" sz="1400" b="0">
                          <a:solidFill>
                            <a:schemeClr val="tx1"/>
                          </a:solidFill>
                        </a:rPr>
                        <a:t>, believe the teaching role requires </a:t>
                      </a:r>
                      <a:r>
                        <a:rPr lang="en-US" sz="1400" b="1">
                          <a:solidFill>
                            <a:schemeClr val="tx1"/>
                          </a:solidFill>
                        </a:rPr>
                        <a:t>too many responsibilities, making it difficult to be effective.</a:t>
                      </a:r>
                      <a:endParaRPr lang="en-US" sz="1400" b="1">
                        <a:solidFill>
                          <a:schemeClr val="accent4"/>
                        </a:solidFill>
                      </a:endParaRPr>
                    </a:p>
                  </a:txBody>
                  <a:tcPr marL="0" marR="0" marT="0" marB="0" anchor="ctr">
                    <a:lnL w="12700" cap="flat" cmpd="sng" algn="ctr">
                      <a:noFill/>
                      <a:prstDash val="dot"/>
                      <a:round/>
                      <a:headEnd type="none" w="med" len="med"/>
                      <a:tailEnd type="none" w="med" len="med"/>
                    </a:lnL>
                    <a:lnT w="12700" cap="flat" cmpd="sng" algn="ctr">
                      <a:solidFill>
                        <a:schemeClr val="bg2"/>
                      </a:solidFill>
                      <a:prstDash val="dot"/>
                      <a:round/>
                      <a:headEnd type="none" w="med" len="med"/>
                      <a:tailEnd type="none" w="med" len="med"/>
                    </a:lnT>
                    <a:noFill/>
                  </a:tcPr>
                </a:tc>
                <a:extLst>
                  <a:ext uri="{0D108BD9-81ED-4DB2-BD59-A6C34878D82A}">
                    <a16:rowId xmlns:a16="http://schemas.microsoft.com/office/drawing/2014/main" val="1445109201"/>
                  </a:ext>
                </a:extLst>
              </a:tr>
            </a:tbl>
          </a:graphicData>
        </a:graphic>
      </p:graphicFrame>
      <p:sp>
        <p:nvSpPr>
          <p:cNvPr id="3" name="Rectangle 2">
            <a:extLst>
              <a:ext uri="{FF2B5EF4-FFF2-40B4-BE49-F238E27FC236}">
                <a16:creationId xmlns:a16="http://schemas.microsoft.com/office/drawing/2014/main" id="{0A59AB1D-2401-8F64-A8DD-07007D71B3F1}"/>
              </a:ext>
            </a:extLst>
          </p:cNvPr>
          <p:cNvSpPr/>
          <p:nvPr/>
        </p:nvSpPr>
        <p:spPr>
          <a:xfrm>
            <a:off x="266464" y="1953873"/>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Lack of support from administrators</a:t>
            </a:r>
          </a:p>
        </p:txBody>
      </p:sp>
      <p:sp>
        <p:nvSpPr>
          <p:cNvPr id="12" name="Rectangle 11">
            <a:extLst>
              <a:ext uri="{FF2B5EF4-FFF2-40B4-BE49-F238E27FC236}">
                <a16:creationId xmlns:a16="http://schemas.microsoft.com/office/drawing/2014/main" id="{C1680E48-C53D-E072-EAE6-C9EF0274A399}"/>
              </a:ext>
            </a:extLst>
          </p:cNvPr>
          <p:cNvSpPr/>
          <p:nvPr/>
        </p:nvSpPr>
        <p:spPr>
          <a:xfrm>
            <a:off x="266464" y="2954956"/>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Opportunities for advancement</a:t>
            </a:r>
          </a:p>
        </p:txBody>
      </p:sp>
      <p:sp>
        <p:nvSpPr>
          <p:cNvPr id="13" name="Rectangle 12">
            <a:extLst>
              <a:ext uri="{FF2B5EF4-FFF2-40B4-BE49-F238E27FC236}">
                <a16:creationId xmlns:a16="http://schemas.microsoft.com/office/drawing/2014/main" id="{6033BB14-81CB-019A-4D21-BFDC3F111DE5}"/>
              </a:ext>
            </a:extLst>
          </p:cNvPr>
          <p:cNvSpPr/>
          <p:nvPr/>
        </p:nvSpPr>
        <p:spPr>
          <a:xfrm>
            <a:off x="272952" y="3956039"/>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Work-related stress</a:t>
            </a:r>
          </a:p>
        </p:txBody>
      </p:sp>
      <p:sp>
        <p:nvSpPr>
          <p:cNvPr id="14" name="TextBox 13">
            <a:extLst>
              <a:ext uri="{FF2B5EF4-FFF2-40B4-BE49-F238E27FC236}">
                <a16:creationId xmlns:a16="http://schemas.microsoft.com/office/drawing/2014/main" id="{1A140A08-8F4B-BAA8-D0F8-DBE4394DD755}"/>
              </a:ext>
            </a:extLst>
          </p:cNvPr>
          <p:cNvSpPr txBox="1"/>
          <p:nvPr/>
        </p:nvSpPr>
        <p:spPr>
          <a:xfrm>
            <a:off x="2110958" y="6526204"/>
            <a:ext cx="6102967" cy="274320"/>
          </a:xfrm>
          <a:prstGeom prst="rect">
            <a:avLst/>
          </a:prstGeom>
          <a:noFill/>
        </p:spPr>
        <p:txBody>
          <a:bodyPr wrap="square" lIns="0" tIns="0" rIns="0" bIns="0" rtlCol="0">
            <a:noAutofit/>
          </a:bodyPr>
          <a:lstStyle/>
          <a:p>
            <a:pPr rtl="0">
              <a:spcBef>
                <a:spcPts val="0"/>
              </a:spcBef>
              <a:spcAft>
                <a:spcPts val="0"/>
              </a:spcAft>
            </a:pPr>
            <a:r>
              <a:rPr lang="en-US" sz="900"/>
              <a:t>Sources: </a:t>
            </a:r>
            <a:r>
              <a:rPr lang="en-US" sz="900">
                <a:hlinkClick r:id="rId2"/>
              </a:rPr>
              <a:t>Carver-Thomas, D. &amp; Darling-Hammond, L. </a:t>
            </a:r>
            <a:r>
              <a:rPr lang="en-US" sz="900"/>
              <a:t>(2017);</a:t>
            </a:r>
            <a:r>
              <a:rPr lang="en-US" sz="900" b="0" i="0" u="none" strike="noStrike">
                <a:solidFill>
                  <a:srgbClr val="56595C"/>
                </a:solidFill>
                <a:effectLst/>
                <a:latin typeface="Calibri" panose="020F0502020204030204" pitchFamily="34" charset="0"/>
              </a:rPr>
              <a:t> </a:t>
            </a:r>
            <a:r>
              <a:rPr lang="en-US" sz="900" b="0" i="0" u="none" strike="noStrike">
                <a:solidFill>
                  <a:srgbClr val="56595C"/>
                </a:solidFill>
                <a:effectLst/>
                <a:latin typeface="Calibri" panose="020F0502020204030204" pitchFamily="34" charset="0"/>
                <a:hlinkClick r:id="rId3"/>
              </a:rPr>
              <a:t>Steiner, et al</a:t>
            </a:r>
            <a:r>
              <a:rPr lang="en-US" sz="900" b="0" i="0" u="none" strike="noStrike">
                <a:solidFill>
                  <a:srgbClr val="56595C"/>
                </a:solidFill>
                <a:effectLst/>
                <a:latin typeface="Calibri" panose="020F0502020204030204" pitchFamily="34" charset="0"/>
              </a:rPr>
              <a:t>. (2022), </a:t>
            </a:r>
            <a:r>
              <a:rPr lang="en-US" sz="900">
                <a:hlinkClick r:id="rId4"/>
              </a:rPr>
              <a:t>Educators for Excellence </a:t>
            </a:r>
            <a:r>
              <a:rPr lang="en-US" sz="900"/>
              <a:t>(2023</a:t>
            </a:r>
            <a:endParaRPr lang="en-US" sz="900" b="0">
              <a:effectLst/>
            </a:endParaRPr>
          </a:p>
          <a:p>
            <a:br>
              <a:rPr lang="en-US" sz="900"/>
            </a:br>
            <a:r>
              <a:rPr lang="en-US" sz="900"/>
              <a:t> </a:t>
            </a:r>
          </a:p>
        </p:txBody>
      </p:sp>
      <p:sp>
        <p:nvSpPr>
          <p:cNvPr id="7" name="Rectangle 6">
            <a:extLst>
              <a:ext uri="{FF2B5EF4-FFF2-40B4-BE49-F238E27FC236}">
                <a16:creationId xmlns:a16="http://schemas.microsoft.com/office/drawing/2014/main" id="{1E5D094D-5CB1-ECDF-385F-0E0DD31CB5C1}"/>
              </a:ext>
            </a:extLst>
          </p:cNvPr>
          <p:cNvSpPr/>
          <p:nvPr/>
        </p:nvSpPr>
        <p:spPr>
          <a:xfrm>
            <a:off x="272952" y="4952921"/>
            <a:ext cx="2347274" cy="7864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Too many responsibilities </a:t>
            </a:r>
          </a:p>
        </p:txBody>
      </p:sp>
    </p:spTree>
    <p:extLst>
      <p:ext uri="{BB962C8B-B14F-4D97-AF65-F5344CB8AC3E}">
        <p14:creationId xmlns:p14="http://schemas.microsoft.com/office/powerpoint/2010/main" val="406920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3602-0AE2-8CE3-8129-6640EBBC3BAB}"/>
              </a:ext>
            </a:extLst>
          </p:cNvPr>
          <p:cNvSpPr>
            <a:spLocks noGrp="1"/>
          </p:cNvSpPr>
          <p:nvPr>
            <p:ph type="title"/>
          </p:nvPr>
        </p:nvSpPr>
        <p:spPr>
          <a:xfrm>
            <a:off x="129987" y="109442"/>
            <a:ext cx="8884023" cy="641962"/>
          </a:xfrm>
        </p:spPr>
        <p:txBody>
          <a:bodyPr/>
          <a:lstStyle/>
          <a:p>
            <a:r>
              <a:rPr lang="en-US"/>
              <a:t>The high cost of becoming a teacher and the existing wage penalty, create an undesirable value proposition for many, making it harder to recruit diverse, highly qualified teachers</a:t>
            </a:r>
          </a:p>
        </p:txBody>
      </p:sp>
      <p:sp>
        <p:nvSpPr>
          <p:cNvPr id="3" name="Slide Number Placeholder 2">
            <a:extLst>
              <a:ext uri="{FF2B5EF4-FFF2-40B4-BE49-F238E27FC236}">
                <a16:creationId xmlns:a16="http://schemas.microsoft.com/office/drawing/2014/main" id="{180869B6-2AD8-CDC4-47CF-138035F54BF8}"/>
              </a:ext>
            </a:extLst>
          </p:cNvPr>
          <p:cNvSpPr>
            <a:spLocks noGrp="1"/>
          </p:cNvSpPr>
          <p:nvPr>
            <p:ph type="sldNum" sz="quarter" idx="4"/>
          </p:nvPr>
        </p:nvSpPr>
        <p:spPr/>
        <p:txBody>
          <a:bodyPr/>
          <a:lstStyle/>
          <a:p>
            <a:fld id="{F1A25517-7F86-4871-894F-626326501892}" type="slidenum">
              <a:rPr lang="en-US" smtClean="0"/>
              <a:t>15</a:t>
            </a:fld>
            <a:endParaRPr lang="en-US"/>
          </a:p>
        </p:txBody>
      </p:sp>
      <p:sp>
        <p:nvSpPr>
          <p:cNvPr id="4" name="Rectangle 3">
            <a:extLst>
              <a:ext uri="{FF2B5EF4-FFF2-40B4-BE49-F238E27FC236}">
                <a16:creationId xmlns:a16="http://schemas.microsoft.com/office/drawing/2014/main" id="{65DDE161-8AE0-DDBE-A792-84D4B3C5DFC1}"/>
              </a:ext>
            </a:extLst>
          </p:cNvPr>
          <p:cNvSpPr/>
          <p:nvPr/>
        </p:nvSpPr>
        <p:spPr>
          <a:xfrm>
            <a:off x="166702" y="2334020"/>
            <a:ext cx="2860295" cy="1815882"/>
          </a:xfrm>
          <a:prstGeom prst="rect">
            <a:avLst/>
          </a:prstGeom>
        </p:spPr>
        <p:txBody>
          <a:bodyPr wrap="square">
            <a:spAutoFit/>
          </a:bodyPr>
          <a:lstStyle/>
          <a:p>
            <a:pPr algn="ctr"/>
            <a:r>
              <a:rPr lang="en-US" altLang="en-US" sz="4000" b="1">
                <a:solidFill>
                  <a:schemeClr val="tx2"/>
                </a:solidFill>
                <a:latin typeface="+mj-lt"/>
              </a:rPr>
              <a:t>24%</a:t>
            </a:r>
          </a:p>
          <a:p>
            <a:pPr algn="ctr"/>
            <a:r>
              <a:rPr lang="en-US"/>
              <a:t>Teachers earn on average about 24 percent less than comparable college graduates </a:t>
            </a:r>
          </a:p>
        </p:txBody>
      </p:sp>
      <p:sp>
        <p:nvSpPr>
          <p:cNvPr id="5" name="Rectangle 4">
            <a:extLst>
              <a:ext uri="{FF2B5EF4-FFF2-40B4-BE49-F238E27FC236}">
                <a16:creationId xmlns:a16="http://schemas.microsoft.com/office/drawing/2014/main" id="{873E4F63-96DB-2149-C33D-1A79895F49A1}"/>
              </a:ext>
            </a:extLst>
          </p:cNvPr>
          <p:cNvSpPr/>
          <p:nvPr/>
        </p:nvSpPr>
        <p:spPr>
          <a:xfrm>
            <a:off x="3021553" y="2332133"/>
            <a:ext cx="2862072" cy="1538883"/>
          </a:xfrm>
          <a:prstGeom prst="rect">
            <a:avLst/>
          </a:prstGeom>
        </p:spPr>
        <p:txBody>
          <a:bodyPr wrap="square">
            <a:spAutoFit/>
          </a:bodyPr>
          <a:lstStyle/>
          <a:p>
            <a:pPr algn="ctr"/>
            <a:r>
              <a:rPr lang="en-US" altLang="en-US" sz="4000" b="1">
                <a:solidFill>
                  <a:schemeClr val="tx2"/>
                </a:solidFill>
                <a:latin typeface="+mj-lt"/>
              </a:rPr>
              <a:t>20%</a:t>
            </a:r>
          </a:p>
          <a:p>
            <a:pPr algn="ctr"/>
            <a:r>
              <a:rPr lang="en-US"/>
              <a:t>Nearly 1 in 5 teachers work a second job outside of the classroom</a:t>
            </a:r>
          </a:p>
        </p:txBody>
      </p:sp>
      <p:sp>
        <p:nvSpPr>
          <p:cNvPr id="6" name="Rectangle 5">
            <a:extLst>
              <a:ext uri="{FF2B5EF4-FFF2-40B4-BE49-F238E27FC236}">
                <a16:creationId xmlns:a16="http://schemas.microsoft.com/office/drawing/2014/main" id="{310D9140-C31C-C379-984E-0ED817FE89F2}"/>
              </a:ext>
            </a:extLst>
          </p:cNvPr>
          <p:cNvSpPr/>
          <p:nvPr/>
        </p:nvSpPr>
        <p:spPr>
          <a:xfrm>
            <a:off x="3021553" y="4446582"/>
            <a:ext cx="2862072" cy="1538883"/>
          </a:xfrm>
          <a:prstGeom prst="rect">
            <a:avLst/>
          </a:prstGeom>
        </p:spPr>
        <p:txBody>
          <a:bodyPr wrap="square">
            <a:spAutoFit/>
          </a:bodyPr>
          <a:lstStyle/>
          <a:p>
            <a:pPr algn="ctr"/>
            <a:r>
              <a:rPr lang="en-US" altLang="en-US" sz="4000" b="1">
                <a:solidFill>
                  <a:schemeClr val="tx2"/>
                </a:solidFill>
                <a:latin typeface="+mj-lt"/>
              </a:rPr>
              <a:t>45%</a:t>
            </a:r>
          </a:p>
          <a:p>
            <a:pPr algn="ctr"/>
            <a:r>
              <a:rPr lang="en-US"/>
              <a:t>Almost half of educators have taken out a student loan averaging $55k</a:t>
            </a:r>
          </a:p>
        </p:txBody>
      </p:sp>
      <p:sp>
        <p:nvSpPr>
          <p:cNvPr id="8" name="TextBox 7">
            <a:extLst>
              <a:ext uri="{FF2B5EF4-FFF2-40B4-BE49-F238E27FC236}">
                <a16:creationId xmlns:a16="http://schemas.microsoft.com/office/drawing/2014/main" id="{EF19F674-27B2-9C2A-251C-478D4902924A}"/>
              </a:ext>
            </a:extLst>
          </p:cNvPr>
          <p:cNvSpPr txBox="1"/>
          <p:nvPr/>
        </p:nvSpPr>
        <p:spPr>
          <a:xfrm>
            <a:off x="2206907" y="6500225"/>
            <a:ext cx="6630769" cy="300043"/>
          </a:xfrm>
          <a:prstGeom prst="rect">
            <a:avLst/>
          </a:prstGeom>
          <a:noFill/>
        </p:spPr>
        <p:txBody>
          <a:bodyPr wrap="square" lIns="0" tIns="0" rIns="0" bIns="0" rtlCol="0" anchor="t">
            <a:noAutofit/>
          </a:bodyPr>
          <a:lstStyle/>
          <a:p>
            <a:pPr defTabSz="457200"/>
            <a:r>
              <a:rPr lang="en-US" sz="900"/>
              <a:t>Source:</a:t>
            </a:r>
            <a:r>
              <a:rPr lang="it-IT" sz="900" b="0" i="0" u="sng" strike="noStrike">
                <a:solidFill>
                  <a:srgbClr val="1155CC"/>
                </a:solidFill>
                <a:effectLst/>
                <a:latin typeface="Calibri"/>
                <a:cs typeface="Calibri"/>
                <a:hlinkClick r:id="rId2"/>
              </a:rPr>
              <a:t> Allegretto, S</a:t>
            </a:r>
            <a:r>
              <a:rPr lang="it-IT" sz="900" b="0" i="0" u="none" strike="noStrike">
                <a:solidFill>
                  <a:srgbClr val="56595C"/>
                </a:solidFill>
                <a:effectLst/>
                <a:latin typeface="Calibri"/>
                <a:cs typeface="Calibri"/>
              </a:rPr>
              <a:t>. (2022); </a:t>
            </a:r>
            <a:r>
              <a:rPr lang="it-IT" sz="900" b="0" i="0" u="sng" strike="noStrike">
                <a:solidFill>
                  <a:srgbClr val="1155CC"/>
                </a:solidFill>
                <a:effectLst/>
                <a:latin typeface="Calibri"/>
                <a:cs typeface="Calibri"/>
                <a:hlinkClick r:id="rId3"/>
              </a:rPr>
              <a:t>Patrick, S. &amp; Carever-Thomas, D.</a:t>
            </a:r>
            <a:r>
              <a:rPr lang="it-IT" sz="900" b="0" i="0" u="none" strike="noStrike">
                <a:solidFill>
                  <a:srgbClr val="56595C"/>
                </a:solidFill>
                <a:effectLst/>
                <a:latin typeface="Calibri"/>
                <a:cs typeface="Calibri"/>
              </a:rPr>
              <a:t> (2022); </a:t>
            </a:r>
            <a:r>
              <a:rPr lang="it-IT" sz="900" b="0" i="0" u="sng" strike="noStrike">
                <a:solidFill>
                  <a:srgbClr val="1155CC"/>
                </a:solidFill>
                <a:effectLst/>
                <a:latin typeface="Calibri"/>
                <a:cs typeface="Calibri"/>
                <a:hlinkClick r:id="rId4"/>
              </a:rPr>
              <a:t>Sullivan, E.</a:t>
            </a:r>
            <a:r>
              <a:rPr lang="it-IT" sz="900" b="0" i="0" u="none" strike="noStrike">
                <a:solidFill>
                  <a:srgbClr val="56595C"/>
                </a:solidFill>
                <a:effectLst/>
                <a:latin typeface="Calibri"/>
                <a:cs typeface="Calibri"/>
              </a:rPr>
              <a:t> (2022)</a:t>
            </a:r>
            <a:r>
              <a:rPr lang="en-US" sz="900" b="0" i="0" u="none" strike="noStrike">
                <a:solidFill>
                  <a:srgbClr val="56595C"/>
                </a:solidFill>
                <a:effectLst/>
                <a:latin typeface="Calibri"/>
                <a:cs typeface="Calibri"/>
              </a:rPr>
              <a:t>,</a:t>
            </a:r>
            <a:r>
              <a:rPr lang="en-US" sz="900" u="sng">
                <a:solidFill>
                  <a:srgbClr val="1155CC"/>
                </a:solidFill>
                <a:latin typeface="Calibri"/>
                <a:cs typeface="Calibri"/>
                <a:hlinkClick r:id="rId5"/>
              </a:rPr>
              <a:t> </a:t>
            </a:r>
            <a:r>
              <a:rPr lang="en-US" sz="900" b="0" i="0" u="sng" strike="noStrike">
                <a:solidFill>
                  <a:srgbClr val="1155CC"/>
                </a:solidFill>
                <a:effectLst/>
                <a:latin typeface="Calibri"/>
                <a:cs typeface="Calibri"/>
                <a:hlinkClick r:id="rId5"/>
              </a:rPr>
              <a:t>National Education Association. </a:t>
            </a:r>
            <a:r>
              <a:rPr lang="en-US" sz="900" b="0" i="0" u="none" strike="noStrike">
                <a:solidFill>
                  <a:srgbClr val="56595C"/>
                </a:solidFill>
                <a:effectLst/>
                <a:latin typeface="Calibri"/>
                <a:cs typeface="Calibri"/>
              </a:rPr>
              <a:t>(2021</a:t>
            </a:r>
            <a:r>
              <a:rPr lang="en-US" sz="900">
                <a:solidFill>
                  <a:srgbClr val="56595C"/>
                </a:solidFill>
                <a:latin typeface="Calibri"/>
                <a:cs typeface="Calibri"/>
              </a:rPr>
              <a:t>); </a:t>
            </a:r>
            <a:r>
              <a:rPr lang="en-US" sz="900">
                <a:solidFill>
                  <a:srgbClr val="56595C"/>
                </a:solidFill>
                <a:latin typeface="Calibri"/>
                <a:cs typeface="Calibri"/>
                <a:hlinkClick r:id="rId6"/>
              </a:rPr>
              <a:t>National Center for Education Statistics</a:t>
            </a:r>
            <a:r>
              <a:rPr lang="en-US" sz="900">
                <a:solidFill>
                  <a:srgbClr val="56595C"/>
                </a:solidFill>
                <a:latin typeface="Calibri"/>
                <a:cs typeface="Calibri"/>
              </a:rPr>
              <a:t>. (2022) ; </a:t>
            </a:r>
            <a:r>
              <a:rPr lang="en-US" sz="900">
                <a:hlinkClick r:id="rId7"/>
              </a:rPr>
              <a:t>Educators for Excellence </a:t>
            </a:r>
            <a:r>
              <a:rPr lang="en-US" sz="900"/>
              <a:t>(2023); </a:t>
            </a:r>
            <a:r>
              <a:rPr lang="en-US" sz="900">
                <a:hlinkClick r:id="rId8"/>
              </a:rPr>
              <a:t>National Education Association </a:t>
            </a:r>
            <a:r>
              <a:rPr lang="en-US" sz="900"/>
              <a:t>(2022)</a:t>
            </a:r>
          </a:p>
        </p:txBody>
      </p:sp>
      <p:sp>
        <p:nvSpPr>
          <p:cNvPr id="9" name="Rectangle 8">
            <a:extLst>
              <a:ext uri="{FF2B5EF4-FFF2-40B4-BE49-F238E27FC236}">
                <a16:creationId xmlns:a16="http://schemas.microsoft.com/office/drawing/2014/main" id="{4414967E-1905-AE06-4C96-7CB9CDD4BB39}"/>
              </a:ext>
            </a:extLst>
          </p:cNvPr>
          <p:cNvSpPr/>
          <p:nvPr/>
        </p:nvSpPr>
        <p:spPr>
          <a:xfrm>
            <a:off x="0" y="1516185"/>
            <a:ext cx="9144000" cy="6419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The Value Proposition of the Education Profession</a:t>
            </a:r>
            <a:endParaRPr lang="en-US" sz="1800" b="1">
              <a:solidFill>
                <a:schemeClr val="bg1"/>
              </a:solidFill>
            </a:endParaRPr>
          </a:p>
        </p:txBody>
      </p:sp>
      <p:sp>
        <p:nvSpPr>
          <p:cNvPr id="7" name="Rectangle 6">
            <a:extLst>
              <a:ext uri="{FF2B5EF4-FFF2-40B4-BE49-F238E27FC236}">
                <a16:creationId xmlns:a16="http://schemas.microsoft.com/office/drawing/2014/main" id="{4BCBE2F0-67C3-5BF0-C51E-48F67A943DA6}"/>
              </a:ext>
            </a:extLst>
          </p:cNvPr>
          <p:cNvSpPr/>
          <p:nvPr/>
        </p:nvSpPr>
        <p:spPr>
          <a:xfrm>
            <a:off x="165813" y="4446582"/>
            <a:ext cx="2862072" cy="1538883"/>
          </a:xfrm>
          <a:prstGeom prst="rect">
            <a:avLst/>
          </a:prstGeom>
        </p:spPr>
        <p:txBody>
          <a:bodyPr wrap="square" lIns="91440" tIns="45720" rIns="91440" bIns="45720" anchor="t">
            <a:spAutoFit/>
          </a:bodyPr>
          <a:lstStyle/>
          <a:p>
            <a:pPr algn="ctr"/>
            <a:r>
              <a:rPr lang="en-US" altLang="en-US" sz="4000" b="1">
                <a:solidFill>
                  <a:schemeClr val="tx2"/>
                </a:solidFill>
                <a:latin typeface="+mj-lt"/>
              </a:rPr>
              <a:t>55%</a:t>
            </a:r>
          </a:p>
          <a:p>
            <a:pPr algn="ctr"/>
            <a:r>
              <a:rPr lang="en-US"/>
              <a:t>Over half of teachers say they are dissatisfied with their salary</a:t>
            </a:r>
          </a:p>
        </p:txBody>
      </p:sp>
      <p:sp>
        <p:nvSpPr>
          <p:cNvPr id="10" name="Rectangle 9">
            <a:extLst>
              <a:ext uri="{FF2B5EF4-FFF2-40B4-BE49-F238E27FC236}">
                <a16:creationId xmlns:a16="http://schemas.microsoft.com/office/drawing/2014/main" id="{80E6ED58-BB92-8517-A2A9-343F337592DC}"/>
              </a:ext>
            </a:extLst>
          </p:cNvPr>
          <p:cNvSpPr/>
          <p:nvPr/>
        </p:nvSpPr>
        <p:spPr>
          <a:xfrm>
            <a:off x="5963148" y="2332133"/>
            <a:ext cx="2862072" cy="1815882"/>
          </a:xfrm>
          <a:prstGeom prst="rect">
            <a:avLst/>
          </a:prstGeom>
        </p:spPr>
        <p:txBody>
          <a:bodyPr wrap="square">
            <a:spAutoFit/>
          </a:bodyPr>
          <a:lstStyle/>
          <a:p>
            <a:pPr algn="ctr"/>
            <a:r>
              <a:rPr lang="en-US" altLang="en-US" sz="4000" b="1">
                <a:solidFill>
                  <a:schemeClr val="tx2"/>
                </a:solidFill>
                <a:latin typeface="+mj-lt"/>
              </a:rPr>
              <a:t>14%</a:t>
            </a:r>
          </a:p>
          <a:p>
            <a:pPr algn="ctr"/>
            <a:r>
              <a:rPr lang="en-US"/>
              <a:t>Few educators would recommend the profession to a friend or family member </a:t>
            </a:r>
          </a:p>
        </p:txBody>
      </p:sp>
      <p:sp>
        <p:nvSpPr>
          <p:cNvPr id="11" name="Rectangle 10">
            <a:extLst>
              <a:ext uri="{FF2B5EF4-FFF2-40B4-BE49-F238E27FC236}">
                <a16:creationId xmlns:a16="http://schemas.microsoft.com/office/drawing/2014/main" id="{3C704133-1109-76AE-85E8-18444E2125FE}"/>
              </a:ext>
            </a:extLst>
          </p:cNvPr>
          <p:cNvSpPr/>
          <p:nvPr/>
        </p:nvSpPr>
        <p:spPr>
          <a:xfrm>
            <a:off x="5963148" y="4390838"/>
            <a:ext cx="2862072" cy="1819656"/>
          </a:xfrm>
          <a:prstGeom prst="rect">
            <a:avLst/>
          </a:prstGeom>
        </p:spPr>
        <p:txBody>
          <a:bodyPr wrap="square">
            <a:spAutoFit/>
          </a:bodyPr>
          <a:lstStyle/>
          <a:p>
            <a:pPr algn="ctr"/>
            <a:r>
              <a:rPr lang="en-US" altLang="en-US" sz="4000" b="1">
                <a:solidFill>
                  <a:schemeClr val="tx2"/>
                </a:solidFill>
                <a:latin typeface="+mj-lt"/>
              </a:rPr>
              <a:t>47%</a:t>
            </a:r>
          </a:p>
          <a:p>
            <a:pPr algn="ctr"/>
            <a:r>
              <a:rPr lang="en-US"/>
              <a:t>Almost half of school districts nationwide offer starting salaries below $40k</a:t>
            </a:r>
          </a:p>
        </p:txBody>
      </p:sp>
    </p:spTree>
    <p:extLst>
      <p:ext uri="{BB962C8B-B14F-4D97-AF65-F5344CB8AC3E}">
        <p14:creationId xmlns:p14="http://schemas.microsoft.com/office/powerpoint/2010/main" val="134119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C54A-A702-9D9B-BCB7-ACE3BEA0CCD3}"/>
              </a:ext>
            </a:extLst>
          </p:cNvPr>
          <p:cNvSpPr>
            <a:spLocks noGrp="1"/>
          </p:cNvSpPr>
          <p:nvPr>
            <p:ph type="title"/>
          </p:nvPr>
        </p:nvSpPr>
        <p:spPr>
          <a:xfrm>
            <a:off x="215329" y="148239"/>
            <a:ext cx="8624048" cy="533401"/>
          </a:xfrm>
        </p:spPr>
        <p:txBody>
          <a:bodyPr/>
          <a:lstStyle/>
          <a:p>
            <a:r>
              <a:rPr lang="en-US"/>
              <a:t>In addition to the needs emerging from the COVID-19 pandemic, financial pressures, technological expansion and learning loss necessitate the reimagination of the teaching role</a:t>
            </a:r>
          </a:p>
        </p:txBody>
      </p:sp>
      <p:sp>
        <p:nvSpPr>
          <p:cNvPr id="3" name="Slide Number Placeholder 2">
            <a:extLst>
              <a:ext uri="{FF2B5EF4-FFF2-40B4-BE49-F238E27FC236}">
                <a16:creationId xmlns:a16="http://schemas.microsoft.com/office/drawing/2014/main" id="{14D8A5BB-57AB-4921-61C4-56B8D6233056}"/>
              </a:ext>
            </a:extLst>
          </p:cNvPr>
          <p:cNvSpPr>
            <a:spLocks noGrp="1"/>
          </p:cNvSpPr>
          <p:nvPr>
            <p:ph type="sldNum" sz="quarter" idx="4"/>
          </p:nvPr>
        </p:nvSpPr>
        <p:spPr/>
        <p:txBody>
          <a:bodyPr/>
          <a:lstStyle/>
          <a:p>
            <a:fld id="{F1A25517-7F86-4871-894F-626326501892}" type="slidenum">
              <a:rPr lang="en-US" smtClean="0"/>
              <a:t>16</a:t>
            </a:fld>
            <a:endParaRPr lang="en-US"/>
          </a:p>
        </p:txBody>
      </p:sp>
      <p:graphicFrame>
        <p:nvGraphicFramePr>
          <p:cNvPr id="5" name="Table 4">
            <a:extLst>
              <a:ext uri="{FF2B5EF4-FFF2-40B4-BE49-F238E27FC236}">
                <a16:creationId xmlns:a16="http://schemas.microsoft.com/office/drawing/2014/main" id="{9406AF96-EE84-932C-489F-7FE4C5669E27}"/>
              </a:ext>
            </a:extLst>
          </p:cNvPr>
          <p:cNvGraphicFramePr>
            <a:graphicFrameLocks noGrp="1"/>
          </p:cNvGraphicFramePr>
          <p:nvPr>
            <p:extLst>
              <p:ext uri="{D42A27DB-BD31-4B8C-83A1-F6EECF244321}">
                <p14:modId xmlns:p14="http://schemas.microsoft.com/office/powerpoint/2010/main" val="2465654992"/>
              </p:ext>
            </p:extLst>
          </p:nvPr>
        </p:nvGraphicFramePr>
        <p:xfrm>
          <a:off x="250088" y="1409711"/>
          <a:ext cx="8643823" cy="4990819"/>
        </p:xfrm>
        <a:graphic>
          <a:graphicData uri="http://schemas.openxmlformats.org/drawingml/2006/table">
            <a:tbl>
              <a:tblPr firstRow="1" bandRow="1">
                <a:tableStyleId>{9DCAF9ED-07DC-4A11-8D7F-57B35C25682E}</a:tableStyleId>
              </a:tblPr>
              <a:tblGrid>
                <a:gridCol w="2656704">
                  <a:extLst>
                    <a:ext uri="{9D8B030D-6E8A-4147-A177-3AD203B41FA5}">
                      <a16:colId xmlns:a16="http://schemas.microsoft.com/office/drawing/2014/main" val="3129312836"/>
                    </a:ext>
                  </a:extLst>
                </a:gridCol>
                <a:gridCol w="5987119">
                  <a:extLst>
                    <a:ext uri="{9D8B030D-6E8A-4147-A177-3AD203B41FA5}">
                      <a16:colId xmlns:a16="http://schemas.microsoft.com/office/drawing/2014/main" val="2679229773"/>
                    </a:ext>
                  </a:extLst>
                </a:gridCol>
              </a:tblGrid>
              <a:tr h="470583">
                <a:tc>
                  <a:txBody>
                    <a:bodyPr/>
                    <a:lstStyle/>
                    <a:p>
                      <a:pPr marL="0" marR="0" indent="0" algn="ctr" rtl="0">
                        <a:spcBef>
                          <a:spcPts val="0"/>
                        </a:spcBef>
                        <a:spcAft>
                          <a:spcPts val="0"/>
                        </a:spcAft>
                      </a:pPr>
                      <a:r>
                        <a:rPr lang="en-US" sz="1600">
                          <a:effectLst/>
                        </a:rPr>
                        <a:t>Changes</a:t>
                      </a:r>
                      <a:endParaRPr lang="en-US">
                        <a:effectLst/>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ctr" rtl="0">
                        <a:spcBef>
                          <a:spcPts val="0"/>
                        </a:spcBef>
                        <a:spcAft>
                          <a:spcPts val="0"/>
                        </a:spcAft>
                      </a:pPr>
                      <a:r>
                        <a:rPr lang="en-US" sz="1600">
                          <a:effectLst/>
                        </a:rPr>
                        <a:t>Impact</a:t>
                      </a:r>
                      <a:endParaRPr lang="en-US">
                        <a:effectLst/>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3129142"/>
                  </a:ext>
                </a:extLst>
              </a:tr>
              <a:tr h="2484687">
                <a:tc>
                  <a:txBody>
                    <a:bodyPr/>
                    <a:lstStyle/>
                    <a:p>
                      <a:pPr marL="0" marR="0" indent="0" algn="ctr" rtl="0">
                        <a:spcBef>
                          <a:spcPts val="0"/>
                        </a:spcBef>
                        <a:spcAft>
                          <a:spcPts val="0"/>
                        </a:spcAft>
                      </a:pPr>
                      <a:r>
                        <a:rPr lang="en-US" sz="1500" b="1">
                          <a:solidFill>
                            <a:schemeClr val="bg1"/>
                          </a:solidFill>
                          <a:effectLst/>
                        </a:rPr>
                        <a:t>Budgetary pressures including: ESSER ending, student enrollment declines, potential recessionary environment  </a:t>
                      </a:r>
                    </a:p>
                  </a:txBody>
                  <a:tcPr marL="0" marR="0" marT="0" marB="0" anchor="ctr">
                    <a:lnL w="12700" cmpd="sng">
                      <a:noFill/>
                    </a:lnL>
                    <a:lnR w="12700"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8A5C4"/>
                    </a:solidFill>
                  </a:tcPr>
                </a:tc>
                <a:tc>
                  <a:txBody>
                    <a:bodyPr/>
                    <a:lstStyle/>
                    <a:p>
                      <a:pPr marL="368300" marR="0" indent="-285750" algn="l" rtl="0">
                        <a:spcBef>
                          <a:spcPts val="0"/>
                        </a:spcBef>
                        <a:spcAft>
                          <a:spcPts val="0"/>
                        </a:spcAft>
                        <a:buClr>
                          <a:schemeClr val="accent4"/>
                        </a:buClr>
                        <a:buSzPct val="100000"/>
                        <a:buFont typeface="Wingdings" panose="020F0502020204030204" pitchFamily="34" charset="0"/>
                        <a:buChar char="§"/>
                      </a:pPr>
                      <a:r>
                        <a:rPr lang="en-US" sz="1400" b="0" i="0" u="none" strike="noStrike" noProof="0">
                          <a:effectLst/>
                          <a:latin typeface="Calibri"/>
                        </a:rPr>
                        <a:t>The discontinuation of ESSR funding is placing a significant strain on schools, possibly resulting in reduced resources for crucial educational programs and support services.</a:t>
                      </a:r>
                      <a:br>
                        <a:rPr lang="en-US" sz="1400"/>
                      </a:br>
                      <a:endParaRPr lang="en-US" sz="1400" b="0" i="0" u="none" strike="noStrike" noProof="0">
                        <a:effectLst/>
                        <a:latin typeface="Calibri"/>
                      </a:endParaRPr>
                    </a:p>
                    <a:p>
                      <a:pPr marL="368300" marR="0" lvl="0" indent="-285750" algn="l">
                        <a:spcBef>
                          <a:spcPts val="0"/>
                        </a:spcBef>
                        <a:spcAft>
                          <a:spcPts val="0"/>
                        </a:spcAft>
                        <a:buClr>
                          <a:srgbClr val="91A226"/>
                        </a:buClr>
                        <a:buSzPct val="100000"/>
                        <a:buFont typeface="Wingdings" panose="020F0502020204030204" pitchFamily="34" charset="0"/>
                        <a:buChar char="§"/>
                      </a:pPr>
                      <a:r>
                        <a:rPr lang="en-US" sz="1400" b="0" i="0" u="none" strike="noStrike" noProof="0">
                          <a:effectLst/>
                          <a:latin typeface="Calibri"/>
                        </a:rPr>
                        <a:t>Declining enrolment is leading to reduced and uncertain school budgets </a:t>
                      </a:r>
                      <a:r>
                        <a:rPr lang="en-US" sz="1400" b="0" i="0" u="none" strike="noStrike" noProof="0">
                          <a:effectLst/>
                        </a:rPr>
                        <a:t>resulting in less resources for crucial educational programs, support services and a reduction of staff.</a:t>
                      </a:r>
                      <a:br>
                        <a:rPr lang="en-US" sz="1400"/>
                      </a:br>
                      <a:endParaRPr lang="en-US" sz="1400" b="0" i="0" u="none" strike="noStrike" noProof="0">
                        <a:effectLst/>
                        <a:latin typeface="Calibri"/>
                      </a:endParaRPr>
                    </a:p>
                    <a:p>
                      <a:pPr marL="368300" marR="0" lvl="0" indent="-285750" algn="l">
                        <a:spcBef>
                          <a:spcPts val="0"/>
                        </a:spcBef>
                        <a:spcAft>
                          <a:spcPts val="0"/>
                        </a:spcAft>
                        <a:buClr>
                          <a:srgbClr val="91A226"/>
                        </a:buClr>
                        <a:buSzPct val="100000"/>
                        <a:buFont typeface="Wingdings" panose="020F0502020204030204" pitchFamily="34" charset="0"/>
                        <a:buChar char="§"/>
                      </a:pPr>
                      <a:r>
                        <a:rPr lang="en-US" sz="1400" b="0" i="0" u="none" strike="noStrike" noProof="0">
                          <a:effectLst/>
                          <a:latin typeface="Calibri"/>
                        </a:rPr>
                        <a:t>The looming possibility of a recession could cause reductions in the tax-base and funding for schools further straining their finances.</a:t>
                      </a:r>
                    </a:p>
                  </a:txBody>
                  <a:tcPr marL="0" marR="0" marT="0" marB="0" anchor="ctr">
                    <a:lnL w="127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3415086"/>
                  </a:ext>
                </a:extLst>
              </a:tr>
              <a:tr h="968749">
                <a:tc>
                  <a:txBody>
                    <a:bodyPr/>
                    <a:lstStyle/>
                    <a:p>
                      <a:pPr marL="0" marR="0" indent="0" algn="ctr" rtl="0">
                        <a:spcBef>
                          <a:spcPts val="0"/>
                        </a:spcBef>
                        <a:spcAft>
                          <a:spcPts val="0"/>
                        </a:spcAft>
                      </a:pPr>
                      <a:r>
                        <a:rPr lang="en-US" sz="1500" b="1">
                          <a:solidFill>
                            <a:schemeClr val="bg1"/>
                          </a:solidFill>
                          <a:effectLst/>
                        </a:rPr>
                        <a:t>Technological expansion and the rise in the usage of AI </a:t>
                      </a:r>
                    </a:p>
                  </a:txBody>
                  <a:tcPr marL="0" marR="0" marT="0" marB="0" anchor="ctr">
                    <a:lnL w="12700" cmpd="sng">
                      <a:noFill/>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8A5C4"/>
                    </a:solidFill>
                  </a:tcPr>
                </a:tc>
                <a:tc>
                  <a:txBody>
                    <a:bodyPr/>
                    <a:lstStyle/>
                    <a:p>
                      <a:pPr marL="368300" marR="0" indent="-285750" algn="l" rtl="0">
                        <a:spcBef>
                          <a:spcPts val="0"/>
                        </a:spcBef>
                        <a:spcAft>
                          <a:spcPts val="0"/>
                        </a:spcAft>
                        <a:buClr>
                          <a:schemeClr val="accent4"/>
                        </a:buClr>
                        <a:buSzPct val="100000"/>
                        <a:buFont typeface="Wingdings"/>
                        <a:buChar char="§"/>
                      </a:pPr>
                      <a:r>
                        <a:rPr lang="en-US" sz="1400">
                          <a:effectLst/>
                        </a:rPr>
                        <a:t>With adaptive technology and learning platforms, students can receive tailored lessons based on their individual strengths and weaknesses, while AI-driven analytics provide educators with insights to enhance teaching strategies.</a:t>
                      </a:r>
                    </a:p>
                  </a:txBody>
                  <a:tcPr marL="0" marR="0" marT="0" marB="0" anchor="ctr">
                    <a:lnL w="127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3944316"/>
                  </a:ext>
                </a:extLst>
              </a:tr>
              <a:tr h="1040677">
                <a:tc>
                  <a:txBody>
                    <a:bodyPr/>
                    <a:lstStyle/>
                    <a:p>
                      <a:pPr marL="0" marR="0" indent="0" algn="ctr" rtl="0">
                        <a:spcBef>
                          <a:spcPts val="0"/>
                        </a:spcBef>
                        <a:spcAft>
                          <a:spcPts val="0"/>
                        </a:spcAft>
                      </a:pPr>
                      <a:r>
                        <a:rPr lang="en-US" sz="1500" b="1">
                          <a:solidFill>
                            <a:schemeClr val="bg1"/>
                          </a:solidFill>
                          <a:effectLst/>
                        </a:rPr>
                        <a:t>COVID-19 pandemic learning loss has increased the pressure on school districts</a:t>
                      </a:r>
                    </a:p>
                  </a:txBody>
                  <a:tcPr marL="0" marR="0" marT="0" marB="0" anchor="ctr">
                    <a:lnL w="12700" cmpd="sng">
                      <a:noFill/>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8A5C4"/>
                    </a:solidFill>
                  </a:tcPr>
                </a:tc>
                <a:tc>
                  <a:txBody>
                    <a:bodyPr/>
                    <a:lstStyle/>
                    <a:p>
                      <a:pPr marL="368300" marR="0" indent="-285750" algn="l" rtl="0">
                        <a:spcBef>
                          <a:spcPts val="0"/>
                        </a:spcBef>
                        <a:spcAft>
                          <a:spcPts val="0"/>
                        </a:spcAft>
                        <a:buClr>
                          <a:schemeClr val="accent4"/>
                        </a:buClr>
                        <a:buSzPct val="100000"/>
                        <a:buFont typeface="Wingdings"/>
                        <a:buChar char="§"/>
                      </a:pPr>
                      <a:r>
                        <a:rPr lang="en-US" sz="1400">
                          <a:effectLst/>
                        </a:rPr>
                        <a:t>Districts are under pressure for increased student outcomes and improved professional learning structures for teachers.</a:t>
                      </a:r>
                      <a:br>
                        <a:rPr lang="en-US" sz="1400">
                          <a:effectLst/>
                        </a:rPr>
                      </a:br>
                      <a:endParaRPr lang="en-US" sz="1400">
                        <a:effectLst/>
                      </a:endParaRPr>
                    </a:p>
                    <a:p>
                      <a:pPr marL="368300" marR="0" indent="-285750" algn="l" rtl="0">
                        <a:spcBef>
                          <a:spcPts val="0"/>
                        </a:spcBef>
                        <a:spcAft>
                          <a:spcPts val="0"/>
                        </a:spcAft>
                        <a:buClr>
                          <a:schemeClr val="accent4"/>
                        </a:buClr>
                        <a:buSzPct val="100000"/>
                        <a:buFont typeface="Wingdings"/>
                        <a:buChar char="§"/>
                      </a:pPr>
                      <a:r>
                        <a:rPr lang="en-US" sz="1400">
                          <a:effectLst/>
                        </a:rPr>
                        <a:t>Superintendents in many places face pressure to lower class sizes with any additional funds.</a:t>
                      </a:r>
                    </a:p>
                  </a:txBody>
                  <a:tcPr marL="0" marR="0" marT="0" marB="0" anchor="ctr">
                    <a:lnL w="127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777350"/>
                  </a:ext>
                </a:extLst>
              </a:tr>
            </a:tbl>
          </a:graphicData>
        </a:graphic>
      </p:graphicFrame>
      <p:sp>
        <p:nvSpPr>
          <p:cNvPr id="8" name="TextBox 7">
            <a:extLst>
              <a:ext uri="{FF2B5EF4-FFF2-40B4-BE49-F238E27FC236}">
                <a16:creationId xmlns:a16="http://schemas.microsoft.com/office/drawing/2014/main" id="{A1E175A3-FBE7-81B9-5CDB-0FAB6A815C03}"/>
              </a:ext>
            </a:extLst>
          </p:cNvPr>
          <p:cNvSpPr txBox="1"/>
          <p:nvPr/>
        </p:nvSpPr>
        <p:spPr>
          <a:xfrm>
            <a:off x="2061617" y="6577942"/>
            <a:ext cx="6630769" cy="228606"/>
          </a:xfrm>
          <a:prstGeom prst="rect">
            <a:avLst/>
          </a:prstGeom>
          <a:noFill/>
        </p:spPr>
        <p:txBody>
          <a:bodyPr wrap="square" lIns="0" tIns="0" rIns="0" bIns="0" rtlCol="0" anchor="t">
            <a:noAutofit/>
          </a:bodyPr>
          <a:lstStyle/>
          <a:p>
            <a:pPr defTabSz="457200">
              <a:buClr>
                <a:srgbClr val="000000"/>
              </a:buClr>
              <a:defRPr/>
            </a:pPr>
            <a:r>
              <a:rPr kumimoji="0" lang="en-US" sz="900" b="0" i="0" u="none" strike="noStrike" kern="0" cap="none" spc="0" normalizeH="0" baseline="0" noProof="0" dirty="0">
                <a:ln>
                  <a:noFill/>
                </a:ln>
                <a:solidFill>
                  <a:srgbClr val="000000"/>
                </a:solidFill>
                <a:effectLst/>
                <a:uLnTx/>
                <a:uFillTx/>
                <a:latin typeface="Calibri"/>
                <a:cs typeface="Arial"/>
                <a:sym typeface="Arial"/>
              </a:rPr>
              <a:t>Source: </a:t>
            </a:r>
            <a:r>
              <a:rPr lang="en-US" sz="900" kern="0" dirty="0">
                <a:solidFill>
                  <a:srgbClr val="000000"/>
                </a:solidFill>
                <a:latin typeface="Calibri"/>
                <a:cs typeface="Arial"/>
                <a:sym typeface="Arial"/>
                <a:hlinkClick r:id="rId3"/>
              </a:rPr>
              <a:t>Rand Education and Labor</a:t>
            </a:r>
            <a:r>
              <a:rPr lang="en-US" sz="900" kern="0" dirty="0">
                <a:solidFill>
                  <a:srgbClr val="000000"/>
                </a:solidFill>
                <a:latin typeface="Calibri"/>
                <a:cs typeface="Arial"/>
                <a:sym typeface="Arial"/>
              </a:rPr>
              <a:t> (2022); </a:t>
            </a:r>
            <a:r>
              <a:rPr lang="en-US" sz="900" kern="0" dirty="0">
                <a:solidFill>
                  <a:srgbClr val="000000"/>
                </a:solidFill>
                <a:latin typeface="Calibri"/>
                <a:cs typeface="Arial"/>
                <a:sym typeface="Arial"/>
                <a:hlinkClick r:id="rId4"/>
              </a:rPr>
              <a:t>Education Resource Strategies</a:t>
            </a:r>
            <a:r>
              <a:rPr kumimoji="0" lang="en-US" sz="900" b="0" i="0" u="none" strike="noStrike" kern="0" cap="none" spc="0" normalizeH="0" baseline="0" noProof="0" dirty="0">
                <a:ln>
                  <a:noFill/>
                </a:ln>
                <a:solidFill>
                  <a:srgbClr val="000000"/>
                </a:solidFill>
                <a:effectLst/>
                <a:uLnTx/>
                <a:uFillTx/>
                <a:latin typeface="Calibri"/>
                <a:cs typeface="Arial"/>
                <a:sym typeface="Arial"/>
                <a:hlinkClick r:id="rId4"/>
              </a:rPr>
              <a:t> </a:t>
            </a:r>
            <a:r>
              <a:rPr kumimoji="0" lang="en-US" sz="900" b="0" i="0" u="none" strike="noStrike" kern="0" cap="none" spc="0" normalizeH="0" baseline="0" noProof="0" dirty="0">
                <a:ln>
                  <a:noFill/>
                </a:ln>
                <a:solidFill>
                  <a:srgbClr val="000000"/>
                </a:solidFill>
                <a:effectLst/>
                <a:uLnTx/>
                <a:uFillTx/>
                <a:latin typeface="Calibri"/>
                <a:cs typeface="Arial"/>
                <a:sym typeface="Arial"/>
              </a:rPr>
              <a:t>(2023)</a:t>
            </a:r>
          </a:p>
        </p:txBody>
      </p:sp>
    </p:spTree>
    <p:extLst>
      <p:ext uri="{BB962C8B-B14F-4D97-AF65-F5344CB8AC3E}">
        <p14:creationId xmlns:p14="http://schemas.microsoft.com/office/powerpoint/2010/main" val="2060838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36" y="172352"/>
            <a:ext cx="8918727" cy="533401"/>
          </a:xfrm>
        </p:spPr>
        <p:txBody>
          <a:bodyPr/>
          <a:lstStyle/>
          <a:p>
            <a:r>
              <a:rPr lang="en-US"/>
              <a:t>Strategic school staffing disrupts the one-teacher, one-classroom model in ways that can alleviate many of the pain points that students and teachers experience</a:t>
            </a:r>
            <a:br>
              <a:rPr lang="en-US"/>
            </a:br>
            <a:endParaRPr lang="en-US">
              <a:highlight>
                <a:srgbClr val="FFFF00"/>
              </a:highlight>
            </a:endParaRPr>
          </a:p>
        </p:txBody>
      </p:sp>
      <p:sp>
        <p:nvSpPr>
          <p:cNvPr id="4" name="Rectangle 3"/>
          <p:cNvSpPr/>
          <p:nvPr/>
        </p:nvSpPr>
        <p:spPr>
          <a:xfrm>
            <a:off x="3261827" y="1894912"/>
            <a:ext cx="2110200" cy="533401"/>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Calibri"/>
                <a:ea typeface="Calibri"/>
                <a:cs typeface="Calibri"/>
                <a:sym typeface="Arial"/>
              </a:rPr>
              <a:t>Impacts on Teachers</a:t>
            </a:r>
            <a:endParaRPr kumimoji="0" lang="en-US" sz="1600" b="1"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Arial"/>
            </a:endParaRPr>
          </a:p>
        </p:txBody>
      </p:sp>
      <p:sp>
        <p:nvSpPr>
          <p:cNvPr id="5" name="Rectangle 4"/>
          <p:cNvSpPr/>
          <p:nvPr/>
        </p:nvSpPr>
        <p:spPr>
          <a:xfrm>
            <a:off x="6622333" y="1906980"/>
            <a:ext cx="2227490" cy="530352"/>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Improve Student Learning Outcomes</a:t>
            </a:r>
          </a:p>
        </p:txBody>
      </p:sp>
      <p:sp>
        <p:nvSpPr>
          <p:cNvPr id="6" name="TextBox 5"/>
          <p:cNvSpPr txBox="1"/>
          <p:nvPr/>
        </p:nvSpPr>
        <p:spPr>
          <a:xfrm>
            <a:off x="3103664" y="3797796"/>
            <a:ext cx="2535119" cy="2677656"/>
          </a:xfrm>
          <a:prstGeom prst="rect">
            <a:avLst/>
          </a:prstGeom>
          <a:noFill/>
        </p:spPr>
        <p:txBody>
          <a:bodyPr wrap="square" lIns="91440" tIns="45720" rIns="91440" bIns="45720" rtlCol="0" anchor="t">
            <a:spAutoFit/>
          </a:bodyPr>
          <a:lstStyle/>
          <a:p>
            <a:pPr marL="114300" marR="0" lvl="0" indent="0" algn="ctr" defTabSz="914400" rtl="0" eaLnBrk="1" fontAlgn="auto" latinLnBrk="0" hangingPunct="1">
              <a:lnSpc>
                <a:spcPct val="100000"/>
              </a:lnSpc>
              <a:spcBef>
                <a:spcPts val="360"/>
              </a:spcBef>
              <a:spcAft>
                <a:spcPts val="0"/>
              </a:spcAft>
              <a:buClr>
                <a:srgbClr val="91A226"/>
              </a:buClr>
              <a:buSzPts val="1800"/>
              <a:buFont typeface="Arial"/>
              <a:buNone/>
              <a:tabLst/>
              <a:defRPr/>
            </a:pPr>
            <a:r>
              <a:rPr kumimoji="0" lang="en-US" sz="1200" b="0" i="0" u="none" strike="noStrike" kern="0" cap="none" spc="0" normalizeH="0" baseline="0" noProof="0">
                <a:ln>
                  <a:noFill/>
                </a:ln>
                <a:effectLst/>
                <a:uLnTx/>
                <a:uFillTx/>
                <a:latin typeface="Calibri"/>
                <a:cs typeface="Calibri"/>
                <a:sym typeface="Arial"/>
              </a:rPr>
              <a:t>Strategic school staffing improves the experience of teachers by ensuring </a:t>
            </a:r>
            <a:r>
              <a:rPr kumimoji="0" lang="en-US" sz="1200" b="1" i="0" u="none" strike="noStrike" kern="0" cap="none" spc="0" normalizeH="0" baseline="0" noProof="0">
                <a:ln>
                  <a:noFill/>
                </a:ln>
                <a:effectLst/>
                <a:uLnTx/>
                <a:uFillTx/>
                <a:latin typeface="Calibri"/>
                <a:cs typeface="Calibri"/>
                <a:sym typeface="Arial"/>
              </a:rPr>
              <a:t>more time for collaboration </a:t>
            </a:r>
            <a:r>
              <a:rPr kumimoji="0" lang="en-US" sz="1200" i="0" u="none" strike="noStrike" kern="0" cap="none" spc="0" normalizeH="0" baseline="0" noProof="0">
                <a:ln>
                  <a:noFill/>
                </a:ln>
                <a:effectLst/>
                <a:uLnTx/>
                <a:uFillTx/>
                <a:latin typeface="Calibri"/>
                <a:cs typeface="Calibri"/>
                <a:sym typeface="Arial"/>
              </a:rPr>
              <a:t>and</a:t>
            </a:r>
            <a:r>
              <a:rPr kumimoji="0" lang="en-US" sz="1200" b="1" i="0" u="none" strike="noStrike" kern="0" cap="none" spc="0" normalizeH="0" baseline="0" noProof="0">
                <a:ln>
                  <a:noFill/>
                </a:ln>
                <a:effectLst/>
                <a:uLnTx/>
                <a:uFillTx/>
                <a:latin typeface="Calibri"/>
                <a:cs typeface="Calibri"/>
                <a:sym typeface="Arial"/>
              </a:rPr>
              <a:t> </a:t>
            </a:r>
            <a:r>
              <a:rPr kumimoji="0" lang="en-US" sz="1200" b="0" i="0" u="none" strike="noStrike" kern="0" cap="none" spc="0" normalizeH="0" baseline="0" noProof="0">
                <a:ln>
                  <a:noFill/>
                </a:ln>
                <a:effectLst/>
                <a:uLnTx/>
                <a:uFillTx/>
                <a:latin typeface="Calibri"/>
                <a:cs typeface="Calibri"/>
                <a:sym typeface="Arial"/>
              </a:rPr>
              <a:t>professional development led by </a:t>
            </a:r>
            <a:r>
              <a:rPr kumimoji="0" lang="en-US" sz="1200" b="1" i="0" u="none" strike="noStrike" kern="0" cap="none" spc="0" normalizeH="0" baseline="0" noProof="0">
                <a:ln>
                  <a:noFill/>
                </a:ln>
                <a:effectLst/>
                <a:uLnTx/>
                <a:uFillTx/>
                <a:latin typeface="Calibri"/>
                <a:cs typeface="Calibri"/>
                <a:sym typeface="Arial"/>
              </a:rPr>
              <a:t>skilled content leaders</a:t>
            </a:r>
            <a:r>
              <a:rPr kumimoji="0" lang="en-US" sz="1200" b="0" i="0" u="none" strike="noStrike" kern="0" cap="none" spc="0" normalizeH="0" baseline="0" noProof="0">
                <a:ln>
                  <a:noFill/>
                </a:ln>
                <a:effectLst/>
                <a:uLnTx/>
                <a:uFillTx/>
                <a:latin typeface="Calibri"/>
                <a:cs typeface="Calibri"/>
                <a:sym typeface="Arial"/>
              </a:rPr>
              <a:t>, offering </a:t>
            </a:r>
            <a:r>
              <a:rPr lang="en-US" sz="1200" kern="0">
                <a:latin typeface="Calibri"/>
                <a:cs typeface="Calibri"/>
                <a:sym typeface="Arial"/>
              </a:rPr>
              <a:t>opportunities for increased compensation, fostering </a:t>
            </a:r>
            <a:r>
              <a:rPr kumimoji="0" lang="en-US" sz="1200" b="1" i="0" u="none" strike="noStrike" kern="0" cap="none" spc="0" normalizeH="0" baseline="0" noProof="0">
                <a:ln>
                  <a:noFill/>
                </a:ln>
                <a:effectLst/>
                <a:uLnTx/>
                <a:uFillTx/>
                <a:latin typeface="Calibri"/>
                <a:cs typeface="Calibri"/>
                <a:sym typeface="Arial"/>
              </a:rPr>
              <a:t>better career pathways</a:t>
            </a:r>
            <a:r>
              <a:rPr kumimoji="0" lang="en-US" sz="1200" b="0" i="0" u="none" strike="noStrike" kern="0" cap="none" spc="0" normalizeH="0" baseline="0" noProof="0">
                <a:ln>
                  <a:noFill/>
                </a:ln>
                <a:effectLst/>
                <a:uLnTx/>
                <a:uFillTx/>
                <a:latin typeface="Calibri"/>
                <a:cs typeface="Calibri"/>
                <a:sym typeface="Arial"/>
              </a:rPr>
              <a:t> and implementing </a:t>
            </a:r>
            <a:r>
              <a:rPr kumimoji="0" lang="en-US" sz="1200" b="1" i="0" u="none" strike="noStrike" kern="0" cap="none" spc="0" normalizeH="0" baseline="0" noProof="0">
                <a:ln>
                  <a:noFill/>
                </a:ln>
                <a:effectLst/>
                <a:uLnTx/>
                <a:uFillTx/>
                <a:latin typeface="Calibri"/>
                <a:cs typeface="Calibri"/>
                <a:sym typeface="Arial"/>
              </a:rPr>
              <a:t>stronger accountability </a:t>
            </a:r>
            <a:r>
              <a:rPr kumimoji="0" lang="en-US" sz="1200" b="0" i="0" u="none" strike="noStrike" kern="0" cap="none" spc="0" normalizeH="0" baseline="0" noProof="0">
                <a:ln>
                  <a:noFill/>
                </a:ln>
                <a:effectLst/>
                <a:uLnTx/>
                <a:uFillTx/>
                <a:latin typeface="Calibri"/>
                <a:cs typeface="Calibri"/>
                <a:sym typeface="Arial"/>
              </a:rPr>
              <a:t>and</a:t>
            </a:r>
            <a:r>
              <a:rPr kumimoji="0" lang="en-US" sz="1200" b="1" i="0" u="none" strike="noStrike" kern="0" cap="none" spc="0" normalizeH="0" baseline="0" noProof="0">
                <a:ln>
                  <a:noFill/>
                </a:ln>
                <a:effectLst/>
                <a:uLnTx/>
                <a:uFillTx/>
                <a:latin typeface="Calibri"/>
                <a:cs typeface="Calibri"/>
                <a:sym typeface="Arial"/>
              </a:rPr>
              <a:t> instructional teams,</a:t>
            </a:r>
            <a:r>
              <a:rPr lang="en-US" sz="1200" kern="0">
                <a:latin typeface="Calibri"/>
                <a:cs typeface="Calibri"/>
                <a:sym typeface="Arial"/>
              </a:rPr>
              <a:t> all of which can lead to </a:t>
            </a:r>
            <a:r>
              <a:rPr kumimoji="0" lang="en-US" sz="1200" b="1" i="0" u="none" strike="noStrike" kern="0" cap="none" spc="0" normalizeH="0" baseline="0" noProof="0">
                <a:ln>
                  <a:noFill/>
                </a:ln>
                <a:effectLst/>
                <a:uLnTx/>
                <a:uFillTx/>
                <a:latin typeface="Calibri"/>
                <a:cs typeface="Calibri"/>
                <a:sym typeface="Arial"/>
              </a:rPr>
              <a:t>improved satisfaction </a:t>
            </a:r>
            <a:r>
              <a:rPr kumimoji="0" lang="en-US" sz="1200" b="0" i="0" u="none" strike="noStrike" kern="0" cap="none" spc="0" normalizeH="0" baseline="0" noProof="0">
                <a:ln>
                  <a:noFill/>
                </a:ln>
                <a:effectLst/>
                <a:uLnTx/>
                <a:uFillTx/>
                <a:latin typeface="Calibri"/>
                <a:cs typeface="Calibri"/>
                <a:sym typeface="Arial"/>
              </a:rPr>
              <a:t>of teachers and principals and increased </a:t>
            </a:r>
            <a:r>
              <a:rPr kumimoji="0" lang="en-US" sz="1200" b="1" i="0" u="none" strike="noStrike" kern="0" cap="none" spc="0" normalizeH="0" baseline="0" noProof="0">
                <a:ln>
                  <a:noFill/>
                </a:ln>
                <a:effectLst/>
                <a:uLnTx/>
                <a:uFillTx/>
                <a:latin typeface="Calibri"/>
                <a:cs typeface="Calibri"/>
                <a:sym typeface="Arial"/>
              </a:rPr>
              <a:t>teacher retention</a:t>
            </a:r>
            <a:r>
              <a:rPr kumimoji="0" lang="en-US" sz="1200" b="0" i="0" u="none" strike="noStrike" kern="0" cap="none" spc="0" normalizeH="0" baseline="0" noProof="0">
                <a:ln>
                  <a:noFill/>
                </a:ln>
                <a:effectLst/>
                <a:uLnTx/>
                <a:uFillTx/>
                <a:latin typeface="Calibri"/>
                <a:cs typeface="Calibri"/>
                <a:sym typeface="Arial"/>
              </a:rPr>
              <a:t>. </a:t>
            </a:r>
          </a:p>
        </p:txBody>
      </p:sp>
      <p:sp>
        <p:nvSpPr>
          <p:cNvPr id="7" name="TextBox 6"/>
          <p:cNvSpPr txBox="1"/>
          <p:nvPr/>
        </p:nvSpPr>
        <p:spPr>
          <a:xfrm>
            <a:off x="6175602" y="3802414"/>
            <a:ext cx="2907792" cy="1569660"/>
          </a:xfrm>
          <a:prstGeom prst="rect">
            <a:avLst/>
          </a:prstGeom>
          <a:noFill/>
        </p:spPr>
        <p:txBody>
          <a:bodyPr wrap="square" lIns="91440" tIns="45720" rIns="91440" bIns="45720" rtlCol="0" anchor="t">
            <a:spAutoFit/>
          </a:bodyPr>
          <a:lstStyle/>
          <a:p>
            <a:pPr marL="114300" marR="0" lvl="0" indent="0" algn="ctr" defTabSz="914400" rtl="0" eaLnBrk="1" fontAlgn="auto" latinLnBrk="0" hangingPunct="1">
              <a:lnSpc>
                <a:spcPct val="100000"/>
              </a:lnSpc>
              <a:spcBef>
                <a:spcPts val="360"/>
              </a:spcBef>
              <a:spcAft>
                <a:spcPts val="0"/>
              </a:spcAft>
              <a:buClr>
                <a:srgbClr val="91A226"/>
              </a:buClr>
              <a:buSzPts val="1800"/>
              <a:buFont typeface="Arial"/>
              <a:buNone/>
              <a:tabLst/>
              <a:defRPr/>
            </a:pPr>
            <a:r>
              <a:rPr kumimoji="0" lang="en-US" sz="1200" b="0" i="0" u="none" strike="noStrike" kern="0" cap="none" spc="0" normalizeH="0" baseline="0" noProof="0">
                <a:ln>
                  <a:noFill/>
                </a:ln>
                <a:effectLst/>
                <a:uLnTx/>
                <a:uFillTx/>
                <a:latin typeface="Calibri"/>
                <a:cs typeface="Calibri"/>
                <a:sym typeface="Calibri"/>
              </a:rPr>
              <a:t>These </a:t>
            </a:r>
            <a:r>
              <a:rPr kumimoji="0" lang="en-US" sz="1200" b="1" i="0" u="none" strike="noStrike" kern="0" cap="none" spc="0" normalizeH="0" baseline="0" noProof="0">
                <a:ln>
                  <a:noFill/>
                </a:ln>
                <a:effectLst/>
                <a:uLnTx/>
                <a:uFillTx/>
                <a:latin typeface="Calibri"/>
                <a:cs typeface="Calibri"/>
                <a:sym typeface="Calibri"/>
              </a:rPr>
              <a:t>solutions respond to the needs of learners, especially students farthest from opportunity</a:t>
            </a:r>
            <a:r>
              <a:rPr kumimoji="0" lang="en-US" sz="1200" b="0" i="0" u="none" strike="noStrike" kern="0" cap="none" spc="0" normalizeH="0" baseline="0" noProof="0">
                <a:ln>
                  <a:noFill/>
                </a:ln>
                <a:effectLst/>
                <a:uLnTx/>
                <a:uFillTx/>
                <a:latin typeface="Calibri"/>
                <a:cs typeface="Calibri"/>
                <a:sym typeface="Calibri"/>
              </a:rPr>
              <a:t>. They create the conditions for teachers to be most effective in the classrooms and </a:t>
            </a:r>
            <a:r>
              <a:rPr kumimoji="0" lang="en-US" sz="1200" b="1" i="0" u="none" strike="noStrike" kern="0" cap="none" spc="0" normalizeH="0" baseline="0" noProof="0">
                <a:ln>
                  <a:noFill/>
                </a:ln>
                <a:effectLst/>
                <a:uLnTx/>
                <a:uFillTx/>
                <a:latin typeface="Calibri"/>
                <a:cs typeface="Calibri"/>
                <a:sym typeface="Calibri"/>
              </a:rPr>
              <a:t>center student outcomes by ensuring students receive robust learning experiences and exceptional instruction.</a:t>
            </a:r>
            <a:endParaRPr kumimoji="0" lang="en-US" sz="1200" b="0" i="0" u="none" strike="noStrike" kern="0" cap="none" spc="0" normalizeH="0" baseline="0" noProof="0">
              <a:ln>
                <a:noFill/>
              </a:ln>
              <a:effectLst/>
              <a:uLnTx/>
              <a:uFillTx/>
              <a:latin typeface="Arial"/>
              <a:cs typeface="Calibri"/>
              <a:sym typeface="Arial"/>
            </a:endParaRPr>
          </a:p>
        </p:txBody>
      </p:sp>
      <p:sp>
        <p:nvSpPr>
          <p:cNvPr id="10" name="TextBox 9">
            <a:extLst>
              <a:ext uri="{FF2B5EF4-FFF2-40B4-BE49-F238E27FC236}">
                <a16:creationId xmlns:a16="http://schemas.microsoft.com/office/drawing/2014/main" id="{9757BA45-7481-96EF-6559-02B601CF3EAB}"/>
              </a:ext>
            </a:extLst>
          </p:cNvPr>
          <p:cNvSpPr txBox="1"/>
          <p:nvPr/>
        </p:nvSpPr>
        <p:spPr>
          <a:xfrm>
            <a:off x="2219054" y="6587643"/>
            <a:ext cx="6630769" cy="228606"/>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Calibri"/>
                <a:cs typeface="Arial"/>
                <a:sym typeface="Arial"/>
              </a:rPr>
              <a:t>Source: </a:t>
            </a:r>
            <a:r>
              <a:rPr kumimoji="0" lang="en-US" sz="900" b="0" i="0" u="none" strike="noStrike" kern="0" cap="none" spc="0" normalizeH="0" baseline="0" noProof="0" dirty="0">
                <a:ln>
                  <a:noFill/>
                </a:ln>
                <a:solidFill>
                  <a:srgbClr val="000000"/>
                </a:solidFill>
                <a:effectLst/>
                <a:uLnTx/>
                <a:uFillTx/>
                <a:latin typeface="Calibri"/>
                <a:cs typeface="Arial"/>
                <a:sym typeface="Arial"/>
                <a:hlinkClick r:id="rId3"/>
              </a:rPr>
              <a:t>Education Resource Strategies </a:t>
            </a:r>
            <a:r>
              <a:rPr kumimoji="0" lang="en-US" sz="900" b="0" i="0" u="none" strike="noStrike" kern="0" cap="none" spc="0" normalizeH="0" baseline="0" noProof="0" dirty="0">
                <a:ln>
                  <a:noFill/>
                </a:ln>
                <a:solidFill>
                  <a:srgbClr val="000000"/>
                </a:solidFill>
                <a:effectLst/>
                <a:uLnTx/>
                <a:uFillTx/>
                <a:latin typeface="Calibri"/>
                <a:cs typeface="Arial"/>
                <a:sym typeface="Arial"/>
              </a:rPr>
              <a:t>(2023)</a:t>
            </a:r>
          </a:p>
        </p:txBody>
      </p:sp>
      <p:sp>
        <p:nvSpPr>
          <p:cNvPr id="12" name="Rectangle 11">
            <a:extLst>
              <a:ext uri="{FF2B5EF4-FFF2-40B4-BE49-F238E27FC236}">
                <a16:creationId xmlns:a16="http://schemas.microsoft.com/office/drawing/2014/main" id="{7C3DD890-927C-8360-4CEA-A563B0457B39}"/>
              </a:ext>
            </a:extLst>
          </p:cNvPr>
          <p:cNvSpPr/>
          <p:nvPr/>
        </p:nvSpPr>
        <p:spPr>
          <a:xfrm>
            <a:off x="190205" y="1906979"/>
            <a:ext cx="1925565" cy="530352"/>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Calibri"/>
                <a:ea typeface="+mn-ea"/>
                <a:cs typeface="Calibri"/>
                <a:sym typeface="Arial"/>
              </a:rPr>
              <a:t>Strategic School Staffing</a:t>
            </a: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14" name="Graphic 14" descr="Classroom with solid fill">
            <a:extLst>
              <a:ext uri="{FF2B5EF4-FFF2-40B4-BE49-F238E27FC236}">
                <a16:creationId xmlns:a16="http://schemas.microsoft.com/office/drawing/2014/main" id="{BF5E542C-6BA0-AA35-A9D3-E939DE346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654" y="2701663"/>
            <a:ext cx="914400" cy="914400"/>
          </a:xfrm>
          <a:prstGeom prst="rect">
            <a:avLst/>
          </a:prstGeom>
        </p:spPr>
      </p:pic>
      <p:sp>
        <p:nvSpPr>
          <p:cNvPr id="15" name="TextBox 14">
            <a:extLst>
              <a:ext uri="{FF2B5EF4-FFF2-40B4-BE49-F238E27FC236}">
                <a16:creationId xmlns:a16="http://schemas.microsoft.com/office/drawing/2014/main" id="{C0CB8C59-D0C8-AC0C-788C-859CC028F5B0}"/>
              </a:ext>
            </a:extLst>
          </p:cNvPr>
          <p:cNvSpPr txBox="1"/>
          <p:nvPr/>
        </p:nvSpPr>
        <p:spPr>
          <a:xfrm>
            <a:off x="-3363" y="3799459"/>
            <a:ext cx="2346713" cy="237500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effectLst/>
                <a:uLnTx/>
                <a:uFillTx/>
                <a:latin typeface="Calibri"/>
                <a:cs typeface="Calibri"/>
                <a:sym typeface="Calibri"/>
              </a:rPr>
              <a:t>Strategic </a:t>
            </a:r>
            <a:r>
              <a:rPr lang="en-US" sz="1200" kern="0" dirty="0">
                <a:latin typeface="Calibri"/>
                <a:cs typeface="Calibri"/>
                <a:sym typeface="Calibri"/>
              </a:rPr>
              <a:t>school </a:t>
            </a:r>
            <a:r>
              <a:rPr kumimoji="0" lang="en-US" sz="1200" b="0" i="0" u="none" strike="noStrike" kern="0" cap="none" spc="0" normalizeH="0" baseline="0" noProof="0" dirty="0">
                <a:ln>
                  <a:noFill/>
                </a:ln>
                <a:effectLst/>
                <a:uLnTx/>
                <a:uFillTx/>
                <a:latin typeface="Calibri"/>
                <a:cs typeface="Calibri"/>
                <a:sym typeface="Calibri"/>
              </a:rPr>
              <a:t>staffing </a:t>
            </a:r>
            <a:r>
              <a:rPr kumimoji="0" lang="en-US" sz="1200" b="1" i="0" u="none" strike="noStrike" kern="0" cap="none" spc="0" normalizeH="0" baseline="0" noProof="0" dirty="0">
                <a:ln>
                  <a:noFill/>
                </a:ln>
                <a:effectLst/>
                <a:uLnTx/>
                <a:uFillTx/>
                <a:latin typeface="Calibri"/>
                <a:cs typeface="Calibri"/>
                <a:sym typeface="Calibri"/>
              </a:rPr>
              <a:t>reimagines the teaching profession </a:t>
            </a:r>
            <a:r>
              <a:rPr kumimoji="0" lang="en-US" sz="1200" b="0" i="0" u="none" strike="noStrike" kern="0" cap="none" spc="0" normalizeH="0" baseline="0" noProof="0" dirty="0">
                <a:ln>
                  <a:noFill/>
                </a:ln>
                <a:effectLst/>
                <a:uLnTx/>
                <a:uFillTx/>
                <a:latin typeface="Calibri"/>
                <a:cs typeface="Calibri"/>
                <a:sym typeface="Calibri"/>
              </a:rPr>
              <a:t>by disrupting the one-teacher, one-classroom model and replaces it with </a:t>
            </a:r>
            <a:r>
              <a:rPr kumimoji="0" lang="en-US" sz="1200" b="1" i="0" u="none" strike="noStrike" kern="0" cap="none" spc="0" normalizeH="0" baseline="0" noProof="0" dirty="0">
                <a:ln>
                  <a:noFill/>
                </a:ln>
                <a:effectLst/>
                <a:uLnTx/>
                <a:uFillTx/>
                <a:latin typeface="Calibri"/>
                <a:cs typeface="Calibri"/>
                <a:sym typeface="Calibri"/>
              </a:rPr>
              <a:t>innovative solutions like teaming structures, flexible schedules, new roles and integration of technology </a:t>
            </a:r>
            <a:r>
              <a:rPr kumimoji="0" lang="en-US" sz="1200" b="0" i="0" u="none" strike="noStrike" kern="0" cap="none" spc="0" normalizeH="0" baseline="0" noProof="0" dirty="0">
                <a:ln>
                  <a:noFill/>
                </a:ln>
                <a:effectLst/>
                <a:uLnTx/>
                <a:uFillTx/>
                <a:latin typeface="Calibri"/>
                <a:cs typeface="Calibri"/>
                <a:sym typeface="Calibri"/>
              </a:rPr>
              <a:t>to improve </a:t>
            </a:r>
            <a:r>
              <a:rPr kumimoji="0" lang="en-US" sz="1200" b="1" i="0" u="none" strike="noStrike" kern="0" cap="none" spc="0" normalizeH="0" baseline="0" noProof="0" dirty="0">
                <a:ln>
                  <a:noFill/>
                </a:ln>
                <a:effectLst/>
                <a:uLnTx/>
                <a:uFillTx/>
                <a:latin typeface="Calibri"/>
                <a:cs typeface="Calibri"/>
                <a:sym typeface="Calibri"/>
              </a:rPr>
              <a:t>student learning outcomes </a:t>
            </a:r>
            <a:r>
              <a:rPr kumimoji="0" lang="en-US" sz="1200" b="0" i="0" u="none" strike="noStrike" kern="0" cap="none" spc="0" normalizeH="0" baseline="0" noProof="0" dirty="0">
                <a:ln>
                  <a:noFill/>
                </a:ln>
                <a:effectLst/>
                <a:uLnTx/>
                <a:uFillTx/>
                <a:latin typeface="Calibri"/>
                <a:cs typeface="Calibri"/>
                <a:sym typeface="Calibri"/>
              </a:rPr>
              <a:t>and make </a:t>
            </a:r>
            <a:r>
              <a:rPr kumimoji="0" lang="en-US" sz="1200" b="1" i="0" u="none" strike="noStrike" kern="0" cap="none" spc="0" normalizeH="0" baseline="0" noProof="0" dirty="0">
                <a:ln>
                  <a:noFill/>
                </a:ln>
                <a:effectLst/>
                <a:uLnTx/>
                <a:uFillTx/>
                <a:latin typeface="Calibri"/>
                <a:cs typeface="Calibri"/>
                <a:sym typeface="Calibri"/>
              </a:rPr>
              <a:t>the teaching profession sustainable</a:t>
            </a:r>
            <a:r>
              <a:rPr kumimoji="0" lang="en-US" sz="1200" b="0" i="0" u="none" strike="noStrike" kern="0" cap="none" spc="0" normalizeH="0" baseline="0" noProof="0" dirty="0">
                <a:ln>
                  <a:noFill/>
                </a:ln>
                <a:effectLst/>
                <a:uLnTx/>
                <a:uFillTx/>
                <a:latin typeface="Calibri"/>
                <a:cs typeface="Calibri"/>
                <a:sym typeface="Calibri"/>
              </a:rPr>
              <a:t>. </a:t>
            </a:r>
            <a:endParaRPr kumimoji="0" lang="en-US" sz="1200" b="0" i="0" u="none" strike="noStrike" kern="0" cap="none" spc="0" normalizeH="0" baseline="0" noProof="0" dirty="0">
              <a:ln>
                <a:noFill/>
              </a:ln>
              <a:effectLst/>
              <a:uLnTx/>
              <a:uFillTx/>
              <a:latin typeface="Calibri"/>
              <a:cs typeface="Calibri"/>
              <a:sym typeface="Arial"/>
            </a:endParaRPr>
          </a:p>
          <a:p>
            <a:pPr marL="114300" marR="0" lvl="0" indent="0" algn="l" defTabSz="914400" rtl="0" eaLnBrk="1" fontAlgn="auto" latinLnBrk="0" hangingPunct="1">
              <a:lnSpc>
                <a:spcPct val="100000"/>
              </a:lnSpc>
              <a:spcBef>
                <a:spcPts val="360"/>
              </a:spcBef>
              <a:spcAft>
                <a:spcPts val="0"/>
              </a:spcAft>
              <a:buClr>
                <a:srgbClr val="000000"/>
              </a:buClr>
              <a:buSzPts val="1800"/>
              <a:buFont typeface="Arial"/>
              <a:buNone/>
              <a:tabLst/>
              <a:defRPr/>
            </a:pPr>
            <a:endParaRPr kumimoji="0" lang="en-US" sz="1300" b="0" i="0" u="none" strike="noStrike" kern="0" cap="none" spc="0" normalizeH="0" baseline="0" noProof="0" dirty="0">
              <a:ln>
                <a:noFill/>
              </a:ln>
              <a:solidFill>
                <a:srgbClr val="56585C"/>
              </a:solidFill>
              <a:effectLst/>
              <a:uLnTx/>
              <a:uFillTx/>
              <a:latin typeface="Calibri"/>
              <a:cs typeface="Calibri"/>
              <a:sym typeface="Arial"/>
            </a:endParaRPr>
          </a:p>
        </p:txBody>
      </p:sp>
      <p:pic>
        <p:nvPicPr>
          <p:cNvPr id="18" name="Graphic 18" descr="Graduation cap with solid fill">
            <a:extLst>
              <a:ext uri="{FF2B5EF4-FFF2-40B4-BE49-F238E27FC236}">
                <a16:creationId xmlns:a16="http://schemas.microsoft.com/office/drawing/2014/main" id="{9595CA29-770A-B17A-45EF-4F62392EAE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2800" y="2701663"/>
            <a:ext cx="914400" cy="914400"/>
          </a:xfrm>
          <a:prstGeom prst="rect">
            <a:avLst/>
          </a:prstGeom>
        </p:spPr>
      </p:pic>
      <p:pic>
        <p:nvPicPr>
          <p:cNvPr id="8" name="Graphic 8" descr="Caret Right with solid fill">
            <a:extLst>
              <a:ext uri="{FF2B5EF4-FFF2-40B4-BE49-F238E27FC236}">
                <a16:creationId xmlns:a16="http://schemas.microsoft.com/office/drawing/2014/main" id="{A7A9D74F-EFAB-B17C-163B-5F1C52A974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4214" y="3525441"/>
            <a:ext cx="914400" cy="914400"/>
          </a:xfrm>
          <a:prstGeom prst="rect">
            <a:avLst/>
          </a:prstGeom>
        </p:spPr>
      </p:pic>
      <p:pic>
        <p:nvPicPr>
          <p:cNvPr id="9" name="Graphic 8" descr="Caret Right with solid fill">
            <a:extLst>
              <a:ext uri="{FF2B5EF4-FFF2-40B4-BE49-F238E27FC236}">
                <a16:creationId xmlns:a16="http://schemas.microsoft.com/office/drawing/2014/main" id="{EFB2E6D5-D3EE-9B88-4275-76C4F6973F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7463" y="3525440"/>
            <a:ext cx="914400" cy="914400"/>
          </a:xfrm>
          <a:prstGeom prst="rect">
            <a:avLst/>
          </a:prstGeom>
        </p:spPr>
      </p:pic>
      <p:pic>
        <p:nvPicPr>
          <p:cNvPr id="3" name="Graphic 12" descr="Professor female with solid fill">
            <a:extLst>
              <a:ext uri="{FF2B5EF4-FFF2-40B4-BE49-F238E27FC236}">
                <a16:creationId xmlns:a16="http://schemas.microsoft.com/office/drawing/2014/main" id="{E7E23C9D-D5DF-A35C-AE3B-58A8670422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84402" y="2703910"/>
            <a:ext cx="914400" cy="914400"/>
          </a:xfrm>
          <a:prstGeom prst="rect">
            <a:avLst/>
          </a:prstGeom>
        </p:spPr>
      </p:pic>
      <p:sp>
        <p:nvSpPr>
          <p:cNvPr id="19" name="Slide Number Placeholder 2">
            <a:extLst>
              <a:ext uri="{FF2B5EF4-FFF2-40B4-BE49-F238E27FC236}">
                <a16:creationId xmlns:a16="http://schemas.microsoft.com/office/drawing/2014/main" id="{E25E6BC3-BD8A-0F54-8B08-BBD50A864C12}"/>
              </a:ext>
            </a:extLst>
          </p:cNvPr>
          <p:cNvSpPr>
            <a:spLocks noGrp="1"/>
          </p:cNvSpPr>
          <p:nvPr>
            <p:ph type="sldNum" sz="quarter" idx="4"/>
          </p:nvPr>
        </p:nvSpPr>
        <p:spPr>
          <a:xfrm>
            <a:off x="8531352" y="6453317"/>
            <a:ext cx="612648" cy="274320"/>
          </a:xfrm>
        </p:spPr>
        <p:txBody>
          <a:bodyPr/>
          <a:lstStyle/>
          <a:p>
            <a:fld id="{F1A25517-7F86-4871-894F-626326501892}" type="slidenum">
              <a:rPr lang="en-US" smtClean="0"/>
              <a:t>17</a:t>
            </a:fld>
            <a:endParaRPr lang="en-US"/>
          </a:p>
        </p:txBody>
      </p:sp>
    </p:spTree>
    <p:extLst>
      <p:ext uri="{BB962C8B-B14F-4D97-AF65-F5344CB8AC3E}">
        <p14:creationId xmlns:p14="http://schemas.microsoft.com/office/powerpoint/2010/main" val="330305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Title 1">
            <a:extLst>
              <a:ext uri="{FF2B5EF4-FFF2-40B4-BE49-F238E27FC236}">
                <a16:creationId xmlns:a16="http://schemas.microsoft.com/office/drawing/2014/main" id="{6EF280DB-D6E6-0196-D017-970C98DDA0C3}"/>
              </a:ext>
            </a:extLst>
          </p:cNvPr>
          <p:cNvSpPr>
            <a:spLocks noGrp="1"/>
          </p:cNvSpPr>
          <p:nvPr>
            <p:ph type="title"/>
          </p:nvPr>
        </p:nvSpPr>
        <p:spPr>
          <a:xfrm>
            <a:off x="259977" y="201817"/>
            <a:ext cx="8624048" cy="533401"/>
          </a:xfrm>
        </p:spPr>
        <p:txBody>
          <a:bodyPr/>
          <a:lstStyle/>
          <a:p>
            <a:r>
              <a:rPr lang="en-US" kern="1200">
                <a:solidFill>
                  <a:srgbClr val="324B8B"/>
                </a:solidFill>
              </a:rPr>
              <a:t>Ultimately, strategic school staffing can help improve student learning and social and emotional outcomes while bolstering diverse teacher pipelines and pathways</a:t>
            </a:r>
            <a:r>
              <a:rPr lang="en-US">
                <a:solidFill>
                  <a:srgbClr val="324B8B"/>
                </a:solidFill>
              </a:rPr>
              <a:t> </a:t>
            </a:r>
            <a:endParaRPr lang="en-US" kern="1200">
              <a:solidFill>
                <a:srgbClr val="324B8B"/>
              </a:solidFill>
            </a:endParaRPr>
          </a:p>
        </p:txBody>
      </p:sp>
      <p:sp>
        <p:nvSpPr>
          <p:cNvPr id="574" name="Google Shape;574;p20"/>
          <p:cNvSpPr txBox="1">
            <a:spLocks noGrp="1"/>
          </p:cNvSpPr>
          <p:nvPr>
            <p:ph type="sldNum" idx="4294967295"/>
          </p:nvPr>
        </p:nvSpPr>
        <p:spPr>
          <a:xfrm>
            <a:off x="8531225" y="6453188"/>
            <a:ext cx="612775" cy="27463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A9A9A9"/>
              </a:solidFill>
              <a:effectLst/>
              <a:uLnTx/>
              <a:uFillTx/>
              <a:latin typeface="Calibri"/>
              <a:cs typeface="Calibri"/>
              <a:sym typeface="Calibri"/>
            </a:endParaRPr>
          </a:p>
        </p:txBody>
      </p:sp>
      <p:grpSp>
        <p:nvGrpSpPr>
          <p:cNvPr id="11" name="Group 10">
            <a:extLst>
              <a:ext uri="{FF2B5EF4-FFF2-40B4-BE49-F238E27FC236}">
                <a16:creationId xmlns:a16="http://schemas.microsoft.com/office/drawing/2014/main" id="{FC4E021B-973C-3851-78FB-9F81003A1303}"/>
              </a:ext>
            </a:extLst>
          </p:cNvPr>
          <p:cNvGrpSpPr/>
          <p:nvPr/>
        </p:nvGrpSpPr>
        <p:grpSpPr>
          <a:xfrm>
            <a:off x="977825" y="2243218"/>
            <a:ext cx="7147777" cy="4314950"/>
            <a:chOff x="832286" y="1968801"/>
            <a:chExt cx="7147777" cy="4314950"/>
          </a:xfrm>
        </p:grpSpPr>
        <p:sp>
          <p:nvSpPr>
            <p:cNvPr id="576" name="Google Shape;576;p20"/>
            <p:cNvSpPr txBox="1"/>
            <p:nvPr/>
          </p:nvSpPr>
          <p:spPr>
            <a:xfrm>
              <a:off x="832286" y="1968801"/>
              <a:ext cx="3099816" cy="203980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Every student is engaged every day in meaningful, affirming, grade-level instruction</a:t>
              </a:r>
            </a:p>
          </p:txBody>
        </p:sp>
        <p:grpSp>
          <p:nvGrpSpPr>
            <p:cNvPr id="5" name="Group 4">
              <a:extLst>
                <a:ext uri="{FF2B5EF4-FFF2-40B4-BE49-F238E27FC236}">
                  <a16:creationId xmlns:a16="http://schemas.microsoft.com/office/drawing/2014/main" id="{ACBA2DCA-2FFD-02A0-B290-DA95BDBA2E5E}"/>
                </a:ext>
              </a:extLst>
            </p:cNvPr>
            <p:cNvGrpSpPr/>
            <p:nvPr/>
          </p:nvGrpSpPr>
          <p:grpSpPr>
            <a:xfrm>
              <a:off x="4878678" y="1968831"/>
              <a:ext cx="3099817" cy="2039426"/>
              <a:chOff x="3303544" y="1379139"/>
              <a:chExt cx="2142983" cy="2880547"/>
            </a:xfrm>
          </p:grpSpPr>
          <p:sp>
            <p:nvSpPr>
              <p:cNvPr id="577" name="Google Shape;577;p20"/>
              <p:cNvSpPr txBox="1"/>
              <p:nvPr/>
            </p:nvSpPr>
            <p:spPr>
              <a:xfrm>
                <a:off x="3303544" y="1379583"/>
                <a:ext cx="2142983" cy="288010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Every student has a </a:t>
                </a:r>
                <a:r>
                  <a:rPr lang="en-US" sz="1600" b="1">
                    <a:solidFill>
                      <a:srgbClr val="FFFFFF"/>
                    </a:solidFill>
                    <a:latin typeface="Calibri"/>
                    <a:ea typeface="Calibri"/>
                    <a:cs typeface="Calibri"/>
                    <a:sym typeface="Calibri"/>
                  </a:rPr>
                  <a:t>team</a:t>
                </a: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 of committed adults who know and advocate for that student’s learning needs and hold high expectations for what the student can achieve</a:t>
                </a:r>
              </a:p>
            </p:txBody>
          </p:sp>
          <p:sp>
            <p:nvSpPr>
              <p:cNvPr id="580" name="Google Shape;580;p20"/>
              <p:cNvSpPr txBox="1"/>
              <p:nvPr/>
            </p:nvSpPr>
            <p:spPr>
              <a:xfrm>
                <a:off x="3303544" y="1379139"/>
                <a:ext cx="284467" cy="426204"/>
              </a:xfrm>
              <a:prstGeom prst="rect">
                <a:avLst/>
              </a:prstGeom>
              <a:solidFill>
                <a:srgbClr val="BBD2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kumimoji="0" lang="en-US" sz="2000" b="1" i="0" u="none" strike="noStrike" kern="1200" cap="none" spc="0" normalizeH="0" baseline="0" noProof="0">
                    <a:ln>
                      <a:noFill/>
                    </a:ln>
                    <a:solidFill>
                      <a:srgbClr val="56585C"/>
                    </a:solidFill>
                    <a:effectLst/>
                    <a:uLnTx/>
                    <a:uFillTx/>
                    <a:latin typeface="Calibri"/>
                    <a:ea typeface="Calibri"/>
                    <a:cs typeface="Calibri"/>
                    <a:sym typeface="Calibri"/>
                  </a:rPr>
                  <a:t>2</a:t>
                </a:r>
                <a:endParaRPr kumimoji="0" sz="1400" b="0" i="0" u="none" strike="noStrike" kern="1200" cap="none" spc="0" normalizeH="0" baseline="0" noProof="0">
                  <a:ln>
                    <a:noFill/>
                  </a:ln>
                  <a:solidFill>
                    <a:srgbClr val="56585C"/>
                  </a:solidFill>
                  <a:effectLst/>
                  <a:uLnTx/>
                  <a:uFillTx/>
                  <a:latin typeface="Arial"/>
                  <a:ea typeface="Arial"/>
                  <a:cs typeface="Arial"/>
                  <a:sym typeface="Arial"/>
                </a:endParaRPr>
              </a:p>
            </p:txBody>
          </p:sp>
        </p:grpSp>
        <p:grpSp>
          <p:nvGrpSpPr>
            <p:cNvPr id="6" name="Group 5">
              <a:extLst>
                <a:ext uri="{FF2B5EF4-FFF2-40B4-BE49-F238E27FC236}">
                  <a16:creationId xmlns:a16="http://schemas.microsoft.com/office/drawing/2014/main" id="{EEFFC433-55DA-5C24-A647-035A78AD3A2D}"/>
                </a:ext>
              </a:extLst>
            </p:cNvPr>
            <p:cNvGrpSpPr/>
            <p:nvPr/>
          </p:nvGrpSpPr>
          <p:grpSpPr>
            <a:xfrm>
              <a:off x="832286" y="4244639"/>
              <a:ext cx="3099816" cy="2039112"/>
              <a:chOff x="6545205" y="1687468"/>
              <a:chExt cx="3788664" cy="2039112"/>
            </a:xfrm>
          </p:grpSpPr>
          <p:sp>
            <p:nvSpPr>
              <p:cNvPr id="578" name="Google Shape;578;p20"/>
              <p:cNvSpPr txBox="1"/>
              <p:nvPr/>
            </p:nvSpPr>
            <p:spPr>
              <a:xfrm>
                <a:off x="6545205" y="1687468"/>
                <a:ext cx="3788664"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rPr>
                  <a:t>Every teacher feels personally and professionally fulfilled by the roles they are playing and the support they receive tailored to leverage their individual strengths and expertise</a:t>
                </a:r>
              </a:p>
            </p:txBody>
          </p:sp>
          <p:sp>
            <p:nvSpPr>
              <p:cNvPr id="581" name="Google Shape;581;p20"/>
              <p:cNvSpPr txBox="1"/>
              <p:nvPr/>
            </p:nvSpPr>
            <p:spPr>
              <a:xfrm>
                <a:off x="6549038" y="1687468"/>
                <a:ext cx="502920" cy="301752"/>
              </a:xfrm>
              <a:prstGeom prst="rect">
                <a:avLst/>
              </a:prstGeom>
              <a:solidFill>
                <a:srgbClr val="BBD2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kumimoji="0" lang="en-US" sz="2000" b="1" i="0" u="none" strike="noStrike" kern="1200" cap="none" spc="0" normalizeH="0" baseline="0" noProof="0">
                    <a:ln>
                      <a:noFill/>
                    </a:ln>
                    <a:solidFill>
                      <a:srgbClr val="56585C"/>
                    </a:solidFill>
                    <a:effectLst/>
                    <a:uLnTx/>
                    <a:uFillTx/>
                    <a:latin typeface="Calibri"/>
                    <a:ea typeface="Calibri"/>
                    <a:cs typeface="Calibri"/>
                    <a:sym typeface="Calibri"/>
                  </a:rPr>
                  <a:t>3</a:t>
                </a:r>
                <a:endParaRPr kumimoji="0" sz="1400" b="0" i="0" u="none" strike="noStrike" kern="1200" cap="none" spc="0" normalizeH="0" baseline="0" noProof="0">
                  <a:ln>
                    <a:noFill/>
                  </a:ln>
                  <a:solidFill>
                    <a:srgbClr val="56585C"/>
                  </a:solidFill>
                  <a:effectLst/>
                  <a:uLnTx/>
                  <a:uFillTx/>
                  <a:latin typeface="Arial"/>
                  <a:ea typeface="Arial"/>
                  <a:cs typeface="Arial"/>
                  <a:sym typeface="Arial"/>
                </a:endParaRPr>
              </a:p>
            </p:txBody>
          </p:sp>
        </p:grpSp>
        <p:grpSp>
          <p:nvGrpSpPr>
            <p:cNvPr id="7" name="Group 6">
              <a:extLst>
                <a:ext uri="{FF2B5EF4-FFF2-40B4-BE49-F238E27FC236}">
                  <a16:creationId xmlns:a16="http://schemas.microsoft.com/office/drawing/2014/main" id="{E147EEF0-17DF-668C-0F6B-BCFC3B4C586D}"/>
                </a:ext>
              </a:extLst>
            </p:cNvPr>
            <p:cNvGrpSpPr/>
            <p:nvPr/>
          </p:nvGrpSpPr>
          <p:grpSpPr>
            <a:xfrm>
              <a:off x="4878677" y="4212194"/>
              <a:ext cx="3101386" cy="2039114"/>
              <a:chOff x="6327686" y="1655023"/>
              <a:chExt cx="3101386" cy="2039114"/>
            </a:xfrm>
          </p:grpSpPr>
          <p:sp>
            <p:nvSpPr>
              <p:cNvPr id="8" name="Google Shape;578;p20">
                <a:extLst>
                  <a:ext uri="{FF2B5EF4-FFF2-40B4-BE49-F238E27FC236}">
                    <a16:creationId xmlns:a16="http://schemas.microsoft.com/office/drawing/2014/main" id="{DED9DF2D-99B8-2D2B-AAEF-36A0263F462A}"/>
                  </a:ext>
                </a:extLst>
              </p:cNvPr>
              <p:cNvSpPr txBox="1"/>
              <p:nvPr/>
            </p:nvSpPr>
            <p:spPr>
              <a:xfrm>
                <a:off x="6327686" y="1655025"/>
                <a:ext cx="3101386"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lang="en-US" sz="1600" b="1">
                    <a:solidFill>
                      <a:srgbClr val="FFFFFF"/>
                    </a:solidFill>
                    <a:latin typeface="Calibri"/>
                    <a:ea typeface="Calibri"/>
                    <a:cs typeface="Calibri"/>
                    <a:sym typeface="Calibri"/>
                  </a:rPr>
                  <a:t>Every teacher has the potential for a meaningful career that provides opportunities for career growth, progression and compensation</a:t>
                </a:r>
                <a:endParaRPr kumimoji="0" lang="en-US" sz="1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581;p20">
                <a:extLst>
                  <a:ext uri="{FF2B5EF4-FFF2-40B4-BE49-F238E27FC236}">
                    <a16:creationId xmlns:a16="http://schemas.microsoft.com/office/drawing/2014/main" id="{FA00892D-C078-1328-1A2C-65CF34D0D2FE}"/>
                  </a:ext>
                </a:extLst>
              </p:cNvPr>
              <p:cNvSpPr txBox="1"/>
              <p:nvPr/>
            </p:nvSpPr>
            <p:spPr>
              <a:xfrm>
                <a:off x="6327687" y="1655023"/>
                <a:ext cx="411480" cy="301752"/>
              </a:xfrm>
              <a:prstGeom prst="rect">
                <a:avLst/>
              </a:prstGeom>
              <a:solidFill>
                <a:srgbClr val="BBD2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lang="en-US" sz="2000" b="1">
                    <a:solidFill>
                      <a:srgbClr val="56585C"/>
                    </a:solidFill>
                    <a:latin typeface="Calibri"/>
                    <a:ea typeface="Arial"/>
                    <a:cs typeface="Calibri"/>
                    <a:sym typeface="Calibri"/>
                  </a:rPr>
                  <a:t>4</a:t>
                </a:r>
                <a:endParaRPr kumimoji="0" sz="1400" b="0" i="0" u="none" strike="noStrike" kern="1200" cap="none" spc="0" normalizeH="0" baseline="0" noProof="0">
                  <a:ln>
                    <a:noFill/>
                  </a:ln>
                  <a:solidFill>
                    <a:srgbClr val="56585C"/>
                  </a:solidFill>
                  <a:effectLst/>
                  <a:uLnTx/>
                  <a:uFillTx/>
                  <a:latin typeface="Arial"/>
                  <a:ea typeface="Arial"/>
                  <a:cs typeface="Arial"/>
                  <a:sym typeface="Arial"/>
                </a:endParaRPr>
              </a:p>
            </p:txBody>
          </p:sp>
        </p:grpSp>
      </p:grpSp>
      <p:sp>
        <p:nvSpPr>
          <p:cNvPr id="10" name="Rectangle 9">
            <a:extLst>
              <a:ext uri="{FF2B5EF4-FFF2-40B4-BE49-F238E27FC236}">
                <a16:creationId xmlns:a16="http://schemas.microsoft.com/office/drawing/2014/main" id="{FC152A8E-4271-0409-00CD-0B4A7F9DCDC1}"/>
              </a:ext>
            </a:extLst>
          </p:cNvPr>
          <p:cNvSpPr/>
          <p:nvPr/>
        </p:nvSpPr>
        <p:spPr>
          <a:xfrm>
            <a:off x="2121039" y="1506224"/>
            <a:ext cx="4901922" cy="5334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The vision for strategic school staffing ensures that…</a:t>
            </a:r>
          </a:p>
        </p:txBody>
      </p:sp>
      <p:sp>
        <p:nvSpPr>
          <p:cNvPr id="3" name="Google Shape;580;p20">
            <a:extLst>
              <a:ext uri="{FF2B5EF4-FFF2-40B4-BE49-F238E27FC236}">
                <a16:creationId xmlns:a16="http://schemas.microsoft.com/office/drawing/2014/main" id="{85CE932D-88D7-A686-2A12-9EDF19E3EEA1}"/>
              </a:ext>
            </a:extLst>
          </p:cNvPr>
          <p:cNvSpPr txBox="1"/>
          <p:nvPr/>
        </p:nvSpPr>
        <p:spPr>
          <a:xfrm>
            <a:off x="977825" y="2214653"/>
            <a:ext cx="414616" cy="302337"/>
          </a:xfrm>
          <a:prstGeom prst="rect">
            <a:avLst/>
          </a:prstGeom>
          <a:solidFill>
            <a:srgbClr val="BBD2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E7982E"/>
              </a:buClr>
              <a:buSzPts val="2000"/>
              <a:buFont typeface="Noto Sans Symbols"/>
              <a:buNone/>
              <a:tabLst/>
              <a:defRPr/>
            </a:pPr>
            <a:r>
              <a:rPr lang="en-US" sz="2000" b="1">
                <a:solidFill>
                  <a:srgbClr val="56585C"/>
                </a:solidFill>
                <a:latin typeface="Calibri"/>
                <a:ea typeface="Arial"/>
                <a:cs typeface="Calibri"/>
                <a:sym typeface="Calibri"/>
              </a:rPr>
              <a:t>1</a:t>
            </a:r>
            <a:endParaRPr kumimoji="0" sz="1400" b="0" i="0" u="none" strike="noStrike" kern="1200" cap="none" spc="0" normalizeH="0" baseline="0" noProof="0">
              <a:ln>
                <a:noFill/>
              </a:ln>
              <a:solidFill>
                <a:srgbClr val="56585C"/>
              </a:solidFill>
              <a:effectLst/>
              <a:uLnTx/>
              <a:uFillTx/>
              <a:latin typeface="Arial"/>
              <a:ea typeface="Arial"/>
              <a:cs typeface="Arial"/>
              <a:sym typeface="Arial"/>
            </a:endParaRPr>
          </a:p>
        </p:txBody>
      </p:sp>
    </p:spTree>
    <p:extLst>
      <p:ext uri="{BB962C8B-B14F-4D97-AF65-F5344CB8AC3E}">
        <p14:creationId xmlns:p14="http://schemas.microsoft.com/office/powerpoint/2010/main" val="932610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6572C08-6057-9E5B-A4BD-9B52527BAF0F}"/>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8660" r="8660"/>
          <a:stretch/>
        </p:blipFill>
        <p:spPr>
          <a:xfrm>
            <a:off x="518474" y="10"/>
            <a:ext cx="8625526" cy="6857990"/>
          </a:xfrm>
          <a:prstGeom prst="rect">
            <a:avLst/>
          </a:prstGeom>
          <a:noFill/>
        </p:spPr>
      </p:pic>
      <p:sp>
        <p:nvSpPr>
          <p:cNvPr id="2" name="Text Placeholder 1">
            <a:extLst>
              <a:ext uri="{FF2B5EF4-FFF2-40B4-BE49-F238E27FC236}">
                <a16:creationId xmlns:a16="http://schemas.microsoft.com/office/drawing/2014/main" id="{4616BB04-E3B8-1E9E-3C61-6E188A13DBCA}"/>
              </a:ext>
            </a:extLst>
          </p:cNvPr>
          <p:cNvSpPr>
            <a:spLocks noGrp="1"/>
          </p:cNvSpPr>
          <p:nvPr>
            <p:ph type="body" sz="quarter" idx="11"/>
          </p:nvPr>
        </p:nvSpPr>
        <p:spPr/>
        <p:txBody>
          <a:bodyPr/>
          <a:lstStyle/>
          <a:p>
            <a:r>
              <a:rPr lang="en-US" b="1"/>
              <a:t>Conceptual Framework, Models &amp; Bright Spots</a:t>
            </a:r>
          </a:p>
        </p:txBody>
      </p:sp>
      <p:sp>
        <p:nvSpPr>
          <p:cNvPr id="6" name="Text Placeholder 5">
            <a:extLst>
              <a:ext uri="{FF2B5EF4-FFF2-40B4-BE49-F238E27FC236}">
                <a16:creationId xmlns:a16="http://schemas.microsoft.com/office/drawing/2014/main" id="{1F87509F-0383-2F36-F537-3351D483FE64}"/>
              </a:ext>
            </a:extLst>
          </p:cNvPr>
          <p:cNvSpPr>
            <a:spLocks noGrp="1"/>
          </p:cNvSpPr>
          <p:nvPr>
            <p:ph type="body" sz="quarter" idx="13"/>
          </p:nvPr>
        </p:nvSpPr>
        <p:spPr/>
        <p:txBody>
          <a:bodyPr/>
          <a:lstStyle/>
          <a:p>
            <a:r>
              <a:rPr lang="en-US" b="1">
                <a:solidFill>
                  <a:schemeClr val="tx2"/>
                </a:solidFill>
              </a:rPr>
              <a:t>3|</a:t>
            </a:r>
          </a:p>
        </p:txBody>
      </p:sp>
      <p:sp>
        <p:nvSpPr>
          <p:cNvPr id="5" name="Slide Number Placeholder 4" hidden="1">
            <a:extLst>
              <a:ext uri="{FF2B5EF4-FFF2-40B4-BE49-F238E27FC236}">
                <a16:creationId xmlns:a16="http://schemas.microsoft.com/office/drawing/2014/main" id="{E1650691-ADEB-A5C3-FA3F-309255783870}"/>
              </a:ext>
            </a:extLst>
          </p:cNvPr>
          <p:cNvSpPr>
            <a:spLocks noGrp="1"/>
          </p:cNvSpPr>
          <p:nvPr>
            <p:ph type="sldNum" sz="quarter" idx="4"/>
          </p:nvPr>
        </p:nvSpPr>
        <p:spPr/>
        <p:txBody>
          <a:bodyPr/>
          <a:lstStyle/>
          <a:p>
            <a:pPr>
              <a:spcAft>
                <a:spcPts val="600"/>
              </a:spcAft>
            </a:pPr>
            <a:fld id="{F1A25517-7F86-4871-894F-626326501892}" type="slidenum">
              <a:rPr lang="en-US" smtClean="0"/>
              <a:pPr>
                <a:spcAft>
                  <a:spcPts val="600"/>
                </a:spcAft>
              </a:pPr>
              <a:t>19</a:t>
            </a:fld>
            <a:endParaRPr lang="en-US"/>
          </a:p>
        </p:txBody>
      </p:sp>
      <p:sp>
        <p:nvSpPr>
          <p:cNvPr id="4" name="Rectangle 3">
            <a:extLst>
              <a:ext uri="{FF2B5EF4-FFF2-40B4-BE49-F238E27FC236}">
                <a16:creationId xmlns:a16="http://schemas.microsoft.com/office/drawing/2014/main" id="{31A9874B-69C1-4DDB-D503-FE1889C11FE7}"/>
              </a:ext>
            </a:extLst>
          </p:cNvPr>
          <p:cNvSpPr/>
          <p:nvPr/>
        </p:nvSpPr>
        <p:spPr>
          <a:xfrm>
            <a:off x="1805599" y="4661626"/>
            <a:ext cx="7334451" cy="2204823"/>
          </a:xfrm>
          <a:prstGeom prst="rect">
            <a:avLst/>
          </a:prstGeom>
          <a:solidFill>
            <a:schemeClr val="accent2">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cs typeface="Calibri"/>
            </a:endParaRPr>
          </a:p>
          <a:p>
            <a:pPr algn="ctr"/>
            <a:r>
              <a:rPr lang="en-US" b="1">
                <a:cs typeface="Calibri"/>
              </a:rPr>
              <a:t>“Strategic staffing is also; how do we train those that are in the classroom and how do we bring more teachers that have a diverse set of skills so that they're able to connect and reflect the students that they serve?”</a:t>
            </a:r>
          </a:p>
          <a:p>
            <a:pPr algn="ctr"/>
            <a:r>
              <a:rPr lang="en-US" b="1">
                <a:cs typeface="Calibri"/>
              </a:rPr>
              <a:t> —Nonprofit Leader</a:t>
            </a:r>
          </a:p>
        </p:txBody>
      </p:sp>
    </p:spTree>
    <p:extLst>
      <p:ext uri="{BB962C8B-B14F-4D97-AF65-F5344CB8AC3E}">
        <p14:creationId xmlns:p14="http://schemas.microsoft.com/office/powerpoint/2010/main" val="18529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C921-3BA3-691E-F9CC-0B07112FAB3B}"/>
              </a:ext>
            </a:extLst>
          </p:cNvPr>
          <p:cNvSpPr>
            <a:spLocks noGrp="1"/>
          </p:cNvSpPr>
          <p:nvPr>
            <p:ph type="title"/>
          </p:nvPr>
        </p:nvSpPr>
        <p:spPr>
          <a:xfrm>
            <a:off x="259977" y="201817"/>
            <a:ext cx="8624048" cy="533401"/>
          </a:xfrm>
        </p:spPr>
        <p:txBody>
          <a:bodyPr/>
          <a:lstStyle/>
          <a:p>
            <a:r>
              <a:rPr lang="en-US"/>
              <a:t>Table of Contents </a:t>
            </a:r>
          </a:p>
        </p:txBody>
      </p:sp>
      <p:sp>
        <p:nvSpPr>
          <p:cNvPr id="4" name="Slide Number Placeholder 3">
            <a:extLst>
              <a:ext uri="{FF2B5EF4-FFF2-40B4-BE49-F238E27FC236}">
                <a16:creationId xmlns:a16="http://schemas.microsoft.com/office/drawing/2014/main" id="{230D849B-F03C-673D-0A6E-FE3F2B79323E}"/>
              </a:ext>
            </a:extLst>
          </p:cNvPr>
          <p:cNvSpPr>
            <a:spLocks noGrp="1"/>
          </p:cNvSpPr>
          <p:nvPr>
            <p:ph type="sldNum" sz="quarter" idx="4"/>
          </p:nvPr>
        </p:nvSpPr>
        <p:spPr/>
        <p:txBody>
          <a:bodyPr/>
          <a:lstStyle/>
          <a:p>
            <a:fld id="{F1A25517-7F86-4871-894F-626326501892}" type="slidenum">
              <a:rPr lang="en-US" smtClean="0"/>
              <a:t>2</a:t>
            </a:fld>
            <a:endParaRPr lang="en-US"/>
          </a:p>
        </p:txBody>
      </p:sp>
      <p:graphicFrame>
        <p:nvGraphicFramePr>
          <p:cNvPr id="3" name="Google Shape;1082;p66">
            <a:extLst>
              <a:ext uri="{FF2B5EF4-FFF2-40B4-BE49-F238E27FC236}">
                <a16:creationId xmlns:a16="http://schemas.microsoft.com/office/drawing/2014/main" id="{756A6D08-451D-7F73-514C-20FEAA5AA6CC}"/>
              </a:ext>
            </a:extLst>
          </p:cNvPr>
          <p:cNvGraphicFramePr/>
          <p:nvPr>
            <p:extLst>
              <p:ext uri="{D42A27DB-BD31-4B8C-83A1-F6EECF244321}">
                <p14:modId xmlns:p14="http://schemas.microsoft.com/office/powerpoint/2010/main" val="701787374"/>
              </p:ext>
            </p:extLst>
          </p:nvPr>
        </p:nvGraphicFramePr>
        <p:xfrm>
          <a:off x="413440" y="939283"/>
          <a:ext cx="8317120" cy="4979434"/>
        </p:xfrm>
        <a:graphic>
          <a:graphicData uri="http://schemas.openxmlformats.org/drawingml/2006/table">
            <a:tbl>
              <a:tblPr>
                <a:noFill/>
              </a:tblPr>
              <a:tblGrid>
                <a:gridCol w="526322">
                  <a:extLst>
                    <a:ext uri="{9D8B030D-6E8A-4147-A177-3AD203B41FA5}">
                      <a16:colId xmlns:a16="http://schemas.microsoft.com/office/drawing/2014/main" val="20000"/>
                    </a:ext>
                  </a:extLst>
                </a:gridCol>
                <a:gridCol w="5716794">
                  <a:extLst>
                    <a:ext uri="{9D8B030D-6E8A-4147-A177-3AD203B41FA5}">
                      <a16:colId xmlns:a16="http://schemas.microsoft.com/office/drawing/2014/main" val="20001"/>
                    </a:ext>
                  </a:extLst>
                </a:gridCol>
                <a:gridCol w="2074004">
                  <a:extLst>
                    <a:ext uri="{9D8B030D-6E8A-4147-A177-3AD203B41FA5}">
                      <a16:colId xmlns:a16="http://schemas.microsoft.com/office/drawing/2014/main" val="2889418049"/>
                    </a:ext>
                  </a:extLst>
                </a:gridCol>
              </a:tblGrid>
              <a:tr h="727871">
                <a:tc>
                  <a:txBody>
                    <a:bodyPr/>
                    <a:lstStyle/>
                    <a:p>
                      <a:pPr marL="0" marR="0" lvl="0" indent="0" algn="ctr" rtl="0">
                        <a:lnSpc>
                          <a:spcPct val="100000"/>
                        </a:lnSpc>
                        <a:spcBef>
                          <a:spcPts val="0"/>
                        </a:spcBef>
                        <a:spcAft>
                          <a:spcPts val="0"/>
                        </a:spcAft>
                        <a:buClr>
                          <a:schemeClr val="dk1"/>
                        </a:buClr>
                        <a:buSzPts val="2400"/>
                        <a:buFont typeface="Calibri"/>
                        <a:buNone/>
                      </a:pPr>
                      <a:r>
                        <a:rPr lang="en-US" sz="2100" b="1" i="0" u="none" strike="noStrike" cap="none">
                          <a:solidFill>
                            <a:schemeClr val="accent4"/>
                          </a:solidFill>
                          <a:latin typeface="+mj-lt"/>
                          <a:ea typeface="Calibri"/>
                          <a:cs typeface="Calibri"/>
                          <a:sym typeface="Calibri"/>
                        </a:rPr>
                        <a:t>1</a:t>
                      </a:r>
                      <a:endParaRPr sz="2100" b="1" i="0" u="none" strike="noStrike" cap="none">
                        <a:solidFill>
                          <a:schemeClr val="accent4"/>
                        </a:solidFill>
                        <a:latin typeface="+mj-lt"/>
                        <a:ea typeface="Calibri"/>
                        <a:cs typeface="Calibri"/>
                        <a:sym typeface="Calibri"/>
                      </a:endParaRP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100" b="0" i="0" u="none" strike="noStrike" cap="none">
                          <a:solidFill>
                            <a:schemeClr val="dk1"/>
                          </a:solidFill>
                          <a:latin typeface="+mj-lt"/>
                          <a:ea typeface="Calibri"/>
                          <a:cs typeface="Calibri"/>
                          <a:sym typeface="Calibri"/>
                          <a:hlinkClick r:id="rId2" action="ppaction://hlinksldjump"/>
                        </a:rPr>
                        <a:t>Setting the Stage &amp; Landscape Objectives </a:t>
                      </a:r>
                      <a:endParaRPr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100" b="0" i="0" u="none" strike="noStrike" cap="none">
                          <a:solidFill>
                            <a:schemeClr val="dk1"/>
                          </a:solidFill>
                          <a:latin typeface="+mj-lt"/>
                          <a:ea typeface="Calibri"/>
                          <a:cs typeface="Calibri"/>
                          <a:sym typeface="Calibri"/>
                        </a:rPr>
                        <a:t>Slides 3–8</a:t>
                      </a:r>
                      <a:endParaRPr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83948"/>
                  </a:ext>
                </a:extLst>
              </a:tr>
              <a:tr h="727871">
                <a:tc>
                  <a:txBody>
                    <a:bodyPr/>
                    <a:lstStyle/>
                    <a:p>
                      <a:pPr marL="0" marR="0" lvl="0" indent="0" algn="ctr" rtl="0">
                        <a:lnSpc>
                          <a:spcPct val="100000"/>
                        </a:lnSpc>
                        <a:spcBef>
                          <a:spcPts val="0"/>
                        </a:spcBef>
                        <a:spcAft>
                          <a:spcPts val="0"/>
                        </a:spcAft>
                        <a:buClr>
                          <a:schemeClr val="dk1"/>
                        </a:buClr>
                        <a:buSzPts val="2400"/>
                        <a:buFont typeface="Calibri"/>
                        <a:buNone/>
                      </a:pPr>
                      <a:r>
                        <a:rPr lang="en-US" sz="2100" b="1" i="0" u="none" strike="noStrike" cap="none">
                          <a:solidFill>
                            <a:schemeClr val="accent4"/>
                          </a:solidFill>
                          <a:latin typeface="+mj-lt"/>
                          <a:ea typeface="Calibri"/>
                          <a:cs typeface="Calibri"/>
                          <a:sym typeface="Calibri"/>
                        </a:rPr>
                        <a:t>2</a:t>
                      </a:r>
                      <a:endParaRPr sz="2100" b="1" i="0" u="none" strike="noStrike" cap="none">
                        <a:solidFill>
                          <a:schemeClr val="accent4"/>
                        </a:solidFill>
                        <a:latin typeface="+mj-lt"/>
                        <a:ea typeface="Calibri"/>
                        <a:cs typeface="Calibri"/>
                        <a:sym typeface="Calibri"/>
                      </a:endParaRP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100" b="0" i="0" u="none" strike="noStrike" cap="none">
                          <a:solidFill>
                            <a:schemeClr val="dk1"/>
                          </a:solidFill>
                          <a:latin typeface="+mj-lt"/>
                          <a:ea typeface="Calibri"/>
                          <a:cs typeface="Calibri"/>
                          <a:sym typeface="Calibri"/>
                          <a:hlinkClick r:id="rId3" action="ppaction://hlinksldjump"/>
                        </a:rPr>
                        <a:t>Background &amp; Context </a:t>
                      </a:r>
                      <a:endParaRPr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rgbClr val="56585C"/>
                        </a:buClr>
                        <a:buSzPts val="2400"/>
                        <a:buFont typeface="Calibri"/>
                        <a:buNone/>
                        <a:tabLst/>
                        <a:defRPr/>
                      </a:pPr>
                      <a:r>
                        <a:rPr kumimoji="0" lang="en-US" sz="2100" b="0" i="0" u="none" strike="noStrike" kern="1200" cap="none" spc="0" normalizeH="0" baseline="0" noProof="0">
                          <a:ln>
                            <a:noFill/>
                          </a:ln>
                          <a:solidFill>
                            <a:srgbClr val="56585C"/>
                          </a:solidFill>
                          <a:effectLst/>
                          <a:uLnTx/>
                          <a:uFillTx/>
                          <a:latin typeface="+mj-lt"/>
                          <a:ea typeface="Calibri"/>
                          <a:cs typeface="Calibri"/>
                          <a:sym typeface="Calibri"/>
                        </a:rPr>
                        <a:t>Slides 9–18</a:t>
                      </a: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829131"/>
                  </a:ext>
                </a:extLst>
              </a:tr>
              <a:tr h="612208">
                <a:tc>
                  <a:txBody>
                    <a:bodyPr/>
                    <a:lstStyle/>
                    <a:p>
                      <a:pPr marL="0" marR="0" lvl="0" indent="0" algn="ctr"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2100" b="1" i="0" u="none" strike="noStrike" cap="none">
                          <a:solidFill>
                            <a:schemeClr val="accent4"/>
                          </a:solidFill>
                          <a:latin typeface="+mj-lt"/>
                          <a:ea typeface="Calibri"/>
                          <a:cs typeface="Calibri"/>
                          <a:sym typeface="Calibri"/>
                        </a:rPr>
                        <a:t>3</a:t>
                      </a: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2100" b="0" i="0" u="none" strike="noStrike" cap="none">
                          <a:solidFill>
                            <a:schemeClr val="dk1"/>
                          </a:solidFill>
                          <a:latin typeface="+mj-lt"/>
                          <a:ea typeface="Calibri"/>
                          <a:cs typeface="Calibri"/>
                          <a:sym typeface="Calibri"/>
                          <a:hlinkClick r:id="rId4" action="ppaction://hlinksldjump"/>
                        </a:rPr>
                        <a:t>Conceptual Framework, Models &amp; Bright Spots</a:t>
                      </a:r>
                      <a:endParaRPr lang="en-US"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rgbClr val="56585C"/>
                        </a:buClr>
                        <a:buSzPts val="2400"/>
                        <a:buFont typeface="Calibri"/>
                        <a:buNone/>
                        <a:tabLst/>
                        <a:defRPr/>
                      </a:pPr>
                      <a:r>
                        <a:rPr kumimoji="0" lang="en-US" sz="2100" b="0" i="0" u="none" strike="noStrike" kern="1200" cap="none" spc="0" normalizeH="0" baseline="0" noProof="0">
                          <a:ln>
                            <a:noFill/>
                          </a:ln>
                          <a:solidFill>
                            <a:srgbClr val="56585C"/>
                          </a:solidFill>
                          <a:effectLst/>
                          <a:uLnTx/>
                          <a:uFillTx/>
                          <a:latin typeface="+mj-lt"/>
                          <a:ea typeface="Calibri"/>
                          <a:cs typeface="Calibri"/>
                          <a:sym typeface="Calibri"/>
                        </a:rPr>
                        <a:t>Slides 19–32</a:t>
                      </a: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5592221"/>
                  </a:ext>
                </a:extLst>
              </a:tr>
              <a:tr h="727871">
                <a:tc>
                  <a:txBody>
                    <a:bodyPr/>
                    <a:lstStyle/>
                    <a:p>
                      <a:pPr marL="0" marR="0" lvl="0" indent="0" algn="ctr" rtl="0">
                        <a:lnSpc>
                          <a:spcPct val="100000"/>
                        </a:lnSpc>
                        <a:spcBef>
                          <a:spcPts val="0"/>
                        </a:spcBef>
                        <a:spcAft>
                          <a:spcPts val="0"/>
                        </a:spcAft>
                        <a:buClr>
                          <a:schemeClr val="dk1"/>
                        </a:buClr>
                        <a:buSzPts val="2400"/>
                        <a:buFont typeface="Calibri"/>
                        <a:buNone/>
                      </a:pPr>
                      <a:r>
                        <a:rPr lang="en-US" sz="2100" b="1" i="0" u="none" strike="noStrike" cap="none">
                          <a:solidFill>
                            <a:schemeClr val="accent4"/>
                          </a:solidFill>
                          <a:latin typeface="+mj-lt"/>
                          <a:ea typeface="Calibri"/>
                          <a:cs typeface="Calibri"/>
                          <a:sym typeface="Calibri"/>
                        </a:rPr>
                        <a:t>4</a:t>
                      </a:r>
                      <a:endParaRPr sz="2100" b="1" i="0" u="none" strike="noStrike" cap="none">
                        <a:solidFill>
                          <a:schemeClr val="accent4"/>
                        </a:solidFill>
                        <a:latin typeface="+mj-lt"/>
                        <a:ea typeface="Calibri"/>
                        <a:cs typeface="Calibri"/>
                        <a:sym typeface="Calibri"/>
                      </a:endParaRP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2100" b="0" i="0" u="none" strike="noStrike" cap="none">
                          <a:solidFill>
                            <a:schemeClr val="dk1"/>
                          </a:solidFill>
                          <a:latin typeface="+mj-lt"/>
                          <a:ea typeface="Calibri"/>
                          <a:cs typeface="Calibri"/>
                          <a:sym typeface="Calibri"/>
                          <a:hlinkClick r:id="rId5" action="ppaction://hlinksldjump"/>
                        </a:rPr>
                        <a:t>Barriers &amp; Opportunities </a:t>
                      </a:r>
                      <a:endParaRPr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rgbClr val="56585C"/>
                        </a:buClr>
                        <a:buSzPts val="2400"/>
                        <a:buFont typeface="Calibri"/>
                        <a:buNone/>
                        <a:tabLst/>
                        <a:defRPr/>
                      </a:pPr>
                      <a:r>
                        <a:rPr kumimoji="0" lang="en-US" sz="2100" b="0" i="0" u="none" strike="noStrike" kern="1200" cap="none" spc="0" normalizeH="0" baseline="0" noProof="0">
                          <a:ln>
                            <a:noFill/>
                          </a:ln>
                          <a:solidFill>
                            <a:srgbClr val="56585C"/>
                          </a:solidFill>
                          <a:effectLst/>
                          <a:uLnTx/>
                          <a:uFillTx/>
                          <a:latin typeface="+mj-lt"/>
                          <a:ea typeface="Calibri"/>
                          <a:cs typeface="Calibri"/>
                          <a:sym typeface="Calibri"/>
                        </a:rPr>
                        <a:t>Slides 33–39</a:t>
                      </a: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9239595"/>
                  </a:ext>
                </a:extLst>
              </a:tr>
              <a:tr h="727871">
                <a:tc>
                  <a:txBody>
                    <a:bodyPr/>
                    <a:lstStyle/>
                    <a:p>
                      <a:pPr marL="0" marR="0" lvl="0" indent="0" algn="ctr" rtl="0">
                        <a:lnSpc>
                          <a:spcPct val="100000"/>
                        </a:lnSpc>
                        <a:spcBef>
                          <a:spcPts val="0"/>
                        </a:spcBef>
                        <a:spcAft>
                          <a:spcPts val="0"/>
                        </a:spcAft>
                        <a:buClr>
                          <a:schemeClr val="dk1"/>
                        </a:buClr>
                        <a:buSzPts val="2400"/>
                        <a:buFont typeface="Calibri"/>
                        <a:buNone/>
                      </a:pPr>
                      <a:r>
                        <a:rPr lang="en-US" sz="2100" b="1" i="0" u="none" strike="noStrike" cap="none">
                          <a:solidFill>
                            <a:schemeClr val="accent4"/>
                          </a:solidFill>
                          <a:latin typeface="+mj-lt"/>
                          <a:ea typeface="Calibri"/>
                          <a:cs typeface="Calibri"/>
                          <a:sym typeface="Calibri"/>
                        </a:rPr>
                        <a:t>5</a:t>
                      </a:r>
                      <a:endParaRPr sz="2100" b="1" i="0" u="none" strike="noStrike" cap="none">
                        <a:solidFill>
                          <a:schemeClr val="accent4"/>
                        </a:solidFill>
                        <a:latin typeface="+mj-lt"/>
                        <a:ea typeface="Calibri"/>
                        <a:cs typeface="Calibri"/>
                        <a:sym typeface="Calibri"/>
                      </a:endParaRP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2100" b="0" i="0" u="none" strike="noStrike" cap="none">
                          <a:solidFill>
                            <a:schemeClr val="dk1"/>
                          </a:solidFill>
                          <a:latin typeface="+mj-lt"/>
                          <a:ea typeface="Calibri"/>
                          <a:cs typeface="Calibri"/>
                          <a:sym typeface="Calibri"/>
                          <a:hlinkClick r:id="rId6" action="ppaction://hlinksldjump"/>
                        </a:rPr>
                        <a:t>Recommendations &amp; The Role of Philanthropy </a:t>
                      </a:r>
                      <a:endParaRPr lang="en-US"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rgbClr val="56585C"/>
                        </a:buClr>
                        <a:buSzPts val="2400"/>
                        <a:buFont typeface="Calibri"/>
                        <a:buNone/>
                        <a:tabLst/>
                        <a:defRPr/>
                      </a:pPr>
                      <a:r>
                        <a:rPr kumimoji="0" lang="en-US" sz="2100" b="0" i="0" u="none" strike="noStrike" kern="1200" cap="none" spc="0" normalizeH="0" baseline="0" noProof="0">
                          <a:ln>
                            <a:noFill/>
                          </a:ln>
                          <a:solidFill>
                            <a:srgbClr val="56585C"/>
                          </a:solidFill>
                          <a:effectLst/>
                          <a:uLnTx/>
                          <a:uFillTx/>
                          <a:latin typeface="+mj-lt"/>
                          <a:ea typeface="Calibri"/>
                          <a:cs typeface="Calibri"/>
                          <a:sym typeface="Calibri"/>
                        </a:rPr>
                        <a:t>Slides 40–47</a:t>
                      </a: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65073"/>
                  </a:ext>
                </a:extLst>
              </a:tr>
              <a:tr h="727871">
                <a:tc>
                  <a:txBody>
                    <a:bodyPr/>
                    <a:lstStyle/>
                    <a:p>
                      <a:pPr marL="0" marR="0" lvl="0" indent="0" algn="ctr" rtl="0">
                        <a:lnSpc>
                          <a:spcPct val="100000"/>
                        </a:lnSpc>
                        <a:spcBef>
                          <a:spcPts val="0"/>
                        </a:spcBef>
                        <a:spcAft>
                          <a:spcPts val="0"/>
                        </a:spcAft>
                        <a:buClr>
                          <a:schemeClr val="dk1"/>
                        </a:buClr>
                        <a:buSzPts val="2400"/>
                        <a:buFont typeface="Calibri"/>
                        <a:buNone/>
                      </a:pPr>
                      <a:r>
                        <a:rPr lang="en-US" sz="2100" b="1" i="0" u="none" strike="noStrike" cap="none">
                          <a:solidFill>
                            <a:schemeClr val="accent4"/>
                          </a:solidFill>
                          <a:latin typeface="+mj-lt"/>
                          <a:ea typeface="Calibri"/>
                          <a:cs typeface="Calibri"/>
                          <a:sym typeface="Calibri"/>
                        </a:rPr>
                        <a:t>6</a:t>
                      </a:r>
                      <a:endParaRPr sz="2100" b="1" i="0" u="none" strike="noStrike" cap="none">
                        <a:solidFill>
                          <a:schemeClr val="accent4"/>
                        </a:solidFill>
                        <a:latin typeface="+mj-lt"/>
                        <a:ea typeface="Calibri"/>
                        <a:cs typeface="Calibri"/>
                        <a:sym typeface="Calibri"/>
                      </a:endParaRP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2100" b="0" i="0" u="none" strike="noStrike" cap="none">
                          <a:solidFill>
                            <a:schemeClr val="dk1"/>
                          </a:solidFill>
                          <a:latin typeface="+mj-lt"/>
                          <a:ea typeface="Calibri"/>
                          <a:cs typeface="Calibri"/>
                          <a:sym typeface="Calibri"/>
                          <a:hlinkClick r:id="rId7" action="ppaction://hlinksldjump"/>
                        </a:rPr>
                        <a:t>Appendices</a:t>
                      </a:r>
                      <a:endParaRPr lang="en-US" sz="2100" b="0" i="0" u="none" strike="noStrike" cap="none">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rgbClr val="56585C"/>
                        </a:buClr>
                        <a:buSzPts val="2400"/>
                        <a:buFont typeface="Calibri"/>
                        <a:buNone/>
                        <a:tabLst/>
                        <a:defRPr/>
                      </a:pPr>
                      <a:r>
                        <a:rPr kumimoji="0" lang="en-US" sz="2100" b="0" i="0" u="none" strike="noStrike" kern="1200" cap="none" spc="0" normalizeH="0" baseline="0" noProof="0" dirty="0">
                          <a:ln>
                            <a:noFill/>
                          </a:ln>
                          <a:solidFill>
                            <a:srgbClr val="56585C"/>
                          </a:solidFill>
                          <a:effectLst/>
                          <a:uLnTx/>
                          <a:uFillTx/>
                          <a:latin typeface="+mj-lt"/>
                          <a:ea typeface="Calibri"/>
                          <a:cs typeface="Calibri"/>
                          <a:sym typeface="Calibri"/>
                        </a:rPr>
                        <a:t>Slides 48–73</a:t>
                      </a: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8940434"/>
                  </a:ext>
                </a:extLst>
              </a:tr>
              <a:tr h="727871">
                <a:tc>
                  <a:txBody>
                    <a:bodyPr/>
                    <a:lstStyle/>
                    <a:p>
                      <a:pPr marL="0" marR="0" lvl="0" indent="0" algn="ctr" rtl="0">
                        <a:lnSpc>
                          <a:spcPct val="100000"/>
                        </a:lnSpc>
                        <a:spcBef>
                          <a:spcPts val="0"/>
                        </a:spcBef>
                        <a:spcAft>
                          <a:spcPts val="0"/>
                        </a:spcAft>
                        <a:buClr>
                          <a:schemeClr val="dk1"/>
                        </a:buClr>
                        <a:buSzPts val="2400"/>
                        <a:buFont typeface="Calibri"/>
                        <a:buNone/>
                      </a:pPr>
                      <a:r>
                        <a:rPr lang="en-US" sz="2100" b="1" i="0" u="none" strike="noStrike" cap="none">
                          <a:solidFill>
                            <a:schemeClr val="accent4"/>
                          </a:solidFill>
                          <a:latin typeface="+mj-lt"/>
                          <a:ea typeface="Calibri"/>
                          <a:cs typeface="Calibri"/>
                          <a:sym typeface="Calibri"/>
                        </a:rPr>
                        <a:t>7</a:t>
                      </a:r>
                      <a:endParaRPr sz="2100" b="1" i="0" u="none" strike="noStrike" cap="none">
                        <a:solidFill>
                          <a:schemeClr val="accent4"/>
                        </a:solidFill>
                        <a:latin typeface="+mj-lt"/>
                        <a:ea typeface="Calibri"/>
                        <a:cs typeface="Calibri"/>
                        <a:sym typeface="Calibri"/>
                      </a:endParaRPr>
                    </a:p>
                  </a:txBody>
                  <a:tcPr marL="91450" marR="91450" marT="45725" marB="4572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2100" b="0" i="0" u="none" strike="noStrike" cap="none" dirty="0">
                          <a:solidFill>
                            <a:schemeClr val="dk1"/>
                          </a:solidFill>
                          <a:latin typeface="+mj-lt"/>
                          <a:ea typeface="Calibri"/>
                          <a:cs typeface="Calibri"/>
                          <a:sym typeface="Calibri"/>
                          <a:hlinkClick r:id="rId8" action="ppaction://hlinksldjump"/>
                        </a:rPr>
                        <a:t>Works Cited </a:t>
                      </a:r>
                      <a:endParaRPr lang="en-US" sz="2100" b="0" i="0" u="none" strike="noStrike" cap="none" dirty="0">
                        <a:solidFill>
                          <a:schemeClr val="dk1"/>
                        </a:solidFill>
                        <a:latin typeface="+mj-lt"/>
                        <a:ea typeface="Calibri"/>
                        <a:cs typeface="Calibri"/>
                        <a:sym typeface="Calibri"/>
                      </a:endParaRP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rgbClr val="56585C"/>
                        </a:buClr>
                        <a:buSzPts val="2400"/>
                        <a:buFont typeface="Calibri"/>
                        <a:buNone/>
                        <a:tabLst/>
                        <a:defRPr/>
                      </a:pPr>
                      <a:r>
                        <a:rPr kumimoji="0" lang="en-US" sz="2100" b="0" i="0" u="none" strike="noStrike" kern="1200" cap="none" spc="0" normalizeH="0" baseline="0" noProof="0" dirty="0">
                          <a:ln>
                            <a:noFill/>
                          </a:ln>
                          <a:solidFill>
                            <a:srgbClr val="56585C"/>
                          </a:solidFill>
                          <a:effectLst/>
                          <a:uLnTx/>
                          <a:uFillTx/>
                          <a:latin typeface="+mj-lt"/>
                          <a:ea typeface="Calibri"/>
                          <a:cs typeface="Calibri"/>
                          <a:sym typeface="Calibri"/>
                        </a:rPr>
                        <a:t>Slides 74–79</a:t>
                      </a:r>
                    </a:p>
                  </a:txBody>
                  <a:tcPr marL="91450" marR="91450" marT="45725" marB="4572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accent4"/>
                      </a:solidFill>
                      <a:prstDash val="dash"/>
                      <a:round/>
                      <a:headEnd type="none" w="med" len="med"/>
                      <a:tailEnd type="none" w="med" len="med"/>
                    </a:lnT>
                    <a:lnB w="12700" cap="flat" cmpd="sng" algn="ctr">
                      <a:solidFill>
                        <a:schemeClr val="accent4"/>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2419752"/>
                  </a:ext>
                </a:extLst>
              </a:tr>
            </a:tbl>
          </a:graphicData>
        </a:graphic>
      </p:graphicFrame>
    </p:spTree>
    <p:extLst>
      <p:ext uri="{BB962C8B-B14F-4D97-AF65-F5344CB8AC3E}">
        <p14:creationId xmlns:p14="http://schemas.microsoft.com/office/powerpoint/2010/main" val="4139918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A8B11-6D4D-279D-3F7F-EBD06E6ED37D}"/>
              </a:ext>
            </a:extLst>
          </p:cNvPr>
          <p:cNvSpPr>
            <a:spLocks noGrp="1"/>
          </p:cNvSpPr>
          <p:nvPr>
            <p:ph type="title"/>
          </p:nvPr>
        </p:nvSpPr>
        <p:spPr/>
        <p:txBody>
          <a:bodyPr/>
          <a:lstStyle/>
          <a:p>
            <a:r>
              <a:rPr lang="en-US"/>
              <a:t>This section of the scan presents the conceptual framework, along with models and bright spots of strategic school staffing</a:t>
            </a:r>
          </a:p>
        </p:txBody>
      </p:sp>
      <p:sp>
        <p:nvSpPr>
          <p:cNvPr id="4" name="Slide Number Placeholder 3">
            <a:extLst>
              <a:ext uri="{FF2B5EF4-FFF2-40B4-BE49-F238E27FC236}">
                <a16:creationId xmlns:a16="http://schemas.microsoft.com/office/drawing/2014/main" id="{D03C824C-5C8C-FD25-3195-8191614E69FF}"/>
              </a:ext>
            </a:extLst>
          </p:cNvPr>
          <p:cNvSpPr>
            <a:spLocks noGrp="1"/>
          </p:cNvSpPr>
          <p:nvPr>
            <p:ph type="sldNum" sz="quarter" idx="4294967295"/>
          </p:nvPr>
        </p:nvSpPr>
        <p:spPr>
          <a:xfrm>
            <a:off x="8531225" y="6453188"/>
            <a:ext cx="612775" cy="274637"/>
          </a:xfrm>
        </p:spPr>
        <p:txBody>
          <a:bodyPr/>
          <a:lstStyle/>
          <a:p>
            <a:fld id="{F1A25517-7F86-4871-894F-626326501892}" type="slidenum">
              <a:rPr lang="en-US" smtClean="0"/>
              <a:t>20</a:t>
            </a:fld>
            <a:endParaRPr lang="en-US"/>
          </a:p>
        </p:txBody>
      </p:sp>
      <p:graphicFrame>
        <p:nvGraphicFramePr>
          <p:cNvPr id="5" name="Table 5">
            <a:extLst>
              <a:ext uri="{FF2B5EF4-FFF2-40B4-BE49-F238E27FC236}">
                <a16:creationId xmlns:a16="http://schemas.microsoft.com/office/drawing/2014/main" id="{964FEBCE-9A22-0C37-7C6F-77FAE697008D}"/>
              </a:ext>
            </a:extLst>
          </p:cNvPr>
          <p:cNvGraphicFramePr>
            <a:graphicFrameLocks noGrp="1"/>
          </p:cNvGraphicFramePr>
          <p:nvPr>
            <p:extLst>
              <p:ext uri="{D42A27DB-BD31-4B8C-83A1-F6EECF244321}">
                <p14:modId xmlns:p14="http://schemas.microsoft.com/office/powerpoint/2010/main" val="1102215570"/>
              </p:ext>
            </p:extLst>
          </p:nvPr>
        </p:nvGraphicFramePr>
        <p:xfrm>
          <a:off x="259977" y="1128970"/>
          <a:ext cx="8624048" cy="2042160"/>
        </p:xfrm>
        <a:graphic>
          <a:graphicData uri="http://schemas.openxmlformats.org/drawingml/2006/table">
            <a:tbl>
              <a:tblPr firstRow="1" bandRow="1">
                <a:tableStyleId>{5940675A-B579-460E-94D1-54222C63F5DA}</a:tableStyleId>
              </a:tblPr>
              <a:tblGrid>
                <a:gridCol w="8624048">
                  <a:extLst>
                    <a:ext uri="{9D8B030D-6E8A-4147-A177-3AD203B41FA5}">
                      <a16:colId xmlns:a16="http://schemas.microsoft.com/office/drawing/2014/main" val="214021749"/>
                    </a:ext>
                  </a:extLst>
                </a:gridCol>
              </a:tblGrid>
              <a:tr h="370840">
                <a:tc>
                  <a:txBody>
                    <a:bodyPr/>
                    <a:lstStyle/>
                    <a:p>
                      <a:r>
                        <a:rPr lang="en-US" sz="1600">
                          <a:solidFill>
                            <a:schemeClr val="bg1"/>
                          </a:solidFill>
                        </a:rPr>
                        <a:t>The intent of the conceptual framework and description of model types is to help </a:t>
                      </a:r>
                      <a:r>
                        <a:rPr lang="en-US" sz="1600" b="1">
                          <a:solidFill>
                            <a:schemeClr val="bg1"/>
                          </a:solidFill>
                        </a:rPr>
                        <a:t>stakeholders understand the bounded set of solutions for organizing talent that will drive more fundamental shifts in how talent is organized in schools. </a:t>
                      </a:r>
                    </a:p>
                    <a:p>
                      <a:endParaRPr lang="en-US" sz="1600">
                        <a:solidFill>
                          <a:schemeClr val="bg1"/>
                        </a:solidFill>
                      </a:endParaRPr>
                    </a:p>
                    <a:p>
                      <a:r>
                        <a:rPr lang="en-US" sz="1600">
                          <a:solidFill>
                            <a:schemeClr val="bg1"/>
                          </a:solidFill>
                        </a:rPr>
                        <a:t>Included in this section are examples of organizations that </a:t>
                      </a:r>
                      <a:r>
                        <a:rPr lang="en-US" sz="1600" b="1">
                          <a:solidFill>
                            <a:schemeClr val="bg1"/>
                          </a:solidFill>
                        </a:rPr>
                        <a:t>exemplify the model types, as well as bright spots, such as school systems, implementing characteristics of strategic school staffing. </a:t>
                      </a:r>
                    </a:p>
                    <a:p>
                      <a:endParaRPr lang="en-US" sz="1600">
                        <a:solidFill>
                          <a:schemeClr val="bg1"/>
                        </a:solidFill>
                      </a:endParaRPr>
                    </a:p>
                    <a:p>
                      <a:r>
                        <a:rPr lang="en-US" sz="1600">
                          <a:solidFill>
                            <a:schemeClr val="bg1"/>
                          </a:solidFill>
                        </a:rPr>
                        <a:t>Ultimately, the conceptual framework, models and bright spots will…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215563"/>
                  </a:ext>
                </a:extLst>
              </a:tr>
            </a:tbl>
          </a:graphicData>
        </a:graphic>
      </p:graphicFrame>
      <p:grpSp>
        <p:nvGrpSpPr>
          <p:cNvPr id="16" name="Group 15">
            <a:extLst>
              <a:ext uri="{FF2B5EF4-FFF2-40B4-BE49-F238E27FC236}">
                <a16:creationId xmlns:a16="http://schemas.microsoft.com/office/drawing/2014/main" id="{02D81141-852D-C86F-96AE-6D7A5ED1188D}"/>
              </a:ext>
            </a:extLst>
          </p:cNvPr>
          <p:cNvGrpSpPr/>
          <p:nvPr/>
        </p:nvGrpSpPr>
        <p:grpSpPr>
          <a:xfrm>
            <a:off x="259977" y="3357162"/>
            <a:ext cx="8382045" cy="2763766"/>
            <a:chOff x="259977" y="3490136"/>
            <a:chExt cx="8382045" cy="2763766"/>
          </a:xfrm>
        </p:grpSpPr>
        <p:pic>
          <p:nvPicPr>
            <p:cNvPr id="7" name="Picture 6">
              <a:extLst>
                <a:ext uri="{FF2B5EF4-FFF2-40B4-BE49-F238E27FC236}">
                  <a16:creationId xmlns:a16="http://schemas.microsoft.com/office/drawing/2014/main" id="{E0A454D3-8137-4D25-546E-86C5225CB53C}"/>
                </a:ext>
              </a:extLst>
            </p:cNvPr>
            <p:cNvPicPr>
              <a:picLocks noChangeAspect="1"/>
            </p:cNvPicPr>
            <p:nvPr/>
          </p:nvPicPr>
          <p:blipFill>
            <a:blip r:embed="rId3"/>
            <a:stretch>
              <a:fillRect/>
            </a:stretch>
          </p:blipFill>
          <p:spPr>
            <a:xfrm>
              <a:off x="259977" y="3490136"/>
              <a:ext cx="780067" cy="780067"/>
            </a:xfrm>
            <a:prstGeom prst="rect">
              <a:avLst/>
            </a:prstGeom>
          </p:spPr>
        </p:pic>
        <p:pic>
          <p:nvPicPr>
            <p:cNvPr id="10" name="Picture 9">
              <a:extLst>
                <a:ext uri="{FF2B5EF4-FFF2-40B4-BE49-F238E27FC236}">
                  <a16:creationId xmlns:a16="http://schemas.microsoft.com/office/drawing/2014/main" id="{5B2DCD7A-1FED-83D6-88C3-F24F4FDEFA65}"/>
                </a:ext>
              </a:extLst>
            </p:cNvPr>
            <p:cNvPicPr>
              <a:picLocks noChangeAspect="1"/>
            </p:cNvPicPr>
            <p:nvPr/>
          </p:nvPicPr>
          <p:blipFill>
            <a:blip r:embed="rId3"/>
            <a:stretch>
              <a:fillRect/>
            </a:stretch>
          </p:blipFill>
          <p:spPr>
            <a:xfrm>
              <a:off x="259977" y="4477269"/>
              <a:ext cx="780067" cy="780067"/>
            </a:xfrm>
            <a:prstGeom prst="rect">
              <a:avLst/>
            </a:prstGeom>
          </p:spPr>
        </p:pic>
        <p:pic>
          <p:nvPicPr>
            <p:cNvPr id="11" name="Picture 10">
              <a:extLst>
                <a:ext uri="{FF2B5EF4-FFF2-40B4-BE49-F238E27FC236}">
                  <a16:creationId xmlns:a16="http://schemas.microsoft.com/office/drawing/2014/main" id="{D603DA3F-CACB-AA9D-BAAF-83CCE24BDE3B}"/>
                </a:ext>
              </a:extLst>
            </p:cNvPr>
            <p:cNvPicPr>
              <a:picLocks noChangeAspect="1"/>
            </p:cNvPicPr>
            <p:nvPr/>
          </p:nvPicPr>
          <p:blipFill>
            <a:blip r:embed="rId3"/>
            <a:stretch>
              <a:fillRect/>
            </a:stretch>
          </p:blipFill>
          <p:spPr>
            <a:xfrm>
              <a:off x="259977" y="5464402"/>
              <a:ext cx="780067" cy="780067"/>
            </a:xfrm>
            <a:prstGeom prst="rect">
              <a:avLst/>
            </a:prstGeom>
          </p:spPr>
        </p:pic>
        <p:sp>
          <p:nvSpPr>
            <p:cNvPr id="12" name="Rectangle 11">
              <a:extLst>
                <a:ext uri="{FF2B5EF4-FFF2-40B4-BE49-F238E27FC236}">
                  <a16:creationId xmlns:a16="http://schemas.microsoft.com/office/drawing/2014/main" id="{9DAB96A6-C882-469B-68D9-6BCDEC64B946}"/>
                </a:ext>
              </a:extLst>
            </p:cNvPr>
            <p:cNvSpPr/>
            <p:nvPr/>
          </p:nvSpPr>
          <p:spPr>
            <a:xfrm>
              <a:off x="1040044" y="3503518"/>
              <a:ext cx="7601978" cy="7800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a:solidFill>
                    <a:schemeClr val="tx1"/>
                  </a:solidFill>
                </a:rPr>
                <a:t>Support funders and policymakers in determining the types of strategic school staffing models to incentivize through grants and focused investments</a:t>
              </a:r>
            </a:p>
          </p:txBody>
        </p:sp>
        <p:sp>
          <p:nvSpPr>
            <p:cNvPr id="13" name="Rectangle 12">
              <a:extLst>
                <a:ext uri="{FF2B5EF4-FFF2-40B4-BE49-F238E27FC236}">
                  <a16:creationId xmlns:a16="http://schemas.microsoft.com/office/drawing/2014/main" id="{0DCFB2F4-1A7E-3004-86F4-86F4824F0544}"/>
                </a:ext>
              </a:extLst>
            </p:cNvPr>
            <p:cNvSpPr/>
            <p:nvPr/>
          </p:nvSpPr>
          <p:spPr>
            <a:xfrm>
              <a:off x="1040044" y="4494354"/>
              <a:ext cx="7601978" cy="7800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accent4"/>
                </a:buClr>
              </a:pPr>
              <a:r>
                <a:rPr lang="en-US" sz="1600">
                  <a:solidFill>
                    <a:schemeClr val="tx1"/>
                  </a:solidFill>
                </a:rPr>
                <a:t>Support district leadership and educators as they seek to identify and implement strategic school staffing </a:t>
              </a:r>
            </a:p>
          </p:txBody>
        </p:sp>
        <p:sp>
          <p:nvSpPr>
            <p:cNvPr id="15" name="Rectangle 14">
              <a:extLst>
                <a:ext uri="{FF2B5EF4-FFF2-40B4-BE49-F238E27FC236}">
                  <a16:creationId xmlns:a16="http://schemas.microsoft.com/office/drawing/2014/main" id="{A93B1FB9-FF0B-41C7-57C7-4819CBD50D23}"/>
                </a:ext>
              </a:extLst>
            </p:cNvPr>
            <p:cNvSpPr/>
            <p:nvPr/>
          </p:nvSpPr>
          <p:spPr>
            <a:xfrm>
              <a:off x="1040044" y="5473835"/>
              <a:ext cx="7601978" cy="7800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accent4"/>
                </a:buClr>
              </a:pPr>
              <a:r>
                <a:rPr lang="en-US" sz="1600">
                  <a:solidFill>
                    <a:schemeClr val="tx1"/>
                  </a:solidFill>
                </a:rPr>
                <a:t>Identify areas where further research is needed to understand the impacts of strategic school staffing models</a:t>
              </a:r>
            </a:p>
          </p:txBody>
        </p:sp>
      </p:grpSp>
    </p:spTree>
    <p:extLst>
      <p:ext uri="{BB962C8B-B14F-4D97-AF65-F5344CB8AC3E}">
        <p14:creationId xmlns:p14="http://schemas.microsoft.com/office/powerpoint/2010/main" val="552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25D2-AF1B-78C5-84AD-4E377195C81D}"/>
              </a:ext>
            </a:extLst>
          </p:cNvPr>
          <p:cNvSpPr>
            <a:spLocks noGrp="1"/>
          </p:cNvSpPr>
          <p:nvPr>
            <p:ph type="title"/>
          </p:nvPr>
        </p:nvSpPr>
        <p:spPr/>
        <p:txBody>
          <a:bodyPr/>
          <a:lstStyle/>
          <a:p>
            <a:r>
              <a:rPr lang="en-US"/>
              <a:t>The conceptual framework identifies the characteristics of strategic school staffing and the enabling conditions that support adoption and scale </a:t>
            </a:r>
          </a:p>
        </p:txBody>
      </p:sp>
      <p:sp>
        <p:nvSpPr>
          <p:cNvPr id="26" name="Slide Number Placeholder 3">
            <a:extLst>
              <a:ext uri="{FF2B5EF4-FFF2-40B4-BE49-F238E27FC236}">
                <a16:creationId xmlns:a16="http://schemas.microsoft.com/office/drawing/2014/main" id="{74A78F21-9631-7C47-7FA7-40A72F7ECD83}"/>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21</a:t>
            </a:fld>
            <a:endParaRPr lang="en-US">
              <a:solidFill>
                <a:srgbClr val="A9A9A9"/>
              </a:solidFill>
              <a:latin typeface="Calibri"/>
            </a:endParaRPr>
          </a:p>
        </p:txBody>
      </p:sp>
      <p:pic>
        <p:nvPicPr>
          <p:cNvPr id="27" name="Picture 26">
            <a:extLst>
              <a:ext uri="{FF2B5EF4-FFF2-40B4-BE49-F238E27FC236}">
                <a16:creationId xmlns:a16="http://schemas.microsoft.com/office/drawing/2014/main" id="{00EBEDEA-9E95-D5A3-B818-2559BCD196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8762" y="1404876"/>
            <a:ext cx="5046476" cy="5185601"/>
          </a:xfrm>
          <a:prstGeom prst="rect">
            <a:avLst/>
          </a:prstGeom>
        </p:spPr>
      </p:pic>
    </p:spTree>
    <p:extLst>
      <p:ext uri="{BB962C8B-B14F-4D97-AF65-F5344CB8AC3E}">
        <p14:creationId xmlns:p14="http://schemas.microsoft.com/office/powerpoint/2010/main" val="1788836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54b266ef08_4_64"/>
          <p:cNvSpPr txBox="1">
            <a:spLocks noGrp="1"/>
          </p:cNvSpPr>
          <p:nvPr>
            <p:ph type="title"/>
          </p:nvPr>
        </p:nvSpPr>
        <p:spPr>
          <a:xfrm>
            <a:off x="259977" y="201817"/>
            <a:ext cx="8624100" cy="5334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2"/>
              </a:buClr>
              <a:buSzPts val="2600"/>
              <a:buFont typeface="Calibri"/>
              <a:buNone/>
            </a:pP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There are six characteristics of strategic school staffing that support </a:t>
            </a:r>
            <a:r>
              <a:rPr lang="en-US">
                <a:solidFill>
                  <a:schemeClr val="dk2"/>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0"/>
                  </a:ext>
                </a:extLst>
              </a:rPr>
              <a:t>significant </a:t>
            </a: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structural shifts to the teaching role and how instruction is delivered to support student learning</a:t>
            </a:r>
            <a:endParaRPr lang="en-US"/>
          </a:p>
        </p:txBody>
      </p:sp>
      <p:graphicFrame>
        <p:nvGraphicFramePr>
          <p:cNvPr id="4" name="Table 2">
            <a:extLst>
              <a:ext uri="{FF2B5EF4-FFF2-40B4-BE49-F238E27FC236}">
                <a16:creationId xmlns:a16="http://schemas.microsoft.com/office/drawing/2014/main" id="{CE2BC99A-0A9A-47D1-47B1-847149463A62}"/>
              </a:ext>
            </a:extLst>
          </p:cNvPr>
          <p:cNvGraphicFramePr>
            <a:graphicFrameLocks noGrp="1"/>
          </p:cNvGraphicFramePr>
          <p:nvPr>
            <p:extLst>
              <p:ext uri="{D42A27DB-BD31-4B8C-83A1-F6EECF244321}">
                <p14:modId xmlns:p14="http://schemas.microsoft.com/office/powerpoint/2010/main" val="3012815515"/>
              </p:ext>
            </p:extLst>
          </p:nvPr>
        </p:nvGraphicFramePr>
        <p:xfrm>
          <a:off x="259950" y="1436521"/>
          <a:ext cx="8624100" cy="5130678"/>
        </p:xfrm>
        <a:graphic>
          <a:graphicData uri="http://schemas.openxmlformats.org/drawingml/2006/table">
            <a:tbl>
              <a:tblPr firstRow="1" bandRow="1"/>
              <a:tblGrid>
                <a:gridCol w="389475">
                  <a:extLst>
                    <a:ext uri="{9D8B030D-6E8A-4147-A177-3AD203B41FA5}">
                      <a16:colId xmlns:a16="http://schemas.microsoft.com/office/drawing/2014/main" val="3184531436"/>
                    </a:ext>
                  </a:extLst>
                </a:gridCol>
                <a:gridCol w="1680389">
                  <a:extLst>
                    <a:ext uri="{9D8B030D-6E8A-4147-A177-3AD203B41FA5}">
                      <a16:colId xmlns:a16="http://schemas.microsoft.com/office/drawing/2014/main" val="1010664819"/>
                    </a:ext>
                  </a:extLst>
                </a:gridCol>
                <a:gridCol w="6554236">
                  <a:extLst>
                    <a:ext uri="{9D8B030D-6E8A-4147-A177-3AD203B41FA5}">
                      <a16:colId xmlns:a16="http://schemas.microsoft.com/office/drawing/2014/main" val="3802251246"/>
                    </a:ext>
                  </a:extLst>
                </a:gridCol>
              </a:tblGrid>
              <a:tr h="338203">
                <a:tc gridSpan="2">
                  <a:txBody>
                    <a:bodyPr/>
                    <a:lstStyle/>
                    <a:p>
                      <a:pPr algn="l"/>
                      <a:r>
                        <a:rPr lang="en-US" b="1">
                          <a:solidFill>
                            <a:schemeClr val="tx1"/>
                          </a:solidFill>
                          <a:latin typeface="Calibri"/>
                          <a:ea typeface="Calibri"/>
                          <a:cs typeface="Calibri"/>
                        </a:rPr>
                        <a:t>Characteristic</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a:solidFill>
                            <a:schemeClr val="tx1"/>
                          </a:solidFill>
                          <a:latin typeface="Calibri"/>
                          <a:ea typeface="Calibri"/>
                          <a:cs typeface="Calibri"/>
                        </a:rPr>
                        <a:t>Description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6721124"/>
                  </a:ext>
                </a:extLst>
              </a:tr>
              <a:tr h="1019321">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a:lnSpc>
                          <a:spcPct val="100000"/>
                        </a:lnSpc>
                        <a:spcBef>
                          <a:spcPts val="0"/>
                        </a:spcBef>
                        <a:spcAft>
                          <a:spcPts val="0"/>
                        </a:spcAft>
                        <a:buSzTx/>
                        <a:buFont typeface="Arial"/>
                        <a:buNone/>
                      </a:pPr>
                      <a:r>
                        <a:rPr lang="en-US" sz="1200" b="1">
                          <a:solidFill>
                            <a:schemeClr val="tx1"/>
                          </a:solidFill>
                          <a:latin typeface="Calibri"/>
                          <a:ea typeface="Calibri"/>
                          <a:cs typeface="Calibri"/>
                        </a:rPr>
                        <a:t>Distributed Leadership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tx1"/>
                          </a:solidFill>
                          <a:latin typeface="Calibri"/>
                          <a:ea typeface="Calibri"/>
                          <a:cs typeface="Calibri"/>
                        </a:rPr>
                        <a:t>Create </a:t>
                      </a:r>
                      <a:r>
                        <a:rPr lang="en-US" sz="1200" b="1">
                          <a:solidFill>
                            <a:schemeClr val="accent3"/>
                          </a:solidFill>
                          <a:latin typeface="Calibri"/>
                          <a:ea typeface="Calibri"/>
                          <a:cs typeface="Calibri"/>
                        </a:rPr>
                        <a:t>sustainable spans of control </a:t>
                      </a:r>
                      <a:r>
                        <a:rPr lang="en-US" sz="1200">
                          <a:solidFill>
                            <a:schemeClr val="tx1"/>
                          </a:solidFill>
                          <a:latin typeface="Calibri"/>
                          <a:ea typeface="Calibri"/>
                          <a:cs typeface="Calibri"/>
                        </a:rPr>
                        <a:t>for school and teacher leaders that </a:t>
                      </a:r>
                      <a:r>
                        <a:rPr lang="en-US" sz="1200" b="1">
                          <a:solidFill>
                            <a:schemeClr val="accent3"/>
                          </a:solidFill>
                          <a:latin typeface="Calibri"/>
                          <a:ea typeface="Calibri"/>
                          <a:cs typeface="Calibri"/>
                        </a:rPr>
                        <a:t>distribute leadership roles across teams of teachers </a:t>
                      </a:r>
                      <a:r>
                        <a:rPr lang="en-US" sz="1200" b="0">
                          <a:solidFill>
                            <a:schemeClr val="tx1"/>
                          </a:solidFill>
                          <a:latin typeface="Calibri"/>
                          <a:ea typeface="Calibri"/>
                          <a:cs typeface="Calibri"/>
                        </a:rPr>
                        <a:t>to</a:t>
                      </a:r>
                      <a:r>
                        <a:rPr lang="en-US" sz="1200">
                          <a:solidFill>
                            <a:schemeClr val="tx1"/>
                          </a:solidFill>
                          <a:latin typeface="Calibri"/>
                          <a:ea typeface="Calibri"/>
                          <a:cs typeface="Calibri"/>
                        </a:rPr>
                        <a:t> provide teachers with consistent opportunities for feedback and coaching, disrupting the traditional model of one principal overseeing all teachers; hold those in distributed leadership roles accountable for instructional quality, student engagement and learning. </a:t>
                      </a:r>
                      <a:r>
                        <a:rPr lang="en-US" sz="1200" b="0">
                          <a:solidFill>
                            <a:schemeClr val="tx1"/>
                          </a:solidFill>
                          <a:latin typeface="Calibri"/>
                          <a:ea typeface="Calibri"/>
                          <a:cs typeface="Calibri"/>
                        </a:rPr>
                        <a:t>Formally identify </a:t>
                      </a:r>
                      <a:r>
                        <a:rPr lang="en-US" sz="1200" b="1">
                          <a:solidFill>
                            <a:schemeClr val="accent3"/>
                          </a:solidFill>
                          <a:latin typeface="Calibri"/>
                          <a:ea typeface="Calibri"/>
                          <a:cs typeface="Calibri"/>
                        </a:rPr>
                        <a:t>any new or redesignated roles </a:t>
                      </a:r>
                      <a:r>
                        <a:rPr lang="en-US" sz="1200">
                          <a:solidFill>
                            <a:schemeClr val="tx1"/>
                          </a:solidFill>
                          <a:latin typeface="Calibri"/>
                          <a:ea typeface="Calibri"/>
                          <a:cs typeface="Calibri"/>
                        </a:rPr>
                        <a:t>that support other characteristics of strategic school staffing.</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1627147"/>
                  </a:ext>
                </a:extLst>
              </a:tr>
              <a:tr h="709078">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Compensation Structures Differentiated by Role</a:t>
                      </a:r>
                      <a:endParaRPr lang="en-US" sz="1200" u="none" strike="noStrike" cap="none">
                        <a:solidFill>
                          <a:schemeClr val="tx1"/>
                        </a:solidFill>
                        <a:latin typeface="Calibri"/>
                        <a:ea typeface="Calibri"/>
                        <a:cs typeface="Calibri"/>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ase"/>
                      <a:r>
                        <a:rPr lang="en-US" sz="1200" b="0" i="0" u="none" strike="noStrike" cap="none">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Provide a </a:t>
                      </a:r>
                      <a:r>
                        <a:rPr lang="en-US" sz="1200" b="1" i="0" u="none" strike="noStrike" cap="none">
                          <a:solidFill>
                            <a:schemeClr val="accent4"/>
                          </a:solidFill>
                          <a:effectLst/>
                          <a:latin typeface="Calibri" panose="020F0502020204030204" pitchFamily="34" charset="0"/>
                          <a:ea typeface="Calibri" panose="020F0502020204030204" pitchFamily="34" charset="0"/>
                          <a:cs typeface="Calibri" panose="020F0502020204030204" pitchFamily="34" charset="0"/>
                          <a:sym typeface="Arial"/>
                        </a:rPr>
                        <a:t>compensation structure </a:t>
                      </a:r>
                      <a:r>
                        <a:rPr lang="en-US" sz="1200" b="0" i="0" u="none" strike="noStrike" cap="none">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that offers a competitive alternative to other professional opportunities, particularly for teachers in differentiated roles. </a:t>
                      </a:r>
                    </a:p>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9423372"/>
                  </a:ext>
                </a:extLst>
              </a:tr>
              <a:tr h="709078">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Innovative Teaming Structures</a:t>
                      </a:r>
                    </a:p>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Ensure that effective and diverse </a:t>
                      </a:r>
                      <a:r>
                        <a:rPr lang="en-US" sz="1200" b="1">
                          <a:solidFill>
                            <a:schemeClr val="accent1"/>
                          </a:solidFill>
                          <a:latin typeface="Calibri"/>
                          <a:ea typeface="Calibri"/>
                          <a:cs typeface="Calibri"/>
                        </a:rPr>
                        <a:t>teams of teachers </a:t>
                      </a:r>
                      <a:r>
                        <a:rPr lang="en-US" sz="1200">
                          <a:solidFill>
                            <a:schemeClr val="tx1"/>
                          </a:solidFill>
                          <a:latin typeface="Calibri"/>
                          <a:ea typeface="Calibri"/>
                          <a:cs typeface="Calibri"/>
                        </a:rPr>
                        <a:t>are collectively accountable for student success, with intentional consideration of the differentiated roles within teams that are needed to support this structure.</a:t>
                      </a:r>
                      <a:endParaRPr lang="en-US" sz="1200" u="none" strike="noStrike" cap="none">
                        <a:solidFill>
                          <a:schemeClr val="tx1"/>
                        </a:solidFill>
                        <a:latin typeface="Calibri"/>
                        <a:ea typeface="Calibri"/>
                        <a:cs typeface="Calibri"/>
                      </a:endParaRPr>
                    </a:p>
                    <a:p>
                      <a:endParaRPr lang="en-US" sz="1200">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1182820"/>
                  </a:ext>
                </a:extLst>
              </a:tr>
              <a:tr h="709078">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Extended Teacher Reach</a:t>
                      </a:r>
                    </a:p>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a:solidFill>
                            <a:schemeClr val="tx1"/>
                          </a:solidFill>
                          <a:effectLst/>
                          <a:latin typeface="Calibri"/>
                          <a:ea typeface="Calibri"/>
                          <a:cs typeface="Calibri"/>
                          <a:sym typeface="Arial"/>
                        </a:rPr>
                        <a:t>Use </a:t>
                      </a:r>
                      <a:r>
                        <a:rPr lang="en-US" sz="1200" b="1" i="0" u="none" strike="noStrike" cap="none">
                          <a:solidFill>
                            <a:schemeClr val="accent5"/>
                          </a:solidFill>
                          <a:effectLst/>
                          <a:latin typeface="Calibri"/>
                          <a:ea typeface="Calibri"/>
                          <a:cs typeface="Calibri"/>
                          <a:sym typeface="Arial"/>
                        </a:rPr>
                        <a:t>structures such as leadership teams of teachers and larger class sizes </a:t>
                      </a:r>
                      <a:r>
                        <a:rPr lang="en-US" sz="1200" b="0" i="0" u="none" strike="noStrike" cap="none">
                          <a:solidFill>
                            <a:schemeClr val="tx1"/>
                          </a:solidFill>
                          <a:effectLst/>
                          <a:latin typeface="Calibri"/>
                          <a:ea typeface="Calibri"/>
                          <a:cs typeface="Calibri"/>
                          <a:sym typeface="Arial"/>
                        </a:rPr>
                        <a:t>to 1) ensure that the most effective teachers educate the largest number of students, and 2) expand students' access to a diverse set of exceptional teachers.</a:t>
                      </a:r>
                      <a:endParaRPr lang="en-US" sz="1200">
                        <a:solidFill>
                          <a:schemeClr val="tx1"/>
                        </a:solidFill>
                        <a:latin typeface="Calibri"/>
                        <a:ea typeface="Calibri"/>
                        <a:cs typeface="Calibri"/>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6130815"/>
                  </a:ext>
                </a:extLst>
              </a:tr>
              <a:tr h="709078">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Staffing Structures that Intentionally Cultivate Teacher Pipelines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tx1"/>
                          </a:solidFill>
                          <a:latin typeface="Calibri"/>
                          <a:ea typeface="Calibri"/>
                          <a:cs typeface="Calibri"/>
                        </a:rPr>
                        <a:t>Use paid non-teaching roles such as </a:t>
                      </a:r>
                      <a:r>
                        <a:rPr lang="en-US" sz="1200" b="1">
                          <a:solidFill>
                            <a:schemeClr val="accent6"/>
                          </a:solidFill>
                          <a:latin typeface="Calibri"/>
                          <a:ea typeface="Calibri"/>
                          <a:cs typeface="Calibri"/>
                        </a:rPr>
                        <a:t>tutors or paraprofessionals as part of teaming structures</a:t>
                      </a:r>
                      <a:r>
                        <a:rPr lang="en-US" sz="1200">
                          <a:solidFill>
                            <a:schemeClr val="accent6"/>
                          </a:solidFill>
                          <a:latin typeface="Calibri"/>
                          <a:ea typeface="Calibri"/>
                          <a:cs typeface="Calibri"/>
                        </a:rPr>
                        <a:t> </a:t>
                      </a:r>
                      <a:r>
                        <a:rPr lang="en-US" sz="1200">
                          <a:solidFill>
                            <a:schemeClr val="tx1"/>
                          </a:solidFill>
                          <a:latin typeface="Calibri"/>
                          <a:ea typeface="Calibri"/>
                          <a:cs typeface="Calibri"/>
                        </a:rPr>
                        <a:t>and develop </a:t>
                      </a:r>
                      <a:r>
                        <a:rPr lang="en-US" sz="1200" b="1">
                          <a:solidFill>
                            <a:schemeClr val="accent6"/>
                          </a:solidFill>
                          <a:latin typeface="Calibri"/>
                          <a:ea typeface="Calibri"/>
                          <a:cs typeface="Calibri"/>
                        </a:rPr>
                        <a:t>clear pathways into teaching </a:t>
                      </a:r>
                      <a:r>
                        <a:rPr lang="en-US" sz="1200">
                          <a:solidFill>
                            <a:schemeClr val="tx1"/>
                          </a:solidFill>
                          <a:latin typeface="Calibri"/>
                          <a:ea typeface="Calibri"/>
                          <a:cs typeface="Calibri"/>
                        </a:rPr>
                        <a:t>for these individuals to ensure the educator workforce represents the student population</a:t>
                      </a:r>
                      <a:r>
                        <a:rPr lang="en-US" sz="1200" strike="noStrike">
                          <a:solidFill>
                            <a:schemeClr val="tx1"/>
                          </a:solidFill>
                          <a:latin typeface="Calibri"/>
                          <a:ea typeface="Calibri"/>
                          <a:cs typeface="Calibri"/>
                        </a:rPr>
                        <a:t>.</a:t>
                      </a:r>
                    </a:p>
                    <a:p>
                      <a:endParaRPr lang="en-US" sz="1200">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3576499"/>
                  </a:ext>
                </a:extLst>
              </a:tr>
              <a:tr h="709078">
                <a:tc>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Technology that Optimizes Educator Roles/Time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Use </a:t>
                      </a:r>
                      <a:r>
                        <a:rPr lang="en-US" sz="1200" b="1">
                          <a:solidFill>
                            <a:schemeClr val="bg2"/>
                          </a:solidFill>
                          <a:latin typeface="Calibri"/>
                          <a:ea typeface="Calibri"/>
                          <a:cs typeface="Calibri"/>
                        </a:rPr>
                        <a:t>technology to reshape the educator’s role</a:t>
                      </a:r>
                      <a:r>
                        <a:rPr lang="en-US" sz="1200">
                          <a:solidFill>
                            <a:schemeClr val="bg2"/>
                          </a:solidFill>
                          <a:latin typeface="Calibri"/>
                          <a:ea typeface="Calibri"/>
                          <a:cs typeface="Calibri"/>
                        </a:rPr>
                        <a:t> </a:t>
                      </a:r>
                      <a:r>
                        <a:rPr lang="en-US" sz="1200">
                          <a:solidFill>
                            <a:schemeClr val="tx1"/>
                          </a:solidFill>
                          <a:latin typeface="Calibri"/>
                          <a:ea typeface="Calibri"/>
                          <a:cs typeface="Calibri"/>
                        </a:rPr>
                        <a:t>and/or time allocation—e.g., t</a:t>
                      </a:r>
                      <a:r>
                        <a:rPr lang="en-US" sz="1200" b="0" i="0" u="none" strike="noStrike" cap="none">
                          <a:solidFill>
                            <a:schemeClr val="tx1"/>
                          </a:solidFill>
                          <a:latin typeface="Calibri"/>
                          <a:ea typeface="Calibri"/>
                          <a:cs typeface="Calibri"/>
                          <a:sym typeface="Arial"/>
                        </a:rPr>
                        <a:t>echnology or </a:t>
                      </a:r>
                      <a:r>
                        <a:rPr lang="en-US" sz="1200">
                          <a:solidFill>
                            <a:schemeClr val="tx1"/>
                          </a:solidFill>
                          <a:latin typeface="Calibri"/>
                          <a:ea typeface="Calibri"/>
                          <a:cs typeface="Calibri"/>
                        </a:rPr>
                        <a:t>AI that supports/coaches teachers, technology-enabled outsourcing of courses.</a:t>
                      </a:r>
                      <a:endParaRPr lang="en-US" sz="1200" strike="sngStrike">
                        <a:solidFill>
                          <a:srgbClr val="FF0000"/>
                        </a:solidFill>
                        <a:latin typeface="Calibri"/>
                        <a:ea typeface="Calibri"/>
                        <a:cs typeface="Calibri"/>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4026631"/>
                  </a:ext>
                </a:extLst>
              </a:tr>
            </a:tbl>
          </a:graphicData>
        </a:graphic>
      </p:graphicFrame>
      <p:sp>
        <p:nvSpPr>
          <p:cNvPr id="2" name="Slide Number Placeholder 3">
            <a:extLst>
              <a:ext uri="{FF2B5EF4-FFF2-40B4-BE49-F238E27FC236}">
                <a16:creationId xmlns:a16="http://schemas.microsoft.com/office/drawing/2014/main" id="{54A0842E-1FB8-0C64-F668-DDE55A05D3F0}"/>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22</a:t>
            </a:fld>
            <a:endParaRPr lang="en-US">
              <a:solidFill>
                <a:srgbClr val="A9A9A9"/>
              </a:solidFill>
              <a:latin typeface="Calibri"/>
            </a:endParaRPr>
          </a:p>
        </p:txBody>
      </p:sp>
    </p:spTree>
    <p:extLst>
      <p:ext uri="{BB962C8B-B14F-4D97-AF65-F5344CB8AC3E}">
        <p14:creationId xmlns:p14="http://schemas.microsoft.com/office/powerpoint/2010/main" val="3731564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3"/>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2"/>
              </a:buClr>
              <a:buSzPts val="2600"/>
              <a:buFont typeface="Calibri"/>
              <a:buNone/>
            </a:pPr>
            <a:r>
              <a:rPr lang="en-US"/>
              <a:t>Prioritizing the supporting resources, infrastructure and enabling conditions for strategic school staffing will increase the scale and speed of adoption by school systems</a:t>
            </a:r>
            <a:endParaRPr/>
          </a:p>
        </p:txBody>
      </p:sp>
      <p:sp>
        <p:nvSpPr>
          <p:cNvPr id="464" name="Google Shape;464;p33"/>
          <p:cNvSpPr txBox="1">
            <a:spLocks noGrp="1"/>
          </p:cNvSpPr>
          <p:nvPr>
            <p:ph type="sldNum" idx="4294967295"/>
          </p:nvPr>
        </p:nvSpPr>
        <p:spPr>
          <a:xfrm>
            <a:off x="8531225" y="6453188"/>
            <a:ext cx="612775" cy="27463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graphicFrame>
        <p:nvGraphicFramePr>
          <p:cNvPr id="465" name="Google Shape;465;p33"/>
          <p:cNvGraphicFramePr/>
          <p:nvPr>
            <p:extLst>
              <p:ext uri="{D42A27DB-BD31-4B8C-83A1-F6EECF244321}">
                <p14:modId xmlns:p14="http://schemas.microsoft.com/office/powerpoint/2010/main" val="2244328590"/>
              </p:ext>
            </p:extLst>
          </p:nvPr>
        </p:nvGraphicFramePr>
        <p:xfrm>
          <a:off x="259977" y="1815746"/>
          <a:ext cx="8624050" cy="3933659"/>
        </p:xfrm>
        <a:graphic>
          <a:graphicData uri="http://schemas.openxmlformats.org/drawingml/2006/table">
            <a:tbl>
              <a:tblPr firstRow="1" bandRow="1">
                <a:noFill/>
              </a:tblPr>
              <a:tblGrid>
                <a:gridCol w="2646061">
                  <a:extLst>
                    <a:ext uri="{9D8B030D-6E8A-4147-A177-3AD203B41FA5}">
                      <a16:colId xmlns:a16="http://schemas.microsoft.com/office/drawing/2014/main" val="20000"/>
                    </a:ext>
                  </a:extLst>
                </a:gridCol>
                <a:gridCol w="5977989">
                  <a:extLst>
                    <a:ext uri="{9D8B030D-6E8A-4147-A177-3AD203B41FA5}">
                      <a16:colId xmlns:a16="http://schemas.microsoft.com/office/drawing/2014/main" val="20001"/>
                    </a:ext>
                  </a:extLst>
                </a:gridCol>
              </a:tblGrid>
              <a:tr h="325099">
                <a:tc>
                  <a:txBody>
                    <a:bodyPr/>
                    <a:lstStyle/>
                    <a:p>
                      <a:pPr marL="0" marR="0" lvl="0" indent="0" algn="l" rtl="0">
                        <a:spcBef>
                          <a:spcPts val="0"/>
                        </a:spcBef>
                        <a:spcAft>
                          <a:spcPts val="0"/>
                        </a:spcAft>
                        <a:buNone/>
                      </a:pPr>
                      <a:r>
                        <a:rPr lang="en-US" sz="1300" b="1" strike="noStrike">
                          <a:solidFill>
                            <a:schemeClr val="bg1"/>
                          </a:solidFill>
                          <a:latin typeface="Calibri"/>
                          <a:ea typeface="Calibri" panose="020F0502020204030204" pitchFamily="34" charset="0"/>
                          <a:cs typeface="Calibri"/>
                        </a:rPr>
                        <a:t>Supports Necessary</a:t>
                      </a:r>
                      <a:endParaRPr sz="1300" b="1" strike="noStrike">
                        <a:solidFill>
                          <a:schemeClr val="bg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tc>
                  <a:txBody>
                    <a:bodyPr/>
                    <a:lstStyle/>
                    <a:p>
                      <a:pPr marL="0" marR="0" lvl="0" indent="0" algn="l" rtl="0">
                        <a:spcBef>
                          <a:spcPts val="0"/>
                        </a:spcBef>
                        <a:spcAft>
                          <a:spcPts val="0"/>
                        </a:spcAft>
                        <a:buNone/>
                      </a:pPr>
                      <a:r>
                        <a:rPr lang="en-US" sz="1300" b="1" strike="noStrike">
                          <a:solidFill>
                            <a:schemeClr val="bg1"/>
                          </a:solidFill>
                          <a:latin typeface="Calibri"/>
                          <a:ea typeface="Calibri" panose="020F0502020204030204" pitchFamily="34" charset="0"/>
                          <a:cs typeface="Calibri"/>
                        </a:rPr>
                        <a:t>Description </a:t>
                      </a:r>
                      <a:endParaRPr sz="1300" b="1" strike="noStrike">
                        <a:solidFill>
                          <a:schemeClr val="bg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69750780"/>
                  </a:ext>
                </a:extLst>
              </a:tr>
              <a:tr h="908210">
                <a:tc>
                  <a:txBody>
                    <a:bodyPr/>
                    <a:lstStyle/>
                    <a:p>
                      <a:pPr marL="0" marR="0" lvl="0" indent="0" algn="l" rtl="0">
                        <a:spcBef>
                          <a:spcPts val="0"/>
                        </a:spcBef>
                        <a:spcAft>
                          <a:spcPts val="0"/>
                        </a:spcAft>
                        <a:buNone/>
                      </a:pPr>
                      <a:r>
                        <a:rPr lang="en-US" sz="1300" b="1">
                          <a:solidFill>
                            <a:schemeClr val="tx1"/>
                          </a:solidFill>
                          <a:latin typeface="Calibri"/>
                          <a:ea typeface="Calibri" panose="020F0502020204030204" pitchFamily="34" charset="0"/>
                          <a:cs typeface="Calibri"/>
                        </a:rPr>
                        <a:t>Strong and Equity Focused Leadership</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300">
                          <a:solidFill>
                            <a:schemeClr val="tx1"/>
                          </a:solidFill>
                          <a:latin typeface="Calibri"/>
                          <a:ea typeface="Calibri" panose="020F0502020204030204" pitchFamily="34" charset="0"/>
                          <a:cs typeface="Calibri"/>
                        </a:rPr>
                        <a:t>School, district and state policy leaders </a:t>
                      </a:r>
                      <a:r>
                        <a:rPr lang="en-US" sz="1300" b="1">
                          <a:solidFill>
                            <a:schemeClr val="tx1"/>
                          </a:solidFill>
                          <a:latin typeface="Calibri"/>
                          <a:ea typeface="Calibri" panose="020F0502020204030204" pitchFamily="34" charset="0"/>
                          <a:cs typeface="Calibri"/>
                        </a:rPr>
                        <a:t>must believe in and support strategic school staffing efforts</a:t>
                      </a:r>
                      <a:r>
                        <a:rPr lang="en-US" sz="1300">
                          <a:solidFill>
                            <a:schemeClr val="tx1"/>
                          </a:solidFill>
                          <a:latin typeface="Calibri"/>
                          <a:ea typeface="Calibri" panose="020F0502020204030204" pitchFamily="34" charset="0"/>
                          <a:cs typeface="Calibri"/>
                        </a:rPr>
                        <a:t>. Their top priorities must be </a:t>
                      </a:r>
                      <a:r>
                        <a:rPr lang="en-US" sz="1300" b="1">
                          <a:solidFill>
                            <a:schemeClr val="tx1"/>
                          </a:solidFill>
                          <a:latin typeface="Calibri"/>
                          <a:ea typeface="Calibri" panose="020F0502020204030204" pitchFamily="34" charset="0"/>
                          <a:cs typeface="Calibri"/>
                        </a:rPr>
                        <a:t>centering the needs of historically marginalized students, creating buy-in </a:t>
                      </a:r>
                      <a:r>
                        <a:rPr lang="en-US" sz="1300">
                          <a:solidFill>
                            <a:schemeClr val="tx1"/>
                          </a:solidFill>
                          <a:latin typeface="Calibri"/>
                          <a:ea typeface="Calibri" panose="020F0502020204030204" pitchFamily="34" charset="0"/>
                          <a:cs typeface="Calibri"/>
                        </a:rPr>
                        <a:t>among </a:t>
                      </a:r>
                      <a:r>
                        <a:rPr lang="en-US" sz="1300" strike="noStrike">
                          <a:solidFill>
                            <a:schemeClr val="tx1"/>
                          </a:solidFill>
                          <a:latin typeface="Calibri"/>
                          <a:ea typeface="Calibri" panose="020F0502020204030204" pitchFamily="34" charset="0"/>
                          <a:cs typeface="Calibri"/>
                        </a:rPr>
                        <a:t>all </a:t>
                      </a:r>
                      <a:r>
                        <a:rPr lang="en-US" sz="1300">
                          <a:solidFill>
                            <a:schemeClr val="tx1"/>
                          </a:solidFill>
                          <a:latin typeface="Calibri"/>
                          <a:ea typeface="Calibri" panose="020F0502020204030204" pitchFamily="34" charset="0"/>
                          <a:cs typeface="Calibri"/>
                        </a:rPr>
                        <a:t>stakeholders and addressing change-management challenges. </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16271446"/>
                  </a:ext>
                </a:extLst>
              </a:tr>
              <a:tr h="908210">
                <a:tc>
                  <a:txBody>
                    <a:bodyPr/>
                    <a:lstStyle/>
                    <a:p>
                      <a:pPr marL="0" marR="0" lvl="0" indent="0" algn="l" rtl="0">
                        <a:spcBef>
                          <a:spcPts val="0"/>
                        </a:spcBef>
                        <a:spcAft>
                          <a:spcPts val="0"/>
                        </a:spcAft>
                        <a:buNone/>
                      </a:pPr>
                      <a:r>
                        <a:rPr lang="en-US" sz="1300" b="1">
                          <a:solidFill>
                            <a:schemeClr val="tx1"/>
                          </a:solidFill>
                          <a:latin typeface="Calibri"/>
                          <a:ea typeface="Calibri" panose="020F0502020204030204" pitchFamily="34" charset="0"/>
                          <a:cs typeface="Calibri"/>
                        </a:rPr>
                        <a:t>Equitable and Sustainable Funding</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300">
                          <a:solidFill>
                            <a:schemeClr val="tx1"/>
                          </a:solidFill>
                          <a:latin typeface="Calibri"/>
                          <a:ea typeface="Calibri" panose="020F0502020204030204" pitchFamily="34" charset="0"/>
                          <a:cs typeface="Calibri"/>
                        </a:rPr>
                        <a:t>Common strategic school staffing elements like differentiated compensation, integrated technology and teacher pipelines often </a:t>
                      </a:r>
                      <a:r>
                        <a:rPr lang="en-US" sz="1300" b="1">
                          <a:solidFill>
                            <a:schemeClr val="tx1"/>
                          </a:solidFill>
                          <a:latin typeface="Calibri"/>
                          <a:ea typeface="Calibri" panose="020F0502020204030204" pitchFamily="34" charset="0"/>
                          <a:cs typeface="Calibri"/>
                        </a:rPr>
                        <a:t>require a district investment</a:t>
                      </a:r>
                      <a:r>
                        <a:rPr lang="en-US" sz="1300">
                          <a:solidFill>
                            <a:schemeClr val="tx1"/>
                          </a:solidFill>
                          <a:latin typeface="Calibri"/>
                          <a:ea typeface="Calibri" panose="020F0502020204030204" pitchFamily="34" charset="0"/>
                          <a:cs typeface="Calibri"/>
                        </a:rPr>
                        <a:t>. Systems need equitable access to dollars to launch and sustain successful strategic school staffing models. </a:t>
                      </a:r>
                      <a:endParaRPr sz="1300" strike="sngStrike">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06388">
                <a:tc>
                  <a:txBody>
                    <a:bodyPr/>
                    <a:lstStyle/>
                    <a:p>
                      <a:pPr marL="0" marR="0" lvl="0" indent="0" algn="l" rtl="0">
                        <a:spcBef>
                          <a:spcPts val="0"/>
                        </a:spcBef>
                        <a:spcAft>
                          <a:spcPts val="0"/>
                        </a:spcAft>
                        <a:buNone/>
                      </a:pPr>
                      <a:r>
                        <a:rPr lang="en-US" sz="1300" b="1">
                          <a:solidFill>
                            <a:schemeClr val="tx1"/>
                          </a:solidFill>
                          <a:latin typeface="Calibri"/>
                          <a:ea typeface="Calibri" panose="020F0502020204030204" pitchFamily="34" charset="0"/>
                          <a:cs typeface="Calibri"/>
                        </a:rPr>
                        <a:t>Flexible State and District/CMO Policies </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300">
                          <a:solidFill>
                            <a:schemeClr val="tx1"/>
                          </a:solidFill>
                          <a:latin typeface="Calibri"/>
                          <a:ea typeface="Calibri" panose="020F0502020204030204" pitchFamily="34" charset="0"/>
                          <a:cs typeface="Calibri"/>
                        </a:rPr>
                        <a:t>Some strategic school staffing efforts </a:t>
                      </a:r>
                      <a:r>
                        <a:rPr lang="en-US" sz="1300" b="1">
                          <a:solidFill>
                            <a:schemeClr val="tx1"/>
                          </a:solidFill>
                          <a:latin typeface="Calibri"/>
                          <a:ea typeface="Calibri" panose="020F0502020204030204" pitchFamily="34" charset="0"/>
                          <a:cs typeface="Calibri"/>
                        </a:rPr>
                        <a:t>require flexible policies around common facets of a typical school day </a:t>
                      </a:r>
                      <a:r>
                        <a:rPr lang="en-US" sz="1300">
                          <a:solidFill>
                            <a:schemeClr val="tx1"/>
                          </a:solidFill>
                          <a:latin typeface="Calibri"/>
                          <a:ea typeface="Calibri" panose="020F0502020204030204" pitchFamily="34" charset="0"/>
                          <a:cs typeface="Calibri"/>
                        </a:rPr>
                        <a:t>such as class sizes, schedules and teacher release time for professional development. This includes </a:t>
                      </a:r>
                      <a:r>
                        <a:rPr lang="en-US" sz="1300" b="1">
                          <a:solidFill>
                            <a:schemeClr val="tx1"/>
                          </a:solidFill>
                          <a:latin typeface="Calibri"/>
                          <a:ea typeface="Calibri" panose="020F0502020204030204" pitchFamily="34" charset="0"/>
                          <a:cs typeface="Calibri"/>
                        </a:rPr>
                        <a:t>shifts in collective bargaining agreements</a:t>
                      </a:r>
                      <a:r>
                        <a:rPr lang="en-US" sz="1300">
                          <a:solidFill>
                            <a:schemeClr val="tx1"/>
                          </a:solidFill>
                          <a:latin typeface="Calibri"/>
                          <a:ea typeface="Calibri" panose="020F0502020204030204" pitchFamily="34" charset="0"/>
                          <a:cs typeface="Calibri"/>
                        </a:rPr>
                        <a:t>, where necessary, to allow for more innovation in roles. </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08210">
                <a:tc>
                  <a:txBody>
                    <a:bodyPr/>
                    <a:lstStyle/>
                    <a:p>
                      <a:pPr marL="0" marR="0" lvl="0" indent="0" algn="l" rtl="0">
                        <a:spcBef>
                          <a:spcPts val="0"/>
                        </a:spcBef>
                        <a:spcAft>
                          <a:spcPts val="0"/>
                        </a:spcAft>
                        <a:buNone/>
                      </a:pPr>
                      <a:r>
                        <a:rPr lang="en-US" sz="1300" b="1">
                          <a:solidFill>
                            <a:schemeClr val="tx1"/>
                          </a:solidFill>
                          <a:latin typeface="Calibri"/>
                          <a:ea typeface="Calibri" panose="020F0502020204030204" pitchFamily="34" charset="0"/>
                          <a:cs typeface="Calibri"/>
                        </a:rPr>
                        <a:t>Access to High-Quality Technical Assistance </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300">
                          <a:solidFill>
                            <a:schemeClr val="tx1"/>
                          </a:solidFill>
                          <a:latin typeface="Calibri"/>
                          <a:ea typeface="Calibri" panose="020F0502020204030204" pitchFamily="34" charset="0"/>
                          <a:cs typeface="Calibri"/>
                        </a:rPr>
                        <a:t>Implementing strategic school staffing </a:t>
                      </a:r>
                      <a:r>
                        <a:rPr lang="en-US" sz="1300" b="1">
                          <a:solidFill>
                            <a:schemeClr val="tx1"/>
                          </a:solidFill>
                          <a:latin typeface="Calibri"/>
                          <a:ea typeface="Calibri" panose="020F0502020204030204" pitchFamily="34" charset="0"/>
                          <a:cs typeface="Calibri"/>
                        </a:rPr>
                        <a:t>requires careful planning and relevant professional development </a:t>
                      </a:r>
                      <a:r>
                        <a:rPr lang="en-US" sz="1300" b="0">
                          <a:solidFill>
                            <a:schemeClr val="tx1"/>
                          </a:solidFill>
                          <a:latin typeface="Calibri"/>
                          <a:ea typeface="Calibri" panose="020F0502020204030204" pitchFamily="34" charset="0"/>
                          <a:cs typeface="Calibri"/>
                        </a:rPr>
                        <a:t>led by </a:t>
                      </a:r>
                      <a:r>
                        <a:rPr lang="en-US" sz="1300">
                          <a:solidFill>
                            <a:schemeClr val="tx1"/>
                          </a:solidFill>
                          <a:latin typeface="Calibri"/>
                          <a:ea typeface="Calibri" panose="020F0502020204030204" pitchFamily="34" charset="0"/>
                          <a:cs typeface="Calibri"/>
                        </a:rPr>
                        <a:t>experts who can help schools design, implement and sustain these efforts. </a:t>
                      </a:r>
                      <a:endParaRPr sz="1300">
                        <a:solidFill>
                          <a:schemeClr val="tx1"/>
                        </a:solidFill>
                        <a:latin typeface="Calibri"/>
                        <a:ea typeface="Calibri" panose="020F0502020204030204" pitchFamily="34" charset="0"/>
                        <a:cs typeface="Calibr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54b266ef08_4_45"/>
          <p:cNvSpPr txBox="1">
            <a:spLocks noGrp="1"/>
          </p:cNvSpPr>
          <p:nvPr>
            <p:ph type="title"/>
          </p:nvPr>
        </p:nvSpPr>
        <p:spPr>
          <a:xfrm>
            <a:off x="259977" y="201817"/>
            <a:ext cx="8624100" cy="373200"/>
          </a:xfrm>
          <a:prstGeom prst="rect">
            <a:avLst/>
          </a:prstGeom>
        </p:spPr>
        <p:txBody>
          <a:bodyPr spcFirstLastPara="1" wrap="square" lIns="0" tIns="0" rIns="0" bIns="0" anchor="t" anchorCtr="0">
            <a:noAutofit/>
          </a:bodyPr>
          <a:lstStyle/>
          <a:p>
            <a:pPr>
              <a:buClr>
                <a:schemeClr val="dk2"/>
              </a:buClr>
              <a:buSzPts val="2600"/>
            </a:pPr>
            <a:r>
              <a:rPr lang="en-US"/>
              <a:t>Emerging models: There are three primary types of models emerging to organize talent in more transformational ways</a:t>
            </a:r>
            <a:endParaRPr/>
          </a:p>
        </p:txBody>
      </p:sp>
      <p:sp>
        <p:nvSpPr>
          <p:cNvPr id="240" name="Google Shape;240;g254b266ef08_4_45"/>
          <p:cNvSpPr txBox="1">
            <a:spLocks noGrp="1"/>
          </p:cNvSpPr>
          <p:nvPr>
            <p:ph type="sldNum" idx="12"/>
          </p:nvPr>
        </p:nvSpPr>
        <p:spPr>
          <a:xfrm>
            <a:off x="8531352" y="6453317"/>
            <a:ext cx="612600" cy="2742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91E2F67F-9FA2-9759-09DB-389D23937B0F}"/>
              </a:ext>
            </a:extLst>
          </p:cNvPr>
          <p:cNvGraphicFramePr>
            <a:graphicFrameLocks noGrp="1"/>
          </p:cNvGraphicFramePr>
          <p:nvPr>
            <p:extLst>
              <p:ext uri="{D42A27DB-BD31-4B8C-83A1-F6EECF244321}">
                <p14:modId xmlns:p14="http://schemas.microsoft.com/office/powerpoint/2010/main" val="1249037755"/>
              </p:ext>
            </p:extLst>
          </p:nvPr>
        </p:nvGraphicFramePr>
        <p:xfrm>
          <a:off x="538056" y="1366982"/>
          <a:ext cx="8067888" cy="4959523"/>
        </p:xfrm>
        <a:graphic>
          <a:graphicData uri="http://schemas.openxmlformats.org/drawingml/2006/table">
            <a:tbl>
              <a:tblPr firstRow="1" bandRow="1"/>
              <a:tblGrid>
                <a:gridCol w="2689296">
                  <a:extLst>
                    <a:ext uri="{9D8B030D-6E8A-4147-A177-3AD203B41FA5}">
                      <a16:colId xmlns:a16="http://schemas.microsoft.com/office/drawing/2014/main" val="2324480808"/>
                    </a:ext>
                  </a:extLst>
                </a:gridCol>
                <a:gridCol w="2689296">
                  <a:extLst>
                    <a:ext uri="{9D8B030D-6E8A-4147-A177-3AD203B41FA5}">
                      <a16:colId xmlns:a16="http://schemas.microsoft.com/office/drawing/2014/main" val="1201360756"/>
                    </a:ext>
                  </a:extLst>
                </a:gridCol>
                <a:gridCol w="2689296">
                  <a:extLst>
                    <a:ext uri="{9D8B030D-6E8A-4147-A177-3AD203B41FA5}">
                      <a16:colId xmlns:a16="http://schemas.microsoft.com/office/drawing/2014/main" val="2549194014"/>
                    </a:ext>
                  </a:extLst>
                </a:gridCol>
              </a:tblGrid>
              <a:tr h="814243">
                <a:tc>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1. Changing </a:t>
                      </a: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H</a:t>
                      </a: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ow </a:t>
                      </a: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6"/>
                            </a:ext>
                          </a:extLst>
                        </a:rPr>
                        <a:t>T</a:t>
                      </a: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eams are Structured to Better Support Students</a:t>
                      </a:r>
                      <a:r>
                        <a:rPr lang="en-US" sz="1400" b="1">
                          <a:solidFill>
                            <a:schemeClr val="bg1"/>
                          </a:solidFill>
                          <a:latin typeface="Calibri"/>
                          <a:ea typeface="Calibri"/>
                          <a:cs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 </a:t>
                      </a:r>
                      <a:endParaRPr lang="en-US" sz="1400" b="1">
                        <a:solidFill>
                          <a:schemeClr val="bg1"/>
                        </a:solidFill>
                        <a:latin typeface="Calibri"/>
                        <a:ea typeface="Calibri"/>
                        <a:cs typeface="Calibri"/>
                        <a:sym typeface="Calibri"/>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8"/>
                            </a:ext>
                          </a:extLst>
                        </a:rPr>
                        <a:t>2. Leveraging Broader Pools of Talent to Teach Courses</a:t>
                      </a:r>
                      <a:endParaRPr lang="en-US" sz="1400" b="1">
                        <a:solidFill>
                          <a:schemeClr val="bg1"/>
                        </a:solidFill>
                        <a:latin typeface="Calibri"/>
                        <a:ea typeface="Calibri"/>
                        <a:cs typeface="Calibri"/>
                        <a:sym typeface="Calibri"/>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a:solidFill>
                            <a:schemeClr val="bg1"/>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9"/>
                            </a:ext>
                          </a:extLst>
                        </a:rPr>
                        <a:t>3. Changing how Existing Teachers Do Their Work</a:t>
                      </a:r>
                      <a:r>
                        <a:rPr lang="en-US" sz="1400" b="1">
                          <a:solidFill>
                            <a:schemeClr val="bg1"/>
                          </a:solidFill>
                          <a:latin typeface="Calibri"/>
                          <a:ea typeface="Calibri"/>
                          <a:cs typeface="Calibri"/>
                          <a:sym typeface="Calibri"/>
                        </a:rPr>
                        <a:t> by Optimizing Technology</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28366765"/>
                  </a:ext>
                </a:extLst>
              </a:tr>
              <a:tr h="3540262">
                <a:tc>
                  <a:txBody>
                    <a:bodyPr/>
                    <a:lstStyle/>
                    <a:p>
                      <a:pPr marL="152400" lvl="0" indent="0" algn="l" rtl="0">
                        <a:spcBef>
                          <a:spcPts val="0"/>
                        </a:spcBef>
                        <a:spcAft>
                          <a:spcPts val="0"/>
                        </a:spcAft>
                        <a:buSzPts val="1200"/>
                        <a:buNone/>
                      </a:pPr>
                      <a:endParaRPr lang="en-US" sz="1400">
                        <a:solidFill>
                          <a:schemeClr val="tx1"/>
                        </a:solidFill>
                        <a:latin typeface="Calibri"/>
                        <a:ea typeface="Calibri"/>
                        <a:cs typeface="Calibri"/>
                        <a:sym typeface="Calibri"/>
                      </a:endParaRPr>
                    </a:p>
                    <a:p>
                      <a:pPr marL="152400" lvl="0" indent="0" algn="l" rtl="0">
                        <a:spcBef>
                          <a:spcPts val="0"/>
                        </a:spcBef>
                        <a:spcAft>
                          <a:spcPts val="0"/>
                        </a:spcAft>
                        <a:buSzPts val="1200"/>
                        <a:buNone/>
                      </a:pPr>
                      <a:endParaRPr lang="en-US" sz="1400">
                        <a:solidFill>
                          <a:schemeClr val="tx1"/>
                        </a:solidFill>
                        <a:latin typeface="Calibri"/>
                        <a:ea typeface="Calibri"/>
                        <a:cs typeface="Calibri"/>
                        <a:sym typeface="Calibri"/>
                      </a:endParaRPr>
                    </a:p>
                    <a:p>
                      <a:pPr marL="152400" lvl="0" indent="0" algn="l" rtl="0">
                        <a:spcBef>
                          <a:spcPts val="0"/>
                        </a:spcBef>
                        <a:spcAft>
                          <a:spcPts val="0"/>
                        </a:spcAft>
                        <a:buSzPts val="1200"/>
                        <a:buNone/>
                      </a:pPr>
                      <a:endParaRPr lang="en-US" sz="1400">
                        <a:solidFill>
                          <a:schemeClr val="tx1"/>
                        </a:solidFill>
                        <a:latin typeface="Calibri"/>
                        <a:ea typeface="Calibri"/>
                        <a:cs typeface="Calibri"/>
                        <a:sym typeface="Calibri"/>
                      </a:endParaRPr>
                    </a:p>
                    <a:p>
                      <a:pPr marL="152400" lvl="0" indent="0" algn="l" rtl="0">
                        <a:spcBef>
                          <a:spcPts val="0"/>
                        </a:spcBef>
                        <a:spcAft>
                          <a:spcPts val="0"/>
                        </a:spcAft>
                        <a:buSzPts val="1200"/>
                        <a:buNone/>
                      </a:pPr>
                      <a:endParaRPr lang="en-US" sz="1400">
                        <a:solidFill>
                          <a:schemeClr val="tx1"/>
                        </a:solidFill>
                        <a:latin typeface="Calibri"/>
                        <a:ea typeface="Calibri"/>
                        <a:cs typeface="Calibri"/>
                        <a:sym typeface="Calibri"/>
                      </a:endParaRPr>
                    </a:p>
                    <a:p>
                      <a:pPr marL="152400" lvl="0" indent="0" algn="l" rtl="0">
                        <a:spcBef>
                          <a:spcPts val="0"/>
                        </a:spcBef>
                        <a:spcAft>
                          <a:spcPts val="0"/>
                        </a:spcAft>
                        <a:buSzPts val="1200"/>
                        <a:buNone/>
                      </a:pPr>
                      <a:endParaRPr lang="en-US" sz="1400">
                        <a:solidFill>
                          <a:schemeClr val="tx1"/>
                        </a:solidFill>
                        <a:latin typeface="Calibri"/>
                        <a:ea typeface="Calibri"/>
                        <a:cs typeface="Calibri"/>
                        <a:sym typeface="Calibri"/>
                      </a:endParaRPr>
                    </a:p>
                    <a:p>
                      <a:pPr marL="152400" lvl="0" indent="0" algn="l" rtl="0">
                        <a:spcBef>
                          <a:spcPts val="0"/>
                        </a:spcBef>
                        <a:spcAft>
                          <a:spcPts val="0"/>
                        </a:spcAft>
                        <a:buSzPts val="1200"/>
                        <a:buNone/>
                      </a:pPr>
                      <a:r>
                        <a:rPr lang="en-US" sz="1400">
                          <a:solidFill>
                            <a:schemeClr val="tx1"/>
                          </a:solidFill>
                          <a:latin typeface="Calibri"/>
                          <a:ea typeface="Calibri"/>
                          <a:cs typeface="Calibri"/>
                          <a:sym typeface="Calibri"/>
                        </a:rPr>
                        <a:t>Implementing </a:t>
                      </a:r>
                      <a:r>
                        <a:rPr lang="en-US" sz="1400" b="1">
                          <a:solidFill>
                            <a:schemeClr val="tx1"/>
                          </a:solidFill>
                          <a:latin typeface="Calibri"/>
                          <a:ea typeface="Calibri"/>
                          <a:cs typeface="Calibri"/>
                          <a:sym typeface="Calibri"/>
                        </a:rPr>
                        <a:t>distributed leadership models</a:t>
                      </a:r>
                      <a:r>
                        <a:rPr lang="en-US" sz="1400">
                          <a:solidFill>
                            <a:schemeClr val="tx1"/>
                          </a:solidFill>
                          <a:latin typeface="Calibri"/>
                          <a:ea typeface="Calibri"/>
                          <a:cs typeface="Calibri"/>
                          <a:sym typeface="Calibri"/>
                        </a:rPr>
                        <a:t> that create specific teacher leadership roles/responsibilities.</a:t>
                      </a:r>
                      <a:r>
                        <a:rPr lang="en-US" sz="1400">
                          <a:solidFill>
                            <a:schemeClr val="tx1"/>
                          </a:solidFill>
                          <a:latin typeface="Calibri"/>
                          <a:ea typeface="Calibri"/>
                          <a:cs typeface="Calibri"/>
                        </a:rPr>
                        <a:t> </a:t>
                      </a:r>
                    </a:p>
                    <a:p>
                      <a:pPr marL="0" lvl="0" indent="0" algn="l" rtl="0">
                        <a:spcBef>
                          <a:spcPts val="0"/>
                        </a:spcBef>
                        <a:spcAft>
                          <a:spcPts val="0"/>
                        </a:spcAft>
                        <a:buNone/>
                      </a:pPr>
                      <a:endParaRPr lang="en-US" sz="1400">
                        <a:solidFill>
                          <a:schemeClr val="tx1"/>
                        </a:solidFill>
                        <a:latin typeface="Calibri"/>
                        <a:ea typeface="Calibri"/>
                        <a:cs typeface="Calibri"/>
                      </a:endParaRPr>
                    </a:p>
                    <a:p>
                      <a:pPr marL="152400" lvl="0" indent="0" algn="l" rtl="0">
                        <a:spcBef>
                          <a:spcPts val="0"/>
                        </a:spcBef>
                        <a:spcAft>
                          <a:spcPts val="0"/>
                        </a:spcAft>
                        <a:buSzPts val="1200"/>
                        <a:buNone/>
                      </a:pPr>
                      <a:r>
                        <a:rPr lang="en-US" sz="1400">
                          <a:solidFill>
                            <a:schemeClr val="tx1"/>
                          </a:solidFill>
                          <a:latin typeface="Calibri"/>
                          <a:ea typeface="Calibri"/>
                          <a:cs typeface="Calibri"/>
                          <a:sym typeface="Calibri"/>
                        </a:rPr>
                        <a:t>Differentiated roles for </a:t>
                      </a:r>
                      <a:r>
                        <a:rPr lang="en-US" sz="1400" b="1">
                          <a:solidFill>
                            <a:schemeClr val="tx1"/>
                          </a:solidFill>
                          <a:latin typeface="Calibri"/>
                          <a:ea typeface="Calibri"/>
                          <a:cs typeface="Calibri"/>
                          <a:sym typeface="Calibri"/>
                        </a:rPr>
                        <a:t>teams of teachers serving groups of students</a:t>
                      </a:r>
                      <a:r>
                        <a:rPr lang="en-US" sz="1400">
                          <a:solidFill>
                            <a:schemeClr val="tx1"/>
                          </a:solidFill>
                          <a:latin typeface="Calibri"/>
                          <a:ea typeface="Calibri"/>
                          <a:cs typeface="Calibri"/>
                          <a:sym typeface="Calibri"/>
                        </a:rPr>
                        <a:t> that include non-teachers, part-time teachers, volunteers, etc.</a:t>
                      </a:r>
                      <a:r>
                        <a:rPr lang="en-US" sz="1400">
                          <a:solidFill>
                            <a:schemeClr val="tx1"/>
                          </a:solidFill>
                          <a:latin typeface="Calibri"/>
                          <a:ea typeface="Calibri"/>
                          <a:cs typeface="Calibri"/>
                        </a:rPr>
                        <a:t> </a:t>
                      </a:r>
                      <a:endParaRPr lang="en-US" sz="1400" b="1">
                        <a:solidFill>
                          <a:schemeClr val="tx1"/>
                        </a:solidFill>
                        <a:latin typeface="Calibri"/>
                        <a:ea typeface="Calibri"/>
                        <a:cs typeface="Calibri"/>
                        <a:sym typeface="Calibri"/>
                      </a:endParaRPr>
                    </a:p>
                    <a:p>
                      <a:endParaRPr lang="en-US">
                        <a:solidFill>
                          <a:schemeClr val="tx1"/>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b="1" dirty="0">
                          <a:solidFill>
                            <a:schemeClr val="tx1"/>
                          </a:solidFill>
                          <a:latin typeface="Calibri"/>
                          <a:ea typeface="Calibri"/>
                          <a:cs typeface="Calibri"/>
                          <a:sym typeface="Calibri"/>
                        </a:rPr>
                        <a:t>Hiring outside providers to teach courses, </a:t>
                      </a:r>
                      <a:r>
                        <a:rPr lang="en-US" sz="1400" b="0" dirty="0">
                          <a:solidFill>
                            <a:schemeClr val="tx1"/>
                          </a:solidFill>
                          <a:latin typeface="Calibri"/>
                          <a:ea typeface="Calibri"/>
                          <a:cs typeface="Calibri"/>
                          <a:sym typeface="Calibri"/>
                        </a:rPr>
                        <a:t>particularly </a:t>
                      </a:r>
                      <a:r>
                        <a:rPr lang="en-US" sz="1400" b="0" dirty="0">
                          <a:solidFill>
                            <a:schemeClr val="tx1"/>
                          </a:solidFill>
                          <a:latin typeface="Calibri"/>
                          <a:ea typeface="Calibri"/>
                          <a:cs typeface="Calibri"/>
                        </a:rPr>
                        <a:t>to fill hard-to-staff</a:t>
                      </a:r>
                      <a:r>
                        <a:rPr lang="en-US" sz="1400" b="0" dirty="0">
                          <a:solidFill>
                            <a:schemeClr val="tx1"/>
                          </a:solidFill>
                          <a:latin typeface="Calibri"/>
                          <a:ea typeface="Calibri"/>
                          <a:cs typeface="Calibri"/>
                          <a:sym typeface="Calibri"/>
                        </a:rPr>
                        <a:t> areas, or to </a:t>
                      </a:r>
                      <a:r>
                        <a:rPr lang="en-US" sz="1400" b="0" dirty="0">
                          <a:solidFill>
                            <a:schemeClr val="tx1"/>
                          </a:solidFill>
                          <a:latin typeface="Calibri"/>
                          <a:ea typeface="Calibri"/>
                          <a:cs typeface="Calibri"/>
                        </a:rPr>
                        <a:t>leverage</a:t>
                      </a:r>
                      <a:r>
                        <a:rPr lang="en-US" sz="1400" b="0" dirty="0">
                          <a:solidFill>
                            <a:schemeClr val="tx1"/>
                          </a:solidFill>
                          <a:latin typeface="Calibri"/>
                          <a:ea typeface="Calibri"/>
                          <a:cs typeface="Calibri"/>
                          <a:sym typeface="Calibri"/>
                        </a:rPr>
                        <a:t> educators with particularly deep content expertise. </a:t>
                      </a:r>
                      <a:r>
                        <a:rPr lang="en-US" sz="1400" dirty="0">
                          <a:solidFill>
                            <a:schemeClr val="tx1"/>
                          </a:solidFill>
                          <a:latin typeface="Calibri"/>
                          <a:ea typeface="Calibri"/>
                          <a:cs typeface="Calibri"/>
                          <a:sym typeface="Calibri"/>
                        </a:rPr>
                        <a:t>This may include hiring firms to provide courses or hiring individual content-expert teachers. Implementing this category of solutions requires a marketplace with clear quality signals and ways to identify providers.</a:t>
                      </a:r>
                      <a:r>
                        <a:rPr lang="en-US" sz="1400" dirty="0">
                          <a:solidFill>
                            <a:schemeClr val="tx1"/>
                          </a:solidFill>
                          <a:latin typeface="Calibri"/>
                          <a:ea typeface="Calibri"/>
                          <a:cs typeface="Calibri"/>
                        </a:rPr>
                        <a:t> The advance of technology will likely help propel these initiatives.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solidFill>
                          <a:schemeClr val="tx1"/>
                        </a:solidFill>
                        <a:latin typeface="Calibri"/>
                        <a:ea typeface="Calibri"/>
                        <a:cs typeface="Calibri"/>
                        <a:sym typeface="Calibri"/>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b="1" dirty="0">
                          <a:solidFill>
                            <a:schemeClr val="tx1"/>
                          </a:solidFill>
                          <a:latin typeface="Calibri"/>
                          <a:ea typeface="Calibri"/>
                          <a:cs typeface="Calibri"/>
                          <a:sym typeface="Calibri"/>
                        </a:rPr>
                        <a:t>Integrating technology</a:t>
                      </a:r>
                      <a:r>
                        <a:rPr lang="en-US" sz="1400" dirty="0">
                          <a:solidFill>
                            <a:schemeClr val="tx1"/>
                          </a:solidFill>
                          <a:latin typeface="Calibri"/>
                          <a:ea typeface="Calibri"/>
                          <a:cs typeface="Calibri"/>
                          <a:sym typeface="Calibri"/>
                        </a:rPr>
                        <a:t> into classrooms </a:t>
                      </a:r>
                      <a:r>
                        <a:rPr lang="en-US" sz="1400" b="1" dirty="0">
                          <a:solidFill>
                            <a:schemeClr val="tx1"/>
                          </a:solidFill>
                          <a:latin typeface="Calibri"/>
                          <a:ea typeface="Calibri"/>
                          <a:cs typeface="Calibri"/>
                          <a:sym typeface="Calibri"/>
                        </a:rPr>
                        <a:t>to change the role/time of the teacher</a:t>
                      </a:r>
                      <a:r>
                        <a:rPr lang="en-US" sz="1400" dirty="0">
                          <a:solidFill>
                            <a:schemeClr val="tx1"/>
                          </a:solidFill>
                          <a:latin typeface="Calibri"/>
                          <a:ea typeface="Calibri"/>
                          <a:cs typeface="Calibri"/>
                          <a:sym typeface="Calibri"/>
                        </a:rPr>
                        <a:t>. The advancement of AI will likely help propel these initiatives.</a:t>
                      </a:r>
                      <a:r>
                        <a:rPr lang="en-US" sz="1400" dirty="0">
                          <a:solidFill>
                            <a:schemeClr val="tx1"/>
                          </a:solidFill>
                          <a:latin typeface="Calibri"/>
                          <a:ea typeface="Calibri"/>
                          <a:cs typeface="Calibri"/>
                        </a:rPr>
                        <a:t> </a:t>
                      </a:r>
                      <a:endParaRPr lang="en-US" sz="1400" dirty="0">
                        <a:solidFill>
                          <a:schemeClr val="tx1"/>
                        </a:solidFill>
                        <a:latin typeface="Calibri"/>
                        <a:ea typeface="Calibri"/>
                        <a:cs typeface="Calibri"/>
                        <a:sym typeface="Calibri"/>
                      </a:endParaRPr>
                    </a:p>
                    <a:p>
                      <a:endParaRPr lang="en-US" dirty="0">
                        <a:solidFill>
                          <a:schemeClr val="tx1"/>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3761789"/>
                  </a:ext>
                </a:extLst>
              </a:tr>
            </a:tbl>
          </a:graphicData>
        </a:graphic>
      </p:graphicFrame>
      <p:pic>
        <p:nvPicPr>
          <p:cNvPr id="5" name="Picture 4">
            <a:extLst>
              <a:ext uri="{FF2B5EF4-FFF2-40B4-BE49-F238E27FC236}">
                <a16:creationId xmlns:a16="http://schemas.microsoft.com/office/drawing/2014/main" id="{50ADF963-E300-6502-4D89-608A995F724C}"/>
              </a:ext>
            </a:extLst>
          </p:cNvPr>
          <p:cNvPicPr>
            <a:picLocks noChangeAspect="1"/>
          </p:cNvPicPr>
          <p:nvPr/>
        </p:nvPicPr>
        <p:blipFill>
          <a:blip r:embed="rId3"/>
          <a:stretch>
            <a:fillRect/>
          </a:stretch>
        </p:blipFill>
        <p:spPr>
          <a:xfrm>
            <a:off x="1021503" y="2059067"/>
            <a:ext cx="1323975" cy="1323975"/>
          </a:xfrm>
          <a:prstGeom prst="rect">
            <a:avLst/>
          </a:prstGeom>
        </p:spPr>
      </p:pic>
      <p:pic>
        <p:nvPicPr>
          <p:cNvPr id="7" name="Picture 6">
            <a:extLst>
              <a:ext uri="{FF2B5EF4-FFF2-40B4-BE49-F238E27FC236}">
                <a16:creationId xmlns:a16="http://schemas.microsoft.com/office/drawing/2014/main" id="{690E916D-B00A-E987-3302-7D1F9D47624D}"/>
              </a:ext>
            </a:extLst>
          </p:cNvPr>
          <p:cNvPicPr>
            <a:picLocks noChangeAspect="1"/>
          </p:cNvPicPr>
          <p:nvPr/>
        </p:nvPicPr>
        <p:blipFill>
          <a:blip r:embed="rId4"/>
          <a:stretch>
            <a:fillRect/>
          </a:stretch>
        </p:blipFill>
        <p:spPr>
          <a:xfrm>
            <a:off x="4152900" y="2301955"/>
            <a:ext cx="838200" cy="838200"/>
          </a:xfrm>
          <a:prstGeom prst="rect">
            <a:avLst/>
          </a:prstGeom>
        </p:spPr>
      </p:pic>
      <p:pic>
        <p:nvPicPr>
          <p:cNvPr id="9" name="Picture 8">
            <a:extLst>
              <a:ext uri="{FF2B5EF4-FFF2-40B4-BE49-F238E27FC236}">
                <a16:creationId xmlns:a16="http://schemas.microsoft.com/office/drawing/2014/main" id="{3C45911B-0AAA-49BB-48CC-9C67E895D4C1}"/>
              </a:ext>
            </a:extLst>
          </p:cNvPr>
          <p:cNvPicPr>
            <a:picLocks noChangeAspect="1"/>
          </p:cNvPicPr>
          <p:nvPr/>
        </p:nvPicPr>
        <p:blipFill>
          <a:blip r:embed="rId5"/>
          <a:stretch>
            <a:fillRect/>
          </a:stretch>
        </p:blipFill>
        <p:spPr>
          <a:xfrm>
            <a:off x="6916776" y="2306567"/>
            <a:ext cx="841248" cy="8412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a:xfrm>
            <a:off x="259977" y="201817"/>
            <a:ext cx="6985775" cy="533401"/>
          </a:xfrm>
        </p:spPr>
        <p:txBody>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3"/>
                  </a:ext>
                </a:extLst>
              </a:rPr>
              <a:t>Model #1: Changing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h</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5"/>
                  </a:ext>
                </a:extLst>
              </a:rPr>
              <a:t>ow teaching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6"/>
                  </a:ext>
                </a:extLst>
              </a:rPr>
              <a:t>t</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eams are structured to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b</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etter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s</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upport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s</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tudents </a:t>
            </a:r>
            <a:endParaRPr lang="en-US" b="1">
              <a:solidFill>
                <a:schemeClr val="bg2"/>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lang="en-US"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graphicFrame>
        <p:nvGraphicFramePr>
          <p:cNvPr id="7" name="Table 7">
            <a:extLst>
              <a:ext uri="{FF2B5EF4-FFF2-40B4-BE49-F238E27FC236}">
                <a16:creationId xmlns:a16="http://schemas.microsoft.com/office/drawing/2014/main" id="{9A9ACF68-77E6-1049-C965-0AC8BA8B19AF}"/>
              </a:ext>
            </a:extLst>
          </p:cNvPr>
          <p:cNvGraphicFramePr>
            <a:graphicFrameLocks noGrp="1"/>
          </p:cNvGraphicFramePr>
          <p:nvPr>
            <p:extLst>
              <p:ext uri="{D42A27DB-BD31-4B8C-83A1-F6EECF244321}">
                <p14:modId xmlns:p14="http://schemas.microsoft.com/office/powerpoint/2010/main" val="1399513465"/>
              </p:ext>
            </p:extLst>
          </p:nvPr>
        </p:nvGraphicFramePr>
        <p:xfrm>
          <a:off x="349223" y="1716248"/>
          <a:ext cx="8445541" cy="2788372"/>
        </p:xfrm>
        <a:graphic>
          <a:graphicData uri="http://schemas.openxmlformats.org/drawingml/2006/table">
            <a:tbl>
              <a:tblPr firstRow="1" bandRow="1"/>
              <a:tblGrid>
                <a:gridCol w="1499376">
                  <a:extLst>
                    <a:ext uri="{9D8B030D-6E8A-4147-A177-3AD203B41FA5}">
                      <a16:colId xmlns:a16="http://schemas.microsoft.com/office/drawing/2014/main" val="1667106367"/>
                    </a:ext>
                  </a:extLst>
                </a:gridCol>
                <a:gridCol w="6946165">
                  <a:extLst>
                    <a:ext uri="{9D8B030D-6E8A-4147-A177-3AD203B41FA5}">
                      <a16:colId xmlns:a16="http://schemas.microsoft.com/office/drawing/2014/main" val="2169444158"/>
                    </a:ext>
                  </a:extLst>
                </a:gridCol>
              </a:tblGrid>
              <a:tr h="547856">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1120258">
                <a:tc>
                  <a:txBody>
                    <a:bodyPr/>
                    <a:lstStyle/>
                    <a:p>
                      <a:pPr algn="l"/>
                      <a:r>
                        <a:rPr lang="en-US" sz="1200" b="1">
                          <a:solidFill>
                            <a:schemeClr val="tx1"/>
                          </a:solidFill>
                          <a:latin typeface="Calibri"/>
                          <a:ea typeface="Calibri"/>
                          <a:cs typeface="Calibri"/>
                        </a:rPr>
                        <a:t>ASU Next Education Workforce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ASU’s Next Education Workforce model </a:t>
                      </a:r>
                      <a:r>
                        <a:rPr lang="en-US" sz="1200" b="1">
                          <a:solidFill>
                            <a:schemeClr val="tx1"/>
                          </a:solidFill>
                          <a:latin typeface="Calibri"/>
                          <a:ea typeface="Calibri"/>
                          <a:cs typeface="Calibri"/>
                        </a:rPr>
                        <a:t>consists of a team of 2–6 educators serving 50–150 students in redesigned learning spaces</a:t>
                      </a:r>
                      <a:r>
                        <a:rPr lang="en-US" sz="1200">
                          <a:solidFill>
                            <a:schemeClr val="tx1"/>
                          </a:solidFill>
                          <a:latin typeface="Calibri"/>
                          <a:ea typeface="Calibri"/>
                          <a:cs typeface="Calibri"/>
                        </a:rPr>
                        <a:t>. The team includes a Lead Teacher, Professional Educators, where one is a special education teacher and instructional support like a resident or paraprofessional, as well as defined roles for community educators and volunteers to provide more personalized support for students. </a:t>
                      </a:r>
                      <a:r>
                        <a:rPr lang="en-US" sz="1200" b="1">
                          <a:solidFill>
                            <a:schemeClr val="tx1"/>
                          </a:solidFill>
                          <a:latin typeface="Calibri"/>
                          <a:ea typeface="Calibri"/>
                          <a:cs typeface="Calibri"/>
                        </a:rPr>
                        <a:t>Teams redesign the physical learning space to meet student needs</a:t>
                      </a:r>
                      <a:r>
                        <a:rPr lang="en-US" sz="1200">
                          <a:solidFill>
                            <a:schemeClr val="tx1"/>
                          </a:solidFill>
                          <a:latin typeface="Calibri"/>
                          <a:ea typeface="Calibri"/>
                          <a:cs typeface="Calibri"/>
                        </a:rPr>
                        <a:t>.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69049"/>
                  </a:ext>
                </a:extLst>
              </a:tr>
              <a:tr h="11202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Public Impact</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Public Impact’s Opportunity Culture (OC) </a:t>
                      </a:r>
                      <a:r>
                        <a:rPr lang="en-US" sz="1200" b="1">
                          <a:solidFill>
                            <a:schemeClr val="tx1"/>
                          </a:solidFill>
                          <a:latin typeface="Calibri"/>
                          <a:ea typeface="Calibri"/>
                          <a:cs typeface="Calibri"/>
                        </a:rPr>
                        <a:t>extends reach </a:t>
                      </a:r>
                      <a:r>
                        <a:rPr lang="en-US" sz="1200">
                          <a:solidFill>
                            <a:schemeClr val="tx1"/>
                          </a:solidFill>
                          <a:latin typeface="Calibri"/>
                          <a:ea typeface="Calibri"/>
                          <a:cs typeface="Calibri"/>
                        </a:rPr>
                        <a:t>through ‘Team Reach’ where a Multi-Classroom Leader oversees a small team of educators </a:t>
                      </a:r>
                      <a:r>
                        <a:rPr lang="en-US" sz="1200" b="1">
                          <a:solidFill>
                            <a:schemeClr val="tx1"/>
                          </a:solidFill>
                          <a:latin typeface="Calibri"/>
                          <a:ea typeface="Calibri"/>
                          <a:cs typeface="Calibri"/>
                        </a:rPr>
                        <a:t>to serve more students</a:t>
                      </a:r>
                      <a:r>
                        <a:rPr lang="en-US" sz="1200">
                          <a:solidFill>
                            <a:schemeClr val="tx1"/>
                          </a:solidFill>
                          <a:latin typeface="Calibri"/>
                          <a:ea typeface="Calibri"/>
                          <a:cs typeface="Calibri"/>
                        </a:rPr>
                        <a:t>. The team consists of Team Reach Teachers and Reach Associates like a paraprofessional or residents. The organization is exploring modifications of the model also to include consistent tutoring opportunities. OC </a:t>
                      </a:r>
                      <a:r>
                        <a:rPr lang="en-US" sz="1200" b="1">
                          <a:solidFill>
                            <a:schemeClr val="tx1"/>
                          </a:solidFill>
                          <a:latin typeface="Calibri"/>
                          <a:ea typeface="Calibri"/>
                          <a:cs typeface="Calibri"/>
                        </a:rPr>
                        <a:t>differentiates compensation based on role</a:t>
                      </a:r>
                      <a:r>
                        <a:rPr lang="en-US" sz="1200">
                          <a:solidFill>
                            <a:schemeClr val="tx1"/>
                          </a:solidFill>
                          <a:latin typeface="Calibri"/>
                          <a:ea typeface="Calibri"/>
                          <a:cs typeface="Calibri"/>
                        </a:rPr>
                        <a:t>.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8743502"/>
                  </a:ext>
                </a:extLst>
              </a:tr>
            </a:tbl>
          </a:graphicData>
        </a:graphic>
      </p:graphicFrame>
      <p:pic>
        <p:nvPicPr>
          <p:cNvPr id="4" name="Picture 3">
            <a:extLst>
              <a:ext uri="{FF2B5EF4-FFF2-40B4-BE49-F238E27FC236}">
                <a16:creationId xmlns:a16="http://schemas.microsoft.com/office/drawing/2014/main" id="{A481A205-61E6-2FC0-572B-17C22FB3484B}"/>
              </a:ext>
            </a:extLst>
          </p:cNvPr>
          <p:cNvPicPr>
            <a:picLocks noChangeAspect="1"/>
          </p:cNvPicPr>
          <p:nvPr/>
        </p:nvPicPr>
        <p:blipFill>
          <a:blip r:embed="rId2"/>
          <a:stretch>
            <a:fillRect/>
          </a:stretch>
        </p:blipFill>
        <p:spPr>
          <a:xfrm>
            <a:off x="7802217" y="-308105"/>
            <a:ext cx="1220305" cy="1220305"/>
          </a:xfrm>
          <a:prstGeom prst="rect">
            <a:avLst/>
          </a:prstGeom>
        </p:spPr>
      </p:pic>
      <p:sp>
        <p:nvSpPr>
          <p:cNvPr id="10" name="TextBox 9">
            <a:extLst>
              <a:ext uri="{FF2B5EF4-FFF2-40B4-BE49-F238E27FC236}">
                <a16:creationId xmlns:a16="http://schemas.microsoft.com/office/drawing/2014/main" id="{EC656A99-7153-24DB-D186-1BCB3047937C}"/>
              </a:ext>
            </a:extLst>
          </p:cNvPr>
          <p:cNvSpPr txBox="1"/>
          <p:nvPr/>
        </p:nvSpPr>
        <p:spPr>
          <a:xfrm>
            <a:off x="1560906" y="4863400"/>
            <a:ext cx="6241311" cy="101566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rPr>
              <a:t>Typical characteristics of strategic school staffing associated with this model include:</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1B696D"/>
                </a:solidFill>
                <a:effectLst/>
                <a:uLnTx/>
                <a:uFillTx/>
                <a:latin typeface="Calibri" panose="020F0502020204030204" pitchFamily="34" charset="0"/>
                <a:cs typeface="Calibri" panose="020F0502020204030204" pitchFamily="34" charset="0"/>
                <a:sym typeface="Arial"/>
              </a:rPr>
              <a:t>Distributed Leadership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91A226"/>
                </a:solidFill>
                <a:effectLst/>
                <a:uLnTx/>
                <a:uFillTx/>
                <a:latin typeface="Calibri" panose="020F0502020204030204" pitchFamily="34" charset="0"/>
                <a:cs typeface="Calibri" panose="020F0502020204030204" pitchFamily="34" charset="0"/>
                <a:sym typeface="Arial"/>
              </a:rPr>
              <a:t>Compensation Structures Differentiated by Role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3B325E"/>
                </a:solidFill>
                <a:effectLst/>
                <a:uLnTx/>
                <a:uFillTx/>
                <a:latin typeface="Calibri" panose="020F0502020204030204" pitchFamily="34" charset="0"/>
                <a:cs typeface="Calibri" panose="020F0502020204030204" pitchFamily="34" charset="0"/>
                <a:sym typeface="Arial"/>
              </a:rPr>
              <a:t>Innovative Teaming Structures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E7982E"/>
                </a:solidFill>
                <a:effectLst/>
                <a:uLnTx/>
                <a:uFillTx/>
                <a:latin typeface="Calibri" panose="020F0502020204030204" pitchFamily="34" charset="0"/>
                <a:cs typeface="Calibri" panose="020F0502020204030204" pitchFamily="34" charset="0"/>
                <a:sym typeface="Arial"/>
              </a:rPr>
              <a:t>Extended Teacher Reach</a:t>
            </a:r>
          </a:p>
        </p:txBody>
      </p:sp>
      <p:sp>
        <p:nvSpPr>
          <p:cNvPr id="2" name="TextBox 1">
            <a:extLst>
              <a:ext uri="{FF2B5EF4-FFF2-40B4-BE49-F238E27FC236}">
                <a16:creationId xmlns:a16="http://schemas.microsoft.com/office/drawing/2014/main" id="{797AE40A-5110-E05D-CB10-6C49FF872BF6}"/>
              </a:ext>
            </a:extLst>
          </p:cNvPr>
          <p:cNvSpPr txBox="1"/>
          <p:nvPr/>
        </p:nvSpPr>
        <p:spPr>
          <a:xfrm>
            <a:off x="1630853" y="1056456"/>
            <a:ext cx="5882282" cy="338554"/>
          </a:xfrm>
          <a:prstGeom prst="rect">
            <a:avLst/>
          </a:prstGeom>
          <a:noFill/>
        </p:spPr>
        <p:txBody>
          <a:bodyPr wrap="square" rtlCol="0">
            <a:spAutoFit/>
          </a:bodyPr>
          <a:lstStyle/>
          <a:p>
            <a:r>
              <a:rPr lang="en-US" sz="1600">
                <a:solidFill>
                  <a:schemeClr val="bg2"/>
                </a:solidFill>
                <a:latin typeface="Segoe UI" panose="020B0502040204020203" pitchFamily="34" charset="0"/>
              </a:rPr>
              <a:t>B</a:t>
            </a:r>
            <a:r>
              <a:rPr lang="en-US" sz="1600">
                <a:solidFill>
                  <a:schemeClr val="bg2"/>
                </a:solidFill>
                <a:effectLst/>
                <a:latin typeface="Segoe UI" panose="020B0502040204020203" pitchFamily="34" charset="0"/>
              </a:rPr>
              <a:t>elow are examples of these models with a description of each.</a:t>
            </a:r>
            <a:endParaRPr lang="en-US" sz="1600">
              <a:solidFill>
                <a:schemeClr val="bg2"/>
              </a:solidFill>
              <a:effectLst/>
              <a:latin typeface="Arial" panose="020B0604020202020204" pitchFamily="34" charset="0"/>
            </a:endParaRPr>
          </a:p>
        </p:txBody>
      </p:sp>
      <p:sp>
        <p:nvSpPr>
          <p:cNvPr id="6" name="TextBox 5">
            <a:extLst>
              <a:ext uri="{FF2B5EF4-FFF2-40B4-BE49-F238E27FC236}">
                <a16:creationId xmlns:a16="http://schemas.microsoft.com/office/drawing/2014/main" id="{EF9FF3AE-3B7F-756D-600C-1728B39B3911}"/>
              </a:ext>
            </a:extLst>
          </p:cNvPr>
          <p:cNvSpPr txBox="1"/>
          <p:nvPr/>
        </p:nvSpPr>
        <p:spPr>
          <a:xfrm>
            <a:off x="2009891" y="6388876"/>
            <a:ext cx="6521461"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represent the model type. In addition, some of the organizations mentioned support more than one model type.  </a:t>
            </a:r>
          </a:p>
        </p:txBody>
      </p:sp>
    </p:spTree>
    <p:extLst>
      <p:ext uri="{BB962C8B-B14F-4D97-AF65-F5344CB8AC3E}">
        <p14:creationId xmlns:p14="http://schemas.microsoft.com/office/powerpoint/2010/main" val="3379350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a:xfrm>
            <a:off x="259977" y="201817"/>
            <a:ext cx="6985775" cy="533401"/>
          </a:xfrm>
        </p:spPr>
        <p:txBody>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3"/>
                  </a:ext>
                </a:extLst>
              </a:rPr>
              <a:t>Model #1: Changing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h</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5"/>
                  </a:ext>
                </a:extLst>
              </a:rPr>
              <a:t>ow teaching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6"/>
                  </a:ext>
                </a:extLst>
              </a:rPr>
              <a:t>t</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eams are structured to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b</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etter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s</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upport </a:t>
            </a:r>
            <a:r>
              <a:rPr lang="en-US">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s</a:t>
            </a:r>
            <a:r>
              <a:rPr lang="en-US" b="1">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tudents </a:t>
            </a:r>
            <a:endParaRPr lang="en-US" b="1">
              <a:solidFill>
                <a:schemeClr val="bg2"/>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lang="en-US"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graphicFrame>
        <p:nvGraphicFramePr>
          <p:cNvPr id="7" name="Table 7">
            <a:extLst>
              <a:ext uri="{FF2B5EF4-FFF2-40B4-BE49-F238E27FC236}">
                <a16:creationId xmlns:a16="http://schemas.microsoft.com/office/drawing/2014/main" id="{9A9ACF68-77E6-1049-C965-0AC8BA8B19AF}"/>
              </a:ext>
            </a:extLst>
          </p:cNvPr>
          <p:cNvGraphicFramePr>
            <a:graphicFrameLocks noGrp="1"/>
          </p:cNvGraphicFramePr>
          <p:nvPr>
            <p:extLst>
              <p:ext uri="{D42A27DB-BD31-4B8C-83A1-F6EECF244321}">
                <p14:modId xmlns:p14="http://schemas.microsoft.com/office/powerpoint/2010/main" val="1434341171"/>
              </p:ext>
            </p:extLst>
          </p:nvPr>
        </p:nvGraphicFramePr>
        <p:xfrm>
          <a:off x="349219" y="1448885"/>
          <a:ext cx="8445541" cy="3711676"/>
        </p:xfrm>
        <a:graphic>
          <a:graphicData uri="http://schemas.openxmlformats.org/drawingml/2006/table">
            <a:tbl>
              <a:tblPr firstRow="1" bandRow="1"/>
              <a:tblGrid>
                <a:gridCol w="1499376">
                  <a:extLst>
                    <a:ext uri="{9D8B030D-6E8A-4147-A177-3AD203B41FA5}">
                      <a16:colId xmlns:a16="http://schemas.microsoft.com/office/drawing/2014/main" val="1667106367"/>
                    </a:ext>
                  </a:extLst>
                </a:gridCol>
                <a:gridCol w="6946165">
                  <a:extLst>
                    <a:ext uri="{9D8B030D-6E8A-4147-A177-3AD203B41FA5}">
                      <a16:colId xmlns:a16="http://schemas.microsoft.com/office/drawing/2014/main" val="2169444158"/>
                    </a:ext>
                  </a:extLst>
                </a:gridCol>
              </a:tblGrid>
              <a:tr h="506410">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92212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Education First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dirty="0">
                          <a:solidFill>
                            <a:schemeClr val="tx1"/>
                          </a:solidFill>
                          <a:latin typeface="Calibri"/>
                          <a:ea typeface="Calibri"/>
                          <a:cs typeface="Calibri"/>
                        </a:rPr>
                        <a:t>Education First is working with school systems in California to support the implementation of </a:t>
                      </a:r>
                      <a:r>
                        <a:rPr lang="en-US" sz="1200" b="1" dirty="0">
                          <a:solidFill>
                            <a:schemeClr val="tx1"/>
                          </a:solidFill>
                          <a:latin typeface="Calibri"/>
                          <a:ea typeface="Calibri"/>
                          <a:cs typeface="Calibri"/>
                        </a:rPr>
                        <a:t>innovative teaming structures that include a defined, paid teacher resident and increase compensation for expert mentor teachers</a:t>
                      </a:r>
                      <a:r>
                        <a:rPr lang="en-US" sz="1200" dirty="0">
                          <a:solidFill>
                            <a:schemeClr val="tx1"/>
                          </a:solidFill>
                          <a:latin typeface="Calibri"/>
                          <a:ea typeface="Calibri"/>
                          <a:cs typeface="Calibri"/>
                        </a:rPr>
                        <a:t>. In the past, Education First has partnered with systems like Syracuse City School District to implement successfully the Opportunity Culture model. </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31085"/>
                  </a:ext>
                </a:extLst>
              </a:tr>
              <a:tr h="12678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ea typeface="Calibri"/>
                          <a:cs typeface="Calibri"/>
                        </a:rPr>
                        <a:t>Education Resource Strategies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Through direct service and publications to the broader field, Education Resource Strategies (ERS) is supporting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state and district leaders across the country to reimagine teaching roles and redevelop the core elements of their talent strategy</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ERS takes a “do now, build toward” approach in its partnerships, focusing on high-leverage entry points – such as compensation system redesign, “shelter and develop” models for residents and rookie teachers and strategic school designs that incorporate job-embedded, expert-led professional learning for educators – that provide a springboard to long-lasting, transformational improvements to teaching and learning.</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6923776"/>
                  </a:ext>
                </a:extLst>
              </a:tr>
              <a:tr h="911538">
                <a:tc>
                  <a:txBody>
                    <a:bodyPr/>
                    <a:lstStyle/>
                    <a:p>
                      <a:pPr algn="l"/>
                      <a:r>
                        <a:rPr lang="en-US" sz="1200" b="1" dirty="0">
                          <a:solidFill>
                            <a:schemeClr val="tx1"/>
                          </a:solidFill>
                          <a:latin typeface="Calibri"/>
                          <a:ea typeface="Calibri"/>
                          <a:cs typeface="Calibri"/>
                        </a:rPr>
                        <a:t>US PREP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tx1"/>
                          </a:solidFill>
                          <a:latin typeface="Calibri"/>
                          <a:ea typeface="Calibri"/>
                          <a:cs typeface="Calibri"/>
                        </a:rPr>
                        <a:t>US PREP is working with school systems in CA and TX to </a:t>
                      </a:r>
                      <a:r>
                        <a:rPr lang="en-US" sz="1200" b="1" dirty="0">
                          <a:solidFill>
                            <a:schemeClr val="tx1"/>
                          </a:solidFill>
                          <a:latin typeface="Calibri"/>
                          <a:ea typeface="Calibri"/>
                          <a:cs typeface="Calibri"/>
                        </a:rPr>
                        <a:t>support the creation of teams of teachers that include defined roles for resident teachers who provide more personalized support for students</a:t>
                      </a:r>
                      <a:r>
                        <a:rPr lang="en-US" sz="1200" dirty="0">
                          <a:solidFill>
                            <a:schemeClr val="tx1"/>
                          </a:solidFill>
                          <a:latin typeface="Calibri"/>
                          <a:ea typeface="Calibri"/>
                          <a:cs typeface="Calibri"/>
                        </a:rPr>
                        <a:t>. Both mentor teachers and residents receive stipends for their roles, increasing overall compensation for the expert mentor teachers and addressing issues of affordability for resident teachers.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99364"/>
                  </a:ext>
                </a:extLst>
              </a:tr>
            </a:tbl>
          </a:graphicData>
        </a:graphic>
      </p:graphicFrame>
      <p:pic>
        <p:nvPicPr>
          <p:cNvPr id="4" name="Picture 3">
            <a:extLst>
              <a:ext uri="{FF2B5EF4-FFF2-40B4-BE49-F238E27FC236}">
                <a16:creationId xmlns:a16="http://schemas.microsoft.com/office/drawing/2014/main" id="{A481A205-61E6-2FC0-572B-17C22FB3484B}"/>
              </a:ext>
            </a:extLst>
          </p:cNvPr>
          <p:cNvPicPr>
            <a:picLocks noChangeAspect="1"/>
          </p:cNvPicPr>
          <p:nvPr/>
        </p:nvPicPr>
        <p:blipFill>
          <a:blip r:embed="rId2"/>
          <a:stretch>
            <a:fillRect/>
          </a:stretch>
        </p:blipFill>
        <p:spPr>
          <a:xfrm>
            <a:off x="7802217" y="-308105"/>
            <a:ext cx="1220305" cy="1220305"/>
          </a:xfrm>
          <a:prstGeom prst="rect">
            <a:avLst/>
          </a:prstGeom>
        </p:spPr>
      </p:pic>
      <p:sp>
        <p:nvSpPr>
          <p:cNvPr id="10" name="TextBox 9">
            <a:extLst>
              <a:ext uri="{FF2B5EF4-FFF2-40B4-BE49-F238E27FC236}">
                <a16:creationId xmlns:a16="http://schemas.microsoft.com/office/drawing/2014/main" id="{EC656A99-7153-24DB-D186-1BCB3047937C}"/>
              </a:ext>
            </a:extLst>
          </p:cNvPr>
          <p:cNvSpPr txBox="1"/>
          <p:nvPr/>
        </p:nvSpPr>
        <p:spPr>
          <a:xfrm>
            <a:off x="1451335" y="5283465"/>
            <a:ext cx="6241311" cy="101566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Typical characteristics of strategic school staffing associated with this model include:</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1B696D"/>
                </a:solidFill>
                <a:effectLst/>
                <a:uLnTx/>
                <a:uFillTx/>
                <a:latin typeface="Calibri" panose="020F0502020204030204" pitchFamily="34" charset="0"/>
                <a:cs typeface="Calibri" panose="020F0502020204030204" pitchFamily="34" charset="0"/>
                <a:sym typeface="Arial"/>
              </a:rPr>
              <a:t>Distributed Leadership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91A226"/>
                </a:solidFill>
                <a:effectLst/>
                <a:uLnTx/>
                <a:uFillTx/>
                <a:latin typeface="Calibri" panose="020F0502020204030204" pitchFamily="34" charset="0"/>
                <a:cs typeface="Calibri" panose="020F0502020204030204" pitchFamily="34" charset="0"/>
                <a:sym typeface="Arial"/>
              </a:rPr>
              <a:t>Compensation Structures Differentiated by Role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3B325E"/>
                </a:solidFill>
                <a:effectLst/>
                <a:uLnTx/>
                <a:uFillTx/>
                <a:latin typeface="Calibri" panose="020F0502020204030204" pitchFamily="34" charset="0"/>
                <a:cs typeface="Calibri" panose="020F0502020204030204" pitchFamily="34" charset="0"/>
                <a:sym typeface="Arial"/>
              </a:rPr>
              <a:t>Innovative Teaming Structures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dirty="0">
                <a:ln>
                  <a:noFill/>
                </a:ln>
                <a:solidFill>
                  <a:srgbClr val="E7982E"/>
                </a:solidFill>
                <a:effectLst/>
                <a:uLnTx/>
                <a:uFillTx/>
                <a:latin typeface="Calibri" panose="020F0502020204030204" pitchFamily="34" charset="0"/>
                <a:cs typeface="Calibri" panose="020F0502020204030204" pitchFamily="34" charset="0"/>
                <a:sym typeface="Arial"/>
              </a:rPr>
              <a:t>Extended Teacher Reach</a:t>
            </a:r>
          </a:p>
        </p:txBody>
      </p:sp>
      <p:sp>
        <p:nvSpPr>
          <p:cNvPr id="2" name="TextBox 1">
            <a:extLst>
              <a:ext uri="{FF2B5EF4-FFF2-40B4-BE49-F238E27FC236}">
                <a16:creationId xmlns:a16="http://schemas.microsoft.com/office/drawing/2014/main" id="{797AE40A-5110-E05D-CB10-6C49FF872BF6}"/>
              </a:ext>
            </a:extLst>
          </p:cNvPr>
          <p:cNvSpPr txBox="1"/>
          <p:nvPr/>
        </p:nvSpPr>
        <p:spPr>
          <a:xfrm>
            <a:off x="1630850" y="1070744"/>
            <a:ext cx="5882282" cy="338554"/>
          </a:xfrm>
          <a:prstGeom prst="rect">
            <a:avLst/>
          </a:prstGeom>
          <a:noFill/>
        </p:spPr>
        <p:txBody>
          <a:bodyPr wrap="square" rtlCol="0">
            <a:spAutoFit/>
          </a:bodyPr>
          <a:lstStyle/>
          <a:p>
            <a:r>
              <a:rPr lang="en-US" sz="1600" dirty="0">
                <a:solidFill>
                  <a:schemeClr val="bg2"/>
                </a:solidFill>
                <a:latin typeface="Segoe UI" panose="020B0502040204020203" pitchFamily="34" charset="0"/>
              </a:rPr>
              <a:t>B</a:t>
            </a:r>
            <a:r>
              <a:rPr lang="en-US" sz="1600" dirty="0">
                <a:solidFill>
                  <a:schemeClr val="bg2"/>
                </a:solidFill>
                <a:effectLst/>
                <a:latin typeface="Segoe UI" panose="020B0502040204020203" pitchFamily="34" charset="0"/>
              </a:rPr>
              <a:t>elow are examples of these models with a description of each.</a:t>
            </a:r>
            <a:endParaRPr lang="en-US" sz="1600" dirty="0">
              <a:solidFill>
                <a:schemeClr val="bg2"/>
              </a:solidFill>
              <a:effectLst/>
              <a:latin typeface="Arial" panose="020B0604020202020204" pitchFamily="34" charset="0"/>
            </a:endParaRPr>
          </a:p>
        </p:txBody>
      </p:sp>
      <p:sp>
        <p:nvSpPr>
          <p:cNvPr id="6" name="TextBox 5">
            <a:extLst>
              <a:ext uri="{FF2B5EF4-FFF2-40B4-BE49-F238E27FC236}">
                <a16:creationId xmlns:a16="http://schemas.microsoft.com/office/drawing/2014/main" id="{EF9FF3AE-3B7F-756D-600C-1728B39B3911}"/>
              </a:ext>
            </a:extLst>
          </p:cNvPr>
          <p:cNvSpPr txBox="1"/>
          <p:nvPr/>
        </p:nvSpPr>
        <p:spPr>
          <a:xfrm>
            <a:off x="2009891" y="6388876"/>
            <a:ext cx="6521461"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represent the model type. In addition, some of the organizations mentioned support more than one model type.  </a:t>
            </a:r>
          </a:p>
        </p:txBody>
      </p:sp>
    </p:spTree>
    <p:extLst>
      <p:ext uri="{BB962C8B-B14F-4D97-AF65-F5344CB8AC3E}">
        <p14:creationId xmlns:p14="http://schemas.microsoft.com/office/powerpoint/2010/main" val="1231870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a:xfrm>
            <a:off x="259977" y="201817"/>
            <a:ext cx="6985775" cy="533401"/>
          </a:xfrm>
        </p:spPr>
        <p:txBody>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b="1" dirty="0">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3"/>
                  </a:ext>
                </a:extLst>
              </a:rPr>
              <a:t>Model #1: Changing </a:t>
            </a:r>
            <a:r>
              <a:rPr lang="en-US" dirty="0">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4"/>
                  </a:ext>
                </a:extLst>
              </a:rPr>
              <a:t>h</a:t>
            </a:r>
            <a:r>
              <a:rPr lang="en-US" b="1" dirty="0">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5"/>
                  </a:ext>
                </a:extLst>
              </a:rPr>
              <a:t>ow teaching </a:t>
            </a:r>
            <a:r>
              <a:rPr lang="en-US" dirty="0">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6"/>
                  </a:ext>
                </a:extLst>
              </a:rPr>
              <a:t>t</a:t>
            </a:r>
            <a:r>
              <a:rPr lang="en-US" b="1" dirty="0">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eams are structured to </a:t>
            </a:r>
            <a:r>
              <a:rPr lang="en-US" dirty="0">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b</a:t>
            </a:r>
            <a:r>
              <a:rPr lang="en-US" b="1" dirty="0">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etter </a:t>
            </a:r>
            <a:r>
              <a:rPr lang="en-US" dirty="0">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s</a:t>
            </a:r>
            <a:r>
              <a:rPr lang="en-US" b="1" dirty="0">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upport </a:t>
            </a:r>
            <a:r>
              <a:rPr lang="en-US" dirty="0">
                <a:solidFill>
                  <a:schemeClr val="bg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s</a:t>
            </a:r>
            <a:r>
              <a:rPr lang="en-US" b="1" dirty="0">
                <a:solidFill>
                  <a:schemeClr val="bg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7"/>
                  </a:ext>
                </a:extLst>
              </a:rPr>
              <a:t>tudents </a:t>
            </a:r>
            <a:endParaRPr lang="en-US" b="1" dirty="0">
              <a:solidFill>
                <a:schemeClr val="bg2"/>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lang="en-US"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graphicFrame>
        <p:nvGraphicFramePr>
          <p:cNvPr id="7" name="Table 7">
            <a:extLst>
              <a:ext uri="{FF2B5EF4-FFF2-40B4-BE49-F238E27FC236}">
                <a16:creationId xmlns:a16="http://schemas.microsoft.com/office/drawing/2014/main" id="{9A9ACF68-77E6-1049-C965-0AC8BA8B19AF}"/>
              </a:ext>
            </a:extLst>
          </p:cNvPr>
          <p:cNvGraphicFramePr>
            <a:graphicFrameLocks noGrp="1"/>
          </p:cNvGraphicFramePr>
          <p:nvPr>
            <p:extLst>
              <p:ext uri="{D42A27DB-BD31-4B8C-83A1-F6EECF244321}">
                <p14:modId xmlns:p14="http://schemas.microsoft.com/office/powerpoint/2010/main" val="307118838"/>
              </p:ext>
            </p:extLst>
          </p:nvPr>
        </p:nvGraphicFramePr>
        <p:xfrm>
          <a:off x="349222" y="2223663"/>
          <a:ext cx="8445541" cy="2617353"/>
        </p:xfrm>
        <a:graphic>
          <a:graphicData uri="http://schemas.openxmlformats.org/drawingml/2006/table">
            <a:tbl>
              <a:tblPr firstRow="1" bandRow="1"/>
              <a:tblGrid>
                <a:gridCol w="1499376">
                  <a:extLst>
                    <a:ext uri="{9D8B030D-6E8A-4147-A177-3AD203B41FA5}">
                      <a16:colId xmlns:a16="http://schemas.microsoft.com/office/drawing/2014/main" val="1667106367"/>
                    </a:ext>
                  </a:extLst>
                </a:gridCol>
                <a:gridCol w="6946165">
                  <a:extLst>
                    <a:ext uri="{9D8B030D-6E8A-4147-A177-3AD203B41FA5}">
                      <a16:colId xmlns:a16="http://schemas.microsoft.com/office/drawing/2014/main" val="2169444158"/>
                    </a:ext>
                  </a:extLst>
                </a:gridCol>
              </a:tblGrid>
              <a:tr h="529267">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971711">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b="1">
                          <a:solidFill>
                            <a:schemeClr val="tx1"/>
                          </a:solidFill>
                          <a:latin typeface="Calibri"/>
                          <a:ea typeface="Calibri"/>
                          <a:cs typeface="Calibri"/>
                        </a:rPr>
                        <a:t>Transcend Education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Transcend Education works nationally to support school systems in creating new teaming structures. For example, </a:t>
                      </a:r>
                      <a:r>
                        <a:rPr lang="en-US" sz="1200" b="1">
                          <a:solidFill>
                            <a:schemeClr val="tx1"/>
                          </a:solidFill>
                          <a:latin typeface="Calibri"/>
                          <a:ea typeface="Calibri"/>
                          <a:cs typeface="Calibri"/>
                        </a:rPr>
                        <a:t>its Community-Centered Innovation offering engages school systems in "design journeys" to reimagine learning through a community-led process</a:t>
                      </a:r>
                      <a:r>
                        <a:rPr lang="en-US" sz="1200">
                          <a:solidFill>
                            <a:schemeClr val="tx1"/>
                          </a:solidFill>
                          <a:latin typeface="Calibri"/>
                          <a:ea typeface="Calibri"/>
                          <a:cs typeface="Calibri"/>
                        </a:rPr>
                        <a:t>. Further, Transcend conducts research to elevate bright spots of school systems implementing this model nationwide through its recent "Transforming the Teacher Role" report.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31085"/>
                  </a:ext>
                </a:extLst>
              </a:tr>
              <a:tr h="1082246">
                <a:tc>
                  <a:txBody>
                    <a:bodyPr/>
                    <a:lstStyle/>
                    <a:p>
                      <a:pPr algn="l"/>
                      <a:r>
                        <a:rPr lang="en-US" sz="1200" b="1">
                          <a:solidFill>
                            <a:schemeClr val="tx1"/>
                          </a:solidFill>
                          <a:latin typeface="Calibri"/>
                          <a:ea typeface="Calibri"/>
                          <a:cs typeface="Calibri"/>
                        </a:rPr>
                        <a:t>TNTP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TNTP partners with school systems to support role differentiation and innovative teaming structures. The </a:t>
                      </a:r>
                      <a:r>
                        <a:rPr lang="en-US" sz="1200" b="1">
                          <a:solidFill>
                            <a:schemeClr val="tx1"/>
                          </a:solidFill>
                          <a:latin typeface="Calibri"/>
                          <a:ea typeface="Calibri"/>
                          <a:cs typeface="Calibri"/>
                        </a:rPr>
                        <a:t>organization aims to think differently about the structure and number of adults </a:t>
                      </a:r>
                      <a:r>
                        <a:rPr lang="en-US" sz="1200">
                          <a:solidFill>
                            <a:schemeClr val="tx1"/>
                          </a:solidFill>
                          <a:latin typeface="Calibri"/>
                          <a:ea typeface="Calibri"/>
                          <a:cs typeface="Calibri"/>
                        </a:rPr>
                        <a:t>acknowledging that schools might struggle to fill hard-to-staff subjects like math and science with multilingual teachers.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69049"/>
                  </a:ext>
                </a:extLst>
              </a:tr>
            </a:tbl>
          </a:graphicData>
        </a:graphic>
      </p:graphicFrame>
      <p:pic>
        <p:nvPicPr>
          <p:cNvPr id="4" name="Picture 3">
            <a:extLst>
              <a:ext uri="{FF2B5EF4-FFF2-40B4-BE49-F238E27FC236}">
                <a16:creationId xmlns:a16="http://schemas.microsoft.com/office/drawing/2014/main" id="{A481A205-61E6-2FC0-572B-17C22FB3484B}"/>
              </a:ext>
            </a:extLst>
          </p:cNvPr>
          <p:cNvPicPr>
            <a:picLocks noChangeAspect="1"/>
          </p:cNvPicPr>
          <p:nvPr/>
        </p:nvPicPr>
        <p:blipFill>
          <a:blip r:embed="rId2"/>
          <a:stretch>
            <a:fillRect/>
          </a:stretch>
        </p:blipFill>
        <p:spPr>
          <a:xfrm>
            <a:off x="7802217" y="-308105"/>
            <a:ext cx="1220305" cy="1220305"/>
          </a:xfrm>
          <a:prstGeom prst="rect">
            <a:avLst/>
          </a:prstGeom>
        </p:spPr>
      </p:pic>
      <p:sp>
        <p:nvSpPr>
          <p:cNvPr id="10" name="TextBox 9">
            <a:extLst>
              <a:ext uri="{FF2B5EF4-FFF2-40B4-BE49-F238E27FC236}">
                <a16:creationId xmlns:a16="http://schemas.microsoft.com/office/drawing/2014/main" id="{EC656A99-7153-24DB-D186-1BCB3047937C}"/>
              </a:ext>
            </a:extLst>
          </p:cNvPr>
          <p:cNvSpPr txBox="1"/>
          <p:nvPr/>
        </p:nvSpPr>
        <p:spPr>
          <a:xfrm>
            <a:off x="1756412" y="5091868"/>
            <a:ext cx="6071616" cy="101566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rPr>
              <a:t>Typical characteristics of strategic school staffing associated with this model include:</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1B696D"/>
                </a:solidFill>
                <a:effectLst/>
                <a:uLnTx/>
                <a:uFillTx/>
                <a:latin typeface="Calibri" panose="020F0502020204030204" pitchFamily="34" charset="0"/>
                <a:cs typeface="Calibri" panose="020F0502020204030204" pitchFamily="34" charset="0"/>
                <a:sym typeface="Arial"/>
              </a:rPr>
              <a:t>Distributed Leadership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91A226"/>
                </a:solidFill>
                <a:effectLst/>
                <a:uLnTx/>
                <a:uFillTx/>
                <a:latin typeface="Calibri" panose="020F0502020204030204" pitchFamily="34" charset="0"/>
                <a:cs typeface="Calibri" panose="020F0502020204030204" pitchFamily="34" charset="0"/>
                <a:sym typeface="Arial"/>
              </a:rPr>
              <a:t>Compensation Structures Differentiated by Role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3B325E"/>
                </a:solidFill>
                <a:effectLst/>
                <a:uLnTx/>
                <a:uFillTx/>
                <a:latin typeface="Calibri" panose="020F0502020204030204" pitchFamily="34" charset="0"/>
                <a:cs typeface="Calibri" panose="020F0502020204030204" pitchFamily="34" charset="0"/>
                <a:sym typeface="Arial"/>
              </a:rPr>
              <a:t>Innovative Teaming Structures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E7982E"/>
                </a:solidFill>
                <a:effectLst/>
                <a:uLnTx/>
                <a:uFillTx/>
                <a:latin typeface="Calibri" panose="020F0502020204030204" pitchFamily="34" charset="0"/>
                <a:cs typeface="Calibri" panose="020F0502020204030204" pitchFamily="34" charset="0"/>
                <a:sym typeface="Arial"/>
              </a:rPr>
              <a:t>Extended Teacher Reach</a:t>
            </a:r>
          </a:p>
        </p:txBody>
      </p:sp>
      <p:sp>
        <p:nvSpPr>
          <p:cNvPr id="2" name="TextBox 1">
            <a:extLst>
              <a:ext uri="{FF2B5EF4-FFF2-40B4-BE49-F238E27FC236}">
                <a16:creationId xmlns:a16="http://schemas.microsoft.com/office/drawing/2014/main" id="{B84F1BA3-62EA-242A-DB94-07FF4105204C}"/>
              </a:ext>
            </a:extLst>
          </p:cNvPr>
          <p:cNvSpPr txBox="1"/>
          <p:nvPr/>
        </p:nvSpPr>
        <p:spPr>
          <a:xfrm>
            <a:off x="1630852" y="1712560"/>
            <a:ext cx="5882282" cy="338554"/>
          </a:xfrm>
          <a:prstGeom prst="rect">
            <a:avLst/>
          </a:prstGeom>
          <a:noFill/>
        </p:spPr>
        <p:txBody>
          <a:bodyPr wrap="square" rtlCol="0">
            <a:spAutoFit/>
          </a:bodyPr>
          <a:lstStyle/>
          <a:p>
            <a:r>
              <a:rPr lang="en-US" sz="1600">
                <a:solidFill>
                  <a:schemeClr val="bg2"/>
                </a:solidFill>
                <a:latin typeface="Segoe UI" panose="020B0502040204020203" pitchFamily="34" charset="0"/>
              </a:rPr>
              <a:t>B</a:t>
            </a:r>
            <a:r>
              <a:rPr lang="en-US" sz="1600">
                <a:solidFill>
                  <a:schemeClr val="bg2"/>
                </a:solidFill>
                <a:effectLst/>
                <a:latin typeface="Segoe UI" panose="020B0502040204020203" pitchFamily="34" charset="0"/>
              </a:rPr>
              <a:t>elow are examples of these models with a description of each.</a:t>
            </a:r>
            <a:endParaRPr lang="en-US" sz="1600">
              <a:solidFill>
                <a:schemeClr val="bg2"/>
              </a:solidFill>
              <a:effectLst/>
              <a:latin typeface="Arial" panose="020B0604020202020204" pitchFamily="34" charset="0"/>
            </a:endParaRPr>
          </a:p>
        </p:txBody>
      </p:sp>
      <p:sp>
        <p:nvSpPr>
          <p:cNvPr id="8" name="TextBox 7">
            <a:extLst>
              <a:ext uri="{FF2B5EF4-FFF2-40B4-BE49-F238E27FC236}">
                <a16:creationId xmlns:a16="http://schemas.microsoft.com/office/drawing/2014/main" id="{14E4D5DF-AB1F-0F1E-18B3-A9BF657F4600}"/>
              </a:ext>
            </a:extLst>
          </p:cNvPr>
          <p:cNvSpPr txBox="1"/>
          <p:nvPr/>
        </p:nvSpPr>
        <p:spPr>
          <a:xfrm>
            <a:off x="2009891" y="6388876"/>
            <a:ext cx="6521461"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represent the model type. In addition, some of the organizations mentioned support more than one model type.  </a:t>
            </a:r>
          </a:p>
        </p:txBody>
      </p:sp>
    </p:spTree>
    <p:extLst>
      <p:ext uri="{BB962C8B-B14F-4D97-AF65-F5344CB8AC3E}">
        <p14:creationId xmlns:p14="http://schemas.microsoft.com/office/powerpoint/2010/main" val="84630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a:xfrm>
            <a:off x="259977" y="201817"/>
            <a:ext cx="6985775" cy="533401"/>
          </a:xfrm>
        </p:spPr>
        <p:txBody>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bg2"/>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8"/>
                  </a:ext>
                </a:extLst>
              </a:rPr>
              <a:t>Model #2: Leveraging outside pools of talent to teach courses</a:t>
            </a:r>
            <a:endParaRPr lang="en-US" b="1">
              <a:solidFill>
                <a:schemeClr val="bg2"/>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481A205-61E6-2FC0-572B-17C22FB3484B}"/>
              </a:ext>
            </a:extLst>
          </p:cNvPr>
          <p:cNvPicPr>
            <a:picLocks noChangeAspect="1"/>
          </p:cNvPicPr>
          <p:nvPr/>
        </p:nvPicPr>
        <p:blipFill>
          <a:blip r:embed="rId2"/>
          <a:srcRect/>
          <a:stretch/>
        </p:blipFill>
        <p:spPr>
          <a:xfrm>
            <a:off x="8058556" y="55432"/>
            <a:ext cx="945591" cy="945591"/>
          </a:xfrm>
          <a:prstGeom prst="rect">
            <a:avLst/>
          </a:prstGeom>
        </p:spPr>
      </p:pic>
      <p:sp>
        <p:nvSpPr>
          <p:cNvPr id="10" name="TextBox 9">
            <a:extLst>
              <a:ext uri="{FF2B5EF4-FFF2-40B4-BE49-F238E27FC236}">
                <a16:creationId xmlns:a16="http://schemas.microsoft.com/office/drawing/2014/main" id="{EC656A99-7153-24DB-D186-1BCB3047937C}"/>
              </a:ext>
            </a:extLst>
          </p:cNvPr>
          <p:cNvSpPr txBox="1"/>
          <p:nvPr/>
        </p:nvSpPr>
        <p:spPr>
          <a:xfrm>
            <a:off x="1536186" y="5207733"/>
            <a:ext cx="6071616"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rPr>
              <a:t>Typical characteristics of strategic school staffing associated with this model include:</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3B325E"/>
                </a:solidFill>
                <a:effectLst/>
                <a:uLnTx/>
                <a:uFillTx/>
                <a:latin typeface="Calibri" panose="020F0502020204030204" pitchFamily="34" charset="0"/>
                <a:cs typeface="Calibri" panose="020F0502020204030204" pitchFamily="34" charset="0"/>
                <a:sym typeface="Arial"/>
              </a:rPr>
              <a:t>Innovative Teaming Structures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E7982E"/>
                </a:solidFill>
                <a:effectLst/>
                <a:uLnTx/>
                <a:uFillTx/>
                <a:latin typeface="Calibri" panose="020F0502020204030204" pitchFamily="34" charset="0"/>
                <a:cs typeface="Calibri" panose="020F0502020204030204" pitchFamily="34" charset="0"/>
                <a:sym typeface="Arial"/>
              </a:rPr>
              <a:t>Extended Teacher Reach</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324B8B"/>
                </a:solidFill>
                <a:effectLst/>
                <a:uLnTx/>
                <a:uFillTx/>
                <a:latin typeface="Calibri" panose="020F0502020204030204" pitchFamily="34" charset="0"/>
                <a:cs typeface="Calibri" panose="020F0502020204030204" pitchFamily="34" charset="0"/>
                <a:sym typeface="Arial"/>
              </a:rPr>
              <a:t>Technology that Optimizes Educator Roles/Time</a:t>
            </a:r>
          </a:p>
        </p:txBody>
      </p:sp>
      <p:graphicFrame>
        <p:nvGraphicFramePr>
          <p:cNvPr id="6" name="Table 7">
            <a:extLst>
              <a:ext uri="{FF2B5EF4-FFF2-40B4-BE49-F238E27FC236}">
                <a16:creationId xmlns:a16="http://schemas.microsoft.com/office/drawing/2014/main" id="{FBBFA93F-4E4A-5C04-9C8D-185C5DF4A4B8}"/>
              </a:ext>
            </a:extLst>
          </p:cNvPr>
          <p:cNvGraphicFramePr>
            <a:graphicFrameLocks noGrp="1"/>
          </p:cNvGraphicFramePr>
          <p:nvPr>
            <p:extLst>
              <p:ext uri="{D42A27DB-BD31-4B8C-83A1-F6EECF244321}">
                <p14:modId xmlns:p14="http://schemas.microsoft.com/office/powerpoint/2010/main" val="406449954"/>
              </p:ext>
            </p:extLst>
          </p:nvPr>
        </p:nvGraphicFramePr>
        <p:xfrm>
          <a:off x="250257" y="1761118"/>
          <a:ext cx="8281094" cy="3228844"/>
        </p:xfrm>
        <a:graphic>
          <a:graphicData uri="http://schemas.openxmlformats.org/drawingml/2006/table">
            <a:tbl>
              <a:tblPr firstRow="1" bandRow="1"/>
              <a:tblGrid>
                <a:gridCol w="1393348">
                  <a:extLst>
                    <a:ext uri="{9D8B030D-6E8A-4147-A177-3AD203B41FA5}">
                      <a16:colId xmlns:a16="http://schemas.microsoft.com/office/drawing/2014/main" val="1667106367"/>
                    </a:ext>
                  </a:extLst>
                </a:gridCol>
                <a:gridCol w="6887746">
                  <a:extLst>
                    <a:ext uri="{9D8B030D-6E8A-4147-A177-3AD203B41FA5}">
                      <a16:colId xmlns:a16="http://schemas.microsoft.com/office/drawing/2014/main" val="2169444158"/>
                    </a:ext>
                  </a:extLst>
                </a:gridCol>
              </a:tblGrid>
              <a:tr h="370840">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523445">
                <a:tc>
                  <a:txBody>
                    <a:bodyPr/>
                    <a:lstStyle/>
                    <a:p>
                      <a:pPr algn="l"/>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Coursemojo</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a:solidFill>
                            <a:schemeClr val="tx1"/>
                          </a:solidFill>
                          <a:latin typeface="Calibri"/>
                          <a:ea typeface="Arial"/>
                          <a:cs typeface="Calibri"/>
                          <a:sym typeface="Arial"/>
                        </a:rPr>
                        <a:t>Coursemojo provides </a:t>
                      </a:r>
                      <a:r>
                        <a:rPr lang="en-US" sz="1200" b="1" i="0" u="none" strike="noStrike" cap="none">
                          <a:solidFill>
                            <a:schemeClr val="tx1"/>
                          </a:solidFill>
                          <a:latin typeface="Calibri"/>
                          <a:ea typeface="Arial"/>
                          <a:cs typeface="Calibri"/>
                          <a:sym typeface="Arial"/>
                        </a:rPr>
                        <a:t>tech-enabled, live courses to schools that do not have the teaching staff</a:t>
                      </a:r>
                      <a:r>
                        <a:rPr lang="en-US" sz="1200" b="0" i="0" u="none" strike="noStrike" cap="none">
                          <a:solidFill>
                            <a:schemeClr val="tx1"/>
                          </a:solidFill>
                          <a:latin typeface="Calibri"/>
                          <a:ea typeface="Arial"/>
                          <a:cs typeface="Calibri"/>
                          <a:sym typeface="Arial"/>
                        </a:rPr>
                        <a:t> to offer the diversity of courses their students need. In addition to their </a:t>
                      </a:r>
                      <a:r>
                        <a:rPr lang="en-US" sz="1200" b="1" i="0" u="none" strike="noStrike" cap="none">
                          <a:solidFill>
                            <a:schemeClr val="tx1"/>
                          </a:solidFill>
                          <a:latin typeface="Calibri"/>
                          <a:ea typeface="Arial"/>
                          <a:cs typeface="Calibri"/>
                          <a:sym typeface="Arial"/>
                        </a:rPr>
                        <a:t>expert online teacher</a:t>
                      </a:r>
                      <a:r>
                        <a:rPr lang="en-US" sz="1200" b="0" i="0" u="none" strike="noStrike" cap="none">
                          <a:solidFill>
                            <a:schemeClr val="tx1"/>
                          </a:solidFill>
                          <a:latin typeface="Calibri"/>
                          <a:ea typeface="Arial"/>
                          <a:cs typeface="Calibri"/>
                          <a:sym typeface="Arial"/>
                        </a:rPr>
                        <a:t>,</a:t>
                      </a:r>
                      <a:r>
                        <a:rPr lang="en-US" sz="1200" b="1" i="0" u="none" strike="noStrike" cap="none">
                          <a:solidFill>
                            <a:schemeClr val="tx1"/>
                          </a:solidFill>
                          <a:latin typeface="Calibri"/>
                          <a:ea typeface="Arial"/>
                          <a:cs typeface="Calibri"/>
                          <a:sym typeface="Arial"/>
                        </a:rPr>
                        <a:t> </a:t>
                      </a:r>
                      <a:r>
                        <a:rPr lang="en-US" sz="1200" b="0" i="0" u="none" strike="noStrike" cap="none">
                          <a:solidFill>
                            <a:schemeClr val="tx1"/>
                          </a:solidFill>
                          <a:latin typeface="Calibri"/>
                          <a:ea typeface="Arial"/>
                          <a:cs typeface="Calibri"/>
                          <a:sym typeface="Arial"/>
                        </a:rPr>
                        <a:t>they train an </a:t>
                      </a:r>
                      <a:r>
                        <a:rPr lang="en-US" sz="1200" b="1" i="0" u="none" strike="noStrike" cap="none">
                          <a:solidFill>
                            <a:schemeClr val="tx1"/>
                          </a:solidFill>
                          <a:latin typeface="Calibri"/>
                          <a:ea typeface="Arial"/>
                          <a:cs typeface="Calibri"/>
                          <a:sym typeface="Arial"/>
                        </a:rPr>
                        <a:t>onsite learning coach </a:t>
                      </a:r>
                      <a:r>
                        <a:rPr lang="en-US" sz="1200" b="0" i="0" u="none" strike="noStrike" cap="none">
                          <a:solidFill>
                            <a:schemeClr val="tx1"/>
                          </a:solidFill>
                          <a:latin typeface="Calibri"/>
                          <a:ea typeface="Arial"/>
                          <a:cs typeface="Calibri"/>
                          <a:sym typeface="Arial"/>
                        </a:rPr>
                        <a:t>to oversee the classroom. These differentiated roles ensure that students receive instruction from a content expert while under the guidance of an in-person coach.</a:t>
                      </a:r>
                      <a:endParaRPr lang="en-US" sz="1200" b="0" i="0" u="none" strike="noStrike" cap="none">
                        <a:solidFill>
                          <a:schemeClr val="tx1"/>
                        </a:solidFill>
                        <a:latin typeface="Calibri"/>
                        <a:ea typeface="Calibri" panose="020F0502020204030204" pitchFamily="34" charset="0"/>
                        <a:cs typeface="Calibri"/>
                        <a:sym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69049"/>
                  </a:ext>
                </a:extLst>
              </a:tr>
              <a:tr h="663444">
                <a:tc>
                  <a:txBody>
                    <a:bodyPr/>
                    <a:lstStyle/>
                    <a:p>
                      <a:pPr algn="l"/>
                      <a:r>
                        <a:rPr lang="en-US" sz="1200" b="1">
                          <a:solidFill>
                            <a:schemeClr val="tx1"/>
                          </a:solidFill>
                          <a:latin typeface="Calibri"/>
                          <a:ea typeface="Calibri"/>
                          <a:cs typeface="Calibri"/>
                        </a:rPr>
                        <a:t>Elevate K-12</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Elevate K-12 </a:t>
                      </a:r>
                      <a:r>
                        <a:rPr lang="en-US" sz="1200" b="1">
                          <a:solidFill>
                            <a:schemeClr val="tx1"/>
                          </a:solidFill>
                          <a:latin typeface="Calibri"/>
                          <a:ea typeface="Calibri"/>
                          <a:cs typeface="Calibri"/>
                        </a:rPr>
                        <a:t>delivers live, online instruction taught by certified-teachers to address teacher shortages</a:t>
                      </a:r>
                      <a:r>
                        <a:rPr lang="en-US" sz="1200">
                          <a:solidFill>
                            <a:schemeClr val="tx1"/>
                          </a:solidFill>
                          <a:latin typeface="Calibri"/>
                          <a:ea typeface="Calibri"/>
                          <a:cs typeface="Calibri"/>
                        </a:rPr>
                        <a:t>. While the teacher livestreams to the classroom, a paraprofessional oversees the in-person learning environment to ensure students can access support as needed.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99364"/>
                  </a:ext>
                </a:extLst>
              </a:tr>
              <a:tr h="370840">
                <a:tc>
                  <a:txBody>
                    <a:bodyPr/>
                    <a:lstStyle/>
                    <a:p>
                      <a:pPr algn="l"/>
                      <a:r>
                        <a:rPr lang="en-US" sz="1200" b="1">
                          <a:solidFill>
                            <a:schemeClr val="tx1"/>
                          </a:solidFill>
                          <a:latin typeface="Calibri"/>
                          <a:ea typeface="Calibri"/>
                          <a:cs typeface="Calibri"/>
                        </a:rPr>
                        <a:t>Charter Teachers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a:solidFill>
                            <a:schemeClr val="tx1"/>
                          </a:solidFill>
                          <a:latin typeface="Calibri"/>
                          <a:ea typeface="Calibri"/>
                          <a:cs typeface="Calibri"/>
                          <a:sym typeface="Arial"/>
                        </a:rPr>
                        <a:t>The “Charter Teacher” concept </a:t>
                      </a:r>
                      <a:r>
                        <a:rPr lang="en-US" sz="1200" b="0" i="0" u="none" strike="noStrike" cap="none">
                          <a:solidFill>
                            <a:schemeClr val="tx1"/>
                          </a:solidFill>
                          <a:latin typeface="Calibri"/>
                          <a:ea typeface="Arial"/>
                          <a:cs typeface="Calibri"/>
                          <a:sym typeface="Arial"/>
                        </a:rPr>
                        <a:t>is one whereby states create a mechanism for </a:t>
                      </a:r>
                      <a:r>
                        <a:rPr lang="en-US" sz="1200" b="1" i="0" u="none" strike="noStrike" cap="none">
                          <a:solidFill>
                            <a:schemeClr val="tx1"/>
                          </a:solidFill>
                          <a:latin typeface="Calibri"/>
                          <a:ea typeface="Arial"/>
                          <a:cs typeface="Calibri"/>
                          <a:sym typeface="Arial"/>
                        </a:rPr>
                        <a:t>independent teachers to apply and win </a:t>
                      </a:r>
                      <a:r>
                        <a:rPr lang="en-US" sz="1200" b="1" i="0" u="none" strike="noStrike" cap="none">
                          <a:solidFill>
                            <a:schemeClr val="tx1"/>
                          </a:solidFill>
                          <a:latin typeface="Calibri"/>
                          <a:ea typeface="Calibri"/>
                          <a:cs typeface="Calibri"/>
                          <a:sym typeface="Arial"/>
                        </a:rPr>
                        <a:t>“</a:t>
                      </a:r>
                      <a:r>
                        <a:rPr lang="en-US" sz="1200" b="1" i="0" u="none" strike="noStrike" cap="none">
                          <a:solidFill>
                            <a:schemeClr val="tx1"/>
                          </a:solidFill>
                          <a:latin typeface="Calibri"/>
                          <a:ea typeface="Arial"/>
                          <a:cs typeface="Calibri"/>
                          <a:sym typeface="Arial"/>
                        </a:rPr>
                        <a:t>charter” status</a:t>
                      </a:r>
                      <a:r>
                        <a:rPr lang="en-US" sz="1200" b="0" i="0" u="none" strike="noStrike" cap="none">
                          <a:solidFill>
                            <a:schemeClr val="tx1"/>
                          </a:solidFill>
                          <a:latin typeface="Calibri"/>
                          <a:ea typeface="Arial"/>
                          <a:cs typeface="Calibri"/>
                          <a:sym typeface="Arial"/>
                        </a:rPr>
                        <a:t>. They then negotiate as standalone operators with their school or district. They negotiate a rate (say, 50 percent goes to the district for overhead and 50 percent to the teacher) and the teacher pays their own expenses, any teacher aides </a:t>
                      </a:r>
                      <a:r>
                        <a:rPr lang="en-US" sz="1200" b="0" i="0" u="none" strike="noStrike" cap="none">
                          <a:solidFill>
                            <a:schemeClr val="tx1"/>
                          </a:solidFill>
                          <a:latin typeface="Calibri"/>
                          <a:ea typeface="Arial"/>
                          <a:cs typeface="Calibri"/>
                        </a:rPr>
                        <a:t>and their</a:t>
                      </a:r>
                      <a:r>
                        <a:rPr lang="en-US" sz="1200" b="0" i="0" u="none" strike="noStrike" cap="none">
                          <a:solidFill>
                            <a:schemeClr val="tx1"/>
                          </a:solidFill>
                          <a:latin typeface="Calibri"/>
                          <a:ea typeface="Arial"/>
                          <a:cs typeface="Calibri"/>
                          <a:sym typeface="Arial"/>
                        </a:rPr>
                        <a:t> own benefits. The teacher can </a:t>
                      </a:r>
                      <a:r>
                        <a:rPr lang="en-US" sz="1200" b="0" i="0" u="none" strike="noStrike" cap="none">
                          <a:solidFill>
                            <a:schemeClr val="tx1"/>
                          </a:solidFill>
                          <a:latin typeface="Calibri"/>
                          <a:ea typeface="Arial"/>
                          <a:cs typeface="Calibri"/>
                        </a:rPr>
                        <a:t>choose</a:t>
                      </a:r>
                      <a:r>
                        <a:rPr lang="en-US" sz="1200" b="0" i="0" u="none" strike="noStrike" cap="none">
                          <a:solidFill>
                            <a:schemeClr val="tx1"/>
                          </a:solidFill>
                          <a:latin typeface="Calibri"/>
                          <a:ea typeface="Arial"/>
                          <a:cs typeface="Calibri"/>
                          <a:sym typeface="Arial"/>
                        </a:rPr>
                        <a:t> how many students to take (may be at least the district minimum) </a:t>
                      </a:r>
                      <a:r>
                        <a:rPr lang="en-US" sz="1200" b="0" i="0" u="none" strike="noStrike" cap="none">
                          <a:solidFill>
                            <a:schemeClr val="tx1"/>
                          </a:solidFill>
                          <a:latin typeface="Calibri"/>
                          <a:ea typeface="Arial"/>
                          <a:cs typeface="Calibri"/>
                        </a:rPr>
                        <a:t>and may</a:t>
                      </a:r>
                      <a:r>
                        <a:rPr lang="en-US" sz="1200" b="0" i="0" u="none" strike="noStrike" cap="none">
                          <a:solidFill>
                            <a:schemeClr val="tx1"/>
                          </a:solidFill>
                          <a:latin typeface="Calibri"/>
                          <a:ea typeface="Arial"/>
                          <a:cs typeface="Calibri"/>
                          <a:sym typeface="Arial"/>
                        </a:rPr>
                        <a:t> choose to support more. It creates ways for teachers to grow in their role without having to step out of the classroom and enter administration.</a:t>
                      </a:r>
                      <a:r>
                        <a:rPr lang="en-US" sz="1200" b="0" i="0" u="none" strike="noStrike" cap="none">
                          <a:solidFill>
                            <a:schemeClr val="tx1"/>
                          </a:solidFill>
                          <a:latin typeface="Calibri"/>
                          <a:ea typeface="Calibri"/>
                          <a:cs typeface="Calibri"/>
                        </a:rPr>
                        <a:t> </a:t>
                      </a:r>
                      <a:endParaRPr lang="en-US" sz="12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2900016"/>
                  </a:ext>
                </a:extLst>
              </a:tr>
            </a:tbl>
          </a:graphicData>
        </a:graphic>
      </p:graphicFrame>
      <p:sp>
        <p:nvSpPr>
          <p:cNvPr id="2" name="TextBox 1">
            <a:extLst>
              <a:ext uri="{FF2B5EF4-FFF2-40B4-BE49-F238E27FC236}">
                <a16:creationId xmlns:a16="http://schemas.microsoft.com/office/drawing/2014/main" id="{60F956F6-AC90-B259-EB01-59EDEC7BD6E6}"/>
              </a:ext>
            </a:extLst>
          </p:cNvPr>
          <p:cNvSpPr txBox="1"/>
          <p:nvPr/>
        </p:nvSpPr>
        <p:spPr>
          <a:xfrm>
            <a:off x="1630853" y="1312380"/>
            <a:ext cx="5882282" cy="338554"/>
          </a:xfrm>
          <a:prstGeom prst="rect">
            <a:avLst/>
          </a:prstGeom>
          <a:noFill/>
        </p:spPr>
        <p:txBody>
          <a:bodyPr wrap="square" rtlCol="0">
            <a:spAutoFit/>
          </a:bodyPr>
          <a:lstStyle/>
          <a:p>
            <a:r>
              <a:rPr lang="en-US" sz="1600">
                <a:solidFill>
                  <a:schemeClr val="bg2"/>
                </a:solidFill>
                <a:latin typeface="Segoe UI" panose="020B0502040204020203" pitchFamily="34" charset="0"/>
              </a:rPr>
              <a:t>B</a:t>
            </a:r>
            <a:r>
              <a:rPr lang="en-US" sz="1600">
                <a:solidFill>
                  <a:schemeClr val="bg2"/>
                </a:solidFill>
                <a:effectLst/>
                <a:latin typeface="Segoe UI" panose="020B0502040204020203" pitchFamily="34" charset="0"/>
              </a:rPr>
              <a:t>elow are examples of these models with a description of each.</a:t>
            </a:r>
            <a:endParaRPr lang="en-US" sz="1600">
              <a:solidFill>
                <a:schemeClr val="bg2"/>
              </a:solidFill>
              <a:effectLst/>
              <a:latin typeface="Arial" panose="020B0604020202020204" pitchFamily="34" charset="0"/>
            </a:endParaRPr>
          </a:p>
        </p:txBody>
      </p:sp>
      <p:sp>
        <p:nvSpPr>
          <p:cNvPr id="8" name="TextBox 7">
            <a:extLst>
              <a:ext uri="{FF2B5EF4-FFF2-40B4-BE49-F238E27FC236}">
                <a16:creationId xmlns:a16="http://schemas.microsoft.com/office/drawing/2014/main" id="{3AB66C02-DCF7-3E5E-BC2A-25A78F67D736}"/>
              </a:ext>
            </a:extLst>
          </p:cNvPr>
          <p:cNvSpPr txBox="1"/>
          <p:nvPr/>
        </p:nvSpPr>
        <p:spPr>
          <a:xfrm>
            <a:off x="2009891" y="6388876"/>
            <a:ext cx="6521461"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represent the model type. In addition, some of the organizations mentioned support more than one model type.  </a:t>
            </a:r>
          </a:p>
        </p:txBody>
      </p:sp>
    </p:spTree>
    <p:extLst>
      <p:ext uri="{BB962C8B-B14F-4D97-AF65-F5344CB8AC3E}">
        <p14:creationId xmlns:p14="http://schemas.microsoft.com/office/powerpoint/2010/main" val="482671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a:xfrm>
            <a:off x="259977" y="201817"/>
            <a:ext cx="6985775" cy="533401"/>
          </a:xfrm>
        </p:spPr>
        <p:txBody>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bg2"/>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9"/>
                  </a:ext>
                </a:extLst>
              </a:rPr>
              <a:t>Model #3: Changing how existing teachers do their work</a:t>
            </a:r>
            <a:r>
              <a:rPr lang="en-US" b="1">
                <a:solidFill>
                  <a:schemeClr val="bg2"/>
                </a:solidFill>
                <a:latin typeface="Calibri"/>
                <a:ea typeface="Calibri"/>
                <a:cs typeface="Calibri"/>
                <a:sym typeface="Calibri"/>
              </a:rPr>
              <a:t> by optimizing technology</a:t>
            </a:r>
            <a:br>
              <a:rPr lang="en-US" b="1">
                <a:solidFill>
                  <a:schemeClr val="bg2"/>
                </a:solidFill>
                <a:latin typeface="Calibri"/>
                <a:ea typeface="Calibri"/>
                <a:cs typeface="Calibri"/>
                <a:sym typeface="Calibri"/>
              </a:rPr>
            </a:br>
            <a:endParaRPr lang="en-US" b="1">
              <a:solidFill>
                <a:schemeClr val="bg2"/>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lang="en-US" sz="1200" b="0" i="0" u="none" strike="noStrike" kern="0" cap="none" spc="0" normalizeH="0" baseline="0" noProof="0">
              <a:ln>
                <a:noFill/>
              </a:ln>
              <a:solidFill>
                <a:srgbClr val="A9A9A9"/>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481A205-61E6-2FC0-572B-17C22FB3484B}"/>
              </a:ext>
            </a:extLst>
          </p:cNvPr>
          <p:cNvPicPr>
            <a:picLocks noChangeAspect="1"/>
          </p:cNvPicPr>
          <p:nvPr/>
        </p:nvPicPr>
        <p:blipFill>
          <a:blip r:embed="rId2"/>
          <a:srcRect/>
          <a:stretch/>
        </p:blipFill>
        <p:spPr>
          <a:xfrm>
            <a:off x="7992785" y="0"/>
            <a:ext cx="1077134" cy="1077134"/>
          </a:xfrm>
          <a:prstGeom prst="rect">
            <a:avLst/>
          </a:prstGeom>
        </p:spPr>
      </p:pic>
      <p:sp>
        <p:nvSpPr>
          <p:cNvPr id="10" name="TextBox 9">
            <a:extLst>
              <a:ext uri="{FF2B5EF4-FFF2-40B4-BE49-F238E27FC236}">
                <a16:creationId xmlns:a16="http://schemas.microsoft.com/office/drawing/2014/main" id="{EC656A99-7153-24DB-D186-1BCB3047937C}"/>
              </a:ext>
            </a:extLst>
          </p:cNvPr>
          <p:cNvSpPr txBox="1"/>
          <p:nvPr/>
        </p:nvSpPr>
        <p:spPr>
          <a:xfrm>
            <a:off x="1536184" y="4911197"/>
            <a:ext cx="6071616" cy="101566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rPr>
              <a:t>Typical characteristics of strategic school staffing associated with this model include:</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1B696D"/>
                </a:solidFill>
                <a:effectLst/>
                <a:uLnTx/>
                <a:uFillTx/>
                <a:latin typeface="Calibri" panose="020F0502020204030204" pitchFamily="34" charset="0"/>
                <a:cs typeface="Calibri" panose="020F0502020204030204" pitchFamily="34" charset="0"/>
                <a:sym typeface="Arial"/>
              </a:rPr>
              <a:t>Distributed Leadership</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91A226"/>
                </a:solidFill>
                <a:effectLst/>
                <a:uLnTx/>
                <a:uFillTx/>
                <a:latin typeface="Calibri" panose="020F0502020204030204" pitchFamily="34" charset="0"/>
                <a:cs typeface="Calibri" panose="020F0502020204030204" pitchFamily="34" charset="0"/>
                <a:sym typeface="Arial"/>
              </a:rPr>
              <a:t>Compensation Structures Differentiated by Role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3B325E"/>
                </a:solidFill>
                <a:effectLst/>
                <a:uLnTx/>
                <a:uFillTx/>
                <a:latin typeface="Calibri" panose="020F0502020204030204" pitchFamily="34" charset="0"/>
                <a:cs typeface="Calibri" panose="020F0502020204030204" pitchFamily="34" charset="0"/>
                <a:sym typeface="Arial"/>
              </a:rPr>
              <a:t>Innovative Teaming Structures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200" b="0" i="0" u="none" strike="noStrike" kern="0" cap="none" spc="0" normalizeH="0" baseline="0" noProof="0">
                <a:ln>
                  <a:noFill/>
                </a:ln>
                <a:solidFill>
                  <a:srgbClr val="E7982E"/>
                </a:solidFill>
                <a:effectLst/>
                <a:uLnTx/>
                <a:uFillTx/>
                <a:latin typeface="Calibri" panose="020F0502020204030204" pitchFamily="34" charset="0"/>
                <a:cs typeface="Calibri" panose="020F0502020204030204" pitchFamily="34" charset="0"/>
                <a:sym typeface="Arial"/>
              </a:rPr>
              <a:t>Extended Teacher Reach</a:t>
            </a:r>
          </a:p>
        </p:txBody>
      </p:sp>
      <p:graphicFrame>
        <p:nvGraphicFramePr>
          <p:cNvPr id="9" name="Table 7">
            <a:extLst>
              <a:ext uri="{FF2B5EF4-FFF2-40B4-BE49-F238E27FC236}">
                <a16:creationId xmlns:a16="http://schemas.microsoft.com/office/drawing/2014/main" id="{B8A6A7D9-39A6-FFB6-0B75-3FC983A12FD1}"/>
              </a:ext>
            </a:extLst>
          </p:cNvPr>
          <p:cNvGraphicFramePr>
            <a:graphicFrameLocks noGrp="1"/>
          </p:cNvGraphicFramePr>
          <p:nvPr>
            <p:extLst>
              <p:ext uri="{D42A27DB-BD31-4B8C-83A1-F6EECF244321}">
                <p14:modId xmlns:p14="http://schemas.microsoft.com/office/powerpoint/2010/main" val="779205148"/>
              </p:ext>
            </p:extLst>
          </p:nvPr>
        </p:nvGraphicFramePr>
        <p:xfrm>
          <a:off x="436305" y="1851094"/>
          <a:ext cx="8271375" cy="2839720"/>
        </p:xfrm>
        <a:graphic>
          <a:graphicData uri="http://schemas.openxmlformats.org/drawingml/2006/table">
            <a:tbl>
              <a:tblPr firstRow="1" bandRow="1"/>
              <a:tblGrid>
                <a:gridCol w="1383629">
                  <a:extLst>
                    <a:ext uri="{9D8B030D-6E8A-4147-A177-3AD203B41FA5}">
                      <a16:colId xmlns:a16="http://schemas.microsoft.com/office/drawing/2014/main" val="1667106367"/>
                    </a:ext>
                  </a:extLst>
                </a:gridCol>
                <a:gridCol w="6887746">
                  <a:extLst>
                    <a:ext uri="{9D8B030D-6E8A-4147-A177-3AD203B41FA5}">
                      <a16:colId xmlns:a16="http://schemas.microsoft.com/office/drawing/2014/main" val="2169444158"/>
                    </a:ext>
                  </a:extLst>
                </a:gridCol>
              </a:tblGrid>
              <a:tr h="370840">
                <a:tc>
                  <a:txBody>
                    <a:bodyPr/>
                    <a:lstStyle/>
                    <a:p>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370840">
                <a:tc>
                  <a:txBody>
                    <a:bodyPr/>
                    <a:lstStyle/>
                    <a:p>
                      <a:pPr algn="l"/>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Modern Classrooms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a:solidFill>
                            <a:schemeClr val="tx1"/>
                          </a:solidFill>
                          <a:latin typeface="Calibri" panose="020F0502020204030204" pitchFamily="34" charset="0"/>
                          <a:ea typeface="Calibri"/>
                          <a:cs typeface="Calibri" panose="020F0502020204030204" pitchFamily="34" charset="0"/>
                          <a:sym typeface="Arial"/>
                        </a:rPr>
                        <a:t>Modern Classrooms </a:t>
                      </a:r>
                      <a:r>
                        <a:rPr lang="en-US" sz="1200" b="1" i="0" u="none" strike="noStrike" cap="none">
                          <a:solidFill>
                            <a:schemeClr val="tx1"/>
                          </a:solidFill>
                          <a:latin typeface="Calibri" panose="020F0502020204030204" pitchFamily="34" charset="0"/>
                          <a:ea typeface="Calibri"/>
                          <a:cs typeface="Calibri" panose="020F0502020204030204" pitchFamily="34" charset="0"/>
                          <a:sym typeface="Arial"/>
                        </a:rPr>
                        <a:t>trains existing teachers to redesign their classroom teaching by reshaping how teachers spend their time with students.</a:t>
                      </a:r>
                      <a:r>
                        <a:rPr lang="en-US" sz="1200" b="0" i="0" u="none" strike="noStrike" cap="none">
                          <a:solidFill>
                            <a:schemeClr val="tx1"/>
                          </a:solidFill>
                          <a:latin typeface="Calibri" panose="020F0502020204030204" pitchFamily="34" charset="0"/>
                          <a:ea typeface="Calibri"/>
                          <a:cs typeface="Calibri" panose="020F0502020204030204" pitchFamily="34" charset="0"/>
                          <a:sym typeface="Arial"/>
                        </a:rPr>
                        <a:t> It helps teachers "flip" their classroom to incorporate blended instruction, provide more personalized instruction for students, and base progress on mastery—all using their existing curriculum.​ A set of highly effective “mentors” are paid to support other teachers to implement the model.</a:t>
                      </a:r>
                      <a:endParaRPr lang="en-US" sz="1200"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422716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New Classrooms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New Classrooms is a different way of organizing math instruction. The platform provides each student (and teacher) with a daily “playlist” tailored for them. Students might, for example, experience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small group instruction with a teacher </a:t>
                      </a: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followed by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self-paced learning online </a:t>
                      </a: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and ending with a quiz.</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3108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AI Tools to Better Empower Teachers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A range of tools are currently under development to reshape how teachers spend their time through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AI-assisted content instruction for students</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(e.g., Amira, an AI-assisted literacy tutoring platform);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automating certain aspects of the role of teaching</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(e.g., M-powering Teaching Tool that uses AI to provide automated feedback to students; or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streamlining administrative functions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(e.g., AI-powered scheduling software).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327893"/>
                  </a:ext>
                </a:extLst>
              </a:tr>
            </a:tbl>
          </a:graphicData>
        </a:graphic>
      </p:graphicFrame>
      <p:sp>
        <p:nvSpPr>
          <p:cNvPr id="2" name="TextBox 1">
            <a:extLst>
              <a:ext uri="{FF2B5EF4-FFF2-40B4-BE49-F238E27FC236}">
                <a16:creationId xmlns:a16="http://schemas.microsoft.com/office/drawing/2014/main" id="{22348580-0280-E104-A315-5AC4C7EB0FD2}"/>
              </a:ext>
            </a:extLst>
          </p:cNvPr>
          <p:cNvSpPr txBox="1"/>
          <p:nvPr/>
        </p:nvSpPr>
        <p:spPr>
          <a:xfrm>
            <a:off x="1630853" y="1312380"/>
            <a:ext cx="5882282" cy="338554"/>
          </a:xfrm>
          <a:prstGeom prst="rect">
            <a:avLst/>
          </a:prstGeom>
          <a:noFill/>
        </p:spPr>
        <p:txBody>
          <a:bodyPr wrap="square" rtlCol="0">
            <a:spAutoFit/>
          </a:bodyPr>
          <a:lstStyle/>
          <a:p>
            <a:r>
              <a:rPr lang="en-US" sz="1600">
                <a:solidFill>
                  <a:schemeClr val="bg2"/>
                </a:solidFill>
                <a:latin typeface="Segoe UI" panose="020B0502040204020203" pitchFamily="34" charset="0"/>
              </a:rPr>
              <a:t>B</a:t>
            </a:r>
            <a:r>
              <a:rPr lang="en-US" sz="1600">
                <a:solidFill>
                  <a:schemeClr val="bg2"/>
                </a:solidFill>
                <a:effectLst/>
                <a:latin typeface="Segoe UI" panose="020B0502040204020203" pitchFamily="34" charset="0"/>
              </a:rPr>
              <a:t>elow are examples of these models with a description of each.</a:t>
            </a:r>
            <a:endParaRPr lang="en-US" sz="1600">
              <a:solidFill>
                <a:schemeClr val="bg2"/>
              </a:solidFill>
              <a:effectLst/>
              <a:latin typeface="Arial" panose="020B0604020202020204" pitchFamily="34" charset="0"/>
            </a:endParaRPr>
          </a:p>
        </p:txBody>
      </p:sp>
      <p:sp>
        <p:nvSpPr>
          <p:cNvPr id="7" name="TextBox 6">
            <a:extLst>
              <a:ext uri="{FF2B5EF4-FFF2-40B4-BE49-F238E27FC236}">
                <a16:creationId xmlns:a16="http://schemas.microsoft.com/office/drawing/2014/main" id="{3D7C4F1B-75B7-3E41-B9BD-2EDE85DBD874}"/>
              </a:ext>
            </a:extLst>
          </p:cNvPr>
          <p:cNvSpPr txBox="1"/>
          <p:nvPr/>
        </p:nvSpPr>
        <p:spPr>
          <a:xfrm>
            <a:off x="2009891" y="6388876"/>
            <a:ext cx="6521461" cy="461665"/>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represent the model type. In addition, some of the organizations mentioned support more than one model type.  </a:t>
            </a:r>
          </a:p>
        </p:txBody>
      </p:sp>
    </p:spTree>
    <p:extLst>
      <p:ext uri="{BB962C8B-B14F-4D97-AF65-F5344CB8AC3E}">
        <p14:creationId xmlns:p14="http://schemas.microsoft.com/office/powerpoint/2010/main" val="1263720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6572C08-6057-9E5B-A4BD-9B52527BAF0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8104" r="8104"/>
          <a:stretch/>
        </p:blipFill>
        <p:spPr>
          <a:xfrm>
            <a:off x="518474" y="10"/>
            <a:ext cx="8625526" cy="6857990"/>
          </a:xfrm>
          <a:prstGeom prst="rect">
            <a:avLst/>
          </a:prstGeom>
          <a:noFill/>
        </p:spPr>
      </p:pic>
      <p:sp>
        <p:nvSpPr>
          <p:cNvPr id="2" name="Text Placeholder 1">
            <a:extLst>
              <a:ext uri="{FF2B5EF4-FFF2-40B4-BE49-F238E27FC236}">
                <a16:creationId xmlns:a16="http://schemas.microsoft.com/office/drawing/2014/main" id="{4616BB04-E3B8-1E9E-3C61-6E188A13DBCA}"/>
              </a:ext>
            </a:extLst>
          </p:cNvPr>
          <p:cNvSpPr>
            <a:spLocks noGrp="1"/>
          </p:cNvSpPr>
          <p:nvPr>
            <p:ph type="body" sz="quarter" idx="11"/>
          </p:nvPr>
        </p:nvSpPr>
        <p:spPr/>
        <p:txBody>
          <a:bodyPr/>
          <a:lstStyle/>
          <a:p>
            <a:r>
              <a:rPr lang="en-US" b="1"/>
              <a:t>Setting the Stage &amp; Landscape Scan Objectives</a:t>
            </a:r>
          </a:p>
        </p:txBody>
      </p:sp>
      <p:sp>
        <p:nvSpPr>
          <p:cNvPr id="6" name="Text Placeholder 5">
            <a:extLst>
              <a:ext uri="{FF2B5EF4-FFF2-40B4-BE49-F238E27FC236}">
                <a16:creationId xmlns:a16="http://schemas.microsoft.com/office/drawing/2014/main" id="{1F87509F-0383-2F36-F537-3351D483FE64}"/>
              </a:ext>
            </a:extLst>
          </p:cNvPr>
          <p:cNvSpPr>
            <a:spLocks noGrp="1"/>
          </p:cNvSpPr>
          <p:nvPr>
            <p:ph type="body" sz="quarter" idx="13"/>
          </p:nvPr>
        </p:nvSpPr>
        <p:spPr/>
        <p:txBody>
          <a:bodyPr/>
          <a:lstStyle/>
          <a:p>
            <a:r>
              <a:rPr lang="en-US" b="1">
                <a:solidFill>
                  <a:schemeClr val="tx2"/>
                </a:solidFill>
              </a:rPr>
              <a:t>1|</a:t>
            </a:r>
          </a:p>
        </p:txBody>
      </p:sp>
      <p:sp>
        <p:nvSpPr>
          <p:cNvPr id="5" name="Slide Number Placeholder 4" hidden="1">
            <a:extLst>
              <a:ext uri="{FF2B5EF4-FFF2-40B4-BE49-F238E27FC236}">
                <a16:creationId xmlns:a16="http://schemas.microsoft.com/office/drawing/2014/main" id="{E1650691-ADEB-A5C3-FA3F-309255783870}"/>
              </a:ext>
            </a:extLst>
          </p:cNvPr>
          <p:cNvSpPr>
            <a:spLocks noGrp="1"/>
          </p:cNvSpPr>
          <p:nvPr>
            <p:ph type="sldNum" sz="quarter" idx="4"/>
          </p:nvPr>
        </p:nvSpPr>
        <p:spPr/>
        <p:txBody>
          <a:bodyPr/>
          <a:lstStyle/>
          <a:p>
            <a:pPr>
              <a:spcAft>
                <a:spcPts val="600"/>
              </a:spcAft>
            </a:pPr>
            <a:fld id="{F1A25517-7F86-4871-894F-626326501892}" type="slidenum">
              <a:rPr lang="en-US" smtClean="0"/>
              <a:pPr>
                <a:spcAft>
                  <a:spcPts val="600"/>
                </a:spcAft>
              </a:pPr>
              <a:t>3</a:t>
            </a:fld>
            <a:endParaRPr lang="en-US"/>
          </a:p>
        </p:txBody>
      </p:sp>
      <p:sp>
        <p:nvSpPr>
          <p:cNvPr id="4" name="Rectangle 3">
            <a:extLst>
              <a:ext uri="{FF2B5EF4-FFF2-40B4-BE49-F238E27FC236}">
                <a16:creationId xmlns:a16="http://schemas.microsoft.com/office/drawing/2014/main" id="{31A9874B-69C1-4DDB-D503-FE1889C11FE7}"/>
              </a:ext>
            </a:extLst>
          </p:cNvPr>
          <p:cNvSpPr/>
          <p:nvPr/>
        </p:nvSpPr>
        <p:spPr>
          <a:xfrm>
            <a:off x="2813898" y="4864231"/>
            <a:ext cx="6326152" cy="2002218"/>
          </a:xfrm>
          <a:prstGeom prst="rect">
            <a:avLst/>
          </a:prstGeom>
          <a:solidFill>
            <a:schemeClr val="accent2">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cs typeface="Calibri"/>
              </a:rPr>
              <a:t>“The current system was made for a past generation, and it hasn’t evolved to accommodate us... Together we will change our school, to renew the relevance of education in pursuit of our dreams. This is our chance to set sail. Will you join us?” </a:t>
            </a:r>
          </a:p>
          <a:p>
            <a:r>
              <a:rPr lang="en-US" b="1">
                <a:cs typeface="Calibri"/>
              </a:rPr>
              <a:t>–High School Student </a:t>
            </a:r>
          </a:p>
          <a:p>
            <a:endParaRPr lang="en-US" b="1">
              <a:cs typeface="Calibri"/>
            </a:endParaRPr>
          </a:p>
          <a:p>
            <a:r>
              <a:rPr lang="en-US" sz="1300" b="1">
                <a:cs typeface="Calibri"/>
              </a:rPr>
              <a:t>Source: </a:t>
            </a:r>
            <a:r>
              <a:rPr lang="en-US" sz="1300" b="1">
                <a:solidFill>
                  <a:schemeClr val="bg1"/>
                </a:solidFill>
                <a:cs typeface="Calibri"/>
                <a:hlinkClick r:id="rId3">
                  <a:extLst>
                    <a:ext uri="{A12FA001-AC4F-418D-AE19-62706E023703}">
                      <ahyp:hlinkClr xmlns:ahyp="http://schemas.microsoft.com/office/drawing/2018/hyperlinkcolor" val="tx"/>
                    </a:ext>
                  </a:extLst>
                </a:hlinkClick>
              </a:rPr>
              <a:t>Transcend</a:t>
            </a:r>
            <a:r>
              <a:rPr lang="en-US" sz="1300" b="1">
                <a:cs typeface="Calibri"/>
              </a:rPr>
              <a:t> (2022)</a:t>
            </a:r>
          </a:p>
        </p:txBody>
      </p:sp>
    </p:spTree>
    <p:extLst>
      <p:ext uri="{BB962C8B-B14F-4D97-AF65-F5344CB8AC3E}">
        <p14:creationId xmlns:p14="http://schemas.microsoft.com/office/powerpoint/2010/main" val="6500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a:xfrm>
            <a:off x="259977" y="212450"/>
            <a:ext cx="8624048" cy="533401"/>
          </a:xfrm>
        </p:spPr>
        <p:txBody>
          <a:bodyPr/>
          <a:lstStyle/>
          <a:p>
            <a:r>
              <a:rPr lang="en-US"/>
              <a:t>There are also many bright spots: school systems and states piloting this work in a variety of configurations</a:t>
            </a: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4294967295"/>
          </p:nvPr>
        </p:nvSpPr>
        <p:spPr>
          <a:xfrm>
            <a:off x="8531352" y="6152374"/>
            <a:ext cx="612648" cy="274320"/>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lang="en-US" sz="1200" b="0" i="0" u="none" strike="noStrike" kern="0" cap="none" spc="0" normalizeH="0" baseline="0" noProof="0">
              <a:ln>
                <a:noFill/>
              </a:ln>
              <a:solidFill>
                <a:srgbClr val="A9A9A9"/>
              </a:solidFill>
              <a:effectLst/>
              <a:uLnTx/>
              <a:uFillTx/>
              <a:latin typeface="Calibri"/>
              <a:cs typeface="Calibri"/>
              <a:sym typeface="Calibri"/>
            </a:endParaRPr>
          </a:p>
        </p:txBody>
      </p:sp>
      <p:graphicFrame>
        <p:nvGraphicFramePr>
          <p:cNvPr id="7" name="Table 7">
            <a:extLst>
              <a:ext uri="{FF2B5EF4-FFF2-40B4-BE49-F238E27FC236}">
                <a16:creationId xmlns:a16="http://schemas.microsoft.com/office/drawing/2014/main" id="{9A9ACF68-77E6-1049-C965-0AC8BA8B19AF}"/>
              </a:ext>
            </a:extLst>
          </p:cNvPr>
          <p:cNvGraphicFramePr>
            <a:graphicFrameLocks noGrp="1"/>
          </p:cNvGraphicFramePr>
          <p:nvPr>
            <p:extLst>
              <p:ext uri="{D42A27DB-BD31-4B8C-83A1-F6EECF244321}">
                <p14:modId xmlns:p14="http://schemas.microsoft.com/office/powerpoint/2010/main" val="666949226"/>
              </p:ext>
            </p:extLst>
          </p:nvPr>
        </p:nvGraphicFramePr>
        <p:xfrm>
          <a:off x="177199" y="1531018"/>
          <a:ext cx="8597784" cy="3749040"/>
        </p:xfrm>
        <a:graphic>
          <a:graphicData uri="http://schemas.openxmlformats.org/drawingml/2006/table">
            <a:tbl>
              <a:tblPr firstRow="1" bandRow="1"/>
              <a:tblGrid>
                <a:gridCol w="727252">
                  <a:extLst>
                    <a:ext uri="{9D8B030D-6E8A-4147-A177-3AD203B41FA5}">
                      <a16:colId xmlns:a16="http://schemas.microsoft.com/office/drawing/2014/main" val="1643464258"/>
                    </a:ext>
                  </a:extLst>
                </a:gridCol>
                <a:gridCol w="1207008">
                  <a:extLst>
                    <a:ext uri="{9D8B030D-6E8A-4147-A177-3AD203B41FA5}">
                      <a16:colId xmlns:a16="http://schemas.microsoft.com/office/drawing/2014/main" val="1667106367"/>
                    </a:ext>
                  </a:extLst>
                </a:gridCol>
                <a:gridCol w="3271100">
                  <a:extLst>
                    <a:ext uri="{9D8B030D-6E8A-4147-A177-3AD203B41FA5}">
                      <a16:colId xmlns:a16="http://schemas.microsoft.com/office/drawing/2014/main" val="2169444158"/>
                    </a:ext>
                  </a:extLst>
                </a:gridCol>
                <a:gridCol w="2157984">
                  <a:extLst>
                    <a:ext uri="{9D8B030D-6E8A-4147-A177-3AD203B41FA5}">
                      <a16:colId xmlns:a16="http://schemas.microsoft.com/office/drawing/2014/main" val="688408211"/>
                    </a:ext>
                  </a:extLst>
                </a:gridCol>
                <a:gridCol w="1234440">
                  <a:extLst>
                    <a:ext uri="{9D8B030D-6E8A-4147-A177-3AD203B41FA5}">
                      <a16:colId xmlns:a16="http://schemas.microsoft.com/office/drawing/2014/main" val="305302178"/>
                    </a:ext>
                  </a:extLst>
                </a:gridCol>
              </a:tblGrid>
              <a:tr h="439964">
                <a:tc>
                  <a:txBody>
                    <a:bodyPr/>
                    <a:lstStyle/>
                    <a:p>
                      <a:r>
                        <a:rPr lang="en-US" sz="1200" b="1">
                          <a:solidFill>
                            <a:schemeClr val="tx1"/>
                          </a:solidFill>
                          <a:latin typeface="Calibri"/>
                          <a:ea typeface="Calibri"/>
                          <a:cs typeface="Calibri"/>
                        </a:rPr>
                        <a:t>Model Type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What we can learn about scale/opportunity from this example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panose="020B0604020202020204" pitchFamily="34" charset="0"/>
                        <a:buNone/>
                      </a:pPr>
                      <a:r>
                        <a:rPr lang="en-US" sz="1200" b="1">
                          <a:solidFill>
                            <a:schemeClr val="tx1"/>
                          </a:solidFill>
                          <a:latin typeface="Calibri"/>
                          <a:ea typeface="Calibri"/>
                          <a:cs typeface="Calibri"/>
                        </a:rPr>
                        <a:t>Strategic School Staffing Characteristics </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1143906">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1200" b="1" i="0" u="none" strike="noStrike" noProof="0">
                          <a:solidFill>
                            <a:schemeClr val="tx1"/>
                          </a:solidFill>
                          <a:latin typeface="Calibri"/>
                        </a:rPr>
                        <a:t>Best NC</a:t>
                      </a:r>
                      <a:endParaRPr lang="en-US"/>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The state of North Carolina, in partnership with Best NC, a technical assistance provider, is leading a significant effort to </a:t>
                      </a:r>
                      <a:r>
                        <a:rPr lang="en-US" sz="1200" b="1" i="0" u="none" strike="noStrike" noProof="0">
                          <a:solidFill>
                            <a:schemeClr val="tx1"/>
                          </a:solidFill>
                          <a:latin typeface="Calibri"/>
                        </a:rPr>
                        <a:t>support the launch and scale of “Advanced Teacher Roles” (ATR) across the state, including a new innovative, statewide compensation structure</a:t>
                      </a:r>
                      <a:r>
                        <a:rPr lang="en-US" sz="1200" b="0" i="0" u="none" strike="noStrike" noProof="0">
                          <a:solidFill>
                            <a:schemeClr val="tx1"/>
                          </a:solidFill>
                          <a:latin typeface="Calibri"/>
                        </a:rPr>
                        <a:t>. ATR often takes the form of Opportunity Culture models that extend teacher reach through teacher leadership roles. </a:t>
                      </a:r>
                      <a:endParaRPr lang="en-US" sz="1200" b="0" i="0" u="none" strike="noStrike" noProof="0">
                        <a:solidFill>
                          <a:srgbClr val="56585C"/>
                        </a:solidFill>
                        <a:latin typeface="Calibri"/>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Advancing teacher leadership structures, career pathways and differentiated compensation at scale</a:t>
                      </a:r>
                      <a:endParaRPr lang="en-US" sz="1200" b="0" i="0" u="none" strike="noStrike" noProof="0">
                        <a:solidFill>
                          <a:srgbClr val="56585C"/>
                        </a:solidFill>
                        <a:latin typeface="Calibri"/>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31085"/>
                  </a:ext>
                </a:extLst>
              </a:tr>
              <a:tr h="1143906">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latin typeface="Calibri"/>
                          <a:ea typeface="Calibri"/>
                          <a:cs typeface="Calibri"/>
                        </a:rPr>
                        <a:t>Texas Education Agency </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The Texas Education Agency (TEA) offers a strategic school staffing initiative focused on paid teacher residencies. In this two-year process, </a:t>
                      </a:r>
                      <a:r>
                        <a:rPr lang="en-US" sz="1200" b="1" i="0" u="none" strike="noStrike" noProof="0">
                          <a:solidFill>
                            <a:schemeClr val="tx1"/>
                          </a:solidFill>
                          <a:latin typeface="Calibri"/>
                        </a:rPr>
                        <a:t>districts and EPPs commit to redesigning and implementing a paid teacher residency program by reallocating district resources </a:t>
                      </a:r>
                      <a:r>
                        <a:rPr lang="en-US" sz="1200" b="0" i="0" u="none" strike="noStrike" noProof="0">
                          <a:solidFill>
                            <a:schemeClr val="tx1"/>
                          </a:solidFill>
                          <a:latin typeface="Calibri"/>
                        </a:rPr>
                        <a:t>to compensate teacher residents during their clinical experience. </a:t>
                      </a:r>
                      <a:endParaRPr lang="en-US" sz="1200" b="0" i="0" u="none" strike="noStrike" noProof="0">
                        <a:solidFill>
                          <a:srgbClr val="56585C"/>
                        </a:solidFill>
                        <a:latin typeface="Calibri"/>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Piloting of various types of models in both district and charter context with a vision for scale across the city</a:t>
                      </a:r>
                      <a:endParaRPr lang="en-US" sz="1200" b="0" i="0" u="none" strike="noStrike" noProof="0">
                        <a:solidFill>
                          <a:srgbClr val="56585C"/>
                        </a:solidFill>
                        <a:latin typeface="Calibri"/>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69049"/>
                  </a:ext>
                </a:extLst>
              </a:tr>
            </a:tbl>
          </a:graphicData>
        </a:graphic>
      </p:graphicFrame>
      <p:pic>
        <p:nvPicPr>
          <p:cNvPr id="4" name="Picture 3">
            <a:extLst>
              <a:ext uri="{FF2B5EF4-FFF2-40B4-BE49-F238E27FC236}">
                <a16:creationId xmlns:a16="http://schemas.microsoft.com/office/drawing/2014/main" id="{A481A205-61E6-2FC0-572B-17C22FB3484B}"/>
              </a:ext>
            </a:extLst>
          </p:cNvPr>
          <p:cNvPicPr>
            <a:picLocks noChangeAspect="1"/>
          </p:cNvPicPr>
          <p:nvPr/>
        </p:nvPicPr>
        <p:blipFill>
          <a:blip r:embed="rId2"/>
          <a:stretch>
            <a:fillRect/>
          </a:stretch>
        </p:blipFill>
        <p:spPr>
          <a:xfrm>
            <a:off x="229093" y="2638380"/>
            <a:ext cx="771819" cy="771819"/>
          </a:xfrm>
          <a:prstGeom prst="rect">
            <a:avLst/>
          </a:prstGeom>
        </p:spPr>
      </p:pic>
      <p:pic>
        <p:nvPicPr>
          <p:cNvPr id="8" name="Picture 7">
            <a:extLst>
              <a:ext uri="{FF2B5EF4-FFF2-40B4-BE49-F238E27FC236}">
                <a16:creationId xmlns:a16="http://schemas.microsoft.com/office/drawing/2014/main" id="{30E4192C-B72A-3E27-CA6D-4FCCE996ACDB}"/>
              </a:ext>
            </a:extLst>
          </p:cNvPr>
          <p:cNvPicPr>
            <a:picLocks noChangeAspect="1"/>
          </p:cNvPicPr>
          <p:nvPr/>
        </p:nvPicPr>
        <p:blipFill>
          <a:blip r:embed="rId2"/>
          <a:stretch>
            <a:fillRect/>
          </a:stretch>
        </p:blipFill>
        <p:spPr>
          <a:xfrm>
            <a:off x="271059" y="4205999"/>
            <a:ext cx="771819" cy="771819"/>
          </a:xfrm>
          <a:prstGeom prst="rect">
            <a:avLst/>
          </a:prstGeom>
        </p:spPr>
      </p:pic>
      <p:graphicFrame>
        <p:nvGraphicFramePr>
          <p:cNvPr id="6" name="Google Shape;645;p45">
            <a:extLst>
              <a:ext uri="{FF2B5EF4-FFF2-40B4-BE49-F238E27FC236}">
                <a16:creationId xmlns:a16="http://schemas.microsoft.com/office/drawing/2014/main" id="{81068578-4133-C746-2DAB-7ACEEEC13761}"/>
              </a:ext>
            </a:extLst>
          </p:cNvPr>
          <p:cNvGraphicFramePr/>
          <p:nvPr>
            <p:extLst>
              <p:ext uri="{D42A27DB-BD31-4B8C-83A1-F6EECF244321}">
                <p14:modId xmlns:p14="http://schemas.microsoft.com/office/powerpoint/2010/main" val="1697487126"/>
              </p:ext>
            </p:extLst>
          </p:nvPr>
        </p:nvGraphicFramePr>
        <p:xfrm>
          <a:off x="7467295" y="2426796"/>
          <a:ext cx="1226668" cy="978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oogle Shape;645;p45">
            <a:extLst>
              <a:ext uri="{FF2B5EF4-FFF2-40B4-BE49-F238E27FC236}">
                <a16:creationId xmlns:a16="http://schemas.microsoft.com/office/drawing/2014/main" id="{D43E91CC-7091-D4F0-E619-11A18D69572F}"/>
              </a:ext>
            </a:extLst>
          </p:cNvPr>
          <p:cNvGraphicFramePr/>
          <p:nvPr>
            <p:extLst>
              <p:ext uri="{D42A27DB-BD31-4B8C-83A1-F6EECF244321}">
                <p14:modId xmlns:p14="http://schemas.microsoft.com/office/powerpoint/2010/main" val="1930316279"/>
              </p:ext>
            </p:extLst>
          </p:nvPr>
        </p:nvGraphicFramePr>
        <p:xfrm>
          <a:off x="7467295" y="3999076"/>
          <a:ext cx="1226668" cy="97874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52EAC26F-1F93-3B52-A31A-160D3426349B}"/>
              </a:ext>
            </a:extLst>
          </p:cNvPr>
          <p:cNvSpPr txBox="1"/>
          <p:nvPr/>
        </p:nvSpPr>
        <p:spPr>
          <a:xfrm>
            <a:off x="177199" y="6469426"/>
            <a:ext cx="5288437" cy="276999"/>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serve at bright spots.</a:t>
            </a:r>
          </a:p>
        </p:txBody>
      </p:sp>
    </p:spTree>
    <p:extLst>
      <p:ext uri="{BB962C8B-B14F-4D97-AF65-F5344CB8AC3E}">
        <p14:creationId xmlns:p14="http://schemas.microsoft.com/office/powerpoint/2010/main" val="3236994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p:txBody>
          <a:bodyPr/>
          <a:lstStyle/>
          <a:p>
            <a:r>
              <a:rPr lang="en-US" dirty="0"/>
              <a:t>Continued: There are also many bright spots: school systems and states piloting this work in a variety of configurations</a:t>
            </a: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4294967295"/>
          </p:nvPr>
        </p:nvSpPr>
        <p:spPr>
          <a:xfrm>
            <a:off x="8531352" y="6152374"/>
            <a:ext cx="612648" cy="274320"/>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0" cap="none" spc="0" normalizeH="0" baseline="0" noProof="0">
              <a:ln>
                <a:noFill/>
              </a:ln>
              <a:solidFill>
                <a:srgbClr val="A9A9A9"/>
              </a:solidFill>
              <a:effectLst/>
              <a:uLnTx/>
              <a:uFillTx/>
              <a:latin typeface="Calibri"/>
              <a:cs typeface="Calibri"/>
              <a:sym typeface="Calibri"/>
            </a:endParaRPr>
          </a:p>
        </p:txBody>
      </p:sp>
      <p:graphicFrame>
        <p:nvGraphicFramePr>
          <p:cNvPr id="7" name="Table 7">
            <a:extLst>
              <a:ext uri="{FF2B5EF4-FFF2-40B4-BE49-F238E27FC236}">
                <a16:creationId xmlns:a16="http://schemas.microsoft.com/office/drawing/2014/main" id="{9A9ACF68-77E6-1049-C965-0AC8BA8B19AF}"/>
              </a:ext>
            </a:extLst>
          </p:cNvPr>
          <p:cNvGraphicFramePr>
            <a:graphicFrameLocks noGrp="1"/>
          </p:cNvGraphicFramePr>
          <p:nvPr>
            <p:extLst>
              <p:ext uri="{D42A27DB-BD31-4B8C-83A1-F6EECF244321}">
                <p14:modId xmlns:p14="http://schemas.microsoft.com/office/powerpoint/2010/main" val="2228996224"/>
              </p:ext>
            </p:extLst>
          </p:nvPr>
        </p:nvGraphicFramePr>
        <p:xfrm>
          <a:off x="220309" y="1373429"/>
          <a:ext cx="8597784" cy="4206240"/>
        </p:xfrm>
        <a:graphic>
          <a:graphicData uri="http://schemas.openxmlformats.org/drawingml/2006/table">
            <a:tbl>
              <a:tblPr firstRow="1" bandRow="1"/>
              <a:tblGrid>
                <a:gridCol w="727252">
                  <a:extLst>
                    <a:ext uri="{9D8B030D-6E8A-4147-A177-3AD203B41FA5}">
                      <a16:colId xmlns:a16="http://schemas.microsoft.com/office/drawing/2014/main" val="1643464258"/>
                    </a:ext>
                  </a:extLst>
                </a:gridCol>
                <a:gridCol w="1207008">
                  <a:extLst>
                    <a:ext uri="{9D8B030D-6E8A-4147-A177-3AD203B41FA5}">
                      <a16:colId xmlns:a16="http://schemas.microsoft.com/office/drawing/2014/main" val="1667106367"/>
                    </a:ext>
                  </a:extLst>
                </a:gridCol>
                <a:gridCol w="3271100">
                  <a:extLst>
                    <a:ext uri="{9D8B030D-6E8A-4147-A177-3AD203B41FA5}">
                      <a16:colId xmlns:a16="http://schemas.microsoft.com/office/drawing/2014/main" val="2169444158"/>
                    </a:ext>
                  </a:extLst>
                </a:gridCol>
                <a:gridCol w="2157984">
                  <a:extLst>
                    <a:ext uri="{9D8B030D-6E8A-4147-A177-3AD203B41FA5}">
                      <a16:colId xmlns:a16="http://schemas.microsoft.com/office/drawing/2014/main" val="688408211"/>
                    </a:ext>
                  </a:extLst>
                </a:gridCol>
                <a:gridCol w="1234440">
                  <a:extLst>
                    <a:ext uri="{9D8B030D-6E8A-4147-A177-3AD203B41FA5}">
                      <a16:colId xmlns:a16="http://schemas.microsoft.com/office/drawing/2014/main" val="305302178"/>
                    </a:ext>
                  </a:extLst>
                </a:gridCol>
              </a:tblGrid>
              <a:tr h="439964">
                <a:tc>
                  <a:txBody>
                    <a:bodyPr/>
                    <a:lstStyle/>
                    <a:p>
                      <a:r>
                        <a:rPr lang="en-US" sz="1200" b="1">
                          <a:solidFill>
                            <a:schemeClr val="tx1"/>
                          </a:solidFill>
                          <a:latin typeface="Calibri"/>
                          <a:ea typeface="Calibri"/>
                          <a:cs typeface="Calibri"/>
                        </a:rPr>
                        <a:t>Model Type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What we can learn about scale/opportunity from this example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panose="020B0604020202020204" pitchFamily="34" charset="0"/>
                        <a:buNone/>
                      </a:pPr>
                      <a:r>
                        <a:rPr lang="en-US" sz="1200" b="1">
                          <a:solidFill>
                            <a:schemeClr val="tx1"/>
                          </a:solidFill>
                          <a:latin typeface="Calibri"/>
                          <a:ea typeface="Calibri"/>
                          <a:cs typeface="Calibri"/>
                        </a:rPr>
                        <a:t>Strategic School Staffing Characteristics </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1143906">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latin typeface="Calibri"/>
                          <a:ea typeface="Calibri"/>
                          <a:cs typeface="Calibri"/>
                        </a:rPr>
                        <a:t>CityBridge</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Many districts and charter schools across Washington D.C. partner with CityBridge, a technical assistance provider, </a:t>
                      </a:r>
                      <a:r>
                        <a:rPr lang="en-US" sz="1200" b="1" i="0" u="none" strike="noStrike" noProof="0">
                          <a:solidFill>
                            <a:schemeClr val="tx1"/>
                          </a:solidFill>
                          <a:latin typeface="Calibri"/>
                        </a:rPr>
                        <a:t>to participate in its Transforming Teaching Initiative to pilot innovative talent structures based on </a:t>
                      </a:r>
                      <a:r>
                        <a:rPr lang="en-US" sz="1200" b="0" i="0" u="none" strike="noStrike" noProof="0">
                          <a:solidFill>
                            <a:schemeClr val="tx1"/>
                          </a:solidFill>
                          <a:latin typeface="Calibri"/>
                        </a:rPr>
                        <a:t>Opportunity Culture, ASU Next Workforce, Coursemojo and Teacher Powered Schools models. </a:t>
                      </a:r>
                      <a:endParaRPr lang="en-US" sz="1200" b="0" i="0" u="none" strike="noStrike" noProof="0">
                        <a:solidFill>
                          <a:srgbClr val="56585C"/>
                        </a:solidFill>
                        <a:latin typeface="Calibri"/>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Piloting of various types of models in both district and charter context with a vision for scale across the city</a:t>
                      </a:r>
                      <a:endParaRPr lang="en-US" sz="1200" b="0" i="0" u="none" strike="noStrike" noProof="0">
                        <a:solidFill>
                          <a:srgbClr val="56585C"/>
                        </a:solidFill>
                        <a:latin typeface="Calibri"/>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69049"/>
                  </a:ext>
                </a:extLst>
              </a:tr>
              <a:tr h="967920">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latin typeface="Calibri"/>
                          <a:ea typeface="Calibri"/>
                          <a:cs typeface="Calibri"/>
                        </a:rPr>
                        <a:t>Denver Public Schools </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Denver Public Schools’ Teacher Leaders program </a:t>
                      </a:r>
                      <a:r>
                        <a:rPr lang="en-US" sz="1200" b="1">
                          <a:solidFill>
                            <a:schemeClr val="tx1"/>
                          </a:solidFill>
                          <a:latin typeface="Calibri"/>
                          <a:ea typeface="Calibri"/>
                          <a:cs typeface="Calibri"/>
                        </a:rPr>
                        <a:t>enables educators to obtain a leadership role within their school while continuing to serve as classroom teachers</a:t>
                      </a:r>
                      <a:r>
                        <a:rPr lang="en-US" sz="1200">
                          <a:solidFill>
                            <a:schemeClr val="tx1"/>
                          </a:solidFill>
                          <a:latin typeface="Calibri"/>
                          <a:ea typeface="Calibri"/>
                          <a:cs typeface="Calibri"/>
                        </a:rPr>
                        <a:t>. Teacher leaders receive additional compensation and varies by role.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Scaling differentiated leadership roles with additional compensation throughout an entire district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99364"/>
                  </a:ext>
                </a:extLst>
              </a:tr>
              <a:tr h="967920">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latin typeface="Calibri"/>
                          <a:ea typeface="Calibri"/>
                          <a:cs typeface="Calibri"/>
                        </a:rPr>
                        <a:t>New York City DOE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New York City Department of Education’s Teacher Career Pathways </a:t>
                      </a:r>
                      <a:r>
                        <a:rPr lang="en-US" sz="1200" b="1">
                          <a:solidFill>
                            <a:schemeClr val="tx1"/>
                          </a:solidFill>
                          <a:latin typeface="Calibri"/>
                          <a:ea typeface="Calibri"/>
                          <a:cs typeface="Calibri"/>
                        </a:rPr>
                        <a:t>combines differentiated teacher leadership roles with a residency program</a:t>
                      </a:r>
                      <a:r>
                        <a:rPr lang="en-US" sz="1200">
                          <a:solidFill>
                            <a:schemeClr val="tx1"/>
                          </a:solidFill>
                          <a:latin typeface="Calibri"/>
                          <a:ea typeface="Calibri"/>
                          <a:cs typeface="Calibri"/>
                        </a:rPr>
                        <a:t> in high-needs schools bolstering retention and the teacher pipeline.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Combining a teacher leadership program with a residency and ensuring strategic placement of leaders and residents based on school and community need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484099"/>
                  </a:ext>
                </a:extLst>
              </a:tr>
            </a:tbl>
          </a:graphicData>
        </a:graphic>
      </p:graphicFrame>
      <p:pic>
        <p:nvPicPr>
          <p:cNvPr id="8" name="Picture 7">
            <a:extLst>
              <a:ext uri="{FF2B5EF4-FFF2-40B4-BE49-F238E27FC236}">
                <a16:creationId xmlns:a16="http://schemas.microsoft.com/office/drawing/2014/main" id="{30E4192C-B72A-3E27-CA6D-4FCCE996ACDB}"/>
              </a:ext>
            </a:extLst>
          </p:cNvPr>
          <p:cNvPicPr>
            <a:picLocks noChangeAspect="1"/>
          </p:cNvPicPr>
          <p:nvPr/>
        </p:nvPicPr>
        <p:blipFill>
          <a:blip r:embed="rId2"/>
          <a:stretch>
            <a:fillRect/>
          </a:stretch>
        </p:blipFill>
        <p:spPr>
          <a:xfrm>
            <a:off x="220309" y="2287863"/>
            <a:ext cx="771819" cy="771819"/>
          </a:xfrm>
          <a:prstGeom prst="rect">
            <a:avLst/>
          </a:prstGeom>
        </p:spPr>
      </p:pic>
      <p:pic>
        <p:nvPicPr>
          <p:cNvPr id="32" name="Picture 31">
            <a:extLst>
              <a:ext uri="{FF2B5EF4-FFF2-40B4-BE49-F238E27FC236}">
                <a16:creationId xmlns:a16="http://schemas.microsoft.com/office/drawing/2014/main" id="{F543FF00-82F6-F514-8D6C-161C0500B0C8}"/>
              </a:ext>
            </a:extLst>
          </p:cNvPr>
          <p:cNvPicPr>
            <a:picLocks noChangeAspect="1"/>
          </p:cNvPicPr>
          <p:nvPr/>
        </p:nvPicPr>
        <p:blipFill>
          <a:blip r:embed="rId2"/>
          <a:stretch>
            <a:fillRect/>
          </a:stretch>
        </p:blipFill>
        <p:spPr>
          <a:xfrm>
            <a:off x="217027" y="4516288"/>
            <a:ext cx="771819" cy="771819"/>
          </a:xfrm>
          <a:prstGeom prst="rect">
            <a:avLst/>
          </a:prstGeom>
        </p:spPr>
      </p:pic>
      <p:pic>
        <p:nvPicPr>
          <p:cNvPr id="9" name="Picture 8">
            <a:extLst>
              <a:ext uri="{FF2B5EF4-FFF2-40B4-BE49-F238E27FC236}">
                <a16:creationId xmlns:a16="http://schemas.microsoft.com/office/drawing/2014/main" id="{7FBD1A96-2F17-61DB-F346-CBD142ED67FF}"/>
              </a:ext>
            </a:extLst>
          </p:cNvPr>
          <p:cNvPicPr>
            <a:picLocks noChangeAspect="1"/>
          </p:cNvPicPr>
          <p:nvPr/>
        </p:nvPicPr>
        <p:blipFill>
          <a:blip r:embed="rId2"/>
          <a:stretch>
            <a:fillRect/>
          </a:stretch>
        </p:blipFill>
        <p:spPr>
          <a:xfrm>
            <a:off x="217027" y="3498299"/>
            <a:ext cx="771819" cy="771819"/>
          </a:xfrm>
          <a:prstGeom prst="rect">
            <a:avLst/>
          </a:prstGeom>
        </p:spPr>
      </p:pic>
      <p:graphicFrame>
        <p:nvGraphicFramePr>
          <p:cNvPr id="10" name="Google Shape;645;p45">
            <a:extLst>
              <a:ext uri="{FF2B5EF4-FFF2-40B4-BE49-F238E27FC236}">
                <a16:creationId xmlns:a16="http://schemas.microsoft.com/office/drawing/2014/main" id="{D43E91CC-7091-D4F0-E619-11A18D69572F}"/>
              </a:ext>
            </a:extLst>
          </p:cNvPr>
          <p:cNvGraphicFramePr/>
          <p:nvPr>
            <p:extLst>
              <p:ext uri="{D42A27DB-BD31-4B8C-83A1-F6EECF244321}">
                <p14:modId xmlns:p14="http://schemas.microsoft.com/office/powerpoint/2010/main" val="1275818789"/>
              </p:ext>
            </p:extLst>
          </p:nvPr>
        </p:nvGraphicFramePr>
        <p:xfrm>
          <a:off x="7474466" y="2289705"/>
          <a:ext cx="1226668" cy="978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oogle Shape;645;p45">
            <a:extLst>
              <a:ext uri="{FF2B5EF4-FFF2-40B4-BE49-F238E27FC236}">
                <a16:creationId xmlns:a16="http://schemas.microsoft.com/office/drawing/2014/main" id="{00FC9E12-BE4D-9643-AF9C-69E4D32ECD21}"/>
              </a:ext>
            </a:extLst>
          </p:cNvPr>
          <p:cNvGraphicFramePr/>
          <p:nvPr>
            <p:extLst>
              <p:ext uri="{D42A27DB-BD31-4B8C-83A1-F6EECF244321}">
                <p14:modId xmlns:p14="http://schemas.microsoft.com/office/powerpoint/2010/main" val="417622656"/>
              </p:ext>
            </p:extLst>
          </p:nvPr>
        </p:nvGraphicFramePr>
        <p:xfrm>
          <a:off x="7518428" y="3626031"/>
          <a:ext cx="1226668" cy="9787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oogle Shape;645;p45">
            <a:extLst>
              <a:ext uri="{FF2B5EF4-FFF2-40B4-BE49-F238E27FC236}">
                <a16:creationId xmlns:a16="http://schemas.microsoft.com/office/drawing/2014/main" id="{4EF88DC8-C4ED-2764-DA9C-DC49ADF39DFD}"/>
              </a:ext>
            </a:extLst>
          </p:cNvPr>
          <p:cNvGraphicFramePr/>
          <p:nvPr>
            <p:extLst>
              <p:ext uri="{D42A27DB-BD31-4B8C-83A1-F6EECF244321}">
                <p14:modId xmlns:p14="http://schemas.microsoft.com/office/powerpoint/2010/main" val="3514372277"/>
              </p:ext>
            </p:extLst>
          </p:nvPr>
        </p:nvGraphicFramePr>
        <p:xfrm>
          <a:off x="7518428" y="4604938"/>
          <a:ext cx="1226668" cy="978742"/>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52EAC26F-1F93-3B52-A31A-160D3426349B}"/>
              </a:ext>
            </a:extLst>
          </p:cNvPr>
          <p:cNvSpPr txBox="1"/>
          <p:nvPr/>
        </p:nvSpPr>
        <p:spPr>
          <a:xfrm>
            <a:off x="124036" y="6426694"/>
            <a:ext cx="5288437" cy="276999"/>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NOTE: This is not an exhaustive list of organizations that serve at bright spots.</a:t>
            </a:r>
          </a:p>
        </p:txBody>
      </p:sp>
    </p:spTree>
    <p:extLst>
      <p:ext uri="{BB962C8B-B14F-4D97-AF65-F5344CB8AC3E}">
        <p14:creationId xmlns:p14="http://schemas.microsoft.com/office/powerpoint/2010/main" val="3379692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28DED-FF7F-9E64-4FD0-F80E4D62B166}"/>
              </a:ext>
            </a:extLst>
          </p:cNvPr>
          <p:cNvSpPr>
            <a:spLocks noGrp="1"/>
          </p:cNvSpPr>
          <p:nvPr>
            <p:ph type="title"/>
          </p:nvPr>
        </p:nvSpPr>
        <p:spPr/>
        <p:txBody>
          <a:bodyPr/>
          <a:lstStyle/>
          <a:p>
            <a:r>
              <a:rPr lang="en-US" dirty="0"/>
              <a:t>Continued: There are also many bright spots: school systems piloting this work in a variety of configurations</a:t>
            </a:r>
          </a:p>
        </p:txBody>
      </p:sp>
      <p:sp>
        <p:nvSpPr>
          <p:cNvPr id="3" name="Slide Number Placeholder 2">
            <a:extLst>
              <a:ext uri="{FF2B5EF4-FFF2-40B4-BE49-F238E27FC236}">
                <a16:creationId xmlns:a16="http://schemas.microsoft.com/office/drawing/2014/main" id="{2F4EEB00-18C9-69F7-4B95-5DF712E99093}"/>
              </a:ext>
            </a:extLst>
          </p:cNvPr>
          <p:cNvSpPr>
            <a:spLocks noGrp="1"/>
          </p:cNvSpPr>
          <p:nvPr>
            <p:ph type="sldNum" idx="4294967295"/>
          </p:nvPr>
        </p:nvSpPr>
        <p:spPr>
          <a:xfrm>
            <a:off x="8531225" y="6453188"/>
            <a:ext cx="612775" cy="274637"/>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US" sz="1200" b="0" i="0" u="none" strike="noStrike" kern="0" cap="none" spc="0" normalizeH="0" baseline="0" noProof="0">
              <a:ln>
                <a:noFill/>
              </a:ln>
              <a:solidFill>
                <a:srgbClr val="A9A9A9"/>
              </a:solidFill>
              <a:effectLst/>
              <a:uLnTx/>
              <a:uFillTx/>
              <a:latin typeface="Calibri"/>
              <a:cs typeface="Calibri"/>
              <a:sym typeface="Calibri"/>
            </a:endParaRPr>
          </a:p>
        </p:txBody>
      </p:sp>
      <p:graphicFrame>
        <p:nvGraphicFramePr>
          <p:cNvPr id="7" name="Table 7">
            <a:extLst>
              <a:ext uri="{FF2B5EF4-FFF2-40B4-BE49-F238E27FC236}">
                <a16:creationId xmlns:a16="http://schemas.microsoft.com/office/drawing/2014/main" id="{9A9ACF68-77E6-1049-C965-0AC8BA8B19AF}"/>
              </a:ext>
            </a:extLst>
          </p:cNvPr>
          <p:cNvGraphicFramePr>
            <a:graphicFrameLocks noGrp="1"/>
          </p:cNvGraphicFramePr>
          <p:nvPr>
            <p:extLst>
              <p:ext uri="{D42A27DB-BD31-4B8C-83A1-F6EECF244321}">
                <p14:modId xmlns:p14="http://schemas.microsoft.com/office/powerpoint/2010/main" val="3089176944"/>
              </p:ext>
            </p:extLst>
          </p:nvPr>
        </p:nvGraphicFramePr>
        <p:xfrm>
          <a:off x="235339" y="1040290"/>
          <a:ext cx="8602597" cy="5212080"/>
        </p:xfrm>
        <a:graphic>
          <a:graphicData uri="http://schemas.openxmlformats.org/drawingml/2006/table">
            <a:tbl>
              <a:tblPr firstRow="1" bandRow="1"/>
              <a:tblGrid>
                <a:gridCol w="727250">
                  <a:extLst>
                    <a:ext uri="{9D8B030D-6E8A-4147-A177-3AD203B41FA5}">
                      <a16:colId xmlns:a16="http://schemas.microsoft.com/office/drawing/2014/main" val="1643464258"/>
                    </a:ext>
                  </a:extLst>
                </a:gridCol>
                <a:gridCol w="1210620">
                  <a:extLst>
                    <a:ext uri="{9D8B030D-6E8A-4147-A177-3AD203B41FA5}">
                      <a16:colId xmlns:a16="http://schemas.microsoft.com/office/drawing/2014/main" val="1667106367"/>
                    </a:ext>
                  </a:extLst>
                </a:gridCol>
                <a:gridCol w="3271946">
                  <a:extLst>
                    <a:ext uri="{9D8B030D-6E8A-4147-A177-3AD203B41FA5}">
                      <a16:colId xmlns:a16="http://schemas.microsoft.com/office/drawing/2014/main" val="2169444158"/>
                    </a:ext>
                  </a:extLst>
                </a:gridCol>
                <a:gridCol w="2154303">
                  <a:extLst>
                    <a:ext uri="{9D8B030D-6E8A-4147-A177-3AD203B41FA5}">
                      <a16:colId xmlns:a16="http://schemas.microsoft.com/office/drawing/2014/main" val="688408211"/>
                    </a:ext>
                  </a:extLst>
                </a:gridCol>
                <a:gridCol w="1238478">
                  <a:extLst>
                    <a:ext uri="{9D8B030D-6E8A-4147-A177-3AD203B41FA5}">
                      <a16:colId xmlns:a16="http://schemas.microsoft.com/office/drawing/2014/main" val="305302178"/>
                    </a:ext>
                  </a:extLst>
                </a:gridCol>
              </a:tblGrid>
              <a:tr h="163674">
                <a:tc>
                  <a:txBody>
                    <a:bodyPr/>
                    <a:lstStyle/>
                    <a:p>
                      <a:r>
                        <a:rPr lang="en-US" sz="1200" b="1">
                          <a:solidFill>
                            <a:schemeClr val="tx1"/>
                          </a:solidFill>
                          <a:latin typeface="Calibri"/>
                          <a:ea typeface="Calibri"/>
                          <a:cs typeface="Calibri"/>
                        </a:rPr>
                        <a:t>Model Type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Name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Description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solidFill>
                            <a:schemeClr val="tx1"/>
                          </a:solidFill>
                          <a:latin typeface="Calibri"/>
                          <a:ea typeface="Calibri"/>
                          <a:cs typeface="Calibri"/>
                        </a:rPr>
                        <a:t>What we can learn about scale/opportunity</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1">
                          <a:solidFill>
                            <a:schemeClr val="tx1"/>
                          </a:solidFill>
                          <a:latin typeface="Calibri"/>
                          <a:ea typeface="Calibri"/>
                          <a:cs typeface="Calibri"/>
                        </a:rPr>
                        <a:t>Strategic School Staffing Characteristics </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729396"/>
                  </a:ext>
                </a:extLst>
              </a:tr>
              <a:tr h="1143906">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Third Future Schools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Third Future Schools, a charter network, implements a </a:t>
                      </a:r>
                      <a:r>
                        <a:rPr lang="en-US" sz="1200" b="1" i="0">
                          <a:solidFill>
                            <a:schemeClr val="tx1"/>
                          </a:solidFill>
                          <a:latin typeface="Calibri"/>
                          <a:ea typeface="Calibri"/>
                          <a:cs typeface="Calibri"/>
                        </a:rPr>
                        <a:t>team-based approach to deliver high-quality instruction. </a:t>
                      </a:r>
                      <a:r>
                        <a:rPr lang="en-US" sz="1200">
                          <a:solidFill>
                            <a:schemeClr val="tx1"/>
                          </a:solidFill>
                          <a:latin typeface="Calibri"/>
                          <a:ea typeface="Calibri"/>
                          <a:cs typeface="Calibri"/>
                        </a:rPr>
                        <a:t>A Lead Teacher oversees a Teacher Apprentice and Learning Coach and “Community Consultants” volunteer to provide enrichment courses.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Integrating a teacher apprentice and identifying community members to support student learning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31085"/>
                  </a:ext>
                </a:extLst>
              </a:tr>
              <a:tr h="1005326">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i="0" u="none" strike="noStrike" noProof="0">
                          <a:solidFill>
                            <a:schemeClr val="tx1"/>
                          </a:solidFill>
                          <a:latin typeface="Calibri"/>
                        </a:rPr>
                        <a:t>Da Vinci </a:t>
                      </a:r>
                      <a:endParaRPr lang="en-US" sz="1200" b="1">
                        <a:solidFill>
                          <a:schemeClr val="tx1"/>
                        </a:solidFill>
                        <a:latin typeface="Calibri"/>
                        <a:ea typeface="Calibri"/>
                        <a:cs typeface="Calibri"/>
                      </a:endParaRPr>
                    </a:p>
                    <a:p>
                      <a:pPr lvl="0" algn="ctr">
                        <a:buNone/>
                      </a:pPr>
                      <a:r>
                        <a:rPr lang="en-US" sz="1200" b="1" i="0" u="none" strike="noStrike" noProof="0">
                          <a:solidFill>
                            <a:schemeClr val="tx1"/>
                          </a:solidFill>
                          <a:latin typeface="Calibri"/>
                        </a:rPr>
                        <a:t>Schools</a:t>
                      </a:r>
                      <a:endParaRPr lang="en-US" sz="1200" b="1">
                        <a:solidFill>
                          <a:schemeClr val="tx1"/>
                        </a:solidFill>
                        <a:latin typeface="Calibri"/>
                        <a:ea typeface="Calibri"/>
                        <a:cs typeface="Calibri"/>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Da Vinci Schools offers a </a:t>
                      </a:r>
                      <a:r>
                        <a:rPr lang="en-US" sz="1200" b="1" i="0" u="none" strike="noStrike" noProof="0">
                          <a:solidFill>
                            <a:schemeClr val="tx1"/>
                          </a:solidFill>
                          <a:latin typeface="Calibri"/>
                        </a:rPr>
                        <a:t>homeschool hybrid approach where students spend two days on campus and three days at home </a:t>
                      </a:r>
                      <a:r>
                        <a:rPr lang="en-US" sz="1200" b="0" i="0" u="none" strike="noStrike" noProof="0">
                          <a:solidFill>
                            <a:schemeClr val="tx1"/>
                          </a:solidFill>
                          <a:latin typeface="Calibri"/>
                        </a:rPr>
                        <a:t>through learning that engaged parents and families as co-educators for their child.</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200" b="0" i="0" u="none" strike="noStrike" noProof="0">
                          <a:solidFill>
                            <a:schemeClr val="tx1"/>
                          </a:solidFill>
                          <a:latin typeface="Calibri"/>
                        </a:rPr>
                        <a:t>Engaging family members as co-educators and facilitators of their child’s learning experience </a:t>
                      </a:r>
                      <a:endParaRPr lang="en-US" sz="1200" b="0" i="0" u="none" strike="noStrike" noProof="0">
                        <a:solidFill>
                          <a:srgbClr val="56585C"/>
                        </a:solidFill>
                        <a:latin typeface="Calibri"/>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69049"/>
                  </a:ext>
                </a:extLst>
              </a:tr>
              <a:tr h="967920">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latin typeface="Calibri"/>
                          <a:ea typeface="Calibri"/>
                          <a:cs typeface="Calibri"/>
                        </a:rPr>
                        <a:t>Design39 Campus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Design39Campus in San Diego, CA </a:t>
                      </a:r>
                      <a:r>
                        <a:rPr lang="en-US" sz="1200" b="1">
                          <a:solidFill>
                            <a:schemeClr val="tx1"/>
                          </a:solidFill>
                          <a:latin typeface="Calibri"/>
                          <a:ea typeface="Calibri"/>
                          <a:cs typeface="Calibri"/>
                        </a:rPr>
                        <a:t>creates flexible learning spaces with teams of teachers.</a:t>
                      </a:r>
                      <a:r>
                        <a:rPr lang="en-US" sz="1200">
                          <a:solidFill>
                            <a:schemeClr val="tx1"/>
                          </a:solidFill>
                          <a:latin typeface="Calibri"/>
                          <a:ea typeface="Calibri"/>
                          <a:cs typeface="Calibri"/>
                        </a:rPr>
                        <a:t> Teams of 5–6 teachers guide instruction through a large learning space that integrates technology. The instruction team also includes paid high school students.</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latin typeface="Calibri"/>
                          <a:ea typeface="Calibri"/>
                          <a:cs typeface="Calibri"/>
                        </a:rPr>
                        <a:t>Hiring high school students to provide instructional support as part of a teaming structure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99364"/>
                  </a:ext>
                </a:extLst>
              </a:tr>
              <a:tr h="967920">
                <a:tc>
                  <a:txBody>
                    <a:bodyPr/>
                    <a:lstStyle/>
                    <a:p>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latin typeface="Calibri"/>
                          <a:ea typeface="Calibri"/>
                          <a:cs typeface="Calibri"/>
                        </a:rPr>
                        <a:t>Intrinsic PODs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Intrinsic Schools, a charter network in Chicago, leverages time, space and technology to meet student learning needs. PODs </a:t>
                      </a:r>
                      <a:r>
                        <a:rPr lang="en-US" sz="1200" b="1">
                          <a:solidFill>
                            <a:schemeClr val="tx1"/>
                          </a:solidFill>
                          <a:latin typeface="Calibri"/>
                          <a:ea typeface="Calibri"/>
                          <a:cs typeface="Calibri"/>
                        </a:rPr>
                        <a:t>distribute teams of three teachers in classrooms of up to 60 students through a rotating learning environment </a:t>
                      </a:r>
                      <a:r>
                        <a:rPr lang="en-US" sz="1200">
                          <a:solidFill>
                            <a:schemeClr val="tx1"/>
                          </a:solidFill>
                          <a:latin typeface="Calibri"/>
                          <a:ea typeface="Calibri"/>
                          <a:cs typeface="Calibri"/>
                        </a:rPr>
                        <a:t>that integrates technology.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200">
                          <a:solidFill>
                            <a:schemeClr val="tx1"/>
                          </a:solidFill>
                          <a:latin typeface="Calibri"/>
                          <a:ea typeface="Calibri"/>
                          <a:cs typeface="Calibri"/>
                        </a:rPr>
                        <a:t>Creating flexible learning spaces that integrate technology in a team-teaching environment to support student learning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734425"/>
                  </a:ext>
                </a:extLst>
              </a:tr>
            </a:tbl>
          </a:graphicData>
        </a:graphic>
      </p:graphicFrame>
      <p:graphicFrame>
        <p:nvGraphicFramePr>
          <p:cNvPr id="18" name="Google Shape;645;p45">
            <a:extLst>
              <a:ext uri="{FF2B5EF4-FFF2-40B4-BE49-F238E27FC236}">
                <a16:creationId xmlns:a16="http://schemas.microsoft.com/office/drawing/2014/main" id="{F7193C44-302C-1003-DBAC-EFAC0926B234}"/>
              </a:ext>
            </a:extLst>
          </p:cNvPr>
          <p:cNvGraphicFramePr/>
          <p:nvPr/>
        </p:nvGraphicFramePr>
        <p:xfrm>
          <a:off x="7601754" y="4029461"/>
          <a:ext cx="1226668" cy="978742"/>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a:extLst>
              <a:ext uri="{FF2B5EF4-FFF2-40B4-BE49-F238E27FC236}">
                <a16:creationId xmlns:a16="http://schemas.microsoft.com/office/drawing/2014/main" id="{17E93317-730D-79CE-2192-3FE708408BAC}"/>
              </a:ext>
            </a:extLst>
          </p:cNvPr>
          <p:cNvPicPr>
            <a:picLocks noChangeAspect="1"/>
          </p:cNvPicPr>
          <p:nvPr/>
        </p:nvPicPr>
        <p:blipFill>
          <a:blip r:embed="rId4"/>
          <a:stretch>
            <a:fillRect/>
          </a:stretch>
        </p:blipFill>
        <p:spPr>
          <a:xfrm>
            <a:off x="220927" y="3959385"/>
            <a:ext cx="771819" cy="727639"/>
          </a:xfrm>
          <a:prstGeom prst="rect">
            <a:avLst/>
          </a:prstGeom>
        </p:spPr>
      </p:pic>
      <p:pic>
        <p:nvPicPr>
          <p:cNvPr id="20" name="Picture 19">
            <a:extLst>
              <a:ext uri="{FF2B5EF4-FFF2-40B4-BE49-F238E27FC236}">
                <a16:creationId xmlns:a16="http://schemas.microsoft.com/office/drawing/2014/main" id="{1526D08F-5102-848D-4232-10A7D69523F4}"/>
              </a:ext>
            </a:extLst>
          </p:cNvPr>
          <p:cNvPicPr>
            <a:picLocks noChangeAspect="1"/>
          </p:cNvPicPr>
          <p:nvPr/>
        </p:nvPicPr>
        <p:blipFill>
          <a:blip r:embed="rId5"/>
          <a:srcRect/>
          <a:stretch/>
        </p:blipFill>
        <p:spPr>
          <a:xfrm>
            <a:off x="352135" y="4550665"/>
            <a:ext cx="473536" cy="473536"/>
          </a:xfrm>
          <a:prstGeom prst="rect">
            <a:avLst/>
          </a:prstGeom>
        </p:spPr>
      </p:pic>
      <p:pic>
        <p:nvPicPr>
          <p:cNvPr id="22" name="Picture 21">
            <a:extLst>
              <a:ext uri="{FF2B5EF4-FFF2-40B4-BE49-F238E27FC236}">
                <a16:creationId xmlns:a16="http://schemas.microsoft.com/office/drawing/2014/main" id="{2BB5E92D-CE73-CF2D-79CF-02EAA25BDED6}"/>
              </a:ext>
            </a:extLst>
          </p:cNvPr>
          <p:cNvPicPr>
            <a:picLocks noChangeAspect="1"/>
          </p:cNvPicPr>
          <p:nvPr/>
        </p:nvPicPr>
        <p:blipFill>
          <a:blip r:embed="rId4"/>
          <a:stretch>
            <a:fillRect/>
          </a:stretch>
        </p:blipFill>
        <p:spPr>
          <a:xfrm>
            <a:off x="202993" y="5105877"/>
            <a:ext cx="771819" cy="727639"/>
          </a:xfrm>
          <a:prstGeom prst="rect">
            <a:avLst/>
          </a:prstGeom>
        </p:spPr>
      </p:pic>
      <p:pic>
        <p:nvPicPr>
          <p:cNvPr id="23" name="Picture 22">
            <a:extLst>
              <a:ext uri="{FF2B5EF4-FFF2-40B4-BE49-F238E27FC236}">
                <a16:creationId xmlns:a16="http://schemas.microsoft.com/office/drawing/2014/main" id="{7E586C70-A9B7-DCE8-5BBC-E9EDDFF39DB0}"/>
              </a:ext>
            </a:extLst>
          </p:cNvPr>
          <p:cNvPicPr>
            <a:picLocks noChangeAspect="1"/>
          </p:cNvPicPr>
          <p:nvPr/>
        </p:nvPicPr>
        <p:blipFill>
          <a:blip r:embed="rId5"/>
          <a:srcRect/>
          <a:stretch/>
        </p:blipFill>
        <p:spPr>
          <a:xfrm>
            <a:off x="352135" y="5706987"/>
            <a:ext cx="473536" cy="473536"/>
          </a:xfrm>
          <a:prstGeom prst="rect">
            <a:avLst/>
          </a:prstGeom>
        </p:spPr>
      </p:pic>
      <p:pic>
        <p:nvPicPr>
          <p:cNvPr id="8" name="Picture 8">
            <a:extLst>
              <a:ext uri="{FF2B5EF4-FFF2-40B4-BE49-F238E27FC236}">
                <a16:creationId xmlns:a16="http://schemas.microsoft.com/office/drawing/2014/main" id="{C369E1AD-95ED-FFF7-5608-CA165D078F5C}"/>
              </a:ext>
            </a:extLst>
          </p:cNvPr>
          <p:cNvPicPr>
            <a:picLocks noChangeAspect="1"/>
          </p:cNvPicPr>
          <p:nvPr/>
        </p:nvPicPr>
        <p:blipFill>
          <a:blip r:embed="rId6"/>
          <a:stretch>
            <a:fillRect/>
          </a:stretch>
        </p:blipFill>
        <p:spPr>
          <a:xfrm>
            <a:off x="266943" y="2793402"/>
            <a:ext cx="771525" cy="781050"/>
          </a:xfrm>
          <a:prstGeom prst="rect">
            <a:avLst/>
          </a:prstGeom>
        </p:spPr>
      </p:pic>
      <p:pic>
        <p:nvPicPr>
          <p:cNvPr id="9" name="Picture 9">
            <a:extLst>
              <a:ext uri="{FF2B5EF4-FFF2-40B4-BE49-F238E27FC236}">
                <a16:creationId xmlns:a16="http://schemas.microsoft.com/office/drawing/2014/main" id="{00F223B7-E625-028E-1171-36EFEDC6A265}"/>
              </a:ext>
            </a:extLst>
          </p:cNvPr>
          <p:cNvPicPr>
            <a:picLocks noChangeAspect="1"/>
          </p:cNvPicPr>
          <p:nvPr/>
        </p:nvPicPr>
        <p:blipFill>
          <a:blip r:embed="rId7"/>
          <a:stretch>
            <a:fillRect/>
          </a:stretch>
        </p:blipFill>
        <p:spPr>
          <a:xfrm>
            <a:off x="413838" y="3404036"/>
            <a:ext cx="475488" cy="475488"/>
          </a:xfrm>
          <a:prstGeom prst="rect">
            <a:avLst/>
          </a:prstGeom>
        </p:spPr>
      </p:pic>
      <p:graphicFrame>
        <p:nvGraphicFramePr>
          <p:cNvPr id="11" name="Google Shape;645;p45">
            <a:extLst>
              <a:ext uri="{FF2B5EF4-FFF2-40B4-BE49-F238E27FC236}">
                <a16:creationId xmlns:a16="http://schemas.microsoft.com/office/drawing/2014/main" id="{6A3A5E00-0D5C-CA39-25DC-99156C1E0AD7}"/>
              </a:ext>
            </a:extLst>
          </p:cNvPr>
          <p:cNvGraphicFramePr/>
          <p:nvPr/>
        </p:nvGraphicFramePr>
        <p:xfrm>
          <a:off x="7601754" y="2944786"/>
          <a:ext cx="1226668" cy="97874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Google Shape;645;p45">
            <a:extLst>
              <a:ext uri="{FF2B5EF4-FFF2-40B4-BE49-F238E27FC236}">
                <a16:creationId xmlns:a16="http://schemas.microsoft.com/office/drawing/2014/main" id="{4562D3FA-5857-8B78-1317-EBC7D28FBF7D}"/>
              </a:ext>
            </a:extLst>
          </p:cNvPr>
          <p:cNvGraphicFramePr/>
          <p:nvPr/>
        </p:nvGraphicFramePr>
        <p:xfrm>
          <a:off x="7601754" y="5203275"/>
          <a:ext cx="1226668" cy="978742"/>
        </p:xfrm>
        <a:graphic>
          <a:graphicData uri="http://schemas.openxmlformats.org/drawingml/2006/chart">
            <c:chart xmlns:c="http://schemas.openxmlformats.org/drawingml/2006/chart" xmlns:r="http://schemas.openxmlformats.org/officeDocument/2006/relationships" r:id="rId9"/>
          </a:graphicData>
        </a:graphic>
      </p:graphicFrame>
      <p:pic>
        <p:nvPicPr>
          <p:cNvPr id="12" name="Picture 11">
            <a:extLst>
              <a:ext uri="{FF2B5EF4-FFF2-40B4-BE49-F238E27FC236}">
                <a16:creationId xmlns:a16="http://schemas.microsoft.com/office/drawing/2014/main" id="{A81818FF-71B2-7FF9-C116-943F5673D311}"/>
              </a:ext>
            </a:extLst>
          </p:cNvPr>
          <p:cNvPicPr>
            <a:picLocks noChangeAspect="1"/>
          </p:cNvPicPr>
          <p:nvPr/>
        </p:nvPicPr>
        <p:blipFill>
          <a:blip r:embed="rId10"/>
          <a:srcRect/>
          <a:stretch/>
        </p:blipFill>
        <p:spPr>
          <a:xfrm>
            <a:off x="415790" y="2333488"/>
            <a:ext cx="473536" cy="473536"/>
          </a:xfrm>
          <a:prstGeom prst="rect">
            <a:avLst/>
          </a:prstGeom>
        </p:spPr>
      </p:pic>
      <p:pic>
        <p:nvPicPr>
          <p:cNvPr id="17" name="Picture 16">
            <a:extLst>
              <a:ext uri="{FF2B5EF4-FFF2-40B4-BE49-F238E27FC236}">
                <a16:creationId xmlns:a16="http://schemas.microsoft.com/office/drawing/2014/main" id="{649FDAFA-C978-CBF0-00C6-5905D5FA0CB6}"/>
              </a:ext>
            </a:extLst>
          </p:cNvPr>
          <p:cNvPicPr>
            <a:picLocks noChangeAspect="1"/>
          </p:cNvPicPr>
          <p:nvPr/>
        </p:nvPicPr>
        <p:blipFill>
          <a:blip r:embed="rId4"/>
          <a:stretch>
            <a:fillRect/>
          </a:stretch>
        </p:blipFill>
        <p:spPr>
          <a:xfrm>
            <a:off x="266649" y="1709126"/>
            <a:ext cx="771819" cy="771819"/>
          </a:xfrm>
          <a:prstGeom prst="rect">
            <a:avLst/>
          </a:prstGeom>
        </p:spPr>
      </p:pic>
      <p:graphicFrame>
        <p:nvGraphicFramePr>
          <p:cNvPr id="24" name="Google Shape;645;p45">
            <a:extLst>
              <a:ext uri="{FF2B5EF4-FFF2-40B4-BE49-F238E27FC236}">
                <a16:creationId xmlns:a16="http://schemas.microsoft.com/office/drawing/2014/main" id="{DB3C9E44-2D0A-FFC8-D915-899B616658F1}"/>
              </a:ext>
            </a:extLst>
          </p:cNvPr>
          <p:cNvGraphicFramePr/>
          <p:nvPr/>
        </p:nvGraphicFramePr>
        <p:xfrm>
          <a:off x="7601754" y="1814660"/>
          <a:ext cx="1226668" cy="978742"/>
        </p:xfrm>
        <a:graphic>
          <a:graphicData uri="http://schemas.openxmlformats.org/drawingml/2006/chart">
            <c:chart xmlns:c="http://schemas.openxmlformats.org/drawingml/2006/chart" xmlns:r="http://schemas.openxmlformats.org/officeDocument/2006/relationships" r:id="rId11"/>
          </a:graphicData>
        </a:graphic>
      </p:graphicFrame>
      <p:sp>
        <p:nvSpPr>
          <p:cNvPr id="2" name="TextBox 1">
            <a:extLst>
              <a:ext uri="{FF2B5EF4-FFF2-40B4-BE49-F238E27FC236}">
                <a16:creationId xmlns:a16="http://schemas.microsoft.com/office/drawing/2014/main" id="{F13B1857-52FE-DA7C-BDF5-CC2FE139EFBE}"/>
              </a:ext>
            </a:extLst>
          </p:cNvPr>
          <p:cNvSpPr txBox="1"/>
          <p:nvPr/>
        </p:nvSpPr>
        <p:spPr>
          <a:xfrm>
            <a:off x="127261" y="6565237"/>
            <a:ext cx="52884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6585C"/>
                </a:solidFill>
                <a:effectLst/>
                <a:uLnTx/>
                <a:uFillTx/>
                <a:latin typeface="Calibri" panose="020F0502020204030204" pitchFamily="34" charset="0"/>
                <a:ea typeface="+mn-ea"/>
                <a:cs typeface="Calibri" panose="020F0502020204030204" pitchFamily="34" charset="0"/>
              </a:rPr>
              <a:t>NOTE: This is not an exhaustive list of organizations that serve at bright spots.</a:t>
            </a:r>
          </a:p>
        </p:txBody>
      </p:sp>
    </p:spTree>
    <p:extLst>
      <p:ext uri="{BB962C8B-B14F-4D97-AF65-F5344CB8AC3E}">
        <p14:creationId xmlns:p14="http://schemas.microsoft.com/office/powerpoint/2010/main" val="1609980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ABAA6B72-D378-E297-6C15-5DA1EF97A636}"/>
              </a:ext>
            </a:extLst>
          </p:cNvPr>
          <p:cNvPicPr>
            <a:picLocks noChangeAspect="1"/>
          </p:cNvPicPr>
          <p:nvPr/>
        </p:nvPicPr>
        <p:blipFill>
          <a:blip r:embed="rId2">
            <a:alphaModFix amt="50000"/>
          </a:blip>
          <a:stretch>
            <a:fillRect/>
          </a:stretch>
        </p:blipFill>
        <p:spPr>
          <a:xfrm>
            <a:off x="548283" y="3214"/>
            <a:ext cx="8592145" cy="6851573"/>
          </a:xfrm>
          <a:prstGeom prst="rect">
            <a:avLst/>
          </a:prstGeom>
        </p:spPr>
      </p:pic>
      <p:sp>
        <p:nvSpPr>
          <p:cNvPr id="2" name="Text Placeholder 1">
            <a:extLst>
              <a:ext uri="{FF2B5EF4-FFF2-40B4-BE49-F238E27FC236}">
                <a16:creationId xmlns:a16="http://schemas.microsoft.com/office/drawing/2014/main" id="{A3DABF36-ED27-1B96-E245-CAB0B22294AD}"/>
              </a:ext>
            </a:extLst>
          </p:cNvPr>
          <p:cNvSpPr>
            <a:spLocks noGrp="1"/>
          </p:cNvSpPr>
          <p:nvPr>
            <p:ph type="body" sz="quarter" idx="11"/>
          </p:nvPr>
        </p:nvSpPr>
        <p:spPr/>
        <p:txBody>
          <a:bodyPr/>
          <a:lstStyle/>
          <a:p>
            <a:r>
              <a:rPr lang="en-US" b="1">
                <a:ea typeface="Calibri"/>
              </a:rPr>
              <a:t>Barriers &amp; Opportunities </a:t>
            </a:r>
            <a:endParaRPr lang="en-US" b="1"/>
          </a:p>
        </p:txBody>
      </p:sp>
      <p:sp>
        <p:nvSpPr>
          <p:cNvPr id="3" name="Text Placeholder 2">
            <a:extLst>
              <a:ext uri="{FF2B5EF4-FFF2-40B4-BE49-F238E27FC236}">
                <a16:creationId xmlns:a16="http://schemas.microsoft.com/office/drawing/2014/main" id="{49FADC26-E1A1-922A-F65D-01FA832FE54C}"/>
              </a:ext>
            </a:extLst>
          </p:cNvPr>
          <p:cNvSpPr>
            <a:spLocks noGrp="1"/>
          </p:cNvSpPr>
          <p:nvPr>
            <p:ph type="body" sz="quarter" idx="13"/>
          </p:nvPr>
        </p:nvSpPr>
        <p:spPr/>
        <p:txBody>
          <a:bodyPr/>
          <a:lstStyle/>
          <a:p>
            <a:r>
              <a:rPr lang="en-US" b="1">
                <a:solidFill>
                  <a:schemeClr val="tx2"/>
                </a:solidFill>
                <a:ea typeface="Calibri"/>
                <a:cs typeface="Arial"/>
              </a:rPr>
              <a:t>4|</a:t>
            </a:r>
            <a:endParaRPr lang="en-US" b="1">
              <a:solidFill>
                <a:schemeClr val="tx2"/>
              </a:solidFill>
            </a:endParaRPr>
          </a:p>
        </p:txBody>
      </p:sp>
      <p:sp>
        <p:nvSpPr>
          <p:cNvPr id="5" name="Slide Number Placeholder 4">
            <a:extLst>
              <a:ext uri="{FF2B5EF4-FFF2-40B4-BE49-F238E27FC236}">
                <a16:creationId xmlns:a16="http://schemas.microsoft.com/office/drawing/2014/main" id="{FB70ED4A-3133-02E7-EE5D-698BAAF07BE1}"/>
              </a:ext>
            </a:extLst>
          </p:cNvPr>
          <p:cNvSpPr>
            <a:spLocks noGrp="1"/>
          </p:cNvSpPr>
          <p:nvPr>
            <p:ph type="sldNum" sz="quarter" idx="4"/>
          </p:nvPr>
        </p:nvSpPr>
        <p:spPr/>
        <p:txBody>
          <a:bodyPr/>
          <a:lstStyle/>
          <a:p>
            <a:fld id="{F1A25517-7F86-4871-894F-626326501892}" type="slidenum">
              <a:rPr lang="en-US" smtClean="0"/>
              <a:t>33</a:t>
            </a:fld>
            <a:endParaRPr lang="en-US"/>
          </a:p>
        </p:txBody>
      </p:sp>
      <p:sp>
        <p:nvSpPr>
          <p:cNvPr id="9" name="Rectangle: Rounded Corners 8">
            <a:extLst>
              <a:ext uri="{FF2B5EF4-FFF2-40B4-BE49-F238E27FC236}">
                <a16:creationId xmlns:a16="http://schemas.microsoft.com/office/drawing/2014/main" id="{E09A400A-CE82-3E63-DE5F-1AC3218E3FCD}"/>
              </a:ext>
            </a:extLst>
          </p:cNvPr>
          <p:cNvSpPr/>
          <p:nvPr/>
        </p:nvSpPr>
        <p:spPr>
          <a:xfrm>
            <a:off x="3498652" y="5088136"/>
            <a:ext cx="5647133" cy="1780579"/>
          </a:xfrm>
          <a:prstGeom prst="roundRect">
            <a:avLst/>
          </a:prstGeom>
          <a:solidFill>
            <a:srgbClr val="324B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CF4E1F2-00A4-4A99-A511-C56A78DA2FDA}"/>
              </a:ext>
            </a:extLst>
          </p:cNvPr>
          <p:cNvSpPr txBox="1"/>
          <p:nvPr/>
        </p:nvSpPr>
        <p:spPr>
          <a:xfrm>
            <a:off x="3696890" y="5313163"/>
            <a:ext cx="5313164"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b="1">
                <a:solidFill>
                  <a:schemeClr val="bg1"/>
                </a:solidFill>
                <a:latin typeface="Calibri"/>
                <a:ea typeface="Calibri"/>
                <a:cs typeface="Calibri"/>
              </a:rPr>
              <a:t>“[As a teacher], you work for $50,000 today, you get a $500 raise or a $600 raise, or even an $800 raise, and in 10 years you'll be in the sixties. That's not that appealing to people with college degrees.”</a:t>
            </a:r>
            <a:br>
              <a:rPr lang="en-US" b="1">
                <a:solidFill>
                  <a:schemeClr val="bg1"/>
                </a:solidFill>
                <a:latin typeface="Calibri"/>
                <a:ea typeface="Calibri"/>
                <a:cs typeface="Calibri"/>
              </a:rPr>
            </a:br>
            <a:r>
              <a:rPr lang="en-US" b="1">
                <a:solidFill>
                  <a:schemeClr val="bg1"/>
                </a:solidFill>
                <a:latin typeface="Calibri"/>
                <a:ea typeface="Calibri"/>
                <a:cs typeface="Calibri"/>
              </a:rPr>
              <a:t>—Charter Management Leader</a:t>
            </a:r>
            <a:endParaRPr lang="en-US" sz="1600" b="1">
              <a:solidFill>
                <a:schemeClr val="bg1"/>
              </a:solidFill>
            </a:endParaRPr>
          </a:p>
        </p:txBody>
      </p:sp>
    </p:spTree>
    <p:extLst>
      <p:ext uri="{BB962C8B-B14F-4D97-AF65-F5344CB8AC3E}">
        <p14:creationId xmlns:p14="http://schemas.microsoft.com/office/powerpoint/2010/main" val="3274116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43572EAF-621F-4B02-2ED5-90971A64BDEF}"/>
              </a:ext>
            </a:extLst>
          </p:cNvPr>
          <p:cNvGraphicFramePr>
            <a:graphicFrameLocks noGrp="1"/>
          </p:cNvGraphicFramePr>
          <p:nvPr>
            <p:extLst>
              <p:ext uri="{D42A27DB-BD31-4B8C-83A1-F6EECF244321}">
                <p14:modId xmlns:p14="http://schemas.microsoft.com/office/powerpoint/2010/main" val="2321218117"/>
              </p:ext>
            </p:extLst>
          </p:nvPr>
        </p:nvGraphicFramePr>
        <p:xfrm>
          <a:off x="259977" y="1359695"/>
          <a:ext cx="8624050" cy="4936198"/>
        </p:xfrm>
        <a:graphic>
          <a:graphicData uri="http://schemas.openxmlformats.org/drawingml/2006/table">
            <a:tbl>
              <a:tblPr firstRow="1" bandRow="1">
                <a:tableStyleId>{5940675A-B579-460E-94D1-54222C63F5DA}</a:tableStyleId>
              </a:tblPr>
              <a:tblGrid>
                <a:gridCol w="1724810">
                  <a:extLst>
                    <a:ext uri="{9D8B030D-6E8A-4147-A177-3AD203B41FA5}">
                      <a16:colId xmlns:a16="http://schemas.microsoft.com/office/drawing/2014/main" val="1929736933"/>
                    </a:ext>
                  </a:extLst>
                </a:gridCol>
                <a:gridCol w="1724810">
                  <a:extLst>
                    <a:ext uri="{9D8B030D-6E8A-4147-A177-3AD203B41FA5}">
                      <a16:colId xmlns:a16="http://schemas.microsoft.com/office/drawing/2014/main" val="3824358026"/>
                    </a:ext>
                  </a:extLst>
                </a:gridCol>
                <a:gridCol w="1724810">
                  <a:extLst>
                    <a:ext uri="{9D8B030D-6E8A-4147-A177-3AD203B41FA5}">
                      <a16:colId xmlns:a16="http://schemas.microsoft.com/office/drawing/2014/main" val="546764852"/>
                    </a:ext>
                  </a:extLst>
                </a:gridCol>
                <a:gridCol w="1724810">
                  <a:extLst>
                    <a:ext uri="{9D8B030D-6E8A-4147-A177-3AD203B41FA5}">
                      <a16:colId xmlns:a16="http://schemas.microsoft.com/office/drawing/2014/main" val="2098958812"/>
                    </a:ext>
                  </a:extLst>
                </a:gridCol>
                <a:gridCol w="1724810">
                  <a:extLst>
                    <a:ext uri="{9D8B030D-6E8A-4147-A177-3AD203B41FA5}">
                      <a16:colId xmlns:a16="http://schemas.microsoft.com/office/drawing/2014/main" val="1075608012"/>
                    </a:ext>
                  </a:extLst>
                </a:gridCol>
              </a:tblGrid>
              <a:tr h="1476718">
                <a:tc>
                  <a:txBody>
                    <a:bodyPr/>
                    <a:lstStyle/>
                    <a:p>
                      <a:pPr algn="ctr"/>
                      <a:r>
                        <a:rPr lang="en-US" sz="1400" b="1">
                          <a:solidFill>
                            <a:schemeClr val="bg1"/>
                          </a:solidFill>
                        </a:rPr>
                        <a:t>Transition of leaders at the school and district level</a:t>
                      </a:r>
                      <a:endParaRPr lang="en-US" sz="1400"/>
                    </a:p>
                  </a:txBody>
                  <a:tcPr anchor="ctr">
                    <a:lnR w="28575" cap="flat" cmpd="sng" algn="ctr">
                      <a:solidFill>
                        <a:schemeClr val="bg1"/>
                      </a:solidFill>
                      <a:prstDash val="solid"/>
                      <a:round/>
                      <a:headEnd type="none" w="med" len="med"/>
                      <a:tailEnd type="none" w="med" len="med"/>
                    </a:lnR>
                    <a:lnB w="12700" cmpd="sng">
                      <a:noFill/>
                    </a:lnB>
                    <a:solidFill>
                      <a:schemeClr val="accent2"/>
                    </a:solidFill>
                  </a:tcPr>
                </a:tc>
                <a:tc>
                  <a:txBody>
                    <a:bodyPr/>
                    <a:lstStyle/>
                    <a:p>
                      <a:pPr algn="ctr"/>
                      <a:r>
                        <a:rPr lang="en-US" sz="1400" b="1">
                          <a:solidFill>
                            <a:schemeClr val="bg1"/>
                          </a:solidFill>
                        </a:rPr>
                        <a:t>Limited understanding </a:t>
                      </a:r>
                    </a:p>
                    <a:p>
                      <a:pPr algn="ctr"/>
                      <a:r>
                        <a:rPr lang="en-US" sz="1400" b="1">
                          <a:solidFill>
                            <a:schemeClr val="bg1"/>
                          </a:solidFill>
                        </a:rPr>
                        <a:t>about how strategic school staffing can support other systemic challenges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mpd="sng">
                      <a:noFill/>
                    </a:lnB>
                    <a:solidFill>
                      <a:schemeClr val="accent2"/>
                    </a:solidFill>
                  </a:tcPr>
                </a:tc>
                <a:tc>
                  <a:txBody>
                    <a:bodyPr/>
                    <a:lstStyle/>
                    <a:p>
                      <a:pPr algn="ctr"/>
                      <a:r>
                        <a:rPr lang="en-US" sz="1400" b="1">
                          <a:solidFill>
                            <a:schemeClr val="bg1"/>
                          </a:solidFill>
                        </a:rPr>
                        <a:t>Federal, state and local policy that prohibit the successful implementation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mpd="sng">
                      <a:noFill/>
                    </a:lnB>
                    <a:solidFill>
                      <a:schemeClr val="accent2"/>
                    </a:solidFill>
                  </a:tcPr>
                </a:tc>
                <a:tc>
                  <a:txBody>
                    <a:bodyPr/>
                    <a:lstStyle/>
                    <a:p>
                      <a:pPr algn="ctr"/>
                      <a:r>
                        <a:rPr lang="en-US" sz="1400" b="1">
                          <a:solidFill>
                            <a:schemeClr val="bg1"/>
                          </a:solidFill>
                        </a:rPr>
                        <a:t>Insufficient sustainable funding to support the adoption of strategic school staffing models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mpd="sng">
                      <a:noFill/>
                    </a:lnB>
                    <a:solidFill>
                      <a:schemeClr val="accent2"/>
                    </a:solidFill>
                  </a:tcPr>
                </a:tc>
                <a:tc>
                  <a:txBody>
                    <a:bodyPr/>
                    <a:lstStyle/>
                    <a:p>
                      <a:pPr algn="ctr"/>
                      <a:r>
                        <a:rPr lang="en-US" sz="1400" b="1">
                          <a:solidFill>
                            <a:schemeClr val="bg1"/>
                          </a:solidFill>
                        </a:rPr>
                        <a:t>Inadequate access to technical assistance providers to support implementation and scale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mpd="sng">
                      <a:noFill/>
                    </a:lnB>
                    <a:solidFill>
                      <a:schemeClr val="accent2"/>
                    </a:solidFill>
                  </a:tcPr>
                </a:tc>
                <a:extLst>
                  <a:ext uri="{0D108BD9-81ED-4DB2-BD59-A6C34878D82A}">
                    <a16:rowId xmlns:a16="http://schemas.microsoft.com/office/drawing/2014/main" val="699851720"/>
                  </a:ext>
                </a:extLst>
              </a:tr>
              <a:tr h="3158629">
                <a:tc>
                  <a:txBody>
                    <a:bodyPr/>
                    <a:lstStyle/>
                    <a:p>
                      <a:pPr algn="ctr"/>
                      <a:endParaRPr lang="en-US" sz="1300"/>
                    </a:p>
                    <a:p>
                      <a:pPr algn="ctr"/>
                      <a:endParaRPr lang="en-US" sz="1300"/>
                    </a:p>
                    <a:p>
                      <a:pPr algn="ctr"/>
                      <a:endParaRPr lang="en-US" sz="1300"/>
                    </a:p>
                    <a:p>
                      <a:pPr algn="ctr"/>
                      <a:endParaRPr lang="en-US" sz="1300"/>
                    </a:p>
                    <a:p>
                      <a:pPr algn="ctr"/>
                      <a:endParaRPr lang="en-US" sz="1300"/>
                    </a:p>
                    <a:p>
                      <a:pPr algn="ctr"/>
                      <a:r>
                        <a:rPr lang="en-US" sz="1300">
                          <a:solidFill>
                            <a:schemeClr val="tx1"/>
                          </a:solidFill>
                        </a:rPr>
                        <a:t>School system leader turnover creates challenges in creating a compelling vision and understanding that implementation is often a multi-year process to create sustainable systems.</a:t>
                      </a:r>
                    </a:p>
                  </a:txBody>
                  <a:tcPr marL="45720" marR="45720">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CF3"/>
                    </a:solidFill>
                  </a:tcPr>
                </a:tc>
                <a:tc>
                  <a:txBody>
                    <a:bodyPr/>
                    <a:lstStyle/>
                    <a:p>
                      <a:pPr algn="ctr"/>
                      <a:endParaRPr lang="en-US" sz="1300"/>
                    </a:p>
                    <a:p>
                      <a:pPr algn="ctr"/>
                      <a:endParaRPr lang="en-US" sz="1300"/>
                    </a:p>
                    <a:p>
                      <a:pPr algn="ctr"/>
                      <a:endParaRPr lang="en-US" sz="1300"/>
                    </a:p>
                    <a:p>
                      <a:pPr algn="ctr"/>
                      <a:endParaRPr lang="en-US" sz="1300"/>
                    </a:p>
                    <a:p>
                      <a:pPr algn="ctr"/>
                      <a:endParaRPr lang="en-US" sz="1300"/>
                    </a:p>
                    <a:p>
                      <a:pPr algn="ctr"/>
                      <a:r>
                        <a:rPr lang="en-US" sz="1300">
                          <a:solidFill>
                            <a:schemeClr val="tx1"/>
                          </a:solidFill>
                        </a:rPr>
                        <a:t>Slow uptake of strategic school staffing due in part to prioritizing more immediate needs such as filling teacher vacancies and budget challenges, as well as a general lack of awareness of strategic school staffing models or structures to support multiyear efforts.</a:t>
                      </a:r>
                    </a:p>
                  </a:txBody>
                  <a:tcPr marL="45720" marR="4572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CF3"/>
                    </a:solidFill>
                  </a:tcPr>
                </a:tc>
                <a:tc>
                  <a:txBody>
                    <a:bodyPr/>
                    <a:lstStyle/>
                    <a:p>
                      <a:pPr algn="ctr"/>
                      <a:endParaRPr lang="en-US" sz="1300"/>
                    </a:p>
                    <a:p>
                      <a:pPr algn="ctr"/>
                      <a:endParaRPr lang="en-US" sz="1300"/>
                    </a:p>
                    <a:p>
                      <a:pPr algn="ctr"/>
                      <a:endParaRPr lang="en-US" sz="1300"/>
                    </a:p>
                    <a:p>
                      <a:pPr algn="ctr"/>
                      <a:endParaRPr lang="en-US" sz="1300"/>
                    </a:p>
                    <a:p>
                      <a:pPr algn="ctr"/>
                      <a:endParaRPr lang="en-US" sz="1300"/>
                    </a:p>
                    <a:p>
                      <a:pPr algn="ctr"/>
                      <a:r>
                        <a:rPr lang="en-US" sz="1300"/>
                        <a:t>Inequitable funding at the federal, state and local levels in addition to policy restrictions in areas like teacher of record policies, class size and recruitment, limit the ability to implement and scale innovative strategic school staffing models. </a:t>
                      </a:r>
                    </a:p>
                  </a:txBody>
                  <a:tcPr marL="45720" marR="4572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CF3"/>
                    </a:solidFill>
                  </a:tcPr>
                </a:tc>
                <a:tc>
                  <a:txBody>
                    <a:bodyPr/>
                    <a:lstStyle/>
                    <a:p>
                      <a:pPr algn="ctr"/>
                      <a:endParaRPr lang="en-US" sz="1300"/>
                    </a:p>
                    <a:p>
                      <a:pPr algn="ctr"/>
                      <a:endParaRPr lang="en-US" sz="1300"/>
                    </a:p>
                    <a:p>
                      <a:pPr algn="ctr"/>
                      <a:endParaRPr lang="en-US" sz="1300"/>
                    </a:p>
                    <a:p>
                      <a:pPr algn="ctr"/>
                      <a:endParaRPr lang="en-US" sz="1300"/>
                    </a:p>
                    <a:p>
                      <a:pPr algn="ctr"/>
                      <a:endParaRPr lang="en-US" sz="1300"/>
                    </a:p>
                    <a:p>
                      <a:pPr algn="ctr"/>
                      <a:r>
                        <a:rPr lang="en-US" sz="1300"/>
                        <a:t>Although some strategic school staffing models </a:t>
                      </a:r>
                      <a:r>
                        <a:rPr lang="en-US" sz="1300" b="0">
                          <a:solidFill>
                            <a:schemeClr val="tx1"/>
                          </a:solidFill>
                        </a:rPr>
                        <a:t>can</a:t>
                      </a:r>
                      <a:r>
                        <a:rPr lang="en-US" sz="1300">
                          <a:solidFill>
                            <a:srgbClr val="FF0000"/>
                          </a:solidFill>
                        </a:rPr>
                        <a:t> </a:t>
                      </a:r>
                      <a:r>
                        <a:rPr lang="en-US" sz="1300"/>
                        <a:t>become budget-neutral, implementation and scale require significant start-up and transition costs to achieve sustainability. </a:t>
                      </a:r>
                    </a:p>
                  </a:txBody>
                  <a:tcPr marL="45720" marR="4572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CF3"/>
                    </a:solidFill>
                  </a:tcPr>
                </a:tc>
                <a:tc>
                  <a:txBody>
                    <a:bodyPr/>
                    <a:lstStyle/>
                    <a:p>
                      <a:pPr algn="ctr"/>
                      <a:endParaRPr lang="en-US" sz="1300"/>
                    </a:p>
                    <a:p>
                      <a:pPr algn="ctr"/>
                      <a:endParaRPr lang="en-US" sz="1300"/>
                    </a:p>
                    <a:p>
                      <a:pPr algn="ctr"/>
                      <a:endParaRPr lang="en-US" sz="1300"/>
                    </a:p>
                    <a:p>
                      <a:pPr algn="ctr"/>
                      <a:endParaRPr lang="en-US" sz="1300"/>
                    </a:p>
                    <a:p>
                      <a:pPr algn="ctr"/>
                      <a:endParaRPr lang="en-US" sz="1300"/>
                    </a:p>
                    <a:p>
                      <a:pPr algn="ctr"/>
                      <a:r>
                        <a:rPr lang="en-US" sz="1300"/>
                        <a:t>Currently, there are not enough technical assistance providers to supply necessary services to school systems seeking to adopt, implement and sustain strategic school staffing.</a:t>
                      </a:r>
                    </a:p>
                    <a:p>
                      <a:pPr algn="ctr"/>
                      <a:endParaRPr lang="en-US" sz="1300"/>
                    </a:p>
                  </a:txBody>
                  <a:tcPr marL="45720" marR="4572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CF3"/>
                    </a:solidFill>
                  </a:tcPr>
                </a:tc>
                <a:extLst>
                  <a:ext uri="{0D108BD9-81ED-4DB2-BD59-A6C34878D82A}">
                    <a16:rowId xmlns:a16="http://schemas.microsoft.com/office/drawing/2014/main" val="2237973830"/>
                  </a:ext>
                </a:extLst>
              </a:tr>
            </a:tbl>
          </a:graphicData>
        </a:graphic>
      </p:graphicFrame>
      <p:sp>
        <p:nvSpPr>
          <p:cNvPr id="2" name="Title 1">
            <a:extLst>
              <a:ext uri="{FF2B5EF4-FFF2-40B4-BE49-F238E27FC236}">
                <a16:creationId xmlns:a16="http://schemas.microsoft.com/office/drawing/2014/main" id="{6EF280DB-D6E6-0196-D017-970C98DDA0C3}"/>
              </a:ext>
            </a:extLst>
          </p:cNvPr>
          <p:cNvSpPr>
            <a:spLocks noGrp="1"/>
          </p:cNvSpPr>
          <p:nvPr>
            <p:ph type="title"/>
          </p:nvPr>
        </p:nvSpPr>
        <p:spPr>
          <a:xfrm>
            <a:off x="259977" y="201817"/>
            <a:ext cx="8624048" cy="533401"/>
          </a:xfrm>
        </p:spPr>
        <p:txBody>
          <a:bodyPr vert="horz" lIns="0" tIns="0" rIns="0" bIns="0" rtlCol="0" anchor="t">
            <a:noAutofit/>
          </a:bodyPr>
          <a:lstStyle/>
          <a:p>
            <a:pPr>
              <a:lnSpc>
                <a:spcPct val="90000"/>
              </a:lnSpc>
            </a:pPr>
            <a:r>
              <a:rPr lang="en-US"/>
              <a:t>While strategic school staffing has many benefits, there is limited demand and several barriers to implementing and scaling different models within the current ecosystem</a:t>
            </a:r>
            <a:endParaRPr lang="en-US">
              <a:ea typeface="Calibri"/>
            </a:endParaRPr>
          </a:p>
          <a:p>
            <a:pPr>
              <a:lnSpc>
                <a:spcPct val="90000"/>
              </a:lnSpc>
            </a:pPr>
            <a:endParaRPr lang="en-US" sz="1800" kern="1200"/>
          </a:p>
        </p:txBody>
      </p:sp>
      <p:pic>
        <p:nvPicPr>
          <p:cNvPr id="5" name="Picture 4">
            <a:extLst>
              <a:ext uri="{FF2B5EF4-FFF2-40B4-BE49-F238E27FC236}">
                <a16:creationId xmlns:a16="http://schemas.microsoft.com/office/drawing/2014/main" id="{0AEE9BBA-A6E7-EC17-5772-CCD03A2E3BB0}"/>
              </a:ext>
            </a:extLst>
          </p:cNvPr>
          <p:cNvPicPr>
            <a:picLocks noChangeAspect="1"/>
          </p:cNvPicPr>
          <p:nvPr/>
        </p:nvPicPr>
        <p:blipFill>
          <a:blip r:embed="rId3"/>
          <a:stretch>
            <a:fillRect/>
          </a:stretch>
        </p:blipFill>
        <p:spPr>
          <a:xfrm>
            <a:off x="669336" y="3029539"/>
            <a:ext cx="798921" cy="798921"/>
          </a:xfrm>
          <a:prstGeom prst="rect">
            <a:avLst/>
          </a:prstGeom>
        </p:spPr>
      </p:pic>
      <p:pic>
        <p:nvPicPr>
          <p:cNvPr id="7" name="Picture 6">
            <a:extLst>
              <a:ext uri="{FF2B5EF4-FFF2-40B4-BE49-F238E27FC236}">
                <a16:creationId xmlns:a16="http://schemas.microsoft.com/office/drawing/2014/main" id="{DC7C04FC-6150-847A-E9D8-1B196C2C0618}"/>
              </a:ext>
            </a:extLst>
          </p:cNvPr>
          <p:cNvPicPr>
            <a:picLocks noChangeAspect="1"/>
          </p:cNvPicPr>
          <p:nvPr/>
        </p:nvPicPr>
        <p:blipFill>
          <a:blip r:embed="rId4"/>
          <a:stretch>
            <a:fillRect/>
          </a:stretch>
        </p:blipFill>
        <p:spPr>
          <a:xfrm>
            <a:off x="2483863" y="3083671"/>
            <a:ext cx="690656" cy="690656"/>
          </a:xfrm>
          <a:prstGeom prst="rect">
            <a:avLst/>
          </a:prstGeom>
        </p:spPr>
      </p:pic>
      <p:pic>
        <p:nvPicPr>
          <p:cNvPr id="8" name="Graphic 27" descr="Receipt with solid fill">
            <a:extLst>
              <a:ext uri="{FF2B5EF4-FFF2-40B4-BE49-F238E27FC236}">
                <a16:creationId xmlns:a16="http://schemas.microsoft.com/office/drawing/2014/main" id="{58AF7CEA-FCD1-0774-D6D1-874155F044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0125" y="3083671"/>
            <a:ext cx="690656" cy="690656"/>
          </a:xfrm>
          <a:prstGeom prst="rect">
            <a:avLst/>
          </a:prstGeom>
        </p:spPr>
      </p:pic>
      <p:pic>
        <p:nvPicPr>
          <p:cNvPr id="11" name="Picture 10">
            <a:extLst>
              <a:ext uri="{FF2B5EF4-FFF2-40B4-BE49-F238E27FC236}">
                <a16:creationId xmlns:a16="http://schemas.microsoft.com/office/drawing/2014/main" id="{CAD2374C-D17D-74DC-8F12-D6AD495FC365}"/>
              </a:ext>
            </a:extLst>
          </p:cNvPr>
          <p:cNvPicPr>
            <a:picLocks noChangeAspect="1"/>
          </p:cNvPicPr>
          <p:nvPr/>
        </p:nvPicPr>
        <p:blipFill>
          <a:blip r:embed="rId7"/>
          <a:stretch>
            <a:fillRect/>
          </a:stretch>
        </p:blipFill>
        <p:spPr>
          <a:xfrm>
            <a:off x="5896387" y="3083671"/>
            <a:ext cx="690657" cy="690657"/>
          </a:xfrm>
          <a:prstGeom prst="rect">
            <a:avLst/>
          </a:prstGeom>
        </p:spPr>
      </p:pic>
      <p:pic>
        <p:nvPicPr>
          <p:cNvPr id="13" name="Picture 12">
            <a:extLst>
              <a:ext uri="{FF2B5EF4-FFF2-40B4-BE49-F238E27FC236}">
                <a16:creationId xmlns:a16="http://schemas.microsoft.com/office/drawing/2014/main" id="{5D6CFB21-5B98-9358-9E9D-0AED680C2AB7}"/>
              </a:ext>
            </a:extLst>
          </p:cNvPr>
          <p:cNvPicPr>
            <a:picLocks noChangeAspect="1"/>
          </p:cNvPicPr>
          <p:nvPr/>
        </p:nvPicPr>
        <p:blipFill>
          <a:blip r:embed="rId8"/>
          <a:stretch>
            <a:fillRect/>
          </a:stretch>
        </p:blipFill>
        <p:spPr>
          <a:xfrm>
            <a:off x="7602649" y="3083671"/>
            <a:ext cx="690657" cy="690657"/>
          </a:xfrm>
          <a:prstGeom prst="rect">
            <a:avLst/>
          </a:prstGeom>
        </p:spPr>
      </p:pic>
      <p:sp>
        <p:nvSpPr>
          <p:cNvPr id="3" name="Slide Number Placeholder 3">
            <a:extLst>
              <a:ext uri="{FF2B5EF4-FFF2-40B4-BE49-F238E27FC236}">
                <a16:creationId xmlns:a16="http://schemas.microsoft.com/office/drawing/2014/main" id="{429718F0-C06A-7B87-AAA4-7062780912AA}"/>
              </a:ext>
            </a:extLst>
          </p:cNvPr>
          <p:cNvSpPr>
            <a:spLocks noGrp="1"/>
          </p:cNvSpPr>
          <p:nvPr>
            <p:ph type="sldNum" sz="quarter" idx="4"/>
          </p:nvPr>
        </p:nvSpPr>
        <p:spPr>
          <a:xfrm>
            <a:off x="8531352" y="6453317"/>
            <a:ext cx="612648" cy="274320"/>
          </a:xfrm>
        </p:spPr>
        <p:txBody>
          <a:bodyPr/>
          <a:lstStyle/>
          <a:p>
            <a:fld id="{F1A25517-7F86-4871-894F-626326501892}" type="slidenum">
              <a:rPr lang="en-US" smtClean="0"/>
              <a:t>34</a:t>
            </a:fld>
            <a:endParaRPr lang="en-US"/>
          </a:p>
        </p:txBody>
      </p:sp>
    </p:spTree>
    <p:extLst>
      <p:ext uri="{BB962C8B-B14F-4D97-AF65-F5344CB8AC3E}">
        <p14:creationId xmlns:p14="http://schemas.microsoft.com/office/powerpoint/2010/main" val="2182013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2761-095B-E54E-AF2E-CCA41F734797}"/>
              </a:ext>
            </a:extLst>
          </p:cNvPr>
          <p:cNvSpPr>
            <a:spLocks noGrp="1"/>
          </p:cNvSpPr>
          <p:nvPr>
            <p:ph type="title"/>
          </p:nvPr>
        </p:nvSpPr>
        <p:spPr/>
        <p:txBody>
          <a:bodyPr/>
          <a:lstStyle/>
          <a:p>
            <a:r>
              <a:rPr lang="en-US"/>
              <a:t>Consistent leadership and a strong vision at all levels for strategic school staffing are needed to create buy-in, navigate the change management and establish partnerships</a:t>
            </a:r>
            <a:endParaRPr lang="en-US">
              <a:ea typeface="Calibri"/>
            </a:endParaRPr>
          </a:p>
        </p:txBody>
      </p:sp>
      <p:sp>
        <p:nvSpPr>
          <p:cNvPr id="3" name="Slide Number Placeholder 2">
            <a:extLst>
              <a:ext uri="{FF2B5EF4-FFF2-40B4-BE49-F238E27FC236}">
                <a16:creationId xmlns:a16="http://schemas.microsoft.com/office/drawing/2014/main" id="{5DB0CBDD-6583-608E-84CD-AC97DB36CDF8}"/>
              </a:ext>
            </a:extLst>
          </p:cNvPr>
          <p:cNvSpPr>
            <a:spLocks noGrp="1"/>
          </p:cNvSpPr>
          <p:nvPr>
            <p:ph type="sldNum" sz="quarter" idx="4294967295"/>
          </p:nvPr>
        </p:nvSpPr>
        <p:spPr>
          <a:xfrm>
            <a:off x="8531225" y="6453188"/>
            <a:ext cx="612775"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A9A9A9"/>
              </a:solidFill>
              <a:effectLst/>
              <a:uLnTx/>
              <a:uFillTx/>
              <a:latin typeface="Calibri"/>
              <a:ea typeface="+mn-ea"/>
              <a:cs typeface="Arial"/>
              <a:sym typeface="Arial"/>
            </a:endParaRPr>
          </a:p>
        </p:txBody>
      </p:sp>
      <p:graphicFrame>
        <p:nvGraphicFramePr>
          <p:cNvPr id="4" name="Table 3">
            <a:extLst>
              <a:ext uri="{FF2B5EF4-FFF2-40B4-BE49-F238E27FC236}">
                <a16:creationId xmlns:a16="http://schemas.microsoft.com/office/drawing/2014/main" id="{C73EF19C-7840-D7A4-306B-B32CD18BAA70}"/>
              </a:ext>
            </a:extLst>
          </p:cNvPr>
          <p:cNvGraphicFramePr>
            <a:graphicFrameLocks noGrp="1"/>
          </p:cNvGraphicFramePr>
          <p:nvPr>
            <p:extLst>
              <p:ext uri="{D42A27DB-BD31-4B8C-83A1-F6EECF244321}">
                <p14:modId xmlns:p14="http://schemas.microsoft.com/office/powerpoint/2010/main" val="3866176968"/>
              </p:ext>
            </p:extLst>
          </p:nvPr>
        </p:nvGraphicFramePr>
        <p:xfrm>
          <a:off x="259977" y="1499289"/>
          <a:ext cx="8624048" cy="3117082"/>
        </p:xfrm>
        <a:graphic>
          <a:graphicData uri="http://schemas.openxmlformats.org/drawingml/2006/table">
            <a:tbl>
              <a:tblPr firstRow="1" bandRow="1">
                <a:tableStyleId>{5940675A-B579-460E-94D1-54222C63F5DA}</a:tableStyleId>
              </a:tblPr>
              <a:tblGrid>
                <a:gridCol w="8624048">
                  <a:extLst>
                    <a:ext uri="{9D8B030D-6E8A-4147-A177-3AD203B41FA5}">
                      <a16:colId xmlns:a16="http://schemas.microsoft.com/office/drawing/2014/main" val="2853054057"/>
                    </a:ext>
                  </a:extLst>
                </a:gridCol>
              </a:tblGrid>
              <a:tr h="336828">
                <a:tc>
                  <a:txBody>
                    <a:bodyPr/>
                    <a:lstStyle/>
                    <a:p>
                      <a:pPr algn="ctr"/>
                      <a:r>
                        <a:rPr lang="en-US" b="1">
                          <a:solidFill>
                            <a:schemeClr val="bg1"/>
                          </a:solidFill>
                        </a:rPr>
                        <a:t>Overview</a:t>
                      </a:r>
                    </a:p>
                  </a:txBody>
                  <a:tcPr anchor="ctr">
                    <a:solidFill>
                      <a:schemeClr val="tx2"/>
                    </a:solidFill>
                  </a:tcPr>
                </a:tc>
                <a:extLst>
                  <a:ext uri="{0D108BD9-81ED-4DB2-BD59-A6C34878D82A}">
                    <a16:rowId xmlns:a16="http://schemas.microsoft.com/office/drawing/2014/main" val="232791773"/>
                  </a:ext>
                </a:extLst>
              </a:tr>
              <a:tr h="2751322">
                <a:tc>
                  <a:txBody>
                    <a:bodyPr/>
                    <a:lstStyle/>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In systems that have been successful in advancing this work, </a:t>
                      </a:r>
                      <a:r>
                        <a:rPr lang="en-US" sz="1200" b="1" i="0" u="none" strike="noStrike" noProof="0">
                          <a:solidFill>
                            <a:schemeClr val="tx1"/>
                          </a:solidFill>
                          <a:latin typeface="Calibri"/>
                        </a:rPr>
                        <a:t>Superintendents and Chiefs of charter management organizations have played a key role in creating vision and seeing through a multi-year approach </a:t>
                      </a:r>
                      <a:r>
                        <a:rPr lang="en-US" sz="1200" b="0" i="0" u="none" strike="noStrike" noProof="0">
                          <a:solidFill>
                            <a:schemeClr val="tx1"/>
                          </a:solidFill>
                          <a:latin typeface="Calibri"/>
                        </a:rPr>
                        <a:t>to implementing strategic school staffing models, including efforts to create buy-in among students, families and teachers, navigate change management and establish partnerships to </a:t>
                      </a:r>
                      <a:r>
                        <a:rPr lang="en-US" sz="1200" b="1" i="0" u="none" strike="noStrike" noProof="0">
                          <a:solidFill>
                            <a:schemeClr val="tx1"/>
                          </a:solidFill>
                          <a:latin typeface="Calibri"/>
                        </a:rPr>
                        <a:t>lead to scale and sustainability. </a:t>
                      </a:r>
                      <a:br>
                        <a:rPr lang="en-US" sz="1200" b="0" i="0" u="none" strike="noStrike" noProof="0">
                          <a:solidFill>
                            <a:srgbClr val="56585C"/>
                          </a:solidFill>
                          <a:latin typeface="Calibri"/>
                        </a:rPr>
                      </a:br>
                      <a:endParaRPr lang="en-US" sz="1200" b="0" i="0" u="none" strike="noStrike" noProof="0">
                        <a:solidFill>
                          <a:schemeClr val="bg2">
                            <a:lumMod val="75000"/>
                          </a:schemeClr>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District leaders such as</a:t>
                      </a:r>
                      <a:r>
                        <a:rPr lang="en-US" sz="1200" b="1" i="0" u="none" strike="noStrike" noProof="0">
                          <a:solidFill>
                            <a:schemeClr val="tx1"/>
                          </a:solidFill>
                          <a:latin typeface="Calibri"/>
                        </a:rPr>
                        <a:t> Chief Human Resource Officers do not always have the strategic capacity to implement this level of structural change or the strong partnerships with union leadership needed for contract shifts that enable districts to change teaming structures, extend teacher reach and leverage broader pools of talent</a:t>
                      </a:r>
                      <a:r>
                        <a:rPr lang="en-US" sz="1200" b="0" i="0" u="none" strike="noStrike" noProof="0">
                          <a:solidFill>
                            <a:schemeClr val="tx1"/>
                          </a:solidFill>
                          <a:latin typeface="Calibri"/>
                        </a:rPr>
                        <a:t> within new strategic school staffing models.</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1" i="0" u="none" strike="noStrike" noProof="0">
                          <a:solidFill>
                            <a:schemeClr val="tx1"/>
                          </a:solidFill>
                          <a:latin typeface="+mn-lt"/>
                        </a:rPr>
                        <a:t>Leadership transition at the school-building and district/CMO level </a:t>
                      </a:r>
                      <a:r>
                        <a:rPr lang="en-US" sz="1200" b="0" i="0" u="none" strike="noStrike" noProof="0">
                          <a:solidFill>
                            <a:schemeClr val="tx1"/>
                          </a:solidFill>
                          <a:latin typeface="+mn-lt"/>
                        </a:rPr>
                        <a:t>often prevents the implementation of multi-year strategic school staffing initiatives. </a:t>
                      </a:r>
                      <a:r>
                        <a:rPr lang="en-US" sz="1200" b="0" i="0" u="none" strike="noStrike" noProof="0">
                          <a:solidFill>
                            <a:schemeClr val="tx1"/>
                          </a:solidFill>
                        </a:rPr>
                        <a:t>School communities need </a:t>
                      </a:r>
                      <a:r>
                        <a:rPr lang="en-US" sz="1200" b="1" i="0" u="none" strike="noStrike" noProof="0">
                          <a:solidFill>
                            <a:schemeClr val="tx1"/>
                          </a:solidFill>
                        </a:rPr>
                        <a:t>a consistent and visionary principal </a:t>
                      </a:r>
                      <a:r>
                        <a:rPr lang="en-US" sz="1200" b="0" i="0" u="none" strike="noStrike" noProof="0">
                          <a:solidFill>
                            <a:schemeClr val="tx1"/>
                          </a:solidFill>
                        </a:rPr>
                        <a:t>to integrate strategic school staffing models at the building level. </a:t>
                      </a:r>
                      <a:r>
                        <a:rPr lang="en-US" sz="1200" b="0" i="0" u="none" strike="noStrike" noProof="0">
                          <a:solidFill>
                            <a:schemeClr val="tx1"/>
                          </a:solidFill>
                          <a:latin typeface="Calibri"/>
                        </a:rPr>
                        <a:t>Building-level leaders, specifically principals must be positioned to </a:t>
                      </a:r>
                      <a:r>
                        <a:rPr lang="en-US" sz="1200" b="1" i="0" u="none" strike="noStrike" noProof="0">
                          <a:solidFill>
                            <a:schemeClr val="tx1"/>
                          </a:solidFill>
                          <a:latin typeface="Calibri"/>
                        </a:rPr>
                        <a:t>amplify and enact the vision from central office leaders so that schools can adopt, implement and scale any strategic school staffing models</a:t>
                      </a:r>
                      <a:r>
                        <a:rPr lang="en-US" sz="1200" b="0" i="0" u="none" strike="noStrike" noProof="0">
                          <a:solidFill>
                            <a:schemeClr val="tx1"/>
                          </a:solidFill>
                          <a:latin typeface="Calibri"/>
                        </a:rPr>
                        <a:t>. </a:t>
                      </a:r>
                    </a:p>
                  </a:txBody>
                  <a:tcPr/>
                </a:tc>
                <a:extLst>
                  <a:ext uri="{0D108BD9-81ED-4DB2-BD59-A6C34878D82A}">
                    <a16:rowId xmlns:a16="http://schemas.microsoft.com/office/drawing/2014/main" val="2713621823"/>
                  </a:ext>
                </a:extLst>
              </a:tr>
            </a:tbl>
          </a:graphicData>
        </a:graphic>
      </p:graphicFrame>
      <p:sp>
        <p:nvSpPr>
          <p:cNvPr id="5" name="Speech Bubble: Rectangle 4">
            <a:extLst>
              <a:ext uri="{FF2B5EF4-FFF2-40B4-BE49-F238E27FC236}">
                <a16:creationId xmlns:a16="http://schemas.microsoft.com/office/drawing/2014/main" id="{8164A88B-CEB1-2CB2-BF84-23DF29E7188D}"/>
              </a:ext>
            </a:extLst>
          </p:cNvPr>
          <p:cNvSpPr/>
          <p:nvPr/>
        </p:nvSpPr>
        <p:spPr>
          <a:xfrm>
            <a:off x="259977" y="4755948"/>
            <a:ext cx="4236610" cy="1418214"/>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“You need to find those mavericks in a state, across districts, that are wanting to step up and do the work. The leaders that already have decent relationships with their school committees and with their teacher unions, so they bring them all in and there’s a sort of a groundswell of support that's created for doing the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Nonprofit Leader </a:t>
            </a:r>
          </a:p>
        </p:txBody>
      </p:sp>
      <p:sp>
        <p:nvSpPr>
          <p:cNvPr id="6" name="Speech Bubble: Rectangle 5">
            <a:extLst>
              <a:ext uri="{FF2B5EF4-FFF2-40B4-BE49-F238E27FC236}">
                <a16:creationId xmlns:a16="http://schemas.microsoft.com/office/drawing/2014/main" id="{C7BF36A9-6374-0A8C-1809-510F252AF922}"/>
              </a:ext>
            </a:extLst>
          </p:cNvPr>
          <p:cNvSpPr/>
          <p:nvPr/>
        </p:nvSpPr>
        <p:spPr>
          <a:xfrm>
            <a:off x="4647415" y="4755948"/>
            <a:ext cx="4236608" cy="1418214"/>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“I think a barrier we see again and again is leadership turnover. When you start getting strong pipelines in place, strong culture in a school and then you have a turnover of a leader, which is happening at an accelerating pace, it's just really hard to sustain and build the quality.”</a:t>
            </a: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Philanthropic and Policy Advisor  </a:t>
            </a:r>
          </a:p>
        </p:txBody>
      </p:sp>
      <p:sp>
        <p:nvSpPr>
          <p:cNvPr id="7" name="TextBox 6">
            <a:extLst>
              <a:ext uri="{FF2B5EF4-FFF2-40B4-BE49-F238E27FC236}">
                <a16:creationId xmlns:a16="http://schemas.microsoft.com/office/drawing/2014/main" id="{629A9F09-30EF-33E6-AB0D-A05B837F4B9E}"/>
              </a:ext>
            </a:extLst>
          </p:cNvPr>
          <p:cNvSpPr txBox="1"/>
          <p:nvPr/>
        </p:nvSpPr>
        <p:spPr>
          <a:xfrm>
            <a:off x="145493" y="6656183"/>
            <a:ext cx="4465578" cy="235275"/>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Source: Education First Interviews</a:t>
            </a:r>
          </a:p>
        </p:txBody>
      </p:sp>
      <p:pic>
        <p:nvPicPr>
          <p:cNvPr id="9" name="Picture 8">
            <a:extLst>
              <a:ext uri="{FF2B5EF4-FFF2-40B4-BE49-F238E27FC236}">
                <a16:creationId xmlns:a16="http://schemas.microsoft.com/office/drawing/2014/main" id="{F3B3F40E-F729-BD2A-A96C-833E3922143F}"/>
              </a:ext>
            </a:extLst>
          </p:cNvPr>
          <p:cNvPicPr>
            <a:picLocks noChangeAspect="1"/>
          </p:cNvPicPr>
          <p:nvPr/>
        </p:nvPicPr>
        <p:blipFill>
          <a:blip r:embed="rId3"/>
          <a:stretch>
            <a:fillRect/>
          </a:stretch>
        </p:blipFill>
        <p:spPr>
          <a:xfrm>
            <a:off x="8371002" y="0"/>
            <a:ext cx="679951" cy="679951"/>
          </a:xfrm>
          <a:prstGeom prst="rect">
            <a:avLst/>
          </a:prstGeom>
        </p:spPr>
      </p:pic>
    </p:spTree>
    <p:extLst>
      <p:ext uri="{BB962C8B-B14F-4D97-AF65-F5344CB8AC3E}">
        <p14:creationId xmlns:p14="http://schemas.microsoft.com/office/powerpoint/2010/main" val="2780108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2761-095B-E54E-AF2E-CCA41F734797}"/>
              </a:ext>
            </a:extLst>
          </p:cNvPr>
          <p:cNvSpPr>
            <a:spLocks noGrp="1"/>
          </p:cNvSpPr>
          <p:nvPr>
            <p:ph type="title"/>
          </p:nvPr>
        </p:nvSpPr>
        <p:spPr/>
        <p:txBody>
          <a:bodyPr/>
          <a:lstStyle/>
          <a:p>
            <a:r>
              <a:rPr lang="en-US"/>
              <a:t>There is slow uptake of strategic school staffing caused</a:t>
            </a:r>
            <a:br>
              <a:rPr lang="en-US"/>
            </a:br>
            <a:r>
              <a:rPr lang="en-US"/>
              <a:t>in part by prioritizing needs due to the COVID-19 pandemic, lack of awareness and complexity of implementation</a:t>
            </a:r>
          </a:p>
        </p:txBody>
      </p:sp>
      <p:sp>
        <p:nvSpPr>
          <p:cNvPr id="3" name="Slide Number Placeholder 2">
            <a:extLst>
              <a:ext uri="{FF2B5EF4-FFF2-40B4-BE49-F238E27FC236}">
                <a16:creationId xmlns:a16="http://schemas.microsoft.com/office/drawing/2014/main" id="{5DB0CBDD-6583-608E-84CD-AC97DB36CDF8}"/>
              </a:ext>
            </a:extLst>
          </p:cNvPr>
          <p:cNvSpPr>
            <a:spLocks noGrp="1"/>
          </p:cNvSpPr>
          <p:nvPr>
            <p:ph type="sldNum" sz="quarter" idx="4294967295"/>
          </p:nvPr>
        </p:nvSpPr>
        <p:spPr>
          <a:xfrm>
            <a:off x="8531225" y="6453188"/>
            <a:ext cx="612775"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A9A9A9"/>
              </a:solidFill>
              <a:effectLst/>
              <a:uLnTx/>
              <a:uFillTx/>
              <a:latin typeface="Calibri"/>
              <a:ea typeface="+mn-ea"/>
              <a:cs typeface="Arial"/>
              <a:sym typeface="Arial"/>
            </a:endParaRPr>
          </a:p>
        </p:txBody>
      </p:sp>
      <p:graphicFrame>
        <p:nvGraphicFramePr>
          <p:cNvPr id="4" name="Table 3">
            <a:extLst>
              <a:ext uri="{FF2B5EF4-FFF2-40B4-BE49-F238E27FC236}">
                <a16:creationId xmlns:a16="http://schemas.microsoft.com/office/drawing/2014/main" id="{C73EF19C-7840-D7A4-306B-B32CD18BAA70}"/>
              </a:ext>
            </a:extLst>
          </p:cNvPr>
          <p:cNvGraphicFramePr>
            <a:graphicFrameLocks noGrp="1"/>
          </p:cNvGraphicFramePr>
          <p:nvPr>
            <p:extLst>
              <p:ext uri="{D42A27DB-BD31-4B8C-83A1-F6EECF244321}">
                <p14:modId xmlns:p14="http://schemas.microsoft.com/office/powerpoint/2010/main" val="1781944662"/>
              </p:ext>
            </p:extLst>
          </p:nvPr>
        </p:nvGraphicFramePr>
        <p:xfrm>
          <a:off x="259975" y="1440632"/>
          <a:ext cx="8624048" cy="3244489"/>
        </p:xfrm>
        <a:graphic>
          <a:graphicData uri="http://schemas.openxmlformats.org/drawingml/2006/table">
            <a:tbl>
              <a:tblPr firstRow="1" bandRow="1">
                <a:tableStyleId>{5940675A-B579-460E-94D1-54222C63F5DA}</a:tableStyleId>
              </a:tblPr>
              <a:tblGrid>
                <a:gridCol w="8624048">
                  <a:extLst>
                    <a:ext uri="{9D8B030D-6E8A-4147-A177-3AD203B41FA5}">
                      <a16:colId xmlns:a16="http://schemas.microsoft.com/office/drawing/2014/main" val="2853054057"/>
                    </a:ext>
                  </a:extLst>
                </a:gridCol>
              </a:tblGrid>
              <a:tr h="380710">
                <a:tc>
                  <a:txBody>
                    <a:bodyPr/>
                    <a:lstStyle/>
                    <a:p>
                      <a:pPr algn="ctr"/>
                      <a:r>
                        <a:rPr lang="en-US" b="1">
                          <a:solidFill>
                            <a:schemeClr val="bg1"/>
                          </a:solidFill>
                        </a:rPr>
                        <a:t>Overview</a:t>
                      </a:r>
                    </a:p>
                  </a:txBody>
                  <a:tcPr anchor="ctr">
                    <a:solidFill>
                      <a:schemeClr val="tx2"/>
                    </a:solidFill>
                  </a:tcPr>
                </a:tc>
                <a:extLst>
                  <a:ext uri="{0D108BD9-81ED-4DB2-BD59-A6C34878D82A}">
                    <a16:rowId xmlns:a16="http://schemas.microsoft.com/office/drawing/2014/main" val="232791773"/>
                  </a:ext>
                </a:extLst>
              </a:tr>
              <a:tr h="2863779">
                <a:tc>
                  <a:txBody>
                    <a:bodyPr/>
                    <a:lstStyle/>
                    <a:p>
                      <a:pPr marL="284163" marR="0" lvl="0" indent="-284163"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Urgency of human capacity issues, including teacher shortages in key areas, has forced </a:t>
                      </a:r>
                      <a:r>
                        <a:rPr lang="en-US" sz="1200" b="1" i="0" u="none" strike="noStrike" noProof="0">
                          <a:solidFill>
                            <a:schemeClr val="tx1"/>
                          </a:solidFill>
                          <a:latin typeface="Calibri"/>
                        </a:rPr>
                        <a:t>many school system </a:t>
                      </a:r>
                      <a:r>
                        <a:rPr lang="en-US" sz="1200" b="1" i="0" u="none" strike="noStrike" noProof="0">
                          <a:solidFill>
                            <a:schemeClr val="tx1"/>
                          </a:solidFill>
                        </a:rPr>
                        <a:t>leaders to focus primarily on immediate, shorter-term solutions, like emergency substitutes and short-term recruitment incentives</a:t>
                      </a:r>
                      <a:r>
                        <a:rPr lang="en-US" sz="1200" b="0" i="0" u="none" strike="noStrike" noProof="0">
                          <a:solidFill>
                            <a:schemeClr val="tx1"/>
                          </a:solidFill>
                        </a:rPr>
                        <a:t>, leaving little time or energy for leaders to focus on these more complex, but potentially impactful, structural changes. </a:t>
                      </a:r>
                    </a:p>
                    <a:p>
                      <a:pPr marL="284163" marR="0" lvl="0" indent="-284163" algn="l">
                        <a:lnSpc>
                          <a:spcPct val="100000"/>
                        </a:lnSpc>
                        <a:spcBef>
                          <a:spcPts val="0"/>
                        </a:spcBef>
                        <a:spcAft>
                          <a:spcPts val="0"/>
                        </a:spcAft>
                        <a:buClr>
                          <a:srgbClr val="91A226"/>
                        </a:buClr>
                        <a:buSzTx/>
                        <a:buFont typeface="Wingdings" panose="05000000000000000000" pitchFamily="2" charset="2"/>
                        <a:buChar char="§"/>
                      </a:pPr>
                      <a:endParaRPr lang="en-US" sz="1200" b="1" i="0" u="none" strike="noStrike" noProof="0">
                        <a:solidFill>
                          <a:schemeClr val="tx1"/>
                        </a:solidFill>
                        <a:latin typeface="Calibri"/>
                      </a:endParaRPr>
                    </a:p>
                    <a:p>
                      <a:pPr marL="284163" marR="0" lvl="0" indent="-284163"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While there are bright spots that differentiate roles and change teaming structures, integrate technology and hire outside providers to teach courses, there is </a:t>
                      </a:r>
                      <a:r>
                        <a:rPr lang="en-US" sz="1200" b="1" i="0" u="none" strike="noStrike" noProof="0">
                          <a:solidFill>
                            <a:schemeClr val="tx1"/>
                          </a:solidFill>
                          <a:latin typeface="Calibri"/>
                        </a:rPr>
                        <a:t>not enough amplification of these models or elevation of proximate student and teacher voices who experience strategic school staffing to create momentum around this work.</a:t>
                      </a:r>
                    </a:p>
                    <a:p>
                      <a:pPr marL="284163" marR="0" lvl="0" indent="-284163" algn="l">
                        <a:lnSpc>
                          <a:spcPct val="100000"/>
                        </a:lnSpc>
                        <a:spcBef>
                          <a:spcPts val="0"/>
                        </a:spcBef>
                        <a:spcAft>
                          <a:spcPts val="0"/>
                        </a:spcAft>
                        <a:buClr>
                          <a:srgbClr val="91A226"/>
                        </a:buClr>
                        <a:buSzTx/>
                        <a:buFont typeface="Wingdings" panose="05000000000000000000" pitchFamily="2" charset="2"/>
                        <a:buChar char="§"/>
                      </a:pPr>
                      <a:endParaRPr lang="en-US" sz="1200" b="1" i="0" u="none" strike="noStrike" noProof="0">
                        <a:solidFill>
                          <a:srgbClr val="56585C"/>
                        </a:solidFill>
                        <a:latin typeface="Calibri"/>
                      </a:endParaRPr>
                    </a:p>
                    <a:p>
                      <a:pPr marL="284163" marR="0" lvl="0" indent="-284163"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School systems struggle </a:t>
                      </a:r>
                      <a:r>
                        <a:rPr lang="en-US" sz="1200" b="1" i="0" u="none" strike="noStrike" noProof="0">
                          <a:solidFill>
                            <a:schemeClr val="tx1"/>
                          </a:solidFill>
                          <a:latin typeface="Calibri"/>
                        </a:rPr>
                        <a:t>to implement multiple different initiatives at once </a:t>
                      </a:r>
                      <a:r>
                        <a:rPr lang="en-US" sz="1200" b="0" i="0" u="none" strike="noStrike" noProof="0">
                          <a:solidFill>
                            <a:schemeClr val="tx1"/>
                          </a:solidFill>
                          <a:latin typeface="Calibri"/>
                        </a:rPr>
                        <a:t>given the change management, resourcing and capacity required. Current state and federal funding streams have </a:t>
                      </a:r>
                      <a:r>
                        <a:rPr lang="en-US" sz="1200" b="1" i="0" u="none" strike="noStrike" noProof="0">
                          <a:solidFill>
                            <a:schemeClr val="tx1"/>
                          </a:solidFill>
                          <a:latin typeface="Calibri"/>
                        </a:rPr>
                        <a:t>not created strong enough incentives for school systems to prioritize strategic school staffing initiatives </a:t>
                      </a:r>
                      <a:r>
                        <a:rPr lang="en-US" sz="1200" b="0" i="0" u="none" strike="noStrike" noProof="0">
                          <a:solidFill>
                            <a:schemeClr val="tx1"/>
                          </a:solidFill>
                          <a:latin typeface="Calibri"/>
                        </a:rPr>
                        <a:t>and see it as a viable solution to improve student learning and address teacher pain points.</a:t>
                      </a:r>
                      <a:br>
                        <a:rPr lang="en-US" sz="1200" b="0" i="0" u="none" strike="noStrike" noProof="0">
                          <a:solidFill>
                            <a:schemeClr val="tx1"/>
                          </a:solidFill>
                          <a:latin typeface="Calibri"/>
                        </a:rPr>
                      </a:br>
                      <a:endParaRPr lang="en-US" sz="1200" b="0" i="0" u="none" strike="noStrike" noProof="0">
                        <a:solidFill>
                          <a:schemeClr val="tx1"/>
                        </a:solidFill>
                        <a:latin typeface="Calibri"/>
                      </a:endParaRPr>
                    </a:p>
                    <a:p>
                      <a:pPr marL="284163" marR="0" lvl="0" indent="-284163" algn="l" defTabSz="4572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lang="en-US" sz="1200" b="0" i="0">
                          <a:solidFill>
                            <a:schemeClr val="tx1"/>
                          </a:solidFill>
                          <a:effectLst/>
                          <a:latin typeface="Söhne"/>
                        </a:rPr>
                        <a:t>Education policymakers and leaders </a:t>
                      </a:r>
                      <a:r>
                        <a:rPr lang="en-US" sz="1200" b="1" i="0">
                          <a:solidFill>
                            <a:schemeClr val="tx1"/>
                          </a:solidFill>
                          <a:effectLst/>
                          <a:latin typeface="Söhne"/>
                        </a:rPr>
                        <a:t>frequently adopt direct solutions to address challenges</a:t>
                      </a:r>
                      <a:r>
                        <a:rPr lang="en-US" sz="1200" b="0" i="0">
                          <a:solidFill>
                            <a:schemeClr val="tx1"/>
                          </a:solidFill>
                          <a:effectLst/>
                          <a:latin typeface="Söhne"/>
                        </a:rPr>
                        <a:t>, such as implementing registered apprenticeship programs in teaching to tackle workforce shortages. However, the </a:t>
                      </a:r>
                      <a:r>
                        <a:rPr lang="en-US" sz="1200" b="1" i="0">
                          <a:solidFill>
                            <a:schemeClr val="tx1"/>
                          </a:solidFill>
                          <a:effectLst/>
                          <a:latin typeface="Söhne"/>
                        </a:rPr>
                        <a:t>comprehensive nature of strategic school staffing</a:t>
                      </a:r>
                      <a:r>
                        <a:rPr lang="en-US" sz="1200" b="0" i="0">
                          <a:solidFill>
                            <a:schemeClr val="tx1"/>
                          </a:solidFill>
                          <a:effectLst/>
                          <a:latin typeface="Söhne"/>
                        </a:rPr>
                        <a:t>, </a:t>
                      </a:r>
                      <a:r>
                        <a:rPr lang="en-US" sz="1200" b="1" i="0">
                          <a:solidFill>
                            <a:schemeClr val="tx1"/>
                          </a:solidFill>
                          <a:effectLst/>
                          <a:latin typeface="Söhne"/>
                        </a:rPr>
                        <a:t>which can effectively tackle multiple challenges school systems encounter</a:t>
                      </a:r>
                      <a:r>
                        <a:rPr lang="en-US" sz="1200" b="0" i="0">
                          <a:solidFill>
                            <a:schemeClr val="tx1"/>
                          </a:solidFill>
                          <a:effectLst/>
                          <a:latin typeface="Söhne"/>
                        </a:rPr>
                        <a:t>, often goes untapped</a:t>
                      </a:r>
                      <a:r>
                        <a:rPr lang="en-US" sz="1200" b="0" i="0" u="none" strike="noStrike" baseline="0" noProof="0">
                          <a:solidFill>
                            <a:schemeClr val="tx1"/>
                          </a:solidFill>
                          <a:latin typeface="Calibri"/>
                        </a:rPr>
                        <a:t>. </a:t>
                      </a:r>
                      <a:endParaRPr lang="en-US" sz="1200" b="0" i="0" u="none" strike="noStrike" noProof="0">
                        <a:solidFill>
                          <a:schemeClr val="tx1"/>
                        </a:solidFill>
                        <a:latin typeface="Calibri"/>
                      </a:endParaRPr>
                    </a:p>
                  </a:txBody>
                  <a:tcPr/>
                </a:tc>
                <a:extLst>
                  <a:ext uri="{0D108BD9-81ED-4DB2-BD59-A6C34878D82A}">
                    <a16:rowId xmlns:a16="http://schemas.microsoft.com/office/drawing/2014/main" val="2713621823"/>
                  </a:ext>
                </a:extLst>
              </a:tr>
            </a:tbl>
          </a:graphicData>
        </a:graphic>
      </p:graphicFrame>
      <p:sp>
        <p:nvSpPr>
          <p:cNvPr id="5" name="Speech Bubble: Rectangle 4">
            <a:extLst>
              <a:ext uri="{FF2B5EF4-FFF2-40B4-BE49-F238E27FC236}">
                <a16:creationId xmlns:a16="http://schemas.microsoft.com/office/drawing/2014/main" id="{8164A88B-CEB1-2CB2-BF84-23DF29E7188D}"/>
              </a:ext>
            </a:extLst>
          </p:cNvPr>
          <p:cNvSpPr/>
          <p:nvPr/>
        </p:nvSpPr>
        <p:spPr>
          <a:xfrm>
            <a:off x="259977" y="4755948"/>
            <a:ext cx="4236610" cy="95669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“As a public education infrastructure, we are not doing much [that is] radical at all in any place around staffing.”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Technical Assistance Provider </a:t>
            </a:r>
          </a:p>
        </p:txBody>
      </p:sp>
      <p:sp>
        <p:nvSpPr>
          <p:cNvPr id="6" name="Speech Bubble: Rectangle 5">
            <a:extLst>
              <a:ext uri="{FF2B5EF4-FFF2-40B4-BE49-F238E27FC236}">
                <a16:creationId xmlns:a16="http://schemas.microsoft.com/office/drawing/2014/main" id="{C7BF36A9-6374-0A8C-1809-510F252AF922}"/>
              </a:ext>
            </a:extLst>
          </p:cNvPr>
          <p:cNvSpPr/>
          <p:nvPr/>
        </p:nvSpPr>
        <p:spPr>
          <a:xfrm>
            <a:off x="4647415" y="4755948"/>
            <a:ext cx="4236608" cy="95669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“It's tricky to get people to innovate because if you have this beautiful onboarding guide and set of curricula that fit this schedule and this model, everything is so intertwined that it becomes difficult to break anything off.”</a:t>
            </a: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Nonprofit Leader </a:t>
            </a:r>
          </a:p>
        </p:txBody>
      </p:sp>
      <p:sp>
        <p:nvSpPr>
          <p:cNvPr id="8" name="Speech Bubble: Rectangle 7">
            <a:extLst>
              <a:ext uri="{FF2B5EF4-FFF2-40B4-BE49-F238E27FC236}">
                <a16:creationId xmlns:a16="http://schemas.microsoft.com/office/drawing/2014/main" id="{10F4CCE1-44DD-0330-3CDF-8C3298127DB6}"/>
              </a:ext>
            </a:extLst>
          </p:cNvPr>
          <p:cNvSpPr/>
          <p:nvPr/>
        </p:nvSpPr>
        <p:spPr>
          <a:xfrm>
            <a:off x="1536569" y="5867363"/>
            <a:ext cx="6070861" cy="788820"/>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“When we start talking about innovation… No one comes to webinars because they are just tired. They just want to be back at operating at pre-pandemic levels. I think how we framed [staffing innovation] might not be potentially enticing to people.”</a:t>
            </a: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Nonprofit Leader </a:t>
            </a:r>
          </a:p>
        </p:txBody>
      </p:sp>
      <p:sp>
        <p:nvSpPr>
          <p:cNvPr id="9" name="TextBox 8">
            <a:extLst>
              <a:ext uri="{FF2B5EF4-FFF2-40B4-BE49-F238E27FC236}">
                <a16:creationId xmlns:a16="http://schemas.microsoft.com/office/drawing/2014/main" id="{26CBE1D5-B5B2-802F-FBDD-4009B4EB49F7}"/>
              </a:ext>
            </a:extLst>
          </p:cNvPr>
          <p:cNvSpPr txBox="1"/>
          <p:nvPr/>
        </p:nvSpPr>
        <p:spPr>
          <a:xfrm>
            <a:off x="145493" y="6656183"/>
            <a:ext cx="4465578" cy="235275"/>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Source: Education First Interviews</a:t>
            </a:r>
          </a:p>
        </p:txBody>
      </p:sp>
      <p:pic>
        <p:nvPicPr>
          <p:cNvPr id="7" name="Picture 6">
            <a:extLst>
              <a:ext uri="{FF2B5EF4-FFF2-40B4-BE49-F238E27FC236}">
                <a16:creationId xmlns:a16="http://schemas.microsoft.com/office/drawing/2014/main" id="{D908F789-34D3-DEA8-0F9D-4E7E95CD33E5}"/>
              </a:ext>
            </a:extLst>
          </p:cNvPr>
          <p:cNvPicPr>
            <a:picLocks noChangeAspect="1"/>
          </p:cNvPicPr>
          <p:nvPr/>
        </p:nvPicPr>
        <p:blipFill>
          <a:blip r:embed="rId3"/>
          <a:stretch>
            <a:fillRect/>
          </a:stretch>
        </p:blipFill>
        <p:spPr>
          <a:xfrm>
            <a:off x="8460457" y="11667"/>
            <a:ext cx="569214" cy="569214"/>
          </a:xfrm>
          <a:prstGeom prst="rect">
            <a:avLst/>
          </a:prstGeom>
        </p:spPr>
      </p:pic>
    </p:spTree>
    <p:extLst>
      <p:ext uri="{BB962C8B-B14F-4D97-AF65-F5344CB8AC3E}">
        <p14:creationId xmlns:p14="http://schemas.microsoft.com/office/powerpoint/2010/main" val="3179285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2761-095B-E54E-AF2E-CCA41F734797}"/>
              </a:ext>
            </a:extLst>
          </p:cNvPr>
          <p:cNvSpPr>
            <a:spLocks noGrp="1"/>
          </p:cNvSpPr>
          <p:nvPr>
            <p:ph type="title"/>
          </p:nvPr>
        </p:nvSpPr>
        <p:spPr/>
        <p:txBody>
          <a:bodyPr/>
          <a:lstStyle/>
          <a:p>
            <a:r>
              <a:rPr lang="en-US"/>
              <a:t>Federal, state and district policies can significantly limit the ability to implement strategic school staffing</a:t>
            </a:r>
          </a:p>
        </p:txBody>
      </p:sp>
      <p:sp>
        <p:nvSpPr>
          <p:cNvPr id="3" name="Slide Number Placeholder 2">
            <a:extLst>
              <a:ext uri="{FF2B5EF4-FFF2-40B4-BE49-F238E27FC236}">
                <a16:creationId xmlns:a16="http://schemas.microsoft.com/office/drawing/2014/main" id="{5DB0CBDD-6583-608E-84CD-AC97DB36CDF8}"/>
              </a:ext>
            </a:extLst>
          </p:cNvPr>
          <p:cNvSpPr>
            <a:spLocks noGrp="1"/>
          </p:cNvSpPr>
          <p:nvPr>
            <p:ph type="sldNum" sz="quarter" idx="4294967295"/>
          </p:nvPr>
        </p:nvSpPr>
        <p:spPr>
          <a:xfrm>
            <a:off x="8531225" y="6453188"/>
            <a:ext cx="612775"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A9A9A9"/>
              </a:solidFill>
              <a:effectLst/>
              <a:uLnTx/>
              <a:uFillTx/>
              <a:latin typeface="Calibri"/>
              <a:ea typeface="+mn-ea"/>
              <a:cs typeface="Arial"/>
              <a:sym typeface="Arial"/>
            </a:endParaRPr>
          </a:p>
        </p:txBody>
      </p:sp>
      <p:graphicFrame>
        <p:nvGraphicFramePr>
          <p:cNvPr id="4" name="Table 3">
            <a:extLst>
              <a:ext uri="{FF2B5EF4-FFF2-40B4-BE49-F238E27FC236}">
                <a16:creationId xmlns:a16="http://schemas.microsoft.com/office/drawing/2014/main" id="{C73EF19C-7840-D7A4-306B-B32CD18BAA70}"/>
              </a:ext>
            </a:extLst>
          </p:cNvPr>
          <p:cNvGraphicFramePr>
            <a:graphicFrameLocks noGrp="1"/>
          </p:cNvGraphicFramePr>
          <p:nvPr>
            <p:extLst>
              <p:ext uri="{D42A27DB-BD31-4B8C-83A1-F6EECF244321}">
                <p14:modId xmlns:p14="http://schemas.microsoft.com/office/powerpoint/2010/main" val="4231993386"/>
              </p:ext>
            </p:extLst>
          </p:nvPr>
        </p:nvGraphicFramePr>
        <p:xfrm>
          <a:off x="259977" y="1255003"/>
          <a:ext cx="8624048" cy="3117082"/>
        </p:xfrm>
        <a:graphic>
          <a:graphicData uri="http://schemas.openxmlformats.org/drawingml/2006/table">
            <a:tbl>
              <a:tblPr firstRow="1" bandRow="1">
                <a:tableStyleId>{5940675A-B579-460E-94D1-54222C63F5DA}</a:tableStyleId>
              </a:tblPr>
              <a:tblGrid>
                <a:gridCol w="8624048">
                  <a:extLst>
                    <a:ext uri="{9D8B030D-6E8A-4147-A177-3AD203B41FA5}">
                      <a16:colId xmlns:a16="http://schemas.microsoft.com/office/drawing/2014/main" val="2853054057"/>
                    </a:ext>
                  </a:extLst>
                </a:gridCol>
              </a:tblGrid>
              <a:tr h="331980">
                <a:tc>
                  <a:txBody>
                    <a:bodyPr/>
                    <a:lstStyle/>
                    <a:p>
                      <a:pPr algn="ctr"/>
                      <a:r>
                        <a:rPr lang="en-US" b="1">
                          <a:solidFill>
                            <a:schemeClr val="bg1"/>
                          </a:solidFill>
                        </a:rPr>
                        <a:t>Overview</a:t>
                      </a:r>
                    </a:p>
                  </a:txBody>
                  <a:tcPr anchor="ctr">
                    <a:solidFill>
                      <a:schemeClr val="tx2"/>
                    </a:solidFill>
                  </a:tcPr>
                </a:tc>
                <a:extLst>
                  <a:ext uri="{0D108BD9-81ED-4DB2-BD59-A6C34878D82A}">
                    <a16:rowId xmlns:a16="http://schemas.microsoft.com/office/drawing/2014/main" val="232791773"/>
                  </a:ext>
                </a:extLst>
              </a:tr>
              <a:tr h="2751322">
                <a:tc>
                  <a:txBody>
                    <a:bodyPr/>
                    <a:lstStyle/>
                    <a:p>
                      <a:pPr marL="285750" marR="0" lvl="0" indent="-285750" algn="l">
                        <a:lnSpc>
                          <a:spcPct val="100000"/>
                        </a:lnSpc>
                        <a:spcBef>
                          <a:spcPts val="0"/>
                        </a:spcBef>
                        <a:spcAft>
                          <a:spcPts val="0"/>
                        </a:spcAft>
                        <a:buClr>
                          <a:srgbClr val="91A226"/>
                        </a:buClr>
                        <a:buSzTx/>
                        <a:buFont typeface="Wingdings" panose="05000000000000000000" pitchFamily="2" charset="2"/>
                        <a:buChar char="§"/>
                      </a:pPr>
                      <a:endParaRPr lang="en-US" sz="1200" b="1" i="0" u="none" strike="noStrike" noProof="0">
                        <a:solidFill>
                          <a:schemeClr val="tx1"/>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1" i="0" u="none" strike="noStrike" noProof="0">
                          <a:solidFill>
                            <a:schemeClr val="tx1"/>
                          </a:solidFill>
                          <a:latin typeface="Calibri"/>
                        </a:rPr>
                        <a:t>Federal Policy:</a:t>
                      </a:r>
                      <a:r>
                        <a:rPr lang="en-US" sz="1200" b="0" i="0" u="none" strike="noStrike" noProof="0">
                          <a:solidFill>
                            <a:schemeClr val="tx1"/>
                          </a:solidFill>
                          <a:latin typeface="Calibri"/>
                        </a:rPr>
                        <a:t> The main lever within federal policy for growing strategic school staffing efforts </a:t>
                      </a:r>
                      <a:r>
                        <a:rPr lang="en-US" sz="1200" b="1" i="0" u="none" strike="noStrike" noProof="0">
                          <a:solidFill>
                            <a:schemeClr val="tx1"/>
                          </a:solidFill>
                          <a:latin typeface="Calibri"/>
                        </a:rPr>
                        <a:t>is through its bully pulpit and competitive grant programs, like the Teacher Incentive Fund</a:t>
                      </a:r>
                      <a:r>
                        <a:rPr lang="en-US" sz="1200" b="0" i="0" u="none" strike="noStrike" noProof="0">
                          <a:solidFill>
                            <a:schemeClr val="tx1"/>
                          </a:solidFill>
                          <a:latin typeface="Calibri"/>
                        </a:rPr>
                        <a:t>. However, these grant programs are currently only loosely tied to the goals of strategic school staffing.</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1" i="0" u="none" strike="noStrike" noProof="0">
                          <a:solidFill>
                            <a:schemeClr val="tx1"/>
                          </a:solidFill>
                          <a:latin typeface="Calibri"/>
                        </a:rPr>
                        <a:t>State and district policies and collective bargaining agreements: State or district policies and collective bargaining agreements, depending on the particular context, can limit the adoption of innovative staffing structures</a:t>
                      </a:r>
                      <a:r>
                        <a:rPr lang="en-US" sz="1200" b="0" i="0" u="none" strike="noStrike" noProof="0">
                          <a:solidFill>
                            <a:schemeClr val="tx1"/>
                          </a:solidFill>
                          <a:latin typeface="Calibri"/>
                        </a:rPr>
                        <a:t>. These include, but aren’t limited to:</a:t>
                      </a:r>
                    </a:p>
                    <a:p>
                      <a:pPr marL="574675" marR="0" lvl="1" indent="-282575" algn="l">
                        <a:lnSpc>
                          <a:spcPct val="100000"/>
                        </a:lnSpc>
                        <a:spcBef>
                          <a:spcPts val="0"/>
                        </a:spcBef>
                        <a:spcAft>
                          <a:spcPts val="0"/>
                        </a:spcAft>
                        <a:buClr>
                          <a:srgbClr val="91A226"/>
                        </a:buClr>
                        <a:buSzTx/>
                        <a:buFont typeface="Calibri" panose="020F0502020204030204" pitchFamily="34" charset="0"/>
                        <a:buChar char="+"/>
                      </a:pPr>
                      <a:r>
                        <a:rPr lang="en-US" sz="1200" b="0" i="0" u="none" strike="noStrike" noProof="0">
                          <a:solidFill>
                            <a:schemeClr val="tx1"/>
                          </a:solidFill>
                          <a:latin typeface="Calibri"/>
                        </a:rPr>
                        <a:t>Teacher of record policies that limit the structure of the classroom and who might be able to deliver instruction;</a:t>
                      </a:r>
                    </a:p>
                    <a:p>
                      <a:pPr marL="574675" marR="0" lvl="1" indent="-282575" algn="l">
                        <a:lnSpc>
                          <a:spcPct val="100000"/>
                        </a:lnSpc>
                        <a:spcBef>
                          <a:spcPts val="0"/>
                        </a:spcBef>
                        <a:spcAft>
                          <a:spcPts val="0"/>
                        </a:spcAft>
                        <a:buClr>
                          <a:srgbClr val="91A226"/>
                        </a:buClr>
                        <a:buSzTx/>
                        <a:buFont typeface="Calibri" panose="020F0502020204030204" pitchFamily="34" charset="0"/>
                        <a:buChar char="+"/>
                      </a:pPr>
                      <a:r>
                        <a:rPr lang="en-US" sz="1200" b="0" i="0" u="none" strike="noStrike" noProof="0">
                          <a:solidFill>
                            <a:schemeClr val="tx1"/>
                          </a:solidFill>
                          <a:latin typeface="Calibri"/>
                        </a:rPr>
                        <a:t>Policies that limit who can supervise and evaluate other teachers or do not account for teaming structures;</a:t>
                      </a:r>
                    </a:p>
                    <a:p>
                      <a:pPr marL="574675" marR="0" lvl="1" indent="-282575" algn="l">
                        <a:lnSpc>
                          <a:spcPct val="100000"/>
                        </a:lnSpc>
                        <a:spcBef>
                          <a:spcPts val="0"/>
                        </a:spcBef>
                        <a:spcAft>
                          <a:spcPts val="0"/>
                        </a:spcAft>
                        <a:buClr>
                          <a:srgbClr val="91A226"/>
                        </a:buClr>
                        <a:buSzTx/>
                        <a:buFont typeface="Calibri" panose="020F0502020204030204" pitchFamily="34" charset="0"/>
                        <a:buChar char="+"/>
                      </a:pPr>
                      <a:r>
                        <a:rPr lang="en-US" sz="1200" b="0" i="0" u="none" strike="noStrike" noProof="0">
                          <a:solidFill>
                            <a:schemeClr val="tx1"/>
                          </a:solidFill>
                          <a:latin typeface="Calibri"/>
                        </a:rPr>
                        <a:t>Class size limitations that limit teaming structures or efforts to extend teacher reach; </a:t>
                      </a:r>
                    </a:p>
                    <a:p>
                      <a:pPr marL="574675" marR="0" lvl="1" indent="-282575" algn="l">
                        <a:lnSpc>
                          <a:spcPct val="100000"/>
                        </a:lnSpc>
                        <a:spcBef>
                          <a:spcPts val="0"/>
                        </a:spcBef>
                        <a:spcAft>
                          <a:spcPts val="0"/>
                        </a:spcAft>
                        <a:buClr>
                          <a:srgbClr val="91A226"/>
                        </a:buClr>
                        <a:buSzTx/>
                        <a:buFont typeface="Calibri" panose="020F0502020204030204" pitchFamily="34" charset="0"/>
                        <a:buChar char="+"/>
                      </a:pPr>
                      <a:r>
                        <a:rPr lang="en-US" sz="1200" b="0" i="0" u="none" strike="noStrike" noProof="0">
                          <a:solidFill>
                            <a:schemeClr val="tx1"/>
                          </a:solidFill>
                          <a:latin typeface="Calibri"/>
                        </a:rPr>
                        <a:t>Limitations on career pathways for educators that allow them to serve in various roles; and</a:t>
                      </a:r>
                    </a:p>
                    <a:p>
                      <a:pPr marL="574675" marR="0" lvl="1" indent="-282575" algn="l">
                        <a:lnSpc>
                          <a:spcPct val="100000"/>
                        </a:lnSpc>
                        <a:spcBef>
                          <a:spcPts val="0"/>
                        </a:spcBef>
                        <a:spcAft>
                          <a:spcPts val="0"/>
                        </a:spcAft>
                        <a:buClr>
                          <a:srgbClr val="91A226"/>
                        </a:buClr>
                        <a:buSzTx/>
                        <a:buFont typeface="Calibri" panose="020F0502020204030204" pitchFamily="34" charset="0"/>
                        <a:buChar char="+"/>
                      </a:pPr>
                      <a:r>
                        <a:rPr lang="en-US" sz="1200" b="0" i="0" u="none" strike="noStrike" noProof="0">
                          <a:solidFill>
                            <a:schemeClr val="tx1"/>
                          </a:solidFill>
                          <a:latin typeface="Calibri"/>
                        </a:rPr>
                        <a:t>Barriers to providing differentiated compensation based on roles.</a:t>
                      </a:r>
                      <a:endParaRPr lang="en-US" sz="1200" b="1" i="0" u="none" strike="noStrike" noProof="0">
                        <a:solidFill>
                          <a:srgbClr val="56585C"/>
                        </a:solidFill>
                        <a:latin typeface="Calibri"/>
                      </a:endParaRPr>
                    </a:p>
                  </a:txBody>
                  <a:tcPr/>
                </a:tc>
                <a:extLst>
                  <a:ext uri="{0D108BD9-81ED-4DB2-BD59-A6C34878D82A}">
                    <a16:rowId xmlns:a16="http://schemas.microsoft.com/office/drawing/2014/main" val="2713621823"/>
                  </a:ext>
                </a:extLst>
              </a:tr>
            </a:tbl>
          </a:graphicData>
        </a:graphic>
      </p:graphicFrame>
      <p:sp>
        <p:nvSpPr>
          <p:cNvPr id="5" name="Speech Bubble: Rectangle 4">
            <a:extLst>
              <a:ext uri="{FF2B5EF4-FFF2-40B4-BE49-F238E27FC236}">
                <a16:creationId xmlns:a16="http://schemas.microsoft.com/office/drawing/2014/main" id="{8164A88B-CEB1-2CB2-BF84-23DF29E7188D}"/>
              </a:ext>
            </a:extLst>
          </p:cNvPr>
          <p:cNvSpPr/>
          <p:nvPr/>
        </p:nvSpPr>
        <p:spPr>
          <a:xfrm>
            <a:off x="259977" y="4725024"/>
            <a:ext cx="4236610" cy="789109"/>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“The question around [teacher] licensure policy and what are the requirements for what roles I think are also really important policies that have to be considered.”</a:t>
            </a: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Policy Expert </a:t>
            </a:r>
          </a:p>
        </p:txBody>
      </p:sp>
      <p:sp>
        <p:nvSpPr>
          <p:cNvPr id="6" name="Speech Bubble: Rectangle 5">
            <a:extLst>
              <a:ext uri="{FF2B5EF4-FFF2-40B4-BE49-F238E27FC236}">
                <a16:creationId xmlns:a16="http://schemas.microsoft.com/office/drawing/2014/main" id="{C7BF36A9-6374-0A8C-1809-510F252AF922}"/>
              </a:ext>
            </a:extLst>
          </p:cNvPr>
          <p:cNvSpPr/>
          <p:nvPr/>
        </p:nvSpPr>
        <p:spPr>
          <a:xfrm>
            <a:off x="4647415" y="4725023"/>
            <a:ext cx="4236608" cy="789110"/>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“If you don't have mandated class sizes, which I'm afraid most states and districts do, then you could really do out-of-the-box thinking.”</a:t>
            </a: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Human Capital Expert  </a:t>
            </a:r>
          </a:p>
        </p:txBody>
      </p:sp>
      <p:sp>
        <p:nvSpPr>
          <p:cNvPr id="7" name="TextBox 6">
            <a:extLst>
              <a:ext uri="{FF2B5EF4-FFF2-40B4-BE49-F238E27FC236}">
                <a16:creationId xmlns:a16="http://schemas.microsoft.com/office/drawing/2014/main" id="{629A9F09-30EF-33E6-AB0D-A05B837F4B9E}"/>
              </a:ext>
            </a:extLst>
          </p:cNvPr>
          <p:cNvSpPr txBox="1"/>
          <p:nvPr/>
        </p:nvSpPr>
        <p:spPr>
          <a:xfrm>
            <a:off x="145493" y="6656183"/>
            <a:ext cx="4465578" cy="235275"/>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Source: Education First Interviews;</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hlinkClick r:id="rId2"/>
              </a:rPr>
              <a:t> Lieberman, M. </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(2022); </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hlinkClick r:id="rId3"/>
              </a:rPr>
              <a:t>Horn, M., Gu, A., Evans, M. </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(2014); </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hlinkClick r:id="rId4"/>
              </a:rPr>
              <a:t>Public Impact </a:t>
            </a: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(2015)</a:t>
            </a:r>
          </a:p>
        </p:txBody>
      </p:sp>
      <p:pic>
        <p:nvPicPr>
          <p:cNvPr id="8" name="Graphic 27" descr="Receipt with solid fill">
            <a:extLst>
              <a:ext uri="{FF2B5EF4-FFF2-40B4-BE49-F238E27FC236}">
                <a16:creationId xmlns:a16="http://schemas.microsoft.com/office/drawing/2014/main" id="{BE9E5C80-D59E-7516-9CAD-FDF2A257DB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4058" y="86895"/>
            <a:ext cx="533401" cy="533401"/>
          </a:xfrm>
          <a:prstGeom prst="rect">
            <a:avLst/>
          </a:prstGeom>
        </p:spPr>
      </p:pic>
    </p:spTree>
    <p:extLst>
      <p:ext uri="{BB962C8B-B14F-4D97-AF65-F5344CB8AC3E}">
        <p14:creationId xmlns:p14="http://schemas.microsoft.com/office/powerpoint/2010/main" val="1725650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2761-095B-E54E-AF2E-CCA41F734797}"/>
              </a:ext>
            </a:extLst>
          </p:cNvPr>
          <p:cNvSpPr>
            <a:spLocks noGrp="1"/>
          </p:cNvSpPr>
          <p:nvPr>
            <p:ph type="title"/>
          </p:nvPr>
        </p:nvSpPr>
        <p:spPr/>
        <p:txBody>
          <a:bodyPr/>
          <a:lstStyle/>
          <a:p>
            <a:r>
              <a:rPr lang="en-US"/>
              <a:t>Our interviews also highlighted the need for sufficient </a:t>
            </a:r>
            <a:br>
              <a:rPr lang="en-US"/>
            </a:br>
            <a:r>
              <a:rPr lang="en-US"/>
              <a:t>funding to support implementation and sustainability of different models, often deterring broader adoption </a:t>
            </a:r>
          </a:p>
        </p:txBody>
      </p:sp>
      <p:sp>
        <p:nvSpPr>
          <p:cNvPr id="3" name="Slide Number Placeholder 2">
            <a:extLst>
              <a:ext uri="{FF2B5EF4-FFF2-40B4-BE49-F238E27FC236}">
                <a16:creationId xmlns:a16="http://schemas.microsoft.com/office/drawing/2014/main" id="{5DB0CBDD-6583-608E-84CD-AC97DB36CDF8}"/>
              </a:ext>
            </a:extLst>
          </p:cNvPr>
          <p:cNvSpPr>
            <a:spLocks noGrp="1"/>
          </p:cNvSpPr>
          <p:nvPr>
            <p:ph type="sldNum" sz="quarter" idx="4294967295"/>
          </p:nvPr>
        </p:nvSpPr>
        <p:spPr>
          <a:xfrm>
            <a:off x="8531225" y="6453188"/>
            <a:ext cx="612775"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A9A9A9"/>
              </a:solidFill>
              <a:effectLst/>
              <a:uLnTx/>
              <a:uFillTx/>
              <a:latin typeface="Calibri"/>
              <a:ea typeface="+mn-ea"/>
              <a:cs typeface="Arial"/>
              <a:sym typeface="Arial"/>
            </a:endParaRPr>
          </a:p>
        </p:txBody>
      </p:sp>
      <p:graphicFrame>
        <p:nvGraphicFramePr>
          <p:cNvPr id="4" name="Table 3">
            <a:extLst>
              <a:ext uri="{FF2B5EF4-FFF2-40B4-BE49-F238E27FC236}">
                <a16:creationId xmlns:a16="http://schemas.microsoft.com/office/drawing/2014/main" id="{C73EF19C-7840-D7A4-306B-B32CD18BAA70}"/>
              </a:ext>
            </a:extLst>
          </p:cNvPr>
          <p:cNvGraphicFramePr>
            <a:graphicFrameLocks noGrp="1"/>
          </p:cNvGraphicFramePr>
          <p:nvPr>
            <p:extLst>
              <p:ext uri="{D42A27DB-BD31-4B8C-83A1-F6EECF244321}">
                <p14:modId xmlns:p14="http://schemas.microsoft.com/office/powerpoint/2010/main" val="3065730778"/>
              </p:ext>
            </p:extLst>
          </p:nvPr>
        </p:nvGraphicFramePr>
        <p:xfrm>
          <a:off x="259977" y="1499289"/>
          <a:ext cx="8624048" cy="2814821"/>
        </p:xfrm>
        <a:graphic>
          <a:graphicData uri="http://schemas.openxmlformats.org/drawingml/2006/table">
            <a:tbl>
              <a:tblPr firstRow="1" bandRow="1">
                <a:tableStyleId>{5940675A-B579-460E-94D1-54222C63F5DA}</a:tableStyleId>
              </a:tblPr>
              <a:tblGrid>
                <a:gridCol w="8624048">
                  <a:extLst>
                    <a:ext uri="{9D8B030D-6E8A-4147-A177-3AD203B41FA5}">
                      <a16:colId xmlns:a16="http://schemas.microsoft.com/office/drawing/2014/main" val="2853054057"/>
                    </a:ext>
                  </a:extLst>
                </a:gridCol>
              </a:tblGrid>
              <a:tr h="325577">
                <a:tc>
                  <a:txBody>
                    <a:bodyPr/>
                    <a:lstStyle/>
                    <a:p>
                      <a:pPr algn="ctr"/>
                      <a:r>
                        <a:rPr lang="en-US" b="1">
                          <a:solidFill>
                            <a:schemeClr val="bg1"/>
                          </a:solidFill>
                        </a:rPr>
                        <a:t>Overview</a:t>
                      </a:r>
                    </a:p>
                  </a:txBody>
                  <a:tcPr anchor="ctr">
                    <a:solidFill>
                      <a:schemeClr val="tx2"/>
                    </a:solidFill>
                  </a:tcPr>
                </a:tc>
                <a:extLst>
                  <a:ext uri="{0D108BD9-81ED-4DB2-BD59-A6C34878D82A}">
                    <a16:rowId xmlns:a16="http://schemas.microsoft.com/office/drawing/2014/main" val="232791773"/>
                  </a:ext>
                </a:extLst>
              </a:tr>
              <a:tr h="2449061">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a:buNone/>
                      </a:pPr>
                      <a:endParaRPr lang="en-US" sz="1200"/>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Strategic school staffing efforts that </a:t>
                      </a:r>
                      <a:r>
                        <a:rPr lang="en-US" sz="1200" b="1" i="0" u="none" strike="noStrike" noProof="0">
                          <a:solidFill>
                            <a:schemeClr val="tx1"/>
                          </a:solidFill>
                          <a:latin typeface="Calibri"/>
                        </a:rPr>
                        <a:t>differentiate roles and create new teaming structures have upfront costs. </a:t>
                      </a:r>
                      <a:r>
                        <a:rPr lang="en-US" sz="1200" b="0" i="0" u="none" strike="noStrike" noProof="0">
                          <a:solidFill>
                            <a:schemeClr val="tx1"/>
                          </a:solidFill>
                          <a:latin typeface="Calibri"/>
                        </a:rPr>
                        <a:t>Although many eventually become budget-neutral as districts better reallocate vacancy dollars to the new positions, it takes several years before this happens and there are </a:t>
                      </a:r>
                      <a:r>
                        <a:rPr lang="en-US" sz="1200" b="1" i="0" u="none" strike="noStrike" noProof="0">
                          <a:solidFill>
                            <a:schemeClr val="tx1"/>
                          </a:solidFill>
                          <a:latin typeface="Calibri"/>
                        </a:rPr>
                        <a:t>transition costs associated with shifting the school staffing model </a:t>
                      </a:r>
                      <a:r>
                        <a:rPr lang="en-US" sz="1200" b="0" i="0" u="none" strike="noStrike" noProof="0">
                          <a:solidFill>
                            <a:schemeClr val="tx1"/>
                          </a:solidFill>
                          <a:latin typeface="Calibri"/>
                        </a:rPr>
                        <a:t>like funding for technical assistance. </a:t>
                      </a:r>
                      <a:r>
                        <a:rPr lang="en-US" sz="1200" b="1" i="0" u="none" strike="noStrike" noProof="0">
                          <a:solidFill>
                            <a:schemeClr val="tx1"/>
                          </a:solidFill>
                          <a:latin typeface="Calibri"/>
                        </a:rPr>
                        <a:t>There may also be other longer-term costs</a:t>
                      </a:r>
                      <a:r>
                        <a:rPr lang="en-US" sz="1200" b="0" i="0" u="none" strike="noStrike" noProof="0">
                          <a:solidFill>
                            <a:schemeClr val="tx1"/>
                          </a:solidFill>
                          <a:latin typeface="Calibri"/>
                        </a:rPr>
                        <a:t>, like additional release time for teachers, associated with some models.</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endParaRPr lang="en-US" sz="1200" b="1" i="0" u="none" strike="noStrike" noProof="0">
                        <a:solidFill>
                          <a:schemeClr val="tx1"/>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mn-lt"/>
                        </a:rPr>
                        <a:t>Similarly, efforts that </a:t>
                      </a:r>
                      <a:r>
                        <a:rPr lang="en-US" sz="1200" b="1" i="0" u="none" strike="noStrike" noProof="0">
                          <a:solidFill>
                            <a:schemeClr val="tx1"/>
                          </a:solidFill>
                          <a:latin typeface="+mn-lt"/>
                        </a:rPr>
                        <a:t>leverage broader talent pools or integrate technology to optimize the teacher role, such as new software, often require funding to make necessary purchases and secure contracts/memorandums of understanding</a:t>
                      </a:r>
                      <a:r>
                        <a:rPr lang="en-US" sz="1200" b="0" i="0" u="none" strike="noStrike" noProof="0">
                          <a:solidFill>
                            <a:schemeClr val="tx1"/>
                          </a:solidFill>
                          <a:latin typeface="+mn-lt"/>
                        </a:rPr>
                        <a:t>. Further, these partnerships are not necessarily budget-neutral so it would require a </a:t>
                      </a:r>
                      <a:r>
                        <a:rPr lang="en-US" sz="1200" b="1" i="0" u="none" strike="noStrike" noProof="0">
                          <a:solidFill>
                            <a:schemeClr val="tx1"/>
                          </a:solidFill>
                          <a:latin typeface="+mn-lt"/>
                        </a:rPr>
                        <a:t>consistent funding stream to achieve sustainability</a:t>
                      </a:r>
                      <a:r>
                        <a:rPr lang="en-US" sz="1200" b="0" i="0" u="none" strike="noStrike" noProof="0">
                          <a:solidFill>
                            <a:schemeClr val="tx1"/>
                          </a:solidFill>
                          <a:latin typeface="+mn-lt"/>
                        </a:rPr>
                        <a:t>. </a:t>
                      </a:r>
                      <a:r>
                        <a:rPr lang="en-US" sz="1200" b="0" i="0" u="none" strike="noStrike" noProof="0">
                          <a:solidFill>
                            <a:schemeClr val="tx1"/>
                          </a:solidFill>
                          <a:latin typeface="Calibri"/>
                        </a:rPr>
                        <a:t> </a:t>
                      </a:r>
                    </a:p>
                  </a:txBody>
                  <a:tcPr/>
                </a:tc>
                <a:extLst>
                  <a:ext uri="{0D108BD9-81ED-4DB2-BD59-A6C34878D82A}">
                    <a16:rowId xmlns:a16="http://schemas.microsoft.com/office/drawing/2014/main" val="2713621823"/>
                  </a:ext>
                </a:extLst>
              </a:tr>
            </a:tbl>
          </a:graphicData>
        </a:graphic>
      </p:graphicFrame>
      <p:sp>
        <p:nvSpPr>
          <p:cNvPr id="5" name="Speech Bubble: Rectangle 4">
            <a:extLst>
              <a:ext uri="{FF2B5EF4-FFF2-40B4-BE49-F238E27FC236}">
                <a16:creationId xmlns:a16="http://schemas.microsoft.com/office/drawing/2014/main" id="{8164A88B-CEB1-2CB2-BF84-23DF29E7188D}"/>
              </a:ext>
            </a:extLst>
          </p:cNvPr>
          <p:cNvSpPr/>
          <p:nvPr/>
        </p:nvSpPr>
        <p:spPr>
          <a:xfrm>
            <a:off x="259977" y="4755948"/>
            <a:ext cx="4236610" cy="1418214"/>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“We passed a very large part of the mill levy. It cost $32 million a year to do this at scale. The stipends were $2 million. It was mostly the cost of teacher time; you’re really adding a lot of FTE.” </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—Policy Expert </a:t>
            </a:r>
          </a:p>
        </p:txBody>
      </p:sp>
      <p:sp>
        <p:nvSpPr>
          <p:cNvPr id="6" name="Speech Bubble: Rectangle 5">
            <a:extLst>
              <a:ext uri="{FF2B5EF4-FFF2-40B4-BE49-F238E27FC236}">
                <a16:creationId xmlns:a16="http://schemas.microsoft.com/office/drawing/2014/main" id="{C7BF36A9-6374-0A8C-1809-510F252AF922}"/>
              </a:ext>
            </a:extLst>
          </p:cNvPr>
          <p:cNvSpPr/>
          <p:nvPr/>
        </p:nvSpPr>
        <p:spPr>
          <a:xfrm>
            <a:off x="4647415" y="4755948"/>
            <a:ext cx="4236608" cy="1418214"/>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“There is work we can do to make the kinds of [strategic school staffing] changes we are talking about financially sustainable, but that doesn’t increase funding levels. There is a funding adequacy issue to deal with.” </a:t>
            </a:r>
            <a:r>
              <a:rPr lang="en-US" sz="1200" i="1">
                <a:solidFill>
                  <a:srgbClr val="324B8B"/>
                </a:solidFill>
                <a:latin typeface="Calibri"/>
                <a:ea typeface="+mn-lt"/>
                <a:cs typeface="Calibri"/>
                <a:sym typeface="Arial"/>
              </a:rPr>
              <a:t>–Technical Assistance Provider</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 </a:t>
            </a:r>
          </a:p>
        </p:txBody>
      </p:sp>
      <p:sp>
        <p:nvSpPr>
          <p:cNvPr id="7" name="TextBox 6">
            <a:extLst>
              <a:ext uri="{FF2B5EF4-FFF2-40B4-BE49-F238E27FC236}">
                <a16:creationId xmlns:a16="http://schemas.microsoft.com/office/drawing/2014/main" id="{629A9F09-30EF-33E6-AB0D-A05B837F4B9E}"/>
              </a:ext>
            </a:extLst>
          </p:cNvPr>
          <p:cNvSpPr txBox="1"/>
          <p:nvPr/>
        </p:nvSpPr>
        <p:spPr>
          <a:xfrm>
            <a:off x="145493" y="6656183"/>
            <a:ext cx="4465578" cy="235275"/>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Source: Education First Interviews</a:t>
            </a:r>
          </a:p>
        </p:txBody>
      </p:sp>
      <p:pic>
        <p:nvPicPr>
          <p:cNvPr id="8" name="Picture 7">
            <a:extLst>
              <a:ext uri="{FF2B5EF4-FFF2-40B4-BE49-F238E27FC236}">
                <a16:creationId xmlns:a16="http://schemas.microsoft.com/office/drawing/2014/main" id="{7A953A7A-A709-5510-A9E6-84CF6D25ACA7}"/>
              </a:ext>
            </a:extLst>
          </p:cNvPr>
          <p:cNvPicPr>
            <a:picLocks noChangeAspect="1"/>
          </p:cNvPicPr>
          <p:nvPr/>
        </p:nvPicPr>
        <p:blipFill>
          <a:blip r:embed="rId2"/>
          <a:stretch>
            <a:fillRect/>
          </a:stretch>
        </p:blipFill>
        <p:spPr>
          <a:xfrm>
            <a:off x="8427563" y="72177"/>
            <a:ext cx="535036" cy="535036"/>
          </a:xfrm>
          <a:prstGeom prst="rect">
            <a:avLst/>
          </a:prstGeom>
        </p:spPr>
      </p:pic>
    </p:spTree>
    <p:extLst>
      <p:ext uri="{BB962C8B-B14F-4D97-AF65-F5344CB8AC3E}">
        <p14:creationId xmlns:p14="http://schemas.microsoft.com/office/powerpoint/2010/main" val="2762926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2761-095B-E54E-AF2E-CCA41F734797}"/>
              </a:ext>
            </a:extLst>
          </p:cNvPr>
          <p:cNvSpPr>
            <a:spLocks noGrp="1"/>
          </p:cNvSpPr>
          <p:nvPr>
            <p:ph type="title"/>
          </p:nvPr>
        </p:nvSpPr>
        <p:spPr/>
        <p:txBody>
          <a:bodyPr/>
          <a:lstStyle/>
          <a:p>
            <a:r>
              <a:rPr lang="en-US"/>
              <a:t>A limited supply of high-quality technical assistance </a:t>
            </a:r>
            <a:br>
              <a:rPr lang="en-US"/>
            </a:br>
            <a:r>
              <a:rPr lang="en-US"/>
              <a:t>providers working nationally and</a:t>
            </a:r>
            <a:r>
              <a:rPr lang="en-US">
                <a:solidFill>
                  <a:schemeClr val="tx2"/>
                </a:solidFill>
              </a:rPr>
              <a:t> regionally </a:t>
            </a:r>
            <a:r>
              <a:rPr lang="en-US"/>
              <a:t>limit support available to implement strategic school staffing</a:t>
            </a:r>
          </a:p>
        </p:txBody>
      </p:sp>
      <p:sp>
        <p:nvSpPr>
          <p:cNvPr id="3" name="Slide Number Placeholder 2">
            <a:extLst>
              <a:ext uri="{FF2B5EF4-FFF2-40B4-BE49-F238E27FC236}">
                <a16:creationId xmlns:a16="http://schemas.microsoft.com/office/drawing/2014/main" id="{5DB0CBDD-6583-608E-84CD-AC97DB36CDF8}"/>
              </a:ext>
            </a:extLst>
          </p:cNvPr>
          <p:cNvSpPr>
            <a:spLocks noGrp="1"/>
          </p:cNvSpPr>
          <p:nvPr>
            <p:ph type="sldNum" sz="quarter" idx="4294967295"/>
          </p:nvPr>
        </p:nvSpPr>
        <p:spPr>
          <a:xfrm>
            <a:off x="8531225" y="6453188"/>
            <a:ext cx="612775"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A9A9A9"/>
              </a:solidFill>
              <a:effectLst/>
              <a:uLnTx/>
              <a:uFillTx/>
              <a:latin typeface="Calibri"/>
              <a:ea typeface="+mn-ea"/>
              <a:cs typeface="Arial"/>
              <a:sym typeface="Arial"/>
            </a:endParaRPr>
          </a:p>
        </p:txBody>
      </p:sp>
      <p:graphicFrame>
        <p:nvGraphicFramePr>
          <p:cNvPr id="4" name="Table 3">
            <a:extLst>
              <a:ext uri="{FF2B5EF4-FFF2-40B4-BE49-F238E27FC236}">
                <a16:creationId xmlns:a16="http://schemas.microsoft.com/office/drawing/2014/main" id="{C73EF19C-7840-D7A4-306B-B32CD18BAA70}"/>
              </a:ext>
            </a:extLst>
          </p:cNvPr>
          <p:cNvGraphicFramePr>
            <a:graphicFrameLocks noGrp="1"/>
          </p:cNvGraphicFramePr>
          <p:nvPr>
            <p:extLst>
              <p:ext uri="{D42A27DB-BD31-4B8C-83A1-F6EECF244321}">
                <p14:modId xmlns:p14="http://schemas.microsoft.com/office/powerpoint/2010/main" val="1963782508"/>
              </p:ext>
            </p:extLst>
          </p:nvPr>
        </p:nvGraphicFramePr>
        <p:xfrm>
          <a:off x="259977" y="1499289"/>
          <a:ext cx="8624048" cy="3117082"/>
        </p:xfrm>
        <a:graphic>
          <a:graphicData uri="http://schemas.openxmlformats.org/drawingml/2006/table">
            <a:tbl>
              <a:tblPr firstRow="1" bandRow="1">
                <a:tableStyleId>{5940675A-B579-460E-94D1-54222C63F5DA}</a:tableStyleId>
              </a:tblPr>
              <a:tblGrid>
                <a:gridCol w="8624048">
                  <a:extLst>
                    <a:ext uri="{9D8B030D-6E8A-4147-A177-3AD203B41FA5}">
                      <a16:colId xmlns:a16="http://schemas.microsoft.com/office/drawing/2014/main" val="2853054057"/>
                    </a:ext>
                  </a:extLst>
                </a:gridCol>
              </a:tblGrid>
              <a:tr h="331980">
                <a:tc>
                  <a:txBody>
                    <a:bodyPr/>
                    <a:lstStyle/>
                    <a:p>
                      <a:pPr algn="ctr"/>
                      <a:r>
                        <a:rPr lang="en-US" b="1">
                          <a:solidFill>
                            <a:schemeClr val="bg1"/>
                          </a:solidFill>
                        </a:rPr>
                        <a:t>Overview</a:t>
                      </a:r>
                    </a:p>
                  </a:txBody>
                  <a:tcPr anchor="ctr">
                    <a:solidFill>
                      <a:schemeClr val="tx2"/>
                    </a:solidFill>
                  </a:tcPr>
                </a:tc>
                <a:extLst>
                  <a:ext uri="{0D108BD9-81ED-4DB2-BD59-A6C34878D82A}">
                    <a16:rowId xmlns:a16="http://schemas.microsoft.com/office/drawing/2014/main" val="232791773"/>
                  </a:ext>
                </a:extLst>
              </a:tr>
              <a:tr h="2751322">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a:buNone/>
                      </a:pPr>
                      <a:endParaRPr lang="en-US" sz="1200">
                        <a:solidFill>
                          <a:schemeClr val="tx1"/>
                        </a:solidFill>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Implementing and scaling strategic school staffing </a:t>
                      </a:r>
                      <a:r>
                        <a:rPr lang="en-US" sz="1200" b="1" i="0" u="none" strike="noStrike" noProof="0">
                          <a:solidFill>
                            <a:schemeClr val="tx1"/>
                          </a:solidFill>
                          <a:latin typeface="Calibri"/>
                        </a:rPr>
                        <a:t>requires highly effective technical assistance providers to support the design, launch, scale and sustainability of these efforts</a:t>
                      </a:r>
                      <a:r>
                        <a:rPr lang="en-US" sz="1200" b="0" i="0" u="none" strike="noStrike" noProof="0">
                          <a:solidFill>
                            <a:schemeClr val="tx1"/>
                          </a:solidFill>
                          <a:latin typeface="Calibri"/>
                        </a:rPr>
                        <a:t>. Many school systems currently implementing strategic school staffing partner with high-quality providers. However, </a:t>
                      </a:r>
                      <a:r>
                        <a:rPr lang="en-US" sz="1200" b="1" i="0" u="none" strike="noStrike" noProof="0">
                          <a:solidFill>
                            <a:schemeClr val="tx1"/>
                          </a:solidFill>
                          <a:latin typeface="Calibri"/>
                        </a:rPr>
                        <a:t>more providers are needed to implement and scale these models to reach a greater number of students </a:t>
                      </a:r>
                      <a:r>
                        <a:rPr lang="en-US" sz="1200" b="0" i="0" u="none" strike="noStrike" noProof="0">
                          <a:solidFill>
                            <a:schemeClr val="tx1"/>
                          </a:solidFill>
                          <a:latin typeface="Calibri"/>
                        </a:rPr>
                        <a:t>and school systems.</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Further, given the </a:t>
                      </a:r>
                      <a:r>
                        <a:rPr lang="en-US" sz="1200" b="1" i="0" u="none" strike="noStrike" noProof="0">
                          <a:solidFill>
                            <a:schemeClr val="tx1"/>
                          </a:solidFill>
                          <a:latin typeface="Calibri"/>
                        </a:rPr>
                        <a:t>limited supply of technical assistance providers nationally advancing this work</a:t>
                      </a:r>
                      <a:r>
                        <a:rPr lang="en-US" sz="1200" b="0" i="0" u="none" strike="noStrike" noProof="0">
                          <a:solidFill>
                            <a:schemeClr val="tx1"/>
                          </a:solidFill>
                          <a:latin typeface="Calibri"/>
                        </a:rPr>
                        <a:t>, to scale strategic school staffing and reach more schools, students and communities, </a:t>
                      </a:r>
                      <a:r>
                        <a:rPr lang="en-US" sz="1200" b="1" i="0" u="none" strike="noStrike" noProof="0">
                          <a:solidFill>
                            <a:schemeClr val="tx1"/>
                          </a:solidFill>
                          <a:latin typeface="Calibri"/>
                        </a:rPr>
                        <a:t>organizations currently providing services to implement strategic school staffing require additional support for their own growth and capacity</a:t>
                      </a:r>
                      <a:r>
                        <a:rPr lang="en-US" sz="1200" b="0" i="0" u="none" strike="noStrike" noProof="0">
                          <a:solidFill>
                            <a:schemeClr val="tx1"/>
                          </a:solidFill>
                          <a:latin typeface="Calibri"/>
                        </a:rPr>
                        <a:t>.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chemeClr val="tx1"/>
                          </a:solidFill>
                          <a:latin typeface="Calibri"/>
                        </a:rPr>
                        <a:t>While some technical assistance providers work nationally, there are regional organizations advancing strategic school staffing. There is </a:t>
                      </a:r>
                      <a:r>
                        <a:rPr lang="en-US" sz="1200" b="1" i="0" u="none" strike="noStrike" noProof="0">
                          <a:solidFill>
                            <a:schemeClr val="tx1"/>
                          </a:solidFill>
                          <a:latin typeface="Calibri"/>
                        </a:rPr>
                        <a:t>a limited supply of regional organizations positioned to advance strategic school staffing initiatives in their own states and communities. </a:t>
                      </a:r>
                    </a:p>
                  </a:txBody>
                  <a:tcPr/>
                </a:tc>
                <a:extLst>
                  <a:ext uri="{0D108BD9-81ED-4DB2-BD59-A6C34878D82A}">
                    <a16:rowId xmlns:a16="http://schemas.microsoft.com/office/drawing/2014/main" val="2713621823"/>
                  </a:ext>
                </a:extLst>
              </a:tr>
            </a:tbl>
          </a:graphicData>
        </a:graphic>
      </p:graphicFrame>
      <p:sp>
        <p:nvSpPr>
          <p:cNvPr id="5" name="Speech Bubble: Rectangle 4">
            <a:extLst>
              <a:ext uri="{FF2B5EF4-FFF2-40B4-BE49-F238E27FC236}">
                <a16:creationId xmlns:a16="http://schemas.microsoft.com/office/drawing/2014/main" id="{8164A88B-CEB1-2CB2-BF84-23DF29E7188D}"/>
              </a:ext>
            </a:extLst>
          </p:cNvPr>
          <p:cNvSpPr/>
          <p:nvPr/>
        </p:nvSpPr>
        <p:spPr>
          <a:xfrm>
            <a:off x="259977" y="4755948"/>
            <a:ext cx="4236610" cy="966122"/>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“The one thing that many school districts need is funding for technical support or access to technical support that can help systems think differently about strategic staffing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District Superintendent  </a:t>
            </a:r>
          </a:p>
        </p:txBody>
      </p:sp>
      <p:sp>
        <p:nvSpPr>
          <p:cNvPr id="6" name="Speech Bubble: Rectangle 5">
            <a:extLst>
              <a:ext uri="{FF2B5EF4-FFF2-40B4-BE49-F238E27FC236}">
                <a16:creationId xmlns:a16="http://schemas.microsoft.com/office/drawing/2014/main" id="{C7BF36A9-6374-0A8C-1809-510F252AF922}"/>
              </a:ext>
            </a:extLst>
          </p:cNvPr>
          <p:cNvSpPr/>
          <p:nvPr/>
        </p:nvSpPr>
        <p:spPr>
          <a:xfrm>
            <a:off x="4647415" y="4755948"/>
            <a:ext cx="4236608" cy="966122"/>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Calibri"/>
                <a:ea typeface="+mn-lt"/>
                <a:cs typeface="Calibri"/>
                <a:sym typeface="Arial"/>
              </a:rPr>
              <a:t>“One of the things that I know we've observed in talking to the folks who are doing the really deep work in Arizona is the incredible amount of technical assistance it requires.”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324B8B"/>
                </a:solidFill>
                <a:latin typeface="Calibri"/>
                <a:ea typeface="+mn-lt"/>
                <a:cs typeface="Calibri"/>
                <a:sym typeface="Arial"/>
              </a:rPr>
              <a:t>—</a:t>
            </a:r>
            <a:r>
              <a:rPr kumimoji="0" lang="en-US" sz="1200" b="0" i="1" u="none" strike="noStrike" kern="1200" cap="none" spc="0" normalizeH="0" baseline="0" noProof="0">
                <a:ln>
                  <a:noFill/>
                </a:ln>
                <a:solidFill>
                  <a:srgbClr val="324B8B"/>
                </a:solidFill>
                <a:effectLst/>
                <a:uLnTx/>
                <a:uFillTx/>
                <a:latin typeface="Calibri"/>
                <a:ea typeface="+mn-lt"/>
                <a:cs typeface="Calibri"/>
                <a:sym typeface="Arial"/>
              </a:rPr>
              <a:t>Union Leader  </a:t>
            </a:r>
          </a:p>
        </p:txBody>
      </p:sp>
      <p:sp>
        <p:nvSpPr>
          <p:cNvPr id="7" name="TextBox 6">
            <a:extLst>
              <a:ext uri="{FF2B5EF4-FFF2-40B4-BE49-F238E27FC236}">
                <a16:creationId xmlns:a16="http://schemas.microsoft.com/office/drawing/2014/main" id="{629A9F09-30EF-33E6-AB0D-A05B837F4B9E}"/>
              </a:ext>
            </a:extLst>
          </p:cNvPr>
          <p:cNvSpPr txBox="1"/>
          <p:nvPr/>
        </p:nvSpPr>
        <p:spPr>
          <a:xfrm>
            <a:off x="145493" y="6656183"/>
            <a:ext cx="4465578" cy="235275"/>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Arial"/>
                <a:sym typeface="Arial"/>
              </a:rPr>
              <a:t>Source: Education First Interviews</a:t>
            </a:r>
          </a:p>
        </p:txBody>
      </p:sp>
      <p:pic>
        <p:nvPicPr>
          <p:cNvPr id="8" name="Picture 7">
            <a:extLst>
              <a:ext uri="{FF2B5EF4-FFF2-40B4-BE49-F238E27FC236}">
                <a16:creationId xmlns:a16="http://schemas.microsoft.com/office/drawing/2014/main" id="{A311CB47-1F1D-A5F5-1EA4-345C99FFD647}"/>
              </a:ext>
            </a:extLst>
          </p:cNvPr>
          <p:cNvPicPr>
            <a:picLocks noChangeAspect="1"/>
          </p:cNvPicPr>
          <p:nvPr/>
        </p:nvPicPr>
        <p:blipFill>
          <a:blip r:embed="rId2"/>
          <a:stretch>
            <a:fillRect/>
          </a:stretch>
        </p:blipFill>
        <p:spPr>
          <a:xfrm>
            <a:off x="8320696" y="62240"/>
            <a:ext cx="563327" cy="563327"/>
          </a:xfrm>
          <a:prstGeom prst="rect">
            <a:avLst/>
          </a:prstGeom>
        </p:spPr>
      </p:pic>
    </p:spTree>
    <p:extLst>
      <p:ext uri="{BB962C8B-B14F-4D97-AF65-F5344CB8AC3E}">
        <p14:creationId xmlns:p14="http://schemas.microsoft.com/office/powerpoint/2010/main" val="340782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8;p99">
            <a:extLst>
              <a:ext uri="{FF2B5EF4-FFF2-40B4-BE49-F238E27FC236}">
                <a16:creationId xmlns:a16="http://schemas.microsoft.com/office/drawing/2014/main" id="{2490A5F4-5A1B-4C44-BE2B-365D9EF9B37F}"/>
              </a:ext>
            </a:extLst>
          </p:cNvPr>
          <p:cNvSpPr/>
          <p:nvPr/>
        </p:nvSpPr>
        <p:spPr>
          <a:xfrm>
            <a:off x="2275816" y="5253179"/>
            <a:ext cx="6608206" cy="1474458"/>
          </a:xfrm>
          <a:prstGeom prst="rect">
            <a:avLst/>
          </a:prstGeom>
          <a:noFill/>
          <a:ln>
            <a:noFill/>
          </a:ln>
        </p:spPr>
        <p:txBody>
          <a:bodyPr spcFirstLastPara="1" wrap="square" lIns="91425" tIns="45700" rIns="91425" bIns="45700" anchor="ctr" anchorCtr="0">
            <a:noAutofit/>
          </a:bodyPr>
          <a:lstStyle/>
          <a:p>
            <a:r>
              <a:rPr lang="en-US" sz="1600" dirty="0">
                <a:solidFill>
                  <a:srgbClr val="56595C"/>
                </a:solidFill>
              </a:rPr>
              <a:t>Education First is a seasoned team of trusted advisors to the leaders responsible for delivering what many Americans want most: </a:t>
            </a:r>
            <a:r>
              <a:rPr lang="en-US" sz="1600" b="1" dirty="0">
                <a:solidFill>
                  <a:srgbClr val="56595C"/>
                </a:solidFill>
              </a:rPr>
              <a:t>public education that effectively prepares all students for success in college, careers and a world of constant change</a:t>
            </a:r>
            <a:r>
              <a:rPr lang="en-US" sz="1600" dirty="0">
                <a:solidFill>
                  <a:srgbClr val="56595C"/>
                </a:solidFill>
              </a:rPr>
              <a:t>. We devote our energy and expertise to improving opportunities for all children, especially low-income students and students of color. </a:t>
            </a:r>
          </a:p>
        </p:txBody>
      </p:sp>
      <p:grpSp>
        <p:nvGrpSpPr>
          <p:cNvPr id="24" name="Group 23">
            <a:extLst>
              <a:ext uri="{FF2B5EF4-FFF2-40B4-BE49-F238E27FC236}">
                <a16:creationId xmlns:a16="http://schemas.microsoft.com/office/drawing/2014/main" id="{A9497DA6-B4FE-4C83-8A7B-DD87ACDAB877}"/>
              </a:ext>
            </a:extLst>
          </p:cNvPr>
          <p:cNvGrpSpPr/>
          <p:nvPr/>
        </p:nvGrpSpPr>
        <p:grpSpPr>
          <a:xfrm>
            <a:off x="130432" y="2159290"/>
            <a:ext cx="8753591" cy="2334469"/>
            <a:chOff x="130432" y="1529341"/>
            <a:chExt cx="8753591" cy="2334469"/>
          </a:xfrm>
        </p:grpSpPr>
        <p:sp>
          <p:nvSpPr>
            <p:cNvPr id="5" name="Google Shape;1597;p99">
              <a:extLst>
                <a:ext uri="{FF2B5EF4-FFF2-40B4-BE49-F238E27FC236}">
                  <a16:creationId xmlns:a16="http://schemas.microsoft.com/office/drawing/2014/main" id="{D6EA2F3B-2911-4B14-8966-B8F50D50695E}"/>
                </a:ext>
              </a:extLst>
            </p:cNvPr>
            <p:cNvSpPr/>
            <p:nvPr/>
          </p:nvSpPr>
          <p:spPr>
            <a:xfrm>
              <a:off x="3242820" y="1529341"/>
              <a:ext cx="5641203" cy="2334469"/>
            </a:xfrm>
            <a:prstGeom prst="rect">
              <a:avLst/>
            </a:prstGeom>
            <a:noFill/>
            <a:ln>
              <a:noFill/>
            </a:ln>
          </p:spPr>
          <p:txBody>
            <a:bodyPr spcFirstLastPara="1" wrap="square" lIns="91425" tIns="45700" rIns="91425" bIns="45700" anchor="ctr" anchorCtr="0">
              <a:noAutofit/>
            </a:bodyPr>
            <a:lstStyle/>
            <a:p>
              <a:r>
                <a:rPr lang="en-US" sz="1600">
                  <a:solidFill>
                    <a:schemeClr val="dk1"/>
                  </a:solidFill>
                  <a:latin typeface="Calibri"/>
                  <a:ea typeface="Calibri"/>
                  <a:cs typeface="Calibri"/>
                  <a:sym typeface="Calibri"/>
                </a:rPr>
                <a:t>The Bill &amp; Melinda Gates Foundation, Carnegie Corporation of New York, the Joyce Foundation, the Overdeck Family Foundation and Schusterman Family Philanthropies invest in education initiatives </a:t>
              </a:r>
              <a:r>
                <a:rPr lang="en-US" sz="1600" b="1">
                  <a:solidFill>
                    <a:schemeClr val="dk1"/>
                  </a:solidFill>
                  <a:latin typeface="Calibri"/>
                  <a:ea typeface="Calibri"/>
                  <a:cs typeface="Calibri"/>
                  <a:sym typeface="Calibri"/>
                </a:rPr>
                <a:t>aiming to improve student learning and educator effectiveness across the United States</a:t>
              </a:r>
              <a:r>
                <a:rPr lang="en-US" sz="1600">
                  <a:solidFill>
                    <a:schemeClr val="dk1"/>
                  </a:solidFill>
                  <a:latin typeface="Calibri"/>
                  <a:ea typeface="Calibri"/>
                  <a:cs typeface="Calibri"/>
                  <a:sym typeface="Calibri"/>
                </a:rPr>
                <a:t>. </a:t>
              </a:r>
            </a:p>
            <a:p>
              <a:endParaRPr lang="en-US" sz="1600">
                <a:solidFill>
                  <a:schemeClr val="dk1"/>
                </a:solidFill>
                <a:latin typeface="Calibri"/>
                <a:ea typeface="Calibri"/>
                <a:cs typeface="Calibri"/>
                <a:sym typeface="Calibri"/>
              </a:endParaRPr>
            </a:p>
            <a:p>
              <a:r>
                <a:rPr lang="en-US" sz="1600">
                  <a:solidFill>
                    <a:schemeClr val="dk1"/>
                  </a:solidFill>
                  <a:latin typeface="Calibri"/>
                  <a:ea typeface="Calibri"/>
                  <a:cs typeface="Calibri"/>
                  <a:sym typeface="Calibri"/>
                </a:rPr>
                <a:t>This group of foundations funded this landscape scan on strategic school staffing to </a:t>
              </a:r>
              <a:r>
                <a:rPr lang="en-US" sz="1600" b="1">
                  <a:solidFill>
                    <a:schemeClr val="dk1"/>
                  </a:solidFill>
                  <a:latin typeface="Calibri"/>
                  <a:ea typeface="Calibri"/>
                  <a:cs typeface="Calibri"/>
                  <a:sym typeface="Calibri"/>
                </a:rPr>
                <a:t>ensure all students learn from highly-qualified, excellent teachers </a:t>
              </a:r>
              <a:r>
                <a:rPr lang="en-US" sz="1600">
                  <a:solidFill>
                    <a:schemeClr val="dk1"/>
                  </a:solidFill>
                  <a:latin typeface="Calibri"/>
                  <a:ea typeface="Calibri"/>
                  <a:cs typeface="Calibri"/>
                  <a:sym typeface="Calibri"/>
                </a:rPr>
                <a:t>leading to positive outcomes for learners. </a:t>
              </a:r>
              <a:endParaRPr lang="en-US" sz="1600" b="1">
                <a:solidFill>
                  <a:schemeClr val="dk1"/>
                </a:solidFill>
                <a:latin typeface="Calibri"/>
                <a:ea typeface="Calibri"/>
                <a:cs typeface="Calibri"/>
                <a:sym typeface="Calibri"/>
              </a:endParaRPr>
            </a:p>
          </p:txBody>
        </p:sp>
        <p:pic>
          <p:nvPicPr>
            <p:cNvPr id="17" name="Picture 17" descr="Text, logo&#10;&#10;Description automatically generated">
              <a:extLst>
                <a:ext uri="{FF2B5EF4-FFF2-40B4-BE49-F238E27FC236}">
                  <a16:creationId xmlns:a16="http://schemas.microsoft.com/office/drawing/2014/main" id="{E77186C3-B649-45FA-A70A-5C8774B47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432" y="1657574"/>
              <a:ext cx="1387459" cy="299517"/>
            </a:xfrm>
            <a:prstGeom prst="rect">
              <a:avLst/>
            </a:prstGeom>
          </p:spPr>
        </p:pic>
      </p:grpSp>
      <p:sp>
        <p:nvSpPr>
          <p:cNvPr id="18" name="Rectangle 17">
            <a:extLst>
              <a:ext uri="{FF2B5EF4-FFF2-40B4-BE49-F238E27FC236}">
                <a16:creationId xmlns:a16="http://schemas.microsoft.com/office/drawing/2014/main" id="{062F0DF3-1255-476D-B7FF-0E2005200E1E}"/>
              </a:ext>
            </a:extLst>
          </p:cNvPr>
          <p:cNvSpPr/>
          <p:nvPr/>
        </p:nvSpPr>
        <p:spPr>
          <a:xfrm>
            <a:off x="0" y="1533372"/>
            <a:ext cx="9144000" cy="4549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cs typeface="Calibri"/>
              </a:rPr>
              <a:t>Who funded the research? </a:t>
            </a:r>
          </a:p>
        </p:txBody>
      </p:sp>
      <p:sp>
        <p:nvSpPr>
          <p:cNvPr id="19" name="Rectangle 18">
            <a:extLst>
              <a:ext uri="{FF2B5EF4-FFF2-40B4-BE49-F238E27FC236}">
                <a16:creationId xmlns:a16="http://schemas.microsoft.com/office/drawing/2014/main" id="{8405D161-57D4-4AB3-8EDE-78EA5214074E}"/>
              </a:ext>
            </a:extLst>
          </p:cNvPr>
          <p:cNvSpPr/>
          <p:nvPr/>
        </p:nvSpPr>
        <p:spPr>
          <a:xfrm>
            <a:off x="0" y="4634981"/>
            <a:ext cx="9144000" cy="4549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a:cs typeface="Calibri"/>
              </a:rPr>
              <a:t>Who conducted the research?</a:t>
            </a:r>
          </a:p>
        </p:txBody>
      </p:sp>
      <p:pic>
        <p:nvPicPr>
          <p:cNvPr id="7" name="Picture 6" descr="A picture containing circle&#10;&#10;Description automatically generated">
            <a:extLst>
              <a:ext uri="{FF2B5EF4-FFF2-40B4-BE49-F238E27FC236}">
                <a16:creationId xmlns:a16="http://schemas.microsoft.com/office/drawing/2014/main" id="{3EA5729A-730F-418D-8153-84BC631B2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33" y="5330842"/>
            <a:ext cx="1960373" cy="1080960"/>
          </a:xfrm>
          <a:prstGeom prst="rect">
            <a:avLst/>
          </a:prstGeom>
        </p:spPr>
      </p:pic>
      <p:sp>
        <p:nvSpPr>
          <p:cNvPr id="4" name="Title 3">
            <a:extLst>
              <a:ext uri="{FF2B5EF4-FFF2-40B4-BE49-F238E27FC236}">
                <a16:creationId xmlns:a16="http://schemas.microsoft.com/office/drawing/2014/main" id="{D154994A-8B4C-4B09-BDBA-2C3863D5F0C6}"/>
              </a:ext>
            </a:extLst>
          </p:cNvPr>
          <p:cNvSpPr>
            <a:spLocks noGrp="1"/>
          </p:cNvSpPr>
          <p:nvPr>
            <p:ph type="title"/>
          </p:nvPr>
        </p:nvSpPr>
        <p:spPr/>
        <p:txBody>
          <a:bodyPr/>
          <a:lstStyle/>
          <a:p>
            <a:r>
              <a:rPr lang="en-US"/>
              <a:t>A group of five national and regional foundations funded Education First to conduct a landscape scan on strategic school staffing  </a:t>
            </a:r>
          </a:p>
        </p:txBody>
      </p:sp>
      <p:sp>
        <p:nvSpPr>
          <p:cNvPr id="25" name="Slide Number Placeholder 2">
            <a:extLst>
              <a:ext uri="{FF2B5EF4-FFF2-40B4-BE49-F238E27FC236}">
                <a16:creationId xmlns:a16="http://schemas.microsoft.com/office/drawing/2014/main" id="{A0D6E556-7EEA-416E-96C1-1BDF7AA6A066}"/>
              </a:ext>
            </a:extLst>
          </p:cNvPr>
          <p:cNvSpPr txBox="1">
            <a:spLocks/>
          </p:cNvSpPr>
          <p:nvPr/>
        </p:nvSpPr>
        <p:spPr>
          <a:xfrm>
            <a:off x="8531352" y="6453317"/>
            <a:ext cx="612648"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A25517-7F86-4871-894F-626326501892}" type="slidenum">
              <a:rPr lang="en-US" sz="1200" smtClean="0">
                <a:solidFill>
                  <a:schemeClr val="bg2"/>
                </a:solidFill>
              </a:rPr>
              <a:pPr algn="r"/>
              <a:t>4</a:t>
            </a:fld>
            <a:endParaRPr lang="en-US" sz="1200">
              <a:solidFill>
                <a:schemeClr val="bg2"/>
              </a:solidFill>
            </a:endParaRPr>
          </a:p>
        </p:txBody>
      </p:sp>
      <p:pic>
        <p:nvPicPr>
          <p:cNvPr id="1030" name="Picture 6" descr="Home | Carnegie Corporation of New York">
            <a:extLst>
              <a:ext uri="{FF2B5EF4-FFF2-40B4-BE49-F238E27FC236}">
                <a16:creationId xmlns:a16="http://schemas.microsoft.com/office/drawing/2014/main" id="{1D75BE61-A96B-9746-61F9-CE1DB89F6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627" y="2355451"/>
            <a:ext cx="1354996" cy="6395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verdeck Family Foundation - Early Childhood Funders Collaborative">
            <a:extLst>
              <a:ext uri="{FF2B5EF4-FFF2-40B4-BE49-F238E27FC236}">
                <a16:creationId xmlns:a16="http://schemas.microsoft.com/office/drawing/2014/main" id="{E21CFB13-70D8-830A-47A3-7675C1BFB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8" y="3002888"/>
            <a:ext cx="1427421" cy="6372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arles and Lynn Schusterman Family Philanthropies Announcement -  Breakthrough Collaborative">
            <a:extLst>
              <a:ext uri="{FF2B5EF4-FFF2-40B4-BE49-F238E27FC236}">
                <a16:creationId xmlns:a16="http://schemas.microsoft.com/office/drawing/2014/main" id="{FCCF07B9-89EF-8B18-0BDD-A2699B3DE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5449" y="3155704"/>
            <a:ext cx="1657351" cy="6905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Joyce Foundation – The 74">
            <a:extLst>
              <a:ext uri="{FF2B5EF4-FFF2-40B4-BE49-F238E27FC236}">
                <a16:creationId xmlns:a16="http://schemas.microsoft.com/office/drawing/2014/main" id="{A14DC463-3E50-C936-4CA4-E428901774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266" y="3904214"/>
            <a:ext cx="1496858" cy="58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83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0A2EB7CE-1CDF-4FFD-B94E-52E079BB8709}"/>
              </a:ext>
            </a:extLst>
          </p:cNvPr>
          <p:cNvPicPr>
            <a:picLocks noChangeAspect="1"/>
          </p:cNvPicPr>
          <p:nvPr/>
        </p:nvPicPr>
        <p:blipFill>
          <a:blip r:embed="rId2"/>
          <a:stretch>
            <a:fillRect/>
          </a:stretch>
        </p:blipFill>
        <p:spPr>
          <a:xfrm>
            <a:off x="557212" y="3990"/>
            <a:ext cx="8583215" cy="6850019"/>
          </a:xfrm>
          <a:prstGeom prst="rect">
            <a:avLst/>
          </a:prstGeom>
        </p:spPr>
      </p:pic>
      <p:sp>
        <p:nvSpPr>
          <p:cNvPr id="2" name="Text Placeholder 1">
            <a:extLst>
              <a:ext uri="{FF2B5EF4-FFF2-40B4-BE49-F238E27FC236}">
                <a16:creationId xmlns:a16="http://schemas.microsoft.com/office/drawing/2014/main" id="{A3DABF36-ED27-1B96-E245-CAB0B22294AD}"/>
              </a:ext>
            </a:extLst>
          </p:cNvPr>
          <p:cNvSpPr>
            <a:spLocks noGrp="1"/>
          </p:cNvSpPr>
          <p:nvPr>
            <p:ph type="body" sz="quarter" idx="11"/>
          </p:nvPr>
        </p:nvSpPr>
        <p:spPr/>
        <p:txBody>
          <a:bodyPr/>
          <a:lstStyle/>
          <a:p>
            <a:r>
              <a:rPr lang="en-US" b="1">
                <a:ea typeface="Calibri"/>
              </a:rPr>
              <a:t>Recommendations &amp; The Role of Philanthropy  </a:t>
            </a:r>
            <a:endParaRPr lang="en-US" b="1"/>
          </a:p>
        </p:txBody>
      </p:sp>
      <p:sp>
        <p:nvSpPr>
          <p:cNvPr id="3" name="Text Placeholder 2">
            <a:extLst>
              <a:ext uri="{FF2B5EF4-FFF2-40B4-BE49-F238E27FC236}">
                <a16:creationId xmlns:a16="http://schemas.microsoft.com/office/drawing/2014/main" id="{49FADC26-E1A1-922A-F65D-01FA832FE54C}"/>
              </a:ext>
            </a:extLst>
          </p:cNvPr>
          <p:cNvSpPr>
            <a:spLocks noGrp="1"/>
          </p:cNvSpPr>
          <p:nvPr>
            <p:ph type="body" sz="quarter" idx="13"/>
          </p:nvPr>
        </p:nvSpPr>
        <p:spPr/>
        <p:txBody>
          <a:bodyPr/>
          <a:lstStyle/>
          <a:p>
            <a:r>
              <a:rPr lang="en-US" b="1">
                <a:solidFill>
                  <a:schemeClr val="tx2"/>
                </a:solidFill>
                <a:ea typeface="Calibri"/>
                <a:cs typeface="Arial"/>
              </a:rPr>
              <a:t>5|</a:t>
            </a:r>
            <a:endParaRPr lang="en-US" b="1">
              <a:solidFill>
                <a:schemeClr val="tx2"/>
              </a:solidFill>
            </a:endParaRPr>
          </a:p>
        </p:txBody>
      </p:sp>
      <p:sp>
        <p:nvSpPr>
          <p:cNvPr id="5" name="Slide Number Placeholder 4">
            <a:extLst>
              <a:ext uri="{FF2B5EF4-FFF2-40B4-BE49-F238E27FC236}">
                <a16:creationId xmlns:a16="http://schemas.microsoft.com/office/drawing/2014/main" id="{FB70ED4A-3133-02E7-EE5D-698BAAF07BE1}"/>
              </a:ext>
            </a:extLst>
          </p:cNvPr>
          <p:cNvSpPr>
            <a:spLocks noGrp="1"/>
          </p:cNvSpPr>
          <p:nvPr>
            <p:ph type="sldNum" sz="quarter" idx="4"/>
          </p:nvPr>
        </p:nvSpPr>
        <p:spPr/>
        <p:txBody>
          <a:bodyPr/>
          <a:lstStyle/>
          <a:p>
            <a:fld id="{F1A25517-7F86-4871-894F-626326501892}" type="slidenum">
              <a:rPr lang="en-US" smtClean="0"/>
              <a:t>40</a:t>
            </a:fld>
            <a:endParaRPr lang="en-US"/>
          </a:p>
        </p:txBody>
      </p:sp>
      <p:sp>
        <p:nvSpPr>
          <p:cNvPr id="11" name="Rectangle: Rounded Corners 10">
            <a:extLst>
              <a:ext uri="{FF2B5EF4-FFF2-40B4-BE49-F238E27FC236}">
                <a16:creationId xmlns:a16="http://schemas.microsoft.com/office/drawing/2014/main" id="{7EFF7A0D-DE13-9A3B-31BC-30D85D19C4B0}"/>
              </a:ext>
            </a:extLst>
          </p:cNvPr>
          <p:cNvSpPr/>
          <p:nvPr/>
        </p:nvSpPr>
        <p:spPr>
          <a:xfrm>
            <a:off x="4123731" y="5204222"/>
            <a:ext cx="5030983" cy="1664492"/>
          </a:xfrm>
          <a:prstGeom prst="roundRect">
            <a:avLst/>
          </a:prstGeom>
          <a:solidFill>
            <a:srgbClr val="324B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1A76A3-4BDA-1990-0827-F837991AAA04}"/>
              </a:ext>
            </a:extLst>
          </p:cNvPr>
          <p:cNvSpPr txBox="1"/>
          <p:nvPr/>
        </p:nvSpPr>
        <p:spPr>
          <a:xfrm>
            <a:off x="4420195" y="5420320"/>
            <a:ext cx="4438054"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sz="1600" b="1">
                <a:solidFill>
                  <a:srgbClr val="FFFFFF"/>
                </a:solidFill>
                <a:latin typeface="Calibri"/>
              </a:rPr>
              <a:t>“I think philanthropy can play a big role in infusing funding to bring people together to get re-versed in some of the research around learning, and question and interrogate existing structures and to really be inspired by what's possible.”</a:t>
            </a:r>
            <a:r>
              <a:rPr lang="en-US" sz="1600" b="1">
                <a:solidFill>
                  <a:srgbClr val="FFFFFF"/>
                </a:solidFill>
                <a:latin typeface="Calibri"/>
                <a:cs typeface="Calibri"/>
              </a:rPr>
              <a:t>—Nonprofit leader</a:t>
            </a:r>
            <a:r>
              <a:rPr lang="en-US" sz="1600" b="1">
                <a:solidFill>
                  <a:srgbClr val="FFFFFF"/>
                </a:solidFill>
                <a:latin typeface="Calibri"/>
                <a:ea typeface="Calibri"/>
                <a:cs typeface="Calibri"/>
              </a:rPr>
              <a:t>​</a:t>
            </a:r>
            <a:endParaRPr lang="en-US" sz="1600" b="1">
              <a:solidFill>
                <a:schemeClr val="accent2"/>
              </a:solidFill>
              <a:cs typeface="Calibri"/>
            </a:endParaRPr>
          </a:p>
        </p:txBody>
      </p:sp>
    </p:spTree>
    <p:extLst>
      <p:ext uri="{BB962C8B-B14F-4D97-AF65-F5344CB8AC3E}">
        <p14:creationId xmlns:p14="http://schemas.microsoft.com/office/powerpoint/2010/main" val="3942841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7aa42a3f1_10_14"/>
          <p:cNvSpPr txBox="1">
            <a:spLocks noGrp="1"/>
          </p:cNvSpPr>
          <p:nvPr>
            <p:ph type="title"/>
          </p:nvPr>
        </p:nvSpPr>
        <p:spPr>
          <a:prstGeom prst="rect">
            <a:avLst/>
          </a:prstGeom>
        </p:spPr>
        <p:txBody>
          <a:bodyPr spcFirstLastPara="1" wrap="square" lIns="0" tIns="0" rIns="0" bIns="0" anchor="t" anchorCtr="0">
            <a:noAutofit/>
          </a:bodyPr>
          <a:lstStyle/>
          <a:p>
            <a:r>
              <a:rPr lang="en-US" sz="2600"/>
              <a:t>Philanthropy can help promote a coherent ecosystem and support the scale and sustainability of strategic school staffing </a:t>
            </a:r>
          </a:p>
        </p:txBody>
      </p:sp>
      <p:graphicFrame>
        <p:nvGraphicFramePr>
          <p:cNvPr id="178" name="Google Shape;178;g237aa42a3f1_10_14"/>
          <p:cNvGraphicFramePr/>
          <p:nvPr>
            <p:extLst>
              <p:ext uri="{D42A27DB-BD31-4B8C-83A1-F6EECF244321}">
                <p14:modId xmlns:p14="http://schemas.microsoft.com/office/powerpoint/2010/main" val="1618975942"/>
              </p:ext>
            </p:extLst>
          </p:nvPr>
        </p:nvGraphicFramePr>
        <p:xfrm>
          <a:off x="259978" y="2160339"/>
          <a:ext cx="8624100" cy="4495840"/>
        </p:xfrm>
        <a:graphic>
          <a:graphicData uri="http://schemas.openxmlformats.org/drawingml/2006/table">
            <a:tbl>
              <a:tblPr firstRow="1" bandRow="1">
                <a:noFill/>
              </a:tblPr>
              <a:tblGrid>
                <a:gridCol w="1724820">
                  <a:extLst>
                    <a:ext uri="{9D8B030D-6E8A-4147-A177-3AD203B41FA5}">
                      <a16:colId xmlns:a16="http://schemas.microsoft.com/office/drawing/2014/main" val="20000"/>
                    </a:ext>
                  </a:extLst>
                </a:gridCol>
                <a:gridCol w="1724820">
                  <a:extLst>
                    <a:ext uri="{9D8B030D-6E8A-4147-A177-3AD203B41FA5}">
                      <a16:colId xmlns:a16="http://schemas.microsoft.com/office/drawing/2014/main" val="20001"/>
                    </a:ext>
                  </a:extLst>
                </a:gridCol>
                <a:gridCol w="1724820">
                  <a:extLst>
                    <a:ext uri="{9D8B030D-6E8A-4147-A177-3AD203B41FA5}">
                      <a16:colId xmlns:a16="http://schemas.microsoft.com/office/drawing/2014/main" val="20002"/>
                    </a:ext>
                  </a:extLst>
                </a:gridCol>
                <a:gridCol w="1724820">
                  <a:extLst>
                    <a:ext uri="{9D8B030D-6E8A-4147-A177-3AD203B41FA5}">
                      <a16:colId xmlns:a16="http://schemas.microsoft.com/office/drawing/2014/main" val="20003"/>
                    </a:ext>
                  </a:extLst>
                </a:gridCol>
                <a:gridCol w="1724820">
                  <a:extLst>
                    <a:ext uri="{9D8B030D-6E8A-4147-A177-3AD203B41FA5}">
                      <a16:colId xmlns:a16="http://schemas.microsoft.com/office/drawing/2014/main" val="20004"/>
                    </a:ext>
                  </a:extLst>
                </a:gridCol>
              </a:tblGrid>
              <a:tr h="610919">
                <a:tc>
                  <a:txBody>
                    <a:bodyPr/>
                    <a:lstStyle/>
                    <a:p>
                      <a:pPr marL="0" marR="0" lvl="0" indent="0" algn="ctr" rtl="0">
                        <a:lnSpc>
                          <a:spcPct val="100000"/>
                        </a:lnSpc>
                        <a:spcBef>
                          <a:spcPts val="0"/>
                        </a:spcBef>
                        <a:spcAft>
                          <a:spcPts val="0"/>
                        </a:spcAft>
                        <a:buClr>
                          <a:srgbClr val="FFFFFF"/>
                        </a:buClr>
                        <a:buSzPts val="1200"/>
                        <a:buFont typeface="Calibri"/>
                        <a:buNone/>
                      </a:pPr>
                      <a:r>
                        <a:rPr lang="en-US" sz="1300" b="1">
                          <a:solidFill>
                            <a:srgbClr val="FFFFFF"/>
                          </a:solidFill>
                          <a:latin typeface="Calibri"/>
                          <a:ea typeface="Calibri"/>
                          <a:cs typeface="Calibri"/>
                        </a:rPr>
                        <a:t>Elevate Thought</a:t>
                      </a:r>
                      <a:r>
                        <a:rPr lang="en-US" sz="1300" b="1">
                          <a:solidFill>
                            <a:srgbClr val="FFFFFF"/>
                          </a:solidFill>
                          <a:latin typeface="Calibri"/>
                          <a:ea typeface="Calibri"/>
                          <a:cs typeface="Calibri"/>
                          <a:sym typeface="Calibri"/>
                        </a:rPr>
                        <a:t> Leadership</a:t>
                      </a:r>
                      <a:endParaRPr sz="1300" b="0" i="0" u="none" strike="noStrike" cap="none">
                        <a:solidFill>
                          <a:srgbClr val="FFFFFF"/>
                        </a:solidFill>
                        <a:latin typeface="Calibri"/>
                        <a:ea typeface="Calibri"/>
                        <a:cs typeface="Calibri"/>
                        <a:sym typeface="Calibri"/>
                      </a:endParaRPr>
                    </a:p>
                  </a:txBody>
                  <a:tcPr marL="68575" marR="68575" marT="34300" marB="34300" anchor="ctr">
                    <a:lnL w="12700" cmpd="sng">
                      <a:noFill/>
                      <a:prstDash val="solid"/>
                    </a:lnL>
                    <a:lnR w="28575" cap="flat" cmpd="sng" algn="ctr">
                      <a:solidFill>
                        <a:schemeClr val="bg1"/>
                      </a:solidFill>
                      <a:prstDash val="solid"/>
                      <a:round/>
                      <a:headEnd type="none" w="med" len="med"/>
                      <a:tailEnd type="none" w="med" len="med"/>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tc>
                  <a:txBody>
                    <a:bodyPr/>
                    <a:lstStyle/>
                    <a:p>
                      <a:pPr marL="0" marR="0" lvl="0" indent="0" algn="ctr" rtl="0">
                        <a:spcBef>
                          <a:spcPts val="0"/>
                        </a:spcBef>
                        <a:spcAft>
                          <a:spcPts val="0"/>
                        </a:spcAft>
                        <a:buClr>
                          <a:srgbClr val="FFFFFF"/>
                        </a:buClr>
                        <a:buSzPts val="1200"/>
                        <a:buFont typeface="Calibri"/>
                        <a:buNone/>
                      </a:pPr>
                      <a:r>
                        <a:rPr lang="en-US" sz="1300" b="1">
                          <a:solidFill>
                            <a:srgbClr val="FFFFFF"/>
                          </a:solidFill>
                          <a:latin typeface="Calibri"/>
                          <a:ea typeface="Calibri"/>
                          <a:cs typeface="Calibri"/>
                        </a:rPr>
                        <a:t>Increase Policy</a:t>
                      </a:r>
                      <a:r>
                        <a:rPr lang="en-US" sz="1300" b="1">
                          <a:solidFill>
                            <a:srgbClr val="FFFFFF"/>
                          </a:solidFill>
                          <a:latin typeface="Calibri"/>
                          <a:ea typeface="Calibri"/>
                          <a:cs typeface="Calibri"/>
                          <a:sym typeface="Calibri"/>
                        </a:rPr>
                        <a:t> and Advocacy</a:t>
                      </a:r>
                      <a:endParaRPr sz="1300" u="none" strike="noStrike" cap="none"/>
                    </a:p>
                  </a:txBody>
                  <a:tcPr marL="68575" marR="68575" marT="34300" marB="343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tc>
                  <a:txBody>
                    <a:bodyPr/>
                    <a:lstStyle/>
                    <a:p>
                      <a:pPr marL="0" marR="0" lvl="0" indent="0" algn="ctr" rtl="0">
                        <a:spcBef>
                          <a:spcPts val="0"/>
                        </a:spcBef>
                        <a:spcAft>
                          <a:spcPts val="0"/>
                        </a:spcAft>
                        <a:buClr>
                          <a:srgbClr val="FFFFFF"/>
                        </a:buClr>
                        <a:buSzPts val="1200"/>
                        <a:buFont typeface="Calibri"/>
                        <a:buNone/>
                      </a:pPr>
                      <a:r>
                        <a:rPr lang="en-US" sz="1300" b="1" dirty="0">
                          <a:solidFill>
                            <a:srgbClr val="FFFFFF"/>
                          </a:solidFill>
                          <a:latin typeface="Calibri"/>
                          <a:ea typeface="Calibri"/>
                          <a:cs typeface="Calibri"/>
                        </a:rPr>
                        <a:t>Expand Pilots</a:t>
                      </a:r>
                      <a:r>
                        <a:rPr lang="en-US" sz="1300" b="1" dirty="0">
                          <a:solidFill>
                            <a:srgbClr val="FFFFFF"/>
                          </a:solidFill>
                          <a:latin typeface="Calibri"/>
                          <a:ea typeface="Calibri"/>
                          <a:cs typeface="Calibri"/>
                          <a:sym typeface="Calibri"/>
                        </a:rPr>
                        <a:t> and Exemplars</a:t>
                      </a:r>
                      <a:endParaRPr sz="1300" b="1" u="none" strike="noStrike" cap="none" dirty="0">
                        <a:solidFill>
                          <a:schemeClr val="lt1"/>
                        </a:solidFill>
                      </a:endParaRPr>
                    </a:p>
                  </a:txBody>
                  <a:tcPr marL="68575" marR="68575" marT="34300" marB="343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tc>
                  <a:txBody>
                    <a:bodyPr/>
                    <a:lstStyle/>
                    <a:p>
                      <a:pPr marL="0" marR="0" lvl="0" indent="0" algn="ctr" rtl="0">
                        <a:lnSpc>
                          <a:spcPct val="100000"/>
                        </a:lnSpc>
                        <a:spcBef>
                          <a:spcPts val="0"/>
                        </a:spcBef>
                        <a:spcAft>
                          <a:spcPts val="0"/>
                        </a:spcAft>
                        <a:buClr>
                          <a:srgbClr val="FFFFFF"/>
                        </a:buClr>
                        <a:buSzPts val="1200"/>
                        <a:buFont typeface="Calibri"/>
                        <a:buNone/>
                      </a:pPr>
                      <a:r>
                        <a:rPr lang="en-US" sz="1300" b="1">
                          <a:solidFill>
                            <a:srgbClr val="FFFFFF"/>
                          </a:solidFill>
                          <a:latin typeface="Calibri"/>
                          <a:ea typeface="Calibri"/>
                          <a:cs typeface="Calibri"/>
                        </a:rPr>
                        <a:t>Fund Organizations</a:t>
                      </a:r>
                      <a:r>
                        <a:rPr lang="en-US" sz="1300" b="1">
                          <a:solidFill>
                            <a:srgbClr val="FFFFFF"/>
                          </a:solidFill>
                          <a:latin typeface="Calibri"/>
                          <a:ea typeface="Calibri"/>
                          <a:cs typeface="Calibri"/>
                          <a:sym typeface="Calibri"/>
                        </a:rPr>
                        <a:t> to Support Implementation</a:t>
                      </a:r>
                      <a:endParaRPr sz="1300" b="0" i="0" u="none" strike="noStrike" cap="none">
                        <a:solidFill>
                          <a:srgbClr val="FFFFFF"/>
                        </a:solidFill>
                        <a:latin typeface="Calibri"/>
                        <a:ea typeface="Calibri"/>
                        <a:cs typeface="Calibri"/>
                        <a:sym typeface="Calibri"/>
                      </a:endParaRPr>
                    </a:p>
                  </a:txBody>
                  <a:tcPr marL="68575" marR="68575" marT="34300" marB="343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tc>
                  <a:txBody>
                    <a:bodyPr/>
                    <a:lstStyle/>
                    <a:p>
                      <a:pPr marL="0" marR="0" lvl="0" indent="0" algn="ctr" rtl="0">
                        <a:spcBef>
                          <a:spcPts val="0"/>
                        </a:spcBef>
                        <a:spcAft>
                          <a:spcPts val="0"/>
                        </a:spcAft>
                        <a:buClr>
                          <a:srgbClr val="FFFFFF"/>
                        </a:buClr>
                        <a:buSzPts val="1200"/>
                        <a:buFont typeface="Calibri"/>
                        <a:buNone/>
                      </a:pPr>
                      <a:r>
                        <a:rPr lang="en-US" sz="1300" b="1">
                          <a:solidFill>
                            <a:srgbClr val="FFFFFF"/>
                          </a:solidFill>
                          <a:latin typeface="Calibri"/>
                          <a:cs typeface="Calibri"/>
                        </a:rPr>
                        <a:t>Invest in Research </a:t>
                      </a:r>
                      <a:endParaRPr sz="1300" b="1" u="none" strike="noStrike" cap="none">
                        <a:solidFill>
                          <a:schemeClr val="lt1"/>
                        </a:solidFill>
                      </a:endParaRPr>
                    </a:p>
                  </a:txBody>
                  <a:tcPr marL="68575" marR="68575" marT="34300" marB="34300" anchor="ctr">
                    <a:lnL w="28575" cap="flat" cmpd="sng" algn="ctr">
                      <a:solidFill>
                        <a:schemeClr val="bg1"/>
                      </a:solidFill>
                      <a:prstDash val="solid"/>
                      <a:round/>
                      <a:headEnd type="none" w="med" len="med"/>
                      <a:tailEnd type="none" w="med" len="med"/>
                    </a:lnL>
                    <a:lnR w="12700" cmpd="sng">
                      <a:noFill/>
                      <a:prstDash val="solid"/>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37682">
                <a:tc>
                  <a:txBody>
                    <a:bodyPr/>
                    <a:lstStyle/>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lnSpc>
                          <a:spcPct val="100000"/>
                        </a:lnSpc>
                        <a:spcBef>
                          <a:spcPts val="0"/>
                        </a:spcBef>
                        <a:spcAft>
                          <a:spcPts val="0"/>
                        </a:spcAft>
                        <a:buClr>
                          <a:srgbClr val="56585C"/>
                        </a:buClr>
                        <a:buSzPts val="1100"/>
                        <a:buFont typeface="Calibri"/>
                        <a:buNone/>
                      </a:pPr>
                      <a:r>
                        <a:rPr lang="en-US" sz="1300" dirty="0">
                          <a:solidFill>
                            <a:srgbClr val="56585C"/>
                          </a:solidFill>
                          <a:latin typeface="Calibri"/>
                          <a:ea typeface="Calibri"/>
                          <a:cs typeface="Calibri"/>
                          <a:sym typeface="Calibri"/>
                        </a:rPr>
                        <a:t>Build awareness by communicating and elevating instances of strategic school staffing that have successfully reimagined the teaching role and improved outcomes for students farthest from opportunity.</a:t>
                      </a:r>
                      <a:endParaRPr sz="1300" dirty="0"/>
                    </a:p>
                    <a:p>
                      <a:pPr marL="0" marR="0" lvl="0" indent="0" algn="ctr" rtl="0">
                        <a:spcBef>
                          <a:spcPts val="0"/>
                        </a:spcBef>
                        <a:spcAft>
                          <a:spcPts val="0"/>
                        </a:spcAft>
                        <a:buClr>
                          <a:schemeClr val="dk1"/>
                        </a:buClr>
                        <a:buSzPts val="1100"/>
                        <a:buFont typeface="Calibri"/>
                        <a:buNone/>
                      </a:pPr>
                      <a:endParaRPr sz="1300" dirty="0"/>
                    </a:p>
                  </a:txBody>
                  <a:tcPr marL="34300" marR="34300" marT="34300" marB="34300">
                    <a:lnL w="9525" cap="flat" cmpd="sng">
                      <a:solidFill>
                        <a:srgbClr val="000000">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9525" cap="flat" cmpd="sng">
                      <a:no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FF0"/>
                    </a:solidFill>
                  </a:tcPr>
                </a:tc>
                <a:tc>
                  <a:txBody>
                    <a:bodyPr/>
                    <a:lstStyle/>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Clr>
                          <a:srgbClr val="56585C"/>
                        </a:buClr>
                        <a:buSzPts val="1100"/>
                        <a:buFont typeface="Calibri"/>
                        <a:buNone/>
                      </a:pPr>
                      <a:r>
                        <a:rPr lang="en-US" sz="1300" dirty="0">
                          <a:solidFill>
                            <a:srgbClr val="56585C"/>
                          </a:solidFill>
                          <a:latin typeface="Calibri"/>
                          <a:ea typeface="Calibri"/>
                          <a:cs typeface="Calibri"/>
                          <a:sym typeface="Calibri"/>
                        </a:rPr>
                        <a:t>Support organizations </a:t>
                      </a:r>
                      <a:r>
                        <a:rPr lang="en-US" sz="1300" strike="noStrike" dirty="0">
                          <a:solidFill>
                            <a:srgbClr val="56585C"/>
                          </a:solidFill>
                          <a:latin typeface="Calibri"/>
                          <a:ea typeface="Calibri"/>
                          <a:cs typeface="Calibri"/>
                          <a:sym typeface="Calibri"/>
                        </a:rPr>
                        <a:t>that </a:t>
                      </a:r>
                      <a:r>
                        <a:rPr lang="en-US" sz="1300" dirty="0">
                          <a:solidFill>
                            <a:srgbClr val="56585C"/>
                          </a:solidFill>
                          <a:latin typeface="Calibri"/>
                          <a:ea typeface="Calibri"/>
                          <a:cs typeface="Calibri"/>
                          <a:sym typeface="Calibri"/>
                        </a:rPr>
                        <a:t>promote policies to advance the knowledge base, implementation and scale of strategic school staffing initiatives. Examples of such policies include flexible collective bargaining agreements and expanded class sizes.</a:t>
                      </a:r>
                      <a:endParaRPr sz="1300" u="none" strike="noStrike" cap="none" dirty="0"/>
                    </a:p>
                  </a:txBody>
                  <a:tcPr marL="34300" marR="34300" marT="34300" marB="3430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9525" cap="flat" cmpd="sng">
                      <a:no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FF0"/>
                    </a:solidFill>
                  </a:tcPr>
                </a:tc>
                <a:tc>
                  <a:txBody>
                    <a:bodyPr/>
                    <a:lstStyle/>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lnSpc>
                          <a:spcPct val="100000"/>
                        </a:lnSpc>
                        <a:spcBef>
                          <a:spcPts val="0"/>
                        </a:spcBef>
                        <a:spcAft>
                          <a:spcPts val="0"/>
                        </a:spcAft>
                        <a:buClr>
                          <a:srgbClr val="56585C"/>
                        </a:buClr>
                        <a:buSzPts val="1100"/>
                        <a:buFont typeface="Calibri"/>
                        <a:buNone/>
                      </a:pPr>
                      <a:r>
                        <a:rPr lang="en-US" sz="1300" b="0"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Support states and LEAs to pilot strategic school staffing and to scale successful efforts to more schools.</a:t>
                      </a:r>
                      <a:endParaRPr sz="13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34300" marR="34300" marT="34300" marB="3430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9525" cap="flat" cmpd="sng">
                      <a:no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FF0"/>
                    </a:solidFill>
                  </a:tcPr>
                </a:tc>
                <a:tc>
                  <a:txBody>
                    <a:bodyPr/>
                    <a:lstStyle/>
                    <a:p>
                      <a:pPr marL="0" marR="0" lvl="0" indent="0" algn="ctr" rtl="0">
                        <a:spcBef>
                          <a:spcPts val="0"/>
                        </a:spcBef>
                        <a:spcAft>
                          <a:spcPts val="0"/>
                        </a:spcAft>
                        <a:buNone/>
                      </a:pPr>
                      <a:endParaRPr sz="1300" u="none" strike="noStrike" cap="none"/>
                    </a:p>
                    <a:p>
                      <a:pPr marL="0" marR="0" lvl="0" indent="0" algn="ctr" rtl="0">
                        <a:spcBef>
                          <a:spcPts val="0"/>
                        </a:spcBef>
                        <a:spcAft>
                          <a:spcPts val="0"/>
                        </a:spcAft>
                        <a:buNone/>
                      </a:pPr>
                      <a:endParaRPr sz="1300" u="none" strike="noStrike" cap="none"/>
                    </a:p>
                    <a:p>
                      <a:pPr marL="0" marR="0" lvl="0" indent="0" algn="ctr" rtl="0">
                        <a:spcBef>
                          <a:spcPts val="0"/>
                        </a:spcBef>
                        <a:spcAft>
                          <a:spcPts val="0"/>
                        </a:spcAft>
                        <a:buNone/>
                      </a:pPr>
                      <a:endParaRPr sz="1300" u="none" strike="noStrike" cap="none"/>
                    </a:p>
                    <a:p>
                      <a:pPr marL="0" marR="0" lvl="0" indent="0" algn="ctr" rtl="0">
                        <a:spcBef>
                          <a:spcPts val="0"/>
                        </a:spcBef>
                        <a:spcAft>
                          <a:spcPts val="0"/>
                        </a:spcAft>
                        <a:buNone/>
                      </a:pPr>
                      <a:endParaRPr sz="1300" u="none" strike="noStrike" cap="none"/>
                    </a:p>
                    <a:p>
                      <a:pPr marL="0" marR="0" lvl="0" indent="0" algn="ctr" rtl="0">
                        <a:spcBef>
                          <a:spcPts val="0"/>
                        </a:spcBef>
                        <a:spcAft>
                          <a:spcPts val="0"/>
                        </a:spcAft>
                        <a:buNone/>
                      </a:pPr>
                      <a:endParaRPr sz="1300" u="none" strike="noStrike" cap="none"/>
                    </a:p>
                    <a:p>
                      <a:pPr marL="0" marR="0" lvl="0" indent="0" algn="ctr" rtl="0">
                        <a:spcBef>
                          <a:spcPts val="0"/>
                        </a:spcBef>
                        <a:spcAft>
                          <a:spcPts val="0"/>
                        </a:spcAft>
                        <a:buNone/>
                      </a:pPr>
                      <a:endParaRPr sz="1300" u="none" strike="noStrike" cap="none"/>
                    </a:p>
                    <a:p>
                      <a:pPr marL="0" marR="0" lvl="0" indent="0" algn="ctr" rtl="0">
                        <a:spcBef>
                          <a:spcPts val="0"/>
                        </a:spcBef>
                        <a:spcAft>
                          <a:spcPts val="0"/>
                        </a:spcAft>
                        <a:buNone/>
                      </a:pPr>
                      <a:endParaRPr sz="1300" u="none" strike="noStrike" cap="none"/>
                    </a:p>
                    <a:p>
                      <a:pPr marL="0" marR="0" lvl="0" indent="0" algn="ctr" rtl="0">
                        <a:spcBef>
                          <a:spcPts val="0"/>
                        </a:spcBef>
                        <a:spcAft>
                          <a:spcPts val="0"/>
                        </a:spcAft>
                        <a:buClr>
                          <a:srgbClr val="56585C"/>
                        </a:buClr>
                        <a:buSzPts val="1100"/>
                        <a:buFont typeface="Calibri"/>
                        <a:buNone/>
                      </a:pPr>
                      <a:r>
                        <a:rPr lang="en-US" sz="1300">
                          <a:solidFill>
                            <a:srgbClr val="56585C"/>
                          </a:solidFill>
                          <a:latin typeface="Calibri"/>
                          <a:ea typeface="Calibri"/>
                          <a:cs typeface="Calibri"/>
                          <a:sym typeface="Calibri"/>
                        </a:rPr>
                        <a:t>Invest in organizations advancing strategic school staffing such as technical assistance providers to both increase their capacity and ability to support school systems and scale strategic school staffing to reach more students.</a:t>
                      </a:r>
                      <a:r>
                        <a:rPr lang="en-US" sz="1300">
                          <a:solidFill>
                            <a:srgbClr val="56585C"/>
                          </a:solidFill>
                          <a:latin typeface="Calibri"/>
                          <a:ea typeface="Calibri"/>
                          <a:cs typeface="Calibri"/>
                        </a:rPr>
                        <a:t> </a:t>
                      </a:r>
                      <a:endParaRPr sz="1300" b="0" i="0" u="none" strike="noStrike" cap="none">
                        <a:solidFill>
                          <a:srgbClr val="56585C"/>
                        </a:solidFill>
                        <a:latin typeface="Calibri"/>
                        <a:ea typeface="Calibri"/>
                        <a:cs typeface="Calibri"/>
                        <a:sym typeface="Calibri"/>
                      </a:endParaRPr>
                    </a:p>
                    <a:p>
                      <a:pPr marL="0" marR="0" lvl="0" indent="0" algn="ctr" rtl="0">
                        <a:spcBef>
                          <a:spcPts val="0"/>
                        </a:spcBef>
                        <a:spcAft>
                          <a:spcPts val="0"/>
                        </a:spcAft>
                        <a:buNone/>
                      </a:pPr>
                      <a:endParaRPr sz="1300" u="none" strike="noStrike" cap="none"/>
                    </a:p>
                  </a:txBody>
                  <a:tcPr marL="34300" marR="34300" marT="34300" marB="3430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9525" cap="flat" cmpd="sng">
                      <a:no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FF0"/>
                    </a:solidFill>
                  </a:tcPr>
                </a:tc>
                <a:tc>
                  <a:txBody>
                    <a:bodyPr/>
                    <a:lstStyle/>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marR="0" lvl="0" indent="0" algn="ctr" rtl="0">
                        <a:spcBef>
                          <a:spcPts val="0"/>
                        </a:spcBef>
                        <a:spcAft>
                          <a:spcPts val="0"/>
                        </a:spcAft>
                        <a:buNone/>
                      </a:pPr>
                      <a:endParaRPr sz="1300" u="none" strike="noStrike" cap="none" dirty="0"/>
                    </a:p>
                    <a:p>
                      <a:pPr marL="0" lvl="0" indent="0" algn="ctr" rtl="0">
                        <a:spcBef>
                          <a:spcPts val="0"/>
                        </a:spcBef>
                        <a:spcAft>
                          <a:spcPts val="0"/>
                        </a:spcAft>
                        <a:buClr>
                          <a:schemeClr val="dk1"/>
                        </a:buClr>
                        <a:buSzPts val="1100"/>
                        <a:buFont typeface="Calibri"/>
                        <a:buNone/>
                      </a:pPr>
                      <a:r>
                        <a:rPr lang="en-US" sz="1300" dirty="0">
                          <a:solidFill>
                            <a:schemeClr val="dk1"/>
                          </a:solidFill>
                          <a:latin typeface="Calibri"/>
                          <a:ea typeface="Calibri"/>
                          <a:cs typeface="Calibri"/>
                          <a:sym typeface="Calibri"/>
                        </a:rPr>
                        <a:t>Invest in research on known models as well as new strategic school staffing models to help increase awareness,</a:t>
                      </a:r>
                      <a:endParaRPr sz="13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Calibri"/>
                        <a:buNone/>
                      </a:pPr>
                      <a:r>
                        <a:rPr lang="en-US" sz="1300" dirty="0">
                          <a:solidFill>
                            <a:schemeClr val="dk1"/>
                          </a:solidFill>
                          <a:latin typeface="Calibri"/>
                          <a:ea typeface="Calibri"/>
                          <a:cs typeface="Calibri"/>
                          <a:sym typeface="Calibri"/>
                        </a:rPr>
                        <a:t>implementation and field-level understanding of impact.</a:t>
                      </a:r>
                      <a:endParaRPr sz="1300" dirty="0">
                        <a:solidFill>
                          <a:srgbClr val="56585C"/>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Calibri"/>
                        <a:buNone/>
                      </a:pPr>
                      <a:endParaRPr sz="1300" u="none" strike="noStrike" cap="none" dirty="0"/>
                    </a:p>
                    <a:p>
                      <a:pPr marL="0" marR="0" lvl="0" indent="0" algn="ctr" rtl="0">
                        <a:spcBef>
                          <a:spcPts val="0"/>
                        </a:spcBef>
                        <a:spcAft>
                          <a:spcPts val="0"/>
                        </a:spcAft>
                        <a:buNone/>
                      </a:pPr>
                      <a:endParaRPr sz="1300" u="none" strike="noStrike" cap="none" dirty="0"/>
                    </a:p>
                  </a:txBody>
                  <a:tcPr marL="34300" marR="34300" marT="34300" marB="34300">
                    <a:lnL w="2857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no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FF0"/>
                    </a:solidFill>
                  </a:tcPr>
                </a:tc>
                <a:extLst>
                  <a:ext uri="{0D108BD9-81ED-4DB2-BD59-A6C34878D82A}">
                    <a16:rowId xmlns:a16="http://schemas.microsoft.com/office/drawing/2014/main" val="10001"/>
                  </a:ext>
                </a:extLst>
              </a:tr>
            </a:tbl>
          </a:graphicData>
        </a:graphic>
      </p:graphicFrame>
      <p:pic>
        <p:nvPicPr>
          <p:cNvPr id="179" name="Google Shape;179;g237aa42a3f1_10_14"/>
          <p:cNvPicPr preferRelativeResize="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61739" y="2947096"/>
            <a:ext cx="968200" cy="968200"/>
          </a:xfrm>
          <a:prstGeom prst="rect">
            <a:avLst/>
          </a:prstGeom>
          <a:noFill/>
          <a:ln>
            <a:noFill/>
          </a:ln>
        </p:spPr>
      </p:pic>
      <p:grpSp>
        <p:nvGrpSpPr>
          <p:cNvPr id="2" name="Group 1">
            <a:extLst>
              <a:ext uri="{FF2B5EF4-FFF2-40B4-BE49-F238E27FC236}">
                <a16:creationId xmlns:a16="http://schemas.microsoft.com/office/drawing/2014/main" id="{5CF2228E-9632-4BBB-9DDF-A6B5830E6DF2}"/>
              </a:ext>
            </a:extLst>
          </p:cNvPr>
          <p:cNvGrpSpPr/>
          <p:nvPr/>
        </p:nvGrpSpPr>
        <p:grpSpPr>
          <a:xfrm>
            <a:off x="539437" y="2909065"/>
            <a:ext cx="6397056" cy="1039869"/>
            <a:chOff x="539467" y="2244400"/>
            <a:chExt cx="6397056" cy="1039869"/>
          </a:xfrm>
        </p:grpSpPr>
        <p:pic>
          <p:nvPicPr>
            <p:cNvPr id="180" name="Google Shape;180;g237aa42a3f1_10_14"/>
            <p:cNvPicPr preferRelativeResize="0"/>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087914" y="2315005"/>
              <a:ext cx="969264" cy="969264"/>
            </a:xfrm>
            <a:prstGeom prst="rect">
              <a:avLst/>
            </a:prstGeom>
            <a:noFill/>
            <a:ln>
              <a:noFill/>
            </a:ln>
          </p:spPr>
        </p:pic>
        <p:pic>
          <p:nvPicPr>
            <p:cNvPr id="181" name="Google Shape;181;g237aa42a3f1_10_14"/>
            <p:cNvPicPr preferRelativeResize="0"/>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967259" y="2315005"/>
              <a:ext cx="969264" cy="969264"/>
            </a:xfrm>
            <a:prstGeom prst="rect">
              <a:avLst/>
            </a:prstGeom>
            <a:noFill/>
            <a:ln>
              <a:noFill/>
            </a:ln>
          </p:spPr>
        </p:pic>
        <p:pic>
          <p:nvPicPr>
            <p:cNvPr id="182" name="Google Shape;182;g237aa42a3f1_10_14"/>
            <p:cNvPicPr preferRelativeResize="0"/>
            <p:nvPr/>
          </p:nvPicPr>
          <p:blipFill rotWithShape="1">
            <a:blip r:embed="rId9">
              <a:extLst>
                <a:ext uri="{28A0092B-C50C-407E-A947-70E740481C1C}">
                  <a14:useLocalDpi xmlns:a14="http://schemas.microsoft.com/office/drawing/2010/main" val="0"/>
                </a:ext>
              </a:extLst>
            </a:blip>
            <a:srcRect/>
            <a:stretch/>
          </p:blipFill>
          <p:spPr>
            <a:xfrm>
              <a:off x="539467" y="2315005"/>
              <a:ext cx="969264" cy="969264"/>
            </a:xfrm>
            <a:prstGeom prst="rect">
              <a:avLst/>
            </a:prstGeom>
            <a:noFill/>
            <a:ln>
              <a:noFill/>
            </a:ln>
          </p:spPr>
        </p:pic>
        <p:pic>
          <p:nvPicPr>
            <p:cNvPr id="184" name="Google Shape;184;g237aa42a3f1_10_14"/>
            <p:cNvPicPr preferRelativeResize="0"/>
            <p:nvPr/>
          </p:nvPicPr>
          <p:blipFill>
            <a:blip r:embed="rId10">
              <a:extLst>
                <a:ext uri="{28A0092B-C50C-407E-A947-70E740481C1C}">
                  <a14:useLocalDpi xmlns:a14="http://schemas.microsoft.com/office/drawing/2010/main" val="0"/>
                </a:ext>
              </a:extLst>
            </a:blip>
            <a:srcRect/>
            <a:stretch/>
          </p:blipFill>
          <p:spPr>
            <a:xfrm>
              <a:off x="2313688" y="2244400"/>
              <a:ext cx="969264" cy="969264"/>
            </a:xfrm>
            <a:prstGeom prst="rect">
              <a:avLst/>
            </a:prstGeom>
            <a:noFill/>
            <a:ln>
              <a:noFill/>
            </a:ln>
          </p:spPr>
        </p:pic>
      </p:grpSp>
      <p:sp>
        <p:nvSpPr>
          <p:cNvPr id="3" name="Rectangle 2">
            <a:extLst>
              <a:ext uri="{FF2B5EF4-FFF2-40B4-BE49-F238E27FC236}">
                <a16:creationId xmlns:a16="http://schemas.microsoft.com/office/drawing/2014/main" id="{44656433-EC11-85CA-93AE-20AB566F0B87}"/>
              </a:ext>
            </a:extLst>
          </p:cNvPr>
          <p:cNvSpPr/>
          <p:nvPr/>
        </p:nvSpPr>
        <p:spPr>
          <a:xfrm>
            <a:off x="361419" y="1500079"/>
            <a:ext cx="8652325" cy="5558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400" b="1" i="0" u="none" strike="noStrike" kern="1200" cap="none" spc="0" normalizeH="0" baseline="0" noProof="0">
                <a:ln>
                  <a:noFill/>
                </a:ln>
                <a:solidFill>
                  <a:srgbClr val="1B696D"/>
                </a:solidFill>
                <a:effectLst/>
                <a:uLnTx/>
                <a:uFillTx/>
                <a:latin typeface="Calibri"/>
                <a:cs typeface="Calibri"/>
              </a:rPr>
              <a:t>Below are five recommendations philanthropy can take to strengthen the </a:t>
            </a:r>
            <a:r>
              <a:rPr lang="en-US" sz="1400" b="1">
                <a:solidFill>
                  <a:srgbClr val="1B696D"/>
                </a:solidFill>
                <a:latin typeface="Calibri"/>
                <a:cs typeface="Calibri"/>
              </a:rPr>
              <a:t>ecosystem, increase demand and remove</a:t>
            </a:r>
            <a:r>
              <a:rPr kumimoji="0" lang="en-US" sz="1400" b="1" i="0" u="none" strike="noStrike" kern="1200" cap="none" spc="0" normalizeH="0" baseline="0" noProof="0">
                <a:ln>
                  <a:noFill/>
                </a:ln>
                <a:solidFill>
                  <a:srgbClr val="1B696D"/>
                </a:solidFill>
                <a:effectLst/>
                <a:uLnTx/>
                <a:uFillTx/>
                <a:latin typeface="Calibri"/>
                <a:cs typeface="Calibri"/>
              </a:rPr>
              <a:t> significant barriers to implementing strategic school staffing. The slides that follow provide more detail about each recommendation.</a:t>
            </a:r>
            <a:r>
              <a:rPr lang="en-US" sz="1400" b="1">
                <a:solidFill>
                  <a:srgbClr val="1B696D"/>
                </a:solidFill>
                <a:latin typeface="Calibri"/>
                <a:cs typeface="Calibri"/>
              </a:rPr>
              <a:t> </a:t>
            </a:r>
            <a:endParaRPr kumimoji="0" lang="en-US" sz="1400" b="1" i="0" u="none" strike="noStrike" kern="1200" cap="none" spc="0" normalizeH="0" baseline="0" noProof="0">
              <a:ln>
                <a:noFill/>
              </a:ln>
              <a:solidFill>
                <a:srgbClr val="1B696D"/>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1F932CBD-D237-A1BD-1F8B-B9586BC67356}"/>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A9A9A9"/>
              </a:solidFill>
              <a:effectLst/>
              <a:uLnTx/>
              <a:uFillTx/>
              <a:latin typeface="Calibri"/>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7aa42a3f1_10_14"/>
          <p:cNvSpPr txBox="1">
            <a:spLocks noGrp="1"/>
          </p:cNvSpPr>
          <p:nvPr>
            <p:ph type="title"/>
          </p:nvPr>
        </p:nvSpPr>
        <p:spPr>
          <a:prstGeom prst="rect">
            <a:avLst/>
          </a:prstGeom>
        </p:spPr>
        <p:txBody>
          <a:bodyPr spcFirstLastPara="1" wrap="square" lIns="0" tIns="0" rIns="0" bIns="0" anchor="t" anchorCtr="0">
            <a:noAutofit/>
          </a:bodyPr>
          <a:lstStyle/>
          <a:p>
            <a:r>
              <a:rPr lang="en-US" sz="2600"/>
              <a:t>Thought leadership is a crucial first step to creating a compelling narrative about what strategic school staffing is and its positive impact on students and teachers</a:t>
            </a:r>
            <a:br>
              <a:rPr lang="en-US" sz="1600"/>
            </a:br>
            <a:endParaRPr sz="2600"/>
          </a:p>
        </p:txBody>
      </p:sp>
      <p:sp>
        <p:nvSpPr>
          <p:cNvPr id="2" name="Content Placeholder 2">
            <a:extLst>
              <a:ext uri="{FF2B5EF4-FFF2-40B4-BE49-F238E27FC236}">
                <a16:creationId xmlns:a16="http://schemas.microsoft.com/office/drawing/2014/main" id="{5BD16606-3222-1928-5ED3-ED09FB065C86}"/>
              </a:ext>
            </a:extLst>
          </p:cNvPr>
          <p:cNvSpPr txBox="1">
            <a:spLocks/>
          </p:cNvSpPr>
          <p:nvPr/>
        </p:nvSpPr>
        <p:spPr>
          <a:xfrm>
            <a:off x="262290" y="1457366"/>
            <a:ext cx="3482464" cy="4924425"/>
          </a:xfrm>
          <a:prstGeom prst="rect">
            <a:avLst/>
          </a:prstGeom>
          <a:ln>
            <a:solidFill>
              <a:schemeClr val="accent1"/>
            </a:solidFill>
          </a:ln>
        </p:spPr>
        <p:txBody>
          <a:bodyPr vert="horz" wrap="square"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300" b="1" kern="0">
                <a:solidFill>
                  <a:schemeClr val="accent3"/>
                </a:solidFill>
                <a:latin typeface="Calibri" panose="020F0502020204030204" pitchFamily="34" charset="0"/>
                <a:cs typeface="Calibri" panose="020F0502020204030204" pitchFamily="34" charset="0"/>
              </a:rPr>
              <a:t>GOALS of </a:t>
            </a:r>
            <a:r>
              <a:rPr lang="en-US" sz="1300" b="1" u="sng" kern="0">
                <a:solidFill>
                  <a:schemeClr val="accent3"/>
                </a:solidFill>
                <a:latin typeface="Calibri" panose="020F0502020204030204" pitchFamily="34" charset="0"/>
                <a:cs typeface="Calibri" panose="020F0502020204030204" pitchFamily="34" charset="0"/>
              </a:rPr>
              <a:t>elevating thought leadership</a:t>
            </a:r>
          </a:p>
          <a:p>
            <a:pPr algn="ctr"/>
            <a:endParaRPr lang="en-US" sz="1200" b="1"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panose="020F0502020204030204" pitchFamily="34" charset="0"/>
                <a:cs typeface="Calibri" panose="020F0502020204030204" pitchFamily="34" charset="0"/>
              </a:rPr>
              <a:t>While some school systems are implementing strategic school staffing, </a:t>
            </a:r>
            <a:r>
              <a:rPr lang="en-US" sz="1200" b="1" kern="0">
                <a:solidFill>
                  <a:schemeClr val="tx1"/>
                </a:solidFill>
                <a:latin typeface="Calibri" panose="020F0502020204030204" pitchFamily="34" charset="0"/>
                <a:cs typeface="Calibri" panose="020F0502020204030204" pitchFamily="34" charset="0"/>
              </a:rPr>
              <a:t>broad awareness of these efforts and their benefits does not exist</a:t>
            </a:r>
            <a:r>
              <a:rPr lang="en-US" sz="1200" kern="0">
                <a:solidFill>
                  <a:schemeClr val="tx1"/>
                </a:solidFill>
                <a:latin typeface="Calibri" panose="020F0502020204030204" pitchFamily="34" charset="0"/>
                <a:cs typeface="Calibri" panose="020F0502020204030204" pitchFamily="34" charset="0"/>
              </a:rPr>
              <a:t>. Investments to elevate thought leadership </a:t>
            </a:r>
            <a:r>
              <a:rPr lang="en-US" sz="1200" b="1" kern="0">
                <a:solidFill>
                  <a:schemeClr val="tx1"/>
                </a:solidFill>
                <a:latin typeface="Calibri" panose="020F0502020204030204" pitchFamily="34" charset="0"/>
                <a:cs typeface="Calibri" panose="020F0502020204030204" pitchFamily="34" charset="0"/>
              </a:rPr>
              <a:t>should generate momentum around systemic shifts, elevate the voices of champions and examples of implementation at scale, </a:t>
            </a:r>
            <a:r>
              <a:rPr lang="en-US" sz="1200" kern="0">
                <a:solidFill>
                  <a:schemeClr val="tx1"/>
                </a:solidFill>
                <a:latin typeface="Calibri" panose="020F0502020204030204" pitchFamily="34" charset="0"/>
                <a:cs typeface="Calibri" panose="020F0502020204030204" pitchFamily="34" charset="0"/>
              </a:rPr>
              <a:t>continue to drive coordination among those working on these efforts and help identify policy conditions necessary to support these efforts.</a:t>
            </a:r>
            <a:br>
              <a:rPr lang="en-US" sz="1200" kern="0">
                <a:solidFill>
                  <a:schemeClr val="tx1"/>
                </a:solidFill>
                <a:latin typeface="Calibri" panose="020F0502020204030204" pitchFamily="34" charset="0"/>
                <a:cs typeface="Calibri" panose="020F0502020204030204" pitchFamily="34" charset="0"/>
              </a:rPr>
            </a:br>
            <a:endParaRPr lang="en-US" sz="12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panose="020F0502020204030204" pitchFamily="34" charset="0"/>
                <a:cs typeface="Calibri" panose="020F0502020204030204" pitchFamily="34" charset="0"/>
              </a:rPr>
              <a:t>Additional thought leadership will help:</a:t>
            </a:r>
          </a:p>
          <a:p>
            <a:pPr marL="573088" lvl="1" indent="-285750">
              <a:buClr>
                <a:schemeClr val="accent4"/>
              </a:buClr>
              <a:buFont typeface="Calibri" panose="020F0502020204030204" pitchFamily="34" charset="0"/>
              <a:buChar char="+"/>
            </a:pPr>
            <a:r>
              <a:rPr lang="en-US" sz="1200" kern="0">
                <a:solidFill>
                  <a:schemeClr val="tx1"/>
                </a:solidFill>
                <a:latin typeface="Calibri" panose="020F0502020204030204" pitchFamily="34" charset="0"/>
                <a:cs typeface="Calibri" panose="020F0502020204030204" pitchFamily="34" charset="0"/>
              </a:rPr>
              <a:t>Continue to make </a:t>
            </a:r>
            <a:r>
              <a:rPr lang="en-US" sz="1200" b="1" kern="0">
                <a:solidFill>
                  <a:schemeClr val="tx1"/>
                </a:solidFill>
                <a:latin typeface="Calibri" panose="020F0502020204030204" pitchFamily="34" charset="0"/>
                <a:cs typeface="Calibri" panose="020F0502020204030204" pitchFamily="34" charset="0"/>
              </a:rPr>
              <a:t>a strong case for strategic school staffing</a:t>
            </a:r>
            <a:r>
              <a:rPr lang="en-US" sz="1200" kern="0">
                <a:solidFill>
                  <a:schemeClr val="tx1"/>
                </a:solidFill>
                <a:latin typeface="Calibri" panose="020F0502020204030204" pitchFamily="34" charset="0"/>
                <a:cs typeface="Calibri" panose="020F0502020204030204" pitchFamily="34" charset="0"/>
              </a:rPr>
              <a:t>, what it is, and the positive impacts on students and teachers.</a:t>
            </a:r>
          </a:p>
          <a:p>
            <a:pPr marL="573088" lvl="1" indent="-285750">
              <a:buClr>
                <a:schemeClr val="accent4"/>
              </a:buClr>
              <a:buFont typeface="Calibri" panose="020F0502020204030204" pitchFamily="34" charset="0"/>
              <a:buChar char="+"/>
            </a:pPr>
            <a:r>
              <a:rPr lang="en-US" sz="1200" kern="0">
                <a:solidFill>
                  <a:schemeClr val="tx1"/>
                </a:solidFill>
                <a:latin typeface="Calibri" panose="020F0502020204030204" pitchFamily="34" charset="0"/>
                <a:cs typeface="Calibri" panose="020F0502020204030204" pitchFamily="34" charset="0"/>
              </a:rPr>
              <a:t>Highlight different strategic school staffing models and </a:t>
            </a:r>
            <a:r>
              <a:rPr lang="en-US" sz="1200" b="1" kern="0">
                <a:solidFill>
                  <a:schemeClr val="tx1"/>
                </a:solidFill>
                <a:latin typeface="Calibri" panose="020F0502020204030204" pitchFamily="34" charset="0"/>
                <a:cs typeface="Calibri" panose="020F0502020204030204" pitchFamily="34" charset="0"/>
              </a:rPr>
              <a:t>what enables these models to be successful across different contexts.</a:t>
            </a:r>
          </a:p>
          <a:p>
            <a:pPr marL="573088" lvl="1" indent="-285750">
              <a:buClr>
                <a:schemeClr val="accent4"/>
              </a:buClr>
              <a:buFont typeface="Calibri" panose="020F0502020204030204" pitchFamily="34" charset="0"/>
              <a:buChar char="+"/>
            </a:pPr>
            <a:r>
              <a:rPr lang="en-US" sz="1200" b="1" kern="0">
                <a:solidFill>
                  <a:schemeClr val="tx1"/>
                </a:solidFill>
                <a:latin typeface="Calibri" panose="020F0502020204030204" pitchFamily="34" charset="0"/>
                <a:cs typeface="Calibri" panose="020F0502020204030204" pitchFamily="34" charset="0"/>
              </a:rPr>
              <a:t>Translate research on strategic school staffing </a:t>
            </a:r>
            <a:r>
              <a:rPr lang="en-US" sz="1200" kern="0">
                <a:solidFill>
                  <a:schemeClr val="tx1"/>
                </a:solidFill>
                <a:latin typeface="Calibri" panose="020F0502020204030204" pitchFamily="34" charset="0"/>
                <a:cs typeface="Calibri" panose="020F0502020204030204" pitchFamily="34" charset="0"/>
              </a:rPr>
              <a:t>so that it is consumable for system leaders and policymakers.</a:t>
            </a:r>
          </a:p>
          <a:p>
            <a:pPr marL="742950" lvl="1" indent="-285750">
              <a:buClr>
                <a:schemeClr val="accent4"/>
              </a:buClr>
              <a:buFont typeface="Wingdings" panose="05000000000000000000" pitchFamily="2" charset="2"/>
              <a:buChar char="§"/>
            </a:pPr>
            <a:endParaRPr lang="en-US" sz="1300" kern="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F8EBCD9-7C75-C537-0BD5-A0F5684AAEDA}"/>
              </a:ext>
            </a:extLst>
          </p:cNvPr>
          <p:cNvSpPr txBox="1">
            <a:spLocks/>
          </p:cNvSpPr>
          <p:nvPr/>
        </p:nvSpPr>
        <p:spPr>
          <a:xfrm>
            <a:off x="4091233" y="1457366"/>
            <a:ext cx="4568135" cy="4928616"/>
          </a:xfrm>
          <a:prstGeom prst="rect">
            <a:avLst/>
          </a:prstGeom>
          <a:ln>
            <a:solidFill>
              <a:schemeClr val="accent1"/>
            </a:solidFill>
          </a:ln>
        </p:spPr>
        <p:txBody>
          <a:bodyPr vert="horz"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300" b="1" kern="0">
                <a:solidFill>
                  <a:schemeClr val="accent3"/>
                </a:solidFill>
                <a:latin typeface="Calibri"/>
                <a:cs typeface="Calibri"/>
              </a:rPr>
              <a:t>EXAMPLES of </a:t>
            </a:r>
            <a:r>
              <a:rPr lang="en-US" sz="1300" b="1" u="sng" kern="0">
                <a:solidFill>
                  <a:schemeClr val="accent3"/>
                </a:solidFill>
                <a:latin typeface="Calibri"/>
                <a:cs typeface="Calibri"/>
              </a:rPr>
              <a:t>elevating thought leadership</a:t>
            </a:r>
            <a:r>
              <a:rPr lang="en-US" sz="1300" b="1" kern="0">
                <a:solidFill>
                  <a:schemeClr val="accent3"/>
                </a:solidFill>
                <a:latin typeface="Calibri"/>
                <a:cs typeface="Calibri"/>
              </a:rPr>
              <a:t> in action</a:t>
            </a:r>
            <a:br>
              <a:rPr lang="en-US" sz="1300" b="1" kern="0">
                <a:latin typeface="Calibri" panose="020F0502020204030204" pitchFamily="34" charset="0"/>
                <a:cs typeface="Calibri" panose="020F0502020204030204" pitchFamily="34" charset="0"/>
              </a:rPr>
            </a:br>
            <a:endParaRPr lang="en-US" sz="1300" b="1"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Fund coalitions and convenings that bring together multiple stakeholders including philanthropic practitioners, educators, districts, union representatives, school boards, EPPs, policymakers, families and community members to </a:t>
            </a:r>
            <a:r>
              <a:rPr lang="en-US" sz="1200" b="1" kern="0">
                <a:solidFill>
                  <a:schemeClr val="tx1"/>
                </a:solidFill>
                <a:latin typeface="Calibri"/>
                <a:cs typeface="Calibri"/>
              </a:rPr>
              <a:t>discuss, learn and provide feedback about strategic school staffing and its impact on students and the teaching profession.</a:t>
            </a:r>
            <a:endParaRPr lang="en-US" sz="1200" kern="0">
              <a:solidFill>
                <a:schemeClr val="tx1"/>
              </a:solidFill>
              <a:latin typeface="Calibri"/>
              <a:cs typeface="Calibri"/>
            </a:endParaRPr>
          </a:p>
          <a:p>
            <a:pPr marL="285750" indent="-285750">
              <a:buClr>
                <a:schemeClr val="accent4"/>
              </a:buClr>
              <a:buFont typeface="Wingdings" panose="05000000000000000000" pitchFamily="2" charset="2"/>
              <a:buChar char="§"/>
            </a:pPr>
            <a:endParaRPr lang="en-US" sz="1200" kern="0">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Fund </a:t>
            </a:r>
            <a:r>
              <a:rPr lang="en-US" sz="1200" b="1" kern="0">
                <a:solidFill>
                  <a:schemeClr val="tx1"/>
                </a:solidFill>
                <a:latin typeface="Calibri"/>
                <a:cs typeface="Calibri"/>
              </a:rPr>
              <a:t>communities of practice or invest in organizations that convene stakeholders</a:t>
            </a:r>
            <a:r>
              <a:rPr lang="en-US" sz="1200" kern="0">
                <a:solidFill>
                  <a:schemeClr val="tx1"/>
                </a:solidFill>
                <a:latin typeface="Calibri"/>
                <a:cs typeface="Calibri"/>
              </a:rPr>
              <a:t> including Chief Human Resource Officers and Superintendents to learn and discuss opportunities, successes and challenges for implementing strategic school staffing, including site visits to see the work in action. </a:t>
            </a:r>
            <a:br>
              <a:rPr lang="en-US" sz="1200" b="1" kern="0">
                <a:latin typeface="Calibri" panose="020F0502020204030204" pitchFamily="34" charset="0"/>
                <a:cs typeface="Calibri" panose="020F0502020204030204" pitchFamily="34" charset="0"/>
              </a:rPr>
            </a:br>
            <a:endParaRPr lang="en-US" sz="12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Create new materials such as </a:t>
            </a:r>
            <a:r>
              <a:rPr lang="en-US" sz="1200" b="1" kern="0">
                <a:solidFill>
                  <a:schemeClr val="tx1"/>
                </a:solidFill>
                <a:latin typeface="Calibri"/>
                <a:cs typeface="Calibri"/>
              </a:rPr>
              <a:t>infographics, briefs and short videos that tell compelling stories about what strategic school staffing is, provide an overview of different models and share bright spots and financial case studies </a:t>
            </a:r>
            <a:r>
              <a:rPr lang="en-US" sz="1200" kern="0">
                <a:solidFill>
                  <a:schemeClr val="tx1"/>
                </a:solidFill>
                <a:latin typeface="Calibri"/>
                <a:cs typeface="Calibri"/>
              </a:rPr>
              <a:t>for a variety of targeted audiences. Materials should be differentiated based on the targeted audience (e.g., district size, role, geography). </a:t>
            </a:r>
            <a:br>
              <a:rPr lang="en-US" sz="1200" b="1" kern="0">
                <a:latin typeface="Calibri" panose="020F0502020204030204" pitchFamily="34" charset="0"/>
                <a:cs typeface="Calibri" panose="020F0502020204030204" pitchFamily="34" charset="0"/>
              </a:rPr>
            </a:br>
            <a:endParaRPr lang="en-US" sz="12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Leverage existing and create new networks and communication channels to </a:t>
            </a:r>
            <a:r>
              <a:rPr lang="en-US" sz="1200" b="1" kern="0">
                <a:solidFill>
                  <a:schemeClr val="tx1"/>
                </a:solidFill>
                <a:latin typeface="Calibri"/>
                <a:cs typeface="Calibri"/>
              </a:rPr>
              <a:t>disseminate strategic school staffing materials </a:t>
            </a:r>
            <a:r>
              <a:rPr lang="en-US" sz="1200" kern="0">
                <a:solidFill>
                  <a:schemeClr val="tx1"/>
                </a:solidFill>
                <a:latin typeface="Calibri"/>
                <a:cs typeface="Calibri"/>
              </a:rPr>
              <a:t>so that various stakeholders can </a:t>
            </a:r>
            <a:r>
              <a:rPr lang="en-US" sz="1200" b="1" kern="0">
                <a:solidFill>
                  <a:schemeClr val="tx1"/>
                </a:solidFill>
                <a:latin typeface="Calibri"/>
                <a:cs typeface="Calibri"/>
              </a:rPr>
              <a:t>easily learn and consider how to implement it. </a:t>
            </a:r>
            <a:endParaRPr lang="en-US" sz="1200" kern="0">
              <a:solidFill>
                <a:schemeClr val="tx1"/>
              </a:solidFill>
              <a:latin typeface="Calibri" panose="020F0502020204030204" pitchFamily="34" charset="0"/>
              <a:cs typeface="Calibri" panose="020F0502020204030204" pitchFamily="34" charset="0"/>
            </a:endParaRPr>
          </a:p>
        </p:txBody>
      </p:sp>
      <p:pic>
        <p:nvPicPr>
          <p:cNvPr id="10" name="Google Shape;182;g237aa42a3f1_10_14">
            <a:extLst>
              <a:ext uri="{FF2B5EF4-FFF2-40B4-BE49-F238E27FC236}">
                <a16:creationId xmlns:a16="http://schemas.microsoft.com/office/drawing/2014/main" id="{BBF01B23-3254-70CB-0682-8A38A9C84610}"/>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8174736" y="-145744"/>
            <a:ext cx="969264" cy="969264"/>
          </a:xfrm>
          <a:prstGeom prst="rect">
            <a:avLst/>
          </a:prstGeom>
          <a:noFill/>
          <a:ln>
            <a:noFill/>
          </a:ln>
        </p:spPr>
      </p:pic>
      <p:sp>
        <p:nvSpPr>
          <p:cNvPr id="5" name="Slide Number Placeholder 3">
            <a:extLst>
              <a:ext uri="{FF2B5EF4-FFF2-40B4-BE49-F238E27FC236}">
                <a16:creationId xmlns:a16="http://schemas.microsoft.com/office/drawing/2014/main" id="{A9217826-24BA-6A16-0D52-76CE5113A41B}"/>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42</a:t>
            </a:fld>
            <a:endParaRPr lang="en-US">
              <a:solidFill>
                <a:srgbClr val="A9A9A9"/>
              </a:solidFill>
              <a:latin typeface="Calibri"/>
            </a:endParaRPr>
          </a:p>
        </p:txBody>
      </p:sp>
      <p:sp>
        <p:nvSpPr>
          <p:cNvPr id="4" name="TextBox 3">
            <a:extLst>
              <a:ext uri="{FF2B5EF4-FFF2-40B4-BE49-F238E27FC236}">
                <a16:creationId xmlns:a16="http://schemas.microsoft.com/office/drawing/2014/main" id="{5927E998-ECE8-36CE-D741-FA5037F199E4}"/>
              </a:ext>
            </a:extLst>
          </p:cNvPr>
          <p:cNvSpPr txBox="1"/>
          <p:nvPr/>
        </p:nvSpPr>
        <p:spPr>
          <a:xfrm rot="10800000" flipV="1">
            <a:off x="242696" y="6613589"/>
            <a:ext cx="3685881" cy="230832"/>
          </a:xfrm>
          <a:prstGeom prst="rect">
            <a:avLst/>
          </a:prstGeom>
          <a:noFill/>
        </p:spPr>
        <p:txBody>
          <a:bodyPr wrap="square" rtlCol="0">
            <a:spAutoFit/>
          </a:bodyPr>
          <a:lstStyle/>
          <a:p>
            <a:r>
              <a:rPr lang="en-US" sz="900">
                <a:latin typeface="Calibri" panose="020F0502020204030204" pitchFamily="34" charset="0"/>
                <a:cs typeface="Calibri" panose="020F0502020204030204" pitchFamily="34" charset="0"/>
              </a:rPr>
              <a:t>Source: </a:t>
            </a:r>
            <a:r>
              <a:rPr lang="en-US" sz="900">
                <a:latin typeface="Calibri" panose="020F0502020204030204" pitchFamily="34" charset="0"/>
                <a:cs typeface="Calibri" panose="020F0502020204030204" pitchFamily="34" charset="0"/>
                <a:hlinkClick r:id="rId4"/>
              </a:rPr>
              <a:t>Coalition to Reimagine the Teaching Role </a:t>
            </a:r>
            <a:r>
              <a:rPr lang="en-US" sz="900">
                <a:latin typeface="Calibri" panose="020F0502020204030204" pitchFamily="34" charset="0"/>
                <a:cs typeface="Calibri" panose="020F0502020204030204" pitchFamily="34" charset="0"/>
              </a:rPr>
              <a:t>(2023)</a:t>
            </a:r>
          </a:p>
        </p:txBody>
      </p:sp>
    </p:spTree>
    <p:extLst>
      <p:ext uri="{BB962C8B-B14F-4D97-AF65-F5344CB8AC3E}">
        <p14:creationId xmlns:p14="http://schemas.microsoft.com/office/powerpoint/2010/main" val="2657494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7aa42a3f1_10_14"/>
          <p:cNvSpPr txBox="1">
            <a:spLocks noGrp="1"/>
          </p:cNvSpPr>
          <p:nvPr>
            <p:ph type="title"/>
          </p:nvPr>
        </p:nvSpPr>
        <p:spPr>
          <a:prstGeom prst="rect">
            <a:avLst/>
          </a:prstGeom>
        </p:spPr>
        <p:txBody>
          <a:bodyPr spcFirstLastPara="1" wrap="square" lIns="0" tIns="0" rIns="0" bIns="0" anchor="t" anchorCtr="0">
            <a:noAutofit/>
          </a:bodyPr>
          <a:lstStyle/>
          <a:p>
            <a: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t>Creating an ecosystem that enables the </a:t>
            </a:r>
            <a:b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br>
            <a: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t>adoption and scale of strategic school staffing requires </a:t>
            </a:r>
            <a:b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br>
            <a: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t>coordinated advocacy to support policy changes</a:t>
            </a:r>
            <a:br>
              <a:rPr lang="en-US" sz="2600">
                <a:solidFill>
                  <a:schemeClr val="bg2"/>
                </a:solidFill>
                <a:latin typeface="Calibri" panose="020F0502020204030204" pitchFamily="34" charset="0"/>
                <a:ea typeface="Calibri" panose="020F0502020204030204" pitchFamily="34" charset="0"/>
                <a:cs typeface="Calibri" panose="020F0502020204030204" pitchFamily="34" charset="0"/>
              </a:rPr>
            </a:br>
            <a:endParaRPr lang="en-US" sz="2600"/>
          </a:p>
        </p:txBody>
      </p:sp>
      <p:sp>
        <p:nvSpPr>
          <p:cNvPr id="2" name="Content Placeholder 2">
            <a:extLst>
              <a:ext uri="{FF2B5EF4-FFF2-40B4-BE49-F238E27FC236}">
                <a16:creationId xmlns:a16="http://schemas.microsoft.com/office/drawing/2014/main" id="{5BD16606-3222-1928-5ED3-ED09FB065C86}"/>
              </a:ext>
            </a:extLst>
          </p:cNvPr>
          <p:cNvSpPr txBox="1">
            <a:spLocks/>
          </p:cNvSpPr>
          <p:nvPr/>
        </p:nvSpPr>
        <p:spPr>
          <a:xfrm>
            <a:off x="259977" y="1431864"/>
            <a:ext cx="3425903" cy="4921009"/>
          </a:xfrm>
          <a:prstGeom prst="rect">
            <a:avLst/>
          </a:prstGeom>
          <a:ln>
            <a:solidFill>
              <a:schemeClr val="accent1"/>
            </a:solidFill>
          </a:ln>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300" b="1" kern="0">
                <a:solidFill>
                  <a:schemeClr val="accent3"/>
                </a:solidFill>
                <a:latin typeface="Calibri"/>
                <a:cs typeface="Calibri"/>
              </a:rPr>
              <a:t>GOALS of </a:t>
            </a:r>
            <a:r>
              <a:rPr lang="en-US" sz="1300" b="1" u="sng" kern="0">
                <a:solidFill>
                  <a:schemeClr val="accent3"/>
                </a:solidFill>
                <a:latin typeface="Calibri"/>
                <a:cs typeface="Calibri"/>
              </a:rPr>
              <a:t>increased policy and advocacy </a:t>
            </a:r>
            <a:endParaRPr lang="en-US" sz="1300" b="1" u="sng" kern="0">
              <a:solidFill>
                <a:schemeClr val="accent3"/>
              </a:solidFill>
              <a:latin typeface="Calibri" panose="020F0502020204030204" pitchFamily="34" charset="0"/>
              <a:cs typeface="Calibri" panose="020F0502020204030204" pitchFamily="34" charset="0"/>
            </a:endParaRPr>
          </a:p>
          <a:p>
            <a:pPr algn="ctr"/>
            <a:endParaRPr lang="en-US" b="1"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Support federal and state efforts to </a:t>
            </a:r>
            <a:r>
              <a:rPr lang="en-US" sz="1200" b="1" kern="0">
                <a:solidFill>
                  <a:schemeClr val="tx1"/>
                </a:solidFill>
                <a:latin typeface="Calibri"/>
                <a:cs typeface="Calibri"/>
              </a:rPr>
              <a:t>draw attention to and support </a:t>
            </a:r>
            <a:r>
              <a:rPr lang="en-US" sz="1200" kern="0">
                <a:solidFill>
                  <a:schemeClr val="tx1"/>
                </a:solidFill>
                <a:latin typeface="Calibri"/>
                <a:cs typeface="Calibri"/>
              </a:rPr>
              <a:t>strategic school staffing.</a:t>
            </a:r>
            <a:br>
              <a:rPr lang="en-US" sz="1200" kern="0">
                <a:latin typeface="Calibri" panose="020F0502020204030204" pitchFamily="34" charset="0"/>
                <a:cs typeface="Calibri" panose="020F0502020204030204" pitchFamily="34" charset="0"/>
              </a:rPr>
            </a:br>
            <a:endParaRPr lang="en-US" sz="12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Identify the policy barriers and increase coordinated advocacy efforts at the state and federal levels to help </a:t>
            </a:r>
            <a:r>
              <a:rPr lang="en-US" sz="1200" b="1" kern="0">
                <a:solidFill>
                  <a:schemeClr val="tx1"/>
                </a:solidFill>
                <a:latin typeface="Calibri"/>
                <a:cs typeface="Calibri"/>
              </a:rPr>
              <a:t>spur the creation and passage of explicit policies and incentives that advance strategic school staffing </a:t>
            </a:r>
            <a:r>
              <a:rPr lang="en-US" sz="1200" kern="0">
                <a:solidFill>
                  <a:schemeClr val="tx1"/>
                </a:solidFill>
                <a:latin typeface="Calibri"/>
                <a:cs typeface="Calibri"/>
              </a:rPr>
              <a:t>initiatives. For example, launching a competitive grant program supporting the incubation and scale of different strategic school staffing models creates incentives for school systems and their partners to pilot and adopt such models. </a:t>
            </a:r>
            <a:br>
              <a:rPr lang="en-US" sz="1200" kern="0">
                <a:latin typeface="Calibri" panose="020F0502020204030204" pitchFamily="34" charset="0"/>
                <a:cs typeface="Calibri" panose="020F0502020204030204" pitchFamily="34" charset="0"/>
              </a:rPr>
            </a:br>
            <a:endParaRPr lang="en-US" sz="12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200" kern="0">
                <a:solidFill>
                  <a:schemeClr val="tx1"/>
                </a:solidFill>
                <a:latin typeface="Calibri"/>
                <a:cs typeface="Calibri"/>
              </a:rPr>
              <a:t>At the state and local levels, build deeper advocacy support to </a:t>
            </a:r>
            <a:r>
              <a:rPr lang="en-US" sz="1200" b="1" kern="0">
                <a:solidFill>
                  <a:schemeClr val="tx1"/>
                </a:solidFill>
                <a:latin typeface="Calibri"/>
                <a:cs typeface="Calibri"/>
              </a:rPr>
              <a:t>revamp existing prohibitive policies </a:t>
            </a:r>
            <a:r>
              <a:rPr lang="en-US" sz="1200" kern="0">
                <a:solidFill>
                  <a:schemeClr val="tx1"/>
                </a:solidFill>
                <a:latin typeface="Calibri"/>
                <a:cs typeface="Calibri"/>
              </a:rPr>
              <a:t>and allow for more flexible ones, such as changing teacher-of-record policies and class size restrictions.</a:t>
            </a:r>
          </a:p>
        </p:txBody>
      </p:sp>
      <p:sp>
        <p:nvSpPr>
          <p:cNvPr id="3" name="Content Placeholder 2">
            <a:extLst>
              <a:ext uri="{FF2B5EF4-FFF2-40B4-BE49-F238E27FC236}">
                <a16:creationId xmlns:a16="http://schemas.microsoft.com/office/drawing/2014/main" id="{AF8EBCD9-7C75-C537-0BD5-A0F5684AAEDA}"/>
              </a:ext>
            </a:extLst>
          </p:cNvPr>
          <p:cNvSpPr txBox="1">
            <a:spLocks/>
          </p:cNvSpPr>
          <p:nvPr/>
        </p:nvSpPr>
        <p:spPr>
          <a:xfrm>
            <a:off x="3928577" y="1466498"/>
            <a:ext cx="4955446" cy="4886375"/>
          </a:xfrm>
          <a:prstGeom prst="rect">
            <a:avLst/>
          </a:prstGeom>
          <a:ln>
            <a:solidFill>
              <a:schemeClr val="accent1"/>
            </a:solidFill>
          </a:ln>
        </p:spPr>
        <p:txBody>
          <a:bodyPr vert="horz" lIns="91440" tIns="45720" rIns="91440" bIns="45720" rtlCol="0" anchor="t">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500" b="1" kern="0" dirty="0">
                <a:solidFill>
                  <a:schemeClr val="accent3"/>
                </a:solidFill>
                <a:latin typeface="Calibri"/>
                <a:cs typeface="Calibri"/>
              </a:rPr>
              <a:t>EXAMPLES of </a:t>
            </a:r>
            <a:r>
              <a:rPr lang="en-US" sz="1500" b="1" u="sng" kern="0" dirty="0">
                <a:solidFill>
                  <a:schemeClr val="accent3"/>
                </a:solidFill>
                <a:latin typeface="Calibri"/>
                <a:cs typeface="Calibri"/>
              </a:rPr>
              <a:t>increasing policy and advocacy</a:t>
            </a:r>
            <a:r>
              <a:rPr lang="en-US" sz="1500" b="1" kern="0" dirty="0">
                <a:solidFill>
                  <a:schemeClr val="accent3"/>
                </a:solidFill>
                <a:latin typeface="Calibri"/>
                <a:cs typeface="Calibri"/>
              </a:rPr>
              <a:t> in action</a:t>
            </a:r>
            <a:br>
              <a:rPr lang="en-US" sz="1500" b="1" kern="0" dirty="0">
                <a:latin typeface="Calibri" panose="020F0502020204030204" pitchFamily="34" charset="0"/>
                <a:cs typeface="Calibri" panose="020F0502020204030204" pitchFamily="34" charset="0"/>
              </a:rPr>
            </a:br>
            <a:endParaRPr lang="en-US" sz="1500" b="1"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kern="0" dirty="0">
                <a:solidFill>
                  <a:schemeClr val="tx1"/>
                </a:solidFill>
                <a:latin typeface="Calibri"/>
                <a:cs typeface="Calibri"/>
              </a:rPr>
              <a:t>Educate the federal government </a:t>
            </a:r>
            <a:r>
              <a:rPr lang="en-US" b="1" kern="0" dirty="0">
                <a:solidFill>
                  <a:schemeClr val="tx1"/>
                </a:solidFill>
                <a:latin typeface="Calibri"/>
                <a:cs typeface="Calibri"/>
              </a:rPr>
              <a:t>through research-based memos and concept papers to design grant programs </a:t>
            </a:r>
            <a:r>
              <a:rPr lang="en-US" kern="0" dirty="0">
                <a:solidFill>
                  <a:schemeClr val="tx1"/>
                </a:solidFill>
                <a:latin typeface="Calibri"/>
                <a:cs typeface="Calibri"/>
              </a:rPr>
              <a:t>that incentivize and support the launch, scale and sustainability of strategic school staffing models. These should include </a:t>
            </a:r>
            <a:r>
              <a:rPr lang="en-US" b="1" kern="0" dirty="0">
                <a:solidFill>
                  <a:schemeClr val="tx1"/>
                </a:solidFill>
                <a:latin typeface="Calibri"/>
                <a:cs typeface="Calibri"/>
              </a:rPr>
              <a:t>short-term investments </a:t>
            </a:r>
            <a:r>
              <a:rPr lang="en-US" kern="0" dirty="0">
                <a:solidFill>
                  <a:schemeClr val="tx1"/>
                </a:solidFill>
                <a:latin typeface="Calibri"/>
                <a:cs typeface="Calibri"/>
              </a:rPr>
              <a:t>to schools and districts to support the transition to strategic school staffing models.</a:t>
            </a:r>
            <a:br>
              <a:rPr lang="en-US" kern="0" dirty="0">
                <a:latin typeface="Calibri" panose="020F0502020204030204" pitchFamily="34" charset="0"/>
                <a:cs typeface="Calibri" panose="020F0502020204030204" pitchFamily="34" charset="0"/>
              </a:rPr>
            </a:br>
            <a:endParaRPr lang="en-US"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kern="0" dirty="0">
                <a:solidFill>
                  <a:schemeClr val="tx1"/>
                </a:solidFill>
                <a:latin typeface="Calibri"/>
                <a:cs typeface="Calibri"/>
              </a:rPr>
              <a:t>Invest in individual and coalitions of nonprofit organizations that </a:t>
            </a:r>
            <a:r>
              <a:rPr lang="en-US" b="1" kern="0" dirty="0">
                <a:solidFill>
                  <a:schemeClr val="tx1"/>
                </a:solidFill>
                <a:latin typeface="Calibri"/>
                <a:cs typeface="Calibri"/>
              </a:rPr>
              <a:t>conduct advocacy and policy research to inform new policy and elevate collective bargaining agreements that create conditions for strategic school staffing models </a:t>
            </a:r>
            <a:r>
              <a:rPr lang="en-US" kern="0" dirty="0">
                <a:solidFill>
                  <a:schemeClr val="tx1"/>
                </a:solidFill>
                <a:latin typeface="Calibri"/>
                <a:cs typeface="Calibri"/>
              </a:rPr>
              <a:t>such as flexible compensation structures, class sizes and sustainable funding lines for different roles such as lead teacher, hybrid teachers, paraprofessionals, residents, etc. </a:t>
            </a:r>
            <a:endParaRPr lang="en-US" kern="0" dirty="0">
              <a:solidFill>
                <a:schemeClr val="tx1"/>
              </a:solidFill>
              <a:latin typeface="Calibri" panose="020F0502020204030204" pitchFamily="34" charset="0"/>
              <a:cs typeface="Calibri" panose="020F0502020204030204" pitchFamily="34" charset="0"/>
            </a:endParaRPr>
          </a:p>
          <a:p>
            <a:pPr>
              <a:buClr>
                <a:schemeClr val="accent4"/>
              </a:buClr>
            </a:pPr>
            <a:endParaRPr lang="en-US"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kern="0" dirty="0">
                <a:solidFill>
                  <a:schemeClr val="tx1"/>
                </a:solidFill>
                <a:latin typeface="Calibri"/>
                <a:cs typeface="Calibri"/>
              </a:rPr>
              <a:t>Convene state and local policymakers in </a:t>
            </a:r>
            <a:r>
              <a:rPr lang="en-US" b="1" kern="0" dirty="0">
                <a:solidFill>
                  <a:schemeClr val="tx1"/>
                </a:solidFill>
                <a:latin typeface="Calibri"/>
                <a:cs typeface="Calibri"/>
              </a:rPr>
              <a:t>regional communities of practice to share examples of effective policies around launching, scaling and sustaining strategic school staffing initiatives </a:t>
            </a:r>
            <a:r>
              <a:rPr lang="en-US" kern="0" dirty="0">
                <a:solidFill>
                  <a:schemeClr val="tx1"/>
                </a:solidFill>
                <a:latin typeface="Calibri"/>
                <a:cs typeface="Calibri"/>
              </a:rPr>
              <a:t>that provide the right balance of flexibility and accountability. </a:t>
            </a:r>
            <a:br>
              <a:rPr lang="en-US" kern="0" dirty="0">
                <a:latin typeface="Calibri" panose="020F0502020204030204" pitchFamily="34" charset="0"/>
                <a:cs typeface="Calibri" panose="020F0502020204030204" pitchFamily="34" charset="0"/>
              </a:rPr>
            </a:br>
            <a:endParaRPr lang="en-US"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kern="0" dirty="0">
                <a:solidFill>
                  <a:schemeClr val="tx1"/>
                </a:solidFill>
                <a:latin typeface="Calibri"/>
                <a:cs typeface="Calibri"/>
              </a:rPr>
              <a:t>Invest in organizations that partner with the federal, state and local governments to </a:t>
            </a:r>
            <a:r>
              <a:rPr lang="en-US" b="1" kern="0" dirty="0">
                <a:solidFill>
                  <a:schemeClr val="tx1"/>
                </a:solidFill>
                <a:latin typeface="Calibri"/>
                <a:cs typeface="Calibri"/>
              </a:rPr>
              <a:t>elevate teacher leadership as an effective use of investments and funding streams </a:t>
            </a:r>
            <a:r>
              <a:rPr lang="en-US" kern="0" dirty="0">
                <a:solidFill>
                  <a:schemeClr val="tx1"/>
                </a:solidFill>
                <a:latin typeface="Calibri"/>
                <a:cs typeface="Calibri"/>
              </a:rPr>
              <a:t>for key priorities like school improvement and social and emotional learning. </a:t>
            </a:r>
            <a:br>
              <a:rPr lang="en-US" kern="0" dirty="0">
                <a:latin typeface="Calibri" panose="020F0502020204030204" pitchFamily="34" charset="0"/>
                <a:cs typeface="Calibri" panose="020F0502020204030204" pitchFamily="34" charset="0"/>
              </a:rPr>
            </a:br>
            <a:endParaRPr lang="en-US" b="1"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kern="0" dirty="0">
                <a:solidFill>
                  <a:schemeClr val="tx1"/>
                </a:solidFill>
                <a:latin typeface="Calibri"/>
                <a:cs typeface="Calibri"/>
              </a:rPr>
              <a:t>Invest in organizations that partner with federal and state governments </a:t>
            </a:r>
            <a:r>
              <a:rPr lang="en-US" b="1" kern="0" dirty="0">
                <a:solidFill>
                  <a:schemeClr val="tx1"/>
                </a:solidFill>
                <a:latin typeface="Calibri"/>
                <a:cs typeface="Calibri"/>
              </a:rPr>
              <a:t>to prioritize or incentivize innovative teaching roles in programs </a:t>
            </a:r>
            <a:r>
              <a:rPr lang="en-US" kern="0" dirty="0">
                <a:solidFill>
                  <a:schemeClr val="tx1"/>
                </a:solidFill>
                <a:latin typeface="Calibri"/>
                <a:cs typeface="Calibri"/>
              </a:rPr>
              <a:t>like TSL, TQP, SEED, Title II, SIG and their state-level equivalents.</a:t>
            </a:r>
            <a:br>
              <a:rPr lang="en-US" kern="0" dirty="0">
                <a:latin typeface="Calibri" panose="020F0502020204030204" pitchFamily="34" charset="0"/>
                <a:cs typeface="Calibri" panose="020F0502020204030204" pitchFamily="34" charset="0"/>
              </a:rPr>
            </a:br>
            <a:endParaRPr lang="en-US" kern="0" dirty="0">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kern="0" dirty="0">
                <a:solidFill>
                  <a:schemeClr val="tx1"/>
                </a:solidFill>
                <a:latin typeface="Calibri"/>
                <a:cs typeface="Calibri"/>
              </a:rPr>
              <a:t>Fund advocacy to </a:t>
            </a:r>
            <a:r>
              <a:rPr lang="en-US" b="1" kern="0" dirty="0">
                <a:solidFill>
                  <a:schemeClr val="tx1"/>
                </a:solidFill>
                <a:latin typeface="Calibri"/>
                <a:cs typeface="Calibri"/>
              </a:rPr>
              <a:t>encourage the federal government to invest in research on strategic school staffing </a:t>
            </a:r>
            <a:r>
              <a:rPr lang="en-US" kern="0" dirty="0">
                <a:solidFill>
                  <a:schemeClr val="tx1"/>
                </a:solidFill>
                <a:latin typeface="Calibri"/>
                <a:cs typeface="Calibri"/>
              </a:rPr>
              <a:t>models.</a:t>
            </a:r>
          </a:p>
        </p:txBody>
      </p:sp>
      <p:pic>
        <p:nvPicPr>
          <p:cNvPr id="10" name="Google Shape;182;g237aa42a3f1_10_14">
            <a:extLst>
              <a:ext uri="{FF2B5EF4-FFF2-40B4-BE49-F238E27FC236}">
                <a16:creationId xmlns:a16="http://schemas.microsoft.com/office/drawing/2014/main" id="{BBF01B23-3254-70CB-0682-8A38A9C84610}"/>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8269285" y="49422"/>
            <a:ext cx="961534" cy="786244"/>
          </a:xfrm>
          <a:prstGeom prst="rect">
            <a:avLst/>
          </a:prstGeom>
          <a:noFill/>
          <a:ln>
            <a:noFill/>
          </a:ln>
        </p:spPr>
      </p:pic>
      <p:sp>
        <p:nvSpPr>
          <p:cNvPr id="5" name="TextBox 4">
            <a:extLst>
              <a:ext uri="{FF2B5EF4-FFF2-40B4-BE49-F238E27FC236}">
                <a16:creationId xmlns:a16="http://schemas.microsoft.com/office/drawing/2014/main" id="{687BD251-C562-4BCC-E871-F16EA31B167C}"/>
              </a:ext>
            </a:extLst>
          </p:cNvPr>
          <p:cNvSpPr txBox="1"/>
          <p:nvPr/>
        </p:nvSpPr>
        <p:spPr>
          <a:xfrm rot="10800000" flipV="1">
            <a:off x="242696" y="6613589"/>
            <a:ext cx="3685881" cy="230832"/>
          </a:xfrm>
          <a:prstGeom prst="rect">
            <a:avLst/>
          </a:prstGeom>
          <a:noFill/>
        </p:spPr>
        <p:txBody>
          <a:bodyPr wrap="square" rtlCol="0">
            <a:spAutoFit/>
          </a:bodyPr>
          <a:lstStyle/>
          <a:p>
            <a:r>
              <a:rPr lang="en-US" sz="900">
                <a:latin typeface="Calibri" panose="020F0502020204030204" pitchFamily="34" charset="0"/>
                <a:cs typeface="Calibri" panose="020F0502020204030204" pitchFamily="34" charset="0"/>
              </a:rPr>
              <a:t>Source: </a:t>
            </a:r>
            <a:r>
              <a:rPr lang="en-US" sz="900">
                <a:latin typeface="Calibri" panose="020F0502020204030204" pitchFamily="34" charset="0"/>
                <a:cs typeface="Calibri" panose="020F0502020204030204" pitchFamily="34" charset="0"/>
                <a:hlinkClick r:id="rId4"/>
              </a:rPr>
              <a:t>Coalition to Reimagine the Teaching Role </a:t>
            </a:r>
            <a:r>
              <a:rPr lang="en-US" sz="900">
                <a:latin typeface="Calibri" panose="020F0502020204030204" pitchFamily="34" charset="0"/>
                <a:cs typeface="Calibri" panose="020F0502020204030204" pitchFamily="34" charset="0"/>
              </a:rPr>
              <a:t>(2023)</a:t>
            </a:r>
          </a:p>
        </p:txBody>
      </p:sp>
      <p:sp>
        <p:nvSpPr>
          <p:cNvPr id="6" name="Slide Number Placeholder 3">
            <a:extLst>
              <a:ext uri="{FF2B5EF4-FFF2-40B4-BE49-F238E27FC236}">
                <a16:creationId xmlns:a16="http://schemas.microsoft.com/office/drawing/2014/main" id="{60893D31-6811-0E0D-DFC8-84D245D66973}"/>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43</a:t>
            </a:fld>
            <a:endParaRPr lang="en-US">
              <a:solidFill>
                <a:srgbClr val="A9A9A9"/>
              </a:solidFill>
              <a:latin typeface="Calibri"/>
            </a:endParaRPr>
          </a:p>
        </p:txBody>
      </p:sp>
    </p:spTree>
    <p:extLst>
      <p:ext uri="{BB962C8B-B14F-4D97-AF65-F5344CB8AC3E}">
        <p14:creationId xmlns:p14="http://schemas.microsoft.com/office/powerpoint/2010/main" val="3163636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7aa42a3f1_10_14"/>
          <p:cNvSpPr txBox="1">
            <a:spLocks noGrp="1"/>
          </p:cNvSpPr>
          <p:nvPr>
            <p:ph type="title"/>
          </p:nvPr>
        </p:nvSpPr>
        <p:spPr>
          <a:prstGeom prst="rect">
            <a:avLst/>
          </a:prstGeom>
        </p:spPr>
        <p:txBody>
          <a:bodyPr spcFirstLastPara="1" wrap="square" lIns="0" tIns="0" rIns="0" bIns="0" anchor="t" anchorCtr="0">
            <a:noAutofit/>
          </a:bodyPr>
          <a:lstStyle/>
          <a:p>
            <a:r>
              <a:rPr lang="en-US" sz="2600"/>
              <a:t>Additional investment is required to expand the number </a:t>
            </a:r>
            <a:br>
              <a:rPr lang="en-US" sz="2600"/>
            </a:br>
            <a:r>
              <a:rPr lang="en-US" sz="2600"/>
              <a:t>of school systems piloting and adopting strategic school staffing</a:t>
            </a:r>
            <a:endParaRPr sz="2600"/>
          </a:p>
        </p:txBody>
      </p:sp>
      <p:sp>
        <p:nvSpPr>
          <p:cNvPr id="2" name="Content Placeholder 2">
            <a:extLst>
              <a:ext uri="{FF2B5EF4-FFF2-40B4-BE49-F238E27FC236}">
                <a16:creationId xmlns:a16="http://schemas.microsoft.com/office/drawing/2014/main" id="{5BD16606-3222-1928-5ED3-ED09FB065C86}"/>
              </a:ext>
            </a:extLst>
          </p:cNvPr>
          <p:cNvSpPr txBox="1">
            <a:spLocks/>
          </p:cNvSpPr>
          <p:nvPr/>
        </p:nvSpPr>
        <p:spPr>
          <a:xfrm>
            <a:off x="259977" y="1522847"/>
            <a:ext cx="3425903" cy="3963553"/>
          </a:xfrm>
          <a:prstGeom prst="rect">
            <a:avLst/>
          </a:prstGeom>
          <a:ln>
            <a:solidFill>
              <a:schemeClr val="accent1"/>
            </a:solidFill>
          </a:ln>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kern="0">
                <a:solidFill>
                  <a:schemeClr val="accent3"/>
                </a:solidFill>
                <a:latin typeface="Calibri" panose="020F0502020204030204" pitchFamily="34" charset="0"/>
                <a:cs typeface="Calibri" panose="020F0502020204030204" pitchFamily="34" charset="0"/>
              </a:rPr>
              <a:t>GOALS of </a:t>
            </a:r>
            <a:r>
              <a:rPr lang="en-US" b="1" u="sng" kern="0">
                <a:solidFill>
                  <a:schemeClr val="accent3"/>
                </a:solidFill>
                <a:latin typeface="Calibri" panose="020F0502020204030204" pitchFamily="34" charset="0"/>
                <a:cs typeface="Calibri" panose="020F0502020204030204" pitchFamily="34" charset="0"/>
              </a:rPr>
              <a:t>expanding pilots and exemplars</a:t>
            </a:r>
            <a:br>
              <a:rPr lang="en-US" sz="1500" b="1" kern="0">
                <a:solidFill>
                  <a:schemeClr val="accent3"/>
                </a:solidFill>
                <a:latin typeface="Calibri" panose="020F0502020204030204" pitchFamily="34" charset="0"/>
                <a:cs typeface="Calibri" panose="020F0502020204030204" pitchFamily="34" charset="0"/>
              </a:rPr>
            </a:br>
            <a:endParaRPr lang="en-US" sz="1500" b="1" kern="0">
              <a:solidFill>
                <a:schemeClr val="accent3"/>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b="0" i="0" u="none" strike="noStrike">
                <a:solidFill>
                  <a:schemeClr val="tx1"/>
                </a:solidFill>
                <a:effectLst/>
                <a:latin typeface="Calibri" panose="020F0502020204030204" pitchFamily="34" charset="0"/>
              </a:rPr>
              <a:t>While bright spots exists—school systems successfully implementing strategic school staffing within supportive local and state environments—</a:t>
            </a:r>
            <a:r>
              <a:rPr lang="en-US" sz="1300" b="1" i="0" u="none" strike="noStrike">
                <a:solidFill>
                  <a:schemeClr val="tx1"/>
                </a:solidFill>
                <a:effectLst/>
                <a:latin typeface="Calibri" panose="020F0502020204030204" pitchFamily="34" charset="0"/>
              </a:rPr>
              <a:t>further funding is required to pilot and expand successful strategic school staffing</a:t>
            </a:r>
            <a:r>
              <a:rPr lang="en-US" sz="1300" b="0" i="0" u="none" strike="noStrike">
                <a:solidFill>
                  <a:schemeClr val="tx1"/>
                </a:solidFill>
                <a:effectLst/>
                <a:latin typeface="Calibri" panose="020F0502020204030204" pitchFamily="34" charset="0"/>
              </a:rPr>
              <a:t> efforts to reach more schools, students, and teachers. </a:t>
            </a:r>
            <a:r>
              <a:rPr lang="en-US" sz="1300" b="1" i="0" u="none" strike="noStrike">
                <a:solidFill>
                  <a:schemeClr val="tx1"/>
                </a:solidFill>
                <a:effectLst/>
                <a:latin typeface="Calibri" panose="020F0502020204030204" pitchFamily="34" charset="0"/>
              </a:rPr>
              <a:t>Seed funding from philanthropy can incentivize expansion to new locations</a:t>
            </a:r>
            <a:r>
              <a:rPr lang="en-US" sz="1300" b="0" i="0" u="none" strike="noStrike">
                <a:solidFill>
                  <a:schemeClr val="tx1"/>
                </a:solidFill>
                <a:effectLst/>
                <a:latin typeface="Calibri" panose="020F0502020204030204" pitchFamily="34" charset="0"/>
              </a:rPr>
              <a:t>.</a:t>
            </a:r>
            <a:br>
              <a:rPr lang="en-US" sz="1300" kern="0">
                <a:solidFill>
                  <a:schemeClr val="tx1"/>
                </a:solidFill>
                <a:latin typeface="Calibri" panose="020F0502020204030204" pitchFamily="34" charset="0"/>
                <a:cs typeface="Calibri" panose="020F0502020204030204" pitchFamily="34" charset="0"/>
              </a:rPr>
            </a:br>
            <a:endParaRPr lang="en-US" sz="1300" kern="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F8EBCD9-7C75-C537-0BD5-A0F5684AAEDA}"/>
              </a:ext>
            </a:extLst>
          </p:cNvPr>
          <p:cNvSpPr txBox="1">
            <a:spLocks/>
          </p:cNvSpPr>
          <p:nvPr/>
        </p:nvSpPr>
        <p:spPr>
          <a:xfrm>
            <a:off x="3928577" y="1522847"/>
            <a:ext cx="4955446" cy="3963554"/>
          </a:xfrm>
          <a:prstGeom prst="rect">
            <a:avLst/>
          </a:prstGeom>
          <a:ln>
            <a:solidFill>
              <a:schemeClr val="accent1"/>
            </a:solidFill>
          </a:ln>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kern="0" dirty="0">
                <a:solidFill>
                  <a:schemeClr val="accent3"/>
                </a:solidFill>
                <a:latin typeface="Calibri" panose="020F0502020204030204" pitchFamily="34" charset="0"/>
                <a:cs typeface="Calibri" panose="020F0502020204030204" pitchFamily="34" charset="0"/>
              </a:rPr>
              <a:t>EXAMPLES of </a:t>
            </a:r>
            <a:r>
              <a:rPr lang="en-US" b="1" u="sng" kern="0" dirty="0">
                <a:solidFill>
                  <a:schemeClr val="accent3"/>
                </a:solidFill>
                <a:latin typeface="Calibri" panose="020F0502020204030204" pitchFamily="34" charset="0"/>
                <a:cs typeface="Calibri" panose="020F0502020204030204" pitchFamily="34" charset="0"/>
              </a:rPr>
              <a:t>expanding pilots and exemplars</a:t>
            </a:r>
            <a:r>
              <a:rPr lang="en-US" b="1" kern="0" dirty="0">
                <a:solidFill>
                  <a:schemeClr val="accent3"/>
                </a:solidFill>
                <a:latin typeface="Calibri" panose="020F0502020204030204" pitchFamily="34" charset="0"/>
                <a:cs typeface="Calibri" panose="020F0502020204030204" pitchFamily="34" charset="0"/>
              </a:rPr>
              <a:t> in action</a:t>
            </a:r>
            <a:br>
              <a:rPr lang="en-US" b="1" kern="0" dirty="0">
                <a:solidFill>
                  <a:schemeClr val="accent3"/>
                </a:solidFill>
                <a:latin typeface="Calibri" panose="020F0502020204030204" pitchFamily="34" charset="0"/>
                <a:cs typeface="Calibri" panose="020F0502020204030204" pitchFamily="34" charset="0"/>
              </a:rPr>
            </a:br>
            <a:endParaRPr lang="en-US" b="1"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Invest in </a:t>
            </a:r>
            <a:r>
              <a:rPr lang="en-US" sz="1300" b="1" kern="0" dirty="0">
                <a:solidFill>
                  <a:schemeClr val="tx1"/>
                </a:solidFill>
                <a:latin typeface="Calibri" panose="020F0502020204030204" pitchFamily="34" charset="0"/>
                <a:cs typeface="Calibri" panose="020F0502020204030204" pitchFamily="34" charset="0"/>
              </a:rPr>
              <a:t>existing bright spots that integrate one or multiple strategic school staffing models </a:t>
            </a:r>
            <a:r>
              <a:rPr lang="en-US" sz="1300" kern="0" dirty="0">
                <a:solidFill>
                  <a:schemeClr val="tx1"/>
                </a:solidFill>
                <a:latin typeface="Calibri" panose="020F0502020204030204" pitchFamily="34" charset="0"/>
                <a:cs typeface="Calibri" panose="020F0502020204030204" pitchFamily="34" charset="0"/>
              </a:rPr>
              <a:t>to scale these models across more schools within their communities. </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i="0" u="none" strike="noStrike" dirty="0">
                <a:solidFill>
                  <a:srgbClr val="56595C"/>
                </a:solidFill>
                <a:effectLst/>
                <a:latin typeface="Calibri" panose="020F0502020204030204" pitchFamily="34" charset="0"/>
              </a:rPr>
              <a:t>Support </a:t>
            </a:r>
            <a:r>
              <a:rPr lang="en-US" sz="1300" dirty="0">
                <a:solidFill>
                  <a:srgbClr val="56595C"/>
                </a:solidFill>
                <a:latin typeface="Calibri" panose="020F0502020204030204" pitchFamily="34" charset="0"/>
              </a:rPr>
              <a:t>organizations, such as state education agencies that can spur </a:t>
            </a:r>
            <a:r>
              <a:rPr lang="en-US" sz="1300" b="1" i="0" u="none" strike="noStrike" dirty="0">
                <a:solidFill>
                  <a:srgbClr val="56595C"/>
                </a:solidFill>
                <a:effectLst/>
                <a:latin typeface="Calibri" panose="020F0502020204030204" pitchFamily="34" charset="0"/>
              </a:rPr>
              <a:t>the </a:t>
            </a:r>
            <a:r>
              <a:rPr lang="en-US" sz="1300" b="1" dirty="0">
                <a:solidFill>
                  <a:srgbClr val="56595C"/>
                </a:solidFill>
                <a:latin typeface="Calibri" panose="020F0502020204030204" pitchFamily="34" charset="0"/>
              </a:rPr>
              <a:t>adoption of strategic school staffing</a:t>
            </a:r>
            <a:r>
              <a:rPr lang="en-US" sz="1300" b="1" i="0" u="none" strike="noStrike" dirty="0">
                <a:solidFill>
                  <a:srgbClr val="56595C"/>
                </a:solidFill>
                <a:effectLst/>
                <a:latin typeface="Calibri" panose="020F0502020204030204" pitchFamily="34" charset="0"/>
              </a:rPr>
              <a:t> to </a:t>
            </a:r>
            <a:r>
              <a:rPr lang="en-US" sz="1300" b="1" dirty="0">
                <a:solidFill>
                  <a:srgbClr val="56595C"/>
                </a:solidFill>
                <a:latin typeface="Calibri" panose="020F0502020204030204" pitchFamily="34" charset="0"/>
              </a:rPr>
              <a:t>other</a:t>
            </a:r>
            <a:r>
              <a:rPr lang="en-US" sz="1300" b="1" i="0" u="none" strike="noStrike" dirty="0">
                <a:solidFill>
                  <a:srgbClr val="56595C"/>
                </a:solidFill>
                <a:effectLst/>
                <a:latin typeface="Calibri" panose="020F0502020204030204" pitchFamily="34" charset="0"/>
              </a:rPr>
              <a:t> school systems</a:t>
            </a:r>
            <a:r>
              <a:rPr lang="en-US" sz="1300" b="0" i="0" u="none" strike="noStrike" dirty="0">
                <a:solidFill>
                  <a:srgbClr val="56595C"/>
                </a:solidFill>
                <a:effectLst/>
                <a:latin typeface="Calibri" panose="020F0502020204030204" pitchFamily="34" charset="0"/>
              </a:rPr>
              <a:t> </a:t>
            </a:r>
            <a:r>
              <a:rPr lang="en-US" sz="1300" b="1" i="0" u="none" strike="noStrike" dirty="0">
                <a:solidFill>
                  <a:srgbClr val="56595C"/>
                </a:solidFill>
                <a:effectLst/>
                <a:latin typeface="Calibri" panose="020F0502020204030204" pitchFamily="34" charset="0"/>
              </a:rPr>
              <a:t>and communities nationwide </a:t>
            </a:r>
            <a:r>
              <a:rPr lang="en-US" sz="1300" b="0" i="0" u="none" strike="noStrike" dirty="0">
                <a:solidFill>
                  <a:srgbClr val="56595C"/>
                </a:solidFill>
                <a:effectLst/>
                <a:latin typeface="Calibri" panose="020F0502020204030204" pitchFamily="34" charset="0"/>
              </a:rPr>
              <a:t>through technical assistance, policy and advocacy, to reach more students and teachers.</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Fund pilot programs to </a:t>
            </a:r>
            <a:r>
              <a:rPr lang="en-US" sz="1300" b="1" kern="0" dirty="0">
                <a:solidFill>
                  <a:schemeClr val="tx1"/>
                </a:solidFill>
                <a:latin typeface="Calibri" panose="020F0502020204030204" pitchFamily="34" charset="0"/>
                <a:cs typeface="Calibri" panose="020F0502020204030204" pitchFamily="34" charset="0"/>
              </a:rPr>
              <a:t>design and incubate new strategic school staffing models </a:t>
            </a:r>
            <a:r>
              <a:rPr lang="en-US" sz="1300" kern="0" dirty="0">
                <a:solidFill>
                  <a:schemeClr val="tx1"/>
                </a:solidFill>
                <a:latin typeface="Calibri" panose="020F0502020204030204" pitchFamily="34" charset="0"/>
                <a:cs typeface="Calibri" panose="020F0502020204030204" pitchFamily="34" charset="0"/>
              </a:rPr>
              <a:t>and improve the models defined in this scan. </a:t>
            </a:r>
          </a:p>
          <a:p>
            <a:pPr marL="285750" indent="-285750">
              <a:buClr>
                <a:schemeClr val="accent4"/>
              </a:buClr>
              <a:buFont typeface="Wingdings" panose="05000000000000000000" pitchFamily="2" charset="2"/>
              <a:buChar char="§"/>
            </a:pP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Fund a small, </a:t>
            </a:r>
            <a:r>
              <a:rPr lang="en-US" sz="1300" b="1" kern="0" dirty="0">
                <a:solidFill>
                  <a:schemeClr val="tx1"/>
                </a:solidFill>
                <a:latin typeface="Calibri" panose="020F0502020204030204" pitchFamily="34" charset="0"/>
                <a:cs typeface="Calibri" panose="020F0502020204030204" pitchFamily="34" charset="0"/>
              </a:rPr>
              <a:t>competitive grant program to encourage new models and the adoption of current successful models. </a:t>
            </a:r>
            <a:r>
              <a:rPr lang="en-US" sz="1300" kern="0" dirty="0">
                <a:solidFill>
                  <a:schemeClr val="tx1"/>
                </a:solidFill>
                <a:latin typeface="Calibri" panose="020F0502020204030204" pitchFamily="34" charset="0"/>
                <a:cs typeface="Calibri" panose="020F0502020204030204" pitchFamily="34" charset="0"/>
              </a:rPr>
              <a:t>When incentivizing new models, focus on those that advance models that have fewer examples in the field.</a:t>
            </a:r>
          </a:p>
        </p:txBody>
      </p:sp>
      <p:pic>
        <p:nvPicPr>
          <p:cNvPr id="10" name="Google Shape;182;g237aa42a3f1_10_14">
            <a:extLst>
              <a:ext uri="{FF2B5EF4-FFF2-40B4-BE49-F238E27FC236}">
                <a16:creationId xmlns:a16="http://schemas.microsoft.com/office/drawing/2014/main" id="{BBF01B23-3254-70CB-0682-8A38A9C84610}"/>
              </a:ext>
            </a:extLst>
          </p:cNvPr>
          <p:cNvPicPr preferRelativeResize="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74736" y="0"/>
            <a:ext cx="969264" cy="969264"/>
          </a:xfrm>
          <a:prstGeom prst="rect">
            <a:avLst/>
          </a:prstGeom>
          <a:noFill/>
          <a:ln>
            <a:noFill/>
          </a:ln>
        </p:spPr>
      </p:pic>
      <p:sp>
        <p:nvSpPr>
          <p:cNvPr id="4" name="Slide Number Placeholder 3">
            <a:extLst>
              <a:ext uri="{FF2B5EF4-FFF2-40B4-BE49-F238E27FC236}">
                <a16:creationId xmlns:a16="http://schemas.microsoft.com/office/drawing/2014/main" id="{093FF9EE-6FDA-7652-1E1A-226FBB35F0EE}"/>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44</a:t>
            </a:fld>
            <a:endParaRPr lang="en-US">
              <a:solidFill>
                <a:srgbClr val="A9A9A9"/>
              </a:solidFill>
              <a:latin typeface="Calibri"/>
            </a:endParaRPr>
          </a:p>
        </p:txBody>
      </p:sp>
    </p:spTree>
    <p:extLst>
      <p:ext uri="{BB962C8B-B14F-4D97-AF65-F5344CB8AC3E}">
        <p14:creationId xmlns:p14="http://schemas.microsoft.com/office/powerpoint/2010/main" val="262072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7aa42a3f1_10_14"/>
          <p:cNvSpPr txBox="1">
            <a:spLocks noGrp="1"/>
          </p:cNvSpPr>
          <p:nvPr>
            <p:ph type="title"/>
          </p:nvPr>
        </p:nvSpPr>
        <p:spPr>
          <a:prstGeom prst="rect">
            <a:avLst/>
          </a:prstGeom>
        </p:spPr>
        <p:txBody>
          <a:bodyPr spcFirstLastPara="1" wrap="square" lIns="0" tIns="0" rIns="0" bIns="0" anchor="t" anchorCtr="0">
            <a:noAutofit/>
          </a:bodyPr>
          <a:lstStyle/>
          <a:p>
            <a:r>
              <a:rPr lang="en-US" sz="2600"/>
              <a:t>It is necessary to expand the capacity, number and type</a:t>
            </a:r>
            <a:br>
              <a:rPr lang="en-US" sz="2600"/>
            </a:br>
            <a:r>
              <a:rPr lang="en-US" sz="2600"/>
              <a:t>of organizations supporting the implementation of </a:t>
            </a:r>
            <a:br>
              <a:rPr lang="en-US" sz="2600"/>
            </a:br>
            <a:r>
              <a:rPr lang="en-US" sz="2600"/>
              <a:t>strategic school staffing</a:t>
            </a:r>
          </a:p>
        </p:txBody>
      </p:sp>
      <p:sp>
        <p:nvSpPr>
          <p:cNvPr id="2" name="Content Placeholder 2">
            <a:extLst>
              <a:ext uri="{FF2B5EF4-FFF2-40B4-BE49-F238E27FC236}">
                <a16:creationId xmlns:a16="http://schemas.microsoft.com/office/drawing/2014/main" id="{5BD16606-3222-1928-5ED3-ED09FB065C86}"/>
              </a:ext>
            </a:extLst>
          </p:cNvPr>
          <p:cNvSpPr txBox="1">
            <a:spLocks/>
          </p:cNvSpPr>
          <p:nvPr/>
        </p:nvSpPr>
        <p:spPr>
          <a:xfrm>
            <a:off x="259977" y="1362591"/>
            <a:ext cx="3425903" cy="5365046"/>
          </a:xfrm>
          <a:prstGeom prst="rect">
            <a:avLst/>
          </a:prstGeom>
          <a:ln>
            <a:solidFill>
              <a:schemeClr val="accent1"/>
            </a:solidFill>
          </a:ln>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kern="0">
                <a:solidFill>
                  <a:schemeClr val="accent3"/>
                </a:solidFill>
                <a:latin typeface="Calibri" panose="020F0502020204030204" pitchFamily="34" charset="0"/>
                <a:cs typeface="Calibri" panose="020F0502020204030204" pitchFamily="34" charset="0"/>
              </a:rPr>
              <a:t>GOALS of </a:t>
            </a:r>
            <a:r>
              <a:rPr lang="en-US" b="1" u="sng" kern="0">
                <a:solidFill>
                  <a:schemeClr val="accent3"/>
                </a:solidFill>
                <a:latin typeface="Calibri" panose="020F0502020204030204" pitchFamily="34" charset="0"/>
                <a:cs typeface="Calibri" panose="020F0502020204030204" pitchFamily="34" charset="0"/>
              </a:rPr>
              <a:t>funding organizations to support implementation </a:t>
            </a:r>
            <a:br>
              <a:rPr lang="en-US" sz="1500" b="1" kern="0">
                <a:solidFill>
                  <a:schemeClr val="accent3"/>
                </a:solidFill>
                <a:latin typeface="Calibri" panose="020F0502020204030204" pitchFamily="34" charset="0"/>
                <a:cs typeface="Calibri" panose="020F0502020204030204" pitchFamily="34" charset="0"/>
              </a:rPr>
            </a:br>
            <a:endParaRPr lang="en-US" sz="1300" b="1"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Successfully scaling strategic school staffing requires </a:t>
            </a:r>
            <a:r>
              <a:rPr lang="en-US" sz="1300" b="1" kern="0">
                <a:solidFill>
                  <a:schemeClr val="tx1"/>
                </a:solidFill>
                <a:latin typeface="Calibri" panose="020F0502020204030204" pitchFamily="34" charset="0"/>
                <a:cs typeface="Calibri" panose="020F0502020204030204" pitchFamily="34" charset="0"/>
              </a:rPr>
              <a:t>a collection of strong technical assistance providers</a:t>
            </a:r>
            <a:r>
              <a:rPr lang="en-US" sz="1300" kern="0">
                <a:solidFill>
                  <a:schemeClr val="tx1"/>
                </a:solidFill>
                <a:latin typeface="Calibri" panose="020F0502020204030204" pitchFamily="34" charset="0"/>
                <a:cs typeface="Calibri" panose="020F0502020204030204" pitchFamily="34" charset="0"/>
              </a:rPr>
              <a:t> to support school systems with implementation.</a:t>
            </a:r>
            <a:r>
              <a:rPr lang="en-US" sz="1300" b="1" kern="0">
                <a:solidFill>
                  <a:schemeClr val="tx1"/>
                </a:solidFill>
                <a:latin typeface="Calibri" panose="020F0502020204030204" pitchFamily="34" charset="0"/>
                <a:cs typeface="Calibri" panose="020F0502020204030204" pitchFamily="34" charset="0"/>
              </a:rPr>
              <a:t> </a:t>
            </a:r>
            <a:br>
              <a:rPr lang="en-US" sz="1300" kern="0">
                <a:solidFill>
                  <a:schemeClr val="tx1"/>
                </a:solidFill>
                <a:latin typeface="Calibri" panose="020F0502020204030204" pitchFamily="34" charset="0"/>
                <a:cs typeface="Calibri" panose="020F0502020204030204" pitchFamily="34" charset="0"/>
              </a:rPr>
            </a:br>
            <a:endParaRPr lang="en-US" sz="13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Organizations, including state education agencies that provide high-quality technical assistance, partner with school systems to provide knowledge, coaching and support. Philanthropic investments can </a:t>
            </a:r>
            <a:r>
              <a:rPr lang="en-US" sz="1300" b="1" kern="0">
                <a:solidFill>
                  <a:schemeClr val="tx1"/>
                </a:solidFill>
                <a:latin typeface="Calibri" panose="020F0502020204030204" pitchFamily="34" charset="0"/>
                <a:cs typeface="Calibri" panose="020F0502020204030204" pitchFamily="34" charset="0"/>
              </a:rPr>
              <a:t>expand the number of TA providers that are positioned to support the various types of models </a:t>
            </a:r>
            <a:r>
              <a:rPr lang="en-US" sz="1300" kern="0">
                <a:solidFill>
                  <a:schemeClr val="tx1"/>
                </a:solidFill>
                <a:latin typeface="Calibri" panose="020F0502020204030204" pitchFamily="34" charset="0"/>
                <a:cs typeface="Calibri" panose="020F0502020204030204" pitchFamily="34" charset="0"/>
              </a:rPr>
              <a:t>that are emerging, particularly in places where the current TA supply is low.</a:t>
            </a:r>
            <a:br>
              <a:rPr lang="en-US" sz="1300" kern="0">
                <a:solidFill>
                  <a:schemeClr val="tx1"/>
                </a:solidFill>
                <a:latin typeface="Calibri" panose="020F0502020204030204" pitchFamily="34" charset="0"/>
                <a:cs typeface="Calibri" panose="020F0502020204030204" pitchFamily="34" charset="0"/>
              </a:rPr>
            </a:br>
            <a:endParaRPr lang="en-US" sz="13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Investments can also support </a:t>
            </a:r>
            <a:r>
              <a:rPr lang="en-US" sz="1300" b="1" kern="0">
                <a:solidFill>
                  <a:schemeClr val="tx1"/>
                </a:solidFill>
                <a:latin typeface="Calibri" panose="020F0502020204030204" pitchFamily="34" charset="0"/>
                <a:cs typeface="Calibri" panose="020F0502020204030204" pitchFamily="34" charset="0"/>
              </a:rPr>
              <a:t>existing organizations with expanding their capacity </a:t>
            </a:r>
            <a:r>
              <a:rPr lang="en-US" sz="1300" kern="0">
                <a:solidFill>
                  <a:schemeClr val="tx1"/>
                </a:solidFill>
                <a:latin typeface="Calibri" panose="020F0502020204030204" pitchFamily="34" charset="0"/>
                <a:cs typeface="Calibri" panose="020F0502020204030204" pitchFamily="34" charset="0"/>
              </a:rPr>
              <a:t>and their ability to scale at lower cost to systems.</a:t>
            </a:r>
          </a:p>
        </p:txBody>
      </p:sp>
      <p:sp>
        <p:nvSpPr>
          <p:cNvPr id="3" name="Content Placeholder 2">
            <a:extLst>
              <a:ext uri="{FF2B5EF4-FFF2-40B4-BE49-F238E27FC236}">
                <a16:creationId xmlns:a16="http://schemas.microsoft.com/office/drawing/2014/main" id="{AF8EBCD9-7C75-C537-0BD5-A0F5684AAEDA}"/>
              </a:ext>
            </a:extLst>
          </p:cNvPr>
          <p:cNvSpPr txBox="1">
            <a:spLocks/>
          </p:cNvSpPr>
          <p:nvPr/>
        </p:nvSpPr>
        <p:spPr>
          <a:xfrm>
            <a:off x="3928577" y="1362590"/>
            <a:ext cx="4955446" cy="5365047"/>
          </a:xfrm>
          <a:prstGeom prst="rect">
            <a:avLst/>
          </a:prstGeom>
          <a:ln>
            <a:solidFill>
              <a:schemeClr val="accent1"/>
            </a:solidFill>
          </a:ln>
        </p:spPr>
        <p:txBody>
          <a:bodyPr vert="horz" lIns="91440" tIns="45720" rIns="91440" bIns="45720" rtlCol="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kern="0" dirty="0">
                <a:solidFill>
                  <a:schemeClr val="accent3"/>
                </a:solidFill>
                <a:latin typeface="Calibri" panose="020F0502020204030204" pitchFamily="34" charset="0"/>
                <a:cs typeface="Calibri" panose="020F0502020204030204" pitchFamily="34" charset="0"/>
              </a:rPr>
              <a:t> EXAMPLES of </a:t>
            </a:r>
            <a:r>
              <a:rPr lang="en-US" b="1" u="sng" kern="0" dirty="0">
                <a:solidFill>
                  <a:schemeClr val="accent3"/>
                </a:solidFill>
                <a:latin typeface="Calibri" panose="020F0502020204030204" pitchFamily="34" charset="0"/>
                <a:cs typeface="Calibri" panose="020F0502020204030204" pitchFamily="34" charset="0"/>
              </a:rPr>
              <a:t>funding organizations to support implementation </a:t>
            </a:r>
            <a:r>
              <a:rPr lang="en-US" b="1" kern="0" dirty="0">
                <a:solidFill>
                  <a:schemeClr val="accent3"/>
                </a:solidFill>
                <a:latin typeface="Calibri" panose="020F0502020204030204" pitchFamily="34" charset="0"/>
                <a:cs typeface="Calibri" panose="020F0502020204030204" pitchFamily="34" charset="0"/>
              </a:rPr>
              <a:t>in action</a:t>
            </a:r>
            <a:br>
              <a:rPr lang="en-US" b="1" kern="0" dirty="0">
                <a:solidFill>
                  <a:schemeClr val="accent3"/>
                </a:solidFill>
                <a:latin typeface="Calibri" panose="020F0502020204030204" pitchFamily="34" charset="0"/>
                <a:cs typeface="Calibri" panose="020F0502020204030204" pitchFamily="34" charset="0"/>
              </a:rPr>
            </a:br>
            <a:endParaRPr lang="en-US" b="1"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Invest in </a:t>
            </a:r>
            <a:r>
              <a:rPr lang="en-US" sz="1300" b="1" kern="0" dirty="0">
                <a:solidFill>
                  <a:schemeClr val="tx1"/>
                </a:solidFill>
                <a:latin typeface="Calibri" panose="020F0502020204030204" pitchFamily="34" charset="0"/>
                <a:cs typeface="Calibri" panose="020F0502020204030204" pitchFamily="34" charset="0"/>
              </a:rPr>
              <a:t>existing technical assistance providers </a:t>
            </a:r>
            <a:r>
              <a:rPr lang="en-US" sz="1300" kern="0" dirty="0">
                <a:solidFill>
                  <a:schemeClr val="tx1"/>
                </a:solidFill>
                <a:latin typeface="Calibri" panose="020F0502020204030204" pitchFamily="34" charset="0"/>
                <a:cs typeface="Calibri" panose="020F0502020204030204" pitchFamily="34" charset="0"/>
              </a:rPr>
              <a:t>including nonprofits, state education agencies, county offices of education, regional education service centers, etc. to launch and scale one or multiple strategic school staffing models across more school systems. </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Identify or support </a:t>
            </a:r>
            <a:r>
              <a:rPr lang="en-US" sz="1300" b="1" kern="0" dirty="0">
                <a:solidFill>
                  <a:schemeClr val="tx1"/>
                </a:solidFill>
                <a:latin typeface="Calibri" panose="020F0502020204030204" pitchFamily="34" charset="0"/>
                <a:cs typeface="Calibri" panose="020F0502020204030204" pitchFamily="34" charset="0"/>
              </a:rPr>
              <a:t>incubating new technical assistance providers</a:t>
            </a:r>
            <a:r>
              <a:rPr lang="en-US" sz="1300" kern="0" dirty="0">
                <a:solidFill>
                  <a:schemeClr val="tx1"/>
                </a:solidFill>
                <a:latin typeface="Calibri" panose="020F0502020204030204" pitchFamily="34" charset="0"/>
                <a:cs typeface="Calibri" panose="020F0502020204030204" pitchFamily="34" charset="0"/>
              </a:rPr>
              <a:t>, specifically for model types around technology solutions.</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Support </a:t>
            </a:r>
            <a:r>
              <a:rPr lang="en-US" sz="1300" b="1" kern="0" dirty="0">
                <a:solidFill>
                  <a:schemeClr val="tx1"/>
                </a:solidFill>
                <a:latin typeface="Calibri" panose="020F0502020204030204" pitchFamily="34" charset="0"/>
                <a:cs typeface="Calibri" panose="020F0502020204030204" pitchFamily="34" charset="0"/>
              </a:rPr>
              <a:t>education technology companies that partner with school systems</a:t>
            </a:r>
            <a:r>
              <a:rPr lang="en-US" sz="1300" kern="0" dirty="0">
                <a:solidFill>
                  <a:schemeClr val="tx1"/>
                </a:solidFill>
                <a:latin typeface="Calibri" panose="020F0502020204030204" pitchFamily="34" charset="0"/>
                <a:cs typeface="Calibri" panose="020F0502020204030204" pitchFamily="34" charset="0"/>
              </a:rPr>
              <a:t> to implement new software or AI platforms that optimize the teaching role. </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Support </a:t>
            </a:r>
            <a:r>
              <a:rPr lang="en-US" sz="1300" b="1" kern="0" dirty="0">
                <a:solidFill>
                  <a:schemeClr val="tx1"/>
                </a:solidFill>
                <a:latin typeface="Calibri" panose="020F0502020204030204" pitchFamily="34" charset="0"/>
                <a:cs typeface="Calibri" panose="020F0502020204030204" pitchFamily="34" charset="0"/>
              </a:rPr>
              <a:t>school systems to understand how strategic school staffing can be both cost-neutral and cost-effective over time </a:t>
            </a:r>
            <a:r>
              <a:rPr lang="en-US" sz="1300" kern="0" dirty="0">
                <a:solidFill>
                  <a:schemeClr val="tx1"/>
                </a:solidFill>
                <a:latin typeface="Calibri" panose="020F0502020204030204" pitchFamily="34" charset="0"/>
                <a:cs typeface="Calibri" panose="020F0502020204030204" pitchFamily="34" charset="0"/>
              </a:rPr>
              <a:t>and how to help districts meet their goals for student learning and teacher recruitment and retention.</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Partner with school systems </a:t>
            </a:r>
            <a:r>
              <a:rPr lang="en-US" sz="1300" b="1" kern="0" dirty="0">
                <a:solidFill>
                  <a:schemeClr val="tx1"/>
                </a:solidFill>
                <a:latin typeface="Calibri" panose="020F0502020204030204" pitchFamily="34" charset="0"/>
                <a:cs typeface="Calibri" panose="020F0502020204030204" pitchFamily="34" charset="0"/>
              </a:rPr>
              <a:t>to identify schools and fund pilots that engage education technology companies or local, community-based organizations </a:t>
            </a:r>
            <a:r>
              <a:rPr lang="en-US" sz="1300" kern="0" dirty="0">
                <a:solidFill>
                  <a:schemeClr val="tx1"/>
                </a:solidFill>
                <a:latin typeface="Calibri" panose="020F0502020204030204" pitchFamily="34" charset="0"/>
                <a:cs typeface="Calibri" panose="020F0502020204030204" pitchFamily="34" charset="0"/>
              </a:rPr>
              <a:t>that can deliver innovative and high-quality instruction to students. </a:t>
            </a:r>
            <a:br>
              <a:rPr lang="en-US" sz="1300" kern="0" dirty="0">
                <a:solidFill>
                  <a:schemeClr val="tx1"/>
                </a:solidFill>
                <a:latin typeface="Calibri" panose="020F0502020204030204" pitchFamily="34" charset="0"/>
                <a:cs typeface="Calibri" panose="020F0502020204030204" pitchFamily="34" charset="0"/>
              </a:rPr>
            </a:br>
            <a:endParaRPr lang="en-US" sz="1300" kern="0" dirty="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dirty="0">
                <a:solidFill>
                  <a:schemeClr val="tx1"/>
                </a:solidFill>
                <a:latin typeface="Calibri" panose="020F0502020204030204" pitchFamily="34" charset="0"/>
                <a:cs typeface="Calibri" panose="020F0502020204030204" pitchFamily="34" charset="0"/>
              </a:rPr>
              <a:t>Partner with </a:t>
            </a:r>
            <a:r>
              <a:rPr lang="en-US" sz="1300" b="1" kern="0" dirty="0">
                <a:solidFill>
                  <a:schemeClr val="tx1"/>
                </a:solidFill>
                <a:latin typeface="Calibri" panose="020F0502020204030204" pitchFamily="34" charset="0"/>
                <a:cs typeface="Calibri" panose="020F0502020204030204" pitchFamily="34" charset="0"/>
              </a:rPr>
              <a:t>state education agencies to build their capacity to provide technical assistance </a:t>
            </a:r>
            <a:r>
              <a:rPr lang="en-US" sz="1300" kern="0" dirty="0">
                <a:solidFill>
                  <a:schemeClr val="tx1"/>
                </a:solidFill>
                <a:latin typeface="Calibri" panose="020F0502020204030204" pitchFamily="34" charset="0"/>
                <a:cs typeface="Calibri" panose="020F0502020204030204" pitchFamily="34" charset="0"/>
              </a:rPr>
              <a:t>to school systems across their states to launch, scale and sustain strategic school staffing. </a:t>
            </a:r>
          </a:p>
        </p:txBody>
      </p:sp>
      <p:pic>
        <p:nvPicPr>
          <p:cNvPr id="10" name="Google Shape;182;g237aa42a3f1_10_14">
            <a:extLst>
              <a:ext uri="{FF2B5EF4-FFF2-40B4-BE49-F238E27FC236}">
                <a16:creationId xmlns:a16="http://schemas.microsoft.com/office/drawing/2014/main" id="{BBF01B23-3254-70CB-0682-8A38A9C84610}"/>
              </a:ext>
            </a:extLst>
          </p:cNvPr>
          <p:cNvPicPr preferRelativeResize="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49751" y="0"/>
            <a:ext cx="786244" cy="786244"/>
          </a:xfrm>
          <a:prstGeom prst="rect">
            <a:avLst/>
          </a:prstGeom>
          <a:noFill/>
          <a:ln>
            <a:noFill/>
          </a:ln>
        </p:spPr>
      </p:pic>
      <p:sp>
        <p:nvSpPr>
          <p:cNvPr id="4" name="Slide Number Placeholder 3">
            <a:extLst>
              <a:ext uri="{FF2B5EF4-FFF2-40B4-BE49-F238E27FC236}">
                <a16:creationId xmlns:a16="http://schemas.microsoft.com/office/drawing/2014/main" id="{88D13F05-0B5A-3EA4-DE71-6F6AABABFE06}"/>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45</a:t>
            </a:fld>
            <a:endParaRPr lang="en-US">
              <a:solidFill>
                <a:srgbClr val="A9A9A9"/>
              </a:solidFill>
              <a:latin typeface="Calibri"/>
            </a:endParaRPr>
          </a:p>
        </p:txBody>
      </p:sp>
    </p:spTree>
    <p:extLst>
      <p:ext uri="{BB962C8B-B14F-4D97-AF65-F5344CB8AC3E}">
        <p14:creationId xmlns:p14="http://schemas.microsoft.com/office/powerpoint/2010/main" val="277437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7aa42a3f1_10_14"/>
          <p:cNvSpPr txBox="1">
            <a:spLocks noGrp="1"/>
          </p:cNvSpPr>
          <p:nvPr>
            <p:ph type="title"/>
          </p:nvPr>
        </p:nvSpPr>
        <p:spPr>
          <a:prstGeom prst="rect">
            <a:avLst/>
          </a:prstGeom>
        </p:spPr>
        <p:txBody>
          <a:bodyPr spcFirstLastPara="1" wrap="square" lIns="0" tIns="0" rIns="0" bIns="0" anchor="t" anchorCtr="0">
            <a:noAutofit/>
          </a:bodyPr>
          <a:lstStyle/>
          <a:p>
            <a: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t>Further research is necessary to help understand the </a:t>
            </a:r>
            <a:b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br>
            <a:r>
              <a:rPr lang="en-US" sz="2600" i="0">
                <a:solidFill>
                  <a:schemeClr val="bg2"/>
                </a:solidFill>
                <a:effectLst/>
                <a:latin typeface="Calibri" panose="020F0502020204030204" pitchFamily="34" charset="0"/>
                <a:ea typeface="Calibri" panose="020F0502020204030204" pitchFamily="34" charset="0"/>
                <a:cs typeface="Calibri" panose="020F0502020204030204" pitchFamily="34" charset="0"/>
              </a:rPr>
              <a:t>impact of strategic school staffing and what is required to successfully implement different models</a:t>
            </a:r>
            <a:endParaRPr lang="en-US" sz="260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5BD16606-3222-1928-5ED3-ED09FB065C86}"/>
              </a:ext>
            </a:extLst>
          </p:cNvPr>
          <p:cNvSpPr txBox="1">
            <a:spLocks/>
          </p:cNvSpPr>
          <p:nvPr/>
        </p:nvSpPr>
        <p:spPr>
          <a:xfrm>
            <a:off x="259977" y="1598029"/>
            <a:ext cx="3425903" cy="4576527"/>
          </a:xfrm>
          <a:prstGeom prst="rect">
            <a:avLst/>
          </a:prstGeom>
          <a:ln>
            <a:solidFill>
              <a:schemeClr val="accent1"/>
            </a:solidFill>
          </a:ln>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kern="0">
                <a:solidFill>
                  <a:schemeClr val="accent3"/>
                </a:solidFill>
                <a:latin typeface="Calibri" panose="020F0502020204030204" pitchFamily="34" charset="0"/>
                <a:cs typeface="Calibri" panose="020F0502020204030204" pitchFamily="34" charset="0"/>
              </a:rPr>
              <a:t>GOALS of </a:t>
            </a:r>
            <a:r>
              <a:rPr lang="en-US" b="1" u="sng" kern="0">
                <a:solidFill>
                  <a:schemeClr val="accent3"/>
                </a:solidFill>
                <a:latin typeface="Calibri" panose="020F0502020204030204" pitchFamily="34" charset="0"/>
                <a:cs typeface="Calibri" panose="020F0502020204030204" pitchFamily="34" charset="0"/>
              </a:rPr>
              <a:t>investing in research</a:t>
            </a:r>
          </a:p>
          <a:p>
            <a:pPr algn="ctr"/>
            <a:endParaRPr lang="en-US" b="1"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While individual organizations often measure their own impact, there </a:t>
            </a:r>
            <a:r>
              <a:rPr lang="en-US" sz="1300" b="1" kern="0">
                <a:solidFill>
                  <a:schemeClr val="tx1"/>
                </a:solidFill>
                <a:latin typeface="Calibri" panose="020F0502020204030204" pitchFamily="34" charset="0"/>
                <a:cs typeface="Calibri" panose="020F0502020204030204" pitchFamily="34" charset="0"/>
              </a:rPr>
              <a:t>is little known about the field-level impact of strategic school staffing models </a:t>
            </a:r>
            <a:r>
              <a:rPr lang="en-US" sz="1300" kern="0">
                <a:solidFill>
                  <a:schemeClr val="tx1"/>
                </a:solidFill>
                <a:latin typeface="Calibri" panose="020F0502020204030204" pitchFamily="34" charset="0"/>
                <a:cs typeface="Calibri" panose="020F0502020204030204" pitchFamily="34" charset="0"/>
              </a:rPr>
              <a:t>that create new teaming structures, leverage broader talent pools and integrate technology.</a:t>
            </a:r>
            <a:br>
              <a:rPr lang="en-US" kern="0">
                <a:solidFill>
                  <a:schemeClr val="tx1"/>
                </a:solidFill>
                <a:latin typeface="Calibri" panose="020F0502020204030204" pitchFamily="34" charset="0"/>
                <a:cs typeface="Calibri" panose="020F0502020204030204" pitchFamily="34" charset="0"/>
              </a:rPr>
            </a:br>
            <a:endParaRPr lang="en-US"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Philanthropic </a:t>
            </a:r>
            <a:r>
              <a:rPr lang="en-US" sz="1300" b="1" kern="0">
                <a:solidFill>
                  <a:schemeClr val="tx1"/>
                </a:solidFill>
                <a:latin typeface="Calibri" panose="020F0502020204030204" pitchFamily="34" charset="0"/>
                <a:cs typeface="Calibri" panose="020F0502020204030204" pitchFamily="34" charset="0"/>
              </a:rPr>
              <a:t>support for studies and research about strategic school staffing models </a:t>
            </a:r>
            <a:r>
              <a:rPr lang="en-US" sz="1300" kern="0">
                <a:solidFill>
                  <a:schemeClr val="tx1"/>
                </a:solidFill>
                <a:latin typeface="Calibri" panose="020F0502020204030204" pitchFamily="34" charset="0"/>
                <a:cs typeface="Calibri" panose="020F0502020204030204" pitchFamily="34" charset="0"/>
              </a:rPr>
              <a:t>can</a:t>
            </a:r>
            <a:r>
              <a:rPr lang="en-US" sz="1300" b="1" kern="0">
                <a:solidFill>
                  <a:schemeClr val="tx1"/>
                </a:solidFill>
                <a:latin typeface="Calibri" panose="020F0502020204030204" pitchFamily="34" charset="0"/>
                <a:cs typeface="Calibri" panose="020F0502020204030204" pitchFamily="34" charset="0"/>
              </a:rPr>
              <a:t> </a:t>
            </a:r>
            <a:r>
              <a:rPr lang="en-US" sz="1300" kern="0">
                <a:solidFill>
                  <a:schemeClr val="tx1"/>
                </a:solidFill>
                <a:latin typeface="Calibri" panose="020F0502020204030204" pitchFamily="34" charset="0"/>
                <a:cs typeface="Calibri" panose="020F0502020204030204" pitchFamily="34" charset="0"/>
              </a:rPr>
              <a:t>1) foster a better understanding of the impact of various models; 2) deepen knowledge about the conditions and barriers to implementation at scale; 3) support the creation of tools, metrics and outcomes to drive adoption and improvement. </a:t>
            </a:r>
          </a:p>
        </p:txBody>
      </p:sp>
      <p:sp>
        <p:nvSpPr>
          <p:cNvPr id="3" name="Content Placeholder 2">
            <a:extLst>
              <a:ext uri="{FF2B5EF4-FFF2-40B4-BE49-F238E27FC236}">
                <a16:creationId xmlns:a16="http://schemas.microsoft.com/office/drawing/2014/main" id="{AF8EBCD9-7C75-C537-0BD5-A0F5684AAEDA}"/>
              </a:ext>
            </a:extLst>
          </p:cNvPr>
          <p:cNvSpPr txBox="1">
            <a:spLocks/>
          </p:cNvSpPr>
          <p:nvPr/>
        </p:nvSpPr>
        <p:spPr>
          <a:xfrm>
            <a:off x="3948702" y="1598029"/>
            <a:ext cx="4955446" cy="4576527"/>
          </a:xfrm>
          <a:prstGeom prst="rect">
            <a:avLst/>
          </a:prstGeom>
          <a:ln>
            <a:solidFill>
              <a:schemeClr val="accent1"/>
            </a:solidFill>
          </a:ln>
        </p:spPr>
        <p:txBody>
          <a:bodyPr vert="horz" lIns="91440" tIns="45720" rIns="91440" bIns="45720" rtlCol="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kern="0">
                <a:solidFill>
                  <a:schemeClr val="accent3"/>
                </a:solidFill>
                <a:latin typeface="Calibri" panose="020F0502020204030204" pitchFamily="34" charset="0"/>
                <a:cs typeface="Calibri" panose="020F0502020204030204" pitchFamily="34" charset="0"/>
              </a:rPr>
              <a:t>EXAMPLES of </a:t>
            </a:r>
            <a:r>
              <a:rPr lang="en-US" b="1" u="sng" kern="0">
                <a:solidFill>
                  <a:schemeClr val="accent3"/>
                </a:solidFill>
                <a:latin typeface="Calibri" panose="020F0502020204030204" pitchFamily="34" charset="0"/>
                <a:cs typeface="Calibri" panose="020F0502020204030204" pitchFamily="34" charset="0"/>
              </a:rPr>
              <a:t>investing in research </a:t>
            </a:r>
            <a:r>
              <a:rPr lang="en-US" b="1" kern="0">
                <a:solidFill>
                  <a:schemeClr val="accent3"/>
                </a:solidFill>
                <a:latin typeface="Calibri" panose="020F0502020204030204" pitchFamily="34" charset="0"/>
                <a:cs typeface="Calibri" panose="020F0502020204030204" pitchFamily="34" charset="0"/>
              </a:rPr>
              <a:t>in action</a:t>
            </a:r>
            <a:br>
              <a:rPr lang="en-US" b="1" kern="0">
                <a:solidFill>
                  <a:schemeClr val="accent3"/>
                </a:solidFill>
                <a:latin typeface="Calibri" panose="020F0502020204030204" pitchFamily="34" charset="0"/>
                <a:cs typeface="Calibri" panose="020F0502020204030204" pitchFamily="34" charset="0"/>
              </a:rPr>
            </a:br>
            <a:endParaRPr lang="en-US" b="1"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Commission studies about </a:t>
            </a:r>
            <a:r>
              <a:rPr lang="en-US" sz="1300" b="1" kern="0">
                <a:solidFill>
                  <a:schemeClr val="tx1"/>
                </a:solidFill>
                <a:latin typeface="Calibri" panose="020F0502020204030204" pitchFamily="34" charset="0"/>
                <a:cs typeface="Calibri" panose="020F0502020204030204" pitchFamily="34" charset="0"/>
              </a:rPr>
              <a:t>existing strategic school staffing models to measure impact on students and teachers </a:t>
            </a:r>
            <a:r>
              <a:rPr lang="en-US" sz="1300" kern="0">
                <a:solidFill>
                  <a:schemeClr val="tx1"/>
                </a:solidFill>
                <a:latin typeface="Calibri" panose="020F0502020204030204" pitchFamily="34" charset="0"/>
                <a:cs typeface="Calibri" panose="020F0502020204030204" pitchFamily="34" charset="0"/>
              </a:rPr>
              <a:t>and identify ways to strengthen, scale and sustain these models.</a:t>
            </a:r>
            <a:br>
              <a:rPr lang="en-US" sz="1300" kern="0">
                <a:solidFill>
                  <a:schemeClr val="tx1"/>
                </a:solidFill>
                <a:latin typeface="Calibri" panose="020F0502020204030204" pitchFamily="34" charset="0"/>
                <a:cs typeface="Calibri" panose="020F0502020204030204" pitchFamily="34" charset="0"/>
              </a:rPr>
            </a:br>
            <a:endParaRPr lang="en-US" sz="13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Support current research organizations to conduct studies that </a:t>
            </a:r>
            <a:r>
              <a:rPr lang="en-US" sz="1300" b="1" kern="0">
                <a:solidFill>
                  <a:schemeClr val="tx1"/>
                </a:solidFill>
                <a:latin typeface="Calibri" panose="020F0502020204030204" pitchFamily="34" charset="0"/>
                <a:cs typeface="Calibri" panose="020F0502020204030204" pitchFamily="34" charset="0"/>
              </a:rPr>
              <a:t>identify and address pain points among key stakeholders including technical assistance providers</a:t>
            </a:r>
            <a:r>
              <a:rPr lang="en-US" sz="1300" kern="0">
                <a:solidFill>
                  <a:schemeClr val="tx1"/>
                </a:solidFill>
                <a:latin typeface="Calibri" panose="020F0502020204030204" pitchFamily="34" charset="0"/>
                <a:cs typeface="Calibri" panose="020F0502020204030204" pitchFamily="34" charset="0"/>
              </a:rPr>
              <a:t>, teachers and students to create more efficient implementation processes that support scale and sustainability.</a:t>
            </a:r>
            <a:br>
              <a:rPr lang="en-US" sz="1300" kern="0">
                <a:solidFill>
                  <a:schemeClr val="tx1"/>
                </a:solidFill>
                <a:latin typeface="Calibri" panose="020F0502020204030204" pitchFamily="34" charset="0"/>
                <a:cs typeface="Calibri" panose="020F0502020204030204" pitchFamily="34" charset="0"/>
              </a:rPr>
            </a:br>
            <a:endParaRPr lang="en-US" sz="13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Identify and </a:t>
            </a:r>
            <a:r>
              <a:rPr lang="en-US" sz="1300" b="1" kern="0">
                <a:solidFill>
                  <a:schemeClr val="tx1"/>
                </a:solidFill>
                <a:latin typeface="Calibri" panose="020F0502020204030204" pitchFamily="34" charset="0"/>
                <a:cs typeface="Calibri" panose="020F0502020204030204" pitchFamily="34" charset="0"/>
              </a:rPr>
              <a:t>create an inventory of current tools </a:t>
            </a:r>
            <a:r>
              <a:rPr lang="en-US" sz="1300" kern="0">
                <a:solidFill>
                  <a:schemeClr val="tx1"/>
                </a:solidFill>
                <a:latin typeface="Calibri" panose="020F0502020204030204" pitchFamily="34" charset="0"/>
                <a:cs typeface="Calibri" panose="020F0502020204030204" pitchFamily="34" charset="0"/>
              </a:rPr>
              <a:t>and fund the </a:t>
            </a:r>
            <a:r>
              <a:rPr lang="en-US" sz="1300" b="1" kern="0">
                <a:solidFill>
                  <a:schemeClr val="tx1"/>
                </a:solidFill>
                <a:latin typeface="Calibri" panose="020F0502020204030204" pitchFamily="34" charset="0"/>
                <a:cs typeface="Calibri" panose="020F0502020204030204" pitchFamily="34" charset="0"/>
              </a:rPr>
              <a:t>creation of new tools that will support the implementation of strategic school staffing</a:t>
            </a:r>
            <a:r>
              <a:rPr lang="en-US" sz="1300" kern="0">
                <a:solidFill>
                  <a:schemeClr val="tx1"/>
                </a:solidFill>
                <a:latin typeface="Calibri" panose="020F0502020204030204" pitchFamily="34" charset="0"/>
                <a:cs typeface="Calibri" panose="020F0502020204030204" pitchFamily="34" charset="0"/>
              </a:rPr>
              <a:t>, for example, rubrics that support team teaching models.</a:t>
            </a:r>
          </a:p>
          <a:p>
            <a:pPr marL="285750" indent="-285750">
              <a:buClr>
                <a:schemeClr val="accent4"/>
              </a:buClr>
              <a:buFont typeface="Wingdings" panose="05000000000000000000" pitchFamily="2" charset="2"/>
              <a:buChar char="§"/>
            </a:pPr>
            <a:endParaRPr lang="en-US" sz="13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Support the </a:t>
            </a:r>
            <a:r>
              <a:rPr lang="en-US" sz="1300" b="1" kern="0">
                <a:solidFill>
                  <a:schemeClr val="tx1"/>
                </a:solidFill>
                <a:latin typeface="Calibri" panose="020F0502020204030204" pitchFamily="34" charset="0"/>
                <a:cs typeface="Calibri" panose="020F0502020204030204" pitchFamily="34" charset="0"/>
              </a:rPr>
              <a:t>development of shared metrics and outcomes </a:t>
            </a:r>
            <a:r>
              <a:rPr lang="en-US" sz="1300" kern="0">
                <a:solidFill>
                  <a:schemeClr val="tx1"/>
                </a:solidFill>
                <a:latin typeface="Calibri" panose="020F0502020204030204" pitchFamily="34" charset="0"/>
                <a:cs typeface="Calibri" panose="020F0502020204030204" pitchFamily="34" charset="0"/>
              </a:rPr>
              <a:t>for assessing the impact of strategic school staffing models.</a:t>
            </a:r>
            <a:br>
              <a:rPr lang="en-US" sz="1300" kern="0">
                <a:solidFill>
                  <a:schemeClr val="tx1"/>
                </a:solidFill>
                <a:latin typeface="Calibri" panose="020F0502020204030204" pitchFamily="34" charset="0"/>
                <a:cs typeface="Calibri" panose="020F0502020204030204" pitchFamily="34" charset="0"/>
              </a:rPr>
            </a:br>
            <a:endParaRPr lang="en-US" sz="1300" kern="0">
              <a:solidFill>
                <a:schemeClr val="tx1"/>
              </a:solidFill>
              <a:latin typeface="Calibri" panose="020F0502020204030204" pitchFamily="34" charset="0"/>
              <a:cs typeface="Calibri" panose="020F0502020204030204" pitchFamily="34" charset="0"/>
            </a:endParaRPr>
          </a:p>
          <a:p>
            <a:pPr marL="285750" indent="-285750">
              <a:buClr>
                <a:schemeClr val="accent4"/>
              </a:buClr>
              <a:buFont typeface="Wingdings" panose="05000000000000000000" pitchFamily="2" charset="2"/>
              <a:buChar char="§"/>
            </a:pPr>
            <a:r>
              <a:rPr lang="en-US" sz="1300" kern="0">
                <a:solidFill>
                  <a:schemeClr val="tx1"/>
                </a:solidFill>
                <a:latin typeface="Calibri" panose="020F0502020204030204" pitchFamily="34" charset="0"/>
                <a:cs typeface="Calibri" panose="020F0502020204030204" pitchFamily="34" charset="0"/>
              </a:rPr>
              <a:t>Invest in </a:t>
            </a:r>
            <a:r>
              <a:rPr lang="en-US" sz="1300" b="1" kern="0">
                <a:solidFill>
                  <a:schemeClr val="tx1"/>
                </a:solidFill>
                <a:latin typeface="Calibri" panose="020F0502020204030204" pitchFamily="34" charset="0"/>
                <a:cs typeface="Calibri" panose="020F0502020204030204" pitchFamily="34" charset="0"/>
              </a:rPr>
              <a:t>identifying common metrics for all organizations </a:t>
            </a:r>
            <a:r>
              <a:rPr lang="en-US" sz="1300" kern="0">
                <a:solidFill>
                  <a:schemeClr val="tx1"/>
                </a:solidFill>
                <a:latin typeface="Calibri" panose="020F0502020204030204" pitchFamily="34" charset="0"/>
                <a:cs typeface="Calibri" panose="020F0502020204030204" pitchFamily="34" charset="0"/>
              </a:rPr>
              <a:t>to use in both implementation and evaluations of strategic school staffing.</a:t>
            </a:r>
          </a:p>
        </p:txBody>
      </p:sp>
      <p:pic>
        <p:nvPicPr>
          <p:cNvPr id="10" name="Google Shape;182;g237aa42a3f1_10_14">
            <a:extLst>
              <a:ext uri="{FF2B5EF4-FFF2-40B4-BE49-F238E27FC236}">
                <a16:creationId xmlns:a16="http://schemas.microsoft.com/office/drawing/2014/main" id="{BBF01B23-3254-70CB-0682-8A38A9C84610}"/>
              </a:ext>
            </a:extLst>
          </p:cNvPr>
          <p:cNvPicPr preferRelativeResize="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57756" y="-49287"/>
            <a:ext cx="786244" cy="786244"/>
          </a:xfrm>
          <a:prstGeom prst="rect">
            <a:avLst/>
          </a:prstGeom>
          <a:noFill/>
          <a:ln>
            <a:noFill/>
          </a:ln>
        </p:spPr>
      </p:pic>
      <p:sp>
        <p:nvSpPr>
          <p:cNvPr id="8" name="Slide Number Placeholder 3">
            <a:extLst>
              <a:ext uri="{FF2B5EF4-FFF2-40B4-BE49-F238E27FC236}">
                <a16:creationId xmlns:a16="http://schemas.microsoft.com/office/drawing/2014/main" id="{C1823EC5-74E7-87D6-E471-98F7E46BD3B5}"/>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46</a:t>
            </a:fld>
            <a:endParaRPr lang="en-US">
              <a:solidFill>
                <a:srgbClr val="A9A9A9"/>
              </a:solidFill>
              <a:latin typeface="Calibri"/>
            </a:endParaRPr>
          </a:p>
        </p:txBody>
      </p:sp>
    </p:spTree>
    <p:extLst>
      <p:ext uri="{BB962C8B-B14F-4D97-AF65-F5344CB8AC3E}">
        <p14:creationId xmlns:p14="http://schemas.microsoft.com/office/powerpoint/2010/main" val="1837918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1B76B-96EF-3C5C-1121-396072BA35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2340"/>
          <a:stretch/>
        </p:blipFill>
        <p:spPr>
          <a:xfrm>
            <a:off x="2381" y="5937190"/>
            <a:ext cx="9141619" cy="920809"/>
          </a:xfrm>
          <a:prstGeom prst="rect">
            <a:avLst/>
          </a:prstGeom>
        </p:spPr>
      </p:pic>
      <p:cxnSp>
        <p:nvCxnSpPr>
          <p:cNvPr id="3" name="Straight Connector 2">
            <a:extLst>
              <a:ext uri="{FF2B5EF4-FFF2-40B4-BE49-F238E27FC236}">
                <a16:creationId xmlns:a16="http://schemas.microsoft.com/office/drawing/2014/main" id="{478455C0-980A-F74B-0C2F-DFAF58068F48}"/>
              </a:ext>
            </a:extLst>
          </p:cNvPr>
          <p:cNvCxnSpPr>
            <a:cxnSpLocks/>
          </p:cNvCxnSpPr>
          <p:nvPr/>
        </p:nvCxnSpPr>
        <p:spPr>
          <a:xfrm>
            <a:off x="-2383" y="1421239"/>
            <a:ext cx="9144000" cy="0"/>
          </a:xfrm>
          <a:prstGeom prst="line">
            <a:avLst/>
          </a:prstGeom>
          <a:ln w="762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0F245C51-1C19-FB00-C8BC-34C2EB7DEFCA}"/>
              </a:ext>
            </a:extLst>
          </p:cNvPr>
          <p:cNvSpPr/>
          <p:nvPr/>
        </p:nvSpPr>
        <p:spPr>
          <a:xfrm>
            <a:off x="2383" y="-1"/>
            <a:ext cx="9141617" cy="130628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 Placeholder 1">
            <a:extLst>
              <a:ext uri="{FF2B5EF4-FFF2-40B4-BE49-F238E27FC236}">
                <a16:creationId xmlns:a16="http://schemas.microsoft.com/office/drawing/2014/main" id="{5C377CA0-C809-3C84-D5E7-F06027DE9747}"/>
              </a:ext>
            </a:extLst>
          </p:cNvPr>
          <p:cNvSpPr txBox="1">
            <a:spLocks/>
          </p:cNvSpPr>
          <p:nvPr/>
        </p:nvSpPr>
        <p:spPr>
          <a:xfrm>
            <a:off x="236493" y="286350"/>
            <a:ext cx="7832725" cy="707639"/>
          </a:xfrm>
          <a:prstGeom prst="rect">
            <a:avLst/>
          </a:prstGeom>
        </p:spPr>
        <p:txBody>
          <a:bodyPr anchor="ctr"/>
          <a:lstStyle>
            <a:lvl1pPr marL="342900" marR="0" indent="-3429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400" b="0" i="0" kern="1200" baseline="0">
                <a:solidFill>
                  <a:schemeClr val="tx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Arial"/>
              </a:rPr>
              <a:t>Thank you</a:t>
            </a:r>
          </a:p>
        </p:txBody>
      </p:sp>
      <p:sp>
        <p:nvSpPr>
          <p:cNvPr id="6" name="Rectangle 5">
            <a:extLst>
              <a:ext uri="{FF2B5EF4-FFF2-40B4-BE49-F238E27FC236}">
                <a16:creationId xmlns:a16="http://schemas.microsoft.com/office/drawing/2014/main" id="{C37661C1-A62A-7069-C707-7A18E7E999BE}"/>
              </a:ext>
            </a:extLst>
          </p:cNvPr>
          <p:cNvSpPr/>
          <p:nvPr/>
        </p:nvSpPr>
        <p:spPr>
          <a:xfrm>
            <a:off x="-4763" y="1605607"/>
            <a:ext cx="9143999" cy="6131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4B8B"/>
                </a:solidFill>
                <a:effectLst/>
                <a:uLnTx/>
                <a:uFillTx/>
                <a:latin typeface="Calibri"/>
                <a:ea typeface="+mn-ea"/>
                <a:cs typeface="+mn-cs"/>
              </a:rPr>
              <a:t>This scan was authored by:</a:t>
            </a:r>
          </a:p>
        </p:txBody>
      </p:sp>
      <p:pic>
        <p:nvPicPr>
          <p:cNvPr id="15" name="Picture 14">
            <a:extLst>
              <a:ext uri="{FF2B5EF4-FFF2-40B4-BE49-F238E27FC236}">
                <a16:creationId xmlns:a16="http://schemas.microsoft.com/office/drawing/2014/main" id="{74DF7A8C-6879-CD2D-40E1-20A30036E6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802" y="6182238"/>
            <a:ext cx="2324868" cy="430711"/>
          </a:xfrm>
          <a:prstGeom prst="rect">
            <a:avLst/>
          </a:prstGeom>
        </p:spPr>
      </p:pic>
      <p:sp>
        <p:nvSpPr>
          <p:cNvPr id="16" name="Rectangle 15">
            <a:extLst>
              <a:ext uri="{FF2B5EF4-FFF2-40B4-BE49-F238E27FC236}">
                <a16:creationId xmlns:a16="http://schemas.microsoft.com/office/drawing/2014/main" id="{C651C566-8163-BEF0-C73B-E6174C3A25F2}"/>
              </a:ext>
            </a:extLst>
          </p:cNvPr>
          <p:cNvSpPr/>
          <p:nvPr/>
        </p:nvSpPr>
        <p:spPr>
          <a:xfrm>
            <a:off x="13428" y="5002805"/>
            <a:ext cx="9107616" cy="6131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4B8B"/>
                </a:solidFill>
                <a:effectLst/>
                <a:uLnTx/>
                <a:uFillTx/>
                <a:latin typeface="Calibri"/>
                <a:ea typeface="+mn-ea"/>
                <a:cs typeface="+mn-cs"/>
              </a:rPr>
              <a:t>To discuss this project in more detail, please contact Kelly Kovacic Duran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4B8B"/>
                </a:solidFill>
                <a:effectLst/>
                <a:uLnTx/>
                <a:uFillTx/>
                <a:latin typeface="Calibri"/>
                <a:ea typeface="+mn-ea"/>
                <a:cs typeface="+mn-cs"/>
              </a:rPr>
              <a:t>at kkovacic@education-first.com.</a:t>
            </a:r>
          </a:p>
        </p:txBody>
      </p:sp>
      <p:sp>
        <p:nvSpPr>
          <p:cNvPr id="11" name="Text Placeholder 1">
            <a:extLst>
              <a:ext uri="{FF2B5EF4-FFF2-40B4-BE49-F238E27FC236}">
                <a16:creationId xmlns:a16="http://schemas.microsoft.com/office/drawing/2014/main" id="{D696E168-03CE-CD2E-A038-0983ECFCD511}"/>
              </a:ext>
            </a:extLst>
          </p:cNvPr>
          <p:cNvSpPr txBox="1">
            <a:spLocks/>
          </p:cNvSpPr>
          <p:nvPr/>
        </p:nvSpPr>
        <p:spPr>
          <a:xfrm>
            <a:off x="-28703" y="3991061"/>
            <a:ext cx="1841318" cy="585324"/>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
                <a:schemeClr val="accent4"/>
              </a:buClr>
              <a:buSzPct val="100000"/>
              <a:buFont typeface="Wingdings" charset="2"/>
              <a:buNone/>
              <a:tabLst/>
              <a:defRPr sz="4000" b="0" i="0" kern="1200" baseline="0">
                <a:solidFill>
                  <a:schemeClr val="bg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200" b="1" i="0" u="none" strike="noStrike" kern="1200" cap="none" spc="0" normalizeH="0" baseline="0" noProof="0">
                <a:ln>
                  <a:noFill/>
                </a:ln>
                <a:solidFill>
                  <a:srgbClr val="56585C"/>
                </a:solidFill>
                <a:effectLst/>
                <a:uLnTx/>
                <a:uFillTx/>
                <a:latin typeface="Calibri"/>
                <a:ea typeface="+mn-ea"/>
                <a:cs typeface="Arial"/>
              </a:rPr>
              <a:t>Kelly Kovacic Duran</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1" u="none" strike="noStrike" kern="1200" cap="none" spc="0" normalizeH="0" baseline="0" noProof="0">
                <a:ln>
                  <a:noFill/>
                </a:ln>
                <a:solidFill>
                  <a:srgbClr val="56585C"/>
                </a:solidFill>
                <a:effectLst/>
                <a:uLnTx/>
                <a:uFillTx/>
                <a:latin typeface="Calibri"/>
                <a:ea typeface="+mn-ea"/>
                <a:cs typeface="Arial"/>
              </a:rPr>
              <a:t>Principal</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0" u="none" strike="noStrike" kern="1200" cap="none" spc="0" normalizeH="0" baseline="0" noProof="0">
                <a:ln>
                  <a:noFill/>
                </a:ln>
                <a:solidFill>
                  <a:srgbClr val="56585C"/>
                </a:solidFill>
                <a:effectLst/>
                <a:uLnTx/>
                <a:uFillTx/>
                <a:latin typeface="Calibri"/>
                <a:ea typeface="+mn-ea"/>
                <a:cs typeface="Arial"/>
              </a:rPr>
              <a:t>kkovacic@education-first.com</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endParaRPr kumimoji="0" lang="en-US" sz="1400" b="0" i="0" u="none" strike="noStrike" kern="1200" cap="none" spc="0" normalizeH="0" baseline="0" noProof="0">
              <a:ln>
                <a:noFill/>
              </a:ln>
              <a:solidFill>
                <a:srgbClr val="56585C"/>
              </a:solidFill>
              <a:effectLst/>
              <a:uLnTx/>
              <a:uFillTx/>
              <a:latin typeface="Calibri"/>
              <a:ea typeface="+mn-ea"/>
              <a:cs typeface="Arial"/>
            </a:endParaRPr>
          </a:p>
        </p:txBody>
      </p:sp>
      <p:sp>
        <p:nvSpPr>
          <p:cNvPr id="12" name="Text Placeholder 1">
            <a:extLst>
              <a:ext uri="{FF2B5EF4-FFF2-40B4-BE49-F238E27FC236}">
                <a16:creationId xmlns:a16="http://schemas.microsoft.com/office/drawing/2014/main" id="{C6916EB3-C5FF-F042-D407-9FB0930A4D12}"/>
              </a:ext>
            </a:extLst>
          </p:cNvPr>
          <p:cNvSpPr txBox="1">
            <a:spLocks/>
          </p:cNvSpPr>
          <p:nvPr/>
        </p:nvSpPr>
        <p:spPr>
          <a:xfrm>
            <a:off x="1776473" y="3991061"/>
            <a:ext cx="1841318" cy="559663"/>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
                <a:schemeClr val="accent4"/>
              </a:buClr>
              <a:buSzPct val="100000"/>
              <a:buFont typeface="Wingdings" charset="2"/>
              <a:buNone/>
              <a:tabLst/>
              <a:defRPr sz="4000" b="0" i="0" kern="1200" baseline="0">
                <a:solidFill>
                  <a:schemeClr val="bg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200" b="1" i="0" u="none" strike="noStrike" kern="1200" cap="none" spc="0" normalizeH="0" baseline="0" noProof="0">
                <a:ln>
                  <a:noFill/>
                </a:ln>
                <a:solidFill>
                  <a:srgbClr val="56585C"/>
                </a:solidFill>
                <a:effectLst/>
                <a:uLnTx/>
                <a:uFillTx/>
                <a:latin typeface="Calibri"/>
                <a:ea typeface="+mn-ea"/>
                <a:cs typeface="Arial"/>
              </a:rPr>
              <a:t>Jesse Friedman</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1" u="none" strike="noStrike" kern="1200" cap="none" spc="0" normalizeH="0" baseline="0" noProof="0">
                <a:ln>
                  <a:noFill/>
                </a:ln>
                <a:solidFill>
                  <a:srgbClr val="56585C"/>
                </a:solidFill>
                <a:effectLst/>
                <a:uLnTx/>
                <a:uFillTx/>
                <a:latin typeface="Calibri"/>
                <a:ea typeface="+mn-ea"/>
                <a:cs typeface="Arial"/>
              </a:rPr>
              <a:t>Associate Consultant </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0" u="none" strike="noStrike" kern="1200" cap="none" spc="0" normalizeH="0" baseline="0" noProof="0">
                <a:ln>
                  <a:noFill/>
                </a:ln>
                <a:solidFill>
                  <a:srgbClr val="56585C"/>
                </a:solidFill>
                <a:effectLst/>
                <a:uLnTx/>
                <a:uFillTx/>
                <a:latin typeface="Calibri"/>
                <a:ea typeface="+mn-ea"/>
                <a:cs typeface="Arial"/>
              </a:rPr>
              <a:t>jfriedman@education-first.com</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endParaRPr kumimoji="0" lang="en-US" sz="1400" b="0" i="0" u="none" strike="noStrike" kern="1200" cap="none" spc="0" normalizeH="0" baseline="0" noProof="0">
              <a:ln>
                <a:noFill/>
              </a:ln>
              <a:solidFill>
                <a:srgbClr val="56585C"/>
              </a:solidFill>
              <a:effectLst/>
              <a:uLnTx/>
              <a:uFillTx/>
              <a:latin typeface="Calibri"/>
              <a:ea typeface="+mn-ea"/>
              <a:cs typeface="Arial"/>
            </a:endParaRPr>
          </a:p>
        </p:txBody>
      </p:sp>
      <p:sp>
        <p:nvSpPr>
          <p:cNvPr id="13" name="Text Placeholder 1">
            <a:extLst>
              <a:ext uri="{FF2B5EF4-FFF2-40B4-BE49-F238E27FC236}">
                <a16:creationId xmlns:a16="http://schemas.microsoft.com/office/drawing/2014/main" id="{ED5DAFBD-D3C7-3B56-4B86-2619643B4013}"/>
              </a:ext>
            </a:extLst>
          </p:cNvPr>
          <p:cNvSpPr txBox="1">
            <a:spLocks/>
          </p:cNvSpPr>
          <p:nvPr/>
        </p:nvSpPr>
        <p:spPr>
          <a:xfrm>
            <a:off x="3575444" y="3991061"/>
            <a:ext cx="2038739" cy="648193"/>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
                <a:schemeClr val="accent4"/>
              </a:buClr>
              <a:buSzPct val="100000"/>
              <a:buFont typeface="Wingdings" charset="2"/>
              <a:buNone/>
              <a:tabLst/>
              <a:defRPr sz="4000" b="0" i="0" kern="1200" baseline="0">
                <a:solidFill>
                  <a:schemeClr val="bg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200" b="1" i="0" u="none" strike="noStrike" kern="1200" cap="none" spc="0" normalizeH="0" baseline="0" noProof="0">
                <a:ln>
                  <a:noFill/>
                </a:ln>
                <a:solidFill>
                  <a:srgbClr val="56585C"/>
                </a:solidFill>
                <a:effectLst/>
                <a:uLnTx/>
                <a:uFillTx/>
                <a:latin typeface="Calibri"/>
                <a:ea typeface="+mn-ea"/>
                <a:cs typeface="Arial"/>
              </a:rPr>
              <a:t>Joshua Hodge</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1" u="none" strike="noStrike" kern="1200" cap="none" spc="0" normalizeH="0" baseline="0" noProof="0">
                <a:ln>
                  <a:noFill/>
                </a:ln>
                <a:solidFill>
                  <a:srgbClr val="56585C"/>
                </a:solidFill>
                <a:effectLst/>
                <a:uLnTx/>
                <a:uFillTx/>
                <a:latin typeface="Calibri"/>
                <a:ea typeface="+mn-ea"/>
                <a:cs typeface="Arial"/>
              </a:rPr>
              <a:t>Associate</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0" u="none" strike="noStrike" kern="1200" cap="none" spc="0" normalizeH="0" baseline="0" noProof="0">
                <a:ln>
                  <a:noFill/>
                </a:ln>
                <a:solidFill>
                  <a:srgbClr val="56585C"/>
                </a:solidFill>
                <a:effectLst/>
                <a:uLnTx/>
                <a:uFillTx/>
                <a:latin typeface="Calibri"/>
                <a:ea typeface="+mn-ea"/>
                <a:cs typeface="Arial"/>
              </a:rPr>
              <a:t>jhodge@education-first.com</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endParaRPr kumimoji="0" lang="en-US" sz="1400" b="0" i="0" u="none" strike="noStrike" kern="1200" cap="none" spc="0" normalizeH="0" baseline="0" noProof="0">
              <a:ln>
                <a:noFill/>
              </a:ln>
              <a:solidFill>
                <a:srgbClr val="56585C"/>
              </a:solidFill>
              <a:effectLst/>
              <a:uLnTx/>
              <a:uFillTx/>
              <a:latin typeface="Calibri"/>
              <a:ea typeface="+mn-ea"/>
              <a:cs typeface="Arial"/>
            </a:endParaRPr>
          </a:p>
        </p:txBody>
      </p:sp>
      <p:sp>
        <p:nvSpPr>
          <p:cNvPr id="14" name="Text Placeholder 1">
            <a:extLst>
              <a:ext uri="{FF2B5EF4-FFF2-40B4-BE49-F238E27FC236}">
                <a16:creationId xmlns:a16="http://schemas.microsoft.com/office/drawing/2014/main" id="{68ABEC1F-75EE-8ABF-2883-11AEAF304D56}"/>
              </a:ext>
            </a:extLst>
          </p:cNvPr>
          <p:cNvSpPr txBox="1">
            <a:spLocks/>
          </p:cNvSpPr>
          <p:nvPr/>
        </p:nvSpPr>
        <p:spPr>
          <a:xfrm>
            <a:off x="5526211" y="3991061"/>
            <a:ext cx="1786714" cy="648193"/>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
                <a:schemeClr val="accent4"/>
              </a:buClr>
              <a:buSzPct val="100000"/>
              <a:buFont typeface="Wingdings" charset="2"/>
              <a:buNone/>
              <a:tabLst/>
              <a:defRPr sz="4000" b="0" i="0" kern="1200" baseline="0">
                <a:solidFill>
                  <a:schemeClr val="bg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200" b="1" i="0" u="none" strike="noStrike" kern="1200" cap="none" spc="0" normalizeH="0" baseline="0" noProof="0">
                <a:ln>
                  <a:noFill/>
                </a:ln>
                <a:solidFill>
                  <a:srgbClr val="56585C"/>
                </a:solidFill>
                <a:effectLst/>
                <a:uLnTx/>
                <a:uFillTx/>
                <a:latin typeface="Calibri"/>
                <a:ea typeface="+mn-ea"/>
                <a:cs typeface="Arial"/>
              </a:rPr>
              <a:t>Rashidah Lopez Morgan</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1" u="none" strike="noStrike" kern="1200" cap="none" spc="0" normalizeH="0" baseline="0" noProof="0">
                <a:ln>
                  <a:noFill/>
                </a:ln>
                <a:solidFill>
                  <a:srgbClr val="56585C"/>
                </a:solidFill>
                <a:effectLst/>
                <a:uLnTx/>
                <a:uFillTx/>
                <a:latin typeface="Calibri"/>
                <a:ea typeface="+mn-ea"/>
                <a:cs typeface="Arial"/>
              </a:rPr>
              <a:t>Partner</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0" u="none" strike="noStrike" kern="1200" cap="none" spc="0" normalizeH="0" baseline="0" noProof="0">
                <a:ln>
                  <a:noFill/>
                </a:ln>
                <a:solidFill>
                  <a:srgbClr val="56585C"/>
                </a:solidFill>
                <a:effectLst/>
                <a:uLnTx/>
                <a:uFillTx/>
                <a:latin typeface="Calibri"/>
                <a:ea typeface="+mn-ea"/>
                <a:cs typeface="Arial"/>
              </a:rPr>
              <a:t>rmorgan@education-first.com</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endParaRPr kumimoji="0" lang="en-US" sz="1400" b="0" i="0" u="none" strike="noStrike" kern="1200" cap="none" spc="0" normalizeH="0" baseline="0" noProof="0">
              <a:ln>
                <a:noFill/>
              </a:ln>
              <a:solidFill>
                <a:srgbClr val="56585C"/>
              </a:solidFill>
              <a:effectLst/>
              <a:uLnTx/>
              <a:uFillTx/>
              <a:latin typeface="Calibri"/>
              <a:ea typeface="+mn-ea"/>
              <a:cs typeface="Arial"/>
            </a:endParaRPr>
          </a:p>
        </p:txBody>
      </p:sp>
      <p:sp>
        <p:nvSpPr>
          <p:cNvPr id="19" name="Text Placeholder 1">
            <a:extLst>
              <a:ext uri="{FF2B5EF4-FFF2-40B4-BE49-F238E27FC236}">
                <a16:creationId xmlns:a16="http://schemas.microsoft.com/office/drawing/2014/main" id="{BA9B6915-D0B3-1C06-5B12-CBBC1BDE25CC}"/>
              </a:ext>
            </a:extLst>
          </p:cNvPr>
          <p:cNvSpPr txBox="1">
            <a:spLocks/>
          </p:cNvSpPr>
          <p:nvPr/>
        </p:nvSpPr>
        <p:spPr>
          <a:xfrm>
            <a:off x="7312925" y="3991061"/>
            <a:ext cx="1850250" cy="648193"/>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
                <a:schemeClr val="accent4"/>
              </a:buClr>
              <a:buSzPct val="100000"/>
              <a:buFont typeface="Wingdings" charset="2"/>
              <a:buNone/>
              <a:tabLst/>
              <a:defRPr sz="4000" b="0" i="0" kern="1200" baseline="0">
                <a:solidFill>
                  <a:schemeClr val="bg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200" b="1" i="0" u="none" strike="noStrike" kern="1200" cap="none" spc="0" normalizeH="0" baseline="0" noProof="0">
                <a:ln>
                  <a:noFill/>
                </a:ln>
                <a:solidFill>
                  <a:srgbClr val="56585C"/>
                </a:solidFill>
                <a:effectLst/>
                <a:uLnTx/>
                <a:uFillTx/>
                <a:latin typeface="Calibri"/>
                <a:ea typeface="+mn-ea"/>
                <a:cs typeface="Arial"/>
              </a:rPr>
              <a:t>Anne Martin Williams</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1" u="none" strike="noStrike" kern="1200" cap="none" spc="0" normalizeH="0" baseline="0" noProof="0">
                <a:ln>
                  <a:noFill/>
                </a:ln>
                <a:solidFill>
                  <a:srgbClr val="56585C"/>
                </a:solidFill>
                <a:effectLst/>
                <a:uLnTx/>
                <a:uFillTx/>
                <a:latin typeface="Calibri"/>
                <a:ea typeface="+mn-ea"/>
                <a:cs typeface="Arial"/>
              </a:rPr>
              <a:t>Collaborator</a:t>
            </a:r>
          </a:p>
          <a:p>
            <a:pPr marL="0" marR="0" lvl="0" indent="-457200" algn="ctr" defTabSz="457200" rtl="0" eaLnBrk="1" fontAlgn="auto" latinLnBrk="0" hangingPunct="1">
              <a:lnSpc>
                <a:spcPct val="100000"/>
              </a:lnSpc>
              <a:spcBef>
                <a:spcPct val="20000"/>
              </a:spcBef>
              <a:spcAft>
                <a:spcPts val="0"/>
              </a:spcAft>
              <a:buClr>
                <a:srgbClr val="91A226"/>
              </a:buClr>
              <a:buSzPct val="100000"/>
              <a:buFont typeface="Wingdings" charset="2"/>
              <a:buNone/>
              <a:tabLst/>
              <a:defRPr/>
            </a:pPr>
            <a:r>
              <a:rPr kumimoji="0" lang="en-US" sz="1000" b="0" i="0" u="none" strike="noStrike" kern="1200" cap="none" spc="0" normalizeH="0" baseline="0" noProof="0">
                <a:ln>
                  <a:noFill/>
                </a:ln>
                <a:solidFill>
                  <a:srgbClr val="56585C"/>
                </a:solidFill>
                <a:effectLst/>
                <a:uLnTx/>
                <a:uFillTx/>
                <a:latin typeface="Calibri"/>
                <a:ea typeface="+mn-ea"/>
                <a:cs typeface="Arial"/>
              </a:rPr>
              <a:t>awilliams@education-first.com</a:t>
            </a:r>
            <a:endParaRPr kumimoji="0" lang="en-US" sz="1400" b="0" i="0" u="none" strike="noStrike" kern="1200" cap="none" spc="0" normalizeH="0" baseline="0" noProof="0">
              <a:ln>
                <a:noFill/>
              </a:ln>
              <a:solidFill>
                <a:srgbClr val="56585C"/>
              </a:solidFill>
              <a:effectLst/>
              <a:uLnTx/>
              <a:uFillTx/>
              <a:latin typeface="Calibri"/>
              <a:ea typeface="+mn-ea"/>
              <a:cs typeface="Arial"/>
            </a:endParaRPr>
          </a:p>
        </p:txBody>
      </p:sp>
      <p:pic>
        <p:nvPicPr>
          <p:cNvPr id="9" name="Picture 8">
            <a:extLst>
              <a:ext uri="{FF2B5EF4-FFF2-40B4-BE49-F238E27FC236}">
                <a16:creationId xmlns:a16="http://schemas.microsoft.com/office/drawing/2014/main" id="{F666EABE-4130-F6A3-9C0A-37F2940B746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68448" y="2655306"/>
            <a:ext cx="1252728" cy="1252728"/>
          </a:xfrm>
          <a:prstGeom prst="ellipse">
            <a:avLst/>
          </a:prstGeom>
        </p:spPr>
      </p:pic>
      <p:pic>
        <p:nvPicPr>
          <p:cNvPr id="17" name="Picture 16">
            <a:extLst>
              <a:ext uri="{FF2B5EF4-FFF2-40B4-BE49-F238E27FC236}">
                <a16:creationId xmlns:a16="http://schemas.microsoft.com/office/drawing/2014/main" id="{8763147D-2E60-6FBC-7D1D-65BBA9A347C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822525" y="2655306"/>
            <a:ext cx="1252728" cy="1252728"/>
          </a:xfrm>
          <a:prstGeom prst="ellipse">
            <a:avLst/>
          </a:prstGeom>
        </p:spPr>
      </p:pic>
      <p:pic>
        <p:nvPicPr>
          <p:cNvPr id="20" name="Picture 19" descr="A person smiling for the camera&#10;&#10;Description automatically generated with low confidence">
            <a:extLst>
              <a:ext uri="{FF2B5EF4-FFF2-40B4-BE49-F238E27FC236}">
                <a16:creationId xmlns:a16="http://schemas.microsoft.com/office/drawing/2014/main" id="{C2F0015F-97A1-0DE3-A085-BE081F5BDD4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60296" y="2655306"/>
            <a:ext cx="1252728" cy="1252728"/>
          </a:xfrm>
          <a:prstGeom prst="ellipse">
            <a:avLst/>
          </a:prstGeom>
        </p:spPr>
      </p:pic>
      <p:pic>
        <p:nvPicPr>
          <p:cNvPr id="22" name="Picture 21">
            <a:extLst>
              <a:ext uri="{FF2B5EF4-FFF2-40B4-BE49-F238E27FC236}">
                <a16:creationId xmlns:a16="http://schemas.microsoft.com/office/drawing/2014/main" id="{265E55AC-8C2B-3347-22EE-8D4A8546E9BF}"/>
              </a:ext>
            </a:extLst>
          </p:cNvPr>
          <p:cNvPicPr>
            <a:picLocks noChangeAspect="1"/>
          </p:cNvPicPr>
          <p:nvPr/>
        </p:nvPicPr>
        <p:blipFill>
          <a:blip r:embed="rId7">
            <a:extLst>
              <a:ext uri="{28A0092B-C50C-407E-A947-70E740481C1C}">
                <a14:useLocalDpi xmlns:a14="http://schemas.microsoft.com/office/drawing/2010/main" val="0"/>
              </a:ext>
            </a:extLst>
          </a:blip>
          <a:srcRect l="16671" r="16671"/>
          <a:stretch/>
        </p:blipFill>
        <p:spPr>
          <a:xfrm>
            <a:off x="7676602" y="2655306"/>
            <a:ext cx="1252728" cy="1252728"/>
          </a:xfrm>
          <a:prstGeom prst="ellipse">
            <a:avLst/>
          </a:prstGeom>
        </p:spPr>
      </p:pic>
      <p:pic>
        <p:nvPicPr>
          <p:cNvPr id="24" name="Picture 23">
            <a:extLst>
              <a:ext uri="{FF2B5EF4-FFF2-40B4-BE49-F238E27FC236}">
                <a16:creationId xmlns:a16="http://schemas.microsoft.com/office/drawing/2014/main" id="{0704D51E-DC1A-8FD3-6387-6ED975FB056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114372" y="2655306"/>
            <a:ext cx="1252728" cy="1252728"/>
          </a:xfrm>
          <a:prstGeom prst="ellipse">
            <a:avLst/>
          </a:prstGeom>
        </p:spPr>
      </p:pic>
    </p:spTree>
    <p:extLst>
      <p:ext uri="{BB962C8B-B14F-4D97-AF65-F5344CB8AC3E}">
        <p14:creationId xmlns:p14="http://schemas.microsoft.com/office/powerpoint/2010/main" val="371817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6572C08-6057-9E5B-A4BD-9B52527BAF0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8248" r="8248"/>
          <a:stretch/>
        </p:blipFill>
        <p:spPr>
          <a:xfrm>
            <a:off x="518474" y="10"/>
            <a:ext cx="8625526" cy="6857990"/>
          </a:xfrm>
          <a:prstGeom prst="rect">
            <a:avLst/>
          </a:prstGeom>
          <a:noFill/>
        </p:spPr>
      </p:pic>
      <p:sp>
        <p:nvSpPr>
          <p:cNvPr id="2" name="Text Placeholder 1">
            <a:extLst>
              <a:ext uri="{FF2B5EF4-FFF2-40B4-BE49-F238E27FC236}">
                <a16:creationId xmlns:a16="http://schemas.microsoft.com/office/drawing/2014/main" id="{4616BB04-E3B8-1E9E-3C61-6E188A13DBCA}"/>
              </a:ext>
            </a:extLst>
          </p:cNvPr>
          <p:cNvSpPr>
            <a:spLocks noGrp="1"/>
          </p:cNvSpPr>
          <p:nvPr>
            <p:ph type="body" sz="quarter" idx="11"/>
          </p:nvPr>
        </p:nvSpPr>
        <p:spPr/>
        <p:txBody>
          <a:bodyPr/>
          <a:lstStyle/>
          <a:p>
            <a:r>
              <a:rPr lang="en-US" b="1"/>
              <a:t>Appendices </a:t>
            </a:r>
          </a:p>
        </p:txBody>
      </p:sp>
      <p:sp>
        <p:nvSpPr>
          <p:cNvPr id="6" name="Text Placeholder 5">
            <a:extLst>
              <a:ext uri="{FF2B5EF4-FFF2-40B4-BE49-F238E27FC236}">
                <a16:creationId xmlns:a16="http://schemas.microsoft.com/office/drawing/2014/main" id="{1F87509F-0383-2F36-F537-3351D483FE64}"/>
              </a:ext>
            </a:extLst>
          </p:cNvPr>
          <p:cNvSpPr>
            <a:spLocks noGrp="1"/>
          </p:cNvSpPr>
          <p:nvPr>
            <p:ph type="body" sz="quarter" idx="13"/>
          </p:nvPr>
        </p:nvSpPr>
        <p:spPr/>
        <p:txBody>
          <a:bodyPr/>
          <a:lstStyle/>
          <a:p>
            <a:r>
              <a:rPr lang="en-US" b="1">
                <a:solidFill>
                  <a:schemeClr val="tx2"/>
                </a:solidFill>
              </a:rPr>
              <a:t>6|</a:t>
            </a:r>
          </a:p>
        </p:txBody>
      </p:sp>
      <p:sp>
        <p:nvSpPr>
          <p:cNvPr id="5" name="Slide Number Placeholder 4" hidden="1">
            <a:extLst>
              <a:ext uri="{FF2B5EF4-FFF2-40B4-BE49-F238E27FC236}">
                <a16:creationId xmlns:a16="http://schemas.microsoft.com/office/drawing/2014/main" id="{E1650691-ADEB-A5C3-FA3F-30925578387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sz="1200" b="0" i="0" u="none" strike="noStrike" kern="1200" cap="none" spc="0" normalizeH="0" baseline="0" noProof="0">
              <a:ln>
                <a:noFill/>
              </a:ln>
              <a:solidFill>
                <a:srgbClr val="A9A9A9"/>
              </a:solidFill>
              <a:effectLst/>
              <a:uLnTx/>
              <a:uFillTx/>
              <a:latin typeface="Calibri"/>
              <a:ea typeface="+mn-ea"/>
              <a:cs typeface="+mn-cs"/>
            </a:endParaRPr>
          </a:p>
        </p:txBody>
      </p:sp>
    </p:spTree>
    <p:extLst>
      <p:ext uri="{BB962C8B-B14F-4D97-AF65-F5344CB8AC3E}">
        <p14:creationId xmlns:p14="http://schemas.microsoft.com/office/powerpoint/2010/main" val="1258839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93853-A5D0-F17E-EE2B-3A89E110A86E}"/>
              </a:ext>
            </a:extLst>
          </p:cNvPr>
          <p:cNvSpPr>
            <a:spLocks noGrp="1"/>
          </p:cNvSpPr>
          <p:nvPr>
            <p:ph type="body" sz="quarter" idx="14"/>
          </p:nvPr>
        </p:nvSpPr>
        <p:spPr/>
        <p:txBody>
          <a:bodyPr/>
          <a:lstStyle/>
          <a:p>
            <a:r>
              <a:rPr lang="en-US"/>
              <a:t>Appendix I: Examples of Organizations Supporting Implementation of Strategic School Staffing</a:t>
            </a:r>
          </a:p>
        </p:txBody>
      </p:sp>
    </p:spTree>
    <p:extLst>
      <p:ext uri="{BB962C8B-B14F-4D97-AF65-F5344CB8AC3E}">
        <p14:creationId xmlns:p14="http://schemas.microsoft.com/office/powerpoint/2010/main" val="160856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70F0-09EE-1914-1C20-913BB57EE6E8}"/>
              </a:ext>
            </a:extLst>
          </p:cNvPr>
          <p:cNvSpPr>
            <a:spLocks noGrp="1"/>
          </p:cNvSpPr>
          <p:nvPr>
            <p:ph type="title"/>
          </p:nvPr>
        </p:nvSpPr>
        <p:spPr/>
        <p:txBody>
          <a:bodyPr/>
          <a:lstStyle/>
          <a:p>
            <a:r>
              <a:rPr lang="en-US"/>
              <a:t>The intent of this national landscape scan is to build a shared understanding of strategic school staffing to inform collective action in the philanthropic, policy and education sectors </a:t>
            </a:r>
          </a:p>
        </p:txBody>
      </p:sp>
      <p:grpSp>
        <p:nvGrpSpPr>
          <p:cNvPr id="12" name="Group 11">
            <a:extLst>
              <a:ext uri="{FF2B5EF4-FFF2-40B4-BE49-F238E27FC236}">
                <a16:creationId xmlns:a16="http://schemas.microsoft.com/office/drawing/2014/main" id="{5707C77D-86AD-2D5B-0104-422C45CF9282}"/>
              </a:ext>
            </a:extLst>
          </p:cNvPr>
          <p:cNvGrpSpPr/>
          <p:nvPr/>
        </p:nvGrpSpPr>
        <p:grpSpPr>
          <a:xfrm>
            <a:off x="259977" y="1666185"/>
            <a:ext cx="8624047" cy="2716916"/>
            <a:chOff x="754144" y="1666185"/>
            <a:chExt cx="6923247" cy="3339778"/>
          </a:xfrm>
        </p:grpSpPr>
        <p:sp>
          <p:nvSpPr>
            <p:cNvPr id="4" name="Google Shape;226;g23903125737_0_18">
              <a:extLst>
                <a:ext uri="{FF2B5EF4-FFF2-40B4-BE49-F238E27FC236}">
                  <a16:creationId xmlns:a16="http://schemas.microsoft.com/office/drawing/2014/main" id="{158671F3-AFBD-E9C6-CFFA-4B239F1B453E}"/>
                </a:ext>
              </a:extLst>
            </p:cNvPr>
            <p:cNvSpPr/>
            <p:nvPr/>
          </p:nvSpPr>
          <p:spPr>
            <a:xfrm>
              <a:off x="754144" y="2660302"/>
              <a:ext cx="6923247" cy="2345661"/>
            </a:xfrm>
            <a:prstGeom prst="rect">
              <a:avLst/>
            </a:prstGeom>
            <a:solidFill>
              <a:srgbClr val="F2F2F2"/>
            </a:solidFill>
            <a:ln w="127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461645" indent="-315595">
                <a:lnSpc>
                  <a:spcPct val="115000"/>
                </a:lnSpc>
                <a:buClr>
                  <a:schemeClr val="accent4"/>
                </a:buClr>
                <a:buSzPts val="1300"/>
                <a:buFont typeface="Wingdings" panose="05000000000000000000" pitchFamily="2" charset="2"/>
                <a:buChar char="§"/>
              </a:pPr>
              <a:r>
                <a:rPr lang="en-US" sz="1400" dirty="0">
                  <a:solidFill>
                    <a:schemeClr val="dk1"/>
                  </a:solidFill>
                  <a:latin typeface="Calibri"/>
                  <a:cs typeface="Calibri"/>
                  <a:sym typeface="Calibri"/>
                </a:rPr>
                <a:t>Serve students by creating more impactful and sustaining roles for adults, including teachers and school leaders, by:</a:t>
              </a:r>
              <a:endParaRPr lang="en-US" sz="1400" dirty="0">
                <a:solidFill>
                  <a:schemeClr val="dk1"/>
                </a:solidFill>
                <a:latin typeface="Calibri"/>
                <a:cs typeface="Calibri"/>
              </a:endParaRPr>
            </a:p>
            <a:p>
              <a:pPr marL="741363" lvl="1" indent="-277813">
                <a:lnSpc>
                  <a:spcPct val="115000"/>
                </a:lnSpc>
                <a:buClr>
                  <a:schemeClr val="accent4"/>
                </a:buClr>
                <a:buSzPts val="1300"/>
                <a:buFont typeface="Calibri" panose="020F0502020204030204" pitchFamily="34" charset="0"/>
                <a:buChar char="+"/>
              </a:pPr>
              <a:r>
                <a:rPr lang="en-US" sz="1400" dirty="0">
                  <a:solidFill>
                    <a:schemeClr val="dk1"/>
                  </a:solidFill>
                  <a:latin typeface="Calibri"/>
                  <a:cs typeface="Calibri"/>
                  <a:sym typeface="Calibri"/>
                </a:rPr>
                <a:t>Improving the capacity of schools to meet the needs of students with respect to core instruction and intervention to foster student learning, especially for students farthest from opportunity.</a:t>
              </a:r>
              <a:endParaRPr sz="1400" dirty="0">
                <a:solidFill>
                  <a:schemeClr val="dk1"/>
                </a:solidFill>
                <a:latin typeface="Calibri"/>
                <a:cs typeface="Calibri"/>
                <a:sym typeface="Calibri"/>
              </a:endParaRPr>
            </a:p>
            <a:p>
              <a:pPr marL="741363" lvl="1" indent="-277813">
                <a:lnSpc>
                  <a:spcPct val="115000"/>
                </a:lnSpc>
                <a:buClr>
                  <a:schemeClr val="accent4"/>
                </a:buClr>
                <a:buSzPts val="1300"/>
                <a:buFont typeface="Calibri" panose="020F0502020204030204" pitchFamily="34" charset="0"/>
                <a:buChar char="+"/>
              </a:pPr>
              <a:r>
                <a:rPr lang="en-US" sz="1400" dirty="0">
                  <a:solidFill>
                    <a:schemeClr val="dk1"/>
                  </a:solidFill>
                  <a:latin typeface="Calibri"/>
                  <a:cs typeface="Calibri"/>
                  <a:sym typeface="Calibri"/>
                </a:rPr>
                <a:t>Attending to individual, academic and social and emotional needs of students that foster deeper relationships between students and adults in schools. </a:t>
              </a:r>
              <a:endParaRPr sz="1400" dirty="0">
                <a:solidFill>
                  <a:schemeClr val="dk1"/>
                </a:solidFill>
                <a:latin typeface="Calibri"/>
                <a:cs typeface="Calibri"/>
                <a:sym typeface="Calibri"/>
              </a:endParaRPr>
            </a:p>
            <a:p>
              <a:pPr marL="741363" lvl="1" indent="-277813">
                <a:lnSpc>
                  <a:spcPct val="115000"/>
                </a:lnSpc>
                <a:buClr>
                  <a:schemeClr val="accent4"/>
                </a:buClr>
                <a:buSzPts val="1300"/>
                <a:buFont typeface="Calibri" panose="020F0502020204030204" pitchFamily="34" charset="0"/>
                <a:buChar char="+"/>
              </a:pPr>
              <a:r>
                <a:rPr lang="en-US" sz="1400" dirty="0">
                  <a:solidFill>
                    <a:schemeClr val="dk1"/>
                  </a:solidFill>
                  <a:latin typeface="Calibri"/>
                  <a:cs typeface="Calibri"/>
                  <a:sym typeface="Calibri"/>
                </a:rPr>
                <a:t>Creating an attractive set of career pathways, flexible roles and intentional pathways into teaching.</a:t>
              </a:r>
              <a:endParaRPr lang="en-US" sz="1400" dirty="0">
                <a:solidFill>
                  <a:schemeClr val="dk1"/>
                </a:solidFill>
                <a:latin typeface="Calibri"/>
                <a:cs typeface="Calibri"/>
              </a:endParaRPr>
            </a:p>
          </p:txBody>
        </p:sp>
        <p:sp>
          <p:nvSpPr>
            <p:cNvPr id="5" name="Google Shape;227;g23903125737_0_18">
              <a:extLst>
                <a:ext uri="{FF2B5EF4-FFF2-40B4-BE49-F238E27FC236}">
                  <a16:creationId xmlns:a16="http://schemas.microsoft.com/office/drawing/2014/main" id="{E47CCCFA-93D3-633E-1A80-3EEE8890AD4A}"/>
                </a:ext>
              </a:extLst>
            </p:cNvPr>
            <p:cNvSpPr txBox="1"/>
            <p:nvPr/>
          </p:nvSpPr>
          <p:spPr>
            <a:xfrm>
              <a:off x="754144" y="1666185"/>
              <a:ext cx="6923246" cy="994117"/>
            </a:xfrm>
            <a:prstGeom prst="rect">
              <a:avLst/>
            </a:prstGeom>
            <a:solidFill>
              <a:srgbClr val="324B8B"/>
            </a:solidFill>
            <a:ln>
              <a:noFill/>
            </a:ln>
          </p:spPr>
          <p:txBody>
            <a:bodyPr spcFirstLastPara="1" wrap="square" lIns="91425" tIns="45700" rIns="91425" bIns="45700" anchor="ctr" anchorCtr="0">
              <a:noAutofit/>
            </a:bodyPr>
            <a:lstStyle/>
            <a:p>
              <a:pPr algn="ctr"/>
              <a:r>
                <a:rPr lang="en-US" sz="1400" b="1">
                  <a:solidFill>
                    <a:srgbClr val="FFFFFF"/>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Currently, the one-teacher, one-classroom model does not meet the needs of </a:t>
              </a:r>
              <a:r>
                <a:rPr lang="en-US" sz="1400" b="1">
                  <a:solidFill>
                    <a:srgbClr val="FFFFFF"/>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many students</a:t>
              </a:r>
              <a:r>
                <a:rPr lang="en-US" sz="1400" b="1">
                  <a:solidFill>
                    <a:srgbClr val="FFFFFF"/>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 and educators. To reimagine and transform the teacher role to best serve students, especially those farthest from opportunity, this scan examines strategic school staffing that…</a:t>
              </a:r>
              <a:endParaRPr sz="1400" b="1">
                <a:solidFill>
                  <a:srgbClr val="FFFFFF"/>
                </a:solidFill>
                <a:latin typeface="Arial"/>
                <a:ea typeface="Arial"/>
                <a:cs typeface="Arial"/>
                <a:sym typeface="Arial"/>
              </a:endParaRPr>
            </a:p>
          </p:txBody>
        </p:sp>
      </p:grpSp>
      <p:sp>
        <p:nvSpPr>
          <p:cNvPr id="7" name="Slide Number Placeholder 2">
            <a:extLst>
              <a:ext uri="{FF2B5EF4-FFF2-40B4-BE49-F238E27FC236}">
                <a16:creationId xmlns:a16="http://schemas.microsoft.com/office/drawing/2014/main" id="{96C11330-C83D-DF41-B78A-D74F1DCFCB5A}"/>
              </a:ext>
            </a:extLst>
          </p:cNvPr>
          <p:cNvSpPr txBox="1">
            <a:spLocks/>
          </p:cNvSpPr>
          <p:nvPr/>
        </p:nvSpPr>
        <p:spPr>
          <a:xfrm>
            <a:off x="8531352" y="6453317"/>
            <a:ext cx="612648"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A25517-7F86-4871-894F-626326501892}" type="slidenum">
              <a:rPr lang="en-US" sz="1200" smtClean="0">
                <a:solidFill>
                  <a:schemeClr val="bg2"/>
                </a:solidFill>
              </a:rPr>
              <a:pPr algn="r"/>
              <a:t>5</a:t>
            </a:fld>
            <a:endParaRPr lang="en-US" sz="1200">
              <a:solidFill>
                <a:schemeClr val="bg2"/>
              </a:solidFill>
            </a:endParaRPr>
          </a:p>
        </p:txBody>
      </p:sp>
      <p:sp>
        <p:nvSpPr>
          <p:cNvPr id="13" name="Speech Bubble: Rectangle with Corners Rounded 12">
            <a:extLst>
              <a:ext uri="{FF2B5EF4-FFF2-40B4-BE49-F238E27FC236}">
                <a16:creationId xmlns:a16="http://schemas.microsoft.com/office/drawing/2014/main" id="{0DB602E2-6992-6D50-1612-FFDC1A8B3B67}"/>
              </a:ext>
            </a:extLst>
          </p:cNvPr>
          <p:cNvSpPr/>
          <p:nvPr/>
        </p:nvSpPr>
        <p:spPr>
          <a:xfrm>
            <a:off x="1719148" y="4720943"/>
            <a:ext cx="6985863" cy="1472467"/>
          </a:xfrm>
          <a:prstGeom prst="wedgeRound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56585C"/>
                </a:solidFill>
                <a:effectLst/>
                <a:uLnTx/>
                <a:uFillTx/>
                <a:latin typeface="Calibri"/>
                <a:ea typeface="+mn-ea"/>
                <a:cs typeface="+mn-cs"/>
                <a:sym typeface="Arial"/>
              </a:rPr>
              <a:t>“If General Motors can completely revamp its business model, and Dollar Tree can start selling products for $1.25, and a slew of other changes came to other fields, why is education staying the same? We, once again, are stalled on the side of the metaphorical road, wanting to drive in a specific direction but being told to stay put for the tow truck that never comes.”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a:solidFill>
                  <a:srgbClr val="56585C"/>
                </a:solidFill>
                <a:latin typeface="Calibri"/>
                <a:sym typeface="Arial"/>
              </a:rPr>
              <a:t>—</a:t>
            </a:r>
            <a:r>
              <a:rPr kumimoji="0" lang="en-US" sz="1400" b="1" i="0" u="none" strike="noStrike" kern="0" cap="none" spc="0" normalizeH="0" baseline="0" noProof="0">
                <a:ln>
                  <a:noFill/>
                </a:ln>
                <a:solidFill>
                  <a:srgbClr val="56585C"/>
                </a:solidFill>
                <a:effectLst/>
                <a:uLnTx/>
                <a:uFillTx/>
                <a:latin typeface="Calibri"/>
                <a:ea typeface="+mn-ea"/>
                <a:cs typeface="+mn-cs"/>
                <a:sym typeface="Arial"/>
              </a:rPr>
              <a:t>Kati </a:t>
            </a:r>
            <a:r>
              <a:rPr kumimoji="0" lang="en-US" sz="1400" b="1" i="0" u="none" strike="noStrike" kern="0" cap="none" spc="0" normalizeH="0" baseline="0" noProof="0" err="1">
                <a:ln>
                  <a:noFill/>
                </a:ln>
                <a:solidFill>
                  <a:srgbClr val="56585C"/>
                </a:solidFill>
                <a:effectLst/>
                <a:uLnTx/>
                <a:uFillTx/>
                <a:latin typeface="Calibri"/>
                <a:ea typeface="+mn-ea"/>
                <a:cs typeface="+mn-cs"/>
                <a:sym typeface="Arial"/>
              </a:rPr>
              <a:t>Begen</a:t>
            </a:r>
            <a:r>
              <a:rPr kumimoji="0" lang="en-US" sz="1400" b="1" i="0" u="none" strike="noStrike" kern="0" cap="none" spc="0" normalizeH="0" baseline="0" noProof="0">
                <a:ln>
                  <a:noFill/>
                </a:ln>
                <a:solidFill>
                  <a:srgbClr val="56585C"/>
                </a:solidFill>
                <a:effectLst/>
                <a:uLnTx/>
                <a:uFillTx/>
                <a:latin typeface="Calibri"/>
                <a:ea typeface="+mn-ea"/>
                <a:cs typeface="+mn-cs"/>
                <a:sym typeface="Arial"/>
              </a:rPr>
              <a:t>, high school biology educator and credential coach in Fresno, CA</a:t>
            </a:r>
          </a:p>
        </p:txBody>
      </p:sp>
      <p:grpSp>
        <p:nvGrpSpPr>
          <p:cNvPr id="14" name="Group 13">
            <a:extLst>
              <a:ext uri="{FF2B5EF4-FFF2-40B4-BE49-F238E27FC236}">
                <a16:creationId xmlns:a16="http://schemas.microsoft.com/office/drawing/2014/main" id="{F8EF5088-9333-CCB6-31AB-337D6B812532}"/>
              </a:ext>
            </a:extLst>
          </p:cNvPr>
          <p:cNvGrpSpPr/>
          <p:nvPr/>
        </p:nvGrpSpPr>
        <p:grpSpPr>
          <a:xfrm>
            <a:off x="438989" y="4817096"/>
            <a:ext cx="1280160" cy="1280160"/>
            <a:chOff x="438988" y="4845376"/>
            <a:chExt cx="1280160" cy="1280160"/>
          </a:xfrm>
        </p:grpSpPr>
        <p:sp>
          <p:nvSpPr>
            <p:cNvPr id="15" name="Oval 14">
              <a:extLst>
                <a:ext uri="{FF2B5EF4-FFF2-40B4-BE49-F238E27FC236}">
                  <a16:creationId xmlns:a16="http://schemas.microsoft.com/office/drawing/2014/main" id="{B2C0BB70-24B6-06A3-A3E8-020D04317FC9}"/>
                </a:ext>
              </a:extLst>
            </p:cNvPr>
            <p:cNvSpPr/>
            <p:nvPr/>
          </p:nvSpPr>
          <p:spPr>
            <a:xfrm>
              <a:off x="438988" y="4845376"/>
              <a:ext cx="1280160" cy="12801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16" name="Picture 2">
              <a:extLst>
                <a:ext uri="{FF2B5EF4-FFF2-40B4-BE49-F238E27FC236}">
                  <a16:creationId xmlns:a16="http://schemas.microsoft.com/office/drawing/2014/main" id="{75636436-E3F8-4DB2-053E-A9F0579F4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39" y="4929127"/>
              <a:ext cx="1112657" cy="1112657"/>
            </a:xfrm>
            <a:prstGeom prst="ellipse">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D591D945-7FE7-924B-08DA-B2FA4ECD1D67}"/>
              </a:ext>
            </a:extLst>
          </p:cNvPr>
          <p:cNvSpPr txBox="1"/>
          <p:nvPr/>
        </p:nvSpPr>
        <p:spPr>
          <a:xfrm>
            <a:off x="2206907" y="6590477"/>
            <a:ext cx="6630769" cy="228606"/>
          </a:xfrm>
          <a:prstGeom prst="rect">
            <a:avLst/>
          </a:prstGeom>
          <a:noFill/>
        </p:spPr>
        <p:txBody>
          <a:bodyPr wrap="square" lIns="0" tIns="0" rIns="0" bIns="0" rtlCol="0" anchor="t">
            <a:noAutofit/>
          </a:bodyPr>
          <a:lstStyle/>
          <a:p>
            <a:pPr defTabSz="457200">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err="1">
                <a:ln>
                  <a:noFill/>
                </a:ln>
                <a:solidFill>
                  <a:srgbClr val="56585C"/>
                </a:solidFill>
                <a:effectLst/>
                <a:uLnTx/>
                <a:uFillTx/>
                <a:latin typeface="Calibri"/>
                <a:ea typeface="+mn-ea"/>
                <a:cs typeface="+mn-cs"/>
                <a:hlinkClick r:id="rId4"/>
              </a:rPr>
              <a:t>Begen</a:t>
            </a:r>
            <a:r>
              <a:rPr kumimoji="0" lang="en-US" sz="900" b="0" i="0" u="none" strike="noStrike" kern="1200" cap="none" spc="0" normalizeH="0" baseline="0" noProof="0">
                <a:ln>
                  <a:noFill/>
                </a:ln>
                <a:solidFill>
                  <a:srgbClr val="56585C"/>
                </a:solidFill>
                <a:effectLst/>
                <a:uLnTx/>
                <a:uFillTx/>
                <a:latin typeface="Calibri"/>
                <a:ea typeface="+mn-ea"/>
                <a:cs typeface="+mn-cs"/>
                <a:hlinkClick r:id="rId4"/>
              </a:rPr>
              <a:t>, K </a:t>
            </a:r>
            <a:r>
              <a:rPr kumimoji="0" lang="en-US" sz="900" b="0" i="0" u="none" strike="noStrike" kern="1200" cap="none" spc="0" normalizeH="0" baseline="0" noProof="0">
                <a:ln>
                  <a:noFill/>
                </a:ln>
                <a:solidFill>
                  <a:srgbClr val="56585C"/>
                </a:solidFill>
                <a:effectLst/>
                <a:uLnTx/>
                <a:uFillTx/>
                <a:latin typeface="Calibri"/>
                <a:ea typeface="+mn-ea"/>
                <a:cs typeface="+mn-cs"/>
              </a:rPr>
              <a:t>(202</a:t>
            </a:r>
            <a:r>
              <a:rPr lang="en-US" sz="900">
                <a:solidFill>
                  <a:srgbClr val="56585C"/>
                </a:solidFill>
                <a:latin typeface="Calibri"/>
              </a:rPr>
              <a:t>2)</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Tree>
    <p:extLst>
      <p:ext uri="{BB962C8B-B14F-4D97-AF65-F5344CB8AC3E}">
        <p14:creationId xmlns:p14="http://schemas.microsoft.com/office/powerpoint/2010/main" val="4166792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C5E1-9748-E9F7-08F1-49703B5C0119}"/>
              </a:ext>
            </a:extLst>
          </p:cNvPr>
          <p:cNvSpPr>
            <a:spLocks noGrp="1"/>
          </p:cNvSpPr>
          <p:nvPr>
            <p:ph type="title"/>
          </p:nvPr>
        </p:nvSpPr>
        <p:spPr/>
        <p:txBody>
          <a:bodyPr/>
          <a:lstStyle/>
          <a:p>
            <a:r>
              <a:rPr lang="en-US"/>
              <a:t>Our research surfaced examples of organizations working within the three model types defined in this landscape scan </a:t>
            </a:r>
          </a:p>
        </p:txBody>
      </p:sp>
      <p:graphicFrame>
        <p:nvGraphicFramePr>
          <p:cNvPr id="3" name="Table 3">
            <a:extLst>
              <a:ext uri="{FF2B5EF4-FFF2-40B4-BE49-F238E27FC236}">
                <a16:creationId xmlns:a16="http://schemas.microsoft.com/office/drawing/2014/main" id="{E273FC68-2A13-66F1-32D1-578D62436E50}"/>
              </a:ext>
            </a:extLst>
          </p:cNvPr>
          <p:cNvGraphicFramePr>
            <a:graphicFrameLocks noGrp="1"/>
          </p:cNvGraphicFramePr>
          <p:nvPr>
            <p:extLst>
              <p:ext uri="{D42A27DB-BD31-4B8C-83A1-F6EECF244321}">
                <p14:modId xmlns:p14="http://schemas.microsoft.com/office/powerpoint/2010/main" val="2254077564"/>
              </p:ext>
            </p:extLst>
          </p:nvPr>
        </p:nvGraphicFramePr>
        <p:xfrm>
          <a:off x="159762" y="2291480"/>
          <a:ext cx="8818036" cy="4230540"/>
        </p:xfrm>
        <a:graphic>
          <a:graphicData uri="http://schemas.openxmlformats.org/drawingml/2006/table">
            <a:tbl>
              <a:tblPr firstRow="1" bandRow="1">
                <a:tableStyleId>{5940675A-B579-460E-94D1-54222C63F5DA}</a:tableStyleId>
              </a:tblPr>
              <a:tblGrid>
                <a:gridCol w="1382419">
                  <a:extLst>
                    <a:ext uri="{9D8B030D-6E8A-4147-A177-3AD203B41FA5}">
                      <a16:colId xmlns:a16="http://schemas.microsoft.com/office/drawing/2014/main" val="2385687373"/>
                    </a:ext>
                  </a:extLst>
                </a:gridCol>
                <a:gridCol w="2901294">
                  <a:extLst>
                    <a:ext uri="{9D8B030D-6E8A-4147-A177-3AD203B41FA5}">
                      <a16:colId xmlns:a16="http://schemas.microsoft.com/office/drawing/2014/main" val="3040701703"/>
                    </a:ext>
                  </a:extLst>
                </a:gridCol>
                <a:gridCol w="4534323">
                  <a:extLst>
                    <a:ext uri="{9D8B030D-6E8A-4147-A177-3AD203B41FA5}">
                      <a16:colId xmlns:a16="http://schemas.microsoft.com/office/drawing/2014/main" val="180023973"/>
                    </a:ext>
                  </a:extLst>
                </a:gridCol>
              </a:tblGrid>
              <a:tr h="427380">
                <a:tc gridSpan="2">
                  <a:txBody>
                    <a:bodyPr/>
                    <a:lstStyle/>
                    <a:p>
                      <a:pPr algn="ctr"/>
                      <a:r>
                        <a:rPr lang="en-US" b="1">
                          <a:solidFill>
                            <a:schemeClr val="bg1"/>
                          </a:solidFill>
                        </a:rPr>
                        <a:t>Model Type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hMerge="1">
                  <a:txBody>
                    <a:bodyPr/>
                    <a:lstStyle/>
                    <a:p>
                      <a:r>
                        <a:rPr lang="en-US">
                          <a:solidFill>
                            <a:schemeClr val="bg1"/>
                          </a:solidFill>
                        </a:rPr>
                        <a:t>Model Type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b="1">
                          <a:solidFill>
                            <a:schemeClr val="bg1"/>
                          </a:solidFill>
                        </a:rPr>
                        <a:t>Example of Organizations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63217410"/>
                  </a:ext>
                </a:extLst>
              </a:tr>
              <a:tr h="13699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1"/>
                        <a:t>Changing how teaching teams are structured to better support students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Clr>
                          <a:schemeClr val="accent4"/>
                        </a:buClr>
                        <a:buFont typeface="Wingdings" panose="05000000000000000000" pitchFamily="2" charset="2"/>
                        <a:buChar char="§"/>
                      </a:pPr>
                      <a:r>
                        <a:rPr lang="en-US" dirty="0"/>
                        <a:t>Public Impact</a:t>
                      </a:r>
                    </a:p>
                    <a:p>
                      <a:pPr marL="285750" indent="-285750">
                        <a:buClr>
                          <a:schemeClr val="accent4"/>
                        </a:buClr>
                        <a:buFont typeface="Wingdings" panose="05000000000000000000" pitchFamily="2" charset="2"/>
                        <a:buChar char="§"/>
                      </a:pPr>
                      <a:r>
                        <a:rPr lang="en-US" dirty="0"/>
                        <a:t>ASU Next Education Workforce</a:t>
                      </a:r>
                    </a:p>
                    <a:p>
                      <a:pPr marL="285750" indent="-285750">
                        <a:buClr>
                          <a:schemeClr val="accent4"/>
                        </a:buClr>
                        <a:buFont typeface="Wingdings" panose="05000000000000000000" pitchFamily="2" charset="2"/>
                        <a:buChar char="§"/>
                      </a:pPr>
                      <a:r>
                        <a:rPr lang="en-US" dirty="0"/>
                        <a:t>Education First</a:t>
                      </a:r>
                    </a:p>
                    <a:p>
                      <a:pPr marL="285750" indent="-285750">
                        <a:buClr>
                          <a:schemeClr val="accent4"/>
                        </a:buClr>
                        <a:buFont typeface="Wingdings" panose="05000000000000000000" pitchFamily="2" charset="2"/>
                        <a:buChar char="§"/>
                      </a:pPr>
                      <a:r>
                        <a:rPr lang="en-US" dirty="0"/>
                        <a:t>Education Resource Strategies </a:t>
                      </a:r>
                    </a:p>
                    <a:p>
                      <a:pPr marL="285750" indent="-285750">
                        <a:buClr>
                          <a:schemeClr val="accent4"/>
                        </a:buClr>
                        <a:buFont typeface="Wingdings" panose="05000000000000000000" pitchFamily="2" charset="2"/>
                        <a:buChar char="§"/>
                      </a:pPr>
                      <a:r>
                        <a:rPr lang="en-US" dirty="0"/>
                        <a:t>US Prep</a:t>
                      </a:r>
                    </a:p>
                    <a:p>
                      <a:pPr marL="285750" indent="-285750">
                        <a:buClr>
                          <a:schemeClr val="accent4"/>
                        </a:buClr>
                        <a:buFont typeface="Wingdings" panose="05000000000000000000" pitchFamily="2" charset="2"/>
                        <a:buChar char="§"/>
                      </a:pPr>
                      <a:r>
                        <a:rPr lang="en-US" dirty="0"/>
                        <a:t>Transcend Education</a:t>
                      </a:r>
                    </a:p>
                    <a:p>
                      <a:pPr marL="285750" indent="-285750">
                        <a:buClr>
                          <a:schemeClr val="accent4"/>
                        </a:buClr>
                        <a:buFont typeface="Wingdings" panose="05000000000000000000" pitchFamily="2" charset="2"/>
                        <a:buChar char="§"/>
                      </a:pPr>
                      <a:r>
                        <a:rPr lang="en-US" dirty="0"/>
                        <a:t>TNTP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6814317"/>
                  </a:ext>
                </a:extLst>
              </a:tr>
              <a:tr h="737668">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1" dirty="0"/>
                        <a:t>Leveraging outside pools of talent to teach courses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Clr>
                          <a:schemeClr val="accent4"/>
                        </a:buClr>
                        <a:buFont typeface="Wingdings" panose="05000000000000000000" pitchFamily="2" charset="2"/>
                        <a:buChar char="§"/>
                      </a:pPr>
                      <a:r>
                        <a:rPr lang="en-US"/>
                        <a:t>Coursemojo</a:t>
                      </a:r>
                    </a:p>
                    <a:p>
                      <a:pPr marL="285750" indent="-285750">
                        <a:buClr>
                          <a:schemeClr val="accent4"/>
                        </a:buClr>
                        <a:buFont typeface="Wingdings" panose="05000000000000000000" pitchFamily="2" charset="2"/>
                        <a:buChar char="§"/>
                      </a:pPr>
                      <a:r>
                        <a:rPr lang="en-US"/>
                        <a:t>Elevate K-12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09474"/>
                  </a:ext>
                </a:extLst>
              </a:tr>
              <a:tr h="1053812">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1" dirty="0"/>
                        <a:t>Changing how existing teachers do their work by optimizing technology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Clr>
                          <a:schemeClr val="accent4"/>
                        </a:buClr>
                        <a:buFont typeface="Wingdings" panose="05000000000000000000" pitchFamily="2" charset="2"/>
                        <a:buChar char="§"/>
                      </a:pPr>
                      <a:r>
                        <a:rPr lang="en-US" dirty="0"/>
                        <a:t>Modern Classrooms</a:t>
                      </a:r>
                    </a:p>
                    <a:p>
                      <a:pPr marL="285750" indent="-285750">
                        <a:buClr>
                          <a:schemeClr val="accent4"/>
                        </a:buClr>
                        <a:buFont typeface="Wingdings" panose="05000000000000000000" pitchFamily="2" charset="2"/>
                        <a:buChar char="§"/>
                      </a:pPr>
                      <a:r>
                        <a:rPr lang="en-US" dirty="0"/>
                        <a:t>New Classrooms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008896"/>
                  </a:ext>
                </a:extLst>
              </a:tr>
            </a:tbl>
          </a:graphicData>
        </a:graphic>
      </p:graphicFrame>
      <p:graphicFrame>
        <p:nvGraphicFramePr>
          <p:cNvPr id="4" name="Table 4">
            <a:extLst>
              <a:ext uri="{FF2B5EF4-FFF2-40B4-BE49-F238E27FC236}">
                <a16:creationId xmlns:a16="http://schemas.microsoft.com/office/drawing/2014/main" id="{134C3E8C-C470-51E3-F3E3-CA0C72C7D99A}"/>
              </a:ext>
            </a:extLst>
          </p:cNvPr>
          <p:cNvGraphicFramePr>
            <a:graphicFrameLocks noGrp="1"/>
          </p:cNvGraphicFramePr>
          <p:nvPr/>
        </p:nvGraphicFramePr>
        <p:xfrm>
          <a:off x="162982" y="1388586"/>
          <a:ext cx="8814816" cy="640080"/>
        </p:xfrm>
        <a:graphic>
          <a:graphicData uri="http://schemas.openxmlformats.org/drawingml/2006/table">
            <a:tbl>
              <a:tblPr firstRow="1" bandRow="1">
                <a:tableStyleId>{5C22544A-7EE6-4342-B048-85BDC9FD1C3A}</a:tableStyleId>
              </a:tblPr>
              <a:tblGrid>
                <a:gridCol w="8814816">
                  <a:extLst>
                    <a:ext uri="{9D8B030D-6E8A-4147-A177-3AD203B41FA5}">
                      <a16:colId xmlns:a16="http://schemas.microsoft.com/office/drawing/2014/main" val="1078686954"/>
                    </a:ext>
                  </a:extLst>
                </a:gridCol>
              </a:tblGrid>
              <a:tr h="370840">
                <a:tc>
                  <a:txBody>
                    <a:bodyPr/>
                    <a:lstStyle/>
                    <a:p>
                      <a:r>
                        <a:rPr lang="en-US" b="0"/>
                        <a:t>The following slides provide more information about organizations listed earlier in the scan that exemplify or support different models of strategic staffing.</a:t>
                      </a:r>
                    </a:p>
                  </a:txBody>
                  <a:tcPr>
                    <a:solidFill>
                      <a:schemeClr val="accent3"/>
                    </a:solidFill>
                  </a:tcPr>
                </a:tc>
                <a:extLst>
                  <a:ext uri="{0D108BD9-81ED-4DB2-BD59-A6C34878D82A}">
                    <a16:rowId xmlns:a16="http://schemas.microsoft.com/office/drawing/2014/main" val="184506378"/>
                  </a:ext>
                </a:extLst>
              </a:tr>
            </a:tbl>
          </a:graphicData>
        </a:graphic>
      </p:graphicFrame>
      <p:pic>
        <p:nvPicPr>
          <p:cNvPr id="5" name="Picture 4">
            <a:extLst>
              <a:ext uri="{FF2B5EF4-FFF2-40B4-BE49-F238E27FC236}">
                <a16:creationId xmlns:a16="http://schemas.microsoft.com/office/drawing/2014/main" id="{EB0D0E4B-E3AE-9D8E-C248-B72FD8D157B5}"/>
              </a:ext>
            </a:extLst>
          </p:cNvPr>
          <p:cNvPicPr>
            <a:picLocks noChangeAspect="1"/>
          </p:cNvPicPr>
          <p:nvPr/>
        </p:nvPicPr>
        <p:blipFill>
          <a:blip r:embed="rId3"/>
          <a:stretch>
            <a:fillRect/>
          </a:stretch>
        </p:blipFill>
        <p:spPr>
          <a:xfrm>
            <a:off x="290346" y="3038681"/>
            <a:ext cx="1022070" cy="1022070"/>
          </a:xfrm>
          <a:prstGeom prst="rect">
            <a:avLst/>
          </a:prstGeom>
        </p:spPr>
      </p:pic>
      <p:pic>
        <p:nvPicPr>
          <p:cNvPr id="6" name="Picture 5">
            <a:extLst>
              <a:ext uri="{FF2B5EF4-FFF2-40B4-BE49-F238E27FC236}">
                <a16:creationId xmlns:a16="http://schemas.microsoft.com/office/drawing/2014/main" id="{6C439636-4EEB-C674-BD00-1C558C2FB2E4}"/>
              </a:ext>
            </a:extLst>
          </p:cNvPr>
          <p:cNvPicPr>
            <a:picLocks noChangeAspect="1"/>
          </p:cNvPicPr>
          <p:nvPr/>
        </p:nvPicPr>
        <p:blipFill>
          <a:blip r:embed="rId4"/>
          <a:srcRect/>
          <a:stretch/>
        </p:blipFill>
        <p:spPr>
          <a:xfrm>
            <a:off x="464765" y="4490523"/>
            <a:ext cx="690063" cy="690063"/>
          </a:xfrm>
          <a:prstGeom prst="rect">
            <a:avLst/>
          </a:prstGeom>
        </p:spPr>
      </p:pic>
      <p:pic>
        <p:nvPicPr>
          <p:cNvPr id="7" name="Picture 6">
            <a:extLst>
              <a:ext uri="{FF2B5EF4-FFF2-40B4-BE49-F238E27FC236}">
                <a16:creationId xmlns:a16="http://schemas.microsoft.com/office/drawing/2014/main" id="{FD566CD7-CD7F-0B5D-3228-98A54E823C93}"/>
              </a:ext>
            </a:extLst>
          </p:cNvPr>
          <p:cNvPicPr>
            <a:picLocks noChangeAspect="1"/>
          </p:cNvPicPr>
          <p:nvPr/>
        </p:nvPicPr>
        <p:blipFill>
          <a:blip r:embed="rId5"/>
          <a:srcRect/>
          <a:stretch/>
        </p:blipFill>
        <p:spPr>
          <a:xfrm>
            <a:off x="400903" y="5554578"/>
            <a:ext cx="817786" cy="817786"/>
          </a:xfrm>
          <a:prstGeom prst="rect">
            <a:avLst/>
          </a:prstGeom>
        </p:spPr>
      </p:pic>
      <p:sp>
        <p:nvSpPr>
          <p:cNvPr id="8" name="TextBox 7">
            <a:extLst>
              <a:ext uri="{FF2B5EF4-FFF2-40B4-BE49-F238E27FC236}">
                <a16:creationId xmlns:a16="http://schemas.microsoft.com/office/drawing/2014/main" id="{D53C620B-84F1-93B2-4FDC-3D668DEF1450}"/>
              </a:ext>
            </a:extLst>
          </p:cNvPr>
          <p:cNvSpPr txBox="1"/>
          <p:nvPr/>
        </p:nvSpPr>
        <p:spPr>
          <a:xfrm>
            <a:off x="2009891" y="6496805"/>
            <a:ext cx="52884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panose="020F0502020204030204" pitchFamily="34" charset="0"/>
                <a:ea typeface="+mn-ea"/>
                <a:cs typeface="Calibri" panose="020F0502020204030204" pitchFamily="34" charset="0"/>
              </a:rPr>
              <a:t>NOTE: This is not an exhaustive list of organizations representing each model type.  </a:t>
            </a:r>
          </a:p>
        </p:txBody>
      </p:sp>
      <p:sp>
        <p:nvSpPr>
          <p:cNvPr id="9" name="Slide Number Placeholder 3">
            <a:extLst>
              <a:ext uri="{FF2B5EF4-FFF2-40B4-BE49-F238E27FC236}">
                <a16:creationId xmlns:a16="http://schemas.microsoft.com/office/drawing/2014/main" id="{22E71A88-963D-6C9F-0046-F8E3300EB0C1}"/>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50</a:t>
            </a:fld>
            <a:endParaRPr lang="en-US">
              <a:solidFill>
                <a:srgbClr val="A9A9A9"/>
              </a:solidFill>
              <a:latin typeface="Calibri"/>
            </a:endParaRPr>
          </a:p>
        </p:txBody>
      </p:sp>
    </p:spTree>
    <p:extLst>
      <p:ext uri="{BB962C8B-B14F-4D97-AF65-F5344CB8AC3E}">
        <p14:creationId xmlns:p14="http://schemas.microsoft.com/office/powerpoint/2010/main" val="4222509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Public Impact—Opportunity Culture  </a:t>
            </a: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3566246606"/>
              </p:ext>
            </p:extLst>
          </p:nvPr>
        </p:nvGraphicFramePr>
        <p:xfrm>
          <a:off x="1011395" y="793071"/>
          <a:ext cx="4246035" cy="5268364"/>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83154">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885210">
                <a:tc>
                  <a:txBody>
                    <a:bodyPr/>
                    <a:lstStyle/>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solidFill>
                            <a:schemeClr val="dk1"/>
                          </a:solidFill>
                          <a:latin typeface="+mn-lt"/>
                          <a:ea typeface="Calibri"/>
                          <a:cs typeface="Calibri"/>
                          <a:sym typeface="Calibri"/>
                        </a:rPr>
                        <a:t>Public Impact’s Opportunity Culture (OC) </a:t>
                      </a:r>
                      <a:r>
                        <a:rPr lang="en-US" sz="1200" b="1" dirty="0">
                          <a:solidFill>
                            <a:schemeClr val="dk1"/>
                          </a:solidFill>
                          <a:latin typeface="+mn-lt"/>
                          <a:ea typeface="Calibri"/>
                          <a:cs typeface="Calibri"/>
                          <a:sym typeface="Calibri"/>
                        </a:rPr>
                        <a:t>restructures school staffing. More than 800 schools have implemented OC encompassing over 5,400 teachers and 150,000 students. </a:t>
                      </a:r>
                      <a:br>
                        <a:rPr lang="en-US" sz="1200" b="1" dirty="0">
                          <a:solidFill>
                            <a:schemeClr val="dk1"/>
                          </a:solidFill>
                          <a:latin typeface="+mn-lt"/>
                          <a:ea typeface="Calibri"/>
                          <a:cs typeface="Calibri"/>
                          <a:sym typeface="Calibri"/>
                        </a:rPr>
                      </a:br>
                      <a:endParaRPr lang="en-US" sz="1200" b="1" dirty="0">
                        <a:solidFill>
                          <a:schemeClr val="dk1"/>
                        </a:solidFill>
                        <a:latin typeface="+mn-lt"/>
                        <a:ea typeface="Calibri"/>
                        <a:cs typeface="Calibri"/>
                        <a:sym typeface="Calibri"/>
                      </a:endParaRPr>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solidFill>
                            <a:schemeClr val="dk1"/>
                          </a:solidFill>
                          <a:latin typeface="+mn-lt"/>
                          <a:ea typeface="Calibri"/>
                          <a:cs typeface="Calibri"/>
                          <a:sym typeface="Calibri"/>
                        </a:rPr>
                        <a:t>Multi-Classroom Leaders (MCLs) </a:t>
                      </a:r>
                      <a:r>
                        <a:rPr lang="en-US" sz="1200" b="1" dirty="0">
                          <a:solidFill>
                            <a:schemeClr val="dk1"/>
                          </a:solidFill>
                          <a:latin typeface="+mn-lt"/>
                          <a:ea typeface="Calibri"/>
                          <a:cs typeface="Calibri"/>
                          <a:sym typeface="Calibri"/>
                        </a:rPr>
                        <a:t>lead a small team of teachers while continuing to teach full-time</a:t>
                      </a:r>
                      <a:r>
                        <a:rPr lang="en-US" sz="1200" dirty="0">
                          <a:solidFill>
                            <a:schemeClr val="dk1"/>
                          </a:solidFill>
                          <a:latin typeface="+mn-lt"/>
                          <a:ea typeface="Calibri"/>
                          <a:cs typeface="Calibri"/>
                          <a:sym typeface="Calibri"/>
                        </a:rPr>
                        <a:t>. MCSs have a record of high-growth student learning and support their team of teachers to deliver high-quality instruction to all learners. </a:t>
                      </a:r>
                      <a:r>
                        <a:rPr lang="en-US" sz="1200" b="1" dirty="0">
                          <a:solidFill>
                            <a:schemeClr val="dk1"/>
                          </a:solidFill>
                          <a:latin typeface="+mn-lt"/>
                          <a:ea typeface="Calibri"/>
                          <a:cs typeface="Calibri"/>
                          <a:sym typeface="Calibri"/>
                        </a:rPr>
                        <a:t>OC involves a differentiated compensation </a:t>
                      </a:r>
                      <a:r>
                        <a:rPr lang="en-US" sz="1200" dirty="0">
                          <a:solidFill>
                            <a:schemeClr val="dk1"/>
                          </a:solidFill>
                          <a:latin typeface="+mn-lt"/>
                          <a:ea typeface="Calibri"/>
                          <a:cs typeface="Calibri"/>
                          <a:sym typeface="Calibri"/>
                        </a:rPr>
                        <a:t>structure that pays MCLs additional money on top of their base salary.</a:t>
                      </a:r>
                      <a:r>
                        <a:rPr lang="en-US" sz="1200" dirty="0">
                          <a:solidFill>
                            <a:schemeClr val="dk1"/>
                          </a:solidFill>
                          <a:latin typeface="+mn-lt"/>
                          <a:ea typeface="Calibri"/>
                          <a:cs typeface="Calibri"/>
                        </a:rPr>
                        <a:t> </a:t>
                      </a:r>
                      <a:br>
                        <a:rPr lang="en-US" sz="1200" dirty="0">
                          <a:solidFill>
                            <a:schemeClr val="dk1"/>
                          </a:solidFill>
                          <a:latin typeface="+mn-lt"/>
                          <a:ea typeface="Calibri"/>
                          <a:cs typeface="Calibri"/>
                        </a:rPr>
                      </a:br>
                      <a:endParaRPr lang="en-US" sz="1200" dirty="0">
                        <a:solidFill>
                          <a:schemeClr val="dk1"/>
                        </a:solidFill>
                        <a:latin typeface="+mn-lt"/>
                        <a:ea typeface="Calibri"/>
                        <a:cs typeface="Calibri"/>
                      </a:endParaRPr>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solidFill>
                            <a:schemeClr val="dk1"/>
                          </a:solidFill>
                          <a:latin typeface="+mn-lt"/>
                          <a:ea typeface="Calibri"/>
                          <a:cs typeface="Calibri"/>
                          <a:sym typeface="Calibri"/>
                        </a:rPr>
                        <a:t>Combining Multi-Classroom with</a:t>
                      </a:r>
                      <a:r>
                        <a:rPr lang="en-US" sz="1200" b="1" dirty="0">
                          <a:solidFill>
                            <a:schemeClr val="dk1"/>
                          </a:solidFill>
                          <a:latin typeface="+mn-lt"/>
                          <a:ea typeface="Calibri"/>
                          <a:cs typeface="Calibri"/>
                          <a:sym typeface="Calibri"/>
                        </a:rPr>
                        <a:t> Team Reach enables teams of teachers to reach more students</a:t>
                      </a:r>
                      <a:r>
                        <a:rPr lang="en-US" sz="1200" dirty="0">
                          <a:solidFill>
                            <a:schemeClr val="dk1"/>
                          </a:solidFill>
                          <a:latin typeface="+mn-lt"/>
                          <a:ea typeface="Calibri"/>
                          <a:cs typeface="Calibri"/>
                          <a:sym typeface="Calibri"/>
                        </a:rPr>
                        <a:t>. A Team Reach Teacher (TRT) </a:t>
                      </a:r>
                      <a:r>
                        <a:rPr lang="en-US" sz="1200" b="1" dirty="0">
                          <a:solidFill>
                            <a:schemeClr val="dk1"/>
                          </a:solidFill>
                          <a:latin typeface="+mn-lt"/>
                          <a:ea typeface="Calibri"/>
                          <a:cs typeface="Calibri"/>
                          <a:sym typeface="Calibri"/>
                        </a:rPr>
                        <a:t>teaches more students </a:t>
                      </a:r>
                      <a:r>
                        <a:rPr lang="en-US" sz="1200" dirty="0">
                          <a:solidFill>
                            <a:schemeClr val="dk1"/>
                          </a:solidFill>
                          <a:latin typeface="+mn-lt"/>
                          <a:ea typeface="Calibri"/>
                          <a:cs typeface="Calibri"/>
                          <a:sym typeface="Calibri"/>
                        </a:rPr>
                        <a:t>without raising instructional group sizes and increasing small-group instruction. Reach Associates (RAs) provide instructional support and are </a:t>
                      </a:r>
                      <a:r>
                        <a:rPr lang="en-US" sz="1200" b="1" dirty="0">
                          <a:solidFill>
                            <a:schemeClr val="dk1"/>
                          </a:solidFill>
                          <a:latin typeface="+mn-lt"/>
                          <a:ea typeface="Calibri"/>
                          <a:cs typeface="Calibri"/>
                          <a:sym typeface="Calibri"/>
                        </a:rPr>
                        <a:t>often paraprofessionals or embedded, paid, teacher residents.</a:t>
                      </a:r>
                      <a:r>
                        <a:rPr lang="en-US" sz="1200" b="1" dirty="0">
                          <a:solidFill>
                            <a:schemeClr val="dk1"/>
                          </a:solidFill>
                          <a:latin typeface="+mn-lt"/>
                          <a:ea typeface="Calibri"/>
                          <a:cs typeface="Calibri"/>
                        </a:rPr>
                        <a:t> </a:t>
                      </a:r>
                      <a:endParaRPr lang="en-US" sz="1200" b="1" dirty="0">
                        <a:solidFill>
                          <a:schemeClr val="dk1"/>
                        </a:solidFill>
                        <a:latin typeface="+mn-lt"/>
                        <a:ea typeface="Calibri"/>
                        <a:cs typeface="Calibri"/>
                        <a:sym typeface="Calibri"/>
                      </a:endParaRPr>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endParaRPr lang="en-US" sz="1200" dirty="0">
                        <a:solidFill>
                          <a:schemeClr val="dk1"/>
                        </a:solidFill>
                        <a:latin typeface="+mn-lt"/>
                        <a:ea typeface="Calibri"/>
                        <a:cs typeface="Calibri"/>
                        <a:sym typeface="Calibri"/>
                      </a:endParaRPr>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solidFill>
                            <a:schemeClr val="dk1"/>
                          </a:solidFill>
                          <a:latin typeface="+mn-lt"/>
                          <a:ea typeface="Calibri"/>
                          <a:cs typeface="Calibri"/>
                          <a:sym typeface="Calibri"/>
                        </a:rPr>
                        <a:t>OC schools</a:t>
                      </a:r>
                      <a:r>
                        <a:rPr lang="en-US" sz="1200" b="1" dirty="0">
                          <a:solidFill>
                            <a:schemeClr val="dk1"/>
                          </a:solidFill>
                          <a:latin typeface="+mn-lt"/>
                          <a:ea typeface="Calibri"/>
                          <a:cs typeface="Calibri"/>
                          <a:sym typeface="Calibri"/>
                        </a:rPr>
                        <a:t> create blocks during the day for professional learning.</a:t>
                      </a:r>
                      <a:r>
                        <a:rPr lang="en-US" sz="1200" dirty="0">
                          <a:solidFill>
                            <a:schemeClr val="dk1"/>
                          </a:solidFill>
                          <a:latin typeface="+mn-lt"/>
                          <a:ea typeface="Calibri"/>
                          <a:cs typeface="Calibri"/>
                          <a:sym typeface="Calibri"/>
                        </a:rPr>
                        <a:t> While the approach can vary</a:t>
                      </a:r>
                      <a:r>
                        <a:rPr lang="en-US" sz="1200" b="1" dirty="0">
                          <a:solidFill>
                            <a:schemeClr val="dk1"/>
                          </a:solidFill>
                          <a:latin typeface="+mn-lt"/>
                          <a:ea typeface="Calibri"/>
                          <a:cs typeface="Calibri"/>
                          <a:sym typeface="Calibri"/>
                        </a:rPr>
                        <a:t>, one example is creating blocks for students to engage with online materials during the day while an RA supervises students</a:t>
                      </a:r>
                      <a:r>
                        <a:rPr lang="en-US" sz="1200" dirty="0">
                          <a:solidFill>
                            <a:schemeClr val="dk1"/>
                          </a:solidFill>
                          <a:latin typeface="+mn-lt"/>
                          <a:ea typeface="Calibri"/>
                          <a:cs typeface="Calibri"/>
                          <a:sym typeface="Calibri"/>
                        </a:rPr>
                        <a:t>. During that time, MCLs can lead professional development for their TRTs.</a:t>
                      </a:r>
                    </a:p>
                  </a:txBody>
                  <a:tcPr/>
                </a:tc>
                <a:extLst>
                  <a:ext uri="{0D108BD9-81ED-4DB2-BD59-A6C34878D82A}">
                    <a16:rowId xmlns:a16="http://schemas.microsoft.com/office/drawing/2014/main" val="2713621823"/>
                  </a:ext>
                </a:extLst>
              </a:tr>
            </a:tbl>
          </a:graphicData>
        </a:graphic>
      </p:graphicFrame>
      <p:graphicFrame>
        <p:nvGraphicFramePr>
          <p:cNvPr id="4" name="Table 3">
            <a:extLst>
              <a:ext uri="{FF2B5EF4-FFF2-40B4-BE49-F238E27FC236}">
                <a16:creationId xmlns:a16="http://schemas.microsoft.com/office/drawing/2014/main" id="{3AC0E8B1-3763-7409-9073-8855B17A8932}"/>
              </a:ext>
            </a:extLst>
          </p:cNvPr>
          <p:cNvGraphicFramePr>
            <a:graphicFrameLocks noGrp="1"/>
          </p:cNvGraphicFramePr>
          <p:nvPr>
            <p:extLst>
              <p:ext uri="{D42A27DB-BD31-4B8C-83A1-F6EECF244321}">
                <p14:modId xmlns:p14="http://schemas.microsoft.com/office/powerpoint/2010/main" val="745838336"/>
              </p:ext>
            </p:extLst>
          </p:nvPr>
        </p:nvGraphicFramePr>
        <p:xfrm>
          <a:off x="5524107" y="793071"/>
          <a:ext cx="3435335" cy="4179814"/>
        </p:xfrm>
        <a:graphic>
          <a:graphicData uri="http://schemas.openxmlformats.org/drawingml/2006/table">
            <a:tbl>
              <a:tblPr firstRow="1" bandRow="1">
                <a:tableStyleId>{5940675A-B579-460E-94D1-54222C63F5DA}</a:tableStyleId>
              </a:tblPr>
              <a:tblGrid>
                <a:gridCol w="3435335">
                  <a:extLst>
                    <a:ext uri="{9D8B030D-6E8A-4147-A177-3AD203B41FA5}">
                      <a16:colId xmlns:a16="http://schemas.microsoft.com/office/drawing/2014/main" val="2853054057"/>
                    </a:ext>
                  </a:extLst>
                </a:gridCol>
              </a:tblGrid>
              <a:tr h="360801">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814054">
                <a:tc>
                  <a:txBody>
                    <a:bodyPr/>
                    <a:lstStyle/>
                    <a:p>
                      <a:pPr marL="284163" indent="-284163">
                        <a:buClr>
                          <a:schemeClr val="accent4"/>
                        </a:buClr>
                        <a:buFont typeface="Wingdings" panose="05000000000000000000" pitchFamily="2" charset="2"/>
                        <a:buChar char="§"/>
                      </a:pPr>
                      <a:r>
                        <a:rPr lang="en-US" sz="1200"/>
                        <a:t>Research shows that </a:t>
                      </a:r>
                      <a:r>
                        <a:rPr lang="en-US" sz="1200" b="1"/>
                        <a:t>OC improves student learning outcomes</a:t>
                      </a:r>
                      <a:r>
                        <a:rPr lang="en-US" sz="1200"/>
                        <a:t>. For example, teachers that were on average at the 50th percentile in student learning gains who joined teams led by a highly-effective MCL</a:t>
                      </a:r>
                      <a:r>
                        <a:rPr lang="en-US" sz="1200" b="0"/>
                        <a:t>,</a:t>
                      </a:r>
                      <a:r>
                        <a:rPr lang="en-US" sz="1200" b="1"/>
                        <a:t> produced learning gains equivalent to teachers at the 77th percentile on average</a:t>
                      </a:r>
                      <a:r>
                        <a:rPr lang="en-US" sz="1200"/>
                        <a:t>. </a:t>
                      </a:r>
                      <a:br>
                        <a:rPr lang="en-US" sz="1200"/>
                      </a:br>
                      <a:endParaRPr lang="en-US" sz="1200"/>
                    </a:p>
                    <a:p>
                      <a:pPr marL="284163" indent="-284163">
                        <a:buClr>
                          <a:schemeClr val="accent4"/>
                        </a:buClr>
                        <a:buFont typeface="Wingdings" panose="05000000000000000000" pitchFamily="2" charset="2"/>
                        <a:buChar char="§"/>
                      </a:pPr>
                      <a:r>
                        <a:rPr lang="en-US" sz="1200"/>
                        <a:t>As of 2023, OC </a:t>
                      </a:r>
                      <a:r>
                        <a:rPr lang="en-US" sz="1200" b="1"/>
                        <a:t>resulted in over $16.4M in additional compensation</a:t>
                      </a:r>
                      <a:r>
                        <a:rPr lang="en-US" sz="1200"/>
                        <a:t> for educators. </a:t>
                      </a:r>
                      <a:br>
                        <a:rPr lang="en-US" sz="1200"/>
                      </a:br>
                      <a:endParaRPr lang="en-US" sz="1200"/>
                    </a:p>
                    <a:p>
                      <a:pPr marL="284163" indent="-284163">
                        <a:buClr>
                          <a:schemeClr val="accent4"/>
                        </a:buClr>
                        <a:buFont typeface="Wingdings" panose="05000000000000000000" pitchFamily="2" charset="2"/>
                        <a:buChar char="§"/>
                      </a:pPr>
                      <a:r>
                        <a:rPr lang="en-US" sz="1200"/>
                        <a:t>OC also </a:t>
                      </a:r>
                      <a:r>
                        <a:rPr lang="en-US" sz="1200" b="1"/>
                        <a:t>promotes teacher satisfaction</a:t>
                      </a:r>
                      <a:r>
                        <a:rPr lang="en-US" sz="1200"/>
                        <a:t>. According to a 2023 survey administered by Public Impact, 97 percent of MCLs and 87 percent of all staff on MCL teams want to continue OC in their schools. </a:t>
                      </a:r>
                      <a:br>
                        <a:rPr lang="en-US" sz="1200"/>
                      </a:br>
                      <a:endParaRPr lang="en-US" sz="1200"/>
                    </a:p>
                    <a:p>
                      <a:pPr marL="284163" indent="-284163">
                        <a:buClr>
                          <a:schemeClr val="accent4"/>
                        </a:buClr>
                        <a:buFont typeface="Wingdings" panose="05000000000000000000" pitchFamily="2" charset="2"/>
                        <a:buChar char="§"/>
                      </a:pPr>
                      <a:r>
                        <a:rPr lang="en-US" sz="1200"/>
                        <a:t>OC has </a:t>
                      </a:r>
                      <a:r>
                        <a:rPr lang="en-US" sz="1200" b="1">
                          <a:hlinkClick r:id="rId2"/>
                        </a:rPr>
                        <a:t>launched</a:t>
                      </a:r>
                      <a:r>
                        <a:rPr lang="en-US" sz="1200" b="1"/>
                        <a:t> successfully in union districts </a:t>
                      </a:r>
                      <a:r>
                        <a:rPr lang="en-US" sz="1200"/>
                        <a:t>like Syracuse City School District and Chicago Public Schools.</a:t>
                      </a:r>
                    </a:p>
                  </a:txBody>
                  <a:tcPr/>
                </a:tc>
                <a:extLst>
                  <a:ext uri="{0D108BD9-81ED-4DB2-BD59-A6C34878D82A}">
                    <a16:rowId xmlns:a16="http://schemas.microsoft.com/office/drawing/2014/main" val="2713621823"/>
                  </a:ext>
                </a:extLst>
              </a:tr>
            </a:tbl>
          </a:graphicData>
        </a:graphic>
      </p:graphicFrame>
      <p:sp>
        <p:nvSpPr>
          <p:cNvPr id="6" name="Speech Bubble: Rectangle 5">
            <a:extLst>
              <a:ext uri="{FF2B5EF4-FFF2-40B4-BE49-F238E27FC236}">
                <a16:creationId xmlns:a16="http://schemas.microsoft.com/office/drawing/2014/main" id="{3CC85B31-1A71-529A-4F2B-5620E54527D4}"/>
              </a:ext>
            </a:extLst>
          </p:cNvPr>
          <p:cNvSpPr/>
          <p:nvPr/>
        </p:nvSpPr>
        <p:spPr>
          <a:xfrm>
            <a:off x="5392133" y="5149966"/>
            <a:ext cx="3683152" cy="1283331"/>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ea"/>
                <a:cs typeface="+mn-cs"/>
              </a:rPr>
              <a:t>“The Opportunity Culture model has allowed us to at this point eliminate almost 100 teacher vacancies and then reinvest that money in the most effective teachers that we have in the organization. So today, more of our students have access to great teachers.”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ea"/>
                <a:cs typeface="+mn-cs"/>
              </a:rPr>
              <a:t> —District Superintendent </a:t>
            </a:r>
          </a:p>
        </p:txBody>
      </p:sp>
      <p:sp>
        <p:nvSpPr>
          <p:cNvPr id="7" name="TextBox 6">
            <a:extLst>
              <a:ext uri="{FF2B5EF4-FFF2-40B4-BE49-F238E27FC236}">
                <a16:creationId xmlns:a16="http://schemas.microsoft.com/office/drawing/2014/main" id="{B98C99AD-EEB8-BCE7-7D94-CC390D567AF8}"/>
              </a:ext>
            </a:extLst>
          </p:cNvPr>
          <p:cNvSpPr txBox="1"/>
          <p:nvPr/>
        </p:nvSpPr>
        <p:spPr>
          <a:xfrm>
            <a:off x="932047" y="6656183"/>
            <a:ext cx="4059445" cy="201816"/>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ea"/>
                <a:cs typeface="+mn-cs"/>
                <a:hlinkClick r:id="rId3"/>
              </a:rPr>
              <a:t>Public Impact</a:t>
            </a:r>
            <a:r>
              <a:rPr kumimoji="0" lang="en-US" sz="900" b="0" i="0" u="none" strike="noStrike" kern="1200" cap="none" spc="0" normalizeH="0" baseline="0" noProof="0">
                <a:ln>
                  <a:noFill/>
                </a:ln>
                <a:solidFill>
                  <a:srgbClr val="56585C"/>
                </a:solidFill>
                <a:effectLst/>
                <a:uLnTx/>
                <a:uFillTx/>
                <a:latin typeface="Calibri"/>
                <a:ea typeface="+mn-ea"/>
                <a:cs typeface="+mn-cs"/>
              </a:rPr>
              <a:t> (2023); Education First Interviews</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Changing Teaming Structures </a:t>
            </a:r>
          </a:p>
        </p:txBody>
      </p:sp>
      <p:sp>
        <p:nvSpPr>
          <p:cNvPr id="5" name="Slide Number Placeholder 3">
            <a:extLst>
              <a:ext uri="{FF2B5EF4-FFF2-40B4-BE49-F238E27FC236}">
                <a16:creationId xmlns:a16="http://schemas.microsoft.com/office/drawing/2014/main" id="{F099C139-914E-D9DB-1E60-FBC28F66A85A}"/>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51</a:t>
            </a:fld>
            <a:endParaRPr lang="en-US">
              <a:solidFill>
                <a:srgbClr val="A9A9A9"/>
              </a:solidFill>
              <a:latin typeface="Calibri"/>
            </a:endParaRPr>
          </a:p>
        </p:txBody>
      </p:sp>
    </p:spTree>
    <p:extLst>
      <p:ext uri="{BB962C8B-B14F-4D97-AF65-F5344CB8AC3E}">
        <p14:creationId xmlns:p14="http://schemas.microsoft.com/office/powerpoint/2010/main" val="202629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Arizona State University—Next Education Workforce</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Changing Teaming Structures </a:t>
            </a:r>
          </a:p>
        </p:txBody>
      </p:sp>
      <p:graphicFrame>
        <p:nvGraphicFramePr>
          <p:cNvPr id="5" name="Table 3">
            <a:extLst>
              <a:ext uri="{FF2B5EF4-FFF2-40B4-BE49-F238E27FC236}">
                <a16:creationId xmlns:a16="http://schemas.microsoft.com/office/drawing/2014/main" id="{3EBD2160-B3D4-179E-27EA-8492044CBD21}"/>
              </a:ext>
            </a:extLst>
          </p:cNvPr>
          <p:cNvGraphicFramePr>
            <a:graphicFrameLocks noGrp="1"/>
          </p:cNvGraphicFramePr>
          <p:nvPr>
            <p:extLst>
              <p:ext uri="{D42A27DB-BD31-4B8C-83A1-F6EECF244321}">
                <p14:modId xmlns:p14="http://schemas.microsoft.com/office/powerpoint/2010/main" val="671836018"/>
              </p:ext>
            </p:extLst>
          </p:nvPr>
        </p:nvGraphicFramePr>
        <p:xfrm>
          <a:off x="992542" y="808661"/>
          <a:ext cx="4246035" cy="5038505"/>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56395">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672745">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Since 2019, ASU Next Education Workforce models have grown to two states and include</a:t>
                      </a:r>
                      <a:r>
                        <a:rPr lang="en-US" sz="1200" b="1" i="0" u="none" strike="noStrike" noProof="0" dirty="0">
                          <a:solidFill>
                            <a:srgbClr val="56585C"/>
                          </a:solidFill>
                          <a:latin typeface="Calibri"/>
                        </a:rPr>
                        <a:t> 45 schools consisting of 123 educator teams with 485 educators serving 9,854 students</a:t>
                      </a:r>
                      <a:r>
                        <a:rPr lang="en-US" sz="1200" b="0" i="0" u="none" strike="noStrike" noProof="0" dirty="0">
                          <a:solidFill>
                            <a:srgbClr val="56585C"/>
                          </a:solidFill>
                          <a:latin typeface="Calibri"/>
                        </a:rPr>
                        <a:t>. </a:t>
                      </a:r>
                      <a:br>
                        <a:rPr lang="en-US" sz="1200" dirty="0"/>
                      </a:br>
                      <a:endParaRPr lang="en-US" sz="1200" dirty="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dirty="0">
                          <a:solidFill>
                            <a:srgbClr val="56585C"/>
                          </a:solidFill>
                          <a:latin typeface="Calibri"/>
                        </a:rPr>
                        <a:t>The model includes</a:t>
                      </a:r>
                      <a:r>
                        <a:rPr lang="en-US" sz="1200" b="1" i="0" u="none" strike="noStrike" noProof="0" dirty="0">
                          <a:solidFill>
                            <a:srgbClr val="56585C"/>
                          </a:solidFill>
                          <a:latin typeface="Calibri"/>
                        </a:rPr>
                        <a:t> a ‘core team’ of 2–6 educators serving 50–150 students in redesigned learning spaces. </a:t>
                      </a:r>
                      <a:br>
                        <a:rPr lang="en-US" sz="1200" dirty="0"/>
                      </a:br>
                      <a:endParaRPr lang="en-US" sz="1200" dirty="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dirty="0">
                          <a:solidFill>
                            <a:srgbClr val="56585C"/>
                          </a:solidFill>
                          <a:latin typeface="Calibri"/>
                        </a:rPr>
                        <a:t>The team consists of a </a:t>
                      </a:r>
                      <a:r>
                        <a:rPr lang="en-US" sz="1200" b="1" i="0" u="none" strike="noStrike" noProof="0" dirty="0">
                          <a:solidFill>
                            <a:srgbClr val="56585C"/>
                          </a:solidFill>
                          <a:latin typeface="Calibri"/>
                        </a:rPr>
                        <a:t>Lead Teacher, Professional Educators who vary in specialization depending on student needs and instructional support such as a paraprofessional or a Teacher Resident</a:t>
                      </a:r>
                      <a:r>
                        <a:rPr lang="en-US" sz="1200" b="0" i="0" u="none" strike="noStrike" noProof="0" dirty="0">
                          <a:solidFill>
                            <a:srgbClr val="56585C"/>
                          </a:solidFill>
                          <a:latin typeface="Calibri"/>
                        </a:rPr>
                        <a:t> from the Mary Lou Fulton Teachers College. Generally, at </a:t>
                      </a:r>
                      <a:r>
                        <a:rPr lang="en-US" sz="1200" b="1" i="0" u="none" strike="noStrike" noProof="0" dirty="0">
                          <a:solidFill>
                            <a:srgbClr val="56585C"/>
                          </a:solidFill>
                          <a:latin typeface="Calibri"/>
                        </a:rPr>
                        <a:t>least one core team member is a Special Education teacher</a:t>
                      </a:r>
                      <a:r>
                        <a:rPr lang="en-US" sz="1200" b="0" i="0" u="none" strike="noStrike" noProof="0" dirty="0">
                          <a:solidFill>
                            <a:srgbClr val="56585C"/>
                          </a:solidFill>
                          <a:latin typeface="Calibri"/>
                        </a:rPr>
                        <a:t> to ensure all students’ needs are met. </a:t>
                      </a:r>
                      <a:endParaRPr lang="en-US" sz="1200" dirty="0"/>
                    </a:p>
                    <a:p>
                      <a:pPr marL="285750" marR="0" lvl="0" indent="-285750" algn="l">
                        <a:lnSpc>
                          <a:spcPct val="100000"/>
                        </a:lnSpc>
                        <a:spcBef>
                          <a:spcPts val="0"/>
                        </a:spcBef>
                        <a:spcAft>
                          <a:spcPts val="0"/>
                        </a:spcAft>
                        <a:buClr>
                          <a:srgbClr val="91A226"/>
                        </a:buClr>
                        <a:buSzTx/>
                        <a:buFont typeface="Wingdings" panose="05000000000000000000" pitchFamily="2" charset="2"/>
                        <a:buChar char="§"/>
                      </a:pPr>
                      <a:endParaRPr lang="en-US" sz="1200" b="0" i="0" u="none" strike="noStrike" noProof="0" dirty="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dirty="0">
                          <a:solidFill>
                            <a:srgbClr val="56585C"/>
                          </a:solidFill>
                          <a:latin typeface="Calibri"/>
                        </a:rPr>
                        <a:t>Flexible learning spaces </a:t>
                      </a:r>
                      <a:r>
                        <a:rPr lang="en-US" sz="1200" b="1" i="0" u="none" strike="noStrike" noProof="0" dirty="0">
                          <a:solidFill>
                            <a:srgbClr val="56585C"/>
                          </a:solidFill>
                          <a:latin typeface="Calibri"/>
                        </a:rPr>
                        <a:t>enable the educator teams to reach more students and redesign the physical learning spaces to meet student needs</a:t>
                      </a:r>
                      <a:r>
                        <a:rPr lang="en-US" sz="1200" b="0" i="0" u="none" strike="noStrike" noProof="0" dirty="0">
                          <a:solidFill>
                            <a:srgbClr val="56585C"/>
                          </a:solidFill>
                          <a:latin typeface="Calibri"/>
                        </a:rPr>
                        <a:t>, for example by removing collapsible walls to promote small group learning while educators circulate throughout the classroom. </a:t>
                      </a:r>
                      <a:endParaRPr lang="en-US" sz="1200" dirty="0"/>
                    </a:p>
                    <a:p>
                      <a:pPr marL="285750" marR="0" lvl="0" indent="-285750" algn="l">
                        <a:lnSpc>
                          <a:spcPct val="100000"/>
                        </a:lnSpc>
                        <a:spcBef>
                          <a:spcPts val="0"/>
                        </a:spcBef>
                        <a:spcAft>
                          <a:spcPts val="0"/>
                        </a:spcAft>
                        <a:buClr>
                          <a:srgbClr val="91A226"/>
                        </a:buClr>
                        <a:buSzTx/>
                        <a:buFont typeface="Wingdings" panose="05000000000000000000" pitchFamily="2" charset="2"/>
                        <a:buChar char="§"/>
                      </a:pPr>
                      <a:endParaRPr lang="en-US" sz="1200" b="0" i="0" u="none" strike="noStrike" noProof="0" dirty="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dirty="0">
                          <a:solidFill>
                            <a:srgbClr val="56585C"/>
                          </a:solidFill>
                          <a:latin typeface="Calibri"/>
                        </a:rPr>
                        <a:t>The Next Education Workforce also promotes advanced pathways for educators to gain professional learning and skills that can </a:t>
                      </a:r>
                      <a:r>
                        <a:rPr lang="en-US" sz="1200" b="1" i="0" u="none" strike="noStrike" noProof="0" dirty="0">
                          <a:solidFill>
                            <a:srgbClr val="56585C"/>
                          </a:solidFill>
                          <a:latin typeface="Calibri"/>
                        </a:rPr>
                        <a:t>lead to increased compensation. </a:t>
                      </a:r>
                      <a:endParaRPr lang="en-US" sz="1200" dirty="0"/>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7C11CE04-06F6-654D-CB1B-C1E76E6501DB}"/>
              </a:ext>
            </a:extLst>
          </p:cNvPr>
          <p:cNvGraphicFramePr>
            <a:graphicFrameLocks noGrp="1"/>
          </p:cNvGraphicFramePr>
          <p:nvPr>
            <p:extLst>
              <p:ext uri="{D42A27DB-BD31-4B8C-83A1-F6EECF244321}">
                <p14:modId xmlns:p14="http://schemas.microsoft.com/office/powerpoint/2010/main" val="2046577104"/>
              </p:ext>
            </p:extLst>
          </p:nvPr>
        </p:nvGraphicFramePr>
        <p:xfrm>
          <a:off x="5392133" y="808661"/>
          <a:ext cx="3595590" cy="1925320"/>
        </p:xfrm>
        <a:graphic>
          <a:graphicData uri="http://schemas.openxmlformats.org/drawingml/2006/table">
            <a:tbl>
              <a:tblPr firstRow="1" bandRow="1">
                <a:tableStyleId>{5940675A-B579-460E-94D1-54222C63F5DA}</a:tableStyleId>
              </a:tblPr>
              <a:tblGrid>
                <a:gridCol w="3595590">
                  <a:extLst>
                    <a:ext uri="{9D8B030D-6E8A-4147-A177-3AD203B41FA5}">
                      <a16:colId xmlns:a16="http://schemas.microsoft.com/office/drawing/2014/main" val="2853054057"/>
                    </a:ext>
                  </a:extLst>
                </a:gridCol>
              </a:tblGrid>
              <a:tr h="370840">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70840">
                <a:tc>
                  <a:txBody>
                    <a:bodyPr/>
                    <a:lstStyle/>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Early outcomes indicate that 75 percent of educators part of the model are </a:t>
                      </a:r>
                      <a:r>
                        <a:rPr lang="en-US" sz="1200" b="1" i="0" u="none" strike="noStrike" baseline="0" noProof="0">
                          <a:solidFill>
                            <a:srgbClr val="56585C"/>
                          </a:solidFill>
                          <a:latin typeface="Calibri"/>
                        </a:rPr>
                        <a:t>more satisfied with their roles</a:t>
                      </a:r>
                      <a:r>
                        <a:rPr lang="en-US" sz="1200" b="0" i="0" u="none" strike="noStrike" baseline="0" noProof="0">
                          <a:solidFill>
                            <a:srgbClr val="56585C"/>
                          </a:solidFill>
                          <a:latin typeface="Calibri"/>
                        </a:rPr>
                        <a:t>, collaborate more and believe they have </a:t>
                      </a:r>
                      <a:r>
                        <a:rPr lang="en-US" sz="1200" b="1" i="0" u="none" strike="noStrike" baseline="0" noProof="0">
                          <a:solidFill>
                            <a:srgbClr val="56585C"/>
                          </a:solidFill>
                          <a:latin typeface="Calibri"/>
                        </a:rPr>
                        <a:t>better teacher-student interactions. </a:t>
                      </a:r>
                      <a:br>
                        <a:rPr lang="en-US" sz="1200" baseline="0"/>
                      </a:br>
                      <a:endParaRPr lang="en-US" sz="1200" baseline="0"/>
                    </a:p>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Early outcomes for students show 5–7 percentage point increases in earned Algebra 1 credits and </a:t>
                      </a:r>
                      <a:r>
                        <a:rPr lang="en-US" sz="1200" b="1" i="0" u="none" strike="noStrike" baseline="0" noProof="0">
                          <a:solidFill>
                            <a:srgbClr val="56585C"/>
                          </a:solidFill>
                          <a:latin typeface="Calibri"/>
                        </a:rPr>
                        <a:t>improved reading growth among 3rd graders. </a:t>
                      </a:r>
                      <a:endParaRPr lang="en-US" sz="1200" baseline="0"/>
                    </a:p>
                  </a:txBody>
                  <a:tcPr/>
                </a:tc>
                <a:extLst>
                  <a:ext uri="{0D108BD9-81ED-4DB2-BD59-A6C34878D82A}">
                    <a16:rowId xmlns:a16="http://schemas.microsoft.com/office/drawing/2014/main" val="2713621823"/>
                  </a:ext>
                </a:extLst>
              </a:tr>
            </a:tbl>
          </a:graphicData>
        </a:graphic>
      </p:graphicFrame>
      <p:sp>
        <p:nvSpPr>
          <p:cNvPr id="10" name="Speech Bubble: Rectangle 9">
            <a:extLst>
              <a:ext uri="{FF2B5EF4-FFF2-40B4-BE49-F238E27FC236}">
                <a16:creationId xmlns:a16="http://schemas.microsoft.com/office/drawing/2014/main" id="{5CF0EDE8-12D0-5E23-510F-210F2D5B5B64}"/>
              </a:ext>
            </a:extLst>
          </p:cNvPr>
          <p:cNvSpPr/>
          <p:nvPr/>
        </p:nvSpPr>
        <p:spPr>
          <a:xfrm>
            <a:off x="5392132" y="3076300"/>
            <a:ext cx="3595589" cy="955671"/>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lt"/>
                <a:cs typeface="Calibri"/>
              </a:rPr>
              <a:t>“I love how I can feel comfortable with any teacher or student… I feel safe here.”—Student </a:t>
            </a:r>
            <a:endParaRPr kumimoji="0" lang="en-US" sz="1200" b="0" i="0" u="none" strike="noStrike" kern="1200" cap="none" spc="0" normalizeH="0" baseline="0" noProof="0">
              <a:ln>
                <a:noFill/>
              </a:ln>
              <a:solidFill>
                <a:srgbClr val="1B696D"/>
              </a:solidFill>
              <a:effectLst/>
              <a:uLnTx/>
              <a:uFillTx/>
              <a:latin typeface="Calibri"/>
              <a:ea typeface="+mn-ea"/>
              <a:cs typeface="Calibri"/>
            </a:endParaRPr>
          </a:p>
        </p:txBody>
      </p:sp>
      <p:sp>
        <p:nvSpPr>
          <p:cNvPr id="11" name="Speech Bubble: Rectangle 10">
            <a:extLst>
              <a:ext uri="{FF2B5EF4-FFF2-40B4-BE49-F238E27FC236}">
                <a16:creationId xmlns:a16="http://schemas.microsoft.com/office/drawing/2014/main" id="{6F0FFA14-B4B8-6CD4-EB73-469390778E47}"/>
              </a:ext>
            </a:extLst>
          </p:cNvPr>
          <p:cNvSpPr/>
          <p:nvPr/>
        </p:nvSpPr>
        <p:spPr>
          <a:xfrm>
            <a:off x="5392132" y="4255001"/>
            <a:ext cx="3595588"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lt"/>
                <a:cs typeface="Calibri"/>
              </a:rPr>
              <a:t>“Ultimately what we're looking to do is build a network of networks to support these schools… so the way that the professional learning on this works, think of it as a funnel.”—Technical Assistance Provider </a:t>
            </a:r>
            <a:endParaRPr kumimoji="0" lang="en-US" sz="1800" b="0" i="0" u="none" strike="noStrike" kern="1200" cap="none" spc="0" normalizeH="0" baseline="0" noProof="0">
              <a:ln>
                <a:noFill/>
              </a:ln>
              <a:solidFill>
                <a:srgbClr val="1B696D"/>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B3326FE7-8361-F45C-B7FF-76A934178A5A}"/>
              </a:ext>
            </a:extLst>
          </p:cNvPr>
          <p:cNvSpPr txBox="1"/>
          <p:nvPr/>
        </p:nvSpPr>
        <p:spPr>
          <a:xfrm>
            <a:off x="908480"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ea"/>
                <a:cs typeface="+mn-cs"/>
                <a:hlinkClick r:id="rId2"/>
              </a:rPr>
              <a:t>Arizona State University</a:t>
            </a:r>
            <a:r>
              <a:rPr kumimoji="0" lang="en-US" sz="900" b="0" i="0" u="none" strike="noStrike" kern="1200" cap="none" spc="0" normalizeH="0" baseline="0" noProof="0">
                <a:ln>
                  <a:noFill/>
                </a:ln>
                <a:solidFill>
                  <a:srgbClr val="56585C"/>
                </a:solidFill>
                <a:effectLst/>
                <a:uLnTx/>
                <a:uFillTx/>
                <a:latin typeface="Calibri"/>
                <a:ea typeface="+mn-ea"/>
                <a:cs typeface="+mn-cs"/>
              </a:rPr>
              <a:t> (2023); Education First Interviews</a:t>
            </a:r>
            <a:endParaRPr kumimoji="0" lang="en-US" sz="900" b="0" i="0" u="none" strike="noStrike" kern="1200" cap="none" spc="0" normalizeH="0" baseline="0" noProof="0">
              <a:ln>
                <a:noFill/>
              </a:ln>
              <a:solidFill>
                <a:srgbClr val="56585C"/>
              </a:solidFill>
              <a:effectLst/>
              <a:uLnTx/>
              <a:uFillTx/>
              <a:latin typeface="Calibri"/>
              <a:ea typeface="+mn-ea"/>
              <a:cs typeface="Calibri"/>
            </a:endParaRPr>
          </a:p>
        </p:txBody>
      </p:sp>
      <p:sp>
        <p:nvSpPr>
          <p:cNvPr id="3" name="Slide Number Placeholder 3">
            <a:extLst>
              <a:ext uri="{FF2B5EF4-FFF2-40B4-BE49-F238E27FC236}">
                <a16:creationId xmlns:a16="http://schemas.microsoft.com/office/drawing/2014/main" id="{F68AE8B9-0A80-8BCA-AF22-C2B2032F716A}"/>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52</a:t>
            </a:fld>
            <a:endParaRPr lang="en-US">
              <a:solidFill>
                <a:srgbClr val="A9A9A9"/>
              </a:solidFill>
              <a:latin typeface="Calibri"/>
            </a:endParaRPr>
          </a:p>
        </p:txBody>
      </p:sp>
    </p:spTree>
    <p:extLst>
      <p:ext uri="{BB962C8B-B14F-4D97-AF65-F5344CB8AC3E}">
        <p14:creationId xmlns:p14="http://schemas.microsoft.com/office/powerpoint/2010/main" val="2351575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Education First Consulting</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Changing Teaming Structures </a:t>
            </a:r>
          </a:p>
        </p:txBody>
      </p:sp>
      <p:graphicFrame>
        <p:nvGraphicFramePr>
          <p:cNvPr id="5" name="Table 3">
            <a:extLst>
              <a:ext uri="{FF2B5EF4-FFF2-40B4-BE49-F238E27FC236}">
                <a16:creationId xmlns:a16="http://schemas.microsoft.com/office/drawing/2014/main" id="{3EBD2160-B3D4-179E-27EA-8492044CBD21}"/>
              </a:ext>
            </a:extLst>
          </p:cNvPr>
          <p:cNvGraphicFramePr>
            <a:graphicFrameLocks noGrp="1"/>
          </p:cNvGraphicFramePr>
          <p:nvPr>
            <p:extLst>
              <p:ext uri="{D42A27DB-BD31-4B8C-83A1-F6EECF244321}">
                <p14:modId xmlns:p14="http://schemas.microsoft.com/office/powerpoint/2010/main" val="1827433332"/>
              </p:ext>
            </p:extLst>
          </p:nvPr>
        </p:nvGraphicFramePr>
        <p:xfrm>
          <a:off x="992542" y="808661"/>
          <a:ext cx="4246035" cy="5038505"/>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56395">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672745">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Education First (Ed First) serves local, state and national clients in more than </a:t>
                      </a:r>
                      <a:r>
                        <a:rPr lang="en-US" sz="1200" b="1" i="0" u="none" strike="noStrike" noProof="0">
                          <a:solidFill>
                            <a:srgbClr val="56585C"/>
                          </a:solidFill>
                          <a:latin typeface="Calibri"/>
                        </a:rPr>
                        <a:t>41 states including school systems, state education agencies, nonprofits and foundations to improve educational outcomes</a:t>
                      </a:r>
                      <a:r>
                        <a:rPr lang="en-US" sz="1200" b="0" i="0" u="none" strike="noStrike" noProof="0">
                          <a:solidFill>
                            <a:srgbClr val="56585C"/>
                          </a:solidFill>
                          <a:latin typeface="Calibri"/>
                        </a:rPr>
                        <a:t> for students and teachers, especially those farthest from opportunity. </a:t>
                      </a:r>
                      <a:br>
                        <a:rPr lang="en-US" sz="1200"/>
                      </a:b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Ed First currently partners with </a:t>
                      </a:r>
                      <a:r>
                        <a:rPr lang="en-US" sz="1200" b="1" i="0" u="none" strike="noStrike" noProof="0">
                          <a:solidFill>
                            <a:srgbClr val="56585C"/>
                          </a:solidFill>
                          <a:latin typeface="Calibri"/>
                        </a:rPr>
                        <a:t>school systems in California and Texas to implement strategic staffing that creates innovative teaming structures </a:t>
                      </a:r>
                      <a:r>
                        <a:rPr lang="en-US" sz="1200" b="0" i="0" u="none" strike="noStrike" noProof="0">
                          <a:solidFill>
                            <a:srgbClr val="56585C"/>
                          </a:solidFill>
                          <a:latin typeface="Calibri"/>
                        </a:rPr>
                        <a:t>by defining the role of teacher residents to provide more personalized support for students to improve learning outcomes. </a:t>
                      </a:r>
                      <a:br>
                        <a:rPr lang="en-US" sz="1200"/>
                      </a:b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The model that </a:t>
                      </a:r>
                      <a:r>
                        <a:rPr lang="en-US" sz="1200" b="1" i="0" u="none" strike="noStrike" noProof="0">
                          <a:solidFill>
                            <a:srgbClr val="56585C"/>
                          </a:solidFill>
                          <a:latin typeface="Calibri"/>
                        </a:rPr>
                        <a:t>Ed First aims to implement also ensures that both residents and mentor teachers receive compensation </a:t>
                      </a:r>
                      <a:r>
                        <a:rPr lang="en-US" sz="1200" b="0" i="0" u="none" strike="noStrike" noProof="0">
                          <a:solidFill>
                            <a:srgbClr val="56585C"/>
                          </a:solidFill>
                          <a:latin typeface="Calibri"/>
                        </a:rPr>
                        <a:t>for their unique roles.</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Ed First has also partnered with Public Impact to </a:t>
                      </a:r>
                      <a:r>
                        <a:rPr lang="en-US" sz="1200" b="1" i="0" u="none" strike="noStrike" noProof="0">
                          <a:solidFill>
                            <a:srgbClr val="56585C"/>
                          </a:solidFill>
                          <a:latin typeface="Calibri"/>
                        </a:rPr>
                        <a:t>implement Opportunity Culture, for example in the Syracuse City School District in New York.</a:t>
                      </a:r>
                      <a:r>
                        <a:rPr lang="en-US" sz="1200" b="0" i="0" u="none" strike="noStrike" noProof="0">
                          <a:solidFill>
                            <a:srgbClr val="56585C"/>
                          </a:solidFill>
                          <a:latin typeface="Calibri"/>
                        </a:rPr>
                        <a:t> As a result of this partnership, Syracuse extended the reach of its most effective educators to reach more students in eight of their schools.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0" marR="0" lvl="0" indent="0" algn="l">
                        <a:lnSpc>
                          <a:spcPct val="100000"/>
                        </a:lnSpc>
                        <a:spcBef>
                          <a:spcPts val="0"/>
                        </a:spcBef>
                        <a:spcAft>
                          <a:spcPts val="0"/>
                        </a:spcAft>
                        <a:buClr>
                          <a:srgbClr val="91A226"/>
                        </a:buClr>
                        <a:buSzTx/>
                        <a:buFont typeface="Wingdings" panose="05000000000000000000" pitchFamily="2" charset="2"/>
                        <a:buNone/>
                      </a:pPr>
                      <a:endParaRPr lang="en-US" sz="1200" b="0" i="0" u="none" strike="noStrike" noProof="0">
                        <a:solidFill>
                          <a:srgbClr val="56585C"/>
                        </a:solidFill>
                        <a:latin typeface="Calibri"/>
                      </a:endParaRPr>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7C11CE04-06F6-654D-CB1B-C1E76E6501DB}"/>
              </a:ext>
            </a:extLst>
          </p:cNvPr>
          <p:cNvGraphicFramePr>
            <a:graphicFrameLocks noGrp="1"/>
          </p:cNvGraphicFramePr>
          <p:nvPr>
            <p:extLst>
              <p:ext uri="{D42A27DB-BD31-4B8C-83A1-F6EECF244321}">
                <p14:modId xmlns:p14="http://schemas.microsoft.com/office/powerpoint/2010/main" val="1010102091"/>
              </p:ext>
            </p:extLst>
          </p:nvPr>
        </p:nvGraphicFramePr>
        <p:xfrm>
          <a:off x="5392133" y="808661"/>
          <a:ext cx="3595590" cy="3571240"/>
        </p:xfrm>
        <a:graphic>
          <a:graphicData uri="http://schemas.openxmlformats.org/drawingml/2006/table">
            <a:tbl>
              <a:tblPr firstRow="1" bandRow="1">
                <a:tableStyleId>{5940675A-B579-460E-94D1-54222C63F5DA}</a:tableStyleId>
              </a:tblPr>
              <a:tblGrid>
                <a:gridCol w="3595590">
                  <a:extLst>
                    <a:ext uri="{9D8B030D-6E8A-4147-A177-3AD203B41FA5}">
                      <a16:colId xmlns:a16="http://schemas.microsoft.com/office/drawing/2014/main" val="2853054057"/>
                    </a:ext>
                  </a:extLst>
                </a:gridCol>
              </a:tblGrid>
              <a:tr h="370840">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70840">
                <a:tc>
                  <a:txBody>
                    <a:bodyPr/>
                    <a:lstStyle/>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The Syracuse Opportunity Culture work resulted in </a:t>
                      </a:r>
                      <a:r>
                        <a:rPr lang="en-US" sz="1200" b="1" i="0" u="none" strike="noStrike" baseline="0" noProof="0">
                          <a:solidFill>
                            <a:srgbClr val="56585C"/>
                          </a:solidFill>
                          <a:latin typeface="Calibri"/>
                        </a:rPr>
                        <a:t>88 percent of participating teachers agreeing that they have a shared vision for their school‘s strategic staffing partnership</a:t>
                      </a:r>
                      <a:r>
                        <a:rPr lang="en-US" sz="1200" b="0" i="0" u="none" strike="noStrike" baseline="0" noProof="0">
                          <a:solidFill>
                            <a:srgbClr val="56585C"/>
                          </a:solidFill>
                          <a:latin typeface="Calibri"/>
                        </a:rPr>
                        <a:t>. Further, the initiative sparked increased interest in leadership roles as participating schools attracted an average of 10 applicants per new teacher-leader position. </a:t>
                      </a:r>
                    </a:p>
                    <a:p>
                      <a:pPr marL="576263" lvl="1" indent="-290513" algn="l">
                        <a:buClr>
                          <a:schemeClr val="accent4"/>
                        </a:buClr>
                        <a:buFont typeface="Calibri" panose="020F0502020204030204" pitchFamily="34" charset="0"/>
                        <a:buChar char="+"/>
                      </a:pPr>
                      <a:r>
                        <a:rPr lang="en-US" sz="1200" b="0" i="0" u="none" strike="noStrike" baseline="0" noProof="0">
                          <a:solidFill>
                            <a:srgbClr val="56585C"/>
                          </a:solidFill>
                          <a:latin typeface="Calibri"/>
                        </a:rPr>
                        <a:t>Overall, 1,791 students received instruction from a high-qualified teacher within the Opportunity Culture model. </a:t>
                      </a:r>
                      <a:br>
                        <a:rPr lang="en-US" sz="1200" b="0" i="0" u="none" strike="noStrike" baseline="0" noProof="0">
                          <a:solidFill>
                            <a:srgbClr val="56585C"/>
                          </a:solidFill>
                          <a:latin typeface="Calibri"/>
                        </a:rPr>
                      </a:br>
                      <a:endParaRPr lang="en-US" sz="1200" b="0" i="0" u="none" strike="noStrike" baseline="0" noProof="0">
                        <a:solidFill>
                          <a:srgbClr val="56585C"/>
                        </a:solidFill>
                        <a:latin typeface="Calibri"/>
                      </a:endParaRPr>
                    </a:p>
                    <a:p>
                      <a:pPr marL="284163" lvl="0"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The work currently underway in </a:t>
                      </a:r>
                      <a:r>
                        <a:rPr lang="en-US" sz="1200" b="1" i="0" u="none" strike="noStrike" baseline="0" noProof="0">
                          <a:solidFill>
                            <a:srgbClr val="56585C"/>
                          </a:solidFill>
                          <a:latin typeface="Calibri"/>
                        </a:rPr>
                        <a:t>California created five sustainably funded residency positions </a:t>
                      </a:r>
                      <a:r>
                        <a:rPr lang="en-US" sz="1200" b="0" i="0" u="none" strike="noStrike" baseline="0" noProof="0">
                          <a:solidFill>
                            <a:srgbClr val="56585C"/>
                          </a:solidFill>
                          <a:latin typeface="Calibri"/>
                        </a:rPr>
                        <a:t>integrated within the core school staffing model. Further, partners are in the process of placing 24 residents across two participating school systems. </a:t>
                      </a:r>
                    </a:p>
                    <a:p>
                      <a:pPr marL="457200" lvl="1" indent="0" algn="l">
                        <a:buClr>
                          <a:schemeClr val="accent4"/>
                        </a:buClr>
                        <a:buFont typeface="Wingdings" panose="05000000000000000000" pitchFamily="2" charset="2"/>
                        <a:buNone/>
                      </a:pPr>
                      <a:endParaRPr lang="en-US" sz="1200" b="0" i="0" u="none" strike="noStrike" baseline="0" noProof="0">
                        <a:solidFill>
                          <a:srgbClr val="56585C"/>
                        </a:solidFill>
                        <a:latin typeface="Calibri"/>
                      </a:endParaRPr>
                    </a:p>
                  </a:txBody>
                  <a:tcPr/>
                </a:tc>
                <a:extLst>
                  <a:ext uri="{0D108BD9-81ED-4DB2-BD59-A6C34878D82A}">
                    <a16:rowId xmlns:a16="http://schemas.microsoft.com/office/drawing/2014/main" val="2713621823"/>
                  </a:ext>
                </a:extLst>
              </a:tr>
            </a:tbl>
          </a:graphicData>
        </a:graphic>
      </p:graphicFrame>
      <p:sp>
        <p:nvSpPr>
          <p:cNvPr id="10" name="Speech Bubble: Rectangle 9">
            <a:extLst>
              <a:ext uri="{FF2B5EF4-FFF2-40B4-BE49-F238E27FC236}">
                <a16:creationId xmlns:a16="http://schemas.microsoft.com/office/drawing/2014/main" id="{5CF0EDE8-12D0-5E23-510F-210F2D5B5B64}"/>
              </a:ext>
            </a:extLst>
          </p:cNvPr>
          <p:cNvSpPr/>
          <p:nvPr/>
        </p:nvSpPr>
        <p:spPr>
          <a:xfrm>
            <a:off x="5392134" y="4433917"/>
            <a:ext cx="3595589" cy="1416958"/>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696D"/>
                </a:solidFill>
                <a:effectLst/>
                <a:uLnTx/>
                <a:uFillTx/>
                <a:latin typeface="Calibri"/>
                <a:ea typeface="+mn-ea"/>
                <a:cs typeface="Calibri"/>
              </a:rPr>
              <a:t>“What was most valuable to me were the design sessions [Ed First led]. I was able to then step back and put my shoes in various roles—the mentor teacher, resident teacher, principal—and think through how we can support them moving forward. I appreciate this partnership because it set us up to be successful.”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696D"/>
                </a:solidFill>
                <a:latin typeface="Calibri"/>
                <a:cs typeface="Calibri"/>
              </a:rPr>
              <a:t>—Charter School Leader </a:t>
            </a:r>
            <a:endParaRPr kumimoji="0" lang="en-US" sz="1200" b="0" i="0" u="none" strike="noStrike" kern="1200" cap="none" spc="0" normalizeH="0" baseline="0" noProof="0" dirty="0">
              <a:ln>
                <a:noFill/>
              </a:ln>
              <a:solidFill>
                <a:srgbClr val="1B696D"/>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B3326FE7-8361-F45C-B7FF-76A934178A5A}"/>
              </a:ext>
            </a:extLst>
          </p:cNvPr>
          <p:cNvSpPr txBox="1"/>
          <p:nvPr/>
        </p:nvSpPr>
        <p:spPr>
          <a:xfrm>
            <a:off x="908480"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ea"/>
                <a:cs typeface="+mn-cs"/>
                <a:hlinkClick r:id="rId2"/>
              </a:rPr>
              <a:t>Education First </a:t>
            </a:r>
            <a:r>
              <a:rPr kumimoji="0" lang="en-US" sz="900" b="0" i="0" u="none" strike="noStrike" kern="1200" cap="none" spc="0" normalizeH="0" baseline="0" noProof="0">
                <a:ln>
                  <a:noFill/>
                </a:ln>
                <a:solidFill>
                  <a:srgbClr val="56585C"/>
                </a:solidFill>
                <a:effectLst/>
                <a:uLnTx/>
                <a:uFillTx/>
                <a:latin typeface="Calibri"/>
                <a:ea typeface="+mn-ea"/>
                <a:cs typeface="+mn-cs"/>
              </a:rPr>
              <a:t>(2015); Education First Interviews</a:t>
            </a:r>
            <a:endParaRPr kumimoji="0" lang="en-US" sz="900" b="0" i="0" u="none" strike="noStrike" kern="1200" cap="none" spc="0" normalizeH="0" baseline="0" noProof="0">
              <a:ln>
                <a:noFill/>
              </a:ln>
              <a:solidFill>
                <a:srgbClr val="56585C"/>
              </a:solidFill>
              <a:effectLst/>
              <a:uLnTx/>
              <a:uFillTx/>
              <a:latin typeface="Calibri"/>
              <a:ea typeface="+mn-ea"/>
              <a:cs typeface="Calibri"/>
            </a:endParaRPr>
          </a:p>
        </p:txBody>
      </p:sp>
      <p:sp>
        <p:nvSpPr>
          <p:cNvPr id="3" name="Slide Number Placeholder 3">
            <a:extLst>
              <a:ext uri="{FF2B5EF4-FFF2-40B4-BE49-F238E27FC236}">
                <a16:creationId xmlns:a16="http://schemas.microsoft.com/office/drawing/2014/main" id="{ADCC0025-6C6C-7832-544C-0B402BD275B5}"/>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53</a:t>
            </a:fld>
            <a:endParaRPr lang="en-US">
              <a:solidFill>
                <a:srgbClr val="A9A9A9"/>
              </a:solidFill>
              <a:latin typeface="Calibri"/>
            </a:endParaRPr>
          </a:p>
        </p:txBody>
      </p:sp>
    </p:spTree>
    <p:extLst>
      <p:ext uri="{BB962C8B-B14F-4D97-AF65-F5344CB8AC3E}">
        <p14:creationId xmlns:p14="http://schemas.microsoft.com/office/powerpoint/2010/main" val="2712137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dirty="0">
                <a:solidFill>
                  <a:schemeClr val="bg1"/>
                </a:solidFill>
              </a:rPr>
              <a:t>Education </a:t>
            </a:r>
            <a:r>
              <a:rPr lang="en-US">
                <a:solidFill>
                  <a:schemeClr val="bg1"/>
                </a:solidFill>
              </a:rPr>
              <a:t>Resource Strategies</a:t>
            </a:r>
            <a:endParaRPr lang="en-US" dirty="0">
              <a:solidFill>
                <a:schemeClr val="bg1"/>
              </a:solidFill>
            </a:endParaRP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a:ea typeface="+mn-ea"/>
                <a:cs typeface="+mn-cs"/>
              </a:rPr>
              <a:t>Changing Teaming Structures</a:t>
            </a:r>
          </a:p>
        </p:txBody>
      </p:sp>
      <p:graphicFrame>
        <p:nvGraphicFramePr>
          <p:cNvPr id="3" name="Table 3">
            <a:extLst>
              <a:ext uri="{FF2B5EF4-FFF2-40B4-BE49-F238E27FC236}">
                <a16:creationId xmlns:a16="http://schemas.microsoft.com/office/drawing/2014/main" id="{A08BD02C-7677-4F07-8589-C15157F5249C}"/>
              </a:ext>
            </a:extLst>
          </p:cNvPr>
          <p:cNvGraphicFramePr>
            <a:graphicFrameLocks noGrp="1"/>
          </p:cNvGraphicFramePr>
          <p:nvPr>
            <p:extLst>
              <p:ext uri="{D42A27DB-BD31-4B8C-83A1-F6EECF244321}">
                <p14:modId xmlns:p14="http://schemas.microsoft.com/office/powerpoint/2010/main" val="1533918531"/>
              </p:ext>
            </p:extLst>
          </p:nvPr>
        </p:nvGraphicFramePr>
        <p:xfrm>
          <a:off x="1004692" y="850246"/>
          <a:ext cx="4246035" cy="4160923"/>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241436">
                <a:tc>
                  <a:txBody>
                    <a:bodyPr/>
                    <a:lstStyle/>
                    <a:p>
                      <a:pPr marL="0" indent="0" algn="ctr">
                        <a:spcBef>
                          <a:spcPts val="1200"/>
                        </a:spcBef>
                        <a:buFont typeface="Arial" panose="020B0604020202020204" pitchFamily="34" charset="0"/>
                        <a:buNone/>
                      </a:pPr>
                      <a:r>
                        <a:rPr lang="en-US" sz="1800" b="1" dirty="0">
                          <a:solidFill>
                            <a:schemeClr val="bg1"/>
                          </a:solidFill>
                        </a:rPr>
                        <a:t>Overview</a:t>
                      </a:r>
                      <a:endParaRPr lang="en-US" sz="1200" b="1" dirty="0">
                        <a:solidFill>
                          <a:schemeClr val="bg1"/>
                        </a:solidFill>
                      </a:endParaRPr>
                    </a:p>
                  </a:txBody>
                  <a:tcPr anchor="ctr">
                    <a:solidFill>
                      <a:schemeClr val="accent3"/>
                    </a:solidFill>
                  </a:tcPr>
                </a:tc>
                <a:extLst>
                  <a:ext uri="{0D108BD9-81ED-4DB2-BD59-A6C34878D82A}">
                    <a16:rowId xmlns:a16="http://schemas.microsoft.com/office/drawing/2014/main" val="232791773"/>
                  </a:ext>
                </a:extLst>
              </a:tr>
              <a:tr h="3795163">
                <a:tc>
                  <a:txBody>
                    <a:bodyPr/>
                    <a:lstStyle/>
                    <a:p>
                      <a:pPr marL="285750" indent="-285750" rtl="0" fontAlgn="base">
                        <a:spcBef>
                          <a:spcPts val="600"/>
                        </a:spcBef>
                        <a:buClr>
                          <a:schemeClr val="accent4"/>
                        </a:buClr>
                        <a:buFont typeface="Wingdings" panose="05000000000000000000" pitchFamily="2" charset="2"/>
                        <a:buChar char="§"/>
                      </a:pPr>
                      <a:r>
                        <a:rPr lang="en-US" sz="1200" b="0" i="0" kern="1200" dirty="0">
                          <a:solidFill>
                            <a:schemeClr val="tx1"/>
                          </a:solidFill>
                          <a:effectLst/>
                          <a:latin typeface="+mn-lt"/>
                          <a:ea typeface="+mn-ea"/>
                          <a:cs typeface="+mn-cs"/>
                        </a:rPr>
                        <a:t>ERS </a:t>
                      </a:r>
                      <a:r>
                        <a:rPr lang="en-US" sz="1200" b="1" i="0" kern="1200" dirty="0">
                          <a:solidFill>
                            <a:schemeClr val="tx1"/>
                          </a:solidFill>
                          <a:effectLst/>
                          <a:latin typeface="+mn-lt"/>
                          <a:ea typeface="+mn-ea"/>
                          <a:cs typeface="+mn-cs"/>
                        </a:rPr>
                        <a:t>empowers school system leaders to make transformative shifts in resources, structures and practices so that all students</a:t>
                      </a:r>
                      <a:r>
                        <a:rPr lang="en-US" sz="1200" b="0" i="0" kern="1200" dirty="0">
                          <a:solidFill>
                            <a:schemeClr val="tx1"/>
                          </a:solidFill>
                          <a:effectLst/>
                          <a:latin typeface="+mn-lt"/>
                          <a:ea typeface="+mn-ea"/>
                          <a:cs typeface="+mn-cs"/>
                        </a:rPr>
                        <a:t>—especially those with the greatest learning needs and those furthest from opportunity—attend a school where they can learn and thrive.  </a:t>
                      </a:r>
                    </a:p>
                    <a:p>
                      <a:pPr marL="285750" indent="-285750" rtl="0" fontAlgn="base">
                        <a:spcBef>
                          <a:spcPts val="600"/>
                        </a:spcBef>
                        <a:buClr>
                          <a:schemeClr val="accent4"/>
                        </a:buClr>
                        <a:buFont typeface="Wingdings" panose="05000000000000000000" pitchFamily="2" charset="2"/>
                        <a:buChar char="§"/>
                      </a:pPr>
                      <a:r>
                        <a:rPr lang="en-US" sz="1200" b="0" i="0" kern="1200" dirty="0">
                          <a:solidFill>
                            <a:schemeClr val="tx1"/>
                          </a:solidFill>
                          <a:effectLst/>
                          <a:latin typeface="+mn-lt"/>
                          <a:ea typeface="+mn-ea"/>
                          <a:cs typeface="+mn-cs"/>
                        </a:rPr>
                        <a:t>Grounded in their work with districts across the country and what they’ve learned from the field, ERS has </a:t>
                      </a:r>
                      <a:r>
                        <a:rPr lang="en-US" sz="1200" b="1" i="0" kern="1200" dirty="0">
                          <a:solidFill>
                            <a:schemeClr val="tx1"/>
                          </a:solidFill>
                          <a:effectLst/>
                          <a:latin typeface="+mn-lt"/>
                          <a:ea typeface="+mn-ea"/>
                          <a:cs typeface="+mn-cs"/>
                        </a:rPr>
                        <a:t>created tools and resources designed to help district leaders take action to transform schools for good</a:t>
                      </a:r>
                      <a:r>
                        <a:rPr lang="en-US" sz="1200" b="0" i="0" kern="1200" dirty="0">
                          <a:solidFill>
                            <a:schemeClr val="tx1"/>
                          </a:solidFill>
                          <a:effectLst/>
                          <a:latin typeface="+mn-lt"/>
                          <a:ea typeface="+mn-ea"/>
                          <a:cs typeface="+mn-cs"/>
                        </a:rPr>
                        <a:t>.</a:t>
                      </a:r>
                    </a:p>
                    <a:p>
                      <a:pPr marL="285750" indent="-285750" rtl="0" fontAlgn="base">
                        <a:spcBef>
                          <a:spcPts val="600"/>
                        </a:spcBef>
                        <a:buClr>
                          <a:schemeClr val="accent4"/>
                        </a:buClr>
                        <a:buFont typeface="Wingdings" panose="05000000000000000000" pitchFamily="2" charset="2"/>
                        <a:buChar char="§"/>
                      </a:pPr>
                      <a:r>
                        <a:rPr lang="en-US" sz="1200" b="0" i="0" kern="1200" dirty="0">
                          <a:solidFill>
                            <a:schemeClr val="tx1"/>
                          </a:solidFill>
                          <a:effectLst/>
                          <a:latin typeface="+mn-lt"/>
                          <a:ea typeface="+mn-ea"/>
                          <a:cs typeface="+mn-cs"/>
                        </a:rPr>
                        <a:t>ERS’ work around talent strategy and management takes a </a:t>
                      </a:r>
                      <a:r>
                        <a:rPr lang="en-US" sz="1200" b="1" i="0" kern="1200" dirty="0">
                          <a:solidFill>
                            <a:schemeClr val="tx1"/>
                          </a:solidFill>
                          <a:effectLst/>
                          <a:latin typeface="+mn-lt"/>
                          <a:ea typeface="+mn-ea"/>
                          <a:cs typeface="+mn-cs"/>
                        </a:rPr>
                        <a:t>comprehensive or “big picture” approach</a:t>
                      </a:r>
                      <a:r>
                        <a:rPr lang="en-US" sz="1200" b="0" i="0" kern="1200" dirty="0">
                          <a:solidFill>
                            <a:schemeClr val="tx1"/>
                          </a:solidFill>
                          <a:effectLst/>
                          <a:latin typeface="+mn-lt"/>
                          <a:ea typeface="+mn-ea"/>
                          <a:cs typeface="+mn-cs"/>
                        </a:rPr>
                        <a:t>, combined with an emphasis on promoting individual effectiveness, team effectiveness </a:t>
                      </a:r>
                      <a:r>
                        <a:rPr lang="en-US" sz="1200" b="0" i="1"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collaboration for continuous improvement. </a:t>
                      </a:r>
                    </a:p>
                    <a:p>
                      <a:pPr marL="285750" indent="-285750" rtl="0" fontAlgn="base">
                        <a:spcBef>
                          <a:spcPts val="600"/>
                        </a:spcBef>
                        <a:buClr>
                          <a:schemeClr val="accent4"/>
                        </a:buClr>
                        <a:buFont typeface="Wingdings" panose="05000000000000000000" pitchFamily="2" charset="2"/>
                        <a:buChar char="§"/>
                      </a:pPr>
                      <a:r>
                        <a:rPr lang="en-US" sz="1200" b="0" i="0" kern="1200" dirty="0">
                          <a:solidFill>
                            <a:schemeClr val="tx1"/>
                          </a:solidFill>
                          <a:effectLst/>
                          <a:latin typeface="+mn-lt"/>
                          <a:ea typeface="+mn-ea"/>
                          <a:cs typeface="+mn-cs"/>
                        </a:rPr>
                        <a:t>ERS’ </a:t>
                      </a:r>
                      <a:r>
                        <a:rPr lang="en-US" sz="1200" b="1" i="0" kern="1200" dirty="0">
                          <a:solidFill>
                            <a:schemeClr val="tx1"/>
                          </a:solidFill>
                          <a:effectLst/>
                          <a:latin typeface="+mn-lt"/>
                          <a:ea typeface="+mn-ea"/>
                          <a:cs typeface="+mn-cs"/>
                        </a:rPr>
                        <a:t>framework for “Reimagining the Teaching Job” has provided a foundation for field-building and district support efforts</a:t>
                      </a:r>
                      <a:r>
                        <a:rPr lang="en-US" sz="1200" b="0" i="0" kern="1200" dirty="0">
                          <a:solidFill>
                            <a:schemeClr val="tx1"/>
                          </a:solidFill>
                          <a:effectLst/>
                          <a:latin typeface="+mn-lt"/>
                          <a:ea typeface="+mn-ea"/>
                          <a:cs typeface="+mn-cs"/>
                        </a:rPr>
                        <a:t>, alongside the organization’s research on organizing for </a:t>
                      </a:r>
                      <a:r>
                        <a:rPr lang="en-US" sz="1200" b="0" i="0" u="sng" strike="noStrike" kern="1200" dirty="0">
                          <a:solidFill>
                            <a:schemeClr val="tx1"/>
                          </a:solidFill>
                          <a:effectLst/>
                          <a:latin typeface="+mn-lt"/>
                          <a:ea typeface="+mn-ea"/>
                          <a:cs typeface="+mn-cs"/>
                          <a:hlinkClick r:id="rId2"/>
                        </a:rPr>
                        <a:t>high-quality professional learning</a:t>
                      </a:r>
                      <a:r>
                        <a:rPr lang="en-US" sz="1200" b="0" i="0" kern="1200" dirty="0">
                          <a:solidFill>
                            <a:schemeClr val="tx1"/>
                          </a:solidFill>
                          <a:effectLst/>
                          <a:latin typeface="+mn-lt"/>
                          <a:ea typeface="+mn-ea"/>
                          <a:cs typeface="+mn-cs"/>
                        </a:rPr>
                        <a:t>, “shelter and develop” models for</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3"/>
                        </a:rPr>
                        <a:t>rookie teachers</a:t>
                      </a:r>
                      <a:r>
                        <a:rPr lang="en-US" sz="1200" b="0" i="0" kern="1200" dirty="0">
                          <a:solidFill>
                            <a:schemeClr val="tx1"/>
                          </a:solidFill>
                          <a:effectLst/>
                          <a:latin typeface="+mn-lt"/>
                          <a:ea typeface="+mn-ea"/>
                          <a:cs typeface="+mn-cs"/>
                        </a:rPr>
                        <a:t> and </a:t>
                      </a:r>
                      <a:r>
                        <a:rPr lang="en-US" sz="1200" b="0" i="0" u="sng" strike="noStrike" kern="1200" dirty="0">
                          <a:solidFill>
                            <a:schemeClr val="tx1"/>
                          </a:solidFill>
                          <a:effectLst/>
                          <a:latin typeface="+mn-lt"/>
                          <a:ea typeface="+mn-ea"/>
                          <a:cs typeface="+mn-cs"/>
                          <a:hlinkClick r:id="rId4"/>
                        </a:rPr>
                        <a:t>studies</a:t>
                      </a:r>
                      <a:r>
                        <a:rPr lang="en-US" sz="1200" b="0" i="0" kern="1200" dirty="0">
                          <a:solidFill>
                            <a:schemeClr val="tx1"/>
                          </a:solidFill>
                          <a:effectLst/>
                          <a:latin typeface="+mn-lt"/>
                          <a:ea typeface="+mn-ea"/>
                          <a:cs typeface="+mn-cs"/>
                        </a:rPr>
                        <a:t> and</a:t>
                      </a:r>
                      <a:r>
                        <a:rPr lang="en-US" sz="1200" b="0" i="0" u="none" strike="noStrike" kern="1200" dirty="0">
                          <a:solidFill>
                            <a:schemeClr val="tx1"/>
                          </a:solidFill>
                          <a:effectLst/>
                          <a:latin typeface="+mn-lt"/>
                          <a:ea typeface="+mn-ea"/>
                          <a:cs typeface="+mn-cs"/>
                          <a:hlinkClick r:id="rId5"/>
                        </a:rPr>
                        <a:t> </a:t>
                      </a:r>
                      <a:r>
                        <a:rPr lang="en-US" sz="1200" b="0" i="0" u="sng" strike="noStrike" kern="1200" dirty="0">
                          <a:solidFill>
                            <a:schemeClr val="tx1"/>
                          </a:solidFill>
                          <a:effectLst/>
                          <a:latin typeface="+mn-lt"/>
                          <a:ea typeface="+mn-ea"/>
                          <a:cs typeface="+mn-cs"/>
                          <a:hlinkClick r:id="rId5"/>
                        </a:rPr>
                        <a:t>analyses</a:t>
                      </a:r>
                      <a:r>
                        <a:rPr lang="en-US" sz="1200" b="0" i="0" kern="1200" dirty="0">
                          <a:solidFill>
                            <a:schemeClr val="tx1"/>
                          </a:solidFill>
                          <a:effectLst/>
                          <a:latin typeface="+mn-lt"/>
                          <a:ea typeface="+mn-ea"/>
                          <a:cs typeface="+mn-cs"/>
                        </a:rPr>
                        <a:t> of strategic teacher compensation.</a:t>
                      </a:r>
                    </a:p>
                  </a:txBody>
                  <a:tcPr/>
                </a:tc>
                <a:extLst>
                  <a:ext uri="{0D108BD9-81ED-4DB2-BD59-A6C34878D82A}">
                    <a16:rowId xmlns:a16="http://schemas.microsoft.com/office/drawing/2014/main" val="2713621823"/>
                  </a:ext>
                </a:extLst>
              </a:tr>
            </a:tbl>
          </a:graphicData>
        </a:graphic>
      </p:graphicFrame>
      <p:graphicFrame>
        <p:nvGraphicFramePr>
          <p:cNvPr id="4" name="Table 3">
            <a:extLst>
              <a:ext uri="{FF2B5EF4-FFF2-40B4-BE49-F238E27FC236}">
                <a16:creationId xmlns:a16="http://schemas.microsoft.com/office/drawing/2014/main" id="{2B723030-ECD1-1C48-699C-CC13CC58E335}"/>
              </a:ext>
            </a:extLst>
          </p:cNvPr>
          <p:cNvGraphicFramePr>
            <a:graphicFrameLocks noGrp="1"/>
          </p:cNvGraphicFramePr>
          <p:nvPr>
            <p:extLst>
              <p:ext uri="{D42A27DB-BD31-4B8C-83A1-F6EECF244321}">
                <p14:modId xmlns:p14="http://schemas.microsoft.com/office/powerpoint/2010/main" val="4053031079"/>
              </p:ext>
            </p:extLst>
          </p:nvPr>
        </p:nvGraphicFramePr>
        <p:xfrm>
          <a:off x="5571241" y="850246"/>
          <a:ext cx="3312786" cy="3093720"/>
        </p:xfrm>
        <a:graphic>
          <a:graphicData uri="http://schemas.openxmlformats.org/drawingml/2006/table">
            <a:tbl>
              <a:tblPr firstRow="1" bandRow="1">
                <a:tableStyleId>{5940675A-B579-460E-94D1-54222C63F5DA}</a:tableStyleId>
              </a:tblPr>
              <a:tblGrid>
                <a:gridCol w="3312786">
                  <a:extLst>
                    <a:ext uri="{9D8B030D-6E8A-4147-A177-3AD203B41FA5}">
                      <a16:colId xmlns:a16="http://schemas.microsoft.com/office/drawing/2014/main" val="2853054057"/>
                    </a:ext>
                  </a:extLst>
                </a:gridCol>
              </a:tblGrid>
              <a:tr h="324578">
                <a:tc>
                  <a:txBody>
                    <a:bodyPr/>
                    <a:lstStyle/>
                    <a:p>
                      <a:pPr algn="ctr"/>
                      <a:r>
                        <a:rPr lang="en-US" b="1" dirty="0">
                          <a:solidFill>
                            <a:schemeClr val="bg1"/>
                          </a:solidFill>
                        </a:rPr>
                        <a:t>Impact </a:t>
                      </a:r>
                      <a:endParaRPr lang="en-US" dirty="0"/>
                    </a:p>
                  </a:txBody>
                  <a:tcPr>
                    <a:solidFill>
                      <a:schemeClr val="accent3"/>
                    </a:solidFill>
                  </a:tcPr>
                </a:tc>
                <a:extLst>
                  <a:ext uri="{0D108BD9-81ED-4DB2-BD59-A6C34878D82A}">
                    <a16:rowId xmlns:a16="http://schemas.microsoft.com/office/drawing/2014/main" val="232791773"/>
                  </a:ext>
                </a:extLst>
              </a:tr>
              <a:tr h="1719058">
                <a:tc>
                  <a:txBody>
                    <a:bodyPr/>
                    <a:lstStyle/>
                    <a:p>
                      <a:pPr marL="284163" marR="0" lvl="0" indent="-284163" algn="l" defTabSz="457200" rtl="0" eaLnBrk="1" fontAlgn="auto" latinLnBrk="0" hangingPunct="1">
                        <a:lnSpc>
                          <a:spcPct val="100000"/>
                        </a:lnSpc>
                        <a:spcBef>
                          <a:spcPts val="600"/>
                        </a:spcBef>
                        <a:spcAft>
                          <a:spcPts val="0"/>
                        </a:spcAft>
                        <a:buClr>
                          <a:srgbClr val="91A226"/>
                        </a:buClr>
                        <a:buSzTx/>
                        <a:buFont typeface="Wingdings" panose="05000000000000000000" pitchFamily="2" charset="2"/>
                        <a:buChar char="§"/>
                        <a:tabLst/>
                        <a:defRPr/>
                      </a:pPr>
                      <a:r>
                        <a:rPr lang="en-US" sz="1200" b="0" i="0" kern="1200" dirty="0">
                          <a:solidFill>
                            <a:schemeClr val="tx1"/>
                          </a:solidFill>
                          <a:effectLst/>
                          <a:latin typeface="+mn-lt"/>
                          <a:ea typeface="+mn-ea"/>
                          <a:cs typeface="+mn-cs"/>
                        </a:rPr>
                        <a:t>Since 2004, </a:t>
                      </a:r>
                      <a:r>
                        <a:rPr lang="en-US" sz="1200" b="1" i="0" kern="1200" dirty="0">
                          <a:solidFill>
                            <a:schemeClr val="tx1"/>
                          </a:solidFill>
                          <a:effectLst/>
                          <a:latin typeface="+mn-lt"/>
                          <a:ea typeface="+mn-ea"/>
                          <a:cs typeface="+mn-cs"/>
                        </a:rPr>
                        <a:t>ERS has worked hand-in-hand with the leaders of more than 100 school systems and several states </a:t>
                      </a:r>
                      <a:r>
                        <a:rPr lang="en-US" sz="1200" b="0" i="0" kern="1200" dirty="0">
                          <a:solidFill>
                            <a:schemeClr val="tx1"/>
                          </a:solidFill>
                          <a:effectLst/>
                          <a:latin typeface="+mn-lt"/>
                          <a:ea typeface="+mn-ea"/>
                          <a:cs typeface="+mn-cs"/>
                        </a:rPr>
                        <a:t>through data (analysis &amp; benchmarking), design (strategy, resource trade-offs &amp; consensus building) and implementation (planning &amp; monitoring).</a:t>
                      </a:r>
                    </a:p>
                    <a:p>
                      <a:pPr marL="284163" marR="0" lvl="0" indent="-284163" algn="l" defTabSz="457200" rtl="0" eaLnBrk="1" fontAlgn="auto" latinLnBrk="0" hangingPunct="1">
                        <a:lnSpc>
                          <a:spcPct val="100000"/>
                        </a:lnSpc>
                        <a:spcBef>
                          <a:spcPts val="600"/>
                        </a:spcBef>
                        <a:spcAft>
                          <a:spcPts val="0"/>
                        </a:spcAft>
                        <a:buClr>
                          <a:srgbClr val="91A226"/>
                        </a:buClr>
                        <a:buSzTx/>
                        <a:buFont typeface="Wingdings" panose="05000000000000000000" pitchFamily="2" charset="2"/>
                        <a:buChar char="§"/>
                        <a:tabLst/>
                        <a:defRPr/>
                      </a:pPr>
                      <a:r>
                        <a:rPr lang="en-US" sz="1200" b="0" i="0" kern="1200" dirty="0">
                          <a:solidFill>
                            <a:schemeClr val="tx1"/>
                          </a:solidFill>
                          <a:effectLst/>
                          <a:latin typeface="+mn-lt"/>
                          <a:ea typeface="+mn-ea"/>
                          <a:cs typeface="+mn-cs"/>
                        </a:rPr>
                        <a:t>ERS facilitates the </a:t>
                      </a:r>
                      <a:r>
                        <a:rPr lang="en-US" sz="1200" b="1" i="0" kern="1200" dirty="0">
                          <a:solidFill>
                            <a:schemeClr val="tx1"/>
                          </a:solidFill>
                          <a:effectLst/>
                          <a:latin typeface="+mn-lt"/>
                          <a:ea typeface="+mn-ea"/>
                          <a:cs typeface="+mn-cs"/>
                        </a:rPr>
                        <a:t>national Coalition to Reimagine the Teaching Role, a partnership of more than 30 leading organizations</a:t>
                      </a:r>
                      <a:r>
                        <a:rPr lang="en-US" sz="1200" b="0" i="0" kern="1200" dirty="0">
                          <a:solidFill>
                            <a:schemeClr val="tx1"/>
                          </a:solidFill>
                          <a:effectLst/>
                          <a:latin typeface="+mn-lt"/>
                          <a:ea typeface="+mn-ea"/>
                          <a:cs typeface="+mn-cs"/>
                        </a:rPr>
                        <a:t> working in collaboration to create the conditions where </a:t>
                      </a:r>
                      <a:r>
                        <a:rPr lang="en-US" sz="1200" dirty="0">
                          <a:solidFill>
                            <a:schemeClr val="tx1"/>
                          </a:solidFill>
                        </a:rPr>
                        <a:t>all K12 educators thrive in collaborative and sustainable roles, so that all students realize their unique potential.</a:t>
                      </a:r>
                      <a:endParaRPr lang="en-US" sz="1200" b="0" i="0" kern="1200" dirty="0">
                        <a:solidFill>
                          <a:schemeClr val="tx1"/>
                        </a:solidFill>
                        <a:effectLst/>
                        <a:latin typeface="+mn-lt"/>
                        <a:ea typeface="+mn-ea"/>
                        <a:cs typeface="+mn-cs"/>
                      </a:endParaRPr>
                    </a:p>
                    <a:p>
                      <a:pPr marL="284163" lvl="0" indent="-284163" algn="l">
                        <a:buClr>
                          <a:srgbClr val="91A226"/>
                        </a:buClr>
                        <a:buFont typeface="Wingdings" panose="05000000000000000000" pitchFamily="2" charset="2"/>
                        <a:buChar char="§"/>
                      </a:pPr>
                      <a:endParaRPr lang="en-US" sz="1200" b="1" dirty="0"/>
                    </a:p>
                  </a:txBody>
                  <a:tcPr/>
                </a:tc>
                <a:extLst>
                  <a:ext uri="{0D108BD9-81ED-4DB2-BD59-A6C34878D82A}">
                    <a16:rowId xmlns:a16="http://schemas.microsoft.com/office/drawing/2014/main" val="2713621823"/>
                  </a:ext>
                </a:extLst>
              </a:tr>
            </a:tbl>
          </a:graphicData>
        </a:graphic>
      </p:graphicFrame>
      <p:sp>
        <p:nvSpPr>
          <p:cNvPr id="6" name="Speech Bubble: Rectangle 5">
            <a:extLst>
              <a:ext uri="{FF2B5EF4-FFF2-40B4-BE49-F238E27FC236}">
                <a16:creationId xmlns:a16="http://schemas.microsoft.com/office/drawing/2014/main" id="{FC825EC6-CE4F-4D84-812B-A52231D0F1B4}"/>
              </a:ext>
            </a:extLst>
          </p:cNvPr>
          <p:cNvSpPr/>
          <p:nvPr/>
        </p:nvSpPr>
        <p:spPr>
          <a:xfrm>
            <a:off x="5571241" y="4503992"/>
            <a:ext cx="3312786"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696D"/>
                </a:solidFill>
                <a:effectLst/>
                <a:uLnTx/>
                <a:uFillTx/>
                <a:latin typeface="Calibri"/>
                <a:ea typeface="+mn-ea"/>
                <a:cs typeface="+mn-cs"/>
              </a:rPr>
              <a:t>“The thing I always go back to is equity. ERS walks the equity talk—helping us design equitable processes that lead to equitable outcomes and does so in a way that is going to empower the voices of our students, our families and our staff.” –District Superintendent </a:t>
            </a:r>
            <a:endParaRPr kumimoji="0" lang="en-US" sz="1200" b="0" i="0" u="none" strike="noStrike" kern="1200" cap="none" spc="0" normalizeH="0" baseline="0" noProof="0" dirty="0">
              <a:ln>
                <a:noFill/>
              </a:ln>
              <a:solidFill>
                <a:srgbClr val="1B696D"/>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3C44CA1B-A6FA-6D16-C0E4-96E45949A28F}"/>
              </a:ext>
            </a:extLst>
          </p:cNvPr>
          <p:cNvSpPr txBox="1"/>
          <p:nvPr/>
        </p:nvSpPr>
        <p:spPr>
          <a:xfrm>
            <a:off x="1004692"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6585C"/>
                </a:solidFill>
                <a:effectLst/>
                <a:uLnTx/>
                <a:uFillTx/>
                <a:latin typeface="Calibri"/>
                <a:ea typeface="+mn-ea"/>
                <a:cs typeface="+mn-cs"/>
              </a:rPr>
              <a:t>Sources: </a:t>
            </a:r>
            <a:r>
              <a:rPr kumimoji="0" lang="en-US" sz="900" b="0" i="0" u="none" strike="noStrike" kern="1200" cap="none" spc="0" normalizeH="0" baseline="0" noProof="0" dirty="0">
                <a:ln>
                  <a:noFill/>
                </a:ln>
                <a:solidFill>
                  <a:srgbClr val="56585C"/>
                </a:solidFill>
                <a:effectLst/>
                <a:uLnTx/>
                <a:uFillTx/>
                <a:latin typeface="Calibri"/>
                <a:ea typeface="+mn-ea"/>
                <a:cs typeface="+mn-cs"/>
                <a:hlinkClick r:id="rId6"/>
              </a:rPr>
              <a:t>Education Resource Strategies</a:t>
            </a:r>
            <a:r>
              <a:rPr kumimoji="0" lang="en-US" sz="900" b="0" i="0" u="none" strike="noStrike" kern="1200" cap="none" spc="0" normalizeH="0" baseline="0" noProof="0" dirty="0">
                <a:ln>
                  <a:noFill/>
                </a:ln>
                <a:solidFill>
                  <a:srgbClr val="56585C"/>
                </a:solidFill>
                <a:effectLst/>
                <a:uLnTx/>
                <a:uFillTx/>
                <a:latin typeface="Calibri"/>
                <a:ea typeface="+mn-ea"/>
                <a:cs typeface="+mn-cs"/>
              </a:rPr>
              <a:t> (</a:t>
            </a:r>
            <a:r>
              <a:rPr kumimoji="0" lang="en-US" sz="900" b="0" i="0" u="none" strike="noStrike" kern="1200" cap="none" spc="0" normalizeH="0" baseline="0" noProof="0" dirty="0" err="1">
                <a:ln>
                  <a:noFill/>
                </a:ln>
                <a:solidFill>
                  <a:srgbClr val="56585C"/>
                </a:solidFill>
                <a:effectLst/>
                <a:uLnTx/>
                <a:uFillTx/>
                <a:latin typeface="Calibri"/>
                <a:ea typeface="+mn-ea"/>
                <a:cs typeface="+mn-cs"/>
              </a:rPr>
              <a:t>n.d</a:t>
            </a:r>
            <a:r>
              <a:rPr kumimoji="0" lang="en-US" sz="900" b="0" i="0" u="none" strike="noStrike" kern="1200" cap="none" spc="0" normalizeH="0" baseline="0" noProof="0" dirty="0">
                <a:ln>
                  <a:noFill/>
                </a:ln>
                <a:solidFill>
                  <a:srgbClr val="56585C"/>
                </a:solidFill>
                <a:effectLst/>
                <a:uLnTx/>
                <a:uFillTx/>
                <a:latin typeface="Calibri"/>
                <a:ea typeface="+mn-ea"/>
                <a:cs typeface="+mn-cs"/>
              </a:rPr>
              <a:t>); Education First Interviews </a:t>
            </a:r>
          </a:p>
        </p:txBody>
      </p:sp>
      <p:sp>
        <p:nvSpPr>
          <p:cNvPr id="5" name="Slide Number Placeholder 3">
            <a:extLst>
              <a:ext uri="{FF2B5EF4-FFF2-40B4-BE49-F238E27FC236}">
                <a16:creationId xmlns:a16="http://schemas.microsoft.com/office/drawing/2014/main" id="{2DD37D08-88D0-50BD-BDF4-636BFC4D1B5C}"/>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A9A9A9"/>
              </a:solidFill>
              <a:effectLst/>
              <a:uLnTx/>
              <a:uFillTx/>
              <a:latin typeface="Calibri"/>
              <a:ea typeface="+mn-ea"/>
              <a:cs typeface="+mn-cs"/>
            </a:endParaRPr>
          </a:p>
        </p:txBody>
      </p:sp>
    </p:spTree>
    <p:extLst>
      <p:ext uri="{BB962C8B-B14F-4D97-AF65-F5344CB8AC3E}">
        <p14:creationId xmlns:p14="http://schemas.microsoft.com/office/powerpoint/2010/main" val="3397454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US PREP</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Changing Teaming Structures </a:t>
            </a:r>
          </a:p>
        </p:txBody>
      </p:sp>
      <p:graphicFrame>
        <p:nvGraphicFramePr>
          <p:cNvPr id="5" name="Table 3">
            <a:extLst>
              <a:ext uri="{FF2B5EF4-FFF2-40B4-BE49-F238E27FC236}">
                <a16:creationId xmlns:a16="http://schemas.microsoft.com/office/drawing/2014/main" id="{3EBD2160-B3D4-179E-27EA-8492044CBD21}"/>
              </a:ext>
            </a:extLst>
          </p:cNvPr>
          <p:cNvGraphicFramePr>
            <a:graphicFrameLocks noGrp="1"/>
          </p:cNvGraphicFramePr>
          <p:nvPr>
            <p:extLst>
              <p:ext uri="{D42A27DB-BD31-4B8C-83A1-F6EECF244321}">
                <p14:modId xmlns:p14="http://schemas.microsoft.com/office/powerpoint/2010/main" val="515716553"/>
              </p:ext>
            </p:extLst>
          </p:nvPr>
        </p:nvGraphicFramePr>
        <p:xfrm>
          <a:off x="992542" y="808661"/>
          <a:ext cx="4246035" cy="5038505"/>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56395">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672745">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US PREP works </a:t>
                      </a:r>
                      <a:r>
                        <a:rPr lang="en-US" sz="1200" b="1" i="0" u="none" strike="noStrike" noProof="0" dirty="0">
                          <a:solidFill>
                            <a:srgbClr val="56585C"/>
                          </a:solidFill>
                          <a:latin typeface="Calibri"/>
                        </a:rPr>
                        <a:t>nationally, reaching over 33,000 teachers and 750,000 students</a:t>
                      </a:r>
                      <a:r>
                        <a:rPr lang="en-US" sz="1200" b="0" i="0" u="none" strike="noStrike" noProof="0" dirty="0">
                          <a:solidFill>
                            <a:srgbClr val="56585C"/>
                          </a:solidFill>
                          <a:latin typeface="Calibri"/>
                        </a:rPr>
                        <a:t>, to form coalitions of university and district partners to advance high-quality, university-based teacher preparation.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chemeClr val="tx1"/>
                          </a:solidFill>
                          <a:latin typeface="Calibri"/>
                        </a:rPr>
                        <a:t>US PREP’s model </a:t>
                      </a:r>
                      <a:r>
                        <a:rPr lang="en-US" sz="1200" b="1" i="0" u="none" strike="noStrike" noProof="0" dirty="0">
                          <a:solidFill>
                            <a:schemeClr val="tx1"/>
                          </a:solidFill>
                          <a:latin typeface="Calibri"/>
                        </a:rPr>
                        <a:t>integrates teacher residents into core school </a:t>
                      </a:r>
                      <a:r>
                        <a:rPr lang="en-US" sz="1200" b="1" i="0" u="none" strike="noStrike" noProof="0" dirty="0">
                          <a:solidFill>
                            <a:schemeClr val="tx1"/>
                          </a:solidFill>
                          <a:latin typeface="+mn-lt"/>
                        </a:rPr>
                        <a:t>staffing models, creating an innovative co-teaming structure </a:t>
                      </a:r>
                      <a:r>
                        <a:rPr lang="en-US" sz="1200" b="0" i="0" u="none" strike="noStrike" noProof="0" dirty="0">
                          <a:solidFill>
                            <a:schemeClr val="tx1"/>
                          </a:solidFill>
                          <a:latin typeface="+mn-lt"/>
                        </a:rPr>
                        <a:t>that prepares teachers to enter the classroom on day one, </a:t>
                      </a:r>
                      <a:r>
                        <a:rPr lang="en-US" sz="1200" b="0" i="0" u="none" strike="noStrike" noProof="0" dirty="0">
                          <a:solidFill>
                            <a:schemeClr val="tx1"/>
                          </a:solidFill>
                          <a:latin typeface="Calibri"/>
                        </a:rPr>
                        <a:t>while also increasing student access to highly-qualified educators to improve learning experiences.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As a </a:t>
                      </a:r>
                      <a:r>
                        <a:rPr lang="en-US" sz="1200" b="1" i="0" u="none" strike="noStrike" noProof="0" dirty="0">
                          <a:solidFill>
                            <a:srgbClr val="56585C"/>
                          </a:solidFill>
                          <a:latin typeface="Calibri"/>
                        </a:rPr>
                        <a:t>technical assistance provider, US PREP offers its district and university partners various services including implementation support for strategic staffing,</a:t>
                      </a:r>
                      <a:r>
                        <a:rPr lang="en-US" sz="1200" b="0" i="0" u="none" strike="noStrike" noProof="0" dirty="0">
                          <a:solidFill>
                            <a:srgbClr val="56585C"/>
                          </a:solidFill>
                          <a:latin typeface="Calibri"/>
                        </a:rPr>
                        <a:t> specifically to create sustainably funded, paid residency programs tailored to the needs of the students and district more broadly.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The model aims </a:t>
                      </a:r>
                      <a:r>
                        <a:rPr lang="en-US" sz="1200" b="1" i="0" u="none" strike="noStrike" noProof="0" dirty="0">
                          <a:solidFill>
                            <a:srgbClr val="56585C"/>
                          </a:solidFill>
                          <a:latin typeface="Calibri"/>
                        </a:rPr>
                        <a:t>to reallocate existing budgets and roles to create sustainable, innovative teaming structures </a:t>
                      </a:r>
                      <a:r>
                        <a:rPr lang="en-US" sz="1200" b="0" i="0" u="none" strike="noStrike" noProof="0" dirty="0">
                          <a:solidFill>
                            <a:srgbClr val="56585C"/>
                          </a:solidFill>
                          <a:latin typeface="Calibri"/>
                        </a:rPr>
                        <a:t>that over time become budget-neutral to the district while remaining affordable and accessible to aspiring educators, especially educators of color. </a:t>
                      </a:r>
                      <a:endParaRPr lang="en-US" sz="1200" dirty="0"/>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7C11CE04-06F6-654D-CB1B-C1E76E6501DB}"/>
              </a:ext>
            </a:extLst>
          </p:cNvPr>
          <p:cNvGraphicFramePr>
            <a:graphicFrameLocks noGrp="1"/>
          </p:cNvGraphicFramePr>
          <p:nvPr>
            <p:extLst>
              <p:ext uri="{D42A27DB-BD31-4B8C-83A1-F6EECF244321}">
                <p14:modId xmlns:p14="http://schemas.microsoft.com/office/powerpoint/2010/main" val="4198915958"/>
              </p:ext>
            </p:extLst>
          </p:nvPr>
        </p:nvGraphicFramePr>
        <p:xfrm>
          <a:off x="5392133" y="808661"/>
          <a:ext cx="3595590" cy="3388360"/>
        </p:xfrm>
        <a:graphic>
          <a:graphicData uri="http://schemas.openxmlformats.org/drawingml/2006/table">
            <a:tbl>
              <a:tblPr firstRow="1" bandRow="1">
                <a:tableStyleId>{5940675A-B579-460E-94D1-54222C63F5DA}</a:tableStyleId>
              </a:tblPr>
              <a:tblGrid>
                <a:gridCol w="3595590">
                  <a:extLst>
                    <a:ext uri="{9D8B030D-6E8A-4147-A177-3AD203B41FA5}">
                      <a16:colId xmlns:a16="http://schemas.microsoft.com/office/drawing/2014/main" val="2853054057"/>
                    </a:ext>
                  </a:extLst>
                </a:gridCol>
              </a:tblGrid>
              <a:tr h="370840">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70840">
                <a:tc>
                  <a:txBody>
                    <a:bodyPr/>
                    <a:lstStyle/>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US PREP’s 2019–2020 Annual Report offers several metrics that indicate its success.</a:t>
                      </a:r>
                    </a:p>
                    <a:p>
                      <a:pPr marL="576263" lvl="1" indent="-298450" algn="l">
                        <a:buClr>
                          <a:schemeClr val="accent4"/>
                        </a:buClr>
                        <a:buFont typeface="Calibri" panose="020F0502020204030204" pitchFamily="34" charset="0"/>
                        <a:buChar char="+"/>
                      </a:pPr>
                      <a:r>
                        <a:rPr lang="en-US" sz="1200" baseline="0"/>
                        <a:t>There were </a:t>
                      </a:r>
                      <a:r>
                        <a:rPr lang="en-US" sz="1200" b="1" baseline="0"/>
                        <a:t>1,127 aspiring educators in yearlong, residencies, 5,823 aspiring educators in clinical teaching placements and 22,349 aspiring educators enrolled</a:t>
                      </a:r>
                      <a:r>
                        <a:rPr lang="en-US" sz="1200" baseline="0"/>
                        <a:t> across all partner teacher preparation programs.</a:t>
                      </a:r>
                    </a:p>
                    <a:p>
                      <a:pPr marL="576263" lvl="1" indent="-298450" algn="l">
                        <a:buClr>
                          <a:schemeClr val="accent4"/>
                        </a:buClr>
                        <a:buFont typeface="Calibri" panose="020F0502020204030204" pitchFamily="34" charset="0"/>
                        <a:buChar char="+"/>
                      </a:pPr>
                      <a:r>
                        <a:rPr lang="en-US" sz="1200" b="1" baseline="0"/>
                        <a:t>21 total minority-serving institutions </a:t>
                      </a:r>
                      <a:r>
                        <a:rPr lang="en-US" sz="1200" baseline="0"/>
                        <a:t>partnered with US PREP serving Black, Latino/a/x and AAPI aspiring educators. </a:t>
                      </a:r>
                      <a:br>
                        <a:rPr lang="en-US" sz="1200" baseline="0"/>
                      </a:br>
                      <a:endParaRPr lang="en-US" sz="1200" baseline="0"/>
                    </a:p>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Across multiple cohorts of aspiring educators partnering with US PREP, over </a:t>
                      </a:r>
                      <a:r>
                        <a:rPr lang="en-US" sz="1200" b="1" i="0" u="none" strike="noStrike" baseline="0" noProof="0">
                          <a:solidFill>
                            <a:srgbClr val="56585C"/>
                          </a:solidFill>
                          <a:latin typeface="Calibri"/>
                        </a:rPr>
                        <a:t>95 percent felt confident about beginning their teaching career </a:t>
                      </a:r>
                      <a:r>
                        <a:rPr lang="en-US" sz="1200" b="0" i="0" u="none" strike="noStrike" baseline="0" noProof="0">
                          <a:solidFill>
                            <a:srgbClr val="56585C"/>
                          </a:solidFill>
                          <a:latin typeface="Calibri"/>
                        </a:rPr>
                        <a:t>and felt well prepared for the classroom. </a:t>
                      </a:r>
                      <a:endParaRPr lang="en-US" sz="1200" baseline="0"/>
                    </a:p>
                  </a:txBody>
                  <a:tcPr/>
                </a:tc>
                <a:extLst>
                  <a:ext uri="{0D108BD9-81ED-4DB2-BD59-A6C34878D82A}">
                    <a16:rowId xmlns:a16="http://schemas.microsoft.com/office/drawing/2014/main" val="2713621823"/>
                  </a:ext>
                </a:extLst>
              </a:tr>
            </a:tbl>
          </a:graphicData>
        </a:graphic>
      </p:graphicFrame>
      <p:sp>
        <p:nvSpPr>
          <p:cNvPr id="11" name="Speech Bubble: Rectangle 10">
            <a:extLst>
              <a:ext uri="{FF2B5EF4-FFF2-40B4-BE49-F238E27FC236}">
                <a16:creationId xmlns:a16="http://schemas.microsoft.com/office/drawing/2014/main" id="{6F0FFA14-B4B8-6CD4-EB73-469390778E47}"/>
              </a:ext>
            </a:extLst>
          </p:cNvPr>
          <p:cNvSpPr/>
          <p:nvPr/>
        </p:nvSpPr>
        <p:spPr>
          <a:xfrm>
            <a:off x="5392135" y="4265150"/>
            <a:ext cx="3595588"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lt"/>
                <a:cs typeface="Calibri"/>
              </a:rPr>
              <a:t>“US PREP has prepared our teacher candidates to come in day one, more prepared to take on the classroom, and those are the type of teachers I want to hire.”</a:t>
            </a:r>
            <a:r>
              <a:rPr lang="en-US" sz="1200">
                <a:solidFill>
                  <a:srgbClr val="1B696D"/>
                </a:solidFill>
                <a:latin typeface="Calibri"/>
                <a:ea typeface="+mn-lt"/>
                <a:cs typeface="Calibri"/>
              </a:rPr>
              <a:t>—</a:t>
            </a:r>
            <a:r>
              <a:rPr kumimoji="0" lang="en-US" sz="1200" b="0" i="0" u="none" strike="noStrike" kern="1200" cap="none" spc="0" normalizeH="0" baseline="0" noProof="0">
                <a:ln>
                  <a:noFill/>
                </a:ln>
                <a:solidFill>
                  <a:srgbClr val="1B696D"/>
                </a:solidFill>
                <a:effectLst/>
                <a:uLnTx/>
                <a:uFillTx/>
                <a:latin typeface="Calibri"/>
                <a:ea typeface="+mn-lt"/>
                <a:cs typeface="Calibri"/>
              </a:rPr>
              <a:t>US PREP Partner District School Principal </a:t>
            </a:r>
            <a:endParaRPr kumimoji="0" lang="en-US" sz="1800" b="0" i="0" u="none" strike="noStrike" kern="1200" cap="none" spc="0" normalizeH="0" baseline="0" noProof="0">
              <a:ln>
                <a:noFill/>
              </a:ln>
              <a:solidFill>
                <a:srgbClr val="1B696D"/>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B3326FE7-8361-F45C-B7FF-76A934178A5A}"/>
              </a:ext>
            </a:extLst>
          </p:cNvPr>
          <p:cNvSpPr txBox="1"/>
          <p:nvPr/>
        </p:nvSpPr>
        <p:spPr>
          <a:xfrm>
            <a:off x="908480"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ea"/>
                <a:cs typeface="+mn-cs"/>
                <a:hlinkClick r:id="rId2"/>
              </a:rPr>
              <a:t>US PREP</a:t>
            </a:r>
            <a:r>
              <a:rPr kumimoji="0" lang="en-US" sz="900" b="0" i="0" u="none" strike="noStrike" kern="1200" cap="none" spc="0" normalizeH="0" baseline="0" noProof="0">
                <a:ln>
                  <a:noFill/>
                </a:ln>
                <a:solidFill>
                  <a:srgbClr val="56585C"/>
                </a:solidFill>
                <a:effectLst/>
                <a:uLnTx/>
                <a:uFillTx/>
                <a:latin typeface="Calibri"/>
                <a:ea typeface="+mn-ea"/>
                <a:cs typeface="+mn-cs"/>
              </a:rPr>
              <a:t> (n.d); </a:t>
            </a:r>
            <a:r>
              <a:rPr kumimoji="0" lang="en-US" sz="900" b="0" i="0" u="none" strike="noStrike" kern="1200" cap="none" spc="0" normalizeH="0" baseline="0" noProof="0">
                <a:ln>
                  <a:noFill/>
                </a:ln>
                <a:solidFill>
                  <a:srgbClr val="56585C"/>
                </a:solidFill>
                <a:effectLst/>
                <a:uLnTx/>
                <a:uFillTx/>
                <a:latin typeface="Calibri"/>
                <a:ea typeface="+mn-ea"/>
                <a:cs typeface="+mn-cs"/>
                <a:hlinkClick r:id="rId3"/>
              </a:rPr>
              <a:t>US PREP </a:t>
            </a:r>
            <a:r>
              <a:rPr kumimoji="0" lang="en-US" sz="900" b="0" i="0" u="none" strike="noStrike" kern="1200" cap="none" spc="0" normalizeH="0" baseline="0" noProof="0">
                <a:ln>
                  <a:noFill/>
                </a:ln>
                <a:solidFill>
                  <a:srgbClr val="56585C"/>
                </a:solidFill>
                <a:effectLst/>
                <a:uLnTx/>
                <a:uFillTx/>
                <a:latin typeface="Calibri"/>
                <a:ea typeface="+mn-ea"/>
                <a:cs typeface="+mn-cs"/>
              </a:rPr>
              <a:t>(2020)</a:t>
            </a:r>
            <a:endParaRPr kumimoji="0" lang="en-US" sz="900" b="0" i="0" u="none" strike="noStrike" kern="1200" cap="none" spc="0" normalizeH="0" baseline="0" noProof="0">
              <a:ln>
                <a:noFill/>
              </a:ln>
              <a:solidFill>
                <a:srgbClr val="56585C"/>
              </a:solidFill>
              <a:effectLst/>
              <a:uLnTx/>
              <a:uFillTx/>
              <a:latin typeface="Calibri"/>
              <a:ea typeface="+mn-ea"/>
              <a:cs typeface="Calibri"/>
            </a:endParaRPr>
          </a:p>
        </p:txBody>
      </p:sp>
      <p:sp>
        <p:nvSpPr>
          <p:cNvPr id="3" name="Slide Number Placeholder 3">
            <a:extLst>
              <a:ext uri="{FF2B5EF4-FFF2-40B4-BE49-F238E27FC236}">
                <a16:creationId xmlns:a16="http://schemas.microsoft.com/office/drawing/2014/main" id="{6A08BE0F-3F47-172A-35A1-37480BAE0F45}"/>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55</a:t>
            </a:fld>
            <a:endParaRPr lang="en-US">
              <a:solidFill>
                <a:srgbClr val="A9A9A9"/>
              </a:solidFill>
              <a:latin typeface="Calibri"/>
            </a:endParaRPr>
          </a:p>
        </p:txBody>
      </p:sp>
    </p:spTree>
    <p:extLst>
      <p:ext uri="{BB962C8B-B14F-4D97-AF65-F5344CB8AC3E}">
        <p14:creationId xmlns:p14="http://schemas.microsoft.com/office/powerpoint/2010/main" val="963257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Transcend Education</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Changing Teaming Structures </a:t>
            </a:r>
          </a:p>
        </p:txBody>
      </p:sp>
      <p:graphicFrame>
        <p:nvGraphicFramePr>
          <p:cNvPr id="5" name="Table 3">
            <a:extLst>
              <a:ext uri="{FF2B5EF4-FFF2-40B4-BE49-F238E27FC236}">
                <a16:creationId xmlns:a16="http://schemas.microsoft.com/office/drawing/2014/main" id="{3EBD2160-B3D4-179E-27EA-8492044CBD21}"/>
              </a:ext>
            </a:extLst>
          </p:cNvPr>
          <p:cNvGraphicFramePr>
            <a:graphicFrameLocks noGrp="1"/>
          </p:cNvGraphicFramePr>
          <p:nvPr>
            <p:extLst>
              <p:ext uri="{D42A27DB-BD31-4B8C-83A1-F6EECF244321}">
                <p14:modId xmlns:p14="http://schemas.microsoft.com/office/powerpoint/2010/main" val="3878921782"/>
              </p:ext>
            </p:extLst>
          </p:nvPr>
        </p:nvGraphicFramePr>
        <p:xfrm>
          <a:off x="992542" y="808661"/>
          <a:ext cx="4246035" cy="5038505"/>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56395">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672745">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Transcend Education, a team of experienced educators and school system leaders, works </a:t>
                      </a:r>
                      <a:r>
                        <a:rPr lang="en-US" sz="1200" b="1" i="0" u="none" strike="noStrike" noProof="0" dirty="0">
                          <a:solidFill>
                            <a:srgbClr val="56585C"/>
                          </a:solidFill>
                          <a:latin typeface="Calibri"/>
                        </a:rPr>
                        <a:t>nationally to help schools transform and redesign their approach to teaching and learning to ensure all students succeed</a:t>
                      </a:r>
                      <a:r>
                        <a:rPr lang="en-US" sz="1200" b="0" i="0" u="none" strike="noStrike" noProof="0" dirty="0">
                          <a:solidFill>
                            <a:srgbClr val="56585C"/>
                          </a:solidFill>
                          <a:latin typeface="Calibri"/>
                        </a:rPr>
                        <a:t>.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Transcend advances its work by directly supporting schools and systems in their design work to transform their approach to teaching and learning, </a:t>
                      </a:r>
                      <a:r>
                        <a:rPr lang="en-US" sz="1200" b="1" i="0" u="none" strike="noStrike" noProof="0" dirty="0">
                          <a:solidFill>
                            <a:srgbClr val="56585C"/>
                          </a:solidFill>
                          <a:latin typeface="Calibri"/>
                        </a:rPr>
                        <a:t>democratizing design support through resources, tools and professional learning and catalyzing systemic change by engaging funders, system leaders and policy influencers to advance innovation and transformative change</a:t>
                      </a:r>
                      <a:r>
                        <a:rPr lang="en-US" sz="1200" b="0" i="0" u="none" strike="noStrike" noProof="0" dirty="0">
                          <a:solidFill>
                            <a:srgbClr val="56585C"/>
                          </a:solidFill>
                          <a:latin typeface="Calibri"/>
                        </a:rPr>
                        <a:t>.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Their Community-Centered Innovation service offering supports schools and system leaders in a </a:t>
                      </a:r>
                      <a:r>
                        <a:rPr lang="en-US" sz="1200" b="1" i="0" u="none" strike="noStrike" noProof="0" dirty="0">
                          <a:solidFill>
                            <a:srgbClr val="56585C"/>
                          </a:solidFill>
                          <a:latin typeface="Calibri"/>
                        </a:rPr>
                        <a:t>design journey to transform their approach to school and reimagine learning through a community-led process</a:t>
                      </a:r>
                      <a:r>
                        <a:rPr lang="en-US" sz="1200" b="0" i="0" u="none" strike="noStrike" noProof="0" dirty="0">
                          <a:solidFill>
                            <a:srgbClr val="56585C"/>
                          </a:solidFill>
                          <a:latin typeface="Calibri"/>
                        </a:rPr>
                        <a:t>. Transcend ensures that systems co-create with communities and transformative change including new and innovative teaming structures that support excellent teaching and learning.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Transcend Education also conducts </a:t>
                      </a:r>
                      <a:r>
                        <a:rPr lang="en-US" sz="1200" b="1" i="0" u="none" strike="noStrike" noProof="0" dirty="0">
                          <a:solidFill>
                            <a:srgbClr val="56585C"/>
                          </a:solidFill>
                          <a:latin typeface="Calibri"/>
                        </a:rPr>
                        <a:t>research and elevates best practices and bright spots</a:t>
                      </a:r>
                      <a:r>
                        <a:rPr lang="en-US" sz="1200" b="0" i="0" u="none" strike="noStrike" noProof="0" dirty="0">
                          <a:solidFill>
                            <a:srgbClr val="56585C"/>
                          </a:solidFill>
                          <a:latin typeface="Calibri"/>
                        </a:rPr>
                        <a:t>, for example, through its recent “Transforming the Teacher Role” report. </a:t>
                      </a:r>
                      <a:endParaRPr lang="en-US" sz="1200" dirty="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endParaRPr lang="en-US" sz="1200" dirty="0"/>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7C11CE04-06F6-654D-CB1B-C1E76E6501DB}"/>
              </a:ext>
            </a:extLst>
          </p:cNvPr>
          <p:cNvGraphicFramePr>
            <a:graphicFrameLocks noGrp="1"/>
          </p:cNvGraphicFramePr>
          <p:nvPr>
            <p:extLst>
              <p:ext uri="{D42A27DB-BD31-4B8C-83A1-F6EECF244321}">
                <p14:modId xmlns:p14="http://schemas.microsoft.com/office/powerpoint/2010/main" val="420069710"/>
              </p:ext>
            </p:extLst>
          </p:nvPr>
        </p:nvGraphicFramePr>
        <p:xfrm>
          <a:off x="5392133" y="808661"/>
          <a:ext cx="3595590" cy="3205480"/>
        </p:xfrm>
        <a:graphic>
          <a:graphicData uri="http://schemas.openxmlformats.org/drawingml/2006/table">
            <a:tbl>
              <a:tblPr firstRow="1" bandRow="1">
                <a:tableStyleId>{5940675A-B579-460E-94D1-54222C63F5DA}</a:tableStyleId>
              </a:tblPr>
              <a:tblGrid>
                <a:gridCol w="3595590">
                  <a:extLst>
                    <a:ext uri="{9D8B030D-6E8A-4147-A177-3AD203B41FA5}">
                      <a16:colId xmlns:a16="http://schemas.microsoft.com/office/drawing/2014/main" val="2853054057"/>
                    </a:ext>
                  </a:extLst>
                </a:gridCol>
              </a:tblGrid>
              <a:tr h="370840">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70840">
                <a:tc>
                  <a:txBody>
                    <a:bodyPr/>
                    <a:lstStyle/>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Transcend published the “Transforming the Teacher Role” report to advance a </a:t>
                      </a:r>
                      <a:r>
                        <a:rPr lang="en-US" sz="1200" b="1" i="0" u="none" strike="noStrike" baseline="0" noProof="0">
                          <a:solidFill>
                            <a:srgbClr val="56585C"/>
                          </a:solidFill>
                          <a:latin typeface="Calibri"/>
                        </a:rPr>
                        <a:t>critical conversation about the need to reimagine the teaching profession </a:t>
                      </a:r>
                      <a:r>
                        <a:rPr lang="en-US" sz="1200" b="0" i="0" u="none" strike="noStrike" baseline="0" noProof="0">
                          <a:solidFill>
                            <a:srgbClr val="56585C"/>
                          </a:solidFill>
                          <a:latin typeface="Calibri"/>
                        </a:rPr>
                        <a:t>to create a sustainable role that improves student outcomes. </a:t>
                      </a:r>
                    </a:p>
                    <a:p>
                      <a:pPr marL="576263" lvl="1" indent="-298450" algn="l">
                        <a:buClr>
                          <a:schemeClr val="accent4"/>
                        </a:buClr>
                        <a:buFont typeface="Calibri" panose="020F0502020204030204" pitchFamily="34" charset="0"/>
                        <a:buChar char="+"/>
                      </a:pPr>
                      <a:r>
                        <a:rPr lang="en-US" sz="1200" b="0" i="0" u="none" strike="noStrike" baseline="0" noProof="0">
                          <a:solidFill>
                            <a:srgbClr val="56585C"/>
                          </a:solidFill>
                          <a:latin typeface="Calibri"/>
                        </a:rPr>
                        <a:t>The report shares </a:t>
                      </a:r>
                      <a:r>
                        <a:rPr lang="en-US" sz="1200" b="1" i="0" u="none" strike="noStrike" baseline="0" noProof="0">
                          <a:solidFill>
                            <a:srgbClr val="56585C"/>
                          </a:solidFill>
                          <a:latin typeface="Calibri"/>
                        </a:rPr>
                        <a:t>promising bright spots of strategic staffing </a:t>
                      </a:r>
                      <a:r>
                        <a:rPr lang="en-US" sz="1200" b="0" i="0" u="none" strike="noStrike" baseline="0" noProof="0">
                          <a:solidFill>
                            <a:srgbClr val="56585C"/>
                          </a:solidFill>
                          <a:latin typeface="Calibri"/>
                        </a:rPr>
                        <a:t>nationwide that can serve as a springboard for scale and replication.</a:t>
                      </a:r>
                      <a:br>
                        <a:rPr lang="en-US" sz="1200" b="0" i="0" u="none" strike="noStrike" baseline="0" noProof="0">
                          <a:solidFill>
                            <a:srgbClr val="56585C"/>
                          </a:solidFill>
                          <a:latin typeface="Calibri"/>
                        </a:rPr>
                      </a:br>
                      <a:endParaRPr lang="en-US" sz="1200" b="0" i="0" u="none" strike="noStrike" baseline="0" noProof="0">
                        <a:solidFill>
                          <a:srgbClr val="56585C"/>
                        </a:solidFill>
                        <a:latin typeface="Calibri"/>
                      </a:endParaRPr>
                    </a:p>
                    <a:p>
                      <a:pPr marL="284163" lvl="0"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Transcend also elevates proximate voices in their reports, for example, with the “Conversations with Kids” focus group and interview report to </a:t>
                      </a:r>
                      <a:r>
                        <a:rPr lang="en-US" sz="1200" b="1" i="0" u="none" strike="noStrike" baseline="0" noProof="0">
                          <a:solidFill>
                            <a:srgbClr val="56585C"/>
                          </a:solidFill>
                          <a:latin typeface="Calibri"/>
                        </a:rPr>
                        <a:t>ensure proximate student voices inform redesign efforts</a:t>
                      </a:r>
                      <a:r>
                        <a:rPr lang="en-US" sz="1200" b="0" i="0" u="none" strike="noStrike" baseline="0" noProof="0">
                          <a:solidFill>
                            <a:srgbClr val="56585C"/>
                          </a:solidFill>
                          <a:latin typeface="Calibri"/>
                        </a:rPr>
                        <a:t>. </a:t>
                      </a:r>
                      <a:br>
                        <a:rPr lang="en-US" sz="1200" b="0" i="0" u="none" strike="noStrike" baseline="0" noProof="0">
                          <a:solidFill>
                            <a:srgbClr val="56585C"/>
                          </a:solidFill>
                          <a:latin typeface="Calibri"/>
                        </a:rPr>
                      </a:br>
                      <a:endParaRPr lang="en-US" sz="1200" b="0" i="0" u="none" strike="noStrike" baseline="0" noProof="0">
                        <a:solidFill>
                          <a:srgbClr val="56585C"/>
                        </a:solidFill>
                        <a:latin typeface="Calibri"/>
                      </a:endParaRPr>
                    </a:p>
                    <a:p>
                      <a:pPr marL="171450" lvl="0" indent="-171450" algn="l">
                        <a:buClr>
                          <a:schemeClr val="accent4"/>
                        </a:buClr>
                        <a:buFont typeface="Wingdings" panose="05000000000000000000" pitchFamily="2" charset="2"/>
                        <a:buChar char="§"/>
                      </a:pPr>
                      <a:endParaRPr lang="en-US" sz="1200" b="0" i="0" u="none" strike="noStrike" baseline="0" noProof="0">
                        <a:solidFill>
                          <a:srgbClr val="56585C"/>
                        </a:solidFill>
                        <a:latin typeface="Calibri"/>
                      </a:endParaRPr>
                    </a:p>
                  </a:txBody>
                  <a:tcPr/>
                </a:tc>
                <a:extLst>
                  <a:ext uri="{0D108BD9-81ED-4DB2-BD59-A6C34878D82A}">
                    <a16:rowId xmlns:a16="http://schemas.microsoft.com/office/drawing/2014/main" val="2713621823"/>
                  </a:ext>
                </a:extLst>
              </a:tr>
            </a:tbl>
          </a:graphicData>
        </a:graphic>
      </p:graphicFrame>
      <p:sp>
        <p:nvSpPr>
          <p:cNvPr id="11" name="Speech Bubble: Rectangle 10">
            <a:extLst>
              <a:ext uri="{FF2B5EF4-FFF2-40B4-BE49-F238E27FC236}">
                <a16:creationId xmlns:a16="http://schemas.microsoft.com/office/drawing/2014/main" id="{6F0FFA14-B4B8-6CD4-EB73-469390778E47}"/>
              </a:ext>
            </a:extLst>
          </p:cNvPr>
          <p:cNvSpPr/>
          <p:nvPr/>
        </p:nvSpPr>
        <p:spPr>
          <a:xfrm>
            <a:off x="5392135" y="4265150"/>
            <a:ext cx="3595588"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lt"/>
                <a:cs typeface="Calibri"/>
              </a:rPr>
              <a:t>“Our students know this rigid, one-size-fits-all approach to education does not work for them or their peers. We hope our students have piqued your interest and you’ll find a model you can learn from, be inspired by, and try in your community.”</a:t>
            </a:r>
            <a:r>
              <a:rPr lang="en-US" sz="1200">
                <a:solidFill>
                  <a:schemeClr val="accent4"/>
                </a:solidFill>
                <a:latin typeface="Calibri"/>
                <a:ea typeface="+mn-lt"/>
                <a:cs typeface="Calibri"/>
              </a:rPr>
              <a:t>—</a:t>
            </a:r>
            <a:r>
              <a:rPr kumimoji="0" lang="en-US" sz="1200" b="0" i="0" u="none" strike="noStrike" kern="1200" cap="none" spc="0" normalizeH="0" baseline="0" noProof="0">
                <a:ln>
                  <a:noFill/>
                </a:ln>
                <a:solidFill>
                  <a:srgbClr val="1B696D"/>
                </a:solidFill>
                <a:effectLst/>
                <a:uLnTx/>
                <a:uFillTx/>
                <a:latin typeface="Calibri"/>
                <a:ea typeface="+mn-lt"/>
                <a:cs typeface="Calibri"/>
                <a:hlinkClick r:id="rId2"/>
              </a:rPr>
              <a:t>Transcend Staff</a:t>
            </a:r>
            <a:endParaRPr kumimoji="0" lang="en-US" sz="1200" b="0" i="0" u="none" strike="noStrike" kern="1200" cap="none" spc="0" normalizeH="0" baseline="0" noProof="0">
              <a:ln>
                <a:noFill/>
              </a:ln>
              <a:solidFill>
                <a:srgbClr val="1B696D"/>
              </a:solidFill>
              <a:effectLst/>
              <a:uLnTx/>
              <a:uFillTx/>
              <a:latin typeface="Calibri"/>
              <a:ea typeface="+mn-lt"/>
              <a:cs typeface="Calibri"/>
            </a:endParaRPr>
          </a:p>
        </p:txBody>
      </p:sp>
      <p:sp>
        <p:nvSpPr>
          <p:cNvPr id="12" name="TextBox 11">
            <a:extLst>
              <a:ext uri="{FF2B5EF4-FFF2-40B4-BE49-F238E27FC236}">
                <a16:creationId xmlns:a16="http://schemas.microsoft.com/office/drawing/2014/main" id="{B3326FE7-8361-F45C-B7FF-76A934178A5A}"/>
              </a:ext>
            </a:extLst>
          </p:cNvPr>
          <p:cNvSpPr txBox="1"/>
          <p:nvPr/>
        </p:nvSpPr>
        <p:spPr>
          <a:xfrm>
            <a:off x="908480"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ea"/>
                <a:cs typeface="+mn-cs"/>
                <a:hlinkClick r:id="rId3"/>
              </a:rPr>
              <a:t>Transcend</a:t>
            </a:r>
            <a:r>
              <a:rPr kumimoji="0" lang="en-US" sz="900" b="0" i="0" u="none" strike="noStrike" kern="1200" cap="none" spc="0" normalizeH="0" baseline="0" noProof="0">
                <a:ln>
                  <a:noFill/>
                </a:ln>
                <a:solidFill>
                  <a:srgbClr val="56585C"/>
                </a:solidFill>
                <a:effectLst/>
                <a:uLnTx/>
                <a:uFillTx/>
                <a:latin typeface="Calibri"/>
                <a:ea typeface="+mn-ea"/>
                <a:cs typeface="+mn-cs"/>
              </a:rPr>
              <a:t> (n.d); </a:t>
            </a:r>
            <a:r>
              <a:rPr kumimoji="0" lang="en-US" sz="900" b="0" i="0" u="none" strike="noStrike" kern="1200" cap="none" spc="0" normalizeH="0" baseline="0" noProof="0">
                <a:ln>
                  <a:noFill/>
                </a:ln>
                <a:solidFill>
                  <a:srgbClr val="56585C"/>
                </a:solidFill>
                <a:effectLst/>
                <a:uLnTx/>
                <a:uFillTx/>
                <a:latin typeface="Calibri"/>
                <a:ea typeface="+mn-ea"/>
                <a:cs typeface="+mn-cs"/>
                <a:hlinkClick r:id="rId4"/>
              </a:rPr>
              <a:t>Transcend</a:t>
            </a:r>
            <a:r>
              <a:rPr kumimoji="0" lang="en-US" sz="900" b="0" i="0" u="none" strike="noStrike" kern="1200" cap="none" spc="0" normalizeH="0" baseline="0" noProof="0">
                <a:ln>
                  <a:noFill/>
                </a:ln>
                <a:solidFill>
                  <a:srgbClr val="56585C"/>
                </a:solidFill>
                <a:effectLst/>
                <a:uLnTx/>
                <a:uFillTx/>
                <a:latin typeface="Calibri"/>
                <a:ea typeface="+mn-ea"/>
                <a:cs typeface="+mn-cs"/>
              </a:rPr>
              <a:t> (2023); </a:t>
            </a:r>
            <a:r>
              <a:rPr kumimoji="0" lang="en-US" sz="900" b="0" i="0" u="none" strike="noStrike" kern="1200" cap="none" spc="0" normalizeH="0" baseline="0" noProof="0">
                <a:ln>
                  <a:noFill/>
                </a:ln>
                <a:solidFill>
                  <a:srgbClr val="56585C"/>
                </a:solidFill>
                <a:effectLst/>
                <a:uLnTx/>
                <a:uFillTx/>
                <a:latin typeface="Calibri"/>
                <a:ea typeface="+mn-ea"/>
                <a:cs typeface="+mn-cs"/>
                <a:hlinkClick r:id="rId5"/>
              </a:rPr>
              <a:t>Transcend</a:t>
            </a:r>
            <a:r>
              <a:rPr kumimoji="0" lang="en-US" sz="900" b="0" i="0" u="none" strike="noStrike" kern="1200" cap="none" spc="0" normalizeH="0" baseline="0" noProof="0">
                <a:ln>
                  <a:noFill/>
                </a:ln>
                <a:solidFill>
                  <a:srgbClr val="56585C"/>
                </a:solidFill>
                <a:effectLst/>
                <a:uLnTx/>
                <a:uFillTx/>
                <a:latin typeface="Calibri"/>
                <a:ea typeface="+mn-ea"/>
                <a:cs typeface="+mn-cs"/>
              </a:rPr>
              <a:t> (2022)</a:t>
            </a:r>
            <a:endParaRPr kumimoji="0" lang="en-US" sz="900" b="0" i="0" u="none" strike="noStrike" kern="1200" cap="none" spc="0" normalizeH="0" baseline="0" noProof="0">
              <a:ln>
                <a:noFill/>
              </a:ln>
              <a:solidFill>
                <a:srgbClr val="56585C"/>
              </a:solidFill>
              <a:effectLst/>
              <a:uLnTx/>
              <a:uFillTx/>
              <a:latin typeface="Calibri"/>
              <a:ea typeface="+mn-ea"/>
              <a:cs typeface="Calibri"/>
            </a:endParaRPr>
          </a:p>
        </p:txBody>
      </p:sp>
      <p:sp>
        <p:nvSpPr>
          <p:cNvPr id="3" name="Slide Number Placeholder 3">
            <a:extLst>
              <a:ext uri="{FF2B5EF4-FFF2-40B4-BE49-F238E27FC236}">
                <a16:creationId xmlns:a16="http://schemas.microsoft.com/office/drawing/2014/main" id="{9D101A51-19AB-52CD-16AF-B7AF97FBB2E7}"/>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56</a:t>
            </a:fld>
            <a:endParaRPr lang="en-US">
              <a:solidFill>
                <a:srgbClr val="A9A9A9"/>
              </a:solidFill>
              <a:latin typeface="Calibri"/>
            </a:endParaRPr>
          </a:p>
        </p:txBody>
      </p:sp>
    </p:spTree>
    <p:extLst>
      <p:ext uri="{BB962C8B-B14F-4D97-AF65-F5344CB8AC3E}">
        <p14:creationId xmlns:p14="http://schemas.microsoft.com/office/powerpoint/2010/main" val="1668664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TNTP</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Changing Teaming Structures </a:t>
            </a:r>
          </a:p>
        </p:txBody>
      </p:sp>
      <p:graphicFrame>
        <p:nvGraphicFramePr>
          <p:cNvPr id="5" name="Table 3">
            <a:extLst>
              <a:ext uri="{FF2B5EF4-FFF2-40B4-BE49-F238E27FC236}">
                <a16:creationId xmlns:a16="http://schemas.microsoft.com/office/drawing/2014/main" id="{3EBD2160-B3D4-179E-27EA-8492044CBD21}"/>
              </a:ext>
            </a:extLst>
          </p:cNvPr>
          <p:cNvGraphicFramePr>
            <a:graphicFrameLocks noGrp="1"/>
          </p:cNvGraphicFramePr>
          <p:nvPr>
            <p:extLst>
              <p:ext uri="{D42A27DB-BD31-4B8C-83A1-F6EECF244321}">
                <p14:modId xmlns:p14="http://schemas.microsoft.com/office/powerpoint/2010/main" val="404738099"/>
              </p:ext>
            </p:extLst>
          </p:nvPr>
        </p:nvGraphicFramePr>
        <p:xfrm>
          <a:off x="992542" y="808661"/>
          <a:ext cx="4246035" cy="5038505"/>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56395">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672745">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TNTP works with partners nationally to ensure all students, </a:t>
                      </a:r>
                      <a:r>
                        <a:rPr lang="en-US" sz="1200" b="1" i="0" u="none" strike="noStrike" noProof="0" dirty="0">
                          <a:solidFill>
                            <a:srgbClr val="56585C"/>
                          </a:solidFill>
                          <a:latin typeface="Calibri"/>
                        </a:rPr>
                        <a:t>especially those furthest from opportunity, learn from a high-quality teacher</a:t>
                      </a:r>
                      <a:r>
                        <a:rPr lang="en-US" sz="1200" b="0" i="0" u="none" strike="noStrike" noProof="0" dirty="0">
                          <a:solidFill>
                            <a:srgbClr val="56585C"/>
                          </a:solidFill>
                          <a:latin typeface="Calibri"/>
                        </a:rPr>
                        <a:t>.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TNTP works at </a:t>
                      </a:r>
                      <a:r>
                        <a:rPr lang="en-US" sz="1200" b="1" i="0" u="none" strike="noStrike" noProof="0" dirty="0">
                          <a:solidFill>
                            <a:srgbClr val="56585C"/>
                          </a:solidFill>
                          <a:latin typeface="Calibri"/>
                        </a:rPr>
                        <a:t>multiple levels of public school systems </a:t>
                      </a:r>
                      <a:r>
                        <a:rPr lang="en-US" sz="1200" b="0" i="0" u="none" strike="noStrike" noProof="0" dirty="0">
                          <a:solidFill>
                            <a:srgbClr val="56585C"/>
                          </a:solidFill>
                          <a:latin typeface="Calibri"/>
                        </a:rPr>
                        <a:t>to create engaging classrooms that meet every learner’s needs, focused schools with strong principals and engaged communities and strategic school systems and states that implement policies advancing clear, rigorous and equitable education policies.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TNTP has engaged in </a:t>
                      </a:r>
                      <a:r>
                        <a:rPr lang="en-US" sz="1200" b="1" i="0" u="none" strike="noStrike" noProof="0" dirty="0">
                          <a:solidFill>
                            <a:srgbClr val="56585C"/>
                          </a:solidFill>
                          <a:latin typeface="Calibri"/>
                        </a:rPr>
                        <a:t>strategic staffing work, serving as a technical assistance provider in some school systems to implement strategic staffing that creates innovative teaming structures</a:t>
                      </a:r>
                      <a:r>
                        <a:rPr lang="en-US" sz="1200" b="0" i="0" u="none" strike="noStrike" noProof="0" dirty="0">
                          <a:solidFill>
                            <a:srgbClr val="56585C"/>
                          </a:solidFill>
                          <a:latin typeface="Calibri"/>
                        </a:rPr>
                        <a:t> to support student learning. The organization also emphasizes the importance of new staffing </a:t>
                      </a:r>
                      <a:r>
                        <a:rPr lang="en-US" sz="1200" b="0" i="0" u="none" strike="noStrike" noProof="0" dirty="0">
                          <a:solidFill>
                            <a:srgbClr val="56585C"/>
                          </a:solidFill>
                          <a:latin typeface="+mn-lt"/>
                        </a:rPr>
                        <a:t>solutions to meet the needs of multilingual learners. </a:t>
                      </a:r>
                      <a:br>
                        <a:rPr lang="en-US" sz="1200" b="0" i="0" u="none" strike="noStrike" noProof="0" dirty="0">
                          <a:solidFill>
                            <a:srgbClr val="56585C"/>
                          </a:solidFill>
                          <a:latin typeface="Calibri"/>
                        </a:rPr>
                      </a:br>
                      <a:endParaRPr lang="en-US" sz="1200" b="0" i="0" u="none" strike="noStrike" noProof="0" dirty="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dirty="0">
                          <a:solidFill>
                            <a:srgbClr val="56585C"/>
                          </a:solidFill>
                          <a:latin typeface="Calibri"/>
                        </a:rPr>
                        <a:t>Through its recent talent </a:t>
                      </a:r>
                      <a:r>
                        <a:rPr lang="en-US" sz="1200" b="0" i="0" u="none" strike="noStrike" noProof="0" dirty="0">
                          <a:solidFill>
                            <a:srgbClr val="56585C"/>
                          </a:solidFill>
                          <a:latin typeface="Calibri"/>
                          <a:hlinkClick r:id="rId2"/>
                        </a:rPr>
                        <a:t>framework</a:t>
                      </a:r>
                      <a:r>
                        <a:rPr lang="en-US" sz="1200" b="0" i="0" u="none" strike="noStrike" noProof="0" dirty="0">
                          <a:solidFill>
                            <a:srgbClr val="56585C"/>
                          </a:solidFill>
                          <a:latin typeface="Calibri"/>
                        </a:rPr>
                        <a:t>, TNTP offers a </a:t>
                      </a:r>
                      <a:r>
                        <a:rPr lang="en-US" sz="1200" b="1" i="0" u="none" strike="noStrike" noProof="0" dirty="0">
                          <a:solidFill>
                            <a:srgbClr val="56585C"/>
                          </a:solidFill>
                          <a:latin typeface="Calibri"/>
                        </a:rPr>
                        <a:t>comprehensive approach for reimagining staffing structures and implementing strategic staffing </a:t>
                      </a:r>
                      <a:r>
                        <a:rPr lang="en-US" sz="1200" b="0" i="0" u="none" strike="noStrike" noProof="0" dirty="0">
                          <a:solidFill>
                            <a:srgbClr val="56585C"/>
                          </a:solidFill>
                          <a:latin typeface="Calibri"/>
                        </a:rPr>
                        <a:t>to ensure a sustainable teacher role and meet the unique learning needs of all students. </a:t>
                      </a:r>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7C11CE04-06F6-654D-CB1B-C1E76E6501DB}"/>
              </a:ext>
            </a:extLst>
          </p:cNvPr>
          <p:cNvGraphicFramePr>
            <a:graphicFrameLocks noGrp="1"/>
          </p:cNvGraphicFramePr>
          <p:nvPr>
            <p:extLst>
              <p:ext uri="{D42A27DB-BD31-4B8C-83A1-F6EECF244321}">
                <p14:modId xmlns:p14="http://schemas.microsoft.com/office/powerpoint/2010/main" val="5556287"/>
              </p:ext>
            </p:extLst>
          </p:nvPr>
        </p:nvGraphicFramePr>
        <p:xfrm>
          <a:off x="5392133" y="808661"/>
          <a:ext cx="3595590" cy="2291080"/>
        </p:xfrm>
        <a:graphic>
          <a:graphicData uri="http://schemas.openxmlformats.org/drawingml/2006/table">
            <a:tbl>
              <a:tblPr firstRow="1" bandRow="1">
                <a:tableStyleId>{5940675A-B579-460E-94D1-54222C63F5DA}</a:tableStyleId>
              </a:tblPr>
              <a:tblGrid>
                <a:gridCol w="3595590">
                  <a:extLst>
                    <a:ext uri="{9D8B030D-6E8A-4147-A177-3AD203B41FA5}">
                      <a16:colId xmlns:a16="http://schemas.microsoft.com/office/drawing/2014/main" val="2853054057"/>
                    </a:ext>
                  </a:extLst>
                </a:gridCol>
              </a:tblGrid>
              <a:tr h="370840">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70840">
                <a:tc>
                  <a:txBody>
                    <a:bodyPr/>
                    <a:lstStyle/>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TNTP trained approximately </a:t>
                      </a:r>
                      <a:r>
                        <a:rPr lang="en-US" sz="1200" b="1" i="0" u="none" strike="noStrike" baseline="0" noProof="0">
                          <a:solidFill>
                            <a:srgbClr val="56585C"/>
                          </a:solidFill>
                          <a:latin typeface="Calibri"/>
                        </a:rPr>
                        <a:t>37,000 teachers for high-need school subjects. </a:t>
                      </a:r>
                      <a:br>
                        <a:rPr lang="en-US" sz="1200" b="0" i="0" u="none" strike="noStrike" baseline="0" noProof="0">
                          <a:solidFill>
                            <a:srgbClr val="56585C"/>
                          </a:solidFill>
                          <a:latin typeface="Calibri"/>
                        </a:rPr>
                      </a:br>
                      <a:endParaRPr lang="en-US" sz="1200" b="0" i="0" u="none" strike="noStrike" baseline="0" noProof="0">
                        <a:solidFill>
                          <a:srgbClr val="56585C"/>
                        </a:solidFill>
                        <a:latin typeface="Calibri"/>
                      </a:endParaRPr>
                    </a:p>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Overall, </a:t>
                      </a:r>
                      <a:r>
                        <a:rPr lang="en-US" sz="1200" b="1" i="0" u="none" strike="noStrike" baseline="0" noProof="0">
                          <a:solidFill>
                            <a:srgbClr val="56585C"/>
                          </a:solidFill>
                          <a:latin typeface="Calibri"/>
                        </a:rPr>
                        <a:t>31,000 teachers in about 1,000 schools </a:t>
                      </a:r>
                      <a:r>
                        <a:rPr lang="en-US" sz="1200" b="0" i="0" u="none" strike="noStrike" baseline="0" noProof="0">
                          <a:solidFill>
                            <a:srgbClr val="56585C"/>
                          </a:solidFill>
                          <a:latin typeface="Calibri"/>
                        </a:rPr>
                        <a:t>benefitted from TNTP support, resulting in new compensation and career options. </a:t>
                      </a:r>
                      <a:br>
                        <a:rPr lang="en-US" sz="1200" b="0" i="0" u="none" strike="noStrike" baseline="0" noProof="0">
                          <a:solidFill>
                            <a:srgbClr val="56585C"/>
                          </a:solidFill>
                          <a:latin typeface="Calibri"/>
                        </a:rPr>
                      </a:br>
                      <a:endParaRPr lang="en-US" sz="1200" b="0" i="0" u="none" strike="noStrike" baseline="0" noProof="0">
                        <a:solidFill>
                          <a:srgbClr val="56585C"/>
                        </a:solidFill>
                        <a:latin typeface="Calibri"/>
                      </a:endParaRPr>
                    </a:p>
                    <a:p>
                      <a:pPr marL="284163" indent="-284163" algn="l">
                        <a:buClr>
                          <a:schemeClr val="accent4"/>
                        </a:buClr>
                        <a:buFont typeface="Wingdings" panose="05000000000000000000" pitchFamily="2" charset="2"/>
                        <a:buChar char="§"/>
                      </a:pPr>
                      <a:r>
                        <a:rPr lang="en-US" sz="1200" b="0" i="0" u="none" strike="noStrike" baseline="0" noProof="0">
                          <a:solidFill>
                            <a:srgbClr val="56585C"/>
                          </a:solidFill>
                          <a:latin typeface="Calibri"/>
                        </a:rPr>
                        <a:t>TNTP’s next-generation evaluation systems that support excellent teachers reached </a:t>
                      </a:r>
                      <a:r>
                        <a:rPr lang="en-US" sz="1200" b="1" i="0" u="none" strike="noStrike" baseline="0" noProof="0">
                          <a:solidFill>
                            <a:srgbClr val="56585C"/>
                          </a:solidFill>
                          <a:latin typeface="Calibri"/>
                        </a:rPr>
                        <a:t>about 15 percent of teachers in the United States. </a:t>
                      </a:r>
                    </a:p>
                  </a:txBody>
                  <a:tcPr/>
                </a:tc>
                <a:extLst>
                  <a:ext uri="{0D108BD9-81ED-4DB2-BD59-A6C34878D82A}">
                    <a16:rowId xmlns:a16="http://schemas.microsoft.com/office/drawing/2014/main" val="2713621823"/>
                  </a:ext>
                </a:extLst>
              </a:tr>
            </a:tbl>
          </a:graphicData>
        </a:graphic>
      </p:graphicFrame>
      <p:sp>
        <p:nvSpPr>
          <p:cNvPr id="11" name="Speech Bubble: Rectangle 10">
            <a:extLst>
              <a:ext uri="{FF2B5EF4-FFF2-40B4-BE49-F238E27FC236}">
                <a16:creationId xmlns:a16="http://schemas.microsoft.com/office/drawing/2014/main" id="{6F0FFA14-B4B8-6CD4-EB73-469390778E47}"/>
              </a:ext>
            </a:extLst>
          </p:cNvPr>
          <p:cNvSpPr/>
          <p:nvPr/>
        </p:nvSpPr>
        <p:spPr>
          <a:xfrm>
            <a:off x="5392132" y="4247913"/>
            <a:ext cx="3595588"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lt"/>
                <a:cs typeface="Calibri"/>
              </a:rPr>
              <a:t>“We've got places where they are really trying to tackle these [strategic staffing] problems, especially for multilingual students. We've got those places that are really trying to figure out not only how are they going to find who they need, but they have to staff differently.”</a:t>
            </a:r>
            <a:r>
              <a:rPr lang="en-US" sz="1200">
                <a:solidFill>
                  <a:srgbClr val="1B696D"/>
                </a:solidFill>
                <a:latin typeface="Calibri"/>
                <a:ea typeface="+mn-lt"/>
                <a:cs typeface="Calibri"/>
              </a:rPr>
              <a:t>—</a:t>
            </a:r>
            <a:r>
              <a:rPr kumimoji="0" lang="en-US" sz="1200" b="0" i="0" u="none" strike="noStrike" kern="1200" cap="none" spc="0" normalizeH="0" baseline="0" noProof="0">
                <a:ln>
                  <a:noFill/>
                </a:ln>
                <a:solidFill>
                  <a:srgbClr val="1B696D"/>
                </a:solidFill>
                <a:effectLst/>
                <a:uLnTx/>
                <a:uFillTx/>
                <a:latin typeface="Calibri"/>
                <a:ea typeface="+mn-lt"/>
                <a:cs typeface="Calibri"/>
              </a:rPr>
              <a:t>TNTP Leader</a:t>
            </a:r>
            <a:endParaRPr kumimoji="0" lang="en-US" sz="1800" b="0" i="0" u="none" strike="noStrike" kern="1200" cap="none" spc="0" normalizeH="0" baseline="0" noProof="0">
              <a:ln>
                <a:noFill/>
              </a:ln>
              <a:solidFill>
                <a:srgbClr val="1B696D"/>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B3326FE7-8361-F45C-B7FF-76A934178A5A}"/>
              </a:ext>
            </a:extLst>
          </p:cNvPr>
          <p:cNvSpPr txBox="1"/>
          <p:nvPr/>
        </p:nvSpPr>
        <p:spPr>
          <a:xfrm>
            <a:off x="908480"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Sources: </a:t>
            </a:r>
            <a:r>
              <a:rPr kumimoji="0" lang="en-US" sz="900" b="0" i="0" u="none" strike="noStrike" kern="1200" cap="none" spc="0" normalizeH="0" baseline="0" noProof="0">
                <a:ln>
                  <a:noFill/>
                </a:ln>
                <a:solidFill>
                  <a:srgbClr val="56585C"/>
                </a:solidFill>
                <a:effectLst/>
                <a:uLnTx/>
                <a:uFillTx/>
                <a:latin typeface="Calibri"/>
                <a:ea typeface="+mn-ea"/>
                <a:cs typeface="+mn-cs"/>
                <a:hlinkClick r:id="rId3"/>
              </a:rPr>
              <a:t>TNTP</a:t>
            </a:r>
            <a:r>
              <a:rPr kumimoji="0" lang="en-US" sz="900" b="0" i="0" u="none" strike="noStrike" kern="1200" cap="none" spc="0" normalizeH="0" baseline="0" noProof="0">
                <a:ln>
                  <a:noFill/>
                </a:ln>
                <a:solidFill>
                  <a:srgbClr val="56585C"/>
                </a:solidFill>
                <a:effectLst/>
                <a:uLnTx/>
                <a:uFillTx/>
                <a:latin typeface="Calibri"/>
                <a:ea typeface="+mn-ea"/>
                <a:cs typeface="+mn-cs"/>
              </a:rPr>
              <a:t> (n.d); </a:t>
            </a:r>
            <a:r>
              <a:rPr kumimoji="0" lang="en-US" sz="900" b="0" i="0" u="none" strike="noStrike" kern="1200" cap="none" spc="0" normalizeH="0" baseline="0" noProof="0">
                <a:ln>
                  <a:noFill/>
                </a:ln>
                <a:solidFill>
                  <a:srgbClr val="56585C"/>
                </a:solidFill>
                <a:effectLst/>
                <a:uLnTx/>
                <a:uFillTx/>
                <a:latin typeface="Calibri"/>
                <a:ea typeface="+mn-ea"/>
                <a:cs typeface="+mn-cs"/>
                <a:hlinkClick r:id="rId4"/>
              </a:rPr>
              <a:t>TNTP</a:t>
            </a:r>
            <a:r>
              <a:rPr kumimoji="0" lang="en-US" sz="900" b="0" i="0" u="none" strike="noStrike" kern="1200" cap="none" spc="0" normalizeH="0" baseline="0" noProof="0">
                <a:ln>
                  <a:noFill/>
                </a:ln>
                <a:solidFill>
                  <a:srgbClr val="56585C"/>
                </a:solidFill>
                <a:effectLst/>
                <a:uLnTx/>
                <a:uFillTx/>
                <a:latin typeface="Calibri"/>
                <a:ea typeface="+mn-ea"/>
                <a:cs typeface="+mn-cs"/>
              </a:rPr>
              <a:t> (2023); Education First Interviews </a:t>
            </a:r>
            <a:endParaRPr kumimoji="0" lang="en-US" sz="900" b="0" i="0" u="none" strike="noStrike" kern="1200" cap="none" spc="0" normalizeH="0" baseline="0" noProof="0">
              <a:ln>
                <a:noFill/>
              </a:ln>
              <a:solidFill>
                <a:srgbClr val="56585C"/>
              </a:solidFill>
              <a:effectLst/>
              <a:uLnTx/>
              <a:uFillTx/>
              <a:latin typeface="Calibri"/>
              <a:ea typeface="+mn-ea"/>
              <a:cs typeface="Calibri"/>
            </a:endParaRPr>
          </a:p>
        </p:txBody>
      </p:sp>
      <p:sp>
        <p:nvSpPr>
          <p:cNvPr id="3" name="Slide Number Placeholder 3">
            <a:extLst>
              <a:ext uri="{FF2B5EF4-FFF2-40B4-BE49-F238E27FC236}">
                <a16:creationId xmlns:a16="http://schemas.microsoft.com/office/drawing/2014/main" id="{1FD4791C-1BE7-6061-9F2A-A17877A6A454}"/>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57</a:t>
            </a:fld>
            <a:endParaRPr lang="en-US">
              <a:solidFill>
                <a:srgbClr val="A9A9A9"/>
              </a:solidFill>
              <a:latin typeface="Calibri"/>
            </a:endParaRPr>
          </a:p>
        </p:txBody>
      </p:sp>
    </p:spTree>
    <p:extLst>
      <p:ext uri="{BB962C8B-B14F-4D97-AF65-F5344CB8AC3E}">
        <p14:creationId xmlns:p14="http://schemas.microsoft.com/office/powerpoint/2010/main" val="1125508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Coursemojo</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Leveraging Outside Talent Pools</a:t>
            </a:r>
          </a:p>
        </p:txBody>
      </p:sp>
      <p:graphicFrame>
        <p:nvGraphicFramePr>
          <p:cNvPr id="3" name="Table 3">
            <a:extLst>
              <a:ext uri="{FF2B5EF4-FFF2-40B4-BE49-F238E27FC236}">
                <a16:creationId xmlns:a16="http://schemas.microsoft.com/office/drawing/2014/main" id="{46485440-0F37-1464-A87C-F286F97B2894}"/>
              </a:ext>
            </a:extLst>
          </p:cNvPr>
          <p:cNvGraphicFramePr>
            <a:graphicFrameLocks noGrp="1"/>
          </p:cNvGraphicFramePr>
          <p:nvPr/>
        </p:nvGraphicFramePr>
        <p:xfrm>
          <a:off x="1042399" y="889890"/>
          <a:ext cx="4246035" cy="4846320"/>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352781">
                <a:tc>
                  <a:txBody>
                    <a:bodyPr/>
                    <a:lstStyle/>
                    <a:p>
                      <a:pPr algn="ctr"/>
                      <a:r>
                        <a:rPr lang="en-US" b="1">
                          <a:solidFill>
                            <a:schemeClr val="bg1"/>
                          </a:solidFill>
                        </a:rPr>
                        <a:t>Overview</a:t>
                      </a:r>
                    </a:p>
                  </a:txBody>
                  <a:tcPr>
                    <a:solidFill>
                      <a:schemeClr val="accent3"/>
                    </a:solidFill>
                  </a:tcPr>
                </a:tc>
                <a:extLst>
                  <a:ext uri="{0D108BD9-81ED-4DB2-BD59-A6C34878D82A}">
                    <a16:rowId xmlns:a16="http://schemas.microsoft.com/office/drawing/2014/main" val="232791773"/>
                  </a:ext>
                </a:extLst>
              </a:tr>
              <a:tr h="4349361">
                <a:tc>
                  <a:txBody>
                    <a:bodyPr/>
                    <a:lstStyle/>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t>Coursemojo </a:t>
                      </a:r>
                      <a:r>
                        <a:rPr lang="en-US" sz="1200" b="1" dirty="0"/>
                        <a:t>partners with over 20 districts </a:t>
                      </a:r>
                      <a:r>
                        <a:rPr lang="en-US" sz="1200" dirty="0"/>
                        <a:t>and trains a Learning Coach, or facilitator who oversees the learning environment and Expert Teachers who lead instruction online. </a:t>
                      </a:r>
                      <a:r>
                        <a:rPr lang="en-US" sz="1200" b="1" dirty="0"/>
                        <a:t>These differentiated roles ensure that students received instruction from a content expert while under the guidance of an in-person coach</a:t>
                      </a:r>
                      <a:r>
                        <a:rPr lang="en-US" sz="1200" dirty="0"/>
                        <a:t>. </a:t>
                      </a:r>
                      <a:br>
                        <a:rPr lang="en-US" sz="1200" dirty="0"/>
                      </a:br>
                      <a:endParaRPr lang="en-US" sz="1200" dirty="0"/>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t>Districts partner with Coursemojo to </a:t>
                      </a:r>
                      <a:r>
                        <a:rPr lang="en-US" sz="1200" b="1" dirty="0"/>
                        <a:t>create tech-enabled courses to meet school and student needs</a:t>
                      </a:r>
                      <a:r>
                        <a:rPr lang="en-US" sz="1200" dirty="0"/>
                        <a:t>. For example, Alpha Public Schools, a Charter Network in East Jose, CA experienced a shortage of STEM teachers. </a:t>
                      </a:r>
                      <a:r>
                        <a:rPr lang="en-US" sz="1200" b="1" dirty="0"/>
                        <a:t>Partnering with Coursemojo, students received geometry instruction in a hybrid manner</a:t>
                      </a:r>
                      <a:r>
                        <a:rPr lang="en-US" sz="1200" dirty="0"/>
                        <a:t>, learning from a content expert online while a learning coach supervised the environment. </a:t>
                      </a:r>
                      <a:br>
                        <a:rPr lang="en-US" sz="1200" dirty="0"/>
                      </a:br>
                      <a:endParaRPr lang="en-US" sz="1200" dirty="0"/>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r>
                        <a:rPr lang="en-US" sz="1200" dirty="0"/>
                        <a:t>Coursemojo provides </a:t>
                      </a:r>
                      <a:r>
                        <a:rPr lang="en-US" sz="1200" b="1" dirty="0"/>
                        <a:t>training and guidance to content-experts, Learning Coaches and district staff and technology teams</a:t>
                      </a:r>
                      <a:r>
                        <a:rPr lang="en-US" sz="1200" dirty="0"/>
                        <a:t> to ensure a seamless implementation of the hybrid learning experience for students. </a:t>
                      </a:r>
                      <a:br>
                        <a:rPr lang="en-US" sz="1200" dirty="0"/>
                      </a:br>
                      <a:endParaRPr lang="en-US" sz="1200" dirty="0"/>
                    </a:p>
                    <a:p>
                      <a:pPr marL="0" marR="0" lvl="0" indent="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None/>
                        <a:tabLst/>
                        <a:defRPr/>
                      </a:pPr>
                      <a:br>
                        <a:rPr lang="en-US" sz="1200" dirty="0"/>
                      </a:br>
                      <a:endParaRPr lang="en-US" sz="1200" dirty="0"/>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endParaRPr lang="en-US" sz="1200" dirty="0"/>
                    </a:p>
                    <a:p>
                      <a:pPr marL="285750" marR="0" lvl="0" indent="-28575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Char char="§"/>
                        <a:tabLst/>
                        <a:defRPr/>
                      </a:pPr>
                      <a:endParaRPr lang="en-US" sz="1200" dirty="0">
                        <a:solidFill>
                          <a:schemeClr val="dk1"/>
                        </a:solidFill>
                        <a:latin typeface="+mn-lt"/>
                        <a:ea typeface="Calibri"/>
                        <a:cs typeface="Calibri"/>
                        <a:sym typeface="Calibri"/>
                      </a:endParaRPr>
                    </a:p>
                  </a:txBody>
                  <a:tcPr/>
                </a:tc>
                <a:extLst>
                  <a:ext uri="{0D108BD9-81ED-4DB2-BD59-A6C34878D82A}">
                    <a16:rowId xmlns:a16="http://schemas.microsoft.com/office/drawing/2014/main" val="2713621823"/>
                  </a:ext>
                </a:extLst>
              </a:tr>
            </a:tbl>
          </a:graphicData>
        </a:graphic>
      </p:graphicFrame>
      <p:graphicFrame>
        <p:nvGraphicFramePr>
          <p:cNvPr id="4" name="Table 3">
            <a:extLst>
              <a:ext uri="{FF2B5EF4-FFF2-40B4-BE49-F238E27FC236}">
                <a16:creationId xmlns:a16="http://schemas.microsoft.com/office/drawing/2014/main" id="{DEF77F8F-4D8E-BD80-AA5E-E82419764DC2}"/>
              </a:ext>
            </a:extLst>
          </p:cNvPr>
          <p:cNvGraphicFramePr>
            <a:graphicFrameLocks noGrp="1"/>
          </p:cNvGraphicFramePr>
          <p:nvPr>
            <p:extLst>
              <p:ext uri="{D42A27DB-BD31-4B8C-83A1-F6EECF244321}">
                <p14:modId xmlns:p14="http://schemas.microsoft.com/office/powerpoint/2010/main" val="2668283039"/>
              </p:ext>
            </p:extLst>
          </p:nvPr>
        </p:nvGraphicFramePr>
        <p:xfrm>
          <a:off x="5491847" y="889890"/>
          <a:ext cx="3491895" cy="2473960"/>
        </p:xfrm>
        <a:graphic>
          <a:graphicData uri="http://schemas.openxmlformats.org/drawingml/2006/table">
            <a:tbl>
              <a:tblPr firstRow="1" bandRow="1">
                <a:tableStyleId>{5940675A-B579-460E-94D1-54222C63F5DA}</a:tableStyleId>
              </a:tblPr>
              <a:tblGrid>
                <a:gridCol w="3491895">
                  <a:extLst>
                    <a:ext uri="{9D8B030D-6E8A-4147-A177-3AD203B41FA5}">
                      <a16:colId xmlns:a16="http://schemas.microsoft.com/office/drawing/2014/main" val="2853054057"/>
                    </a:ext>
                  </a:extLst>
                </a:gridCol>
              </a:tblGrid>
              <a:tr h="370840">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370840">
                <a:tc>
                  <a:txBody>
                    <a:bodyPr/>
                    <a:lstStyle/>
                    <a:p>
                      <a:pPr marL="0" indent="0" algn="l">
                        <a:buClr>
                          <a:schemeClr val="accent4"/>
                        </a:buClr>
                        <a:buFont typeface="Wingdings" panose="05000000000000000000" pitchFamily="2" charset="2"/>
                        <a:buNone/>
                      </a:pPr>
                      <a:r>
                        <a:rPr lang="en-US" sz="1200"/>
                        <a:t>Coursemojo positively</a:t>
                      </a:r>
                      <a:r>
                        <a:rPr lang="en-US" sz="1200" baseline="0"/>
                        <a:t> impacts students:</a:t>
                      </a:r>
                    </a:p>
                    <a:p>
                      <a:pPr marL="284163" indent="-284163" algn="l">
                        <a:buClr>
                          <a:schemeClr val="accent4"/>
                        </a:buClr>
                        <a:buFont typeface="Wingdings" panose="05000000000000000000" pitchFamily="2" charset="2"/>
                        <a:buChar char="§"/>
                      </a:pPr>
                      <a:r>
                        <a:rPr lang="en-US" sz="1200" b="1" baseline="0"/>
                        <a:t>95 percent </a:t>
                      </a:r>
                      <a:r>
                        <a:rPr lang="en-US" sz="1200" baseline="0"/>
                        <a:t>of students say they have a chance to share and explain their thinking with others. </a:t>
                      </a:r>
                      <a:br>
                        <a:rPr lang="en-US" sz="1200" baseline="0"/>
                      </a:br>
                      <a:endParaRPr lang="en-US" sz="1200" baseline="0"/>
                    </a:p>
                    <a:p>
                      <a:pPr marL="284163" indent="-284163" algn="l">
                        <a:buClr>
                          <a:schemeClr val="accent4"/>
                        </a:buClr>
                        <a:buFont typeface="Wingdings" panose="05000000000000000000" pitchFamily="2" charset="2"/>
                        <a:buChar char="§"/>
                      </a:pPr>
                      <a:r>
                        <a:rPr lang="en-US" sz="1200" b="1" baseline="0"/>
                        <a:t>94 percent </a:t>
                      </a:r>
                      <a:r>
                        <a:rPr lang="en-US" sz="1200" baseline="0"/>
                        <a:t>of students report having a teacher who is </a:t>
                      </a:r>
                      <a:r>
                        <a:rPr lang="en-US" sz="1200" baseline="0">
                          <a:solidFill>
                            <a:schemeClr val="tx1"/>
                          </a:solidFill>
                        </a:rPr>
                        <a:t>respectful</a:t>
                      </a:r>
                      <a:r>
                        <a:rPr lang="en-US" sz="1200" baseline="0"/>
                        <a:t> and who provides the support they need to succeed.</a:t>
                      </a:r>
                      <a:br>
                        <a:rPr lang="en-US" sz="1200" baseline="0"/>
                      </a:br>
                      <a:endParaRPr lang="en-US" sz="1200" baseline="0"/>
                    </a:p>
                    <a:p>
                      <a:pPr marL="284163" indent="-284163" algn="l">
                        <a:buClr>
                          <a:schemeClr val="accent4"/>
                        </a:buClr>
                        <a:buFont typeface="Wingdings" panose="05000000000000000000" pitchFamily="2" charset="2"/>
                        <a:buChar char="§"/>
                      </a:pPr>
                      <a:r>
                        <a:rPr lang="en-US" sz="1200" b="1" baseline="0"/>
                        <a:t>74 percent </a:t>
                      </a:r>
                      <a:r>
                        <a:rPr lang="en-US" sz="1200" baseline="0"/>
                        <a:t>of students say their course content is great and that they understand the material well. </a:t>
                      </a:r>
                      <a:endParaRPr lang="en-US" sz="1200"/>
                    </a:p>
                  </a:txBody>
                  <a:tcPr/>
                </a:tc>
                <a:extLst>
                  <a:ext uri="{0D108BD9-81ED-4DB2-BD59-A6C34878D82A}">
                    <a16:rowId xmlns:a16="http://schemas.microsoft.com/office/drawing/2014/main" val="2713621823"/>
                  </a:ext>
                </a:extLst>
              </a:tr>
            </a:tbl>
          </a:graphicData>
        </a:graphic>
      </p:graphicFrame>
      <p:sp>
        <p:nvSpPr>
          <p:cNvPr id="6" name="Speech Bubble: Rectangle 5">
            <a:extLst>
              <a:ext uri="{FF2B5EF4-FFF2-40B4-BE49-F238E27FC236}">
                <a16:creationId xmlns:a16="http://schemas.microsoft.com/office/drawing/2014/main" id="{D18EC3C2-3E32-A181-433F-64958D239026}"/>
              </a:ext>
            </a:extLst>
          </p:cNvPr>
          <p:cNvSpPr/>
          <p:nvPr/>
        </p:nvSpPr>
        <p:spPr>
          <a:xfrm>
            <a:off x="5491846" y="3635177"/>
            <a:ext cx="3491895" cy="2093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ea"/>
                <a:cs typeface="+mn-cs"/>
              </a:rPr>
              <a:t>“We are trying to crack the code on a model that would have real implications for the teaching profession and staffing. Most importantly would've real implications for access, for students. The idea is all students should have access to exceptional quality courses and that shouldn't be constrained by the zip code and who you can happen to recruit in that zip code.”—Coursemojo Leader</a:t>
            </a:r>
          </a:p>
        </p:txBody>
      </p:sp>
      <p:sp>
        <p:nvSpPr>
          <p:cNvPr id="7" name="TextBox 6">
            <a:extLst>
              <a:ext uri="{FF2B5EF4-FFF2-40B4-BE49-F238E27FC236}">
                <a16:creationId xmlns:a16="http://schemas.microsoft.com/office/drawing/2014/main" id="{7743E0BD-F866-08EB-7B62-5748D3F5EB0C}"/>
              </a:ext>
            </a:extLst>
          </p:cNvPr>
          <p:cNvSpPr txBox="1"/>
          <p:nvPr/>
        </p:nvSpPr>
        <p:spPr>
          <a:xfrm>
            <a:off x="946188" y="6656183"/>
            <a:ext cx="4841870" cy="201816"/>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ea"/>
                <a:cs typeface="+mn-cs"/>
                <a:hlinkClick r:id="rId2"/>
              </a:rPr>
              <a:t>Coursemojo</a:t>
            </a:r>
            <a:r>
              <a:rPr kumimoji="0" lang="en-US" sz="900" b="0" i="0" u="none" strike="noStrike" kern="1200" cap="none" spc="0" normalizeH="0" baseline="0" noProof="0">
                <a:ln>
                  <a:noFill/>
                </a:ln>
                <a:solidFill>
                  <a:srgbClr val="56585C"/>
                </a:solidFill>
                <a:effectLst/>
                <a:uLnTx/>
                <a:uFillTx/>
                <a:latin typeface="Calibri"/>
                <a:ea typeface="+mn-ea"/>
                <a:cs typeface="+mn-cs"/>
              </a:rPr>
              <a:t> (2023); Education First Interviews</a:t>
            </a:r>
          </a:p>
        </p:txBody>
      </p:sp>
      <p:sp>
        <p:nvSpPr>
          <p:cNvPr id="5" name="Slide Number Placeholder 3">
            <a:extLst>
              <a:ext uri="{FF2B5EF4-FFF2-40B4-BE49-F238E27FC236}">
                <a16:creationId xmlns:a16="http://schemas.microsoft.com/office/drawing/2014/main" id="{7DF01968-811A-1152-9B36-2377ACAA9D66}"/>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58</a:t>
            </a:fld>
            <a:endParaRPr lang="en-US">
              <a:solidFill>
                <a:srgbClr val="A9A9A9"/>
              </a:solidFill>
              <a:latin typeface="Calibri"/>
            </a:endParaRPr>
          </a:p>
        </p:txBody>
      </p:sp>
    </p:spTree>
    <p:extLst>
      <p:ext uri="{BB962C8B-B14F-4D97-AF65-F5344CB8AC3E}">
        <p14:creationId xmlns:p14="http://schemas.microsoft.com/office/powerpoint/2010/main" val="3862550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Elevate K-12</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Leveraging Outside Talent Pools</a:t>
            </a:r>
          </a:p>
        </p:txBody>
      </p:sp>
      <p:graphicFrame>
        <p:nvGraphicFramePr>
          <p:cNvPr id="5" name="Table 3">
            <a:extLst>
              <a:ext uri="{FF2B5EF4-FFF2-40B4-BE49-F238E27FC236}">
                <a16:creationId xmlns:a16="http://schemas.microsoft.com/office/drawing/2014/main" id="{3668E70D-49A8-3D9F-501F-2ECC4F5AD1E2}"/>
              </a:ext>
            </a:extLst>
          </p:cNvPr>
          <p:cNvGraphicFramePr>
            <a:graphicFrameLocks noGrp="1"/>
          </p:cNvGraphicFramePr>
          <p:nvPr>
            <p:extLst>
              <p:ext uri="{D42A27DB-BD31-4B8C-83A1-F6EECF244321}">
                <p14:modId xmlns:p14="http://schemas.microsoft.com/office/powerpoint/2010/main" val="1073408515"/>
              </p:ext>
            </p:extLst>
          </p:nvPr>
        </p:nvGraphicFramePr>
        <p:xfrm>
          <a:off x="1004692" y="897379"/>
          <a:ext cx="4246035" cy="4609240"/>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494440">
                <a:tc>
                  <a:txBody>
                    <a:bodyPr/>
                    <a:lstStyle/>
                    <a:p>
                      <a:pPr algn="ctr"/>
                      <a:r>
                        <a:rPr lang="en-US" b="1">
                          <a:solidFill>
                            <a:schemeClr val="bg1"/>
                          </a:solidFill>
                        </a:rPr>
                        <a:t>Overview</a:t>
                      </a:r>
                    </a:p>
                  </a:txBody>
                  <a:tcPr anchor="ctr">
                    <a:solidFill>
                      <a:schemeClr val="accent3"/>
                    </a:solidFill>
                  </a:tcPr>
                </a:tc>
                <a:extLst>
                  <a:ext uri="{0D108BD9-81ED-4DB2-BD59-A6C34878D82A}">
                    <a16:rowId xmlns:a16="http://schemas.microsoft.com/office/drawing/2014/main" val="232791773"/>
                  </a:ext>
                </a:extLst>
              </a:tr>
              <a:tr h="3795163">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Elevate K-12 </a:t>
                      </a:r>
                      <a:r>
                        <a:rPr lang="en-US" sz="1200" b="1" i="0" u="none" strike="noStrike" noProof="0">
                          <a:solidFill>
                            <a:srgbClr val="56585C"/>
                          </a:solidFill>
                          <a:latin typeface="Calibri"/>
                        </a:rPr>
                        <a:t>operates in over 27 states and delivers online, live instruction taught by certified teachers</a:t>
                      </a:r>
                      <a:r>
                        <a:rPr lang="en-US" sz="1200" b="0" i="0" u="none" strike="noStrike" noProof="0">
                          <a:solidFill>
                            <a:srgbClr val="56585C"/>
                          </a:solidFill>
                          <a:latin typeface="Calibri"/>
                        </a:rPr>
                        <a:t>. This addresses teacher shortages and enables schools to ensure certified, qualified teachers deliver instruction instead of contracting a non-certified substitute or implementing an asynchronous learning environment. </a:t>
                      </a:r>
                      <a:endParaRPr lang="en-US" sz="120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The technology that Elevate K-12 uses</a:t>
                      </a:r>
                      <a:r>
                        <a:rPr lang="en-US" sz="1200" b="1" i="0" u="none" strike="noStrike" noProof="0">
                          <a:solidFill>
                            <a:srgbClr val="56585C"/>
                          </a:solidFill>
                          <a:latin typeface="Calibri"/>
                        </a:rPr>
                        <a:t> ensures fluid interactions between teachers and students </a:t>
                      </a:r>
                      <a:r>
                        <a:rPr lang="en-US" sz="1200" b="0" i="0" u="none" strike="noStrike" noProof="0">
                          <a:solidFill>
                            <a:srgbClr val="56585C"/>
                          </a:solidFill>
                          <a:latin typeface="Calibri"/>
                        </a:rPr>
                        <a:t>so that it replicates face-to-face learning. </a:t>
                      </a:r>
                      <a:br>
                        <a:rPr lang="en-US" sz="1200"/>
                      </a:br>
                      <a:endParaRPr lang="en-US" sz="1200"/>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While the teacher live-streams into the classroom, </a:t>
                      </a:r>
                      <a:r>
                        <a:rPr lang="en-US" sz="1200" b="1" i="0" u="none" strike="noStrike" noProof="0">
                          <a:solidFill>
                            <a:srgbClr val="56585C"/>
                          </a:solidFill>
                          <a:latin typeface="Calibri"/>
                        </a:rPr>
                        <a:t>an in-person paraprofessional oversees and manages the learning environment</a:t>
                      </a:r>
                      <a:r>
                        <a:rPr lang="en-US" sz="1200" b="0" i="0" u="none" strike="noStrike" noProof="0">
                          <a:solidFill>
                            <a:srgbClr val="56585C"/>
                          </a:solidFill>
                          <a:latin typeface="Calibri"/>
                        </a:rPr>
                        <a:t> so that students can still receive face-to-face support from an adult as needed.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Elevate K-12 </a:t>
                      </a:r>
                      <a:r>
                        <a:rPr lang="en-US" sz="1200" b="1" i="0" u="none" strike="noStrike" noProof="0">
                          <a:solidFill>
                            <a:srgbClr val="56585C"/>
                          </a:solidFill>
                          <a:latin typeface="Calibri"/>
                        </a:rPr>
                        <a:t>develops curriculum and lesson plans</a:t>
                      </a:r>
                      <a:r>
                        <a:rPr lang="en-US" sz="1200" b="0" i="0" u="none" strike="noStrike" noProof="0">
                          <a:solidFill>
                            <a:srgbClr val="56585C"/>
                          </a:solidFill>
                          <a:latin typeface="Calibri"/>
                        </a:rPr>
                        <a:t>, built by content experts and aligned to state and national standards. Further, districts, charters and schools can customize the lesson plans to fit within their own scopes. </a:t>
                      </a:r>
                    </a:p>
                    <a:p>
                      <a:pPr marL="0" marR="0" lvl="0" indent="0" algn="l">
                        <a:lnSpc>
                          <a:spcPct val="100000"/>
                        </a:lnSpc>
                        <a:spcBef>
                          <a:spcPts val="0"/>
                        </a:spcBef>
                        <a:spcAft>
                          <a:spcPts val="0"/>
                        </a:spcAft>
                        <a:buClr>
                          <a:srgbClr val="91A226"/>
                        </a:buClr>
                        <a:buSzTx/>
                        <a:buFont typeface="Wingdings" panose="05000000000000000000" pitchFamily="2" charset="2"/>
                        <a:buNone/>
                      </a:pPr>
                      <a:endParaRPr lang="en-US" sz="1200" b="1" i="0" u="none" strike="noStrike" noProof="0">
                        <a:solidFill>
                          <a:srgbClr val="56585C"/>
                        </a:solidFill>
                        <a:latin typeface="Calibri"/>
                      </a:endParaRPr>
                    </a:p>
                    <a:p>
                      <a:pPr marL="0" marR="0" lvl="0" indent="0" algn="l">
                        <a:lnSpc>
                          <a:spcPct val="100000"/>
                        </a:lnSpc>
                        <a:spcBef>
                          <a:spcPts val="0"/>
                        </a:spcBef>
                        <a:spcAft>
                          <a:spcPts val="0"/>
                        </a:spcAft>
                        <a:buClr>
                          <a:srgbClr val="91A226"/>
                        </a:buClr>
                        <a:buSzTx/>
                        <a:buFont typeface="Wingdings" panose="05000000000000000000" pitchFamily="2" charset="2"/>
                        <a:buNone/>
                      </a:pPr>
                      <a:endParaRPr lang="en-US" sz="1200" b="1" i="0" u="none" strike="noStrike" noProof="0">
                        <a:solidFill>
                          <a:srgbClr val="56585C"/>
                        </a:solidFill>
                        <a:latin typeface="Calibri"/>
                      </a:endParaRPr>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E898B73C-D25C-5E49-F4FD-523751C27E46}"/>
              </a:ext>
            </a:extLst>
          </p:cNvPr>
          <p:cNvGraphicFramePr>
            <a:graphicFrameLocks noGrp="1"/>
          </p:cNvGraphicFramePr>
          <p:nvPr>
            <p:extLst>
              <p:ext uri="{D42A27DB-BD31-4B8C-83A1-F6EECF244321}">
                <p14:modId xmlns:p14="http://schemas.microsoft.com/office/powerpoint/2010/main" val="226775970"/>
              </p:ext>
            </p:extLst>
          </p:nvPr>
        </p:nvGraphicFramePr>
        <p:xfrm>
          <a:off x="5552388" y="897379"/>
          <a:ext cx="3359920" cy="2084818"/>
        </p:xfrm>
        <a:graphic>
          <a:graphicData uri="http://schemas.openxmlformats.org/drawingml/2006/table">
            <a:tbl>
              <a:tblPr firstRow="1" bandRow="1">
                <a:tableStyleId>{5940675A-B579-460E-94D1-54222C63F5DA}</a:tableStyleId>
              </a:tblPr>
              <a:tblGrid>
                <a:gridCol w="3359920">
                  <a:extLst>
                    <a:ext uri="{9D8B030D-6E8A-4147-A177-3AD203B41FA5}">
                      <a16:colId xmlns:a16="http://schemas.microsoft.com/office/drawing/2014/main" val="2853054057"/>
                    </a:ext>
                  </a:extLst>
                </a:gridCol>
              </a:tblGrid>
              <a:tr h="324578">
                <a:tc>
                  <a:txBody>
                    <a:bodyPr/>
                    <a:lstStyle/>
                    <a:p>
                      <a:pPr algn="ctr"/>
                      <a:r>
                        <a:rPr lang="en-US" b="1">
                          <a:solidFill>
                            <a:schemeClr val="bg1"/>
                          </a:solidFill>
                        </a:rPr>
                        <a:t>Intended Impact </a:t>
                      </a:r>
                      <a:endParaRPr lang="en-US"/>
                    </a:p>
                  </a:txBody>
                  <a:tcPr>
                    <a:solidFill>
                      <a:schemeClr val="accent3"/>
                    </a:solidFill>
                  </a:tcPr>
                </a:tc>
                <a:extLst>
                  <a:ext uri="{0D108BD9-81ED-4DB2-BD59-A6C34878D82A}">
                    <a16:rowId xmlns:a16="http://schemas.microsoft.com/office/drawing/2014/main" val="232791773"/>
                  </a:ext>
                </a:extLst>
              </a:tr>
              <a:tr h="1719058">
                <a:tc>
                  <a:txBody>
                    <a:bodyPr/>
                    <a:lstStyle/>
                    <a:p>
                      <a:pPr marL="284163" lvl="0" indent="-284163" algn="l">
                        <a:buClr>
                          <a:srgbClr val="91A226"/>
                        </a:buClr>
                        <a:buFont typeface="Wingdings" panose="05000000000000000000" pitchFamily="2" charset="2"/>
                        <a:buChar char="§"/>
                      </a:pPr>
                      <a:r>
                        <a:rPr lang="en-US" sz="1200" b="0" i="0" u="none" strike="noStrike" baseline="0" noProof="0">
                          <a:solidFill>
                            <a:srgbClr val="56585C"/>
                          </a:solidFill>
                          <a:latin typeface="Calibri"/>
                        </a:rPr>
                        <a:t>Given the teacher shortages facing many districts, Elevate K-12 intends to </a:t>
                      </a:r>
                      <a:r>
                        <a:rPr lang="en-US" sz="1200" b="1" i="0" u="none" strike="noStrike" baseline="0" noProof="0">
                          <a:solidFill>
                            <a:srgbClr val="56585C"/>
                          </a:solidFill>
                          <a:latin typeface="Calibri"/>
                        </a:rPr>
                        <a:t>solve it for many schools by leveraging broader talent pools and ensuring access to a live, online, certified instructor in hard-to-staff subject areas</a:t>
                      </a:r>
                      <a:r>
                        <a:rPr lang="en-US" sz="1200" b="0" i="0" u="none" strike="noStrike" baseline="0" noProof="0">
                          <a:solidFill>
                            <a:srgbClr val="56585C"/>
                          </a:solidFill>
                          <a:latin typeface="Calibri"/>
                        </a:rPr>
                        <a:t>. </a:t>
                      </a:r>
                      <a:endParaRPr lang="en-US" sz="1200"/>
                    </a:p>
                  </a:txBody>
                  <a:tcPr/>
                </a:tc>
                <a:extLst>
                  <a:ext uri="{0D108BD9-81ED-4DB2-BD59-A6C34878D82A}">
                    <a16:rowId xmlns:a16="http://schemas.microsoft.com/office/drawing/2014/main" val="2713621823"/>
                  </a:ext>
                </a:extLst>
              </a:tr>
            </a:tbl>
          </a:graphicData>
        </a:graphic>
      </p:graphicFrame>
      <p:sp>
        <p:nvSpPr>
          <p:cNvPr id="10" name="Speech Bubble: Rectangle 9">
            <a:extLst>
              <a:ext uri="{FF2B5EF4-FFF2-40B4-BE49-F238E27FC236}">
                <a16:creationId xmlns:a16="http://schemas.microsoft.com/office/drawing/2014/main" id="{3038BB46-8DD7-DB75-06F9-92816F64E9FF}"/>
              </a:ext>
            </a:extLst>
          </p:cNvPr>
          <p:cNvSpPr/>
          <p:nvPr/>
        </p:nvSpPr>
        <p:spPr>
          <a:xfrm>
            <a:off x="5552388" y="3914454"/>
            <a:ext cx="3272258"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lt"/>
                <a:cs typeface="Calibri"/>
              </a:rPr>
              <a:t>“I have taught on numerous online teaching platforms and I must say, I absolutely love working at Elevate. The camaraderie is superb, and I truly believe upper-management have a healthy respect for their teachers, which aids in fostering a wonderful teaching environment!” </a:t>
            </a:r>
            <a:br>
              <a:rPr kumimoji="0" lang="en-US" sz="1200" b="0" i="0" u="none" strike="noStrike" kern="1200" cap="none" spc="0" normalizeH="0" baseline="0" noProof="0">
                <a:ln>
                  <a:noFill/>
                </a:ln>
                <a:solidFill>
                  <a:srgbClr val="1B696D"/>
                </a:solidFill>
                <a:effectLst/>
                <a:uLnTx/>
                <a:uFillTx/>
                <a:latin typeface="Calibri"/>
                <a:ea typeface="+mn-lt"/>
                <a:cs typeface="Calibri"/>
              </a:rPr>
            </a:br>
            <a:r>
              <a:rPr kumimoji="0" lang="en-US" sz="1200" b="0" i="0" u="none" strike="noStrike" kern="1200" cap="none" spc="0" normalizeH="0" baseline="0" noProof="0">
                <a:ln>
                  <a:noFill/>
                </a:ln>
                <a:solidFill>
                  <a:srgbClr val="1B696D"/>
                </a:solidFill>
                <a:effectLst/>
                <a:uLnTx/>
                <a:uFillTx/>
                <a:latin typeface="Calibri"/>
                <a:ea typeface="+mn-lt"/>
                <a:cs typeface="Calibri"/>
              </a:rPr>
              <a:t>—Elevate K-12 Teacher </a:t>
            </a:r>
            <a:endParaRPr kumimoji="0" lang="en-US" sz="1200" b="0" i="0" u="none" strike="noStrike" kern="1200" cap="none" spc="0" normalizeH="0" baseline="0" noProof="0">
              <a:ln>
                <a:noFill/>
              </a:ln>
              <a:solidFill>
                <a:srgbClr val="1B696D"/>
              </a:solidFill>
              <a:effectLst/>
              <a:uLnTx/>
              <a:uFillTx/>
              <a:latin typeface="Calibri"/>
              <a:ea typeface="+mn-ea"/>
              <a:cs typeface="Calibri"/>
            </a:endParaRPr>
          </a:p>
        </p:txBody>
      </p:sp>
      <p:sp>
        <p:nvSpPr>
          <p:cNvPr id="11" name="TextBox 10">
            <a:extLst>
              <a:ext uri="{FF2B5EF4-FFF2-40B4-BE49-F238E27FC236}">
                <a16:creationId xmlns:a16="http://schemas.microsoft.com/office/drawing/2014/main" id="{88E476AD-81FB-6ACD-7B5F-DD609CC8C028}"/>
              </a:ext>
            </a:extLst>
          </p:cNvPr>
          <p:cNvSpPr txBox="1"/>
          <p:nvPr/>
        </p:nvSpPr>
        <p:spPr>
          <a:xfrm>
            <a:off x="1004692"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2"/>
              </a:rPr>
              <a:t>Elevate K-12 </a:t>
            </a:r>
            <a:r>
              <a:rPr kumimoji="0" lang="en-US" sz="900" b="0" i="0" u="none" strike="noStrike" kern="1200" cap="none" spc="0" normalizeH="0" baseline="0" noProof="0">
                <a:ln>
                  <a:noFill/>
                </a:ln>
                <a:solidFill>
                  <a:srgbClr val="56585C"/>
                </a:solidFill>
                <a:effectLst/>
                <a:uLnTx/>
                <a:uFillTx/>
                <a:latin typeface="Calibri"/>
                <a:ea typeface="+mn-lt"/>
                <a:cs typeface="Calibri"/>
              </a:rPr>
              <a:t>(n.d)</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3" name="Slide Number Placeholder 3">
            <a:extLst>
              <a:ext uri="{FF2B5EF4-FFF2-40B4-BE49-F238E27FC236}">
                <a16:creationId xmlns:a16="http://schemas.microsoft.com/office/drawing/2014/main" id="{AFC96321-BD3D-1183-65B5-52BCD5AE9E77}"/>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59</a:t>
            </a:fld>
            <a:endParaRPr lang="en-US">
              <a:solidFill>
                <a:srgbClr val="A9A9A9"/>
              </a:solidFill>
              <a:latin typeface="Calibri"/>
            </a:endParaRPr>
          </a:p>
        </p:txBody>
      </p:sp>
    </p:spTree>
    <p:extLst>
      <p:ext uri="{BB962C8B-B14F-4D97-AF65-F5344CB8AC3E}">
        <p14:creationId xmlns:p14="http://schemas.microsoft.com/office/powerpoint/2010/main" val="126419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3A9F-C528-ABFC-947F-638B940D96B1}"/>
              </a:ext>
            </a:extLst>
          </p:cNvPr>
          <p:cNvSpPr>
            <a:spLocks noGrp="1"/>
          </p:cNvSpPr>
          <p:nvPr>
            <p:ph type="title"/>
          </p:nvPr>
        </p:nvSpPr>
        <p:spPr/>
        <p:txBody>
          <a:bodyPr/>
          <a:lstStyle/>
          <a:p>
            <a:r>
              <a:rPr lang="en-US">
                <a:cs typeface="Calibri"/>
              </a:rPr>
              <a:t>The scan focuses on solutions that fundamentally shift and transform how talent is organized in schools as opposed to more incremental shifts</a:t>
            </a:r>
            <a:endParaRPr lang="en-US"/>
          </a:p>
        </p:txBody>
      </p:sp>
      <p:sp>
        <p:nvSpPr>
          <p:cNvPr id="3" name="Slide Number Placeholder 2">
            <a:extLst>
              <a:ext uri="{FF2B5EF4-FFF2-40B4-BE49-F238E27FC236}">
                <a16:creationId xmlns:a16="http://schemas.microsoft.com/office/drawing/2014/main" id="{5BB87824-452F-432E-D524-76496092F2D7}"/>
              </a:ext>
            </a:extLst>
          </p:cNvPr>
          <p:cNvSpPr>
            <a:spLocks noGrp="1"/>
          </p:cNvSpPr>
          <p:nvPr>
            <p:ph type="sldNum" sz="quarter" idx="4294967295"/>
          </p:nvPr>
        </p:nvSpPr>
        <p:spPr>
          <a:xfrm>
            <a:off x="8531225" y="6453188"/>
            <a:ext cx="612775" cy="274637"/>
          </a:xfrm>
        </p:spPr>
        <p:txBody>
          <a:bodyPr/>
          <a:lstStyle/>
          <a:p>
            <a:fld id="{F1A25517-7F86-4871-894F-626326501892}" type="slidenum">
              <a:rPr lang="en-US" smtClean="0"/>
              <a:t>6</a:t>
            </a:fld>
            <a:endParaRPr lang="en-US"/>
          </a:p>
        </p:txBody>
      </p:sp>
      <p:sp>
        <p:nvSpPr>
          <p:cNvPr id="24" name="Rectangle 23">
            <a:extLst>
              <a:ext uri="{FF2B5EF4-FFF2-40B4-BE49-F238E27FC236}">
                <a16:creationId xmlns:a16="http://schemas.microsoft.com/office/drawing/2014/main" id="{87688DE8-DFA3-5FA6-255C-152F665183E7}"/>
              </a:ext>
            </a:extLst>
          </p:cNvPr>
          <p:cNvSpPr/>
          <p:nvPr/>
        </p:nvSpPr>
        <p:spPr>
          <a:xfrm>
            <a:off x="1" y="1399445"/>
            <a:ext cx="9154714" cy="923329"/>
          </a:xfrm>
          <a:prstGeom prst="rect">
            <a:avLst/>
          </a:prstGeom>
          <a:solidFill>
            <a:srgbClr val="98A5C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cs typeface="Calibri"/>
              </a:rPr>
              <a:t>Improving, sustaining and transforming the teaching profession requires both incremental shifts and transformational change. While initiatives that spur incremental shifts are necessary, this landscape scan focuses on efforts to support transformational change. Transformational change means significant shifts in the talent structure of schools and the design of teachers’ roles to make greater impact on students and sustain the role for teachers. </a:t>
            </a:r>
          </a:p>
        </p:txBody>
      </p:sp>
      <p:grpSp>
        <p:nvGrpSpPr>
          <p:cNvPr id="12" name="Group 11">
            <a:extLst>
              <a:ext uri="{FF2B5EF4-FFF2-40B4-BE49-F238E27FC236}">
                <a16:creationId xmlns:a16="http://schemas.microsoft.com/office/drawing/2014/main" id="{39868F90-727C-BADA-9FF2-9A366188767E}"/>
              </a:ext>
            </a:extLst>
          </p:cNvPr>
          <p:cNvGrpSpPr/>
          <p:nvPr/>
        </p:nvGrpSpPr>
        <p:grpSpPr>
          <a:xfrm>
            <a:off x="79961" y="2375770"/>
            <a:ext cx="8978548" cy="1306162"/>
            <a:chOff x="96387" y="2491676"/>
            <a:chExt cx="8951226" cy="1306162"/>
          </a:xfrm>
        </p:grpSpPr>
        <p:sp>
          <p:nvSpPr>
            <p:cNvPr id="17" name="Arrow: Right 16">
              <a:extLst>
                <a:ext uri="{FF2B5EF4-FFF2-40B4-BE49-F238E27FC236}">
                  <a16:creationId xmlns:a16="http://schemas.microsoft.com/office/drawing/2014/main" id="{BEFC13BB-D902-DD27-E573-C13F54691B92}"/>
                </a:ext>
              </a:extLst>
            </p:cNvPr>
            <p:cNvSpPr/>
            <p:nvPr/>
          </p:nvSpPr>
          <p:spPr>
            <a:xfrm>
              <a:off x="96387" y="2491676"/>
              <a:ext cx="8951226" cy="1306162"/>
            </a:xfrm>
            <a:prstGeom prst="right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i="1">
                  <a:cs typeface="Calibri"/>
                </a:rPr>
                <a:t>Degree of change</a:t>
              </a:r>
              <a:endParaRPr lang="en-US" b="1" i="1"/>
            </a:p>
          </p:txBody>
        </p:sp>
        <p:sp>
          <p:nvSpPr>
            <p:cNvPr id="10" name="TextBox 9">
              <a:extLst>
                <a:ext uri="{FF2B5EF4-FFF2-40B4-BE49-F238E27FC236}">
                  <a16:creationId xmlns:a16="http://schemas.microsoft.com/office/drawing/2014/main" id="{7C7BFEE2-A18B-EABF-561B-980A50BD98F3}"/>
                </a:ext>
              </a:extLst>
            </p:cNvPr>
            <p:cNvSpPr txBox="1"/>
            <p:nvPr/>
          </p:nvSpPr>
          <p:spPr>
            <a:xfrm>
              <a:off x="268685" y="3030936"/>
              <a:ext cx="1996033"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sz="1600" b="1">
                  <a:solidFill>
                    <a:schemeClr val="bg1"/>
                  </a:solidFill>
                  <a:ea typeface="Calibri"/>
                  <a:cs typeface="Calibri"/>
                </a:rPr>
                <a:t>Incremental shifts</a:t>
              </a:r>
              <a:endParaRPr lang="en-US">
                <a:solidFill>
                  <a:schemeClr val="bg1"/>
                </a:solidFill>
              </a:endParaRPr>
            </a:p>
          </p:txBody>
        </p:sp>
        <p:sp>
          <p:nvSpPr>
            <p:cNvPr id="9" name="TextBox 8">
              <a:extLst>
                <a:ext uri="{FF2B5EF4-FFF2-40B4-BE49-F238E27FC236}">
                  <a16:creationId xmlns:a16="http://schemas.microsoft.com/office/drawing/2014/main" id="{606D3F54-B5EE-F003-9E45-6AB22669CF88}"/>
                </a:ext>
              </a:extLst>
            </p:cNvPr>
            <p:cNvSpPr txBox="1"/>
            <p:nvPr/>
          </p:nvSpPr>
          <p:spPr>
            <a:xfrm>
              <a:off x="6457362" y="3030936"/>
              <a:ext cx="217768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r>
                <a:rPr lang="en-US" sz="1600" b="1">
                  <a:solidFill>
                    <a:schemeClr val="bg1"/>
                  </a:solidFill>
                  <a:ea typeface="Calibri"/>
                  <a:cs typeface="Calibri"/>
                </a:rPr>
                <a:t>Transformational change</a:t>
              </a:r>
              <a:endParaRPr lang="en-US" sz="1600" b="1">
                <a:solidFill>
                  <a:schemeClr val="bg1"/>
                </a:solidFill>
              </a:endParaRPr>
            </a:p>
          </p:txBody>
        </p:sp>
      </p:grpSp>
      <p:grpSp>
        <p:nvGrpSpPr>
          <p:cNvPr id="13" name="Group 12">
            <a:extLst>
              <a:ext uri="{FF2B5EF4-FFF2-40B4-BE49-F238E27FC236}">
                <a16:creationId xmlns:a16="http://schemas.microsoft.com/office/drawing/2014/main" id="{51B5E2EF-8403-6E6F-E79B-1A956FD690A0}"/>
              </a:ext>
            </a:extLst>
          </p:cNvPr>
          <p:cNvGrpSpPr/>
          <p:nvPr/>
        </p:nvGrpSpPr>
        <p:grpSpPr>
          <a:xfrm>
            <a:off x="306323" y="3753599"/>
            <a:ext cx="4074742" cy="2741469"/>
            <a:chOff x="152821" y="3811582"/>
            <a:chExt cx="4074742" cy="2482328"/>
          </a:xfrm>
        </p:grpSpPr>
        <p:sp>
          <p:nvSpPr>
            <p:cNvPr id="5" name="Rectangle 4">
              <a:extLst>
                <a:ext uri="{FF2B5EF4-FFF2-40B4-BE49-F238E27FC236}">
                  <a16:creationId xmlns:a16="http://schemas.microsoft.com/office/drawing/2014/main" id="{FA7BDF18-D05B-F2EA-8460-E9E75BFC6472}"/>
                </a:ext>
              </a:extLst>
            </p:cNvPr>
            <p:cNvSpPr/>
            <p:nvPr/>
          </p:nvSpPr>
          <p:spPr>
            <a:xfrm>
              <a:off x="152821" y="4335850"/>
              <a:ext cx="4074742" cy="19580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lr>
                  <a:schemeClr val="accent4"/>
                </a:buClr>
                <a:buFont typeface="Wingdings" panose="05000000000000000000" pitchFamily="2" charset="2"/>
                <a:buChar char="§"/>
              </a:pPr>
              <a:r>
                <a:rPr lang="en-US" sz="1300">
                  <a:solidFill>
                    <a:schemeClr val="dk1"/>
                  </a:solidFill>
                  <a:latin typeface="Calibri"/>
                  <a:cs typeface="Calibri"/>
                </a:rPr>
                <a:t>Teacher pipeline programs not integrated into core school staffing models </a:t>
              </a:r>
            </a:p>
            <a:p>
              <a:pPr marL="285750" indent="-285750">
                <a:buClr>
                  <a:schemeClr val="accent4"/>
                </a:buClr>
                <a:buFont typeface="Wingdings" panose="05000000000000000000" pitchFamily="2" charset="2"/>
                <a:buChar char="§"/>
              </a:pPr>
              <a:r>
                <a:rPr lang="en-US" sz="1300">
                  <a:solidFill>
                    <a:schemeClr val="dk1"/>
                  </a:solidFill>
                  <a:latin typeface="Calibri"/>
                  <a:cs typeface="Calibri"/>
                </a:rPr>
                <a:t>Traditional competency-based learning coupled with small-group instruction that enables students to demonstrate mastery of a particular subject</a:t>
              </a:r>
            </a:p>
            <a:p>
              <a:pPr marL="285750" indent="-285750">
                <a:buClr>
                  <a:schemeClr val="accent4"/>
                </a:buClr>
                <a:buFont typeface="Wingdings" panose="05000000000000000000" pitchFamily="2" charset="2"/>
                <a:buChar char="§"/>
              </a:pPr>
              <a:r>
                <a:rPr lang="en-US" sz="1300">
                  <a:solidFill>
                    <a:schemeClr val="dk1"/>
                  </a:solidFill>
                  <a:latin typeface="Calibri"/>
                  <a:cs typeface="Calibri"/>
                </a:rPr>
                <a:t>Supplemental online courses or online versions of instructional material that teachers can assign to students</a:t>
              </a:r>
            </a:p>
            <a:p>
              <a:pPr marL="285750" indent="-285750">
                <a:buClr>
                  <a:schemeClr val="accent4"/>
                </a:buClr>
                <a:buFont typeface="Wingdings" panose="05000000000000000000" pitchFamily="2" charset="2"/>
                <a:buChar char="§"/>
              </a:pPr>
              <a:r>
                <a:rPr lang="en-US" sz="1300">
                  <a:solidFill>
                    <a:schemeClr val="dk1"/>
                  </a:solidFill>
                  <a:latin typeface="Calibri"/>
                  <a:cs typeface="Calibri"/>
                </a:rPr>
                <a:t>Four-day work weeks for teachers </a:t>
              </a:r>
            </a:p>
            <a:p>
              <a:pPr marL="285750" indent="-285750">
                <a:buClr>
                  <a:schemeClr val="accent4"/>
                </a:buClr>
                <a:buFont typeface="Wingdings" panose="05000000000000000000" pitchFamily="2" charset="2"/>
                <a:buChar char="§"/>
              </a:pPr>
              <a:r>
                <a:rPr lang="en-US" sz="1300">
                  <a:solidFill>
                    <a:schemeClr val="dk1"/>
                  </a:solidFill>
                  <a:latin typeface="Calibri"/>
                  <a:cs typeface="Calibri"/>
                </a:rPr>
                <a:t>Addition of new roles without shifts to accountability structures</a:t>
              </a:r>
            </a:p>
          </p:txBody>
        </p:sp>
        <p:sp>
          <p:nvSpPr>
            <p:cNvPr id="8" name="Rectangle 7">
              <a:extLst>
                <a:ext uri="{FF2B5EF4-FFF2-40B4-BE49-F238E27FC236}">
                  <a16:creationId xmlns:a16="http://schemas.microsoft.com/office/drawing/2014/main" id="{30638CED-2DBD-71DF-0A86-3E274F821DF2}"/>
                </a:ext>
              </a:extLst>
            </p:cNvPr>
            <p:cNvSpPr/>
            <p:nvPr/>
          </p:nvSpPr>
          <p:spPr>
            <a:xfrm>
              <a:off x="152821" y="3811582"/>
              <a:ext cx="4074742" cy="5380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Examples of incremental shifts that are out of scope for this scan</a:t>
              </a:r>
            </a:p>
          </p:txBody>
        </p:sp>
      </p:grpSp>
      <p:grpSp>
        <p:nvGrpSpPr>
          <p:cNvPr id="14" name="Group 13">
            <a:extLst>
              <a:ext uri="{FF2B5EF4-FFF2-40B4-BE49-F238E27FC236}">
                <a16:creationId xmlns:a16="http://schemas.microsoft.com/office/drawing/2014/main" id="{E7514F1D-1677-FF13-69E9-9775F89531C5}"/>
              </a:ext>
            </a:extLst>
          </p:cNvPr>
          <p:cNvGrpSpPr/>
          <p:nvPr/>
        </p:nvGrpSpPr>
        <p:grpSpPr>
          <a:xfrm>
            <a:off x="4738841" y="3741806"/>
            <a:ext cx="4098838" cy="2748495"/>
            <a:chOff x="4702127" y="3797837"/>
            <a:chExt cx="4098838" cy="2502960"/>
          </a:xfrm>
        </p:grpSpPr>
        <p:sp>
          <p:nvSpPr>
            <p:cNvPr id="7" name="Rectangle 6">
              <a:extLst>
                <a:ext uri="{FF2B5EF4-FFF2-40B4-BE49-F238E27FC236}">
                  <a16:creationId xmlns:a16="http://schemas.microsoft.com/office/drawing/2014/main" id="{A88B85C9-6102-88C8-2752-AC87718252F3}"/>
                </a:ext>
              </a:extLst>
            </p:cNvPr>
            <p:cNvSpPr/>
            <p:nvPr/>
          </p:nvSpPr>
          <p:spPr>
            <a:xfrm>
              <a:off x="4726223" y="4331510"/>
              <a:ext cx="4074742" cy="196928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lr>
                  <a:schemeClr val="accent4"/>
                </a:buClr>
                <a:buFont typeface="Wingdings" panose="05000000000000000000" pitchFamily="2" charset="2"/>
                <a:buChar char="§"/>
              </a:pPr>
              <a:r>
                <a:rPr lang="en-US" sz="1300" dirty="0">
                  <a:solidFill>
                    <a:schemeClr val="dk1"/>
                  </a:solidFill>
                  <a:latin typeface="Calibri"/>
                  <a:cs typeface="Calibri"/>
                </a:rPr>
                <a:t>Teacher pipelines that are integrated into the core school staffing model and restructure roles and responsibilities</a:t>
              </a:r>
            </a:p>
            <a:p>
              <a:pPr marL="285750" indent="-285750">
                <a:buClr>
                  <a:schemeClr val="accent4"/>
                </a:buClr>
                <a:buFont typeface="Wingdings" panose="05000000000000000000" pitchFamily="2" charset="2"/>
                <a:buChar char="§"/>
              </a:pPr>
              <a:r>
                <a:rPr lang="en-US" sz="1300" dirty="0">
                  <a:solidFill>
                    <a:schemeClr val="dk1"/>
                  </a:solidFill>
                  <a:latin typeface="Calibri"/>
                  <a:cs typeface="Calibri"/>
                </a:rPr>
                <a:t>Innovative teacher teaming models that restructure talent and create new compensation models </a:t>
              </a:r>
            </a:p>
            <a:p>
              <a:pPr marL="285750" indent="-285750">
                <a:buClr>
                  <a:schemeClr val="accent4"/>
                </a:buClr>
                <a:buFont typeface="Wingdings" panose="05000000000000000000" pitchFamily="2" charset="2"/>
                <a:buChar char="§"/>
              </a:pPr>
              <a:r>
                <a:rPr lang="en-US" sz="1300" dirty="0">
                  <a:solidFill>
                    <a:schemeClr val="dk1"/>
                  </a:solidFill>
                  <a:latin typeface="Calibri"/>
                  <a:cs typeface="Calibri"/>
                </a:rPr>
                <a:t>Online solutions that integrate technology into the learning experience</a:t>
              </a:r>
            </a:p>
            <a:p>
              <a:pPr marL="285750" indent="-285750">
                <a:buClr>
                  <a:schemeClr val="accent4"/>
                </a:buClr>
                <a:buFont typeface="Wingdings" panose="05000000000000000000" pitchFamily="2" charset="2"/>
                <a:buChar char="§"/>
              </a:pPr>
              <a:r>
                <a:rPr lang="en-US" sz="1300" dirty="0">
                  <a:solidFill>
                    <a:schemeClr val="dk1"/>
                  </a:solidFill>
                  <a:latin typeface="Calibri"/>
                  <a:cs typeface="Calibri"/>
                </a:rPr>
                <a:t>Solutions that leverage other partnerships</a:t>
              </a:r>
            </a:p>
          </p:txBody>
        </p:sp>
        <p:sp>
          <p:nvSpPr>
            <p:cNvPr id="11" name="Rectangle 10">
              <a:extLst>
                <a:ext uri="{FF2B5EF4-FFF2-40B4-BE49-F238E27FC236}">
                  <a16:creationId xmlns:a16="http://schemas.microsoft.com/office/drawing/2014/main" id="{2A81661F-FFF4-1245-6F19-B05F642230DA}"/>
                </a:ext>
              </a:extLst>
            </p:cNvPr>
            <p:cNvSpPr/>
            <p:nvPr/>
          </p:nvSpPr>
          <p:spPr>
            <a:xfrm>
              <a:off x="4702127" y="3797837"/>
              <a:ext cx="4074742" cy="5380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Examples of transformational change that are a focus of this scan</a:t>
              </a:r>
            </a:p>
          </p:txBody>
        </p:sp>
      </p:grpSp>
      <p:sp>
        <p:nvSpPr>
          <p:cNvPr id="15" name="TextBox 14">
            <a:extLst>
              <a:ext uri="{FF2B5EF4-FFF2-40B4-BE49-F238E27FC236}">
                <a16:creationId xmlns:a16="http://schemas.microsoft.com/office/drawing/2014/main" id="{A9321C05-4B2A-3077-2CA3-D99118FF7F16}"/>
              </a:ext>
            </a:extLst>
          </p:cNvPr>
          <p:cNvSpPr txBox="1"/>
          <p:nvPr/>
        </p:nvSpPr>
        <p:spPr>
          <a:xfrm>
            <a:off x="145443" y="6643870"/>
            <a:ext cx="6630769" cy="228606"/>
          </a:xfrm>
          <a:prstGeom prst="rect">
            <a:avLst/>
          </a:prstGeom>
          <a:noFill/>
        </p:spPr>
        <p:txBody>
          <a:bodyPr wrap="square" lIns="0" tIns="0" rIns="0" bIns="0" rtlCol="0" anchor="t">
            <a:noAutofit/>
          </a:bodyPr>
          <a:lstStyle/>
          <a:p>
            <a:pPr defTabSz="457200">
              <a:defRPr/>
            </a:pPr>
            <a:r>
              <a:rPr kumimoji="0" lang="en-US" sz="900" b="0" i="0" u="none" strike="noStrike" kern="1200" cap="none" spc="0" normalizeH="0" baseline="0" noProof="0" dirty="0">
                <a:ln>
                  <a:noFill/>
                </a:ln>
                <a:solidFill>
                  <a:srgbClr val="56585C"/>
                </a:solidFill>
                <a:effectLst/>
                <a:uLnTx/>
                <a:uFillTx/>
                <a:latin typeface="Calibri"/>
                <a:ea typeface="+mn-ea"/>
                <a:cs typeface="+mn-cs"/>
              </a:rPr>
              <a:t>Source: </a:t>
            </a:r>
            <a:r>
              <a:rPr lang="en-US" sz="900" dirty="0">
                <a:solidFill>
                  <a:srgbClr val="56585C"/>
                </a:solidFill>
                <a:latin typeface="Calibri"/>
                <a:hlinkClick r:id="rId3"/>
              </a:rPr>
              <a:t>Transcend Education </a:t>
            </a:r>
            <a:r>
              <a:rPr lang="en-US" sz="900" dirty="0">
                <a:solidFill>
                  <a:srgbClr val="56585C"/>
                </a:solidFill>
                <a:latin typeface="Calibri"/>
              </a:rPr>
              <a:t>(2023); </a:t>
            </a:r>
            <a:r>
              <a:rPr lang="en-US" sz="900" dirty="0">
                <a:solidFill>
                  <a:srgbClr val="56585C"/>
                </a:solidFill>
                <a:latin typeface="Calibri"/>
                <a:hlinkClick r:id="rId4"/>
              </a:rPr>
              <a:t>Education Resource Strategies </a:t>
            </a:r>
            <a:r>
              <a:rPr lang="en-US" sz="900" dirty="0">
                <a:solidFill>
                  <a:srgbClr val="56585C"/>
                </a:solidFill>
                <a:latin typeface="Calibri"/>
              </a:rPr>
              <a:t>(2022)</a:t>
            </a:r>
            <a:endParaRPr kumimoji="0" lang="en-US" sz="900" b="0" i="0" u="none" strike="noStrike" kern="1200" cap="none" spc="0" normalizeH="0" baseline="0" noProof="0" dirty="0">
              <a:ln>
                <a:noFill/>
              </a:ln>
              <a:solidFill>
                <a:srgbClr val="56585C"/>
              </a:solidFill>
              <a:effectLst/>
              <a:uLnTx/>
              <a:uFillTx/>
              <a:latin typeface="Calibri"/>
              <a:ea typeface="+mn-ea"/>
              <a:cs typeface="+mn-cs"/>
            </a:endParaRPr>
          </a:p>
        </p:txBody>
      </p:sp>
    </p:spTree>
    <p:extLst>
      <p:ext uri="{BB962C8B-B14F-4D97-AF65-F5344CB8AC3E}">
        <p14:creationId xmlns:p14="http://schemas.microsoft.com/office/powerpoint/2010/main" val="1959728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Modern Classrooms </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Optimizing Technology</a:t>
            </a:r>
          </a:p>
        </p:txBody>
      </p:sp>
      <p:graphicFrame>
        <p:nvGraphicFramePr>
          <p:cNvPr id="3" name="Table 3">
            <a:extLst>
              <a:ext uri="{FF2B5EF4-FFF2-40B4-BE49-F238E27FC236}">
                <a16:creationId xmlns:a16="http://schemas.microsoft.com/office/drawing/2014/main" id="{A08BD02C-7677-4F07-8589-C15157F5249C}"/>
              </a:ext>
            </a:extLst>
          </p:cNvPr>
          <p:cNvGraphicFramePr>
            <a:graphicFrameLocks noGrp="1"/>
          </p:cNvGraphicFramePr>
          <p:nvPr>
            <p:extLst>
              <p:ext uri="{D42A27DB-BD31-4B8C-83A1-F6EECF244321}">
                <p14:modId xmlns:p14="http://schemas.microsoft.com/office/powerpoint/2010/main" val="2614825519"/>
              </p:ext>
            </p:extLst>
          </p:nvPr>
        </p:nvGraphicFramePr>
        <p:xfrm>
          <a:off x="1004692" y="850246"/>
          <a:ext cx="4246035" cy="4289603"/>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494440">
                <a:tc>
                  <a:txBody>
                    <a:bodyPr/>
                    <a:lstStyle/>
                    <a:p>
                      <a:pPr algn="ctr"/>
                      <a:r>
                        <a:rPr lang="en-US" b="1">
                          <a:solidFill>
                            <a:schemeClr val="bg1"/>
                          </a:solidFill>
                        </a:rPr>
                        <a:t>Overview</a:t>
                      </a:r>
                    </a:p>
                  </a:txBody>
                  <a:tcPr anchor="ctr">
                    <a:solidFill>
                      <a:schemeClr val="accent3"/>
                    </a:solidFill>
                  </a:tcPr>
                </a:tc>
                <a:extLst>
                  <a:ext uri="{0D108BD9-81ED-4DB2-BD59-A6C34878D82A}">
                    <a16:rowId xmlns:a16="http://schemas.microsoft.com/office/drawing/2014/main" val="232791773"/>
                  </a:ext>
                </a:extLst>
              </a:tr>
              <a:tr h="3795163">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Modern Classrooms has trained over </a:t>
                      </a:r>
                      <a:r>
                        <a:rPr lang="en-US" sz="1200" b="1" i="0" u="none" strike="noStrike" noProof="0">
                          <a:solidFill>
                            <a:srgbClr val="56585C"/>
                          </a:solidFill>
                          <a:latin typeface="Calibri"/>
                        </a:rPr>
                        <a:t>38,000 teachers worldwide to implement its research-backed instructional model </a:t>
                      </a:r>
                      <a:r>
                        <a:rPr lang="en-US" sz="1200" b="0" i="0" u="none" strike="noStrike" noProof="0">
                          <a:solidFill>
                            <a:srgbClr val="56585C"/>
                          </a:solidFill>
                          <a:latin typeface="Calibri"/>
                        </a:rPr>
                        <a:t>designed to “flip” the classroom and meet the needs of every student.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Teachers deliver </a:t>
                      </a:r>
                      <a:r>
                        <a:rPr lang="en-US" sz="1200" b="1" i="0" u="none" strike="noStrike" noProof="0">
                          <a:solidFill>
                            <a:srgbClr val="56585C"/>
                          </a:solidFill>
                          <a:latin typeface="Calibri"/>
                        </a:rPr>
                        <a:t>blended learning through the creation of short, instructional videos for students to absorb relevant, curriculum-aligned content</a:t>
                      </a:r>
                      <a:r>
                        <a:rPr lang="en-US" sz="1200" b="0" i="0" u="none" strike="noStrike" noProof="0">
                          <a:solidFill>
                            <a:srgbClr val="56585C"/>
                          </a:solidFill>
                          <a:latin typeface="Calibri"/>
                        </a:rPr>
                        <a:t>. Rather than delivering real-time lessons, the blended-learning model allows teachers to lead small groups and work one-on-one with students to tailor support.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Modern Classrooms </a:t>
                      </a:r>
                      <a:r>
                        <a:rPr lang="en-US" sz="1200" b="1" i="0" u="none" strike="noStrike" noProof="0">
                          <a:solidFill>
                            <a:srgbClr val="56585C"/>
                          </a:solidFill>
                          <a:latin typeface="Calibri"/>
                        </a:rPr>
                        <a:t>incorporates self-paced structures </a:t>
                      </a:r>
                      <a:r>
                        <a:rPr lang="en-US" sz="1200" b="0" i="0" u="none" strike="noStrike" noProof="0">
                          <a:solidFill>
                            <a:srgbClr val="56585C"/>
                          </a:solidFill>
                          <a:latin typeface="Calibri"/>
                        </a:rPr>
                        <a:t>so that students can control the pace of their learning and seek support as needed from the teacher.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The curriculum bases </a:t>
                      </a:r>
                      <a:r>
                        <a:rPr lang="en-US" sz="1200" b="1" i="0" u="none" strike="noStrike" noProof="0">
                          <a:solidFill>
                            <a:srgbClr val="56585C"/>
                          </a:solidFill>
                          <a:latin typeface="Calibri"/>
                        </a:rPr>
                        <a:t>progress on mastery</a:t>
                      </a:r>
                      <a:r>
                        <a:rPr lang="en-US" sz="1200" b="0" i="0" u="none" strike="noStrike" noProof="0">
                          <a:solidFill>
                            <a:srgbClr val="56585C"/>
                          </a:solidFill>
                          <a:latin typeface="Calibri"/>
                        </a:rPr>
                        <a:t>, so students progress from one lesson to the next when they demonstrate mastery of the concept and/or lesson. </a:t>
                      </a:r>
                    </a:p>
                  </a:txBody>
                  <a:tcPr/>
                </a:tc>
                <a:extLst>
                  <a:ext uri="{0D108BD9-81ED-4DB2-BD59-A6C34878D82A}">
                    <a16:rowId xmlns:a16="http://schemas.microsoft.com/office/drawing/2014/main" val="2713621823"/>
                  </a:ext>
                </a:extLst>
              </a:tr>
            </a:tbl>
          </a:graphicData>
        </a:graphic>
      </p:graphicFrame>
      <p:graphicFrame>
        <p:nvGraphicFramePr>
          <p:cNvPr id="4" name="Table 3">
            <a:extLst>
              <a:ext uri="{FF2B5EF4-FFF2-40B4-BE49-F238E27FC236}">
                <a16:creationId xmlns:a16="http://schemas.microsoft.com/office/drawing/2014/main" id="{2B723030-ECD1-1C48-699C-CC13CC58E335}"/>
              </a:ext>
            </a:extLst>
          </p:cNvPr>
          <p:cNvGraphicFramePr>
            <a:graphicFrameLocks noGrp="1"/>
          </p:cNvGraphicFramePr>
          <p:nvPr>
            <p:extLst>
              <p:ext uri="{D42A27DB-BD31-4B8C-83A1-F6EECF244321}">
                <p14:modId xmlns:p14="http://schemas.microsoft.com/office/powerpoint/2010/main" val="4129667372"/>
              </p:ext>
            </p:extLst>
          </p:nvPr>
        </p:nvGraphicFramePr>
        <p:xfrm>
          <a:off x="5571241" y="850246"/>
          <a:ext cx="3312786" cy="2651760"/>
        </p:xfrm>
        <a:graphic>
          <a:graphicData uri="http://schemas.openxmlformats.org/drawingml/2006/table">
            <a:tbl>
              <a:tblPr firstRow="1" bandRow="1">
                <a:tableStyleId>{5940675A-B579-460E-94D1-54222C63F5DA}</a:tableStyleId>
              </a:tblPr>
              <a:tblGrid>
                <a:gridCol w="3312786">
                  <a:extLst>
                    <a:ext uri="{9D8B030D-6E8A-4147-A177-3AD203B41FA5}">
                      <a16:colId xmlns:a16="http://schemas.microsoft.com/office/drawing/2014/main" val="2853054057"/>
                    </a:ext>
                  </a:extLst>
                </a:gridCol>
              </a:tblGrid>
              <a:tr h="324578">
                <a:tc>
                  <a:txBody>
                    <a:bodyPr/>
                    <a:lstStyle/>
                    <a:p>
                      <a:pPr algn="ctr"/>
                      <a:r>
                        <a:rPr lang="en-US" b="1">
                          <a:solidFill>
                            <a:schemeClr val="bg1"/>
                          </a:solidFill>
                        </a:rPr>
                        <a:t>Impact </a:t>
                      </a:r>
                      <a:endParaRPr lang="en-US"/>
                    </a:p>
                  </a:txBody>
                  <a:tcPr>
                    <a:solidFill>
                      <a:schemeClr val="accent3"/>
                    </a:solidFill>
                  </a:tcPr>
                </a:tc>
                <a:extLst>
                  <a:ext uri="{0D108BD9-81ED-4DB2-BD59-A6C34878D82A}">
                    <a16:rowId xmlns:a16="http://schemas.microsoft.com/office/drawing/2014/main" val="232791773"/>
                  </a:ext>
                </a:extLst>
              </a:tr>
              <a:tr h="1719058">
                <a:tc>
                  <a:txBody>
                    <a:bodyPr/>
                    <a:lstStyle/>
                    <a:p>
                      <a:pPr marL="284163" lvl="0" indent="-284163" algn="l">
                        <a:buClr>
                          <a:srgbClr val="91A226"/>
                        </a:buClr>
                        <a:buFont typeface="Wingdings" panose="05000000000000000000" pitchFamily="2" charset="2"/>
                        <a:buChar char="§"/>
                      </a:pPr>
                      <a:r>
                        <a:rPr lang="en-US" sz="1200" b="0" i="0" u="none" strike="noStrike" baseline="0" noProof="0">
                          <a:solidFill>
                            <a:srgbClr val="56585C"/>
                          </a:solidFill>
                          <a:latin typeface="+mn-lt"/>
                        </a:rPr>
                        <a:t>A three-year evaluation published in 2021 indicated that Modern Classrooms </a:t>
                      </a:r>
                      <a:r>
                        <a:rPr lang="en-US" sz="1200" b="1" i="0" u="none" strike="noStrike" baseline="0" noProof="0">
                          <a:solidFill>
                            <a:srgbClr val="56585C"/>
                          </a:solidFill>
                          <a:latin typeface="+mn-lt"/>
                        </a:rPr>
                        <a:t>benefited teachers and schools at all levels and across different academic subjects</a:t>
                      </a:r>
                      <a:r>
                        <a:rPr lang="en-US" sz="1200" b="0" i="0" u="none" strike="noStrike" baseline="0" noProof="0">
                          <a:solidFill>
                            <a:srgbClr val="56585C"/>
                          </a:solidFill>
                          <a:latin typeface="+mn-lt"/>
                        </a:rPr>
                        <a:t>.</a:t>
                      </a:r>
                      <a:br>
                        <a:rPr lang="en-US" sz="1200" b="0" i="0" u="none" strike="noStrike" baseline="0" noProof="0">
                          <a:solidFill>
                            <a:srgbClr val="56585C"/>
                          </a:solidFill>
                          <a:latin typeface="+mn-lt"/>
                        </a:rPr>
                      </a:br>
                      <a:endParaRPr lang="en-US" sz="1200" b="0" i="0" u="none" strike="noStrike" baseline="0" noProof="0">
                        <a:solidFill>
                          <a:srgbClr val="56585C"/>
                        </a:solidFill>
                        <a:latin typeface="+mn-lt"/>
                      </a:endParaRPr>
                    </a:p>
                    <a:p>
                      <a:pPr marL="284163" lvl="0" indent="-284163" algn="l">
                        <a:buClr>
                          <a:srgbClr val="91A226"/>
                        </a:buClr>
                        <a:buFont typeface="Wingdings" panose="05000000000000000000" pitchFamily="2" charset="2"/>
                        <a:buChar char="§"/>
                      </a:pPr>
                      <a:r>
                        <a:rPr lang="en-US" sz="1200"/>
                        <a:t>Modern Classrooms-trained teachers </a:t>
                      </a:r>
                      <a:r>
                        <a:rPr lang="en-US" sz="1200" b="1"/>
                        <a:t>rated their ability to differentiate instruction higher than comparison teachers. </a:t>
                      </a:r>
                      <a:br>
                        <a:rPr lang="en-US" sz="1200"/>
                      </a:br>
                      <a:endParaRPr lang="en-US" sz="1200"/>
                    </a:p>
                    <a:p>
                      <a:pPr marL="284163" lvl="0" indent="-284163" algn="l">
                        <a:buClr>
                          <a:srgbClr val="91A226"/>
                        </a:buClr>
                        <a:buFont typeface="Wingdings" panose="05000000000000000000" pitchFamily="2" charset="2"/>
                        <a:buChar char="§"/>
                      </a:pPr>
                      <a:r>
                        <a:rPr lang="en-US" sz="1200"/>
                        <a:t>Students of Modern Classrooms-trained teachers </a:t>
                      </a:r>
                      <a:r>
                        <a:rPr lang="en-US" sz="1200" b="1"/>
                        <a:t>reported higher engagement with their learning versus comparison students.</a:t>
                      </a:r>
                    </a:p>
                  </a:txBody>
                  <a:tcPr/>
                </a:tc>
                <a:extLst>
                  <a:ext uri="{0D108BD9-81ED-4DB2-BD59-A6C34878D82A}">
                    <a16:rowId xmlns:a16="http://schemas.microsoft.com/office/drawing/2014/main" val="2713621823"/>
                  </a:ext>
                </a:extLst>
              </a:tr>
            </a:tbl>
          </a:graphicData>
        </a:graphic>
      </p:graphicFrame>
      <p:sp>
        <p:nvSpPr>
          <p:cNvPr id="6" name="Speech Bubble: Rectangle 5">
            <a:extLst>
              <a:ext uri="{FF2B5EF4-FFF2-40B4-BE49-F238E27FC236}">
                <a16:creationId xmlns:a16="http://schemas.microsoft.com/office/drawing/2014/main" id="{FC825EC6-CE4F-4D84-812B-A52231D0F1B4}"/>
              </a:ext>
            </a:extLst>
          </p:cNvPr>
          <p:cNvSpPr/>
          <p:nvPr/>
        </p:nvSpPr>
        <p:spPr>
          <a:xfrm>
            <a:off x="5609731" y="3690148"/>
            <a:ext cx="3227945"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ea"/>
                <a:cs typeface="Calibri"/>
              </a:rPr>
              <a:t>“I like how it is self-paced so I can work on whatever I want and as fast or slow as I want. So, while one person can be doing one thing, I can be doing another. And if anyone is struggling the teacher is always available to answer questions and help us out.”</a:t>
            </a:r>
            <a:br>
              <a:rPr kumimoji="0" lang="en-US" sz="1200" b="0" i="0" u="none" strike="noStrike" kern="1200" cap="none" spc="0" normalizeH="0" baseline="0" noProof="0">
                <a:ln>
                  <a:noFill/>
                </a:ln>
                <a:solidFill>
                  <a:srgbClr val="1B696D"/>
                </a:solidFill>
                <a:effectLst/>
                <a:uLnTx/>
                <a:uFillTx/>
                <a:latin typeface="Calibri"/>
                <a:ea typeface="+mn-ea"/>
                <a:cs typeface="Calibri"/>
              </a:rPr>
            </a:br>
            <a:r>
              <a:rPr kumimoji="0" lang="en-US" sz="1200" b="0" i="0" u="none" strike="noStrike" kern="1200" cap="none" spc="0" normalizeH="0" baseline="0" noProof="0">
                <a:ln>
                  <a:noFill/>
                </a:ln>
                <a:solidFill>
                  <a:srgbClr val="1B696D"/>
                </a:solidFill>
                <a:effectLst/>
                <a:uLnTx/>
                <a:uFillTx/>
                <a:latin typeface="Calibri"/>
                <a:ea typeface="+mn-ea"/>
                <a:cs typeface="Calibri"/>
              </a:rPr>
              <a:t>—Student taught by a Modern Classrooms Teacher </a:t>
            </a:r>
          </a:p>
        </p:txBody>
      </p:sp>
      <p:sp>
        <p:nvSpPr>
          <p:cNvPr id="7" name="TextBox 6">
            <a:extLst>
              <a:ext uri="{FF2B5EF4-FFF2-40B4-BE49-F238E27FC236}">
                <a16:creationId xmlns:a16="http://schemas.microsoft.com/office/drawing/2014/main" id="{3C44CA1B-A6FA-6D16-C0E4-96E45949A28F}"/>
              </a:ext>
            </a:extLst>
          </p:cNvPr>
          <p:cNvSpPr txBox="1"/>
          <p:nvPr/>
        </p:nvSpPr>
        <p:spPr>
          <a:xfrm>
            <a:off x="1004692" y="6656183"/>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2"/>
              </a:rPr>
              <a:t>Modern Classrooms</a:t>
            </a:r>
            <a:r>
              <a:rPr kumimoji="0" lang="en-US" sz="900" b="0" i="0" u="none" strike="noStrike" kern="1200" cap="none" spc="0" normalizeH="0" baseline="0" noProof="0">
                <a:ln>
                  <a:noFill/>
                </a:ln>
                <a:solidFill>
                  <a:srgbClr val="56585C"/>
                </a:solidFill>
                <a:effectLst/>
                <a:uLnTx/>
                <a:uFillTx/>
                <a:latin typeface="Calibri"/>
                <a:ea typeface="+mn-lt"/>
                <a:cs typeface="Calibri"/>
              </a:rPr>
              <a:t> (n.d);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3"/>
              </a:rPr>
              <a:t>Morrison, et al. </a:t>
            </a:r>
            <a:r>
              <a:rPr kumimoji="0" lang="en-US" sz="900" b="0" i="0" u="none" strike="noStrike" kern="1200" cap="none" spc="0" normalizeH="0" baseline="0" noProof="0">
                <a:ln>
                  <a:noFill/>
                </a:ln>
                <a:solidFill>
                  <a:srgbClr val="56585C"/>
                </a:solidFill>
                <a:effectLst/>
                <a:uLnTx/>
                <a:uFillTx/>
                <a:latin typeface="Calibri"/>
                <a:ea typeface="+mn-lt"/>
                <a:cs typeface="Calibri"/>
              </a:rPr>
              <a:t>(2021)</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5" name="Slide Number Placeholder 3">
            <a:extLst>
              <a:ext uri="{FF2B5EF4-FFF2-40B4-BE49-F238E27FC236}">
                <a16:creationId xmlns:a16="http://schemas.microsoft.com/office/drawing/2014/main" id="{2DD37D08-88D0-50BD-BDF4-636BFC4D1B5C}"/>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60</a:t>
            </a:fld>
            <a:endParaRPr lang="en-US">
              <a:solidFill>
                <a:srgbClr val="A9A9A9"/>
              </a:solidFill>
              <a:latin typeface="Calibri"/>
            </a:endParaRPr>
          </a:p>
        </p:txBody>
      </p:sp>
    </p:spTree>
    <p:extLst>
      <p:ext uri="{BB962C8B-B14F-4D97-AF65-F5344CB8AC3E}">
        <p14:creationId xmlns:p14="http://schemas.microsoft.com/office/powerpoint/2010/main" val="4214987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0" y="1"/>
            <a:ext cx="9144000" cy="556180"/>
          </a:xfrm>
          <a:solidFill>
            <a:schemeClr val="accent3"/>
          </a:solidFill>
        </p:spPr>
        <p:txBody>
          <a:bodyPr anchor="ctr"/>
          <a:lstStyle/>
          <a:p>
            <a:pPr algn="ctr"/>
            <a:r>
              <a:rPr lang="en-US">
                <a:solidFill>
                  <a:schemeClr val="bg1"/>
                </a:solidFill>
              </a:rPr>
              <a:t>New Classrooms</a:t>
            </a:r>
          </a:p>
        </p:txBody>
      </p:sp>
      <p:sp>
        <p:nvSpPr>
          <p:cNvPr id="8" name="Rectangle 7">
            <a:extLst>
              <a:ext uri="{FF2B5EF4-FFF2-40B4-BE49-F238E27FC236}">
                <a16:creationId xmlns:a16="http://schemas.microsoft.com/office/drawing/2014/main" id="{979EA802-4773-7A52-8EF1-BA0EBFA4D4EC}"/>
              </a:ext>
            </a:extLst>
          </p:cNvPr>
          <p:cNvSpPr/>
          <p:nvPr/>
        </p:nvSpPr>
        <p:spPr>
          <a:xfrm>
            <a:off x="0" y="556180"/>
            <a:ext cx="838986" cy="6301820"/>
          </a:xfrm>
          <a:prstGeom prst="rect">
            <a:avLst/>
          </a:prstGeom>
          <a:solidFill>
            <a:srgbClr val="BBD2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Optimizing Technology</a:t>
            </a:r>
          </a:p>
        </p:txBody>
      </p:sp>
      <p:graphicFrame>
        <p:nvGraphicFramePr>
          <p:cNvPr id="5" name="Table 3">
            <a:extLst>
              <a:ext uri="{FF2B5EF4-FFF2-40B4-BE49-F238E27FC236}">
                <a16:creationId xmlns:a16="http://schemas.microsoft.com/office/drawing/2014/main" id="{A09CE4BB-F2CB-E904-9F07-8CAAC4B38704}"/>
              </a:ext>
            </a:extLst>
          </p:cNvPr>
          <p:cNvGraphicFramePr>
            <a:graphicFrameLocks noGrp="1"/>
          </p:cNvGraphicFramePr>
          <p:nvPr>
            <p:extLst>
              <p:ext uri="{D42A27DB-BD31-4B8C-83A1-F6EECF244321}">
                <p14:modId xmlns:p14="http://schemas.microsoft.com/office/powerpoint/2010/main" val="3777695111"/>
              </p:ext>
            </p:extLst>
          </p:nvPr>
        </p:nvGraphicFramePr>
        <p:xfrm>
          <a:off x="1108388" y="840818"/>
          <a:ext cx="4246035" cy="4609240"/>
        </p:xfrm>
        <a:graphic>
          <a:graphicData uri="http://schemas.openxmlformats.org/drawingml/2006/table">
            <a:tbl>
              <a:tblPr firstRow="1" bandRow="1">
                <a:tableStyleId>{5940675A-B579-460E-94D1-54222C63F5DA}</a:tableStyleId>
              </a:tblPr>
              <a:tblGrid>
                <a:gridCol w="4246035">
                  <a:extLst>
                    <a:ext uri="{9D8B030D-6E8A-4147-A177-3AD203B41FA5}">
                      <a16:colId xmlns:a16="http://schemas.microsoft.com/office/drawing/2014/main" val="2853054057"/>
                    </a:ext>
                  </a:extLst>
                </a:gridCol>
              </a:tblGrid>
              <a:tr h="494440">
                <a:tc>
                  <a:txBody>
                    <a:bodyPr/>
                    <a:lstStyle/>
                    <a:p>
                      <a:pPr algn="ctr"/>
                      <a:r>
                        <a:rPr lang="en-US" b="1">
                          <a:solidFill>
                            <a:schemeClr val="bg1"/>
                          </a:solidFill>
                        </a:rPr>
                        <a:t>Overview</a:t>
                      </a:r>
                    </a:p>
                  </a:txBody>
                  <a:tcPr anchor="ctr">
                    <a:solidFill>
                      <a:schemeClr val="accent3"/>
                    </a:solidFill>
                  </a:tcPr>
                </a:tc>
                <a:extLst>
                  <a:ext uri="{0D108BD9-81ED-4DB2-BD59-A6C34878D82A}">
                    <a16:rowId xmlns:a16="http://schemas.microsoft.com/office/drawing/2014/main" val="232791773"/>
                  </a:ext>
                </a:extLst>
              </a:tr>
              <a:tr h="3795163">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New Classrooms serves</a:t>
                      </a:r>
                      <a:r>
                        <a:rPr lang="en-US" sz="1200" b="1" i="0" u="none" strike="noStrike" noProof="0">
                          <a:solidFill>
                            <a:srgbClr val="56585C"/>
                          </a:solidFill>
                          <a:latin typeface="Calibri"/>
                        </a:rPr>
                        <a:t> over 36 schools across more </a:t>
                      </a:r>
                      <a:r>
                        <a:rPr lang="en-US" sz="1200" b="0" i="0" u="none" strike="noStrike" noProof="0">
                          <a:solidFill>
                            <a:srgbClr val="56585C"/>
                          </a:solidFill>
                          <a:latin typeface="Calibri"/>
                        </a:rPr>
                        <a:t>than 11 states and uses technology to organize math instruction into tailored “playlists” for students using multiple modalities to meet all learners’ needs. </a:t>
                      </a:r>
                      <a:br>
                        <a:rPr lang="en-US" sz="1200" b="0" i="0" u="none" strike="noStrike" noProof="0">
                          <a:solidFill>
                            <a:srgbClr val="56585C"/>
                          </a:solidFill>
                          <a:latin typeface="Calibri"/>
                        </a:rPr>
                      </a:b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The flagship tool, Teach to One Roadmaps enables teachers to assess each student's level of foundational knowledge and gaps, then the program </a:t>
                      </a:r>
                      <a:r>
                        <a:rPr lang="en-US" sz="1200" b="1" i="0" u="none" strike="noStrike" noProof="0">
                          <a:solidFill>
                            <a:srgbClr val="56585C"/>
                          </a:solidFill>
                          <a:latin typeface="Calibri"/>
                        </a:rPr>
                        <a:t>creates a customized roadmap for each individual learner so they can progress in math</a:t>
                      </a:r>
                      <a:r>
                        <a:rPr lang="en-US" sz="1200" b="0" i="0" u="none" strike="noStrike" noProof="0">
                          <a:solidFill>
                            <a:srgbClr val="56585C"/>
                          </a:solidFill>
                          <a:latin typeface="Calibri"/>
                        </a:rPr>
                        <a:t>. </a:t>
                      </a:r>
                      <a:br>
                        <a:rPr lang="en-US" sz="1200"/>
                      </a:br>
                      <a:endParaRPr lang="en-US" sz="1200"/>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The Teach to One platform </a:t>
                      </a:r>
                      <a:r>
                        <a:rPr lang="en-US" sz="1200" b="1" i="0" u="none" strike="noStrike" noProof="0">
                          <a:solidFill>
                            <a:srgbClr val="56585C"/>
                          </a:solidFill>
                          <a:latin typeface="Calibri"/>
                        </a:rPr>
                        <a:t>assists teachers in differentiating instruction and curating different learning experiences for students depending on their roadmap</a:t>
                      </a:r>
                      <a:r>
                        <a:rPr lang="en-US" sz="1200" b="0" i="0" u="none" strike="noStrike" noProof="0">
                          <a:solidFill>
                            <a:srgbClr val="56585C"/>
                          </a:solidFill>
                          <a:latin typeface="Calibri"/>
                        </a:rPr>
                        <a:t>. For example, during school, some students might participate in independent learning, others in small groups or learn directly from the teacher. </a:t>
                      </a:r>
                      <a:br>
                        <a:rPr lang="en-US" sz="1200" b="0" i="0" u="none" strike="noStrike" noProof="0">
                          <a:solidFill>
                            <a:srgbClr val="56585C"/>
                          </a:solidFill>
                          <a:latin typeface="Calibri"/>
                        </a:rPr>
                      </a:br>
                      <a:endParaRPr lang="en-US" sz="1200" b="0" i="0" u="none" strike="noStrike" noProof="0">
                        <a:solidFill>
                          <a:srgbClr val="56585C"/>
                        </a:solidFill>
                        <a:latin typeface="Calibri"/>
                      </a:endParaRP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New Classrooms also </a:t>
                      </a:r>
                      <a:r>
                        <a:rPr lang="en-US" sz="1200" b="1" i="0" u="none" strike="noStrike" noProof="0">
                          <a:solidFill>
                            <a:srgbClr val="56585C"/>
                          </a:solidFill>
                          <a:latin typeface="Calibri"/>
                        </a:rPr>
                        <a:t>creates lessons and experiences grounded in high-quality instructional materials </a:t>
                      </a:r>
                      <a:r>
                        <a:rPr lang="en-US" sz="1200" b="0" i="0" u="none" strike="noStrike" noProof="0">
                          <a:solidFill>
                            <a:srgbClr val="56585C"/>
                          </a:solidFill>
                          <a:latin typeface="Calibri"/>
                        </a:rPr>
                        <a:t>to ensure students and teachers have access to relevant, impactful learning and teaching experiences. </a:t>
                      </a:r>
                      <a:endParaRPr lang="en-US" sz="1200" b="1" i="0" u="none" strike="noStrike" noProof="0">
                        <a:solidFill>
                          <a:srgbClr val="56585C"/>
                        </a:solidFill>
                        <a:latin typeface="Calibri"/>
                      </a:endParaRPr>
                    </a:p>
                    <a:p>
                      <a:pPr marL="0" marR="0" lvl="0" indent="0" algn="l">
                        <a:lnSpc>
                          <a:spcPct val="100000"/>
                        </a:lnSpc>
                        <a:spcBef>
                          <a:spcPts val="0"/>
                        </a:spcBef>
                        <a:spcAft>
                          <a:spcPts val="0"/>
                        </a:spcAft>
                        <a:buClr>
                          <a:srgbClr val="91A226"/>
                        </a:buClr>
                        <a:buSzTx/>
                        <a:buFont typeface="Wingdings" panose="05000000000000000000" pitchFamily="2" charset="2"/>
                        <a:buNone/>
                      </a:pPr>
                      <a:endParaRPr lang="en-US" sz="1200" b="1" i="0" u="none" strike="noStrike" noProof="0">
                        <a:solidFill>
                          <a:srgbClr val="56585C"/>
                        </a:solidFill>
                        <a:latin typeface="Calibri"/>
                      </a:endParaRPr>
                    </a:p>
                  </a:txBody>
                  <a:tcPr/>
                </a:tc>
                <a:extLst>
                  <a:ext uri="{0D108BD9-81ED-4DB2-BD59-A6C34878D82A}">
                    <a16:rowId xmlns:a16="http://schemas.microsoft.com/office/drawing/2014/main" val="2713621823"/>
                  </a:ext>
                </a:extLst>
              </a:tr>
            </a:tbl>
          </a:graphicData>
        </a:graphic>
      </p:graphicFrame>
      <p:graphicFrame>
        <p:nvGraphicFramePr>
          <p:cNvPr id="9" name="Table 8">
            <a:extLst>
              <a:ext uri="{FF2B5EF4-FFF2-40B4-BE49-F238E27FC236}">
                <a16:creationId xmlns:a16="http://schemas.microsoft.com/office/drawing/2014/main" id="{AB67643D-5392-7C7B-592E-60DFF24CDB6F}"/>
              </a:ext>
            </a:extLst>
          </p:cNvPr>
          <p:cNvGraphicFramePr>
            <a:graphicFrameLocks noGrp="1"/>
          </p:cNvGraphicFramePr>
          <p:nvPr>
            <p:extLst>
              <p:ext uri="{D42A27DB-BD31-4B8C-83A1-F6EECF244321}">
                <p14:modId xmlns:p14="http://schemas.microsoft.com/office/powerpoint/2010/main" val="1079700470"/>
              </p:ext>
            </p:extLst>
          </p:nvPr>
        </p:nvGraphicFramePr>
        <p:xfrm>
          <a:off x="5623825" y="840818"/>
          <a:ext cx="3312786" cy="2834640"/>
        </p:xfrm>
        <a:graphic>
          <a:graphicData uri="http://schemas.openxmlformats.org/drawingml/2006/table">
            <a:tbl>
              <a:tblPr firstRow="1" bandRow="1">
                <a:tableStyleId>{5940675A-B579-460E-94D1-54222C63F5DA}</a:tableStyleId>
              </a:tblPr>
              <a:tblGrid>
                <a:gridCol w="3312786">
                  <a:extLst>
                    <a:ext uri="{9D8B030D-6E8A-4147-A177-3AD203B41FA5}">
                      <a16:colId xmlns:a16="http://schemas.microsoft.com/office/drawing/2014/main" val="2853054057"/>
                    </a:ext>
                  </a:extLst>
                </a:gridCol>
              </a:tblGrid>
              <a:tr h="324578">
                <a:tc>
                  <a:txBody>
                    <a:bodyPr/>
                    <a:lstStyle/>
                    <a:p>
                      <a:pPr algn="ctr"/>
                      <a:r>
                        <a:rPr lang="en-US" b="1">
                          <a:solidFill>
                            <a:schemeClr val="bg1"/>
                          </a:solidFill>
                        </a:rPr>
                        <a:t>Intended Impact </a:t>
                      </a:r>
                      <a:endParaRPr lang="en-US"/>
                    </a:p>
                  </a:txBody>
                  <a:tcPr>
                    <a:solidFill>
                      <a:schemeClr val="accent3"/>
                    </a:solidFill>
                  </a:tcPr>
                </a:tc>
                <a:extLst>
                  <a:ext uri="{0D108BD9-81ED-4DB2-BD59-A6C34878D82A}">
                    <a16:rowId xmlns:a16="http://schemas.microsoft.com/office/drawing/2014/main" val="232791773"/>
                  </a:ext>
                </a:extLst>
              </a:tr>
              <a:tr h="1719058">
                <a:tc>
                  <a:txBody>
                    <a:bodyPr/>
                    <a:lstStyle/>
                    <a:p>
                      <a:pPr marL="284163" lvl="0" indent="-284163" algn="l">
                        <a:buClr>
                          <a:srgbClr val="91A226"/>
                        </a:buClr>
                        <a:buFont typeface="Wingdings" panose="05000000000000000000" pitchFamily="2" charset="2"/>
                        <a:buChar char="§"/>
                      </a:pPr>
                      <a:r>
                        <a:rPr lang="en-US" sz="1200" b="0" i="0" u="none" strike="noStrike" baseline="0" noProof="0">
                          <a:solidFill>
                            <a:srgbClr val="56585C"/>
                          </a:solidFill>
                          <a:latin typeface="Calibri"/>
                        </a:rPr>
                        <a:t>New Classrooms’ intended impact is to </a:t>
                      </a:r>
                      <a:r>
                        <a:rPr lang="en-US" sz="1200" b="1" i="0" u="none" strike="noStrike" baseline="0" noProof="0">
                          <a:solidFill>
                            <a:srgbClr val="56585C"/>
                          </a:solidFill>
                          <a:latin typeface="Calibri"/>
                        </a:rPr>
                        <a:t>disrupt the typical one-classroom, one-teacher model to offer an innovative, tech-based approach</a:t>
                      </a:r>
                      <a:r>
                        <a:rPr lang="en-US" sz="1200" b="0" i="0" u="none" strike="noStrike" baseline="0" noProof="0">
                          <a:solidFill>
                            <a:srgbClr val="56585C"/>
                          </a:solidFill>
                          <a:latin typeface="Calibri"/>
                        </a:rPr>
                        <a:t> to learning that enables personalized instruction to promote student learning.</a:t>
                      </a:r>
                      <a:br>
                        <a:rPr lang="en-US" sz="1200" b="0" i="0" u="none" strike="noStrike" baseline="0" noProof="0">
                          <a:solidFill>
                            <a:srgbClr val="56585C"/>
                          </a:solidFill>
                          <a:latin typeface="Calibri"/>
                        </a:rPr>
                      </a:br>
                      <a:endParaRPr lang="en-US" sz="1200" b="0" i="0" u="none" strike="noStrike" baseline="0" noProof="0">
                        <a:solidFill>
                          <a:srgbClr val="56585C"/>
                        </a:solidFill>
                        <a:latin typeface="Calibri"/>
                      </a:endParaRPr>
                    </a:p>
                    <a:p>
                      <a:pPr marL="284163" lvl="0" indent="-284163" algn="l">
                        <a:buClr>
                          <a:srgbClr val="91A226"/>
                        </a:buClr>
                        <a:buFont typeface="Wingdings" panose="05000000000000000000" pitchFamily="2" charset="2"/>
                        <a:buChar char="§"/>
                      </a:pPr>
                      <a:r>
                        <a:rPr lang="en-US" sz="1200"/>
                        <a:t>New Classrooms also aims to be on </a:t>
                      </a:r>
                      <a:r>
                        <a:rPr lang="en-US" sz="1200" b="1"/>
                        <a:t>the cutting edge of digital and technology-based products that optimize the teacher role </a:t>
                      </a:r>
                      <a:r>
                        <a:rPr lang="en-US" sz="1200"/>
                        <a:t>and integrate seamlessly into the classroom to create favorable learning conditions for students. </a:t>
                      </a:r>
                    </a:p>
                  </a:txBody>
                  <a:tcPr/>
                </a:tc>
                <a:extLst>
                  <a:ext uri="{0D108BD9-81ED-4DB2-BD59-A6C34878D82A}">
                    <a16:rowId xmlns:a16="http://schemas.microsoft.com/office/drawing/2014/main" val="2713621823"/>
                  </a:ext>
                </a:extLst>
              </a:tr>
            </a:tbl>
          </a:graphicData>
        </a:graphic>
      </p:graphicFrame>
      <p:sp>
        <p:nvSpPr>
          <p:cNvPr id="10" name="Speech Bubble: Rectangle 9">
            <a:extLst>
              <a:ext uri="{FF2B5EF4-FFF2-40B4-BE49-F238E27FC236}">
                <a16:creationId xmlns:a16="http://schemas.microsoft.com/office/drawing/2014/main" id="{768863A7-A644-EE61-86CA-2291B5D2CF96}"/>
              </a:ext>
            </a:extLst>
          </p:cNvPr>
          <p:cNvSpPr/>
          <p:nvPr/>
        </p:nvSpPr>
        <p:spPr>
          <a:xfrm>
            <a:off x="5623825" y="3859259"/>
            <a:ext cx="3312786" cy="1592165"/>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ea"/>
                <a:cs typeface="Calibri"/>
              </a:rPr>
              <a:t>“We have joy in it [learning] now. I raised my grade and I am going to the high school I want to go to because of this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696D"/>
                </a:solidFill>
                <a:effectLst/>
                <a:uLnTx/>
                <a:uFillTx/>
                <a:latin typeface="Calibri"/>
                <a:ea typeface="+mn-ea"/>
                <a:cs typeface="Calibri"/>
              </a:rPr>
              <a:t>–Student learning from New Classrooms’ Teach to One </a:t>
            </a:r>
          </a:p>
        </p:txBody>
      </p:sp>
      <p:sp>
        <p:nvSpPr>
          <p:cNvPr id="11" name="TextBox 10">
            <a:extLst>
              <a:ext uri="{FF2B5EF4-FFF2-40B4-BE49-F238E27FC236}">
                <a16:creationId xmlns:a16="http://schemas.microsoft.com/office/drawing/2014/main" id="{B469B0DF-DDC0-05E7-3C60-755A44E5144F}"/>
              </a:ext>
            </a:extLst>
          </p:cNvPr>
          <p:cNvSpPr txBox="1"/>
          <p:nvPr/>
        </p:nvSpPr>
        <p:spPr>
          <a:xfrm>
            <a:off x="955615" y="6656185"/>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2"/>
              </a:rPr>
              <a:t>New Classrooms</a:t>
            </a:r>
            <a:r>
              <a:rPr kumimoji="0" lang="en-US" sz="900" b="0" i="0" u="none" strike="noStrike" kern="1200" cap="none" spc="0" normalizeH="0" baseline="0" noProof="0">
                <a:ln>
                  <a:noFill/>
                </a:ln>
                <a:solidFill>
                  <a:srgbClr val="56585C"/>
                </a:solidFill>
                <a:effectLst/>
                <a:uLnTx/>
                <a:uFillTx/>
                <a:latin typeface="Calibri"/>
                <a:ea typeface="+mn-lt"/>
                <a:cs typeface="Calibri"/>
              </a:rPr>
              <a:t> (n.d);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3"/>
              </a:rPr>
              <a:t>New Classrooms </a:t>
            </a:r>
            <a:r>
              <a:rPr kumimoji="0" lang="en-US" sz="900" b="0" i="0" u="none" strike="noStrike" kern="1200" cap="none" spc="0" normalizeH="0" baseline="0" noProof="0">
                <a:ln>
                  <a:noFill/>
                </a:ln>
                <a:solidFill>
                  <a:srgbClr val="56585C"/>
                </a:solidFill>
                <a:effectLst/>
                <a:uLnTx/>
                <a:uFillTx/>
                <a:latin typeface="Calibri"/>
                <a:ea typeface="+mn-lt"/>
                <a:cs typeface="Calibri"/>
              </a:rPr>
              <a:t>(2020)</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3" name="Slide Number Placeholder 3">
            <a:extLst>
              <a:ext uri="{FF2B5EF4-FFF2-40B4-BE49-F238E27FC236}">
                <a16:creationId xmlns:a16="http://schemas.microsoft.com/office/drawing/2014/main" id="{EF5CAC0E-1993-009D-AE80-F1CE7739B8A1}"/>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61</a:t>
            </a:fld>
            <a:endParaRPr lang="en-US">
              <a:solidFill>
                <a:srgbClr val="A9A9A9"/>
              </a:solidFill>
              <a:latin typeface="Calibri"/>
            </a:endParaRPr>
          </a:p>
        </p:txBody>
      </p:sp>
    </p:spTree>
    <p:extLst>
      <p:ext uri="{BB962C8B-B14F-4D97-AF65-F5344CB8AC3E}">
        <p14:creationId xmlns:p14="http://schemas.microsoft.com/office/powerpoint/2010/main" val="4180006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93853-A5D0-F17E-EE2B-3A89E110A86E}"/>
              </a:ext>
            </a:extLst>
          </p:cNvPr>
          <p:cNvSpPr>
            <a:spLocks noGrp="1"/>
          </p:cNvSpPr>
          <p:nvPr>
            <p:ph type="body" sz="quarter" idx="14"/>
          </p:nvPr>
        </p:nvSpPr>
        <p:spPr/>
        <p:txBody>
          <a:bodyPr/>
          <a:lstStyle/>
          <a:p>
            <a:r>
              <a:rPr lang="en-US"/>
              <a:t>Appendix II: Bright Spots</a:t>
            </a:r>
          </a:p>
        </p:txBody>
      </p:sp>
    </p:spTree>
    <p:extLst>
      <p:ext uri="{BB962C8B-B14F-4D97-AF65-F5344CB8AC3E}">
        <p14:creationId xmlns:p14="http://schemas.microsoft.com/office/powerpoint/2010/main" val="2891195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E53E-B4AF-3790-30E8-6EBC47F5F553}"/>
              </a:ext>
            </a:extLst>
          </p:cNvPr>
          <p:cNvSpPr>
            <a:spLocks noGrp="1"/>
          </p:cNvSpPr>
          <p:nvPr>
            <p:ph type="title"/>
          </p:nvPr>
        </p:nvSpPr>
        <p:spPr/>
        <p:txBody>
          <a:bodyPr/>
          <a:lstStyle/>
          <a:p>
            <a:r>
              <a:rPr lang="en-US"/>
              <a:t>Our research also elevated bright spots, or organizations piloting this work in a variety of configurations  </a:t>
            </a:r>
          </a:p>
        </p:txBody>
      </p:sp>
      <p:graphicFrame>
        <p:nvGraphicFramePr>
          <p:cNvPr id="3" name="Table 4">
            <a:extLst>
              <a:ext uri="{FF2B5EF4-FFF2-40B4-BE49-F238E27FC236}">
                <a16:creationId xmlns:a16="http://schemas.microsoft.com/office/drawing/2014/main" id="{D7F287B5-8295-F7D2-C2AF-4DDB15FBF567}"/>
              </a:ext>
            </a:extLst>
          </p:cNvPr>
          <p:cNvGraphicFramePr>
            <a:graphicFrameLocks noGrp="1"/>
          </p:cNvGraphicFramePr>
          <p:nvPr/>
        </p:nvGraphicFramePr>
        <p:xfrm>
          <a:off x="162982" y="1362046"/>
          <a:ext cx="8814816" cy="640080"/>
        </p:xfrm>
        <a:graphic>
          <a:graphicData uri="http://schemas.openxmlformats.org/drawingml/2006/table">
            <a:tbl>
              <a:tblPr firstRow="1" bandRow="1">
                <a:tableStyleId>{5C22544A-7EE6-4342-B048-85BDC9FD1C3A}</a:tableStyleId>
              </a:tblPr>
              <a:tblGrid>
                <a:gridCol w="8814816">
                  <a:extLst>
                    <a:ext uri="{9D8B030D-6E8A-4147-A177-3AD203B41FA5}">
                      <a16:colId xmlns:a16="http://schemas.microsoft.com/office/drawing/2014/main" val="1078686954"/>
                    </a:ext>
                  </a:extLst>
                </a:gridCol>
              </a:tblGrid>
              <a:tr h="370840">
                <a:tc>
                  <a:txBody>
                    <a:bodyPr/>
                    <a:lstStyle/>
                    <a:p>
                      <a:r>
                        <a:rPr lang="en-US" b="0"/>
                        <a:t>The following slides provide greater detail on some of the bright spots described in the scan, including the relevant model types and characteristics of strategic staffing that apply. </a:t>
                      </a:r>
                    </a:p>
                  </a:txBody>
                  <a:tcPr>
                    <a:solidFill>
                      <a:schemeClr val="tx1"/>
                    </a:solidFill>
                  </a:tcPr>
                </a:tc>
                <a:extLst>
                  <a:ext uri="{0D108BD9-81ED-4DB2-BD59-A6C34878D82A}">
                    <a16:rowId xmlns:a16="http://schemas.microsoft.com/office/drawing/2014/main" val="184506378"/>
                  </a:ext>
                </a:extLst>
              </a:tr>
            </a:tbl>
          </a:graphicData>
        </a:graphic>
      </p:graphicFrame>
      <p:graphicFrame>
        <p:nvGraphicFramePr>
          <p:cNvPr id="5" name="Table 5">
            <a:extLst>
              <a:ext uri="{FF2B5EF4-FFF2-40B4-BE49-F238E27FC236}">
                <a16:creationId xmlns:a16="http://schemas.microsoft.com/office/drawing/2014/main" id="{7719BDB4-677B-F1A3-30C6-A6DE6A63EC79}"/>
              </a:ext>
            </a:extLst>
          </p:cNvPr>
          <p:cNvGraphicFramePr>
            <a:graphicFrameLocks noGrp="1"/>
          </p:cNvGraphicFramePr>
          <p:nvPr>
            <p:extLst>
              <p:ext uri="{D42A27DB-BD31-4B8C-83A1-F6EECF244321}">
                <p14:modId xmlns:p14="http://schemas.microsoft.com/office/powerpoint/2010/main" val="1049921768"/>
              </p:ext>
            </p:extLst>
          </p:nvPr>
        </p:nvGraphicFramePr>
        <p:xfrm>
          <a:off x="162981" y="2317869"/>
          <a:ext cx="8721043" cy="1798320"/>
        </p:xfrm>
        <a:graphic>
          <a:graphicData uri="http://schemas.openxmlformats.org/drawingml/2006/table">
            <a:tbl>
              <a:tblPr firstRow="1" bandRow="1">
                <a:tableStyleId>{5940675A-B579-460E-94D1-54222C63F5DA}</a:tableStyleId>
              </a:tblPr>
              <a:tblGrid>
                <a:gridCol w="2749472">
                  <a:extLst>
                    <a:ext uri="{9D8B030D-6E8A-4147-A177-3AD203B41FA5}">
                      <a16:colId xmlns:a16="http://schemas.microsoft.com/office/drawing/2014/main" val="2256022105"/>
                    </a:ext>
                  </a:extLst>
                </a:gridCol>
                <a:gridCol w="5971571">
                  <a:extLst>
                    <a:ext uri="{9D8B030D-6E8A-4147-A177-3AD203B41FA5}">
                      <a16:colId xmlns:a16="http://schemas.microsoft.com/office/drawing/2014/main" val="2610520004"/>
                    </a:ext>
                  </a:extLst>
                </a:gridCol>
              </a:tblGrid>
              <a:tr h="1299833">
                <a:tc>
                  <a:txBody>
                    <a:bodyPr/>
                    <a:lstStyle/>
                    <a:p>
                      <a:r>
                        <a:rPr lang="en-US" sz="1400" b="1"/>
                        <a:t>The subsequent slides will describe multiple Bright spots </a:t>
                      </a:r>
                    </a:p>
                  </a:txBody>
                  <a:tcPr anchor="ctr">
                    <a:solidFill>
                      <a:schemeClr val="bg1">
                        <a:lumMod val="95000"/>
                      </a:schemeClr>
                    </a:solidFill>
                  </a:tcPr>
                </a:tc>
                <a:tc>
                  <a:txBody>
                    <a:bodyPr/>
                    <a:lstStyle/>
                    <a:p>
                      <a:pPr marL="285750" indent="-285750">
                        <a:buClr>
                          <a:schemeClr val="accent4"/>
                        </a:buClr>
                        <a:buFont typeface="Wingdings" panose="05000000000000000000" pitchFamily="2" charset="2"/>
                        <a:buChar char="§"/>
                      </a:pPr>
                      <a:r>
                        <a:rPr lang="en-US" sz="1400"/>
                        <a:t>Best NC</a:t>
                      </a:r>
                    </a:p>
                    <a:p>
                      <a:pPr marL="285750" indent="-285750">
                        <a:buClr>
                          <a:schemeClr val="accent4"/>
                        </a:buClr>
                        <a:buFont typeface="Wingdings" panose="05000000000000000000" pitchFamily="2" charset="2"/>
                        <a:buChar char="§"/>
                      </a:pPr>
                      <a:r>
                        <a:rPr lang="en-US" sz="1400"/>
                        <a:t>CityBridge</a:t>
                      </a:r>
                    </a:p>
                    <a:p>
                      <a:pPr marL="285750" indent="-285750">
                        <a:buClr>
                          <a:schemeClr val="accent4"/>
                        </a:buClr>
                        <a:buFont typeface="Wingdings" panose="05000000000000000000" pitchFamily="2" charset="2"/>
                        <a:buChar char="§"/>
                      </a:pPr>
                      <a:r>
                        <a:rPr lang="en-US" sz="1400"/>
                        <a:t>Denver Public Schools</a:t>
                      </a:r>
                    </a:p>
                    <a:p>
                      <a:pPr marL="285750" indent="-285750">
                        <a:buClr>
                          <a:schemeClr val="accent4"/>
                        </a:buClr>
                        <a:buFont typeface="Wingdings" panose="05000000000000000000" pitchFamily="2" charset="2"/>
                        <a:buChar char="§"/>
                      </a:pPr>
                      <a:r>
                        <a:rPr lang="en-US" sz="1400"/>
                        <a:t>New York City DOE</a:t>
                      </a:r>
                    </a:p>
                    <a:p>
                      <a:pPr marL="285750" indent="-285750">
                        <a:buClr>
                          <a:schemeClr val="accent4"/>
                        </a:buClr>
                        <a:buFont typeface="Wingdings" panose="05000000000000000000" pitchFamily="2" charset="2"/>
                        <a:buChar char="§"/>
                      </a:pPr>
                      <a:r>
                        <a:rPr lang="en-US" sz="1400"/>
                        <a:t>Third Future Schools </a:t>
                      </a:r>
                    </a:p>
                    <a:p>
                      <a:pPr marL="285750" indent="-285750">
                        <a:buClr>
                          <a:schemeClr val="accent4"/>
                        </a:buClr>
                        <a:buFont typeface="Wingdings" panose="05000000000000000000" pitchFamily="2" charset="2"/>
                        <a:buChar char="§"/>
                      </a:pPr>
                      <a:r>
                        <a:rPr lang="en-US" sz="1400"/>
                        <a:t>Da Vinci Schools</a:t>
                      </a:r>
                    </a:p>
                    <a:p>
                      <a:pPr marL="285750" indent="-285750">
                        <a:buClr>
                          <a:schemeClr val="accent4"/>
                        </a:buClr>
                        <a:buFont typeface="Wingdings" panose="05000000000000000000" pitchFamily="2" charset="2"/>
                        <a:buChar char="§"/>
                      </a:pPr>
                      <a:r>
                        <a:rPr lang="en-US" sz="1400"/>
                        <a:t>Design39 Campus</a:t>
                      </a:r>
                    </a:p>
                    <a:p>
                      <a:pPr marL="285750" indent="-285750">
                        <a:buClr>
                          <a:schemeClr val="accent4"/>
                        </a:buClr>
                        <a:buFont typeface="Wingdings" panose="05000000000000000000" pitchFamily="2" charset="2"/>
                        <a:buChar char="§"/>
                      </a:pPr>
                      <a:r>
                        <a:rPr lang="en-US" sz="1400"/>
                        <a:t>Intrinsic PODS</a:t>
                      </a:r>
                    </a:p>
                  </a:txBody>
                  <a:tcPr/>
                </a:tc>
                <a:extLst>
                  <a:ext uri="{0D108BD9-81ED-4DB2-BD59-A6C34878D82A}">
                    <a16:rowId xmlns:a16="http://schemas.microsoft.com/office/drawing/2014/main" val="798547976"/>
                  </a:ext>
                </a:extLst>
              </a:tr>
            </a:tbl>
          </a:graphicData>
        </a:graphic>
      </p:graphicFrame>
      <p:graphicFrame>
        <p:nvGraphicFramePr>
          <p:cNvPr id="6" name="Table 5">
            <a:extLst>
              <a:ext uri="{FF2B5EF4-FFF2-40B4-BE49-F238E27FC236}">
                <a16:creationId xmlns:a16="http://schemas.microsoft.com/office/drawing/2014/main" id="{38EBA008-469B-5F15-7257-4E2D51B71F14}"/>
              </a:ext>
            </a:extLst>
          </p:cNvPr>
          <p:cNvGraphicFramePr>
            <a:graphicFrameLocks noGrp="1"/>
          </p:cNvGraphicFramePr>
          <p:nvPr>
            <p:extLst>
              <p:ext uri="{D42A27DB-BD31-4B8C-83A1-F6EECF244321}">
                <p14:modId xmlns:p14="http://schemas.microsoft.com/office/powerpoint/2010/main" val="2816159144"/>
              </p:ext>
            </p:extLst>
          </p:nvPr>
        </p:nvGraphicFramePr>
        <p:xfrm>
          <a:off x="162980" y="4631598"/>
          <a:ext cx="8721043" cy="1371600"/>
        </p:xfrm>
        <a:graphic>
          <a:graphicData uri="http://schemas.openxmlformats.org/drawingml/2006/table">
            <a:tbl>
              <a:tblPr firstRow="1" bandRow="1">
                <a:tableStyleId>{5940675A-B579-460E-94D1-54222C63F5DA}</a:tableStyleId>
              </a:tblPr>
              <a:tblGrid>
                <a:gridCol w="2749472">
                  <a:extLst>
                    <a:ext uri="{9D8B030D-6E8A-4147-A177-3AD203B41FA5}">
                      <a16:colId xmlns:a16="http://schemas.microsoft.com/office/drawing/2014/main" val="2256022105"/>
                    </a:ext>
                  </a:extLst>
                </a:gridCol>
                <a:gridCol w="5971571">
                  <a:extLst>
                    <a:ext uri="{9D8B030D-6E8A-4147-A177-3AD203B41FA5}">
                      <a16:colId xmlns:a16="http://schemas.microsoft.com/office/drawing/2014/main" val="2610520004"/>
                    </a:ext>
                  </a:extLst>
                </a:gridCol>
              </a:tblGrid>
              <a:tr h="370840">
                <a:tc>
                  <a:txBody>
                    <a:bodyPr/>
                    <a:lstStyle/>
                    <a:p>
                      <a:r>
                        <a:rPr lang="en-US" sz="1400" b="1"/>
                        <a:t>The color-coded pie chart in the upper right-hand corner of each slide indicates which characteristics of strategic staffing apply. </a:t>
                      </a:r>
                    </a:p>
                  </a:txBody>
                  <a:tcPr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400" b="0" i="0" u="none" strike="noStrike" kern="0" cap="none" spc="0" normalizeH="0" baseline="0" noProof="0">
                          <a:ln>
                            <a:noFill/>
                          </a:ln>
                          <a:solidFill>
                            <a:srgbClr val="1B696D"/>
                          </a:solidFill>
                          <a:effectLst/>
                          <a:uLnTx/>
                          <a:uFillTx/>
                          <a:latin typeface="Calibri" panose="020F0502020204030204" pitchFamily="34" charset="0"/>
                          <a:cs typeface="Calibri" panose="020F0502020204030204" pitchFamily="34" charset="0"/>
                          <a:sym typeface="Arial"/>
                        </a:rPr>
                        <a:t>Distributed Leadership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400" b="0" i="0" u="none" strike="noStrike" kern="0" cap="none" spc="0" normalizeH="0" baseline="0" noProof="0">
                          <a:ln>
                            <a:noFill/>
                          </a:ln>
                          <a:solidFill>
                            <a:srgbClr val="91A226"/>
                          </a:solidFill>
                          <a:effectLst/>
                          <a:uLnTx/>
                          <a:uFillTx/>
                          <a:latin typeface="Calibri" panose="020F0502020204030204" pitchFamily="34" charset="0"/>
                          <a:cs typeface="Calibri" panose="020F0502020204030204" pitchFamily="34" charset="0"/>
                          <a:sym typeface="Arial"/>
                        </a:rPr>
                        <a:t>Compensation Structures Differentiated by Role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400" b="0" i="0" u="none" strike="noStrike" kern="0" cap="none" spc="0" normalizeH="0" baseline="0" noProof="0">
                          <a:ln>
                            <a:noFill/>
                          </a:ln>
                          <a:solidFill>
                            <a:srgbClr val="3B325E"/>
                          </a:solidFill>
                          <a:effectLst/>
                          <a:uLnTx/>
                          <a:uFillTx/>
                          <a:latin typeface="Calibri" panose="020F0502020204030204" pitchFamily="34" charset="0"/>
                          <a:cs typeface="Calibri" panose="020F0502020204030204" pitchFamily="34" charset="0"/>
                          <a:sym typeface="Arial"/>
                        </a:rPr>
                        <a:t>Innovative Teaming Structures </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400" b="0" i="0" u="none" strike="noStrike" kern="0" cap="none" spc="0" normalizeH="0" baseline="0" noProof="0">
                          <a:ln>
                            <a:noFill/>
                          </a:ln>
                          <a:solidFill>
                            <a:srgbClr val="E7982E"/>
                          </a:solidFill>
                          <a:effectLst/>
                          <a:uLnTx/>
                          <a:uFillTx/>
                          <a:latin typeface="Calibri" panose="020F0502020204030204" pitchFamily="34" charset="0"/>
                          <a:cs typeface="Calibri" panose="020F0502020204030204" pitchFamily="34" charset="0"/>
                          <a:sym typeface="Arial"/>
                        </a:rPr>
                        <a:t>Extended Teacher Reach</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400" b="0" i="0" u="none" strike="noStrike" kern="0" cap="none" spc="0" normalizeH="0" baseline="0" noProof="0">
                          <a:ln>
                            <a:noFill/>
                          </a:ln>
                          <a:solidFill>
                            <a:schemeClr val="accent6"/>
                          </a:solidFill>
                          <a:effectLst/>
                          <a:uLnTx/>
                          <a:uFillTx/>
                          <a:latin typeface="Calibri" panose="020F0502020204030204" pitchFamily="34" charset="0"/>
                          <a:cs typeface="Calibri" panose="020F0502020204030204" pitchFamily="34" charset="0"/>
                          <a:sym typeface="Arial"/>
                        </a:rPr>
                        <a:t>Staffing Structures that Intentionally Cultivate Teacher Pipelines</a:t>
                      </a:r>
                    </a:p>
                    <a:p>
                      <a:pPr marL="285750" marR="0" lvl="0" indent="-285750" algn="l" defTabSz="914400" rtl="0" eaLnBrk="1" fontAlgn="auto" latinLnBrk="0" hangingPunct="1">
                        <a:lnSpc>
                          <a:spcPct val="100000"/>
                        </a:lnSpc>
                        <a:spcBef>
                          <a:spcPts val="0"/>
                        </a:spcBef>
                        <a:spcAft>
                          <a:spcPts val="0"/>
                        </a:spcAft>
                        <a:buClr>
                          <a:srgbClr val="91A226"/>
                        </a:buClr>
                        <a:buSzTx/>
                        <a:buFont typeface="Wingdings" panose="05000000000000000000" pitchFamily="2" charset="2"/>
                        <a:buChar char="§"/>
                        <a:tabLst/>
                        <a:defRPr/>
                      </a:pPr>
                      <a:r>
                        <a:rPr kumimoji="0" lang="en-US" sz="1400" b="0" i="0" u="none" strike="noStrike" kern="0" cap="none" spc="0" normalizeH="0" baseline="0" noProof="0">
                          <a:ln>
                            <a:noFill/>
                          </a:ln>
                          <a:solidFill>
                            <a:schemeClr val="tx2"/>
                          </a:solidFill>
                          <a:effectLst/>
                          <a:uLnTx/>
                          <a:uFillTx/>
                          <a:latin typeface="Calibri" panose="020F0502020204030204" pitchFamily="34" charset="0"/>
                          <a:cs typeface="Calibri" panose="020F0502020204030204" pitchFamily="34" charset="0"/>
                          <a:sym typeface="Arial"/>
                        </a:rPr>
                        <a:t>Technology that Optimizes Educator Roles/Time</a:t>
                      </a:r>
                    </a:p>
                  </a:txBody>
                  <a:tcPr/>
                </a:tc>
                <a:extLst>
                  <a:ext uri="{0D108BD9-81ED-4DB2-BD59-A6C34878D82A}">
                    <a16:rowId xmlns:a16="http://schemas.microsoft.com/office/drawing/2014/main" val="798547976"/>
                  </a:ext>
                </a:extLst>
              </a:tr>
            </a:tbl>
          </a:graphicData>
        </a:graphic>
      </p:graphicFrame>
      <p:sp>
        <p:nvSpPr>
          <p:cNvPr id="4" name="TextBox 3">
            <a:extLst>
              <a:ext uri="{FF2B5EF4-FFF2-40B4-BE49-F238E27FC236}">
                <a16:creationId xmlns:a16="http://schemas.microsoft.com/office/drawing/2014/main" id="{6D14B82F-4028-1EF3-49BE-F3178867BF8F}"/>
              </a:ext>
            </a:extLst>
          </p:cNvPr>
          <p:cNvSpPr txBox="1"/>
          <p:nvPr/>
        </p:nvSpPr>
        <p:spPr>
          <a:xfrm>
            <a:off x="127261" y="6565237"/>
            <a:ext cx="52884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6585C"/>
                </a:solidFill>
                <a:effectLst/>
                <a:uLnTx/>
                <a:uFillTx/>
                <a:latin typeface="Calibri" panose="020F0502020204030204" pitchFamily="34" charset="0"/>
                <a:ea typeface="+mn-ea"/>
                <a:cs typeface="Calibri" panose="020F0502020204030204" pitchFamily="34" charset="0"/>
              </a:rPr>
              <a:t>NOTE: This is not an exhaustive list of organizations that serve as bright spots.</a:t>
            </a:r>
          </a:p>
        </p:txBody>
      </p:sp>
      <p:sp>
        <p:nvSpPr>
          <p:cNvPr id="7" name="Slide Number Placeholder 3">
            <a:extLst>
              <a:ext uri="{FF2B5EF4-FFF2-40B4-BE49-F238E27FC236}">
                <a16:creationId xmlns:a16="http://schemas.microsoft.com/office/drawing/2014/main" id="{FBD8FA20-6618-8260-5627-9E017B154C35}"/>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63</a:t>
            </a:fld>
            <a:endParaRPr lang="en-US">
              <a:solidFill>
                <a:srgbClr val="A9A9A9"/>
              </a:solidFill>
              <a:latin typeface="Calibri"/>
            </a:endParaRPr>
          </a:p>
        </p:txBody>
      </p:sp>
    </p:spTree>
    <p:extLst>
      <p:ext uri="{BB962C8B-B14F-4D97-AF65-F5344CB8AC3E}">
        <p14:creationId xmlns:p14="http://schemas.microsoft.com/office/powerpoint/2010/main" val="1359544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Best NC</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1758440710"/>
              </p:ext>
            </p:extLst>
          </p:nvPr>
        </p:nvGraphicFramePr>
        <p:xfrm>
          <a:off x="325965" y="2010012"/>
          <a:ext cx="8558058" cy="1815691"/>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815691">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Calibri"/>
                        </a:rPr>
                        <a:t>Best NC is a policy and advocacy coalition of business leaders </a:t>
                      </a:r>
                      <a:r>
                        <a:rPr lang="en-US" sz="1200" b="1" i="0" u="none" strike="noStrike" noProof="0">
                          <a:solidFill>
                            <a:srgbClr val="56585C"/>
                          </a:solidFill>
                          <a:latin typeface="Calibri"/>
                        </a:rPr>
                        <a:t>advancing initiatives across North Carolina to improve the state’s education system</a:t>
                      </a:r>
                      <a:r>
                        <a:rPr lang="en-US" sz="1200" b="0" i="0" u="none" strike="noStrike" noProof="0">
                          <a:solidFill>
                            <a:srgbClr val="56585C"/>
                          </a:solidFill>
                          <a:latin typeface="Calibri"/>
                        </a:rPr>
                        <a:t>.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Best NC helps </a:t>
                      </a:r>
                      <a:r>
                        <a:rPr lang="en-US" sz="1200" b="1" i="0" u="none" strike="noStrike" noProof="0">
                          <a:solidFill>
                            <a:srgbClr val="56585C"/>
                          </a:solidFill>
                          <a:latin typeface="Calibri"/>
                        </a:rPr>
                        <a:t>champion Advanced Teaching Roles (ATR), a model that extends teacher reach to serve more students and creates differentiated compensation models </a:t>
                      </a:r>
                      <a:r>
                        <a:rPr lang="en-US" sz="1200" b="0" i="0" u="none" strike="noStrike" noProof="0">
                          <a:solidFill>
                            <a:srgbClr val="56585C"/>
                          </a:solidFill>
                          <a:latin typeface="Calibri"/>
                        </a:rPr>
                        <a:t>so that educators receive additional pay for increasing their reach, leadership and overall responsibilities. Often, ATR takes the form of Public Impact’s Opportunity Culture.</a:t>
                      </a:r>
                      <a:endParaRPr lang="en-US" sz="1200"/>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The North Carolina legislature launched ATR in 2016 through the state budget bill. Since then, the program </a:t>
                      </a:r>
                      <a:r>
                        <a:rPr lang="en-US" sz="1200" b="1" i="0" u="none" strike="noStrike" noProof="0">
                          <a:solidFill>
                            <a:srgbClr val="56585C"/>
                          </a:solidFill>
                          <a:latin typeface="Calibri"/>
                        </a:rPr>
                        <a:t>has scaled to over 200 schools </a:t>
                      </a:r>
                      <a:r>
                        <a:rPr lang="en-US" sz="1200" b="0" i="0" u="none" strike="noStrike" noProof="0">
                          <a:solidFill>
                            <a:srgbClr val="56585C"/>
                          </a:solidFill>
                          <a:latin typeface="Calibri"/>
                        </a:rPr>
                        <a:t>with districts utilizing grant dollars.</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Calibri"/>
                        </a:rPr>
                        <a:t>Best NC also helps advanced innovative compensation models that </a:t>
                      </a:r>
                      <a:r>
                        <a:rPr lang="en-US" sz="1200" b="1" i="0" u="none" strike="noStrike" noProof="0">
                          <a:solidFill>
                            <a:srgbClr val="56585C"/>
                          </a:solidFill>
                          <a:latin typeface="Calibri"/>
                        </a:rPr>
                        <a:t>focus on professional growth leading to measurable and impactful improvement in student outcomes.</a:t>
                      </a:r>
                    </a:p>
                  </a:txBody>
                  <a:tcPr/>
                </a:tc>
                <a:extLst>
                  <a:ext uri="{0D108BD9-81ED-4DB2-BD59-A6C34878D82A}">
                    <a16:rowId xmlns:a16="http://schemas.microsoft.com/office/drawing/2014/main" val="2713621823"/>
                  </a:ext>
                </a:extLst>
              </a:tr>
            </a:tbl>
          </a:graphicData>
        </a:graphic>
      </p:graphicFrame>
      <p:sp>
        <p:nvSpPr>
          <p:cNvPr id="7" name="TextBox 6">
            <a:extLst>
              <a:ext uri="{FF2B5EF4-FFF2-40B4-BE49-F238E27FC236}">
                <a16:creationId xmlns:a16="http://schemas.microsoft.com/office/drawing/2014/main" id="{B98C99AD-EEB8-BCE7-7D94-CC390D567AF8}"/>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2"/>
              </a:rPr>
              <a:t>BEST NC</a:t>
            </a:r>
            <a:r>
              <a:rPr kumimoji="0" lang="en-US" sz="900" b="0" i="0" u="none" strike="noStrike" kern="1200" cap="none" spc="0" normalizeH="0" baseline="0" noProof="0">
                <a:ln>
                  <a:noFill/>
                </a:ln>
                <a:solidFill>
                  <a:srgbClr val="56585C"/>
                </a:solidFill>
                <a:effectLst/>
                <a:uLnTx/>
                <a:uFillTx/>
                <a:latin typeface="Calibri"/>
                <a:ea typeface="+mn-lt"/>
                <a:cs typeface="Calibri"/>
              </a:rPr>
              <a:t> (n.d);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3"/>
              </a:rPr>
              <a:t>BEST NC </a:t>
            </a:r>
            <a:r>
              <a:rPr kumimoji="0" lang="en-US" sz="900" b="0" i="0" u="none" strike="noStrike" kern="1200" cap="none" spc="0" normalizeH="0" baseline="0" noProof="0">
                <a:ln>
                  <a:noFill/>
                </a:ln>
                <a:solidFill>
                  <a:srgbClr val="56585C"/>
                </a:solidFill>
                <a:effectLst/>
                <a:uLnTx/>
                <a:uFillTx/>
                <a:latin typeface="Calibri"/>
                <a:ea typeface="+mn-lt"/>
                <a:cs typeface="Calibri"/>
              </a:rPr>
              <a:t>(2022)</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8" name="Speech Bubble: Rectangle 7">
            <a:extLst>
              <a:ext uri="{FF2B5EF4-FFF2-40B4-BE49-F238E27FC236}">
                <a16:creationId xmlns:a16="http://schemas.microsoft.com/office/drawing/2014/main" id="{8714743D-A31F-223C-B449-0061D2C32E2F}"/>
              </a:ext>
            </a:extLst>
          </p:cNvPr>
          <p:cNvSpPr/>
          <p:nvPr/>
        </p:nvSpPr>
        <p:spPr>
          <a:xfrm>
            <a:off x="448781" y="5576201"/>
            <a:ext cx="8312426" cy="910507"/>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“I think this program is really working and I do believe that it has made a difference in our school. I know the data show that it does, but I’m talking about even with the morale of the teachers. Even with the teachers’ skill and their ability to feel good about themselves.”—ATR Lead Teacher </a:t>
            </a:r>
          </a:p>
        </p:txBody>
      </p:sp>
      <p:graphicFrame>
        <p:nvGraphicFramePr>
          <p:cNvPr id="9" name="Google Shape;645;p45">
            <a:extLst>
              <a:ext uri="{FF2B5EF4-FFF2-40B4-BE49-F238E27FC236}">
                <a16:creationId xmlns:a16="http://schemas.microsoft.com/office/drawing/2014/main" id="{4438F606-455C-868C-81A3-DB9F869FF2A8}"/>
              </a:ext>
            </a:extLst>
          </p:cNvPr>
          <p:cNvGraphicFramePr/>
          <p:nvPr/>
        </p:nvGraphicFramePr>
        <p:xfrm>
          <a:off x="7945613" y="-11146"/>
          <a:ext cx="1226668" cy="9787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448642675"/>
              </p:ext>
            </p:extLst>
          </p:nvPr>
        </p:nvGraphicFramePr>
        <p:xfrm>
          <a:off x="325965" y="4008474"/>
          <a:ext cx="8558058" cy="1398251"/>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398251">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A report measuring the ATR pilot program schools indicated a positive impact for students and teachers. </a:t>
                      </a: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68 percent of ATR schools had higher School Performance Grades after one year compared to 46 percent of comparison schools. </a:t>
                      </a: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76 percent of ATR schools had increased growth scores in the first years of implementation compared to 45 percent of comparison schools. </a:t>
                      </a: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Teacher attrition in ATR pilot schools measured at 1–3 percent compared to 7.5–9 percent statewide. </a:t>
                      </a:r>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nvGraphicFramePr>
        <p:xfrm>
          <a:off x="325965" y="1095721"/>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panose="05000000000000000000" pitchFamily="2" charset="2"/>
                        <a:buNone/>
                      </a:pP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Changing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h</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ow teaching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6"/>
                            </a:ext>
                          </a:extLst>
                        </a:rPr>
                        <a:t>t</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eams are structured to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b</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etter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upport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tudents </a:t>
                      </a:r>
                      <a:endParaRPr lang="en-US" sz="1400" b="1" i="0" u="none" strike="noStrike" noProof="0">
                        <a:solidFill>
                          <a:schemeClr val="tx1"/>
                        </a:solidFill>
                        <a:latin typeface="Calibri"/>
                      </a:endParaRP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sp>
        <p:nvSpPr>
          <p:cNvPr id="4" name="Slide Number Placeholder 3">
            <a:extLst>
              <a:ext uri="{FF2B5EF4-FFF2-40B4-BE49-F238E27FC236}">
                <a16:creationId xmlns:a16="http://schemas.microsoft.com/office/drawing/2014/main" id="{AF38CA67-D0E3-5EAB-DE57-DC8FAC92D254}"/>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64</a:t>
            </a:fld>
            <a:endParaRPr lang="en-US">
              <a:solidFill>
                <a:srgbClr val="A9A9A9"/>
              </a:solidFill>
              <a:latin typeface="Calibri"/>
            </a:endParaRPr>
          </a:p>
        </p:txBody>
      </p:sp>
    </p:spTree>
    <p:extLst>
      <p:ext uri="{BB962C8B-B14F-4D97-AF65-F5344CB8AC3E}">
        <p14:creationId xmlns:p14="http://schemas.microsoft.com/office/powerpoint/2010/main" val="3899784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CityBridge</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2487577636"/>
              </p:ext>
            </p:extLst>
          </p:nvPr>
        </p:nvGraphicFramePr>
        <p:xfrm>
          <a:off x="325965" y="2010013"/>
          <a:ext cx="8558058" cy="173736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619308">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CityBridge is a nonprofit organization supporting public and charter schools in Washington D.C. to </a:t>
                      </a:r>
                      <a:r>
                        <a:rPr lang="en-US" sz="1200" b="1" i="0" u="none" strike="noStrike" noProof="0">
                          <a:solidFill>
                            <a:srgbClr val="56585C"/>
                          </a:solidFill>
                          <a:latin typeface="+mn-lt"/>
                        </a:rPr>
                        <a:t>design equitable school systems and learning experiences for students</a:t>
                      </a:r>
                      <a:r>
                        <a:rPr lang="en-US" sz="1200" b="0" i="0" u="none" strike="noStrike" noProof="0">
                          <a:solidFill>
                            <a:srgbClr val="56585C"/>
                          </a:solidFill>
                          <a:latin typeface="+mn-lt"/>
                        </a:rPr>
                        <a:t>.</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Transforming Teacher Initiative at CityBridge supports district and charter leaders </a:t>
                      </a:r>
                      <a:r>
                        <a:rPr lang="en-US" sz="1200" b="1" i="0" u="none" strike="noStrike" noProof="0">
                          <a:solidFill>
                            <a:srgbClr val="56585C"/>
                          </a:solidFill>
                          <a:latin typeface="+mn-lt"/>
                        </a:rPr>
                        <a:t>to transform the teaching role through a Professional Learning Community (PLC) and design workshops. </a:t>
                      </a:r>
                      <a:endParaRPr lang="en-US" sz="1200" b="1"/>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INSPIRATION PLC </a:t>
                      </a:r>
                      <a:r>
                        <a:rPr lang="en-US" sz="1200" b="1" i="0" u="none" strike="noStrike" noProof="0">
                          <a:solidFill>
                            <a:srgbClr val="56585C"/>
                          </a:solidFill>
                          <a:latin typeface="+mn-lt"/>
                        </a:rPr>
                        <a:t>connects school-based decisionmakers in four virtual sessions to learn about national and local models that reimagine the teaching profession </a:t>
                      </a:r>
                      <a:r>
                        <a:rPr lang="en-US" sz="1200" b="0" i="0" u="none" strike="noStrike" noProof="0">
                          <a:solidFill>
                            <a:srgbClr val="56585C"/>
                          </a:solidFill>
                          <a:latin typeface="+mn-lt"/>
                        </a:rPr>
                        <a:t>and identify pathways to introduce these initiatives within their schools. </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Transforming Teaching Design Workshop engages partners like ASU Next Education Workforce, Public Impact and Teacher Powered Schools to prepare school teams to </a:t>
                      </a:r>
                      <a:r>
                        <a:rPr lang="en-US" sz="1200" b="1" i="0" u="none" strike="noStrike" noProof="0">
                          <a:solidFill>
                            <a:srgbClr val="56585C"/>
                          </a:solidFill>
                          <a:latin typeface="+mn-lt"/>
                        </a:rPr>
                        <a:t>redesign the teaching profession within their schools</a:t>
                      </a:r>
                      <a:r>
                        <a:rPr lang="en-US" sz="1200" b="0" i="0" u="none" strike="noStrike" noProof="0">
                          <a:solidFill>
                            <a:srgbClr val="56585C"/>
                          </a:solidFill>
                          <a:latin typeface="+mn-lt"/>
                        </a:rPr>
                        <a:t>. </a:t>
                      </a:r>
                      <a:endParaRPr lang="en-US" sz="1200" b="1" i="0" u="none" strike="noStrike" noProof="0">
                        <a:solidFill>
                          <a:srgbClr val="56585C"/>
                        </a:solidFill>
                        <a:latin typeface="+mn-lt"/>
                      </a:endParaRPr>
                    </a:p>
                    <a:p>
                      <a:pPr marL="0" marR="0" lvl="0" indent="0" algn="l">
                        <a:lnSpc>
                          <a:spcPct val="100000"/>
                        </a:lnSpc>
                        <a:spcBef>
                          <a:spcPts val="0"/>
                        </a:spcBef>
                        <a:spcAft>
                          <a:spcPts val="0"/>
                        </a:spcAft>
                        <a:buClr>
                          <a:srgbClr val="91A226"/>
                        </a:buClr>
                        <a:buSzTx/>
                        <a:buFont typeface="Wingdings" panose="05000000000000000000" pitchFamily="2" charset="2"/>
                        <a:buNone/>
                      </a:pPr>
                      <a:endParaRPr lang="en-US" sz="1200" b="1" i="0" u="none" strike="noStrike" noProof="0">
                        <a:solidFill>
                          <a:srgbClr val="56585C"/>
                        </a:solidFill>
                        <a:latin typeface="+mn-lt"/>
                      </a:endParaRP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448781" y="5576201"/>
            <a:ext cx="8312426" cy="910507"/>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“As a change agent, I feel equipped and prepared to address and solve complex challenges that impact the quality of teaching and learning at my school.”—CityBridge School Design and Transformation program participant  </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1836608968"/>
              </p:ext>
            </p:extLst>
          </p:nvPr>
        </p:nvGraphicFramePr>
        <p:xfrm>
          <a:off x="325965" y="4008475"/>
          <a:ext cx="8558058" cy="1270536"/>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marL="284163" lvl="0" indent="-284163" algn="l">
                        <a:buClr>
                          <a:srgbClr val="91A226"/>
                        </a:buClr>
                        <a:buFont typeface="Wingdings" panose="05000000000000000000" pitchFamily="2" charset="2"/>
                        <a:buChar char="§"/>
                      </a:pPr>
                      <a:r>
                        <a:rPr lang="en-US" sz="1200" b="0" i="0" u="none" strike="noStrike" baseline="0" noProof="0">
                          <a:solidFill>
                            <a:srgbClr val="56585C"/>
                          </a:solidFill>
                          <a:latin typeface="+mn-lt"/>
                        </a:rPr>
                        <a:t>Across all programs, CityBridge’s 2021–2022 annual report shows equitable and inclusive impact. </a:t>
                      </a:r>
                    </a:p>
                    <a:p>
                      <a:pPr marL="574675" lvl="1" indent="-288925" algn="l">
                        <a:buClr>
                          <a:srgbClr val="91A226"/>
                        </a:buClr>
                        <a:buFont typeface="Calibri" panose="020F0502020204030204" pitchFamily="34" charset="0"/>
                        <a:buChar char="+"/>
                      </a:pPr>
                      <a:r>
                        <a:rPr lang="en-US" sz="1200"/>
                        <a:t>There were </a:t>
                      </a:r>
                      <a:r>
                        <a:rPr lang="en-US" sz="1200" b="1"/>
                        <a:t>115 participants </a:t>
                      </a:r>
                      <a:r>
                        <a:rPr lang="en-US" sz="1200"/>
                        <a:t>across all programs. </a:t>
                      </a:r>
                    </a:p>
                    <a:p>
                      <a:pPr marL="574675" lvl="1" indent="-288925" algn="l">
                        <a:buClr>
                          <a:srgbClr val="91A226"/>
                        </a:buClr>
                        <a:buFont typeface="Calibri" panose="020F0502020204030204" pitchFamily="34" charset="0"/>
                        <a:buChar char="+"/>
                      </a:pPr>
                      <a:r>
                        <a:rPr lang="en-US" sz="1200"/>
                        <a:t>80 percent of program participants </a:t>
                      </a:r>
                      <a:r>
                        <a:rPr lang="en-US" sz="1200" b="1"/>
                        <a:t>identify as a leader of color.</a:t>
                      </a:r>
                    </a:p>
                    <a:p>
                      <a:pPr marL="574675" lvl="1" indent="-288925" algn="l">
                        <a:buClr>
                          <a:srgbClr val="91A226"/>
                        </a:buClr>
                        <a:buFont typeface="Calibri" panose="020F0502020204030204" pitchFamily="34" charset="0"/>
                        <a:buChar char="+"/>
                      </a:pPr>
                      <a:r>
                        <a:rPr lang="en-US" sz="1200"/>
                        <a:t>74 percent of program participants </a:t>
                      </a:r>
                      <a:r>
                        <a:rPr lang="en-US" sz="1200" b="1"/>
                        <a:t>identify as Black</a:t>
                      </a:r>
                      <a:r>
                        <a:rPr lang="en-US" sz="1200"/>
                        <a:t>. </a:t>
                      </a:r>
                    </a:p>
                    <a:p>
                      <a:pPr marL="574675" lvl="1" indent="-288925" algn="l">
                        <a:buClr>
                          <a:srgbClr val="91A226"/>
                        </a:buClr>
                        <a:buFont typeface="Calibri" panose="020F0502020204030204" pitchFamily="34" charset="0"/>
                        <a:buChar char="+"/>
                      </a:pPr>
                      <a:r>
                        <a:rPr lang="en-US" sz="1200"/>
                        <a:t>CityBridge provided </a:t>
                      </a:r>
                      <a:r>
                        <a:rPr lang="en-US" sz="1200" b="1"/>
                        <a:t>$2.8M to entrepreneurs, schools and partners </a:t>
                      </a:r>
                      <a:r>
                        <a:rPr lang="en-US" sz="1200"/>
                        <a:t>to advance transformational efforts including redesigning the teaching role. </a:t>
                      </a:r>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nvGraphicFramePr>
        <p:xfrm>
          <a:off x="325965" y="1095721"/>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panose="05000000000000000000" pitchFamily="2" charset="2"/>
                        <a:buNone/>
                      </a:pP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Changing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h</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ow teaching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eams are structured to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etter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upport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tudents </a:t>
                      </a:r>
                      <a:endParaRPr lang="en-US" sz="1400" b="1" i="0" u="none" strike="noStrike" noProof="0">
                        <a:solidFill>
                          <a:schemeClr val="tx1"/>
                        </a:solidFill>
                        <a:latin typeface="Calibri"/>
                      </a:endParaRP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graphicFrame>
        <p:nvGraphicFramePr>
          <p:cNvPr id="4" name="Google Shape;645;p45">
            <a:extLst>
              <a:ext uri="{FF2B5EF4-FFF2-40B4-BE49-F238E27FC236}">
                <a16:creationId xmlns:a16="http://schemas.microsoft.com/office/drawing/2014/main" id="{6ACE2817-BEED-50B2-7FEE-5B926BA36EA9}"/>
              </a:ext>
            </a:extLst>
          </p:cNvPr>
          <p:cNvGraphicFramePr/>
          <p:nvPr/>
        </p:nvGraphicFramePr>
        <p:xfrm>
          <a:off x="8061867" y="-52497"/>
          <a:ext cx="1226668" cy="97874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063026B-B959-2E03-E9CE-1423EF847F86}"/>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3"/>
              </a:rPr>
              <a:t>CityBridge</a:t>
            </a:r>
            <a:r>
              <a:rPr kumimoji="0" lang="en-US" sz="900" b="0" i="0" u="none" strike="noStrike" kern="1200" cap="none" spc="0" normalizeH="0" baseline="0" noProof="0">
                <a:ln>
                  <a:noFill/>
                </a:ln>
                <a:solidFill>
                  <a:srgbClr val="56585C"/>
                </a:solidFill>
                <a:effectLst/>
                <a:uLnTx/>
                <a:uFillTx/>
                <a:latin typeface="Calibri"/>
                <a:ea typeface="+mn-lt"/>
                <a:cs typeface="Calibri"/>
              </a:rPr>
              <a:t> (n.d);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4"/>
              </a:rPr>
              <a:t>CityBridge</a:t>
            </a:r>
            <a:r>
              <a:rPr kumimoji="0" lang="en-US" sz="900" b="0" i="0" u="none" strike="noStrike" kern="1200" cap="none" spc="0" normalizeH="0" baseline="0" noProof="0">
                <a:ln>
                  <a:noFill/>
                </a:ln>
                <a:solidFill>
                  <a:srgbClr val="56585C"/>
                </a:solidFill>
                <a:effectLst/>
                <a:uLnTx/>
                <a:uFillTx/>
                <a:latin typeface="Calibri"/>
                <a:ea typeface="+mn-lt"/>
                <a:cs typeface="Calibri"/>
              </a:rPr>
              <a:t> (2022)</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6" name="Slide Number Placeholder 3">
            <a:extLst>
              <a:ext uri="{FF2B5EF4-FFF2-40B4-BE49-F238E27FC236}">
                <a16:creationId xmlns:a16="http://schemas.microsoft.com/office/drawing/2014/main" id="{49A97918-F5DB-C91A-9EF8-FF658C47EE44}"/>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65</a:t>
            </a:fld>
            <a:endParaRPr lang="en-US">
              <a:solidFill>
                <a:srgbClr val="A9A9A9"/>
              </a:solidFill>
              <a:latin typeface="Calibri"/>
            </a:endParaRPr>
          </a:p>
        </p:txBody>
      </p:sp>
    </p:spTree>
    <p:extLst>
      <p:ext uri="{BB962C8B-B14F-4D97-AF65-F5344CB8AC3E}">
        <p14:creationId xmlns:p14="http://schemas.microsoft.com/office/powerpoint/2010/main" val="838366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Denver Public Schools</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797282956"/>
              </p:ext>
            </p:extLst>
          </p:nvPr>
        </p:nvGraphicFramePr>
        <p:xfrm>
          <a:off x="292971" y="2108729"/>
          <a:ext cx="8558058" cy="137160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Denver Public Schools enrolls 89,213 students across 207 schools, </a:t>
                      </a:r>
                      <a:r>
                        <a:rPr lang="en-US" sz="1200" b="1" i="0" u="none" strike="noStrike" noProof="0">
                          <a:solidFill>
                            <a:srgbClr val="56585C"/>
                          </a:solidFill>
                          <a:latin typeface="+mn-lt"/>
                        </a:rPr>
                        <a:t>serving mostly students of color</a:t>
                      </a:r>
                      <a:r>
                        <a:rPr lang="en-US" sz="1200" b="0" i="0" u="none" strike="noStrike" noProof="0">
                          <a:solidFill>
                            <a:srgbClr val="56585C"/>
                          </a:solidFill>
                          <a:latin typeface="+mn-lt"/>
                        </a:rPr>
                        <a:t>, notably 52 percent Latino/a/x, 14 percent Black, five percent two or more races and three percent Asian or Asian American. </a:t>
                      </a: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Denver Public Schools implements a teacher leadership program throughout the district enabling </a:t>
                      </a:r>
                      <a:r>
                        <a:rPr lang="en-US" sz="1200" b="1" i="0" u="none" strike="noStrike" noProof="0">
                          <a:solidFill>
                            <a:srgbClr val="56585C"/>
                          </a:solidFill>
                          <a:latin typeface="+mn-lt"/>
                        </a:rPr>
                        <a:t>educators to obtain a leadership role within their school while continuing to serve as a classroom teacher</a:t>
                      </a:r>
                      <a:r>
                        <a:rPr lang="en-US" sz="1200" b="0" i="0" u="none" strike="noStrike" noProof="0">
                          <a:solidFill>
                            <a:srgbClr val="56585C"/>
                          </a:solidFill>
                          <a:latin typeface="+mn-lt"/>
                        </a:rPr>
                        <a:t>.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There are several roles with varying eligibility based upon years of experience and skills. These roles include Pre-Service Teacher Mentor, New Teacher Ambassador, Regional Team Specialist, Team Specialist, Team Lead and Senior Team Lead.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Teachers holding leadership roles receive additional compensation from $750–$5,500 per semester. </a:t>
                      </a: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448781" y="5284174"/>
            <a:ext cx="8312426" cy="910507"/>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“Being a Senior Team Lead is why I’m still in the classroom… because I have the opportunity to teach and lead.”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6585C"/>
                </a:solidFill>
                <a:latin typeface="Calibri"/>
                <a:ea typeface="+mn-lt"/>
                <a:cs typeface="Calibri"/>
              </a:rPr>
              <a:t>—</a:t>
            </a:r>
            <a:r>
              <a:rPr kumimoji="0" lang="en-US" sz="1200" b="0" i="0" u="none" strike="noStrike" kern="1200" cap="none" spc="0" normalizeH="0" baseline="0" noProof="0">
                <a:ln>
                  <a:noFill/>
                </a:ln>
                <a:solidFill>
                  <a:srgbClr val="56585C"/>
                </a:solidFill>
                <a:effectLst/>
                <a:uLnTx/>
                <a:uFillTx/>
                <a:latin typeface="Calibri"/>
                <a:ea typeface="+mn-lt"/>
                <a:cs typeface="Calibri"/>
              </a:rPr>
              <a:t>Denver Public Schools Teacher </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2184124830"/>
              </p:ext>
            </p:extLst>
          </p:nvPr>
        </p:nvGraphicFramePr>
        <p:xfrm>
          <a:off x="292971" y="3806659"/>
          <a:ext cx="8558058" cy="1016012"/>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016012">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lvl="0" algn="l">
                        <a:lnSpc>
                          <a:spcPct val="100000"/>
                        </a:lnSpc>
                        <a:spcBef>
                          <a:spcPts val="0"/>
                        </a:spcBef>
                        <a:spcAft>
                          <a:spcPts val="0"/>
                        </a:spcAft>
                        <a:buNone/>
                      </a:pPr>
                      <a:r>
                        <a:rPr lang="en-US" sz="1200" b="0" i="0" u="none" strike="noStrike" baseline="0" noProof="0"/>
                        <a:t>According to a study that measured the success of some of the Teacher Leader pilots:</a:t>
                      </a:r>
                      <a:endParaRPr lang="en-US" sz="1200"/>
                    </a:p>
                    <a:p>
                      <a:pPr marL="283845" lvl="0" indent="-283845" algn="l">
                        <a:buClr>
                          <a:srgbClr val="91A226"/>
                        </a:buClr>
                        <a:buFont typeface="Wingdings" panose="05000000000000000000" pitchFamily="2" charset="2"/>
                        <a:buChar char="§"/>
                      </a:pPr>
                      <a:r>
                        <a:rPr lang="en-US" sz="1200" b="0" i="0" u="none" strike="noStrike" baseline="0" noProof="0">
                          <a:solidFill>
                            <a:srgbClr val="56585C"/>
                          </a:solidFill>
                          <a:latin typeface="+mn-lt"/>
                        </a:rPr>
                        <a:t>89 percent of teachers in pilot schools </a:t>
                      </a:r>
                      <a:r>
                        <a:rPr lang="en-US" sz="1200" b="1" i="0" u="none" strike="noStrike" baseline="0" noProof="0">
                          <a:solidFill>
                            <a:srgbClr val="56585C"/>
                          </a:solidFill>
                          <a:latin typeface="+mn-lt"/>
                        </a:rPr>
                        <a:t>valued having leaders who are still in the classroom</a:t>
                      </a:r>
                      <a:r>
                        <a:rPr lang="en-US" sz="1200" b="0" i="0" u="none" strike="noStrike" baseline="0" noProof="0">
                          <a:solidFill>
                            <a:srgbClr val="56585C"/>
                          </a:solidFill>
                          <a:latin typeface="+mn-lt"/>
                        </a:rPr>
                        <a:t>.</a:t>
                      </a:r>
                      <a:endParaRPr lang="en-US" sz="1200" baseline="0"/>
                    </a:p>
                    <a:p>
                      <a:pPr marL="283845" indent="-283845" algn="l">
                        <a:buClr>
                          <a:schemeClr val="accent4"/>
                        </a:buClr>
                        <a:buFont typeface="Wingdings" panose="05000000000000000000" pitchFamily="2" charset="2"/>
                        <a:buChar char="§"/>
                      </a:pPr>
                      <a:r>
                        <a:rPr lang="en-US" sz="1200" b="0" i="0" u="none" strike="noStrike" baseline="0" noProof="0">
                          <a:solidFill>
                            <a:srgbClr val="56585C"/>
                          </a:solidFill>
                          <a:latin typeface="+mn-lt"/>
                        </a:rPr>
                        <a:t>74 percent are glad their school participated in the pilot and agreed that the roles helped distribute leadership, </a:t>
                      </a:r>
                      <a:r>
                        <a:rPr lang="en-US" sz="1200" b="1" i="0" u="none" strike="noStrike" baseline="0" noProof="0">
                          <a:solidFill>
                            <a:srgbClr val="56585C"/>
                          </a:solidFill>
                          <a:latin typeface="+mn-lt"/>
                        </a:rPr>
                        <a:t>increase teacher voice and positively impact the school</a:t>
                      </a:r>
                      <a:r>
                        <a:rPr lang="en-US" sz="1200" b="0" i="0" u="none" strike="noStrike" baseline="0" noProof="0">
                          <a:solidFill>
                            <a:srgbClr val="56585C"/>
                          </a:solidFill>
                          <a:latin typeface="+mn-lt"/>
                        </a:rPr>
                        <a:t>.</a:t>
                      </a:r>
                      <a:endParaRPr lang="en-US" sz="1200" b="0" baseline="0"/>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nvGraphicFramePr>
        <p:xfrm>
          <a:off x="325965" y="1095721"/>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panose="05000000000000000000" pitchFamily="2" charset="2"/>
                        <a:buNone/>
                      </a:pP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Changing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h</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ow teaching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6"/>
                            </a:ext>
                          </a:extLst>
                        </a:rPr>
                        <a:t>t</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eams are structured to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b</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etter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upport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tudents </a:t>
                      </a:r>
                      <a:endParaRPr lang="en-US" sz="1400" b="1" i="0" u="none" strike="noStrike" noProof="0">
                        <a:solidFill>
                          <a:schemeClr val="tx1"/>
                        </a:solidFill>
                        <a:latin typeface="Calibri"/>
                      </a:endParaRP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graphicFrame>
        <p:nvGraphicFramePr>
          <p:cNvPr id="5" name="Google Shape;645;p45">
            <a:extLst>
              <a:ext uri="{FF2B5EF4-FFF2-40B4-BE49-F238E27FC236}">
                <a16:creationId xmlns:a16="http://schemas.microsoft.com/office/drawing/2014/main" id="{57B3E380-82E5-134D-E0D8-C40685353371}"/>
              </a:ext>
            </a:extLst>
          </p:cNvPr>
          <p:cNvGraphicFramePr/>
          <p:nvPr/>
        </p:nvGraphicFramePr>
        <p:xfrm>
          <a:off x="7999317" y="-23502"/>
          <a:ext cx="1226668" cy="97874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292AE1B-A46D-2537-0FC0-11602D250CA7}"/>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3"/>
              </a:rPr>
              <a:t>Denver Public Schools</a:t>
            </a:r>
            <a:r>
              <a:rPr kumimoji="0" lang="en-US" sz="900" b="0" i="0" u="none" strike="noStrike" kern="1200" cap="none" spc="0" normalizeH="0" baseline="0" noProof="0">
                <a:ln>
                  <a:noFill/>
                </a:ln>
                <a:solidFill>
                  <a:srgbClr val="56585C"/>
                </a:solidFill>
                <a:effectLst/>
                <a:uLnTx/>
                <a:uFillTx/>
                <a:latin typeface="Calibri"/>
                <a:ea typeface="+mn-lt"/>
                <a:cs typeface="Calibri"/>
              </a:rPr>
              <a:t> (2023); </a:t>
            </a:r>
            <a:r>
              <a:rPr kumimoji="0" lang="en-US" sz="900" b="0" i="0" u="none" strike="noStrike" kern="1200" cap="none" spc="0" normalizeH="0" baseline="0" noProof="0">
                <a:ln>
                  <a:noFill/>
                </a:ln>
                <a:solidFill>
                  <a:srgbClr val="324B8B"/>
                </a:solidFill>
                <a:effectLst/>
                <a:uLnTx/>
                <a:uFillTx/>
                <a:latin typeface="Calibri"/>
                <a:ea typeface="+mn-lt"/>
                <a:cs typeface="Calibri"/>
                <a:hlinkClick r:id="rId4"/>
              </a:rPr>
              <a:t>Narareno, L</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4"/>
              </a:rPr>
              <a:t>. </a:t>
            </a:r>
            <a:r>
              <a:rPr kumimoji="0" lang="en-US" sz="900" b="0" i="0" u="none" strike="noStrike" kern="1200" cap="none" spc="0" normalizeH="0" baseline="0" noProof="0">
                <a:ln>
                  <a:noFill/>
                </a:ln>
                <a:solidFill>
                  <a:srgbClr val="56585C"/>
                </a:solidFill>
                <a:effectLst/>
                <a:uLnTx/>
                <a:uFillTx/>
                <a:latin typeface="Calibri"/>
                <a:ea typeface="+mn-lt"/>
                <a:cs typeface="Calibri"/>
              </a:rPr>
              <a:t>(2015)</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C8F0EDF5-EE9E-CF9E-31FE-61258A212773}"/>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66</a:t>
            </a:fld>
            <a:endParaRPr lang="en-US">
              <a:solidFill>
                <a:srgbClr val="A9A9A9"/>
              </a:solidFill>
              <a:latin typeface="Calibri"/>
            </a:endParaRPr>
          </a:p>
        </p:txBody>
      </p:sp>
    </p:spTree>
    <p:extLst>
      <p:ext uri="{BB962C8B-B14F-4D97-AF65-F5344CB8AC3E}">
        <p14:creationId xmlns:p14="http://schemas.microsoft.com/office/powerpoint/2010/main" val="1651530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New York City Department of Education</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2649011394"/>
              </p:ext>
            </p:extLst>
          </p:nvPr>
        </p:nvGraphicFramePr>
        <p:xfrm>
          <a:off x="292971" y="1577960"/>
          <a:ext cx="8558058" cy="283464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The country’s largest school district, New York City Public Schools, enrolls </a:t>
                      </a:r>
                      <a:r>
                        <a:rPr lang="en-US" sz="1200" b="1" i="0" u="none" strike="noStrike" noProof="0">
                          <a:solidFill>
                            <a:srgbClr val="56585C"/>
                          </a:solidFill>
                          <a:latin typeface="+mn-lt"/>
                        </a:rPr>
                        <a:t>over 1.04M students across 1,867 schools serving mostly students of color</a:t>
                      </a:r>
                      <a:r>
                        <a:rPr lang="en-US" sz="1200" b="0" i="0" u="none" strike="noStrike" noProof="0">
                          <a:solidFill>
                            <a:srgbClr val="56585C"/>
                          </a:solidFill>
                          <a:latin typeface="+mn-lt"/>
                        </a:rPr>
                        <a:t>; the district is 41 percent Latino/a/x, 24 percent Black; 16.5 percent Asian or Asian American. </a:t>
                      </a: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In partnership with the United Federation of Teachers, NYC Department of Education created Teacher Career Pathways (TCP) to </a:t>
                      </a:r>
                      <a:r>
                        <a:rPr lang="en-US" sz="1200" b="1" i="0" u="none" strike="noStrike" noProof="0">
                          <a:solidFill>
                            <a:srgbClr val="56585C"/>
                          </a:solidFill>
                          <a:latin typeface="+mn-lt"/>
                        </a:rPr>
                        <a:t>provide educators an opportunity to obtain leadership roles while remaining committed to their current schools and classroom</a:t>
                      </a:r>
                      <a:r>
                        <a:rPr lang="en-US" sz="1200" b="0" i="0" u="none" strike="noStrike" noProof="0">
                          <a:solidFill>
                            <a:srgbClr val="56585C"/>
                          </a:solidFill>
                          <a:latin typeface="+mn-lt"/>
                        </a:rPr>
                        <a:t>. Currently, 1,454 teacher leaders are serving in every borough across 657 schools.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TCP established </a:t>
                      </a:r>
                      <a:r>
                        <a:rPr lang="en-US" sz="1200" b="1" i="0" u="none" strike="noStrike" noProof="0">
                          <a:solidFill>
                            <a:srgbClr val="56585C"/>
                          </a:solidFill>
                          <a:latin typeface="+mn-lt"/>
                        </a:rPr>
                        <a:t>differentiated teacher leader roles through the UFT-DOE contract</a:t>
                      </a:r>
                      <a:r>
                        <a:rPr lang="en-US" sz="1200" b="0" i="0" u="none" strike="noStrike" noProof="0">
                          <a:solidFill>
                            <a:srgbClr val="56585C"/>
                          </a:solidFill>
                          <a:latin typeface="+mn-lt"/>
                        </a:rPr>
                        <a:t>. These roles include Model Teachers, Peer Collaborative Teachers and Master Teachers.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Teacher leaders received additional compensation based on their role </a:t>
                      </a:r>
                      <a:r>
                        <a:rPr lang="en-US" sz="1200" b="1" i="0" u="none" strike="noStrike" noProof="0">
                          <a:solidFill>
                            <a:srgbClr val="56585C"/>
                          </a:solidFill>
                          <a:latin typeface="+mn-lt"/>
                        </a:rPr>
                        <a:t>from $7,500 to $20,000 per year</a:t>
                      </a:r>
                      <a:r>
                        <a:rPr lang="en-US" sz="1200" b="0" i="0" u="none" strike="noStrike" noProof="0">
                          <a:solidFill>
                            <a:srgbClr val="56585C"/>
                          </a:solidFill>
                          <a:latin typeface="+mn-lt"/>
                        </a:rPr>
                        <a:t>. </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NYC Teaching Academies are</a:t>
                      </a:r>
                      <a:r>
                        <a:rPr lang="en-US" sz="1200" b="1" i="0" u="none" strike="noStrike" noProof="0">
                          <a:solidFill>
                            <a:srgbClr val="56585C"/>
                          </a:solidFill>
                          <a:latin typeface="+mn-lt"/>
                        </a:rPr>
                        <a:t> embedded, paid residency programs</a:t>
                      </a:r>
                      <a:r>
                        <a:rPr lang="en-US" sz="1200" b="0" i="0" u="none" strike="noStrike" noProof="0">
                          <a:solidFill>
                            <a:srgbClr val="56585C"/>
                          </a:solidFill>
                          <a:latin typeface="+mn-lt"/>
                        </a:rPr>
                        <a:t> in high-need, high-performing public schools where cohorts of at least five pre-service teachers complete a </a:t>
                      </a:r>
                      <a:r>
                        <a:rPr lang="en-US" sz="1200" b="1" i="0" u="none" strike="noStrike" noProof="0">
                          <a:solidFill>
                            <a:srgbClr val="56585C"/>
                          </a:solidFill>
                          <a:latin typeface="+mn-lt"/>
                        </a:rPr>
                        <a:t>semester-long clinical experience</a:t>
                      </a:r>
                      <a:r>
                        <a:rPr lang="en-US" sz="1200" b="0" i="0" u="none" strike="noStrike" noProof="0">
                          <a:solidFill>
                            <a:srgbClr val="56585C"/>
                          </a:solidFill>
                          <a:latin typeface="+mn-lt"/>
                        </a:rPr>
                        <a:t>. NYC Teaching academies include over 34 residency sites and 126 residents.</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teaming structure in a Teaching Academy includes a </a:t>
                      </a:r>
                      <a:r>
                        <a:rPr lang="en-US" sz="1200" b="1" i="0" u="none" strike="noStrike" noProof="0">
                          <a:solidFill>
                            <a:srgbClr val="56585C"/>
                          </a:solidFill>
                          <a:latin typeface="+mn-lt"/>
                        </a:rPr>
                        <a:t>resident</a:t>
                      </a:r>
                      <a:r>
                        <a:rPr lang="en-US" sz="1200" b="0" i="0" u="none" strike="noStrike" noProof="0">
                          <a:solidFill>
                            <a:srgbClr val="56585C"/>
                          </a:solidFill>
                          <a:latin typeface="+mn-lt"/>
                        </a:rPr>
                        <a:t>, a </a:t>
                      </a:r>
                      <a:r>
                        <a:rPr lang="en-US" sz="1200" b="1" i="0" u="none" strike="noStrike" noProof="0">
                          <a:solidFill>
                            <a:srgbClr val="56585C"/>
                          </a:solidFill>
                          <a:latin typeface="+mn-lt"/>
                        </a:rPr>
                        <a:t>Teacher Development Facilitator</a:t>
                      </a:r>
                      <a:r>
                        <a:rPr lang="en-US" sz="1200" b="0" i="0" u="none" strike="noStrike" noProof="0">
                          <a:solidFill>
                            <a:srgbClr val="56585C"/>
                          </a:solidFill>
                          <a:latin typeface="+mn-lt"/>
                        </a:rPr>
                        <a:t> (TDF) who mentors the resident and a </a:t>
                      </a:r>
                      <a:r>
                        <a:rPr lang="en-US" sz="1200" b="1" i="0" u="none" strike="noStrike" noProof="0">
                          <a:solidFill>
                            <a:srgbClr val="56585C"/>
                          </a:solidFill>
                          <a:latin typeface="+mn-lt"/>
                        </a:rPr>
                        <a:t>Peer Collaborative Teacher</a:t>
                      </a:r>
                      <a:r>
                        <a:rPr lang="en-US" sz="1200" b="0" i="0" u="none" strike="noStrike" noProof="0">
                          <a:solidFill>
                            <a:srgbClr val="56585C"/>
                          </a:solidFill>
                          <a:latin typeface="+mn-lt"/>
                        </a:rPr>
                        <a:t> who supports a team of TDFs to ensure quality mentorship experiences for residents.</a:t>
                      </a: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415787" y="6251427"/>
            <a:ext cx="8312426" cy="434879"/>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“Teacher teams are the backbone of our building. They are the most important element to our school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6585C"/>
                </a:solidFill>
                <a:latin typeface="Calibri"/>
                <a:ea typeface="+mn-lt"/>
                <a:cs typeface="Calibri"/>
              </a:rPr>
              <a:t>—</a:t>
            </a:r>
            <a:r>
              <a:rPr kumimoji="0" lang="en-US" sz="1200" b="0" i="0" u="none" strike="noStrike" kern="1200" cap="none" spc="0" normalizeH="0" baseline="0" noProof="0">
                <a:ln>
                  <a:noFill/>
                </a:ln>
                <a:solidFill>
                  <a:srgbClr val="56585C"/>
                </a:solidFill>
                <a:effectLst/>
                <a:uLnTx/>
                <a:uFillTx/>
                <a:latin typeface="Calibri"/>
                <a:ea typeface="+mn-lt"/>
                <a:cs typeface="Calibri"/>
              </a:rPr>
              <a:t>Assistant Principal </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3720739600"/>
              </p:ext>
            </p:extLst>
          </p:nvPr>
        </p:nvGraphicFramePr>
        <p:xfrm>
          <a:off x="292971" y="4480521"/>
          <a:ext cx="8558058" cy="173736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970961">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lvl="0" algn="l">
                        <a:lnSpc>
                          <a:spcPct val="100000"/>
                        </a:lnSpc>
                        <a:spcBef>
                          <a:spcPts val="0"/>
                        </a:spcBef>
                        <a:spcAft>
                          <a:spcPts val="0"/>
                        </a:spcAft>
                        <a:buNone/>
                      </a:pPr>
                      <a:r>
                        <a:rPr lang="en-US" sz="1200" b="0" i="0" u="none" strike="noStrike" baseline="0" noProof="0">
                          <a:latin typeface="+mn-lt"/>
                        </a:rPr>
                        <a:t>Research indicates that TCP impacts student achievement and teaching quality:</a:t>
                      </a:r>
                      <a:endParaRPr lang="en-US" sz="1200"/>
                    </a:p>
                    <a:p>
                      <a:pPr marL="285750" lvl="0" indent="-285750" algn="l">
                        <a:buClr>
                          <a:srgbClr val="91A226"/>
                        </a:buClr>
                        <a:buFont typeface="Wingdings" panose="05000000000000000000" pitchFamily="2" charset="2"/>
                        <a:buChar char="§"/>
                      </a:pPr>
                      <a:r>
                        <a:rPr lang="en-US" sz="1200" b="0" i="0" u="none" strike="noStrike" baseline="0" noProof="0">
                          <a:solidFill>
                            <a:srgbClr val="56585C"/>
                          </a:solidFill>
                          <a:latin typeface="+mn-lt"/>
                        </a:rPr>
                        <a:t>Students earning ELA scores at levels 3 and 4 </a:t>
                      </a:r>
                      <a:r>
                        <a:rPr lang="en-US" sz="1200" b="1" i="0" u="none" strike="noStrike" baseline="0" noProof="0">
                          <a:solidFill>
                            <a:srgbClr val="56585C"/>
                          </a:solidFill>
                          <a:latin typeface="+mn-lt"/>
                        </a:rPr>
                        <a:t>increased by 9.25 percent in schools that staff at least one teacher leader for two or more years.</a:t>
                      </a:r>
                      <a:endParaRPr lang="en-US" sz="1200" baseline="0"/>
                    </a:p>
                    <a:p>
                      <a:pPr marL="285750" indent="-285750" algn="l">
                        <a:buClr>
                          <a:schemeClr val="accent4"/>
                        </a:buClr>
                        <a:buFont typeface="Wingdings" panose="05000000000000000000" pitchFamily="2" charset="2"/>
                        <a:buChar char="§"/>
                      </a:pPr>
                      <a:r>
                        <a:rPr lang="en-US" sz="1200" b="0" i="0" u="none" strike="noStrike" baseline="0" noProof="0">
                          <a:solidFill>
                            <a:srgbClr val="56585C"/>
                          </a:solidFill>
                          <a:latin typeface="+mn-lt"/>
                        </a:rPr>
                        <a:t>74 percent of TCP schools with a baseline Developing Score for “Teacher Pedagogy” </a:t>
                      </a:r>
                      <a:r>
                        <a:rPr lang="en-US" sz="1200" b="1" i="0" u="none" strike="noStrike" baseline="0" noProof="0">
                          <a:solidFill>
                            <a:srgbClr val="56585C"/>
                          </a:solidFill>
                          <a:latin typeface="+mn-lt"/>
                        </a:rPr>
                        <a:t>improved compared to 30 percent of schools without a teacher leader</a:t>
                      </a:r>
                      <a:r>
                        <a:rPr lang="en-US" sz="1200" b="0" i="0" u="none" strike="noStrike" baseline="0" noProof="0">
                          <a:solidFill>
                            <a:srgbClr val="56585C"/>
                          </a:solidFill>
                          <a:latin typeface="+mn-lt"/>
                        </a:rPr>
                        <a:t>. </a:t>
                      </a:r>
                    </a:p>
                    <a:p>
                      <a:pPr marL="285750" indent="-285750" algn="l">
                        <a:buClr>
                          <a:schemeClr val="accent4"/>
                        </a:buClr>
                        <a:buFont typeface="Wingdings" panose="05000000000000000000" pitchFamily="2" charset="2"/>
                        <a:buChar char="§"/>
                      </a:pPr>
                      <a:r>
                        <a:rPr lang="en-US" sz="1200" b="0" i="0" u="none" strike="noStrike" baseline="0" noProof="0">
                          <a:solidFill>
                            <a:srgbClr val="56585C"/>
                          </a:solidFill>
                          <a:latin typeface="+mn-lt"/>
                        </a:rPr>
                        <a:t>Teaches working with two or more teacher leaders were</a:t>
                      </a:r>
                      <a:r>
                        <a:rPr lang="en-US" sz="1200" b="1" i="0" u="none" strike="noStrike" baseline="0" noProof="0">
                          <a:solidFill>
                            <a:srgbClr val="56585C"/>
                          </a:solidFill>
                          <a:latin typeface="+mn-lt"/>
                        </a:rPr>
                        <a:t> 24 percent more likely to be retained at their school the following year.</a:t>
                      </a:r>
                      <a:r>
                        <a:rPr lang="en-US" sz="1200" b="0" i="0" u="none" strike="noStrike" baseline="0" noProof="0">
                          <a:solidFill>
                            <a:srgbClr val="56585C"/>
                          </a:solidFill>
                          <a:latin typeface="+mn-lt"/>
                        </a:rPr>
                        <a:t> </a:t>
                      </a:r>
                    </a:p>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baseline="0" noProof="0">
                          <a:solidFill>
                            <a:srgbClr val="56585C"/>
                          </a:solidFill>
                          <a:latin typeface="+mn-lt"/>
                        </a:rPr>
                        <a:t>Teacher Academy graduates remain in the classroom at higher levels. One </a:t>
                      </a:r>
                      <a:r>
                        <a:rPr lang="en-US" sz="1200" b="0" i="0" u="none" strike="noStrike" baseline="0" noProof="0">
                          <a:solidFill>
                            <a:srgbClr val="1155CC"/>
                          </a:solidFill>
                          <a:latin typeface="+mn-lt"/>
                          <a:hlinkClick r:id="rId3"/>
                        </a:rPr>
                        <a:t>study </a:t>
                      </a:r>
                      <a:r>
                        <a:rPr lang="en-US" sz="1200" b="0" i="0" u="none" strike="noStrike" baseline="0" noProof="0">
                          <a:solidFill>
                            <a:srgbClr val="56585C"/>
                          </a:solidFill>
                          <a:latin typeface="+mn-lt"/>
                        </a:rPr>
                        <a:t>showed that </a:t>
                      </a:r>
                      <a:r>
                        <a:rPr lang="en-US" sz="1200" b="1" i="0" u="none" strike="noStrike" baseline="0" noProof="0">
                          <a:solidFill>
                            <a:srgbClr val="56585C"/>
                          </a:solidFill>
                          <a:latin typeface="+mn-lt"/>
                        </a:rPr>
                        <a:t>84 percent hired in 2017 stayed at their same school </a:t>
                      </a:r>
                      <a:r>
                        <a:rPr lang="en-US" sz="1200" b="0" i="0" u="none" strike="noStrike" baseline="0" noProof="0">
                          <a:solidFill>
                            <a:srgbClr val="56585C"/>
                          </a:solidFill>
                          <a:latin typeface="+mn-lt"/>
                        </a:rPr>
                        <a:t>in 2018, compared to 79 percent of other new teachers.  </a:t>
                      </a:r>
                      <a:endParaRPr lang="en-US" sz="1100" b="0" i="0" u="none" strike="noStrike" baseline="0" noProof="0">
                        <a:solidFill>
                          <a:srgbClr val="56585C"/>
                        </a:solidFill>
                        <a:latin typeface="+mn-lt"/>
                      </a:endParaRPr>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nvGraphicFramePr>
        <p:xfrm>
          <a:off x="292971" y="778520"/>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panose="05000000000000000000" pitchFamily="2" charset="2"/>
                        <a:buNone/>
                      </a:pP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Changing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h</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ow teaching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6"/>
                            </a:ext>
                          </a:extLst>
                        </a:rPr>
                        <a:t>t</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eams are structured to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b</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etter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upport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tudents </a:t>
                      </a:r>
                      <a:endParaRPr lang="en-US" sz="1400" b="1" i="0" u="none" strike="noStrike" noProof="0">
                        <a:solidFill>
                          <a:schemeClr val="tx1"/>
                        </a:solidFill>
                        <a:latin typeface="Calibri"/>
                      </a:endParaRP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sp>
        <p:nvSpPr>
          <p:cNvPr id="4" name="TextBox 3">
            <a:extLst>
              <a:ext uri="{FF2B5EF4-FFF2-40B4-BE49-F238E27FC236}">
                <a16:creationId xmlns:a16="http://schemas.microsoft.com/office/drawing/2014/main" id="{CE364523-EE83-35EB-6509-F7E1C0B3D174}"/>
              </a:ext>
            </a:extLst>
          </p:cNvPr>
          <p:cNvSpPr txBox="1"/>
          <p:nvPr/>
        </p:nvSpPr>
        <p:spPr>
          <a:xfrm>
            <a:off x="90295" y="6717457"/>
            <a:ext cx="4841870" cy="113450"/>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4"/>
              </a:rPr>
              <a:t>Teacher Career Pathways</a:t>
            </a:r>
            <a:r>
              <a:rPr kumimoji="0" lang="en-US" sz="900" b="0" i="0" u="none" strike="noStrike" kern="1200" cap="none" spc="0" normalizeH="0" baseline="0" noProof="0">
                <a:ln>
                  <a:noFill/>
                </a:ln>
                <a:solidFill>
                  <a:srgbClr val="56585C"/>
                </a:solidFill>
                <a:effectLst/>
                <a:uLnTx/>
                <a:uFillTx/>
                <a:latin typeface="Calibri"/>
                <a:ea typeface="+mn-lt"/>
                <a:cs typeface="Calibri"/>
              </a:rPr>
              <a:t> (2023);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5"/>
              </a:rPr>
              <a:t>New City Department of Education </a:t>
            </a:r>
            <a:r>
              <a:rPr kumimoji="0" lang="en-US" sz="900" b="0" i="0" u="none" strike="noStrike" kern="1200" cap="none" spc="0" normalizeH="0" baseline="0" noProof="0">
                <a:ln>
                  <a:noFill/>
                </a:ln>
                <a:solidFill>
                  <a:srgbClr val="56585C"/>
                </a:solidFill>
                <a:effectLst/>
                <a:uLnTx/>
                <a:uFillTx/>
                <a:latin typeface="Calibri"/>
                <a:ea typeface="+mn-lt"/>
                <a:cs typeface="Calibri"/>
              </a:rPr>
              <a:t>(n.d)</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graphicFrame>
        <p:nvGraphicFramePr>
          <p:cNvPr id="7" name="Google Shape;645;p45">
            <a:extLst>
              <a:ext uri="{FF2B5EF4-FFF2-40B4-BE49-F238E27FC236}">
                <a16:creationId xmlns:a16="http://schemas.microsoft.com/office/drawing/2014/main" id="{054E03DF-3F2A-D26D-DD70-0A3030D8DED2}"/>
              </a:ext>
            </a:extLst>
          </p:cNvPr>
          <p:cNvGraphicFramePr/>
          <p:nvPr/>
        </p:nvGraphicFramePr>
        <p:xfrm>
          <a:off x="8006347" y="-84250"/>
          <a:ext cx="1226668" cy="978742"/>
        </p:xfrm>
        <a:graphic>
          <a:graphicData uri="http://schemas.openxmlformats.org/drawingml/2006/chart">
            <c:chart xmlns:c="http://schemas.openxmlformats.org/drawingml/2006/chart" xmlns:r="http://schemas.openxmlformats.org/officeDocument/2006/relationships" r:id="rId6"/>
          </a:graphicData>
        </a:graphic>
      </p:graphicFrame>
      <p:sp>
        <p:nvSpPr>
          <p:cNvPr id="5" name="Slide Number Placeholder 3">
            <a:extLst>
              <a:ext uri="{FF2B5EF4-FFF2-40B4-BE49-F238E27FC236}">
                <a16:creationId xmlns:a16="http://schemas.microsoft.com/office/drawing/2014/main" id="{FA2335CB-601F-E7D5-5625-7E5EC6C1D019}"/>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67</a:t>
            </a:fld>
            <a:endParaRPr lang="en-US">
              <a:solidFill>
                <a:srgbClr val="A9A9A9"/>
              </a:solidFill>
              <a:latin typeface="Calibri"/>
            </a:endParaRPr>
          </a:p>
        </p:txBody>
      </p:sp>
    </p:spTree>
    <p:extLst>
      <p:ext uri="{BB962C8B-B14F-4D97-AF65-F5344CB8AC3E}">
        <p14:creationId xmlns:p14="http://schemas.microsoft.com/office/powerpoint/2010/main" val="3813700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Third Future Schools</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2247096098"/>
              </p:ext>
            </p:extLst>
          </p:nvPr>
        </p:nvGraphicFramePr>
        <p:xfrm>
          <a:off x="292971" y="1813454"/>
          <a:ext cx="8558058" cy="228600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Third Future Schools is a charter network spanning 11 schools across Colorado, Texas and Louisiana, with more to launch next fall in Tennessee. They focus on </a:t>
                      </a:r>
                      <a:r>
                        <a:rPr lang="en-US" sz="1200" b="1" i="0" u="none" strike="noStrike" noProof="0">
                          <a:solidFill>
                            <a:srgbClr val="56585C"/>
                          </a:solidFill>
                          <a:latin typeface="+mn-lt"/>
                        </a:rPr>
                        <a:t>delivering high-quality instruction and providing relevant, enriching learning experiences for students</a:t>
                      </a:r>
                      <a:r>
                        <a:rPr lang="en-US" sz="1200" b="0" i="0" u="none" strike="noStrike" noProof="0">
                          <a:solidFill>
                            <a:srgbClr val="56585C"/>
                          </a:solidFill>
                          <a:latin typeface="+mn-lt"/>
                        </a:rPr>
                        <a:t>.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core staffing model includes a </a:t>
                      </a:r>
                      <a:r>
                        <a:rPr lang="en-US" sz="1200" b="1" i="0" u="none" strike="noStrike" noProof="0">
                          <a:solidFill>
                            <a:srgbClr val="56585C"/>
                          </a:solidFill>
                          <a:latin typeface="+mn-lt"/>
                        </a:rPr>
                        <a:t>Lead Teacher</a:t>
                      </a:r>
                      <a:r>
                        <a:rPr lang="en-US" sz="1200" b="0" i="0" u="none" strike="noStrike" noProof="0">
                          <a:solidFill>
                            <a:srgbClr val="56585C"/>
                          </a:solidFill>
                          <a:latin typeface="+mn-lt"/>
                        </a:rPr>
                        <a:t>, </a:t>
                      </a:r>
                      <a:r>
                        <a:rPr lang="en-US" sz="1200" b="1" i="0" u="none" strike="noStrike" noProof="0">
                          <a:solidFill>
                            <a:srgbClr val="56585C"/>
                          </a:solidFill>
                          <a:latin typeface="+mn-lt"/>
                        </a:rPr>
                        <a:t>Teacher Apprentices who can become a teacher of record upon completing their apprenticeship</a:t>
                      </a:r>
                      <a:r>
                        <a:rPr lang="en-US" sz="1200" b="0" i="0" u="none" strike="noStrike" noProof="0">
                          <a:solidFill>
                            <a:srgbClr val="56585C"/>
                          </a:solidFill>
                          <a:latin typeface="+mn-lt"/>
                        </a:rPr>
                        <a:t> and a </a:t>
                      </a:r>
                      <a:r>
                        <a:rPr lang="en-US" sz="1200" b="1" i="0" u="none" strike="noStrike" noProof="0">
                          <a:solidFill>
                            <a:srgbClr val="56585C"/>
                          </a:solidFill>
                          <a:latin typeface="+mn-lt"/>
                        </a:rPr>
                        <a:t>Learning Coach who provides instructional and administrative support</a:t>
                      </a:r>
                      <a:r>
                        <a:rPr lang="en-US" sz="1200" b="0" i="0" u="none" strike="noStrike" noProof="0">
                          <a:solidFill>
                            <a:srgbClr val="56585C"/>
                          </a:solidFill>
                          <a:latin typeface="+mn-lt"/>
                        </a:rPr>
                        <a:t> to ensure teachers spend most of their time delivering instruction.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teaming structure of Lead Teacher, Teacher Apprentice and Learning Coach </a:t>
                      </a:r>
                      <a:r>
                        <a:rPr lang="en-US" sz="1200" b="1" i="0" u="none" strike="noStrike" noProof="0">
                          <a:solidFill>
                            <a:srgbClr val="56585C"/>
                          </a:solidFill>
                          <a:latin typeface="+mn-lt"/>
                        </a:rPr>
                        <a:t>enables some class sizes to increase therefore extending teacher reach</a:t>
                      </a:r>
                      <a:r>
                        <a:rPr lang="en-US" sz="1200" b="0" i="0" u="none" strike="noStrike" noProof="0">
                          <a:solidFill>
                            <a:srgbClr val="56585C"/>
                          </a:solidFill>
                          <a:latin typeface="+mn-lt"/>
                        </a:rPr>
                        <a:t>, while keeping adult-to-student ratios the same. As a result, during a teacher absence a Teacher Apprenticeship and Learning Coach</a:t>
                      </a:r>
                      <a:r>
                        <a:rPr lang="en-US" sz="1200" b="1" i="0" u="none" strike="noStrike" noProof="0">
                          <a:solidFill>
                            <a:srgbClr val="56585C"/>
                          </a:solidFill>
                          <a:latin typeface="+mn-lt"/>
                        </a:rPr>
                        <a:t> can serve as substitutes to ensure students lose no instructional time</a:t>
                      </a:r>
                      <a:r>
                        <a:rPr lang="en-US" sz="1200" b="0" i="0" u="none" strike="noStrike" noProof="0">
                          <a:solidFill>
                            <a:srgbClr val="56585C"/>
                          </a:solidFill>
                          <a:latin typeface="+mn-lt"/>
                        </a:rPr>
                        <a:t>. Further, Lead Teachers earn additional compensation for </a:t>
                      </a:r>
                      <a:r>
                        <a:rPr lang="en-US" sz="1200" b="1" i="0" u="none" strike="noStrike" noProof="0">
                          <a:solidFill>
                            <a:srgbClr val="56585C"/>
                          </a:solidFill>
                          <a:latin typeface="+mn-lt"/>
                        </a:rPr>
                        <a:t>leadership and coaching responsibilities. </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Third Future Schools</a:t>
                      </a:r>
                      <a:r>
                        <a:rPr lang="en-US" sz="1200" b="1" i="0" u="none" strike="noStrike" noProof="0">
                          <a:solidFill>
                            <a:srgbClr val="56585C"/>
                          </a:solidFill>
                          <a:latin typeface="+mn-lt"/>
                        </a:rPr>
                        <a:t> integrates community volunteers or Community Consultants </a:t>
                      </a:r>
                      <a:r>
                        <a:rPr lang="en-US" sz="1200" b="0" i="0" u="none" strike="noStrike" noProof="0">
                          <a:solidFill>
                            <a:srgbClr val="56585C"/>
                          </a:solidFill>
                          <a:latin typeface="+mn-lt"/>
                        </a:rPr>
                        <a:t>who provide innovative electives such as Spin Instructors providing Physical and Wellness Education experiences for students. </a:t>
                      </a: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415787" y="5606080"/>
            <a:ext cx="8312426" cy="775670"/>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“I started as a Teacher Apprentice with Ms. V. It was a fantastic experience because I had no experience being a teacher whatsoever. I went to school for kinesiology, so I didn't think teaching was going to be for me. But once I got in and I got in the classroom as a teacher apprentice, it was good from day one.”—Current teacher</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568672430"/>
              </p:ext>
            </p:extLst>
          </p:nvPr>
        </p:nvGraphicFramePr>
        <p:xfrm>
          <a:off x="292971" y="4406857"/>
          <a:ext cx="8558058" cy="970961"/>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970961">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marL="285750" indent="-285750" algn="l">
                        <a:buClr>
                          <a:schemeClr val="accent4"/>
                        </a:buClr>
                        <a:buFont typeface="Wingdings" panose="05000000000000000000" pitchFamily="2" charset="2"/>
                        <a:buChar char="§"/>
                      </a:pPr>
                      <a:r>
                        <a:rPr lang="en-US" sz="1200" b="0" i="0" u="none" strike="noStrike" baseline="0" noProof="0">
                          <a:solidFill>
                            <a:srgbClr val="56585C"/>
                          </a:solidFill>
                          <a:latin typeface="+mn-lt"/>
                        </a:rPr>
                        <a:t>Students at Third Future Schools </a:t>
                      </a:r>
                      <a:r>
                        <a:rPr lang="en-US" sz="1200" b="0" i="0" u="none" strike="noStrike" baseline="0" noProof="0">
                          <a:solidFill>
                            <a:srgbClr val="1155CC"/>
                          </a:solidFill>
                          <a:latin typeface="+mn-lt"/>
                          <a:hlinkClick r:id="rId2"/>
                        </a:rPr>
                        <a:t>demonstrated</a:t>
                      </a:r>
                      <a:r>
                        <a:rPr lang="en-US" sz="1200" b="1" i="0" u="none" strike="noStrike" baseline="0" noProof="0">
                          <a:solidFill>
                            <a:srgbClr val="1155CC"/>
                          </a:solidFill>
                          <a:latin typeface="+mn-lt"/>
                          <a:hlinkClick r:id="rId2"/>
                        </a:rPr>
                        <a:t> </a:t>
                      </a:r>
                      <a:r>
                        <a:rPr lang="en-US" sz="1200" b="1" i="0" u="none" strike="noStrike" baseline="0" noProof="0">
                          <a:solidFill>
                            <a:srgbClr val="56585C"/>
                          </a:solidFill>
                          <a:latin typeface="+mn-lt"/>
                        </a:rPr>
                        <a:t>nearly twice the growth in achievement</a:t>
                      </a:r>
                      <a:r>
                        <a:rPr lang="en-US" sz="1200" b="0" i="0" u="none" strike="noStrike" baseline="0" noProof="0">
                          <a:solidFill>
                            <a:srgbClr val="56585C"/>
                          </a:solidFill>
                          <a:latin typeface="+mn-lt"/>
                        </a:rPr>
                        <a:t> on NWEA Map scores in Reading, Math and Science compared to peers in the United States. </a:t>
                      </a:r>
                      <a:endParaRPr lang="en-US" sz="1200" baseline="0"/>
                    </a:p>
                    <a:p>
                      <a:pPr marL="285750" indent="-285750" algn="l">
                        <a:buClr>
                          <a:schemeClr val="accent4"/>
                        </a:buClr>
                        <a:buFont typeface="Wingdings" panose="05000000000000000000" pitchFamily="2" charset="2"/>
                        <a:buChar char="§"/>
                      </a:pPr>
                      <a:r>
                        <a:rPr lang="en-US" sz="1200" b="0" i="0" u="none" strike="noStrike" baseline="0" noProof="0">
                          <a:solidFill>
                            <a:srgbClr val="56585C"/>
                          </a:solidFill>
                          <a:latin typeface="+mn-lt"/>
                        </a:rPr>
                        <a:t>Professional Learning Communities among educators </a:t>
                      </a:r>
                      <a:r>
                        <a:rPr lang="en-US" sz="1200" b="1" i="0" u="none" strike="noStrike" baseline="0" noProof="0">
                          <a:solidFill>
                            <a:srgbClr val="56585C"/>
                          </a:solidFill>
                          <a:latin typeface="+mn-lt"/>
                        </a:rPr>
                        <a:t>enable high-quality development experiences that improve the quality of teaching and learning</a:t>
                      </a:r>
                      <a:r>
                        <a:rPr lang="en-US" sz="1200" b="0" i="0" u="none" strike="noStrike" baseline="0" noProof="0">
                          <a:solidFill>
                            <a:srgbClr val="56585C"/>
                          </a:solidFill>
                          <a:latin typeface="+mn-lt"/>
                        </a:rPr>
                        <a:t>.</a:t>
                      </a:r>
                      <a:endParaRPr lang="en-US" sz="1200" b="0" baseline="0"/>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nvGraphicFramePr>
        <p:xfrm>
          <a:off x="292971" y="955240"/>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Types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rtl="0" eaLnBrk="1" fontAlgn="auto" latinLnBrk="0" hangingPunct="1">
                        <a:lnSpc>
                          <a:spcPct val="100000"/>
                        </a:lnSpc>
                        <a:spcBef>
                          <a:spcPts val="0"/>
                        </a:spcBef>
                        <a:spcAft>
                          <a:spcPts val="0"/>
                        </a:spcAft>
                        <a:buClr>
                          <a:schemeClr val="accent4"/>
                        </a:buClr>
                        <a:buSzTx/>
                        <a:buFont typeface="Wingdings" panose="05000000000000000000" pitchFamily="2" charset="2"/>
                        <a:buNone/>
                      </a:pP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Changing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h</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ow teaching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6"/>
                            </a:ext>
                          </a:extLst>
                        </a:rPr>
                        <a:t>t</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eams are structured to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b</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etter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upport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tudents; leveraging outside talent pools to teach courses </a:t>
                      </a:r>
                      <a:endParaRPr lang="en-US" sz="1400" b="1" i="0" u="none" strike="noStrike" noProof="0">
                        <a:solidFill>
                          <a:schemeClr val="tx1"/>
                        </a:solidFill>
                        <a:latin typeface="Calibri"/>
                      </a:endParaRP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graphicFrame>
        <p:nvGraphicFramePr>
          <p:cNvPr id="5" name="Google Shape;645;p45">
            <a:extLst>
              <a:ext uri="{FF2B5EF4-FFF2-40B4-BE49-F238E27FC236}">
                <a16:creationId xmlns:a16="http://schemas.microsoft.com/office/drawing/2014/main" id="{28DF4260-17BE-D889-1ADF-6E3942408EC7}"/>
              </a:ext>
            </a:extLst>
          </p:cNvPr>
          <p:cNvGraphicFramePr/>
          <p:nvPr/>
        </p:nvGraphicFramePr>
        <p:xfrm>
          <a:off x="8019629" y="-86849"/>
          <a:ext cx="1226668" cy="97874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031914C-8AE1-DC0B-24EE-F1C0AF98A236}"/>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4"/>
              </a:rPr>
              <a:t>Third Future Schools</a:t>
            </a:r>
            <a:r>
              <a:rPr kumimoji="0" lang="en-US" sz="900" b="0" i="0" u="none" strike="noStrike" kern="1200" cap="none" spc="0" normalizeH="0" baseline="0" noProof="0">
                <a:ln>
                  <a:noFill/>
                </a:ln>
                <a:solidFill>
                  <a:srgbClr val="56585C"/>
                </a:solidFill>
                <a:effectLst/>
                <a:uLnTx/>
                <a:uFillTx/>
                <a:latin typeface="Calibri"/>
                <a:ea typeface="+mn-lt"/>
                <a:cs typeface="Calibri"/>
              </a:rPr>
              <a:t> (2023); Education First Interviews </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4F7E26F-F126-3923-5383-67270DB3E1F5}"/>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68</a:t>
            </a:fld>
            <a:endParaRPr lang="en-US">
              <a:solidFill>
                <a:srgbClr val="A9A9A9"/>
              </a:solidFill>
              <a:latin typeface="Calibri"/>
            </a:endParaRPr>
          </a:p>
        </p:txBody>
      </p:sp>
    </p:spTree>
    <p:extLst>
      <p:ext uri="{BB962C8B-B14F-4D97-AF65-F5344CB8AC3E}">
        <p14:creationId xmlns:p14="http://schemas.microsoft.com/office/powerpoint/2010/main" val="2100536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Da Vinci Schools</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3103739738"/>
              </p:ext>
            </p:extLst>
          </p:nvPr>
        </p:nvGraphicFramePr>
        <p:xfrm>
          <a:off x="292971" y="2077550"/>
          <a:ext cx="8558058" cy="210312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Da Vinci Schools, in El Segundo, CA is a charter network serving 2,606 students across five schools offering a broad range of learning experiences to its students.</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One of its schools, Da Vinci Connect TK-8 offers a</a:t>
                      </a:r>
                      <a:r>
                        <a:rPr lang="en-US" sz="1200" b="1" i="0" u="none" strike="noStrike" noProof="0">
                          <a:solidFill>
                            <a:srgbClr val="56585C"/>
                          </a:solidFill>
                          <a:latin typeface="+mn-lt"/>
                        </a:rPr>
                        <a:t> unique approach to staffing that engages family members through a hybrid approach</a:t>
                      </a:r>
                      <a:r>
                        <a:rPr lang="en-US" sz="1200" b="0" i="0" u="none" strike="noStrike" noProof="0">
                          <a:solidFill>
                            <a:srgbClr val="56585C"/>
                          </a:solidFill>
                          <a:latin typeface="+mn-lt"/>
                        </a:rPr>
                        <a:t>.</a:t>
                      </a:r>
                    </a:p>
                    <a:p>
                      <a:pPr marL="572770" marR="0" lvl="1" indent="-285750" algn="l" rtl="0">
                        <a:lnSpc>
                          <a:spcPct val="100000"/>
                        </a:lnSpc>
                        <a:spcBef>
                          <a:spcPts val="0"/>
                        </a:spcBef>
                        <a:spcAft>
                          <a:spcPts val="0"/>
                        </a:spcAft>
                        <a:buClr>
                          <a:srgbClr val="91A226"/>
                        </a:buClr>
                        <a:buSzTx/>
                        <a:buFont typeface="Calibri" panose="020F0502020204030204" pitchFamily="34" charset="0"/>
                        <a:buChar char="+"/>
                      </a:pPr>
                      <a:r>
                        <a:rPr lang="en-US" sz="1200" b="0" i="0" u="none" strike="noStrike" noProof="0">
                          <a:solidFill>
                            <a:srgbClr val="56585C"/>
                          </a:solidFill>
                          <a:latin typeface="+mn-lt"/>
                        </a:rPr>
                        <a:t>Da Vinci Connect enrolls 814 students </a:t>
                      </a:r>
                      <a:r>
                        <a:rPr lang="en-US" sz="1200" b="1" i="0" u="none" strike="noStrike" noProof="0">
                          <a:solidFill>
                            <a:srgbClr val="56585C"/>
                          </a:solidFill>
                          <a:latin typeface="+mn-lt"/>
                        </a:rPr>
                        <a:t>serving mostly students of color</a:t>
                      </a:r>
                      <a:r>
                        <a:rPr lang="en-US" sz="1200" b="0" i="0" u="none" strike="noStrike" noProof="0">
                          <a:solidFill>
                            <a:srgbClr val="56585C"/>
                          </a:solidFill>
                          <a:latin typeface="+mn-lt"/>
                        </a:rPr>
                        <a:t>; the school is 33 percent Latino/a/x, 20 percent Black, 11 percent two or more races and six percent Asian or Asian American. </a:t>
                      </a:r>
                      <a:endParaRPr lang="en-US" sz="1200"/>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The school implements a </a:t>
                      </a:r>
                      <a:r>
                        <a:rPr lang="en-US" sz="1200" b="1" i="0" u="none" strike="noStrike" noProof="0">
                          <a:solidFill>
                            <a:srgbClr val="56585C"/>
                          </a:solidFill>
                          <a:latin typeface="+mn-lt"/>
                        </a:rPr>
                        <a:t>homeschool-hybrid model where students spend two days per week of project-based learning on campus and three days per week of homeschooling through technology</a:t>
                      </a:r>
                      <a:r>
                        <a:rPr lang="en-US" sz="1200" b="0" i="0" u="none" strike="noStrike" noProof="0">
                          <a:solidFill>
                            <a:srgbClr val="56585C"/>
                          </a:solidFill>
                          <a:latin typeface="+mn-lt"/>
                        </a:rPr>
                        <a:t> where families are co-educators and partners in their child’s education.</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Da Vinci Connect also implements a </a:t>
                      </a:r>
                      <a:r>
                        <a:rPr lang="en-US" sz="1200" b="1" i="0" u="none" strike="noStrike" noProof="0">
                          <a:solidFill>
                            <a:srgbClr val="56585C"/>
                          </a:solidFill>
                          <a:latin typeface="+mn-lt"/>
                        </a:rPr>
                        <a:t>social and emotional learning curriculum</a:t>
                      </a:r>
                      <a:r>
                        <a:rPr lang="en-US" sz="1200" b="0" i="0" u="none" strike="noStrike" noProof="0">
                          <a:solidFill>
                            <a:srgbClr val="56585C"/>
                          </a:solidFill>
                          <a:latin typeface="+mn-lt"/>
                        </a:rPr>
                        <a:t> so students build positive relationships with peers and educators.</a:t>
                      </a: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415787" y="5606080"/>
            <a:ext cx="8312426" cy="775670"/>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“I am grateful for this option for school for my child. He is thriving and developing confidence to try new things. He feels included and is able to demonstrate his unique strengths. Thank you!“—Da Vinci Parent</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429880154"/>
              </p:ext>
            </p:extLst>
          </p:nvPr>
        </p:nvGraphicFramePr>
        <p:xfrm>
          <a:off x="292971" y="4227309"/>
          <a:ext cx="8558058" cy="100584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885825">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marL="285750" lvl="0" indent="-285750" algn="l">
                        <a:buClr>
                          <a:srgbClr val="91A226"/>
                        </a:buClr>
                        <a:buFont typeface="Wingdings" panose="05000000000000000000" pitchFamily="2" charset="2"/>
                        <a:buChar char="§"/>
                      </a:pPr>
                      <a:r>
                        <a:rPr lang="en-US" sz="1200" b="0" i="0" u="none" strike="noStrike" baseline="0" noProof="0">
                          <a:solidFill>
                            <a:srgbClr val="56585C"/>
                          </a:solidFill>
                          <a:latin typeface="+mn-lt"/>
                        </a:rPr>
                        <a:t>70 percent of Da Vinci </a:t>
                      </a:r>
                      <a:r>
                        <a:rPr lang="en-US" sz="1200" b="1" i="0" u="none" strike="noStrike" baseline="0" noProof="0">
                          <a:solidFill>
                            <a:srgbClr val="56585C"/>
                          </a:solidFill>
                          <a:latin typeface="+mn-lt"/>
                        </a:rPr>
                        <a:t>students received college acceptances</a:t>
                      </a:r>
                      <a:r>
                        <a:rPr lang="en-US" sz="1200" b="0" i="0" u="none" strike="noStrike" baseline="0" noProof="0">
                          <a:solidFill>
                            <a:srgbClr val="56585C"/>
                          </a:solidFill>
                          <a:latin typeface="+mn-lt"/>
                        </a:rPr>
                        <a:t> between 2012–2021. </a:t>
                      </a:r>
                      <a:endParaRPr lang="en-US" sz="1200" baseline="0"/>
                    </a:p>
                    <a:p>
                      <a:pPr marL="285750" lvl="0" indent="-285750" algn="l">
                        <a:buClr>
                          <a:srgbClr val="91A226"/>
                        </a:buClr>
                        <a:buFont typeface="Wingdings" panose="05000000000000000000" pitchFamily="2" charset="2"/>
                        <a:buChar char="§"/>
                      </a:pPr>
                      <a:r>
                        <a:rPr lang="en-US" sz="1200" b="0" i="0" u="none" strike="noStrike" baseline="0" noProof="0">
                          <a:solidFill>
                            <a:srgbClr val="56585C"/>
                          </a:solidFill>
                          <a:latin typeface="+mn-lt"/>
                        </a:rPr>
                        <a:t>80 percent of Da Vinci graduates </a:t>
                      </a:r>
                      <a:r>
                        <a:rPr lang="en-US" sz="1200" b="1" i="0" u="none" strike="noStrike" baseline="0" noProof="0">
                          <a:solidFill>
                            <a:srgbClr val="56585C"/>
                          </a:solidFill>
                          <a:latin typeface="+mn-lt"/>
                        </a:rPr>
                        <a:t>enrolled in college immediately after high school</a:t>
                      </a:r>
                      <a:r>
                        <a:rPr lang="en-US" sz="1200" b="0" i="0" u="none" strike="noStrike" baseline="0" noProof="0">
                          <a:solidFill>
                            <a:srgbClr val="56585C"/>
                          </a:solidFill>
                          <a:latin typeface="+mn-lt"/>
                        </a:rPr>
                        <a:t>, 17 percent above state averages according to the 2021-2022 annual report. </a:t>
                      </a:r>
                      <a:endParaRPr lang="en-US" sz="1200" b="0" i="0" u="none" strike="noStrike" baseline="0" noProof="0">
                        <a:latin typeface="+mn-lt"/>
                      </a:endParaRPr>
                    </a:p>
                    <a:p>
                      <a:pPr marL="285750" lvl="0" indent="-285750" algn="l">
                        <a:buClr>
                          <a:srgbClr val="91A226"/>
                        </a:buClr>
                        <a:buFont typeface="Wingdings" panose="05000000000000000000" pitchFamily="2" charset="2"/>
                        <a:buChar char="§"/>
                      </a:pPr>
                      <a:r>
                        <a:rPr lang="en-US" sz="1200" b="0" i="0" u="none" strike="noStrike" baseline="0" noProof="0">
                          <a:solidFill>
                            <a:srgbClr val="56585C"/>
                          </a:solidFill>
                          <a:latin typeface="+mn-lt"/>
                        </a:rPr>
                        <a:t>100 percent of students gained </a:t>
                      </a:r>
                      <a:r>
                        <a:rPr lang="en-US" sz="1200" b="1" i="0" u="none" strike="noStrike" baseline="0" noProof="0">
                          <a:solidFill>
                            <a:srgbClr val="56585C"/>
                          </a:solidFill>
                          <a:latin typeface="+mn-lt"/>
                        </a:rPr>
                        <a:t>exposure to career-relevant curriculum </a:t>
                      </a:r>
                      <a:r>
                        <a:rPr lang="en-US" sz="1200" b="0" i="0" u="none" strike="noStrike" baseline="0" noProof="0">
                          <a:solidFill>
                            <a:srgbClr val="56585C"/>
                          </a:solidFill>
                          <a:latin typeface="+mn-lt"/>
                        </a:rPr>
                        <a:t>through real-world, project-based experiences. </a:t>
                      </a:r>
                    </a:p>
                    <a:p>
                      <a:pPr marL="285750" lvl="0" indent="-285750" algn="l">
                        <a:buClr>
                          <a:srgbClr val="91A226"/>
                        </a:buClr>
                        <a:buFont typeface="Wingdings" panose="05000000000000000000" pitchFamily="2" charset="2"/>
                        <a:buChar char="§"/>
                      </a:pPr>
                      <a:r>
                        <a:rPr lang="en-US" sz="1200" b="0" i="0" u="none" strike="noStrike" baseline="0" noProof="0">
                          <a:solidFill>
                            <a:srgbClr val="56585C"/>
                          </a:solidFill>
                          <a:latin typeface="+mn-lt"/>
                        </a:rPr>
                        <a:t>65 percent of </a:t>
                      </a:r>
                      <a:r>
                        <a:rPr lang="en-US" sz="1200" b="1" i="0" u="none" strike="noStrike" baseline="0" noProof="0">
                          <a:solidFill>
                            <a:srgbClr val="56585C"/>
                          </a:solidFill>
                          <a:latin typeface="+mn-lt"/>
                        </a:rPr>
                        <a:t>school leaders are people of color, which is reflective of the student demographics</a:t>
                      </a:r>
                      <a:r>
                        <a:rPr lang="en-US" sz="1200" b="0" i="0" u="none" strike="noStrike" baseline="0" noProof="0">
                          <a:solidFill>
                            <a:srgbClr val="56585C"/>
                          </a:solidFill>
                          <a:latin typeface="+mn-lt"/>
                        </a:rPr>
                        <a:t>. </a:t>
                      </a:r>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extLst>
              <p:ext uri="{D42A27DB-BD31-4B8C-83A1-F6EECF244321}">
                <p14:modId xmlns:p14="http://schemas.microsoft.com/office/powerpoint/2010/main" val="861404272"/>
              </p:ext>
            </p:extLst>
          </p:nvPr>
        </p:nvGraphicFramePr>
        <p:xfrm>
          <a:off x="292971" y="1050057"/>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Types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None/>
                        <a:tabLst/>
                        <a:defRPr/>
                      </a:pP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Changing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h</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ow teaching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eams are structured to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etter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upport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tudents; c</a:t>
                      </a:r>
                      <a:r>
                        <a:rPr lang="en-US" sz="1400" b="1"/>
                        <a:t>hanging how existing teachers do their work by optimizing technology</a:t>
                      </a: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sp>
        <p:nvSpPr>
          <p:cNvPr id="4" name="TextBox 3">
            <a:extLst>
              <a:ext uri="{FF2B5EF4-FFF2-40B4-BE49-F238E27FC236}">
                <a16:creationId xmlns:a16="http://schemas.microsoft.com/office/drawing/2014/main" id="{E5D86998-4067-EEE9-3A24-A6BCBB0082D1}"/>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2"/>
              </a:rPr>
              <a:t>Da Vinci Schools</a:t>
            </a:r>
            <a:r>
              <a:rPr kumimoji="0" lang="en-US" sz="900" b="0" i="0" u="none" strike="noStrike" kern="1200" cap="none" spc="0" normalizeH="0" baseline="0" noProof="0">
                <a:ln>
                  <a:noFill/>
                </a:ln>
                <a:solidFill>
                  <a:srgbClr val="1155CC"/>
                </a:solidFill>
                <a:effectLst/>
                <a:uLnTx/>
                <a:uFillTx/>
                <a:latin typeface="Calibri"/>
                <a:ea typeface="+mn-lt"/>
                <a:cs typeface="Calibri"/>
              </a:rPr>
              <a:t> </a:t>
            </a:r>
            <a:r>
              <a:rPr kumimoji="0" lang="en-US" sz="900" b="0" i="0" u="none" strike="noStrike" kern="1200" cap="none" spc="0" normalizeH="0" baseline="0" noProof="0">
                <a:ln>
                  <a:noFill/>
                </a:ln>
                <a:solidFill>
                  <a:srgbClr val="56585C"/>
                </a:solidFill>
                <a:effectLst/>
                <a:uLnTx/>
                <a:uFillTx/>
                <a:latin typeface="Calibri"/>
                <a:ea typeface="+mn-lt"/>
                <a:cs typeface="Calibri"/>
              </a:rPr>
              <a:t>(n.d);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3"/>
              </a:rPr>
              <a:t>California Department of Education </a:t>
            </a:r>
            <a:r>
              <a:rPr kumimoji="0" lang="en-US" sz="900" b="0" i="0" u="none" strike="noStrike" kern="1200" cap="none" spc="0" normalizeH="0" baseline="0" noProof="0">
                <a:ln>
                  <a:noFill/>
                </a:ln>
                <a:solidFill>
                  <a:srgbClr val="56585C"/>
                </a:solidFill>
                <a:effectLst/>
                <a:uLnTx/>
                <a:uFillTx/>
                <a:latin typeface="Calibri"/>
                <a:ea typeface="+mn-lt"/>
                <a:cs typeface="Calibri"/>
              </a:rPr>
              <a:t>(2022)</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graphicFrame>
        <p:nvGraphicFramePr>
          <p:cNvPr id="7" name="Google Shape;645;p45">
            <a:extLst>
              <a:ext uri="{FF2B5EF4-FFF2-40B4-BE49-F238E27FC236}">
                <a16:creationId xmlns:a16="http://schemas.microsoft.com/office/drawing/2014/main" id="{63AAA80F-A706-6CF7-90C3-61E690505557}"/>
              </a:ext>
            </a:extLst>
          </p:cNvPr>
          <p:cNvGraphicFramePr/>
          <p:nvPr/>
        </p:nvGraphicFramePr>
        <p:xfrm>
          <a:off x="8114879" y="-45833"/>
          <a:ext cx="1226668" cy="978742"/>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3">
            <a:extLst>
              <a:ext uri="{FF2B5EF4-FFF2-40B4-BE49-F238E27FC236}">
                <a16:creationId xmlns:a16="http://schemas.microsoft.com/office/drawing/2014/main" id="{97B5E25B-9432-9040-3484-A9F41D4CA5FB}"/>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69</a:t>
            </a:fld>
            <a:endParaRPr lang="en-US">
              <a:solidFill>
                <a:srgbClr val="A9A9A9"/>
              </a:solidFill>
              <a:latin typeface="Calibri"/>
            </a:endParaRPr>
          </a:p>
        </p:txBody>
      </p:sp>
    </p:spTree>
    <p:extLst>
      <p:ext uri="{BB962C8B-B14F-4D97-AF65-F5344CB8AC3E}">
        <p14:creationId xmlns:p14="http://schemas.microsoft.com/office/powerpoint/2010/main" val="326726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8"/>
          <p:cNvSpPr txBox="1">
            <a:spLocks noGrp="1"/>
          </p:cNvSpPr>
          <p:nvPr>
            <p:ph type="title"/>
          </p:nvPr>
        </p:nvSpPr>
        <p:spPr>
          <a:xfrm>
            <a:off x="259977" y="201817"/>
            <a:ext cx="8624048" cy="53340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324B8B"/>
              </a:buClr>
              <a:buSzPts val="2600"/>
              <a:buFont typeface="Calibri"/>
              <a:buNone/>
            </a:pPr>
            <a:r>
              <a:rPr lang="en-US">
                <a:solidFill>
                  <a:srgbClr val="324B8B"/>
                </a:solidFill>
              </a:rPr>
              <a:t>Given the need for transformational change, the scan addresses the following set of research questions about strategic school staffing</a:t>
            </a:r>
            <a:endParaRPr/>
          </a:p>
        </p:txBody>
      </p:sp>
      <p:graphicFrame>
        <p:nvGraphicFramePr>
          <p:cNvPr id="216" name="Google Shape;216;p8"/>
          <p:cNvGraphicFramePr/>
          <p:nvPr>
            <p:extLst>
              <p:ext uri="{D42A27DB-BD31-4B8C-83A1-F6EECF244321}">
                <p14:modId xmlns:p14="http://schemas.microsoft.com/office/powerpoint/2010/main" val="57240506"/>
              </p:ext>
            </p:extLst>
          </p:nvPr>
        </p:nvGraphicFramePr>
        <p:xfrm>
          <a:off x="259977" y="2179838"/>
          <a:ext cx="8654940" cy="4678162"/>
        </p:xfrm>
        <a:graphic>
          <a:graphicData uri="http://schemas.openxmlformats.org/drawingml/2006/table">
            <a:tbl>
              <a:tblPr>
                <a:noFill/>
              </a:tblPr>
              <a:tblGrid>
                <a:gridCol w="1458685">
                  <a:extLst>
                    <a:ext uri="{9D8B030D-6E8A-4147-A177-3AD203B41FA5}">
                      <a16:colId xmlns:a16="http://schemas.microsoft.com/office/drawing/2014/main" val="20000"/>
                    </a:ext>
                  </a:extLst>
                </a:gridCol>
                <a:gridCol w="5423922">
                  <a:extLst>
                    <a:ext uri="{9D8B030D-6E8A-4147-A177-3AD203B41FA5}">
                      <a16:colId xmlns:a16="http://schemas.microsoft.com/office/drawing/2014/main" val="20001"/>
                    </a:ext>
                  </a:extLst>
                </a:gridCol>
                <a:gridCol w="1772333">
                  <a:extLst>
                    <a:ext uri="{9D8B030D-6E8A-4147-A177-3AD203B41FA5}">
                      <a16:colId xmlns:a16="http://schemas.microsoft.com/office/drawing/2014/main" val="2669740450"/>
                    </a:ext>
                  </a:extLst>
                </a:gridCol>
              </a:tblGrid>
              <a:tr h="470232">
                <a:tc>
                  <a:txBody>
                    <a:bodyPr/>
                    <a:lstStyle/>
                    <a:p>
                      <a:pPr marL="0" marR="0" lvl="0" indent="0" algn="l" rtl="0">
                        <a:spcBef>
                          <a:spcPts val="0"/>
                        </a:spcBef>
                        <a:spcAft>
                          <a:spcPts val="0"/>
                        </a:spcAft>
                        <a:buNone/>
                      </a:pPr>
                      <a:r>
                        <a:rPr lang="en-US" sz="1600" b="1" i="0">
                          <a:solidFill>
                            <a:schemeClr val="lt1"/>
                          </a:solidFill>
                          <a:latin typeface="Calibri"/>
                          <a:ea typeface="Calibri"/>
                          <a:cs typeface="Calibri"/>
                          <a:sym typeface="Calibri"/>
                        </a:rPr>
                        <a:t>Topic</a:t>
                      </a:r>
                      <a:endParaRPr sz="160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US" sz="1600" b="1" i="0">
                          <a:solidFill>
                            <a:schemeClr val="lt1"/>
                          </a:solidFill>
                          <a:latin typeface="Calibri"/>
                          <a:ea typeface="Calibri"/>
                          <a:cs typeface="Calibri"/>
                          <a:sym typeface="Calibri"/>
                        </a:rPr>
                        <a:t>Questions</a:t>
                      </a:r>
                      <a:r>
                        <a:rPr lang="en-US" sz="1600" b="1" i="0">
                          <a:solidFill>
                            <a:schemeClr val="lt1"/>
                          </a:solidFill>
                          <a:latin typeface="Calibri"/>
                          <a:ea typeface="Calibri"/>
                          <a:cs typeface="Calibri"/>
                        </a:rPr>
                        <a:t> </a:t>
                      </a:r>
                      <a:endParaRPr sz="1600"/>
                    </a:p>
                  </a:txBody>
                  <a:tcPr marL="91450" marR="91450" marT="45725" marB="45725" anchor="ctr">
                    <a:lnL w="9525" cap="flat" cmpd="sng">
                      <a:solidFill>
                        <a:srgbClr val="000000">
                          <a:alpha val="0"/>
                        </a:srgbClr>
                      </a:solidFill>
                      <a:prstDash val="solid"/>
                      <a:round/>
                      <a:headEnd type="none" w="sm" len="sm"/>
                      <a:tailEnd type="none" w="sm" len="sm"/>
                    </a:lnL>
                    <a:lnR w="6350" cap="flat" cmpd="sng" algn="ctr">
                      <a:solidFill>
                        <a:schemeClr val="bg2"/>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accent3"/>
                    </a:solidFill>
                  </a:tcPr>
                </a:tc>
                <a:tc>
                  <a:txBody>
                    <a:bodyPr/>
                    <a:lstStyle/>
                    <a:p>
                      <a:pPr marL="0" marR="0" lvl="0" indent="0" algn="l" rtl="0">
                        <a:spcBef>
                          <a:spcPts val="0"/>
                        </a:spcBef>
                        <a:spcAft>
                          <a:spcPts val="0"/>
                        </a:spcAft>
                        <a:buNone/>
                      </a:pPr>
                      <a:r>
                        <a:rPr lang="en-US" sz="1600" b="1">
                          <a:solidFill>
                            <a:schemeClr val="bg1"/>
                          </a:solidFill>
                        </a:rPr>
                        <a:t>Research Methods</a:t>
                      </a:r>
                      <a:endParaRPr sz="1600" b="1">
                        <a:solidFill>
                          <a:schemeClr val="bg1"/>
                        </a:solidFill>
                      </a:endParaRPr>
                    </a:p>
                  </a:txBody>
                  <a:tcPr marL="91450" marR="91450" marT="45725" marB="45725" anchor="ctr">
                    <a:lnL w="6350" cap="flat" cmpd="sng" algn="ctr">
                      <a:solidFill>
                        <a:schemeClr val="bg2"/>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671400">
                <a:tc>
                  <a:txBody>
                    <a:bodyPr/>
                    <a:lstStyle/>
                    <a:p>
                      <a:pPr marL="0" marR="0" lvl="0" indent="0" algn="l" rtl="0">
                        <a:spcBef>
                          <a:spcPts val="0"/>
                        </a:spcBef>
                        <a:spcAft>
                          <a:spcPts val="0"/>
                        </a:spcAft>
                        <a:buNone/>
                      </a:pPr>
                      <a:r>
                        <a:rPr lang="en-US" sz="1300" b="1">
                          <a:solidFill>
                            <a:srgbClr val="56585C"/>
                          </a:solidFill>
                          <a:latin typeface="Calibri"/>
                          <a:ea typeface="Calibri"/>
                          <a:cs typeface="Calibri"/>
                          <a:sym typeface="Calibri"/>
                        </a:rPr>
                        <a:t>Conceptual Framework, Models &amp; Bright Spots</a:t>
                      </a:r>
                      <a:r>
                        <a:rPr lang="en-US" sz="1300" b="1">
                          <a:solidFill>
                            <a:srgbClr val="56585C"/>
                          </a:solidFill>
                          <a:latin typeface="Calibri"/>
                          <a:ea typeface="Calibri"/>
                          <a:cs typeface="Calibri"/>
                        </a:rPr>
                        <a:t> </a:t>
                      </a:r>
                      <a:endParaRPr sz="130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spcBef>
                          <a:spcPts val="0"/>
                        </a:spcBef>
                        <a:spcAft>
                          <a:spcPts val="0"/>
                        </a:spcAft>
                        <a:buNone/>
                      </a:pPr>
                      <a:r>
                        <a:rPr lang="en-US" sz="1300">
                          <a:solidFill>
                            <a:srgbClr val="56585C"/>
                          </a:solidFill>
                          <a:latin typeface="Calibri"/>
                          <a:ea typeface="Calibri"/>
                          <a:cs typeface="Calibri"/>
                          <a:sym typeface="Calibri"/>
                        </a:rPr>
                        <a:t>What is a conceptual framework to define strategic school staffing that includes a broad set of solutions i</a:t>
                      </a:r>
                      <a:r>
                        <a:rPr lang="en-US" sz="1300">
                          <a:solidFill>
                            <a:srgbClr val="56585C"/>
                          </a:solidFill>
                          <a:latin typeface="+mn-lt"/>
                          <a:ea typeface="Calibri"/>
                          <a:cs typeface="Calibri"/>
                          <a:sym typeface="Calibri"/>
                        </a:rPr>
                        <a:t>n a way that focuses on what may be necessary to shift underlying talent structures in schools without incorporating any potential human capital need?</a:t>
                      </a:r>
                      <a:br>
                        <a:rPr lang="en-US" sz="1300">
                          <a:solidFill>
                            <a:srgbClr val="56585C"/>
                          </a:solidFill>
                          <a:latin typeface="+mn-lt"/>
                          <a:ea typeface="Calibri"/>
                          <a:cs typeface="Calibri"/>
                          <a:sym typeface="Calibri"/>
                        </a:rPr>
                      </a:br>
                      <a:endParaRPr lang="en-US" sz="1300">
                        <a:solidFill>
                          <a:srgbClr val="56585C"/>
                        </a:solidFill>
                        <a:latin typeface="Calibri"/>
                        <a:ea typeface="Calibri"/>
                        <a:cs typeface="Calibri"/>
                        <a:sym typeface="Calibri"/>
                      </a:endParaRPr>
                    </a:p>
                    <a:p>
                      <a:pPr marL="0" marR="0" lvl="0" indent="0" algn="l" rtl="0">
                        <a:spcBef>
                          <a:spcPts val="0"/>
                        </a:spcBef>
                        <a:spcAft>
                          <a:spcPts val="0"/>
                        </a:spcAft>
                        <a:buNone/>
                      </a:pPr>
                      <a:r>
                        <a:rPr lang="en-US" sz="1300">
                          <a:solidFill>
                            <a:srgbClr val="56585C"/>
                          </a:solidFill>
                          <a:latin typeface="Calibri"/>
                          <a:ea typeface="Calibri"/>
                          <a:cs typeface="Calibri"/>
                          <a:sym typeface="Calibri"/>
                        </a:rPr>
                        <a:t>How does the conceptual framework for strategic school staffing and the solution set balance the needs/considerations of students with the needs/considerations of teachers? </a:t>
                      </a:r>
                      <a:br>
                        <a:rPr lang="en-US" sz="1300">
                          <a:solidFill>
                            <a:srgbClr val="56585C"/>
                          </a:solidFill>
                          <a:latin typeface="Calibri"/>
                          <a:ea typeface="Calibri"/>
                          <a:cs typeface="Calibri"/>
                          <a:sym typeface="Calibri"/>
                        </a:rPr>
                      </a:br>
                      <a:endParaRPr lang="en-US" sz="1300">
                        <a:solidFill>
                          <a:srgbClr val="56585C"/>
                        </a:solidFill>
                        <a:latin typeface="Calibri"/>
                        <a:ea typeface="Calibri"/>
                        <a:cs typeface="Calibri"/>
                        <a:sym typeface="Calibri"/>
                      </a:endParaRPr>
                    </a:p>
                    <a:p>
                      <a:pPr marL="0" marR="0" lvl="0" indent="0" algn="l" rtl="0">
                        <a:spcBef>
                          <a:spcPts val="0"/>
                        </a:spcBef>
                        <a:spcAft>
                          <a:spcPts val="0"/>
                        </a:spcAft>
                        <a:buNone/>
                      </a:pPr>
                      <a:r>
                        <a:rPr lang="en-US" sz="1300">
                          <a:solidFill>
                            <a:srgbClr val="56585C"/>
                          </a:solidFill>
                          <a:latin typeface="Calibri"/>
                          <a:ea typeface="Calibri"/>
                          <a:cs typeface="Calibri"/>
                          <a:sym typeface="Calibri"/>
                        </a:rPr>
                        <a:t>How do these categories of ideas/models more effectively address the jobs to be done in schools or classrooms?</a:t>
                      </a:r>
                      <a:r>
                        <a:rPr lang="en-US" sz="1300">
                          <a:solidFill>
                            <a:srgbClr val="56585C"/>
                          </a:solidFill>
                          <a:latin typeface="Calibri"/>
                          <a:ea typeface="Calibri"/>
                          <a:cs typeface="Calibri"/>
                        </a:rPr>
                        <a:t> </a:t>
                      </a:r>
                      <a:endParaRPr lang="en-US" sz="1300">
                        <a:solidFill>
                          <a:srgbClr val="56585C"/>
                        </a:solidFill>
                        <a:latin typeface="Calibri"/>
                        <a:ea typeface="Calibri"/>
                        <a:cs typeface="Calibri"/>
                        <a:sym typeface="Calibri"/>
                      </a:endParaRPr>
                    </a:p>
                    <a:p>
                      <a:pPr marL="0" marR="0" lvl="0" indent="0" algn="l" rtl="0">
                        <a:spcBef>
                          <a:spcPts val="0"/>
                        </a:spcBef>
                        <a:spcAft>
                          <a:spcPts val="0"/>
                        </a:spcAft>
                        <a:buNone/>
                      </a:pPr>
                      <a:endParaRPr sz="1300">
                        <a:solidFill>
                          <a:srgbClr val="56585C"/>
                        </a:solidFill>
                        <a:latin typeface="Calibri"/>
                        <a:ea typeface="Calibri"/>
                        <a:cs typeface="Calibri"/>
                        <a:sym typeface="Calibri"/>
                      </a:endParaRPr>
                    </a:p>
                    <a:p>
                      <a:pPr marL="0" marR="0" lvl="0" indent="0" algn="l" rtl="0">
                        <a:spcBef>
                          <a:spcPts val="0"/>
                        </a:spcBef>
                        <a:spcAft>
                          <a:spcPts val="0"/>
                        </a:spcAft>
                        <a:buNone/>
                      </a:pPr>
                      <a:r>
                        <a:rPr lang="en-US" sz="1300">
                          <a:solidFill>
                            <a:srgbClr val="56585C"/>
                          </a:solidFill>
                          <a:latin typeface="Calibri"/>
                          <a:ea typeface="Calibri"/>
                          <a:cs typeface="Calibri"/>
                          <a:sym typeface="Calibri"/>
                        </a:rPr>
                        <a:t>What are the </a:t>
                      </a:r>
                      <a:r>
                        <a:rPr lang="en-US" sz="1300">
                          <a:solidFill>
                            <a:srgbClr val="56585C"/>
                          </a:solidFill>
                          <a:latin typeface="Calibri"/>
                          <a:ea typeface="Calibri"/>
                          <a:cs typeface="Calibri"/>
                        </a:rPr>
                        <a:t>areas and organizations </a:t>
                      </a:r>
                      <a:r>
                        <a:rPr lang="en-US" sz="1300">
                          <a:solidFill>
                            <a:srgbClr val="56585C"/>
                          </a:solidFill>
                          <a:latin typeface="Calibri"/>
                          <a:ea typeface="Calibri"/>
                          <a:cs typeface="Calibri"/>
                          <a:sym typeface="Calibri"/>
                        </a:rPr>
                        <a:t>that are possible incubators for new research and development</a:t>
                      </a:r>
                      <a:r>
                        <a:rPr lang="en-US" sz="1300">
                          <a:solidFill>
                            <a:srgbClr val="56585C"/>
                          </a:solidFill>
                          <a:latin typeface="Calibri"/>
                          <a:ea typeface="Calibri"/>
                          <a:cs typeface="Calibri"/>
                        </a:rPr>
                        <a:t> within the strategic school staffing ecosystem</a:t>
                      </a:r>
                      <a:r>
                        <a:rPr lang="en-US" sz="1300">
                          <a:solidFill>
                            <a:srgbClr val="56585C"/>
                          </a:solidFill>
                          <a:latin typeface="Calibri"/>
                          <a:ea typeface="Calibri"/>
                          <a:cs typeface="Calibri"/>
                          <a:sym typeface="Calibri"/>
                        </a:rPr>
                        <a:t>?</a:t>
                      </a:r>
                      <a:r>
                        <a:rPr lang="en-US" sz="1300">
                          <a:solidFill>
                            <a:srgbClr val="56585C"/>
                          </a:solidFill>
                          <a:latin typeface="Calibri"/>
                          <a:ea typeface="Calibri"/>
                          <a:cs typeface="Calibri"/>
                        </a:rPr>
                        <a:t> </a:t>
                      </a:r>
                      <a:endParaRPr sz="1300"/>
                    </a:p>
                  </a:txBody>
                  <a:tcPr marL="91450" marR="91450" marT="45725" marB="45725" anchor="ctr">
                    <a:lnL w="9525" cap="flat" cmpd="sng">
                      <a:solidFill>
                        <a:srgbClr val="000000">
                          <a:alpha val="0"/>
                        </a:srgbClr>
                      </a:solidFill>
                      <a:prstDash val="solid"/>
                      <a:round/>
                      <a:headEnd type="none" w="sm" len="sm"/>
                      <a:tailEnd type="none" w="sm" len="sm"/>
                    </a:lnL>
                    <a:lnR w="6350" cap="flat" cmpd="sng" algn="ctr">
                      <a:solidFill>
                        <a:schemeClr val="bg2"/>
                      </a:solidFill>
                      <a:prstDash val="solid"/>
                      <a:round/>
                      <a:headEnd type="none" w="med" len="med"/>
                      <a:tailEnd type="none" w="med" len="med"/>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rowSpan="3">
                  <a:txBody>
                    <a:bodyPr/>
                    <a:lstStyle/>
                    <a:p>
                      <a:pPr marL="0" marR="0" lvl="0" indent="0" algn="l" rtl="0">
                        <a:spcBef>
                          <a:spcPts val="0"/>
                        </a:spcBef>
                        <a:spcAft>
                          <a:spcPts val="0"/>
                        </a:spcAft>
                        <a:buNone/>
                      </a:pPr>
                      <a:endParaRPr sz="1300"/>
                    </a:p>
                  </a:txBody>
                  <a:tcPr marL="91450" marR="91450" marT="45725" marB="45725" anchor="ctr">
                    <a:lnL w="6350" cap="flat" cmpd="sng" algn="ctr">
                      <a:solidFill>
                        <a:schemeClr val="bg2"/>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1400">
                <a:tc>
                  <a:txBody>
                    <a:bodyPr/>
                    <a:lstStyle/>
                    <a:p>
                      <a:pPr marL="0" marR="0" lvl="0" indent="0" algn="l" rtl="0">
                        <a:spcBef>
                          <a:spcPts val="0"/>
                        </a:spcBef>
                        <a:spcAft>
                          <a:spcPts val="0"/>
                        </a:spcAft>
                        <a:buNone/>
                      </a:pPr>
                      <a:r>
                        <a:rPr lang="en-US" sz="1300" b="1">
                          <a:solidFill>
                            <a:srgbClr val="56585C"/>
                          </a:solidFill>
                          <a:latin typeface="Calibri"/>
                          <a:ea typeface="Calibri"/>
                          <a:cs typeface="Calibri"/>
                          <a:sym typeface="Calibri"/>
                        </a:rPr>
                        <a:t>Barriers/</a:t>
                      </a:r>
                    </a:p>
                    <a:p>
                      <a:pPr marL="0" marR="0" lvl="0" indent="0" algn="l" rtl="0">
                        <a:spcBef>
                          <a:spcPts val="0"/>
                        </a:spcBef>
                        <a:spcAft>
                          <a:spcPts val="0"/>
                        </a:spcAft>
                        <a:buNone/>
                      </a:pPr>
                      <a:r>
                        <a:rPr lang="en-US" sz="1300" b="1">
                          <a:solidFill>
                            <a:srgbClr val="56585C"/>
                          </a:solidFill>
                          <a:latin typeface="Calibri"/>
                          <a:ea typeface="Calibri"/>
                          <a:cs typeface="Calibri"/>
                          <a:sym typeface="Calibri"/>
                        </a:rPr>
                        <a:t>Challenges</a:t>
                      </a:r>
                      <a:endParaRPr sz="130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6350" cap="flat" cmpd="sng" algn="ctr">
                      <a:solidFill>
                        <a:schemeClr val="bg2"/>
                      </a:solidFill>
                      <a:prstDash val="solid"/>
                      <a:round/>
                      <a:headEnd type="none" w="med" len="med"/>
                      <a:tailEnd type="none" w="med" len="med"/>
                    </a:lnB>
                  </a:tcPr>
                </a:tc>
                <a:tc>
                  <a:txBody>
                    <a:bodyPr/>
                    <a:lstStyle/>
                    <a:p>
                      <a:pPr marL="0" marR="0" lvl="0" indent="0" algn="l" rtl="0">
                        <a:spcBef>
                          <a:spcPts val="0"/>
                        </a:spcBef>
                        <a:spcAft>
                          <a:spcPts val="0"/>
                        </a:spcAft>
                        <a:buNone/>
                      </a:pPr>
                      <a:r>
                        <a:rPr lang="en-US" sz="1300">
                          <a:solidFill>
                            <a:srgbClr val="56585C"/>
                          </a:solidFill>
                          <a:latin typeface="Calibri"/>
                          <a:ea typeface="Calibri"/>
                          <a:cs typeface="Calibri"/>
                          <a:sym typeface="Calibri"/>
                        </a:rPr>
                        <a:t>What are the broader obstacles or enablers that might impact scale and/or effectiveness of new strategic school staffing ?</a:t>
                      </a:r>
                      <a:r>
                        <a:rPr lang="en-US" sz="1300">
                          <a:solidFill>
                            <a:srgbClr val="56585C"/>
                          </a:solidFill>
                          <a:latin typeface="Calibri"/>
                          <a:ea typeface="Calibri"/>
                          <a:cs typeface="Calibri"/>
                        </a:rPr>
                        <a:t> </a:t>
                      </a:r>
                      <a:endParaRPr sz="1300">
                        <a:solidFill>
                          <a:schemeClr val="dk1"/>
                        </a:solidFill>
                        <a:highlight>
                          <a:srgbClr val="FFFF00"/>
                        </a:highlight>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6350" cap="flat" cmpd="sng" algn="ctr">
                      <a:solidFill>
                        <a:schemeClr val="bg2"/>
                      </a:solidFill>
                      <a:prstDash val="solid"/>
                      <a:round/>
                      <a:headEnd type="none" w="med" len="med"/>
                      <a:tailEnd type="none" w="med" len="med"/>
                    </a:lnR>
                    <a:lnT w="12700" cap="flat" cmpd="sng">
                      <a:solidFill>
                        <a:srgbClr val="BFBFBF"/>
                      </a:solidFill>
                      <a:prstDash val="solid"/>
                      <a:round/>
                      <a:headEnd type="none" w="sm" len="sm"/>
                      <a:tailEnd type="none" w="sm" len="sm"/>
                    </a:lnT>
                    <a:lnB w="6350" cap="flat" cmpd="sng" algn="ctr">
                      <a:solidFill>
                        <a:schemeClr val="bg2"/>
                      </a:solidFill>
                      <a:prstDash val="solid"/>
                      <a:round/>
                      <a:headEnd type="none" w="med" len="med"/>
                      <a:tailEnd type="none" w="med" len="med"/>
                    </a:lnB>
                  </a:tcPr>
                </a:tc>
                <a:tc vMerge="1">
                  <a:txBody>
                    <a:bodyPr/>
                    <a:lstStyle/>
                    <a:p>
                      <a:pPr marL="0" marR="0" lvl="0" indent="0" algn="l" rtl="0">
                        <a:spcBef>
                          <a:spcPts val="0"/>
                        </a:spcBef>
                        <a:spcAft>
                          <a:spcPts val="0"/>
                        </a:spcAft>
                        <a:buNone/>
                      </a:pPr>
                      <a:endParaRPr sz="1300">
                        <a:solidFill>
                          <a:srgbClr val="56585C"/>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BFBFBF"/>
                      </a:solidFill>
                      <a:prstDash val="solid"/>
                      <a:round/>
                      <a:headEnd type="none" w="sm" len="sm"/>
                      <a:tailEnd type="none" w="sm" len="sm"/>
                    </a:lnT>
                    <a:lnB w="12700" cap="flat" cmpd="sng" algn="ctr">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671400">
                <a:tc>
                  <a:txBody>
                    <a:bodyPr/>
                    <a:lstStyle/>
                    <a:p>
                      <a:pPr marL="0" marR="0" lvl="0" indent="0" algn="l" rtl="0">
                        <a:spcBef>
                          <a:spcPts val="0"/>
                        </a:spcBef>
                        <a:spcAft>
                          <a:spcPts val="0"/>
                        </a:spcAft>
                        <a:buNone/>
                      </a:pPr>
                      <a:r>
                        <a:rPr lang="en-US" sz="1300" b="1">
                          <a:solidFill>
                            <a:srgbClr val="56585C"/>
                          </a:solidFill>
                          <a:latin typeface="Calibri"/>
                          <a:ea typeface="Calibri"/>
                          <a:cs typeface="Calibri"/>
                        </a:rPr>
                        <a:t>Philanthropic Role</a:t>
                      </a:r>
                      <a:endParaRPr sz="1300"/>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6350" cap="flat" cmpd="sng" algn="ctr">
                      <a:solidFill>
                        <a:schemeClr val="bg2"/>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1300">
                          <a:solidFill>
                            <a:srgbClr val="56585C"/>
                          </a:solidFill>
                          <a:latin typeface="Calibri"/>
                          <a:ea typeface="Calibri"/>
                          <a:cs typeface="Calibri"/>
                          <a:sym typeface="Calibri"/>
                        </a:rPr>
                        <a:t>What is philanthropy's role in driving strategic school staffing?</a:t>
                      </a:r>
                      <a:r>
                        <a:rPr lang="en-US" sz="1300">
                          <a:solidFill>
                            <a:srgbClr val="56585C"/>
                          </a:solidFill>
                          <a:latin typeface="Calibri"/>
                          <a:ea typeface="Calibri"/>
                          <a:cs typeface="Calibri"/>
                        </a:rPr>
                        <a:t> </a:t>
                      </a:r>
                      <a:endParaRPr sz="1300"/>
                    </a:p>
                  </a:txBody>
                  <a:tcPr marL="91450" marR="91450" marT="45725" marB="45725" anchor="ctr">
                    <a:lnL w="9525" cap="flat" cmpd="sng">
                      <a:noFill/>
                      <a:prstDash val="solid"/>
                      <a:round/>
                      <a:headEnd type="none" w="sm" len="sm"/>
                      <a:tailEnd type="none" w="sm" len="sm"/>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vMerge="1">
                  <a:txBody>
                    <a:bodyPr/>
                    <a:lstStyle/>
                    <a:p>
                      <a:pPr marL="0" marR="0" lvl="0" indent="0" algn="l" rtl="0">
                        <a:spcBef>
                          <a:spcPts val="0"/>
                        </a:spcBef>
                        <a:spcAft>
                          <a:spcPts val="0"/>
                        </a:spcAft>
                        <a:buNone/>
                      </a:pPr>
                      <a:endParaRPr sz="1300"/>
                    </a:p>
                  </a:txBody>
                  <a:tcPr marL="91450" marR="91450" marT="45725" marB="45725" anchor="ctr">
                    <a:lnL w="12700" cap="flat" cmpd="sng" algn="ctr">
                      <a:solidFill>
                        <a:schemeClr val="tx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7" name="Google Shape;217;p8"/>
          <p:cNvSpPr/>
          <p:nvPr/>
        </p:nvSpPr>
        <p:spPr>
          <a:xfrm>
            <a:off x="0" y="1463392"/>
            <a:ext cx="9144000" cy="673990"/>
          </a:xfrm>
          <a:prstGeom prst="rect">
            <a:avLst/>
          </a:prstGeom>
          <a:solidFill>
            <a:schemeClr val="accent4"/>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400" b="1" i="0" u="none" strike="noStrike" cap="none">
                <a:solidFill>
                  <a:schemeClr val="lt1"/>
                </a:solidFill>
                <a:latin typeface="Calibri"/>
                <a:ea typeface="Calibri"/>
                <a:cs typeface="Calibri"/>
                <a:sym typeface="Calibri"/>
              </a:rPr>
              <a:t>Primary research question: </a:t>
            </a:r>
            <a:r>
              <a:rPr lang="en-US" sz="1400" b="0" i="0" u="none" strike="noStrike" cap="none">
                <a:solidFill>
                  <a:schemeClr val="lt1"/>
                </a:solidFill>
                <a:latin typeface="Calibri"/>
                <a:ea typeface="Calibri"/>
                <a:cs typeface="Calibri"/>
                <a:sym typeface="Calibri"/>
              </a:rPr>
              <a:t>How </a:t>
            </a:r>
            <a:r>
              <a:rPr lang="en-US" sz="1400">
                <a:solidFill>
                  <a:schemeClr val="lt1"/>
                </a:solidFill>
                <a:latin typeface="Calibri"/>
                <a:ea typeface="Calibri"/>
                <a:cs typeface="Calibri"/>
                <a:sym typeface="Calibri"/>
              </a:rPr>
              <a:t>can</a:t>
            </a:r>
            <a:r>
              <a:rPr lang="en-US" sz="1400" b="0" i="0" u="none" strike="noStrike" cap="none">
                <a:solidFill>
                  <a:schemeClr val="lt1"/>
                </a:solidFill>
                <a:latin typeface="Calibri"/>
                <a:ea typeface="Calibri"/>
                <a:cs typeface="Calibri"/>
                <a:sym typeface="Calibri"/>
              </a:rPr>
              <a:t> we better meet the needs of future students, particularly those most marginalized in our current system, by redesigning critical adult roles and ensuring that those roles are attractive, sustainable &amp; professionally rewarding?</a:t>
            </a:r>
            <a:endParaRPr lang="en-US">
              <a:solidFill>
                <a:schemeClr val="lt1"/>
              </a:solidFill>
            </a:endParaRPr>
          </a:p>
        </p:txBody>
      </p:sp>
      <p:sp>
        <p:nvSpPr>
          <p:cNvPr id="218" name="Google Shape;218;p8"/>
          <p:cNvSpPr txBox="1"/>
          <p:nvPr/>
        </p:nvSpPr>
        <p:spPr>
          <a:xfrm>
            <a:off x="8531352" y="6453317"/>
            <a:ext cx="612648" cy="27432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Calibri"/>
                <a:ea typeface="Calibri"/>
                <a:cs typeface="Calibri"/>
                <a:sym typeface="Calibri"/>
              </a:rPr>
              <a:t>7</a:t>
            </a:fld>
            <a:endParaRPr sz="1200" b="0" i="0" u="none" strike="noStrike" cap="none">
              <a:solidFill>
                <a:srgbClr val="56595C"/>
              </a:solidFill>
              <a:latin typeface="Arial"/>
              <a:ea typeface="Arial"/>
              <a:cs typeface="Arial"/>
              <a:sym typeface="Arial"/>
            </a:endParaRPr>
          </a:p>
        </p:txBody>
      </p:sp>
      <p:grpSp>
        <p:nvGrpSpPr>
          <p:cNvPr id="2" name="Group 1">
            <a:extLst>
              <a:ext uri="{FF2B5EF4-FFF2-40B4-BE49-F238E27FC236}">
                <a16:creationId xmlns:a16="http://schemas.microsoft.com/office/drawing/2014/main" id="{741FEC7C-C687-3C31-B878-F553D261A51A}"/>
              </a:ext>
            </a:extLst>
          </p:cNvPr>
          <p:cNvGrpSpPr/>
          <p:nvPr/>
        </p:nvGrpSpPr>
        <p:grpSpPr>
          <a:xfrm>
            <a:off x="7187777" y="2935033"/>
            <a:ext cx="1649899" cy="3792604"/>
            <a:chOff x="7246798" y="2619279"/>
            <a:chExt cx="1649899" cy="3792604"/>
          </a:xfrm>
        </p:grpSpPr>
        <p:grpSp>
          <p:nvGrpSpPr>
            <p:cNvPr id="5" name="Group 4">
              <a:extLst>
                <a:ext uri="{FF2B5EF4-FFF2-40B4-BE49-F238E27FC236}">
                  <a16:creationId xmlns:a16="http://schemas.microsoft.com/office/drawing/2014/main" id="{EBD9E36A-D57E-9DF9-2564-09B6CD8B4235}"/>
                </a:ext>
              </a:extLst>
            </p:cNvPr>
            <p:cNvGrpSpPr/>
            <p:nvPr/>
          </p:nvGrpSpPr>
          <p:grpSpPr>
            <a:xfrm>
              <a:off x="7372493" y="2619279"/>
              <a:ext cx="1344931" cy="1260403"/>
              <a:chOff x="7860828" y="1508537"/>
              <a:chExt cx="1344931" cy="1260403"/>
            </a:xfrm>
          </p:grpSpPr>
          <p:pic>
            <p:nvPicPr>
              <p:cNvPr id="6" name="Picture 6">
                <a:extLst>
                  <a:ext uri="{FF2B5EF4-FFF2-40B4-BE49-F238E27FC236}">
                    <a16:creationId xmlns:a16="http://schemas.microsoft.com/office/drawing/2014/main" id="{6BE2FFE5-507A-3DFD-DFB0-8AEFAD8A2D12}"/>
                  </a:ext>
                </a:extLst>
              </p:cNvPr>
              <p:cNvPicPr>
                <a:picLocks noChangeAspect="1"/>
              </p:cNvPicPr>
              <p:nvPr/>
            </p:nvPicPr>
            <p:blipFill>
              <a:blip r:embed="rId3">
                <a:duotone>
                  <a:schemeClr val="accent2">
                    <a:shade val="45000"/>
                    <a:satMod val="135000"/>
                  </a:schemeClr>
                  <a:prstClr val="white"/>
                </a:duotone>
              </a:blip>
              <a:stretch>
                <a:fillRect/>
              </a:stretch>
            </p:blipFill>
            <p:spPr>
              <a:xfrm>
                <a:off x="8391904" y="1508537"/>
                <a:ext cx="388665" cy="340164"/>
              </a:xfrm>
              <a:prstGeom prst="rect">
                <a:avLst/>
              </a:prstGeom>
            </p:spPr>
          </p:pic>
          <p:sp>
            <p:nvSpPr>
              <p:cNvPr id="7" name="TextBox 6">
                <a:extLst>
                  <a:ext uri="{FF2B5EF4-FFF2-40B4-BE49-F238E27FC236}">
                    <a16:creationId xmlns:a16="http://schemas.microsoft.com/office/drawing/2014/main" id="{F6C9EE1A-80C0-9D1B-A00C-77251B47A92B}"/>
                  </a:ext>
                </a:extLst>
              </p:cNvPr>
              <p:cNvSpPr txBox="1"/>
              <p:nvPr/>
            </p:nvSpPr>
            <p:spPr>
              <a:xfrm>
                <a:off x="7860828" y="1876388"/>
                <a:ext cx="1344931" cy="8925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457200"/>
                <a:r>
                  <a:rPr lang="en-US" sz="1400" b="1">
                    <a:solidFill>
                      <a:schemeClr val="accent3"/>
                    </a:solidFill>
                    <a:cs typeface="Arial"/>
                  </a:rPr>
                  <a:t>Desk Research</a:t>
                </a:r>
              </a:p>
              <a:p>
                <a:pPr algn="ctr" defTabSz="457200"/>
                <a:r>
                  <a:rPr lang="en-US" sz="1100">
                    <a:solidFill>
                      <a:schemeClr val="accent3"/>
                    </a:solidFill>
                    <a:cs typeface="Calibri"/>
                  </a:rPr>
                  <a:t>With information from online data bases, books and white papers</a:t>
                </a:r>
                <a:endParaRPr lang="en-US">
                  <a:solidFill>
                    <a:schemeClr val="accent3"/>
                  </a:solidFill>
                </a:endParaRPr>
              </a:p>
            </p:txBody>
          </p:sp>
        </p:grpSp>
        <p:grpSp>
          <p:nvGrpSpPr>
            <p:cNvPr id="8" name="Group 7">
              <a:extLst>
                <a:ext uri="{FF2B5EF4-FFF2-40B4-BE49-F238E27FC236}">
                  <a16:creationId xmlns:a16="http://schemas.microsoft.com/office/drawing/2014/main" id="{2FF5E8ED-BB00-C809-7168-3AA8C6B521E2}"/>
                </a:ext>
              </a:extLst>
            </p:cNvPr>
            <p:cNvGrpSpPr/>
            <p:nvPr/>
          </p:nvGrpSpPr>
          <p:grpSpPr>
            <a:xfrm>
              <a:off x="7300376" y="4022401"/>
              <a:ext cx="1596321" cy="1402426"/>
              <a:chOff x="7445969" y="2166572"/>
              <a:chExt cx="1596321" cy="1402426"/>
            </a:xfrm>
          </p:grpSpPr>
          <p:pic>
            <p:nvPicPr>
              <p:cNvPr id="9" name="Picture 12">
                <a:extLst>
                  <a:ext uri="{FF2B5EF4-FFF2-40B4-BE49-F238E27FC236}">
                    <a16:creationId xmlns:a16="http://schemas.microsoft.com/office/drawing/2014/main" id="{A0F6BF60-7103-8FDA-1750-F16C05C3D6EA}"/>
                  </a:ext>
                </a:extLst>
              </p:cNvPr>
              <p:cNvPicPr>
                <a:picLocks noChangeAspect="1"/>
              </p:cNvPicPr>
              <p:nvPr/>
            </p:nvPicPr>
            <p:blipFill>
              <a:blip r:embed="rId4">
                <a:duotone>
                  <a:schemeClr val="accent2">
                    <a:shade val="45000"/>
                    <a:satMod val="135000"/>
                  </a:schemeClr>
                  <a:prstClr val="white"/>
                </a:duotone>
              </a:blip>
              <a:stretch>
                <a:fillRect/>
              </a:stretch>
            </p:blipFill>
            <p:spPr>
              <a:xfrm>
                <a:off x="8017678" y="2166572"/>
                <a:ext cx="496447" cy="415458"/>
              </a:xfrm>
              <a:prstGeom prst="rect">
                <a:avLst/>
              </a:prstGeom>
            </p:spPr>
          </p:pic>
          <p:sp>
            <p:nvSpPr>
              <p:cNvPr id="10" name="TextBox 9">
                <a:extLst>
                  <a:ext uri="{FF2B5EF4-FFF2-40B4-BE49-F238E27FC236}">
                    <a16:creationId xmlns:a16="http://schemas.microsoft.com/office/drawing/2014/main" id="{B58A58F4-54C1-3F4E-3F3A-84652D597523}"/>
                  </a:ext>
                </a:extLst>
              </p:cNvPr>
              <p:cNvSpPr txBox="1"/>
              <p:nvPr/>
            </p:nvSpPr>
            <p:spPr>
              <a:xfrm>
                <a:off x="7445969" y="2630279"/>
                <a:ext cx="1596321" cy="9387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457200"/>
                <a:r>
                  <a:rPr lang="en-US" sz="1400" b="1">
                    <a:solidFill>
                      <a:schemeClr val="accent3"/>
                    </a:solidFill>
                    <a:cs typeface="Arial"/>
                  </a:rPr>
                  <a:t>Interviews </a:t>
                </a:r>
                <a:br>
                  <a:rPr lang="en-US" sz="1400" b="1">
                    <a:solidFill>
                      <a:schemeClr val="accent3"/>
                    </a:solidFill>
                    <a:cs typeface="Arial"/>
                  </a:rPr>
                </a:br>
                <a:r>
                  <a:rPr lang="en-US" sz="1400">
                    <a:solidFill>
                      <a:schemeClr val="accent3"/>
                    </a:solidFill>
                    <a:cs typeface="Arial"/>
                  </a:rPr>
                  <a:t>W</a:t>
                </a:r>
                <a:r>
                  <a:rPr lang="en-US" sz="1100">
                    <a:solidFill>
                      <a:schemeClr val="accent3"/>
                    </a:solidFill>
                    <a:cs typeface="Arial"/>
                  </a:rPr>
                  <a:t>ith district and charter school leaders, nonprofit leaders, policy experts and technology innovators</a:t>
                </a:r>
                <a:endParaRPr lang="en-US" sz="1400">
                  <a:solidFill>
                    <a:schemeClr val="accent3"/>
                  </a:solidFill>
                  <a:cs typeface="Arial"/>
                </a:endParaRPr>
              </a:p>
            </p:txBody>
          </p:sp>
        </p:grpSp>
        <p:grpSp>
          <p:nvGrpSpPr>
            <p:cNvPr id="11" name="Group 10">
              <a:extLst>
                <a:ext uri="{FF2B5EF4-FFF2-40B4-BE49-F238E27FC236}">
                  <a16:creationId xmlns:a16="http://schemas.microsoft.com/office/drawing/2014/main" id="{099C6378-19D1-9B28-09D5-4027B126314F}"/>
                </a:ext>
              </a:extLst>
            </p:cNvPr>
            <p:cNvGrpSpPr/>
            <p:nvPr/>
          </p:nvGrpSpPr>
          <p:grpSpPr>
            <a:xfrm>
              <a:off x="7246798" y="5519829"/>
              <a:ext cx="1596321" cy="892054"/>
              <a:chOff x="7468679" y="2089223"/>
              <a:chExt cx="1596321" cy="892054"/>
            </a:xfrm>
          </p:grpSpPr>
          <p:pic>
            <p:nvPicPr>
              <p:cNvPr id="12" name="Picture 11">
                <a:extLst>
                  <a:ext uri="{FF2B5EF4-FFF2-40B4-BE49-F238E27FC236}">
                    <a16:creationId xmlns:a16="http://schemas.microsoft.com/office/drawing/2014/main" id="{42CCE61C-8A38-7DF9-DD63-F26E3E992E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40388" y="2089223"/>
                <a:ext cx="493776" cy="506121"/>
              </a:xfrm>
              <a:prstGeom prst="rect">
                <a:avLst/>
              </a:prstGeom>
            </p:spPr>
          </p:pic>
          <p:sp>
            <p:nvSpPr>
              <p:cNvPr id="13" name="TextBox 12">
                <a:extLst>
                  <a:ext uri="{FF2B5EF4-FFF2-40B4-BE49-F238E27FC236}">
                    <a16:creationId xmlns:a16="http://schemas.microsoft.com/office/drawing/2014/main" id="{CF0A680A-730B-06B2-1157-641E4C25A238}"/>
                  </a:ext>
                </a:extLst>
              </p:cNvPr>
              <p:cNvSpPr txBox="1"/>
              <p:nvPr/>
            </p:nvSpPr>
            <p:spPr>
              <a:xfrm>
                <a:off x="7468679" y="2604251"/>
                <a:ext cx="1596321" cy="3770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457200"/>
                <a:r>
                  <a:rPr lang="en-US" sz="1400" b="1">
                    <a:solidFill>
                      <a:schemeClr val="accent3"/>
                    </a:solidFill>
                    <a:cs typeface="Arial"/>
                  </a:rPr>
                  <a:t>Focus group </a:t>
                </a:r>
              </a:p>
              <a:p>
                <a:pPr algn="ctr" defTabSz="457200"/>
                <a:r>
                  <a:rPr lang="en-US" sz="1050">
                    <a:solidFill>
                      <a:schemeClr val="accent3"/>
                    </a:solidFill>
                    <a:cs typeface="Arial"/>
                  </a:rPr>
                  <a:t>With teachers</a:t>
                </a:r>
                <a:endParaRPr lang="en-US" sz="2000">
                  <a:solidFill>
                    <a:schemeClr val="accent3"/>
                  </a:solidFill>
                </a:endParaRPr>
              </a:p>
            </p:txBody>
          </p:sp>
        </p:gr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Design39Campus</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2939076025"/>
              </p:ext>
            </p:extLst>
          </p:nvPr>
        </p:nvGraphicFramePr>
        <p:xfrm>
          <a:off x="292971" y="2077550"/>
          <a:ext cx="8558058" cy="210312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Design39Campus, part of the Poway Unified Schools District, is in San Diego County and leverages </a:t>
                      </a:r>
                      <a:r>
                        <a:rPr lang="en-US" sz="1200" b="1" i="0" u="none" strike="noStrike" noProof="0">
                          <a:solidFill>
                            <a:srgbClr val="56585C"/>
                          </a:solidFill>
                          <a:latin typeface="+mn-lt"/>
                        </a:rPr>
                        <a:t>learning spaces, technology and innovative teaming to create a high-quality learning environment for students</a:t>
                      </a:r>
                      <a:r>
                        <a:rPr lang="en-US" sz="1200" b="0" i="0" u="none" strike="noStrike" noProof="0">
                          <a:solidFill>
                            <a:srgbClr val="56585C"/>
                          </a:solidFill>
                          <a:latin typeface="+mn-lt"/>
                        </a:rPr>
                        <a:t>. </a:t>
                      </a:r>
                    </a:p>
                    <a:p>
                      <a:pPr marL="574675" marR="0" lvl="1" indent="-290195" algn="l" rtl="0" eaLnBrk="1" fontAlgn="auto" latinLnBrk="0" hangingPunct="1">
                        <a:lnSpc>
                          <a:spcPct val="100000"/>
                        </a:lnSpc>
                        <a:spcBef>
                          <a:spcPts val="0"/>
                        </a:spcBef>
                        <a:spcAft>
                          <a:spcPts val="0"/>
                        </a:spcAft>
                        <a:buClr>
                          <a:schemeClr val="accent4"/>
                        </a:buClr>
                        <a:buSzTx/>
                        <a:buFont typeface="Calibri" panose="020F0502020204030204" pitchFamily="34" charset="0"/>
                        <a:buChar char="+"/>
                      </a:pPr>
                      <a:r>
                        <a:rPr lang="en-US" sz="1200"/>
                        <a:t>The school serves a </a:t>
                      </a:r>
                      <a:r>
                        <a:rPr lang="en-US" sz="1200" b="1"/>
                        <a:t>diverse student body of 1,226</a:t>
                      </a:r>
                      <a:r>
                        <a:rPr lang="en-US" sz="1200"/>
                        <a:t>: the demographics are 38 percent Asian or Asian American, 35 percent White, 11 percent two or more races, nine percent Latino/a/x and 5.5 percent Filipino.</a:t>
                      </a:r>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During lessons, students </a:t>
                      </a:r>
                      <a:r>
                        <a:rPr lang="en-US" sz="1200" b="1" i="0" u="none" strike="noStrike" noProof="0">
                          <a:solidFill>
                            <a:srgbClr val="56585C"/>
                          </a:solidFill>
                          <a:latin typeface="+mn-lt"/>
                        </a:rPr>
                        <a:t>move flexibly through the learning environment with a team of 5–6 teacher</a:t>
                      </a:r>
                      <a:r>
                        <a:rPr lang="en-US" sz="1200" b="0" i="0" u="none" strike="noStrike" noProof="0">
                          <a:solidFill>
                            <a:srgbClr val="56585C"/>
                          </a:solidFill>
                          <a:latin typeface="+mn-lt"/>
                        </a:rPr>
                        <a:t>s guiding instruction of homerooms of 30 students called Learning Experience Designers (LED).</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One </a:t>
                      </a:r>
                      <a:r>
                        <a:rPr lang="en-US" sz="1200" b="1" i="0" u="none" strike="noStrike" noProof="0">
                          <a:solidFill>
                            <a:srgbClr val="56585C"/>
                          </a:solidFill>
                          <a:latin typeface="+mn-lt"/>
                        </a:rPr>
                        <a:t>LED leads a team of 5–6 supporting LEDs to collaborate, plan and execute lesson plans</a:t>
                      </a:r>
                      <a:r>
                        <a:rPr lang="en-US" sz="1200" b="0" i="0" u="none" strike="noStrike" noProof="0">
                          <a:solidFill>
                            <a:srgbClr val="56585C"/>
                          </a:solidFill>
                          <a:latin typeface="+mn-lt"/>
                        </a:rPr>
                        <a:t>. The teaming structure also includes paid, part-time high school students from the Poway Unified School District to support students’ reading and math before and after school. </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Students move through the large learning space in Pods and </a:t>
                      </a:r>
                      <a:r>
                        <a:rPr lang="en-US" sz="1200" b="1" i="0" u="none" strike="noStrike" noProof="0">
                          <a:solidFill>
                            <a:srgbClr val="56585C"/>
                          </a:solidFill>
                          <a:latin typeface="+mn-lt"/>
                        </a:rPr>
                        <a:t>access to technology to support self-directed learning and small group instruction.</a:t>
                      </a: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538603" y="5460408"/>
            <a:ext cx="8312426" cy="775670"/>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“At previous schools, I’d have my lesson plan, my monthly plan, my textbook…here, we understand that every child learns at a different pace. We let them take the wheel but help them navigate the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-Design39Campus Teacher</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2265882182"/>
              </p:ext>
            </p:extLst>
          </p:nvPr>
        </p:nvGraphicFramePr>
        <p:xfrm>
          <a:off x="292971" y="4476643"/>
          <a:ext cx="8558058" cy="760918"/>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760918">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marL="283845" lvl="0" indent="-283845" algn="l">
                        <a:buClr>
                          <a:srgbClr val="91A226"/>
                        </a:buClr>
                        <a:buFont typeface="Wingdings" panose="05000000000000000000" pitchFamily="2" charset="2"/>
                        <a:buChar char="§"/>
                      </a:pPr>
                      <a:r>
                        <a:rPr lang="en-US" sz="1200" b="0" i="0" u="none" strike="noStrike" baseline="0" noProof="0">
                          <a:latin typeface="+mn-lt"/>
                        </a:rPr>
                        <a:t>The school ranked as the </a:t>
                      </a:r>
                      <a:r>
                        <a:rPr lang="en-US" sz="1200" b="1" i="0" u="none" strike="noStrike" baseline="0" noProof="0">
                          <a:latin typeface="+mn-lt"/>
                        </a:rPr>
                        <a:t>highest-performing middle school </a:t>
                      </a:r>
                      <a:r>
                        <a:rPr lang="en-US" sz="1200" b="0" i="0" u="none" strike="noStrike" baseline="0" noProof="0">
                          <a:latin typeface="+mn-lt"/>
                        </a:rPr>
                        <a:t>in its district in 2018.</a:t>
                      </a:r>
                      <a:endParaRPr lang="en-US" sz="1200" baseline="0"/>
                    </a:p>
                    <a:p>
                      <a:pPr marL="283845" indent="-283845" algn="l">
                        <a:buClr>
                          <a:schemeClr val="accent4"/>
                        </a:buClr>
                        <a:buFont typeface="Wingdings" panose="05000000000000000000" pitchFamily="2" charset="2"/>
                        <a:buChar char="§"/>
                      </a:pPr>
                      <a:r>
                        <a:rPr lang="en-US" sz="1200" b="0" i="0" u="none" strike="noStrike" baseline="0" noProof="0">
                          <a:latin typeface="+mn-lt"/>
                        </a:rPr>
                        <a:t>It surpassed the district on all </a:t>
                      </a:r>
                      <a:r>
                        <a:rPr lang="en-US" sz="1200" b="1" i="0" u="none" strike="noStrike" baseline="0" noProof="0">
                          <a:latin typeface="+mn-lt"/>
                        </a:rPr>
                        <a:t>key climate and student well-being indicators </a:t>
                      </a:r>
                      <a:r>
                        <a:rPr lang="en-US" sz="1200" b="0" i="0" u="none" strike="noStrike" baseline="0" noProof="0">
                          <a:latin typeface="+mn-lt"/>
                        </a:rPr>
                        <a:t>in 2017.</a:t>
                      </a:r>
                    </a:p>
                    <a:p>
                      <a:pPr marL="283845" lvl="0" indent="-283845" algn="l">
                        <a:buClr>
                          <a:srgbClr val="91A226"/>
                        </a:buClr>
                        <a:buFont typeface="Wingdings" panose="05000000000000000000" pitchFamily="2" charset="2"/>
                        <a:buChar char="§"/>
                      </a:pPr>
                      <a:r>
                        <a:rPr lang="en-US" sz="1200" b="0" i="0" u="none" strike="noStrike" baseline="0" noProof="0">
                          <a:solidFill>
                            <a:srgbClr val="56585C"/>
                          </a:solidFill>
                          <a:latin typeface="+mn-lt"/>
                        </a:rPr>
                        <a:t>The school was presented as a </a:t>
                      </a:r>
                      <a:r>
                        <a:rPr lang="en-US" sz="1200" b="1" i="0" u="none" strike="noStrike" baseline="0" noProof="0">
                          <a:solidFill>
                            <a:srgbClr val="56585C"/>
                          </a:solidFill>
                          <a:latin typeface="+mn-lt"/>
                        </a:rPr>
                        <a:t>model school and exemplar design </a:t>
                      </a:r>
                      <a:r>
                        <a:rPr lang="en-US" sz="1200" b="0" i="0" u="none" strike="noStrike" baseline="0" noProof="0">
                          <a:solidFill>
                            <a:srgbClr val="56585C"/>
                          </a:solidFill>
                          <a:latin typeface="+mn-lt"/>
                        </a:rPr>
                        <a:t>to the United States Department of Education in 2018.</a:t>
                      </a:r>
                      <a:endParaRPr lang="en-US" sz="1200" b="0" i="0" u="none" strike="noStrike" baseline="0" noProof="0">
                        <a:latin typeface="+mn-lt"/>
                      </a:endParaRPr>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extLst>
              <p:ext uri="{D42A27DB-BD31-4B8C-83A1-F6EECF244321}">
                <p14:modId xmlns:p14="http://schemas.microsoft.com/office/powerpoint/2010/main" val="818580172"/>
              </p:ext>
            </p:extLst>
          </p:nvPr>
        </p:nvGraphicFramePr>
        <p:xfrm>
          <a:off x="292971" y="1050057"/>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Types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None/>
                        <a:tabLst/>
                        <a:defRPr/>
                      </a:pP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Changing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4"/>
                            </a:ext>
                          </a:extLst>
                        </a:rPr>
                        <a:t>h</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ow teaching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6"/>
                            </a:ext>
                          </a:extLst>
                        </a:rPr>
                        <a:t>t</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eams are structured to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b</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etter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upport </a:t>
                      </a:r>
                      <a:r>
                        <a:rPr lang="en-US" sz="1400" b="1">
                          <a:solidFill>
                            <a:schemeClr val="tx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s</a:t>
                      </a:r>
                      <a:r>
                        <a:rPr lang="en-US" sz="1400" b="1">
                          <a:solidFill>
                            <a:schemeClr val="tx1"/>
                          </a:solidFill>
                          <a:latin typeface="+mn-lt"/>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7"/>
                            </a:ext>
                          </a:extLst>
                        </a:rPr>
                        <a:t>tudents; c</a:t>
                      </a:r>
                      <a:r>
                        <a:rPr lang="en-US" sz="1400" b="1"/>
                        <a:t>hanging how existing teachers do their work by optimizing technology</a:t>
                      </a: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graphicFrame>
        <p:nvGraphicFramePr>
          <p:cNvPr id="5" name="Google Shape;645;p45">
            <a:extLst>
              <a:ext uri="{FF2B5EF4-FFF2-40B4-BE49-F238E27FC236}">
                <a16:creationId xmlns:a16="http://schemas.microsoft.com/office/drawing/2014/main" id="{32982B18-546D-D6ED-4F71-EAECE26AE77F}"/>
              </a:ext>
            </a:extLst>
          </p:cNvPr>
          <p:cNvGraphicFramePr/>
          <p:nvPr/>
        </p:nvGraphicFramePr>
        <p:xfrm>
          <a:off x="8114879" y="-65025"/>
          <a:ext cx="1226668" cy="97874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B5AE269-F983-CFC9-753B-95250527ADC5}"/>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3"/>
              </a:rPr>
              <a:t>Design39Campus</a:t>
            </a:r>
            <a:r>
              <a:rPr kumimoji="0" lang="en-US" sz="900" b="0" i="0" u="none" strike="noStrike" kern="1200" cap="none" spc="0" normalizeH="0" baseline="0" noProof="0">
                <a:ln>
                  <a:noFill/>
                </a:ln>
                <a:solidFill>
                  <a:srgbClr val="56585C"/>
                </a:solidFill>
                <a:effectLst/>
                <a:uLnTx/>
                <a:uFillTx/>
                <a:latin typeface="Calibri"/>
                <a:ea typeface="+mn-lt"/>
                <a:cs typeface="Calibri"/>
              </a:rPr>
              <a:t> (2023);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4"/>
              </a:rPr>
              <a:t>Fleming, N</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5"/>
              </a:rPr>
              <a:t>.</a:t>
            </a:r>
            <a:r>
              <a:rPr kumimoji="0" lang="en-US" sz="900" b="0" i="0" u="none" strike="noStrike" kern="1200" cap="none" spc="0" normalizeH="0" baseline="0" noProof="0">
                <a:ln>
                  <a:noFill/>
                </a:ln>
                <a:solidFill>
                  <a:srgbClr val="56585C"/>
                </a:solidFill>
                <a:effectLst/>
                <a:uLnTx/>
                <a:uFillTx/>
                <a:latin typeface="Calibri"/>
                <a:ea typeface="+mn-lt"/>
                <a:cs typeface="Calibri"/>
              </a:rPr>
              <a:t> (2018);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6"/>
              </a:rPr>
              <a:t>Transcend </a:t>
            </a:r>
            <a:r>
              <a:rPr kumimoji="0" lang="en-US" sz="900" b="0" i="0" u="none" strike="noStrike" kern="1200" cap="none" spc="0" normalizeH="0" baseline="0" noProof="0">
                <a:ln>
                  <a:noFill/>
                </a:ln>
                <a:solidFill>
                  <a:srgbClr val="56585C"/>
                </a:solidFill>
                <a:effectLst/>
                <a:uLnTx/>
                <a:uFillTx/>
                <a:latin typeface="Calibri"/>
                <a:ea typeface="+mn-lt"/>
                <a:cs typeface="Calibri"/>
              </a:rPr>
              <a:t>(2023)</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0B3E06B-874D-820F-3A53-B3DE3C5E059F}"/>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70</a:t>
            </a:fld>
            <a:endParaRPr lang="en-US">
              <a:solidFill>
                <a:srgbClr val="A9A9A9"/>
              </a:solidFill>
              <a:latin typeface="Calibri"/>
            </a:endParaRPr>
          </a:p>
        </p:txBody>
      </p:sp>
    </p:spTree>
    <p:extLst>
      <p:ext uri="{BB962C8B-B14F-4D97-AF65-F5344CB8AC3E}">
        <p14:creationId xmlns:p14="http://schemas.microsoft.com/office/powerpoint/2010/main" val="1545479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FD5-C6BE-7D41-2DF5-0F1D6598F966}"/>
              </a:ext>
            </a:extLst>
          </p:cNvPr>
          <p:cNvSpPr>
            <a:spLocks noGrp="1"/>
          </p:cNvSpPr>
          <p:nvPr>
            <p:ph type="title"/>
          </p:nvPr>
        </p:nvSpPr>
        <p:spPr>
          <a:xfrm>
            <a:off x="259977" y="201817"/>
            <a:ext cx="7566213" cy="771819"/>
          </a:xfrm>
        </p:spPr>
        <p:txBody>
          <a:bodyPr anchor="t"/>
          <a:lstStyle/>
          <a:p>
            <a:r>
              <a:rPr lang="en-US">
                <a:ea typeface="+mj-lt"/>
                <a:cs typeface="+mj-lt"/>
                <a:sym typeface="Calibri"/>
              </a:rPr>
              <a:t>Intrinsic School PODs</a:t>
            </a:r>
            <a:endParaRPr lang="en-US">
              <a:cs typeface="Calibri"/>
            </a:endParaRPr>
          </a:p>
          <a:p>
            <a:endParaRPr lang="en-US">
              <a:cs typeface="Calibri"/>
            </a:endParaRPr>
          </a:p>
          <a:p>
            <a:pPr>
              <a:spcBef>
                <a:spcPts val="0"/>
              </a:spcBef>
            </a:pPr>
            <a:endParaRPr lang="en-US">
              <a:ea typeface="+mj-lt"/>
              <a:cs typeface="+mj-lt"/>
            </a:endParaRPr>
          </a:p>
        </p:txBody>
      </p:sp>
      <p:graphicFrame>
        <p:nvGraphicFramePr>
          <p:cNvPr id="3" name="Table 3">
            <a:extLst>
              <a:ext uri="{FF2B5EF4-FFF2-40B4-BE49-F238E27FC236}">
                <a16:creationId xmlns:a16="http://schemas.microsoft.com/office/drawing/2014/main" id="{A15BDB45-6AAA-EFCF-5049-D26BC3360A38}"/>
              </a:ext>
            </a:extLst>
          </p:cNvPr>
          <p:cNvGraphicFramePr>
            <a:graphicFrameLocks noGrp="1"/>
          </p:cNvGraphicFramePr>
          <p:nvPr>
            <p:extLst>
              <p:ext uri="{D42A27DB-BD31-4B8C-83A1-F6EECF244321}">
                <p14:modId xmlns:p14="http://schemas.microsoft.com/office/powerpoint/2010/main" val="482297727"/>
              </p:ext>
            </p:extLst>
          </p:nvPr>
        </p:nvGraphicFramePr>
        <p:xfrm>
          <a:off x="292971" y="2077550"/>
          <a:ext cx="8558058" cy="192024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1270536">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Description </a:t>
                      </a:r>
                      <a:r>
                        <a:rPr lang="en-US" sz="1400" b="1" i="0" u="none" strike="noStrike" noProof="0">
                          <a:solidFill>
                            <a:srgbClr val="56585C"/>
                          </a:solidFill>
                          <a:latin typeface="Calibri"/>
                        </a:rPr>
                        <a:t> </a:t>
                      </a:r>
                    </a:p>
                  </a:txBody>
                  <a:tcPr vert="vert270" anchor="ctr">
                    <a:solidFill>
                      <a:schemeClr val="tx1"/>
                    </a:solidFill>
                  </a:tcPr>
                </a:tc>
                <a:tc>
                  <a:txBody>
                    <a:bodyPr/>
                    <a:lstStyle/>
                    <a:p>
                      <a:pPr marL="285750" marR="0" lvl="0" indent="-285750" algn="l" rtl="0" eaLnBrk="1" fontAlgn="auto" latinLnBrk="0" hangingPunct="1">
                        <a:lnSpc>
                          <a:spcPct val="100000"/>
                        </a:lnSpc>
                        <a:spcBef>
                          <a:spcPts val="0"/>
                        </a:spcBef>
                        <a:spcAft>
                          <a:spcPts val="0"/>
                        </a:spcAft>
                        <a:buClr>
                          <a:schemeClr val="accent4"/>
                        </a:buClr>
                        <a:buSzTx/>
                        <a:buFont typeface="Wingdings" panose="05000000000000000000" pitchFamily="2" charset="2"/>
                        <a:buChar char="§"/>
                      </a:pPr>
                      <a:r>
                        <a:rPr lang="en-US" sz="1200" b="0" i="0" u="none" strike="noStrike" noProof="0">
                          <a:solidFill>
                            <a:srgbClr val="56585C"/>
                          </a:solidFill>
                          <a:latin typeface="+mn-lt"/>
                        </a:rPr>
                        <a:t>Intrinsic Schools, a charter school network in Chicago serving over 1800 students across two campuses, implements PODs to </a:t>
                      </a:r>
                      <a:r>
                        <a:rPr lang="en-US" sz="1200" b="1" i="0" u="none" strike="noStrike" noProof="0">
                          <a:solidFill>
                            <a:srgbClr val="56585C"/>
                          </a:solidFill>
                          <a:latin typeface="+mn-lt"/>
                        </a:rPr>
                        <a:t>leverage time, space, staff and technology to meet student learning needs.</a:t>
                      </a:r>
                      <a:r>
                        <a:rPr lang="en-US" sz="1200" b="0" i="0" u="none" strike="noStrike" noProof="0">
                          <a:solidFill>
                            <a:srgbClr val="56585C"/>
                          </a:solidFill>
                          <a:latin typeface="+mn-lt"/>
                        </a:rPr>
                        <a:t> </a:t>
                      </a:r>
                    </a:p>
                    <a:p>
                      <a:pPr marL="574675" marR="0" lvl="1" indent="-290195" algn="l" rtl="0" eaLnBrk="1" fontAlgn="auto" latinLnBrk="0" hangingPunct="1">
                        <a:lnSpc>
                          <a:spcPct val="100000"/>
                        </a:lnSpc>
                        <a:spcBef>
                          <a:spcPts val="0"/>
                        </a:spcBef>
                        <a:spcAft>
                          <a:spcPts val="0"/>
                        </a:spcAft>
                        <a:buClr>
                          <a:schemeClr val="accent4"/>
                        </a:buClr>
                        <a:buSzTx/>
                        <a:buFont typeface="Calibri" panose="020F0502020204030204" pitchFamily="34" charset="0"/>
                        <a:buChar char="+"/>
                      </a:pPr>
                      <a:r>
                        <a:rPr lang="en-US" sz="1200" b="0" i="0" u="none" strike="noStrike" noProof="0">
                          <a:solidFill>
                            <a:srgbClr val="56585C"/>
                          </a:solidFill>
                          <a:latin typeface="+mn-lt"/>
                        </a:rPr>
                        <a:t>The school serves </a:t>
                      </a:r>
                      <a:r>
                        <a:rPr lang="en-US" sz="1200" b="1" i="0" u="none" strike="noStrike" noProof="0">
                          <a:solidFill>
                            <a:srgbClr val="56585C"/>
                          </a:solidFill>
                          <a:latin typeface="+mn-lt"/>
                        </a:rPr>
                        <a:t>mostly students of color</a:t>
                      </a:r>
                      <a:r>
                        <a:rPr lang="en-US" sz="1200" b="0" i="0" u="none" strike="noStrike" noProof="0">
                          <a:solidFill>
                            <a:srgbClr val="56585C"/>
                          </a:solidFill>
                          <a:latin typeface="+mn-lt"/>
                        </a:rPr>
                        <a:t>; the demographics are 50 percent Black, 23 percent Latino/a/x, 14 percent two or more races, three percent Asian or Asian American and three percent indigenous peoples.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PODS include up to </a:t>
                      </a:r>
                      <a:r>
                        <a:rPr lang="en-US" sz="1200" b="1" i="0" u="none" strike="noStrike" noProof="0">
                          <a:solidFill>
                            <a:srgbClr val="56585C"/>
                          </a:solidFill>
                          <a:latin typeface="+mn-lt"/>
                        </a:rPr>
                        <a:t>60 students and three teachers, including at least one Special Education Teacher</a:t>
                      </a:r>
                      <a:r>
                        <a:rPr lang="en-US" sz="1200" b="0" i="0" u="none" strike="noStrike" noProof="0">
                          <a:solidFill>
                            <a:srgbClr val="56585C"/>
                          </a:solidFill>
                          <a:latin typeface="+mn-lt"/>
                        </a:rPr>
                        <a:t>. POD teachers take on several roles including the POD lead, small group facilitator, large group facilitator, interventionist and mentor. </a:t>
                      </a:r>
                      <a:endParaRPr lang="en-US" sz="1200"/>
                    </a:p>
                    <a:p>
                      <a:pPr marL="285750" marR="0" lvl="0" indent="-285750" algn="l" rtl="0">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Students</a:t>
                      </a:r>
                      <a:r>
                        <a:rPr lang="en-US" sz="1200" b="1" i="0" u="none" strike="noStrike" noProof="0">
                          <a:solidFill>
                            <a:srgbClr val="56585C"/>
                          </a:solidFill>
                          <a:latin typeface="+mn-lt"/>
                        </a:rPr>
                        <a:t> rotate through the learning space</a:t>
                      </a:r>
                      <a:r>
                        <a:rPr lang="en-US" sz="1200" b="0" i="0" u="none" strike="noStrike" noProof="0">
                          <a:solidFill>
                            <a:srgbClr val="56585C"/>
                          </a:solidFill>
                          <a:latin typeface="+mn-lt"/>
                        </a:rPr>
                        <a:t>, receiving small group instruction from two teachers for 30 minutes each, and then individual work time using online learning and technology tools for 30 minutes. </a:t>
                      </a:r>
                    </a:p>
                    <a:p>
                      <a:pPr marL="285750" marR="0" lvl="0" indent="-285750" algn="l">
                        <a:lnSpc>
                          <a:spcPct val="100000"/>
                        </a:lnSpc>
                        <a:spcBef>
                          <a:spcPts val="0"/>
                        </a:spcBef>
                        <a:spcAft>
                          <a:spcPts val="0"/>
                        </a:spcAft>
                        <a:buClr>
                          <a:srgbClr val="91A226"/>
                        </a:buClr>
                        <a:buSzTx/>
                        <a:buFont typeface="Wingdings" panose="05000000000000000000" pitchFamily="2" charset="2"/>
                        <a:buChar char="§"/>
                      </a:pPr>
                      <a:r>
                        <a:rPr lang="en-US" sz="1200" b="0" i="0" u="none" strike="noStrike" noProof="0">
                          <a:solidFill>
                            <a:srgbClr val="56585C"/>
                          </a:solidFill>
                          <a:latin typeface="+mn-lt"/>
                        </a:rPr>
                        <a:t>PODs enable the strategic placement of school staff so that </a:t>
                      </a:r>
                      <a:r>
                        <a:rPr lang="en-US" sz="1200" b="1" i="0" u="none" strike="noStrike" noProof="0">
                          <a:solidFill>
                            <a:srgbClr val="56585C"/>
                          </a:solidFill>
                          <a:latin typeface="+mn-lt"/>
                        </a:rPr>
                        <a:t>novice teachers co-teach with and learn from more experienced, effective teachers ensuring quality instruction and teacher growth</a:t>
                      </a:r>
                      <a:r>
                        <a:rPr lang="en-US" sz="1200" b="0" i="0" u="none" strike="noStrike" noProof="0">
                          <a:solidFill>
                            <a:srgbClr val="56585C"/>
                          </a:solidFill>
                          <a:latin typeface="+mn-lt"/>
                        </a:rPr>
                        <a:t>. </a:t>
                      </a:r>
                    </a:p>
                  </a:txBody>
                  <a:tcPr/>
                </a:tc>
                <a:extLst>
                  <a:ext uri="{0D108BD9-81ED-4DB2-BD59-A6C34878D82A}">
                    <a16:rowId xmlns:a16="http://schemas.microsoft.com/office/drawing/2014/main" val="2713621823"/>
                  </a:ext>
                </a:extLst>
              </a:tr>
            </a:tbl>
          </a:graphicData>
        </a:graphic>
      </p:graphicFrame>
      <p:sp>
        <p:nvSpPr>
          <p:cNvPr id="8" name="Speech Bubble: Rectangle 7">
            <a:extLst>
              <a:ext uri="{FF2B5EF4-FFF2-40B4-BE49-F238E27FC236}">
                <a16:creationId xmlns:a16="http://schemas.microsoft.com/office/drawing/2014/main" id="{8714743D-A31F-223C-B449-0061D2C32E2F}"/>
              </a:ext>
            </a:extLst>
          </p:cNvPr>
          <p:cNvSpPr/>
          <p:nvPr/>
        </p:nvSpPr>
        <p:spPr>
          <a:xfrm>
            <a:off x="415787" y="5681498"/>
            <a:ext cx="8312426" cy="775670"/>
          </a:xfrm>
          <a:prstGeom prst="wedgeRectCallou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6585C"/>
                </a:solidFill>
                <a:effectLst/>
                <a:uLnTx/>
                <a:uFillTx/>
                <a:latin typeface="Calibri"/>
                <a:ea typeface="+mn-lt"/>
                <a:cs typeface="Calibri"/>
              </a:rPr>
              <a:t>“The POD provides our students with the keys to their growth: critical thinking, collaboration, creativity, independence.”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6585C"/>
                </a:solidFill>
                <a:latin typeface="Calibri"/>
                <a:ea typeface="+mn-lt"/>
                <a:cs typeface="Calibri"/>
              </a:rPr>
              <a:t>—</a:t>
            </a:r>
            <a:r>
              <a:rPr kumimoji="0" lang="en-US" sz="1200" b="0" i="0" u="none" strike="noStrike" kern="1200" cap="none" spc="0" normalizeH="0" baseline="0" noProof="0">
                <a:ln>
                  <a:noFill/>
                </a:ln>
                <a:solidFill>
                  <a:srgbClr val="56585C"/>
                </a:solidFill>
                <a:effectLst/>
                <a:uLnTx/>
                <a:uFillTx/>
                <a:latin typeface="Calibri"/>
                <a:ea typeface="+mn-lt"/>
                <a:cs typeface="Calibri"/>
              </a:rPr>
              <a:t>Intrinsic Staff Member </a:t>
            </a:r>
          </a:p>
        </p:txBody>
      </p:sp>
      <p:graphicFrame>
        <p:nvGraphicFramePr>
          <p:cNvPr id="13" name="Table 3">
            <a:extLst>
              <a:ext uri="{FF2B5EF4-FFF2-40B4-BE49-F238E27FC236}">
                <a16:creationId xmlns:a16="http://schemas.microsoft.com/office/drawing/2014/main" id="{97333AF8-F4E7-97FB-4137-FB616BFECFCE}"/>
              </a:ext>
            </a:extLst>
          </p:cNvPr>
          <p:cNvGraphicFramePr>
            <a:graphicFrameLocks noGrp="1"/>
          </p:cNvGraphicFramePr>
          <p:nvPr>
            <p:extLst>
              <p:ext uri="{D42A27DB-BD31-4B8C-83A1-F6EECF244321}">
                <p14:modId xmlns:p14="http://schemas.microsoft.com/office/powerpoint/2010/main" val="2409533139"/>
              </p:ext>
            </p:extLst>
          </p:nvPr>
        </p:nvGraphicFramePr>
        <p:xfrm>
          <a:off x="292971" y="4062404"/>
          <a:ext cx="8558058" cy="1554480"/>
        </p:xfrm>
        <a:graphic>
          <a:graphicData uri="http://schemas.openxmlformats.org/drawingml/2006/table">
            <a:tbl>
              <a:tblPr firstRow="1" bandRow="1">
                <a:tableStyleId>{5940675A-B579-460E-94D1-54222C63F5DA}</a:tableStyleId>
              </a:tblPr>
              <a:tblGrid>
                <a:gridCol w="484740">
                  <a:extLst>
                    <a:ext uri="{9D8B030D-6E8A-4147-A177-3AD203B41FA5}">
                      <a16:colId xmlns:a16="http://schemas.microsoft.com/office/drawing/2014/main" val="1693819476"/>
                    </a:ext>
                  </a:extLst>
                </a:gridCol>
                <a:gridCol w="8073318">
                  <a:extLst>
                    <a:ext uri="{9D8B030D-6E8A-4147-A177-3AD203B41FA5}">
                      <a16:colId xmlns:a16="http://schemas.microsoft.com/office/drawing/2014/main" val="2853054057"/>
                    </a:ext>
                  </a:extLst>
                </a:gridCol>
              </a:tblGrid>
              <a:tr h="775670">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Impact Data</a:t>
                      </a:r>
                      <a:endParaRPr lang="en-US" sz="1400" b="1" i="0" u="none" strike="noStrike" noProof="0">
                        <a:solidFill>
                          <a:srgbClr val="56585C"/>
                        </a:solidFill>
                        <a:latin typeface="Calibri"/>
                      </a:endParaRPr>
                    </a:p>
                  </a:txBody>
                  <a:tcPr vert="vert270" anchor="ctr">
                    <a:solidFill>
                      <a:schemeClr val="tx1"/>
                    </a:solidFill>
                  </a:tcPr>
                </a:tc>
                <a:tc>
                  <a:txBody>
                    <a:bodyPr/>
                    <a:lstStyle/>
                    <a:p>
                      <a:pPr lvl="0" algn="l">
                        <a:lnSpc>
                          <a:spcPct val="100000"/>
                        </a:lnSpc>
                        <a:spcBef>
                          <a:spcPts val="0"/>
                        </a:spcBef>
                        <a:spcAft>
                          <a:spcPts val="0"/>
                        </a:spcAft>
                        <a:buNone/>
                      </a:pPr>
                      <a:r>
                        <a:rPr lang="en-US" sz="1200" b="0" i="0" u="none" strike="noStrike" baseline="0" noProof="0"/>
                        <a:t>Intrinsic students demonstrate positive learning outcomes:</a:t>
                      </a:r>
                      <a:endParaRPr lang="en-US"/>
                    </a:p>
                    <a:p>
                      <a:pPr marL="284163" lvl="0" indent="-284163" algn="l">
                        <a:buClr>
                          <a:srgbClr val="91A226"/>
                        </a:buClr>
                        <a:buFont typeface="Wingdings" panose="05000000000000000000" pitchFamily="2" charset="2"/>
                        <a:buChar char="§"/>
                      </a:pPr>
                      <a:r>
                        <a:rPr lang="en-US" sz="1200" b="0" i="0" u="none" strike="noStrike" baseline="0" noProof="0"/>
                        <a:t>100 percent of seniors have a </a:t>
                      </a:r>
                      <a:r>
                        <a:rPr lang="en-US" sz="1200" b="1" i="0" u="none" strike="noStrike" baseline="0" noProof="0"/>
                        <a:t>postsecondary plan by May of each year and 58 percent enroll in a four-year college</a:t>
                      </a:r>
                      <a:r>
                        <a:rPr lang="en-US" sz="1200" b="0" i="0" u="none" strike="noStrike" baseline="0" noProof="0"/>
                        <a:t>, 34 percent in a two-year college and seven percent enter the workforce. </a:t>
                      </a:r>
                      <a:endParaRPr lang="en-US" sz="1200" baseline="0"/>
                    </a:p>
                    <a:p>
                      <a:pPr marL="284163" indent="-284163" algn="l">
                        <a:buClr>
                          <a:schemeClr val="accent4"/>
                        </a:buClr>
                        <a:buFont typeface="Wingdings" panose="05000000000000000000" pitchFamily="2" charset="2"/>
                        <a:buChar char="§"/>
                      </a:pPr>
                      <a:r>
                        <a:rPr lang="en-US" sz="1200" b="0" i="0" u="none" strike="noStrike" baseline="0" noProof="0"/>
                        <a:t>According to Illinois Network of Charter Schools data, </a:t>
                      </a:r>
                      <a:r>
                        <a:rPr lang="en-US" sz="1200" b="1" i="0" u="none" strike="noStrike" baseline="0" noProof="0"/>
                        <a:t>students made significant growth in math, reading and college-entry exams. </a:t>
                      </a:r>
                    </a:p>
                    <a:p>
                      <a:pPr marL="574675" lvl="1" indent="-290513" algn="l">
                        <a:buClr>
                          <a:srgbClr val="91A226"/>
                        </a:buClr>
                        <a:buFont typeface="Calibri" panose="020F0502020204030204" pitchFamily="34" charset="0"/>
                        <a:buChar char="+"/>
                      </a:pPr>
                      <a:r>
                        <a:rPr lang="en-US" sz="1200" b="0" i="0" u="none" strike="noStrike" baseline="0" noProof="0">
                          <a:latin typeface="+mn-lt"/>
                        </a:rPr>
                        <a:t>NWEA Map Reading Growth percentile: 64</a:t>
                      </a:r>
                      <a:endParaRPr lang="en-US" sz="1200" b="0" i="0" u="none" strike="noStrike" baseline="0" noProof="0"/>
                    </a:p>
                    <a:p>
                      <a:pPr marL="574675" lvl="1" indent="-290513" algn="l">
                        <a:buClr>
                          <a:srgbClr val="91A226"/>
                        </a:buClr>
                        <a:buFont typeface="Calibri" panose="020F0502020204030204" pitchFamily="34" charset="0"/>
                        <a:buChar char="+"/>
                      </a:pPr>
                      <a:r>
                        <a:rPr lang="en-US" sz="1200" b="0" i="0" u="none" strike="noStrike" baseline="0" noProof="0"/>
                        <a:t>NWEA MAP Math Growth percentile: 78</a:t>
                      </a:r>
                      <a:endParaRPr lang="en-US" sz="1200" b="0" i="0" u="none" strike="noStrike" baseline="0" noProof="0">
                        <a:latin typeface="+mn-lt"/>
                      </a:endParaRPr>
                    </a:p>
                    <a:p>
                      <a:pPr marL="574675" lvl="1" indent="-290513" algn="l">
                        <a:buClr>
                          <a:srgbClr val="91A226"/>
                        </a:buClr>
                        <a:buFont typeface="Calibri" panose="020F0502020204030204" pitchFamily="34" charset="0"/>
                        <a:buChar char="+"/>
                      </a:pPr>
                      <a:r>
                        <a:rPr lang="en-US" sz="1200" b="0" i="0" u="none" strike="noStrike" baseline="0" noProof="0">
                          <a:latin typeface="+mn-lt"/>
                        </a:rPr>
                        <a:t>SAT Cohort Growth percentile: 89</a:t>
                      </a:r>
                      <a:endParaRPr lang="en-US" sz="1200" b="0" i="0" u="none" strike="noStrike" baseline="0" noProof="0"/>
                    </a:p>
                  </a:txBody>
                  <a:tcPr/>
                </a:tc>
                <a:extLst>
                  <a:ext uri="{0D108BD9-81ED-4DB2-BD59-A6C34878D82A}">
                    <a16:rowId xmlns:a16="http://schemas.microsoft.com/office/drawing/2014/main" val="2713621823"/>
                  </a:ext>
                </a:extLst>
              </a:tr>
            </a:tbl>
          </a:graphicData>
        </a:graphic>
      </p:graphicFrame>
      <p:graphicFrame>
        <p:nvGraphicFramePr>
          <p:cNvPr id="14" name="Table 3">
            <a:extLst>
              <a:ext uri="{FF2B5EF4-FFF2-40B4-BE49-F238E27FC236}">
                <a16:creationId xmlns:a16="http://schemas.microsoft.com/office/drawing/2014/main" id="{75FAD2B6-A9C7-F985-70A6-C54BD5081A38}"/>
              </a:ext>
            </a:extLst>
          </p:cNvPr>
          <p:cNvGraphicFramePr>
            <a:graphicFrameLocks noGrp="1"/>
          </p:cNvGraphicFramePr>
          <p:nvPr/>
        </p:nvGraphicFramePr>
        <p:xfrm>
          <a:off x="292971" y="1050057"/>
          <a:ext cx="8558058" cy="731520"/>
        </p:xfrm>
        <a:graphic>
          <a:graphicData uri="http://schemas.openxmlformats.org/drawingml/2006/table">
            <a:tbl>
              <a:tblPr firstRow="1" bandRow="1">
                <a:tableStyleId>{5940675A-B579-460E-94D1-54222C63F5DA}</a:tableStyleId>
              </a:tblPr>
              <a:tblGrid>
                <a:gridCol w="1366146">
                  <a:extLst>
                    <a:ext uri="{9D8B030D-6E8A-4147-A177-3AD203B41FA5}">
                      <a16:colId xmlns:a16="http://schemas.microsoft.com/office/drawing/2014/main" val="1693819476"/>
                    </a:ext>
                  </a:extLst>
                </a:gridCol>
                <a:gridCol w="7191912">
                  <a:extLst>
                    <a:ext uri="{9D8B030D-6E8A-4147-A177-3AD203B41FA5}">
                      <a16:colId xmlns:a16="http://schemas.microsoft.com/office/drawing/2014/main" val="2853054057"/>
                    </a:ext>
                  </a:extLst>
                </a:gridCol>
              </a:tblGrid>
              <a:tr h="507923">
                <a:tc>
                  <a:txBody>
                    <a:bodyPr/>
                    <a:lstStyle/>
                    <a:p>
                      <a:pPr marL="0" marR="0" lvl="0" indent="0" algn="ctr">
                        <a:lnSpc>
                          <a:spcPct val="100000"/>
                        </a:lnSpc>
                        <a:spcBef>
                          <a:spcPts val="0"/>
                        </a:spcBef>
                        <a:spcAft>
                          <a:spcPts val="0"/>
                        </a:spcAft>
                        <a:buClr>
                          <a:srgbClr val="91A226"/>
                        </a:buClr>
                        <a:buSzTx/>
                        <a:buFont typeface="Wingdings" panose="05000000000000000000" pitchFamily="2" charset="2"/>
                        <a:buNone/>
                      </a:pPr>
                      <a:r>
                        <a:rPr lang="en-US" sz="1400" b="1" i="0" u="none" strike="noStrike" noProof="0">
                          <a:solidFill>
                            <a:schemeClr val="bg1"/>
                          </a:solidFill>
                          <a:latin typeface="Calibri"/>
                        </a:rPr>
                        <a:t>Model Types being implemented</a:t>
                      </a:r>
                      <a:endParaRPr lang="en-US" sz="1400" b="1" i="0" u="none" strike="noStrike" noProof="0">
                        <a:solidFill>
                          <a:srgbClr val="56585C"/>
                        </a:solidFill>
                        <a:latin typeface="Calibri"/>
                      </a:endParaRPr>
                    </a:p>
                  </a:txBody>
                  <a:tcPr anchor="ct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
                          <a:schemeClr val="accent4"/>
                        </a:buClr>
                        <a:buSzTx/>
                        <a:buFont typeface="Wingdings" panose="05000000000000000000" pitchFamily="2" charset="2"/>
                        <a:buNone/>
                        <a:tabLst/>
                        <a:defRPr/>
                      </a:pP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Changing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h</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ow teaching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eams are structured to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etter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upport </a:t>
                      </a:r>
                      <a:r>
                        <a:rPr lang="en-US" sz="1400" b="1">
                          <a:solidFill>
                            <a:schemeClr val="tx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a:t>
                      </a:r>
                      <a:r>
                        <a:rPr lang="en-US" sz="1400" b="1">
                          <a:solidFill>
                            <a:schemeClr val="tx1"/>
                          </a:solidFill>
                          <a:latin typeface="+mn-lt"/>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tudents; </a:t>
                      </a:r>
                      <a:r>
                        <a:rPr lang="en-US" sz="1400" b="1"/>
                        <a:t>Changing how existing teachers do their work by optimizing technology</a:t>
                      </a:r>
                    </a:p>
                  </a:txBody>
                  <a:tcPr anchor="ctr">
                    <a:solidFill>
                      <a:schemeClr val="bg1">
                        <a:lumMod val="95000"/>
                      </a:schemeClr>
                    </a:solidFill>
                  </a:tcPr>
                </a:tc>
                <a:extLst>
                  <a:ext uri="{0D108BD9-81ED-4DB2-BD59-A6C34878D82A}">
                    <a16:rowId xmlns:a16="http://schemas.microsoft.com/office/drawing/2014/main" val="2713621823"/>
                  </a:ext>
                </a:extLst>
              </a:tr>
            </a:tbl>
          </a:graphicData>
        </a:graphic>
      </p:graphicFrame>
      <p:graphicFrame>
        <p:nvGraphicFramePr>
          <p:cNvPr id="5" name="Google Shape;645;p45">
            <a:extLst>
              <a:ext uri="{FF2B5EF4-FFF2-40B4-BE49-F238E27FC236}">
                <a16:creationId xmlns:a16="http://schemas.microsoft.com/office/drawing/2014/main" id="{32982B18-546D-D6ED-4F71-EAECE26AE77F}"/>
              </a:ext>
            </a:extLst>
          </p:cNvPr>
          <p:cNvGraphicFramePr/>
          <p:nvPr/>
        </p:nvGraphicFramePr>
        <p:xfrm>
          <a:off x="8114879" y="-65025"/>
          <a:ext cx="1226668" cy="97874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ADD14DF-517C-690F-32D8-D66DA357356B}"/>
              </a:ext>
            </a:extLst>
          </p:cNvPr>
          <p:cNvSpPr txBox="1"/>
          <p:nvPr/>
        </p:nvSpPr>
        <p:spPr>
          <a:xfrm>
            <a:off x="107202" y="6656184"/>
            <a:ext cx="4841870" cy="201816"/>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85C"/>
                </a:solidFill>
                <a:effectLst/>
                <a:uLnTx/>
                <a:uFillTx/>
                <a:latin typeface="Calibri"/>
                <a:ea typeface="+mn-ea"/>
                <a:cs typeface="+mn-cs"/>
              </a:rPr>
              <a:t>Source: </a:t>
            </a:r>
            <a:r>
              <a:rPr kumimoji="0" lang="en-US" sz="900" b="0" i="0" u="none" strike="noStrike" kern="1200" cap="none" spc="0" normalizeH="0" baseline="0" noProof="0">
                <a:ln>
                  <a:noFill/>
                </a:ln>
                <a:solidFill>
                  <a:srgbClr val="1155CC"/>
                </a:solidFill>
                <a:effectLst/>
                <a:uLnTx/>
                <a:uFillTx/>
                <a:latin typeface="Calibri"/>
                <a:ea typeface="+mn-lt"/>
                <a:cs typeface="Calibri"/>
                <a:hlinkClick r:id="rId3"/>
              </a:rPr>
              <a:t>Transcend </a:t>
            </a:r>
            <a:r>
              <a:rPr kumimoji="0" lang="en-US" sz="900" b="0" i="0" u="none" strike="noStrike" kern="1200" cap="none" spc="0" normalizeH="0" baseline="0" noProof="0">
                <a:ln>
                  <a:noFill/>
                </a:ln>
                <a:solidFill>
                  <a:srgbClr val="56585C"/>
                </a:solidFill>
                <a:effectLst/>
                <a:uLnTx/>
                <a:uFillTx/>
                <a:latin typeface="Calibri"/>
                <a:ea typeface="+mn-lt"/>
                <a:cs typeface="Calibri"/>
              </a:rPr>
              <a:t>(2023); </a:t>
            </a:r>
            <a:r>
              <a:rPr kumimoji="0" lang="en-US" sz="900" b="0" i="0" u="none" strike="noStrike" kern="1200" cap="none" spc="0" normalizeH="0" baseline="0" noProof="0">
                <a:ln>
                  <a:noFill/>
                </a:ln>
                <a:solidFill>
                  <a:srgbClr val="56585C"/>
                </a:solidFill>
                <a:effectLst/>
                <a:uLnTx/>
                <a:uFillTx/>
                <a:latin typeface="Calibri"/>
                <a:ea typeface="+mn-lt"/>
                <a:cs typeface="Calibri"/>
                <a:hlinkClick r:id="rId4"/>
              </a:rPr>
              <a:t>Illinois State Board of Education </a:t>
            </a:r>
            <a:r>
              <a:rPr kumimoji="0" lang="en-US" sz="900" b="0" i="0" u="none" strike="noStrike" kern="1200" cap="none" spc="0" normalizeH="0" baseline="0" noProof="0">
                <a:ln>
                  <a:noFill/>
                </a:ln>
                <a:solidFill>
                  <a:srgbClr val="56585C"/>
                </a:solidFill>
                <a:effectLst/>
                <a:uLnTx/>
                <a:uFillTx/>
                <a:latin typeface="Calibri"/>
                <a:ea typeface="+mn-lt"/>
                <a:cs typeface="Calibri"/>
              </a:rPr>
              <a:t>(2022)</a:t>
            </a:r>
            <a:endParaRPr kumimoji="0" lang="en-US" sz="900" b="0" i="0" u="none" strike="noStrike" kern="1200" cap="none" spc="0" normalizeH="0" baseline="0" noProof="0">
              <a:ln>
                <a:noFill/>
              </a:ln>
              <a:solidFill>
                <a:srgbClr val="56585C"/>
              </a:solidFill>
              <a:effectLst/>
              <a:uLnTx/>
              <a:uFillTx/>
              <a:latin typeface="Calibri"/>
              <a:ea typeface="+mn-ea"/>
              <a:cs typeface="+mn-cs"/>
            </a:endParaRPr>
          </a:p>
        </p:txBody>
      </p:sp>
      <p:sp>
        <p:nvSpPr>
          <p:cNvPr id="6" name="Slide Number Placeholder 3">
            <a:extLst>
              <a:ext uri="{FF2B5EF4-FFF2-40B4-BE49-F238E27FC236}">
                <a16:creationId xmlns:a16="http://schemas.microsoft.com/office/drawing/2014/main" id="{AC099A3E-F667-9D89-3EF6-CC518F1BE533}"/>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71</a:t>
            </a:fld>
            <a:endParaRPr lang="en-US">
              <a:solidFill>
                <a:srgbClr val="A9A9A9"/>
              </a:solidFill>
              <a:latin typeface="Calibri"/>
            </a:endParaRPr>
          </a:p>
        </p:txBody>
      </p:sp>
    </p:spTree>
    <p:extLst>
      <p:ext uri="{BB962C8B-B14F-4D97-AF65-F5344CB8AC3E}">
        <p14:creationId xmlns:p14="http://schemas.microsoft.com/office/powerpoint/2010/main" val="1670938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93853-A5D0-F17E-EE2B-3A89E110A86E}"/>
              </a:ext>
            </a:extLst>
          </p:cNvPr>
          <p:cNvSpPr>
            <a:spLocks noGrp="1"/>
          </p:cNvSpPr>
          <p:nvPr>
            <p:ph type="body" sz="quarter" idx="14"/>
          </p:nvPr>
        </p:nvSpPr>
        <p:spPr/>
        <p:txBody>
          <a:bodyPr/>
          <a:lstStyle/>
          <a:p>
            <a:r>
              <a:rPr lang="en-US"/>
              <a:t>Appendix III: Interviewees</a:t>
            </a:r>
          </a:p>
        </p:txBody>
      </p:sp>
    </p:spTree>
    <p:extLst>
      <p:ext uri="{BB962C8B-B14F-4D97-AF65-F5344CB8AC3E}">
        <p14:creationId xmlns:p14="http://schemas.microsoft.com/office/powerpoint/2010/main" val="3997050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8B611F-F46B-015B-7E82-D40FF14CD442}"/>
              </a:ext>
            </a:extLst>
          </p:cNvPr>
          <p:cNvSpPr>
            <a:spLocks noGrp="1"/>
          </p:cNvSpPr>
          <p:nvPr>
            <p:ph type="title"/>
          </p:nvPr>
        </p:nvSpPr>
        <p:spPr/>
        <p:txBody>
          <a:bodyPr/>
          <a:lstStyle/>
          <a:p>
            <a:r>
              <a:rPr lang="en-US"/>
              <a:t>Interviewees </a:t>
            </a:r>
          </a:p>
        </p:txBody>
      </p:sp>
      <p:sp>
        <p:nvSpPr>
          <p:cNvPr id="7" name="Content Placeholder 6">
            <a:extLst>
              <a:ext uri="{FF2B5EF4-FFF2-40B4-BE49-F238E27FC236}">
                <a16:creationId xmlns:a16="http://schemas.microsoft.com/office/drawing/2014/main" id="{D52572A9-44E7-C575-4ED5-0F819AB5F28C}"/>
              </a:ext>
            </a:extLst>
          </p:cNvPr>
          <p:cNvSpPr>
            <a:spLocks noGrp="1"/>
          </p:cNvSpPr>
          <p:nvPr>
            <p:ph idx="1"/>
          </p:nvPr>
        </p:nvSpPr>
        <p:spPr>
          <a:xfrm>
            <a:off x="259977" y="1154099"/>
            <a:ext cx="4312023" cy="5354425"/>
          </a:xfrm>
        </p:spPr>
        <p:txBody>
          <a:bodyPr>
            <a:normAutofit fontScale="92500" lnSpcReduction="10000"/>
          </a:bodyPr>
          <a:lstStyle/>
          <a:p>
            <a:r>
              <a:rPr lang="en-US" sz="1400"/>
              <a:t>Amanda Fernandez, CEO/Founder, Latinos for Education</a:t>
            </a:r>
          </a:p>
          <a:p>
            <a:r>
              <a:rPr lang="en-US" sz="1400"/>
              <a:t>Betsy Arons, CEO, Urban Schools Human Capital Academy </a:t>
            </a:r>
          </a:p>
          <a:p>
            <a:r>
              <a:rPr lang="en-US" sz="1400"/>
              <a:t>Bree Dusseault, Principal and Managing Director, CRPE</a:t>
            </a:r>
          </a:p>
          <a:p>
            <a:r>
              <a:rPr lang="en-US" sz="1400"/>
              <a:t>Brenda Berg, President and CEO, Best NC</a:t>
            </a:r>
          </a:p>
          <a:p>
            <a:r>
              <a:rPr lang="en-US" sz="1400"/>
              <a:t>Brent Maddin, Executive Director, Next Education Workforce</a:t>
            </a:r>
          </a:p>
          <a:p>
            <a:r>
              <a:rPr lang="en-US" sz="1400"/>
              <a:t>Brittany Gilbert, Learning Coach, Third Future Schools </a:t>
            </a:r>
          </a:p>
          <a:p>
            <a:r>
              <a:rPr lang="en-US" sz="1400"/>
              <a:t>Bryan Hassel, Co-President, Public Impact </a:t>
            </a:r>
          </a:p>
          <a:p>
            <a:r>
              <a:rPr lang="en-US" sz="1400"/>
              <a:t>Chang-Hao Fu, CEO Leading Educators</a:t>
            </a:r>
          </a:p>
          <a:p>
            <a:r>
              <a:rPr lang="en-US" sz="1400"/>
              <a:t>Cyndi Vansyckle, Teacher, Third Future Schools</a:t>
            </a:r>
          </a:p>
          <a:p>
            <a:r>
              <a:rPr lang="en-US" sz="1400"/>
              <a:t>David Rosenberg, Partner, Education Resource Strategies</a:t>
            </a:r>
          </a:p>
          <a:p>
            <a:r>
              <a:rPr lang="en-US" sz="1400"/>
              <a:t>Dottie Smith, Partner, Transcend Education </a:t>
            </a:r>
          </a:p>
          <a:p>
            <a:r>
              <a:rPr lang="en-US" sz="1400"/>
              <a:t>Edwin Morales, Leadership Development Specialist, Education Resource Strategies </a:t>
            </a:r>
          </a:p>
          <a:p>
            <a:r>
              <a:rPr lang="en-US" sz="1400"/>
              <a:t>Eric </a:t>
            </a:r>
            <a:r>
              <a:rPr lang="en-US" sz="1400" err="1"/>
              <a:t>Westendorf</a:t>
            </a:r>
            <a:r>
              <a:rPr lang="en-US" sz="1400"/>
              <a:t>, Co-CEO, Coursemojo </a:t>
            </a:r>
          </a:p>
          <a:p>
            <a:r>
              <a:rPr lang="en-US" sz="1400"/>
              <a:t>Evan Stone, Co-Founder and Co-CEO, E4E</a:t>
            </a:r>
          </a:p>
          <a:p>
            <a:r>
              <a:rPr lang="en-US" sz="1400"/>
              <a:t>Felix </a:t>
            </a:r>
            <a:r>
              <a:rPr lang="en-US" sz="1400" err="1"/>
              <a:t>Ruano</a:t>
            </a:r>
            <a:r>
              <a:rPr lang="en-US" sz="1400"/>
              <a:t>, Co-Founder, Subject</a:t>
            </a:r>
          </a:p>
          <a:p>
            <a:r>
              <a:rPr lang="en-US" sz="1400"/>
              <a:t>Dr. </a:t>
            </a:r>
            <a:r>
              <a:rPr lang="en-US" sz="1400" err="1"/>
              <a:t>Feliza</a:t>
            </a:r>
            <a:r>
              <a:rPr lang="en-US" sz="1400"/>
              <a:t> Ortiz-</a:t>
            </a:r>
            <a:r>
              <a:rPr lang="en-US" sz="1400" err="1"/>
              <a:t>Licon</a:t>
            </a:r>
            <a:r>
              <a:rPr lang="en-US" sz="1400"/>
              <a:t>, Chief of Staff, New Teacher Center</a:t>
            </a:r>
          </a:p>
          <a:p>
            <a:r>
              <a:rPr lang="en-US" sz="1400"/>
              <a:t>Heather </a:t>
            </a:r>
            <a:r>
              <a:rPr lang="en-US" sz="1400" err="1"/>
              <a:t>Peske</a:t>
            </a:r>
            <a:r>
              <a:rPr lang="en-US" sz="1400"/>
              <a:t>, President, NCTQ</a:t>
            </a:r>
          </a:p>
          <a:p>
            <a:r>
              <a:rPr lang="en-US" sz="1400"/>
              <a:t>Heidi Reed, Project Director, CityBridge</a:t>
            </a:r>
          </a:p>
          <a:p>
            <a:r>
              <a:rPr lang="en-US" sz="1400"/>
              <a:t>Jenniffer </a:t>
            </a:r>
            <a:r>
              <a:rPr lang="en-US" sz="1400" err="1"/>
              <a:t>Holleran</a:t>
            </a:r>
            <a:r>
              <a:rPr lang="en-US" sz="1400"/>
              <a:t>, Impact and Philanthropy Advisor, </a:t>
            </a:r>
            <a:r>
              <a:rPr lang="en-US" sz="1400" err="1"/>
              <a:t>Holleran</a:t>
            </a:r>
            <a:r>
              <a:rPr lang="en-US" sz="1400"/>
              <a:t> Advisors</a:t>
            </a:r>
          </a:p>
          <a:p>
            <a:r>
              <a:rPr lang="en-US" sz="1400"/>
              <a:t>Jeremy Grant-Skinner, Chief Talent Officer, Houston ISD</a:t>
            </a:r>
          </a:p>
        </p:txBody>
      </p:sp>
      <p:sp>
        <p:nvSpPr>
          <p:cNvPr id="8" name="Content Placeholder 6">
            <a:extLst>
              <a:ext uri="{FF2B5EF4-FFF2-40B4-BE49-F238E27FC236}">
                <a16:creationId xmlns:a16="http://schemas.microsoft.com/office/drawing/2014/main" id="{BD16A90E-57EC-4AF9-D58D-C9064E65A330}"/>
              </a:ext>
            </a:extLst>
          </p:cNvPr>
          <p:cNvSpPr txBox="1">
            <a:spLocks/>
          </p:cNvSpPr>
          <p:nvPr/>
        </p:nvSpPr>
        <p:spPr>
          <a:xfrm>
            <a:off x="4572000" y="1150140"/>
            <a:ext cx="4312023" cy="5358384"/>
          </a:xfrm>
          <a:prstGeom prst="rect">
            <a:avLst/>
          </a:prstGeom>
        </p:spPr>
        <p:txBody>
          <a:bodyPr vert="horz" lIns="91440" tIns="45720" rIns="91440" bIns="45720" rtlCol="0" anchor="t">
            <a:normAutofit fontScale="92500" lnSpcReduction="20000"/>
          </a:bodyPr>
          <a:lstStyle>
            <a:lvl1pPr marL="342900" marR="0" indent="-3429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400" b="0" i="0" kern="1200" baseline="0">
                <a:solidFill>
                  <a:schemeClr val="tx1"/>
                </a:solidFill>
                <a:latin typeface="+mn-lt"/>
                <a:ea typeface="+mn-ea"/>
                <a:cs typeface="Arial"/>
              </a:defRPr>
            </a:lvl1pPr>
            <a:lvl2pPr marL="742950" marR="0" indent="-285750" algn="l" defTabSz="457200" rtl="0" eaLnBrk="1" fontAlgn="auto" latinLnBrk="0" hangingPunct="1">
              <a:lnSpc>
                <a:spcPct val="100000"/>
              </a:lnSpc>
              <a:spcBef>
                <a:spcPct val="20000"/>
              </a:spcBef>
              <a:spcAft>
                <a:spcPts val="0"/>
              </a:spcAft>
              <a:buClr>
                <a:schemeClr val="accent4"/>
              </a:buClr>
              <a:buSzPct val="120000"/>
              <a:buFont typeface="Calibri" panose="020F0502020204030204" pitchFamily="34" charset="0"/>
              <a:buChar char="+"/>
              <a:tabLst/>
              <a:defRPr sz="2200" b="0" i="0" kern="1200" baseline="0">
                <a:solidFill>
                  <a:schemeClr val="tx1"/>
                </a:solidFill>
                <a:latin typeface="+mn-lt"/>
                <a:ea typeface="+mn-ea"/>
                <a:cs typeface="Arial"/>
              </a:defRPr>
            </a:lvl2pPr>
            <a:lvl3pPr marL="11430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2000" b="0" i="0" kern="1200" baseline="0">
                <a:solidFill>
                  <a:schemeClr val="tx1"/>
                </a:solidFill>
                <a:latin typeface="+mn-lt"/>
                <a:ea typeface="+mn-ea"/>
                <a:cs typeface="Arial"/>
              </a:defRPr>
            </a:lvl3pPr>
            <a:lvl4pPr marL="1600200" marR="0" indent="-228600" algn="l" defTabSz="457200" rtl="0" eaLnBrk="1" fontAlgn="auto" latinLnBrk="0" hangingPunct="1">
              <a:lnSpc>
                <a:spcPct val="100000"/>
              </a:lnSpc>
              <a:spcBef>
                <a:spcPct val="20000"/>
              </a:spcBef>
              <a:spcAft>
                <a:spcPts val="0"/>
              </a:spcAft>
              <a:buClr>
                <a:schemeClr val="accent4"/>
              </a:buClr>
              <a:buSzPct val="140000"/>
              <a:buFont typeface="Calibri" panose="020F0502020204030204" pitchFamily="34" charset="0"/>
              <a:buChar char="+"/>
              <a:tabLst/>
              <a:defRPr sz="1800" b="0" i="0" kern="1200" baseline="0">
                <a:solidFill>
                  <a:schemeClr val="tx1"/>
                </a:solidFill>
                <a:latin typeface="+mn-lt"/>
                <a:ea typeface="+mn-ea"/>
                <a:cs typeface="Arial"/>
              </a:defRPr>
            </a:lvl4pPr>
            <a:lvl5pPr marL="2057400" marR="0" indent="-228600" algn="l" defTabSz="457200" rtl="0" eaLnBrk="1" fontAlgn="auto" latinLnBrk="0" hangingPunct="1">
              <a:lnSpc>
                <a:spcPct val="100000"/>
              </a:lnSpc>
              <a:spcBef>
                <a:spcPct val="20000"/>
              </a:spcBef>
              <a:spcAft>
                <a:spcPts val="0"/>
              </a:spcAft>
              <a:buClr>
                <a:schemeClr val="accent4"/>
              </a:buClr>
              <a:buSzPct val="100000"/>
              <a:buFont typeface="Wingdings" charset="2"/>
              <a:buChar char="§"/>
              <a:tabLst/>
              <a:defRPr sz="1600" b="0" i="0" kern="1200" baseline="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John Baily, Founder, </a:t>
            </a:r>
            <a:r>
              <a:rPr kumimoji="0" lang="en-US" sz="1400" b="0" i="0" u="none" strike="noStrike" kern="1200" cap="none" spc="0" normalizeH="0" baseline="0" noProof="0" err="1">
                <a:ln>
                  <a:noFill/>
                </a:ln>
                <a:solidFill>
                  <a:srgbClr val="56585C"/>
                </a:solidFill>
                <a:effectLst/>
                <a:uLnTx/>
                <a:uFillTx/>
                <a:latin typeface="Calibri"/>
                <a:ea typeface="+mn-ea"/>
                <a:cs typeface="Arial"/>
              </a:rPr>
              <a:t>Vestigo</a:t>
            </a:r>
            <a:r>
              <a:rPr kumimoji="0" lang="en-US" sz="1400" b="0" i="0" u="none" strike="noStrike" kern="1200" cap="none" spc="0" normalizeH="0" baseline="0" noProof="0">
                <a:ln>
                  <a:noFill/>
                </a:ln>
                <a:solidFill>
                  <a:srgbClr val="56585C"/>
                </a:solidFill>
                <a:effectLst/>
                <a:uLnTx/>
                <a:uFillTx/>
                <a:latin typeface="Calibri"/>
                <a:ea typeface="+mn-ea"/>
                <a:cs typeface="Arial"/>
              </a:rPr>
              <a:t> Partners </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John Wright, Senior Director, Center for Enterprise Strategy, NEA</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Juan Ibarra, Teacher, Third Future Schools </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Julie Kennedy, Executive in Residence and Practice Leader, Academics and Character, Charter School Growth Fund</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Kareem Farah, CEO and Co-Founder, Modern Classrooms</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Lydia Rainey, CRPE</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Markus Flynn, Executive Director, Black Men Teach</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Marla </a:t>
            </a:r>
            <a:r>
              <a:rPr kumimoji="0" lang="en-US" sz="1400" b="0" i="0" u="none" strike="noStrike" kern="1200" cap="none" spc="0" normalizeH="0" baseline="0" noProof="0" err="1">
                <a:ln>
                  <a:noFill/>
                </a:ln>
                <a:solidFill>
                  <a:srgbClr val="56585C"/>
                </a:solidFill>
                <a:effectLst/>
                <a:uLnTx/>
                <a:uFillTx/>
                <a:latin typeface="Calibri"/>
                <a:ea typeface="+mn-ea"/>
                <a:cs typeface="Arial"/>
              </a:rPr>
              <a:t>Ucelli</a:t>
            </a:r>
            <a:r>
              <a:rPr kumimoji="0" lang="en-US" sz="1400" b="0" i="0" u="none" strike="noStrike" kern="1200" cap="none" spc="0" normalizeH="0" baseline="0" noProof="0">
                <a:ln>
                  <a:noFill/>
                </a:ln>
                <a:solidFill>
                  <a:srgbClr val="56585C"/>
                </a:solidFill>
                <a:effectLst/>
                <a:uLnTx/>
                <a:uFillTx/>
                <a:latin typeface="Calibri"/>
                <a:ea typeface="+mn-ea"/>
                <a:cs typeface="Arial"/>
              </a:rPr>
              <a:t>- Kashyap, Senior Director, Educational Issues, AFT</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Michelle Culver, Founder, The Reinvention Lab at Teacher for America</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Mike Miles, CEO, Third Future Schools</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Nathan Driskell, Associate Director, Policy Analysis and Development, NCEE</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Rachel Evans, CEO, CityBridge</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Robin Lake, Director, CRPE</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Robin </a:t>
            </a:r>
            <a:r>
              <a:rPr kumimoji="0" lang="en-US" sz="1400" b="0" i="0" u="none" strike="noStrike" kern="1200" cap="none" spc="0" normalizeH="0" baseline="0" noProof="0" err="1">
                <a:ln>
                  <a:noFill/>
                </a:ln>
                <a:solidFill>
                  <a:srgbClr val="56585C"/>
                </a:solidFill>
                <a:effectLst/>
                <a:uLnTx/>
                <a:uFillTx/>
                <a:latin typeface="Calibri"/>
                <a:ea typeface="+mn-ea"/>
                <a:cs typeface="Arial"/>
              </a:rPr>
              <a:t>Vitucci</a:t>
            </a:r>
            <a:r>
              <a:rPr kumimoji="0" lang="en-US" sz="1400" b="0" i="0" u="none" strike="noStrike" kern="1200" cap="none" spc="0" normalizeH="0" baseline="0" noProof="0">
                <a:ln>
                  <a:noFill/>
                </a:ln>
                <a:solidFill>
                  <a:srgbClr val="56585C"/>
                </a:solidFill>
                <a:effectLst/>
                <a:uLnTx/>
                <a:uFillTx/>
                <a:latin typeface="Calibri"/>
                <a:ea typeface="+mn-ea"/>
                <a:cs typeface="Arial"/>
              </a:rPr>
              <a:t>, Assistant Director, AFT</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Sandi Massey, Deputy Chief of Schools and Operations, Third Future Schools</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Sarah </a:t>
            </a:r>
            <a:r>
              <a:rPr kumimoji="0" lang="en-US" sz="1400" b="0" i="0" u="none" strike="noStrike" kern="1200" cap="none" spc="0" normalizeH="0" baseline="0" noProof="0" err="1">
                <a:ln>
                  <a:noFill/>
                </a:ln>
                <a:solidFill>
                  <a:srgbClr val="56585C"/>
                </a:solidFill>
                <a:effectLst/>
                <a:uLnTx/>
                <a:uFillTx/>
                <a:latin typeface="Calibri"/>
                <a:ea typeface="+mn-ea"/>
                <a:cs typeface="Arial"/>
              </a:rPr>
              <a:t>Almy</a:t>
            </a:r>
            <a:r>
              <a:rPr kumimoji="0" lang="en-US" sz="1400" b="0" i="0" u="none" strike="noStrike" kern="1200" cap="none" spc="0" normalizeH="0" baseline="0" noProof="0">
                <a:ln>
                  <a:noFill/>
                </a:ln>
                <a:solidFill>
                  <a:srgbClr val="56585C"/>
                </a:solidFill>
                <a:effectLst/>
                <a:uLnTx/>
                <a:uFillTx/>
                <a:latin typeface="Calibri"/>
                <a:ea typeface="+mn-ea"/>
                <a:cs typeface="Arial"/>
              </a:rPr>
              <a:t>, Chief of External Affairs, NCTQ</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Scott Muri, Superintendent, Ector County ISD</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Torren </a:t>
            </a:r>
            <a:r>
              <a:rPr kumimoji="0" lang="en-US" sz="1400" b="0" i="0" u="none" strike="noStrike" kern="1200" cap="none" spc="0" normalizeH="0" baseline="0" noProof="0" err="1">
                <a:ln>
                  <a:noFill/>
                </a:ln>
                <a:solidFill>
                  <a:srgbClr val="56585C"/>
                </a:solidFill>
                <a:effectLst/>
                <a:uLnTx/>
                <a:uFillTx/>
                <a:latin typeface="Calibri"/>
                <a:ea typeface="+mn-ea"/>
                <a:cs typeface="Arial"/>
              </a:rPr>
              <a:t>Brozovich</a:t>
            </a:r>
            <a:r>
              <a:rPr kumimoji="0" lang="en-US" sz="1400" b="0" i="0" u="none" strike="noStrike" kern="1200" cap="none" spc="0" normalizeH="0" baseline="0" noProof="0">
                <a:ln>
                  <a:noFill/>
                </a:ln>
                <a:solidFill>
                  <a:srgbClr val="56585C"/>
                </a:solidFill>
                <a:effectLst/>
                <a:uLnTx/>
                <a:uFillTx/>
                <a:latin typeface="Calibri"/>
                <a:ea typeface="+mn-ea"/>
                <a:cs typeface="Arial"/>
              </a:rPr>
              <a:t>, Teacher, Third Future Schools</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r>
              <a:rPr kumimoji="0" lang="en-US" sz="1400" b="0" i="0" u="none" strike="noStrike" kern="1200" cap="none" spc="0" normalizeH="0" baseline="0" noProof="0">
                <a:ln>
                  <a:noFill/>
                </a:ln>
                <a:solidFill>
                  <a:srgbClr val="56585C"/>
                </a:solidFill>
                <a:effectLst/>
                <a:uLnTx/>
                <a:uFillTx/>
                <a:latin typeface="Calibri"/>
                <a:ea typeface="+mn-ea"/>
                <a:cs typeface="Arial"/>
              </a:rPr>
              <a:t>Victoria Van </a:t>
            </a:r>
            <a:r>
              <a:rPr kumimoji="0" lang="en-US" sz="1400" b="0" i="0" u="none" strike="noStrike" kern="1200" cap="none" spc="0" normalizeH="0" baseline="0" noProof="0" err="1">
                <a:ln>
                  <a:noFill/>
                </a:ln>
                <a:solidFill>
                  <a:srgbClr val="56585C"/>
                </a:solidFill>
                <a:effectLst/>
                <a:uLnTx/>
                <a:uFillTx/>
                <a:latin typeface="Calibri"/>
                <a:ea typeface="+mn-ea"/>
                <a:cs typeface="Arial"/>
              </a:rPr>
              <a:t>Cleef</a:t>
            </a:r>
            <a:r>
              <a:rPr kumimoji="0" lang="en-US" sz="1400" b="0" i="0" u="none" strike="noStrike" kern="1200" cap="none" spc="0" normalizeH="0" baseline="0" noProof="0">
                <a:ln>
                  <a:noFill/>
                </a:ln>
                <a:solidFill>
                  <a:srgbClr val="56585C"/>
                </a:solidFill>
                <a:effectLst/>
                <a:uLnTx/>
                <a:uFillTx/>
                <a:latin typeface="Calibri"/>
                <a:ea typeface="+mn-ea"/>
                <a:cs typeface="Arial"/>
              </a:rPr>
              <a:t>, EVP, Learning, Impact, and Design</a:t>
            </a: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endParaRPr kumimoji="0" lang="en-US" sz="1400" b="0" i="0" u="none" strike="noStrike" kern="1200" cap="none" spc="0" normalizeH="0" baseline="0" noProof="0">
              <a:ln>
                <a:noFill/>
              </a:ln>
              <a:solidFill>
                <a:srgbClr val="56585C"/>
              </a:solidFill>
              <a:effectLst/>
              <a:uLnTx/>
              <a:uFillTx/>
              <a:latin typeface="Calibri"/>
              <a:ea typeface="+mn-ea"/>
              <a:cs typeface="Arial"/>
            </a:endParaRPr>
          </a:p>
          <a:p>
            <a:pPr marL="342900" marR="0" lvl="0" indent="-342900" algn="l" defTabSz="457200" rtl="0" eaLnBrk="1" fontAlgn="auto" latinLnBrk="0" hangingPunct="1">
              <a:lnSpc>
                <a:spcPct val="100000"/>
              </a:lnSpc>
              <a:spcBef>
                <a:spcPct val="20000"/>
              </a:spcBef>
              <a:spcAft>
                <a:spcPts val="0"/>
              </a:spcAft>
              <a:buClr>
                <a:srgbClr val="91A226"/>
              </a:buClr>
              <a:buSzPct val="100000"/>
              <a:buFont typeface="Wingdings" charset="2"/>
              <a:buChar char="§"/>
              <a:tabLst/>
              <a:defRPr/>
            </a:pPr>
            <a:endParaRPr kumimoji="0" lang="en-US" sz="1400" b="0" i="0" u="none" strike="noStrike" kern="1200" cap="none" spc="0" normalizeH="0" baseline="0" noProof="0">
              <a:ln>
                <a:noFill/>
              </a:ln>
              <a:solidFill>
                <a:srgbClr val="56585C"/>
              </a:solidFill>
              <a:effectLst/>
              <a:uLnTx/>
              <a:uFillTx/>
              <a:latin typeface="Calibri"/>
              <a:ea typeface="+mn-ea"/>
              <a:cs typeface="Arial"/>
            </a:endParaRPr>
          </a:p>
        </p:txBody>
      </p:sp>
      <p:sp>
        <p:nvSpPr>
          <p:cNvPr id="2" name="TextBox 1">
            <a:extLst>
              <a:ext uri="{FF2B5EF4-FFF2-40B4-BE49-F238E27FC236}">
                <a16:creationId xmlns:a16="http://schemas.microsoft.com/office/drawing/2014/main" id="{F0BE8BED-B4F0-0F46-66A1-06A6E034AE0A}"/>
              </a:ext>
            </a:extLst>
          </p:cNvPr>
          <p:cNvSpPr txBox="1"/>
          <p:nvPr/>
        </p:nvSpPr>
        <p:spPr>
          <a:xfrm>
            <a:off x="681455" y="640330"/>
            <a:ext cx="7781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B8B"/>
                </a:solidFill>
                <a:effectLst/>
                <a:uLnTx/>
                <a:uFillTx/>
                <a:latin typeface="Segoe UI" panose="020B0502040204020203" pitchFamily="34" charset="0"/>
                <a:ea typeface="+mn-ea"/>
                <a:cs typeface="+mn-cs"/>
              </a:rPr>
              <a:t>Education First conducted interviews with the following individuals between April 2023-June 2023 to inform this scan. </a:t>
            </a:r>
            <a:endParaRPr kumimoji="0" lang="en-US" sz="1200" b="0" i="0" u="none" strike="noStrike" kern="1200" cap="none" spc="0" normalizeH="0" baseline="0" noProof="0">
              <a:ln>
                <a:noFill/>
              </a:ln>
              <a:solidFill>
                <a:srgbClr val="324B8B"/>
              </a:solidFill>
              <a:effectLst/>
              <a:uLnTx/>
              <a:uFillTx/>
              <a:latin typeface="Arial" panose="020B0604020202020204" pitchFamily="34" charset="0"/>
              <a:ea typeface="+mn-ea"/>
              <a:cs typeface="+mn-cs"/>
            </a:endParaRPr>
          </a:p>
        </p:txBody>
      </p:sp>
      <p:sp>
        <p:nvSpPr>
          <p:cNvPr id="3" name="Slide Number Placeholder 3">
            <a:extLst>
              <a:ext uri="{FF2B5EF4-FFF2-40B4-BE49-F238E27FC236}">
                <a16:creationId xmlns:a16="http://schemas.microsoft.com/office/drawing/2014/main" id="{00AE5E08-88E3-75B4-F4E4-6179F4918EBE}"/>
              </a:ext>
            </a:extLst>
          </p:cNvPr>
          <p:cNvSpPr txBox="1">
            <a:spLocks/>
          </p:cNvSpPr>
          <p:nvPr/>
        </p:nvSpPr>
        <p:spPr>
          <a:xfrm>
            <a:off x="8531352" y="6453317"/>
            <a:ext cx="612648" cy="274320"/>
          </a:xfrm>
          <a:prstGeom prst="rect">
            <a:avLst/>
          </a:prstGeom>
          <a:noFill/>
          <a:ln>
            <a:noFill/>
          </a:ln>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25517-7F86-4871-894F-626326501892}" type="slidenum">
              <a:rPr lang="en-US" smtClean="0">
                <a:solidFill>
                  <a:srgbClr val="A9A9A9"/>
                </a:solidFill>
                <a:latin typeface="Calibri"/>
              </a:rPr>
              <a:pPr/>
              <a:t>73</a:t>
            </a:fld>
            <a:endParaRPr lang="en-US">
              <a:solidFill>
                <a:srgbClr val="A9A9A9"/>
              </a:solidFill>
              <a:latin typeface="Calibri"/>
            </a:endParaRPr>
          </a:p>
        </p:txBody>
      </p:sp>
    </p:spTree>
    <p:extLst>
      <p:ext uri="{BB962C8B-B14F-4D97-AF65-F5344CB8AC3E}">
        <p14:creationId xmlns:p14="http://schemas.microsoft.com/office/powerpoint/2010/main" val="3698960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6572C08-6057-9E5B-A4BD-9B52527BAF0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8283" r="8283"/>
          <a:stretch/>
        </p:blipFill>
        <p:spPr>
          <a:xfrm>
            <a:off x="518474" y="10"/>
            <a:ext cx="8625526" cy="6857990"/>
          </a:xfrm>
          <a:prstGeom prst="rect">
            <a:avLst/>
          </a:prstGeom>
          <a:noFill/>
        </p:spPr>
      </p:pic>
      <p:sp>
        <p:nvSpPr>
          <p:cNvPr id="2" name="Text Placeholder 1">
            <a:extLst>
              <a:ext uri="{FF2B5EF4-FFF2-40B4-BE49-F238E27FC236}">
                <a16:creationId xmlns:a16="http://schemas.microsoft.com/office/drawing/2014/main" id="{4616BB04-E3B8-1E9E-3C61-6E188A13DBCA}"/>
              </a:ext>
            </a:extLst>
          </p:cNvPr>
          <p:cNvSpPr>
            <a:spLocks noGrp="1"/>
          </p:cNvSpPr>
          <p:nvPr>
            <p:ph type="body" sz="quarter" idx="11"/>
          </p:nvPr>
        </p:nvSpPr>
        <p:spPr/>
        <p:txBody>
          <a:bodyPr/>
          <a:lstStyle/>
          <a:p>
            <a:r>
              <a:rPr lang="en-US" b="1"/>
              <a:t>Works Cited</a:t>
            </a:r>
          </a:p>
        </p:txBody>
      </p:sp>
      <p:sp>
        <p:nvSpPr>
          <p:cNvPr id="6" name="Text Placeholder 5">
            <a:extLst>
              <a:ext uri="{FF2B5EF4-FFF2-40B4-BE49-F238E27FC236}">
                <a16:creationId xmlns:a16="http://schemas.microsoft.com/office/drawing/2014/main" id="{1F87509F-0383-2F36-F537-3351D483FE64}"/>
              </a:ext>
            </a:extLst>
          </p:cNvPr>
          <p:cNvSpPr>
            <a:spLocks noGrp="1"/>
          </p:cNvSpPr>
          <p:nvPr>
            <p:ph type="body" sz="quarter" idx="13"/>
          </p:nvPr>
        </p:nvSpPr>
        <p:spPr/>
        <p:txBody>
          <a:bodyPr/>
          <a:lstStyle/>
          <a:p>
            <a:r>
              <a:rPr lang="en-US" b="1">
                <a:solidFill>
                  <a:schemeClr val="tx2"/>
                </a:solidFill>
              </a:rPr>
              <a:t>7|</a:t>
            </a:r>
          </a:p>
        </p:txBody>
      </p:sp>
      <p:sp>
        <p:nvSpPr>
          <p:cNvPr id="5" name="Slide Number Placeholder 4" hidden="1">
            <a:extLst>
              <a:ext uri="{FF2B5EF4-FFF2-40B4-BE49-F238E27FC236}">
                <a16:creationId xmlns:a16="http://schemas.microsoft.com/office/drawing/2014/main" id="{E1650691-ADEB-A5C3-FA3F-30925578387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74</a:t>
            </a:fld>
            <a:endParaRPr kumimoji="0" lang="en-US" sz="1200" b="0" i="0" u="none" strike="noStrike" kern="1200" cap="none" spc="0" normalizeH="0" baseline="0" noProof="0">
              <a:ln>
                <a:noFill/>
              </a:ln>
              <a:solidFill>
                <a:srgbClr val="A9A9A9"/>
              </a:solidFill>
              <a:effectLst/>
              <a:uLnTx/>
              <a:uFillTx/>
              <a:latin typeface="Calibri"/>
              <a:ea typeface="+mn-ea"/>
              <a:cs typeface="+mn-cs"/>
            </a:endParaRPr>
          </a:p>
        </p:txBody>
      </p:sp>
    </p:spTree>
    <p:extLst>
      <p:ext uri="{BB962C8B-B14F-4D97-AF65-F5344CB8AC3E}">
        <p14:creationId xmlns:p14="http://schemas.microsoft.com/office/powerpoint/2010/main" val="7938273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D84B-31AB-810E-0B3E-E9A42C6A8DB2}"/>
              </a:ext>
            </a:extLst>
          </p:cNvPr>
          <p:cNvSpPr>
            <a:spLocks noGrp="1"/>
          </p:cNvSpPr>
          <p:nvPr>
            <p:ph type="title"/>
          </p:nvPr>
        </p:nvSpPr>
        <p:spPr/>
        <p:txBody>
          <a:bodyPr/>
          <a:lstStyle/>
          <a:p>
            <a:r>
              <a:rPr lang="en-US"/>
              <a:t>Works Cited</a:t>
            </a:r>
          </a:p>
        </p:txBody>
      </p:sp>
      <p:sp>
        <p:nvSpPr>
          <p:cNvPr id="5" name="Text Placeholder 4">
            <a:extLst>
              <a:ext uri="{FF2B5EF4-FFF2-40B4-BE49-F238E27FC236}">
                <a16:creationId xmlns:a16="http://schemas.microsoft.com/office/drawing/2014/main" id="{545E1232-4ACB-4259-B139-A0319821BED5}"/>
              </a:ext>
            </a:extLst>
          </p:cNvPr>
          <p:cNvSpPr>
            <a:spLocks noGrp="1"/>
          </p:cNvSpPr>
          <p:nvPr>
            <p:ph type="body" idx="1"/>
          </p:nvPr>
        </p:nvSpPr>
        <p:spPr>
          <a:xfrm>
            <a:off x="259976" y="735218"/>
            <a:ext cx="8624047" cy="5496476"/>
          </a:xfrm>
        </p:spPr>
        <p:txBody>
          <a:bodyPr>
            <a:noAutofit/>
          </a:bodyPr>
          <a:lstStyle/>
          <a:p>
            <a:r>
              <a:rPr lang="en-US" sz="1300" dirty="0"/>
              <a:t>Allegretto, S. (2022, August 16). The teacher pay penalty has hit a new high: Trends in teacher wages and compensation through 2021. Economic Policy Institute. Retrieved from </a:t>
            </a:r>
            <a:r>
              <a:rPr lang="en-US" sz="1300" dirty="0">
                <a:hlinkClick r:id="rId2"/>
              </a:rPr>
              <a:t>https://www.epi.org/publication/teacher-pay-penalty-2022/</a:t>
            </a:r>
            <a:r>
              <a:rPr lang="en-US" sz="1300" dirty="0"/>
              <a:t>  </a:t>
            </a:r>
          </a:p>
          <a:p>
            <a:r>
              <a:rPr lang="en-US" sz="1300" dirty="0"/>
              <a:t>Arizona State University. (2023). Deeper and Personalized Learning at Stevenson Elementary. ASU Workforce Education. Retrieved from </a:t>
            </a:r>
            <a:r>
              <a:rPr lang="en-US" sz="1300" dirty="0">
                <a:hlinkClick r:id="rId3"/>
              </a:rPr>
              <a:t>https://workforce.education.asu.edu/resource/deeper-and-personalized-learning-at-stevenson-elementary</a:t>
            </a:r>
            <a:r>
              <a:rPr lang="en-US" sz="1300" dirty="0"/>
              <a:t>  </a:t>
            </a:r>
          </a:p>
          <a:p>
            <a:r>
              <a:rPr lang="en-US" sz="1300" dirty="0" err="1"/>
              <a:t>Begen</a:t>
            </a:r>
            <a:r>
              <a:rPr lang="en-US" sz="1300" dirty="0"/>
              <a:t>, K. (2022). We need to fix professional development for teachers. EdSource. Retrieved from </a:t>
            </a:r>
            <a:r>
              <a:rPr lang="en-US" sz="1300" dirty="0">
                <a:hlinkClick r:id="rId4"/>
              </a:rPr>
              <a:t>https://edsource.org/2022/we-need-to-fix-professional-development-for-teachers/678632</a:t>
            </a:r>
            <a:r>
              <a:rPr lang="en-US" sz="1300" dirty="0"/>
              <a:t> </a:t>
            </a:r>
          </a:p>
          <a:p>
            <a:r>
              <a:rPr lang="en-US" sz="1300" dirty="0"/>
              <a:t>BEST NC. (2022). Advanced Teaching Roles Policy Brief 2022. Retrieved from </a:t>
            </a:r>
            <a:r>
              <a:rPr lang="en-US" sz="1300" dirty="0">
                <a:hlinkClick r:id="rId5"/>
              </a:rPr>
              <a:t>https://www.bestnc.org/wp-content/uploads/2022/07/Advanced-Teaching-Roles-Policy-Brief-2022.pdf</a:t>
            </a:r>
            <a:r>
              <a:rPr lang="en-US" sz="1300" dirty="0"/>
              <a:t>  </a:t>
            </a:r>
          </a:p>
          <a:p>
            <a:r>
              <a:rPr lang="en-US" sz="1300" dirty="0"/>
              <a:t>Best NC. (</a:t>
            </a:r>
            <a:r>
              <a:rPr lang="en-US" sz="1300" dirty="0" err="1"/>
              <a:t>n.d</a:t>
            </a:r>
            <a:r>
              <a:rPr lang="en-US" sz="1300" dirty="0"/>
              <a:t>). Retrieved from </a:t>
            </a:r>
            <a:r>
              <a:rPr lang="en-US" sz="1300" dirty="0">
                <a:hlinkClick r:id="rId6"/>
              </a:rPr>
              <a:t>https://bestnc.org/</a:t>
            </a:r>
            <a:r>
              <a:rPr lang="en-US" sz="1300" dirty="0"/>
              <a:t>  </a:t>
            </a:r>
          </a:p>
          <a:p>
            <a:r>
              <a:rPr lang="en-US" sz="1300" dirty="0"/>
              <a:t>California Department of Education. (2023). Educational Demographics—</a:t>
            </a:r>
            <a:r>
              <a:rPr lang="en-US" sz="1300" dirty="0" err="1"/>
              <a:t>DataQuest</a:t>
            </a:r>
            <a:r>
              <a:rPr lang="en-US" sz="1300" dirty="0"/>
              <a:t>. </a:t>
            </a:r>
            <a:r>
              <a:rPr lang="en-US" sz="1300" dirty="0">
                <a:hlinkClick r:id="rId7"/>
              </a:rPr>
              <a:t>https://dq.cde.ca.gov/dataquest/dqcensus/enrethlevels.aspx?agglevel=School&amp;year=2022-23&amp;cds=19768690128728</a:t>
            </a:r>
            <a:r>
              <a:rPr lang="en-US" sz="1300" dirty="0"/>
              <a:t> </a:t>
            </a:r>
          </a:p>
          <a:p>
            <a:r>
              <a:rPr lang="en-US" sz="1300" dirty="0"/>
              <a:t>Carver-Thomas, D. &amp; Darling-Hammond, L. (2017). Teacher turnover: Why it matters and what we can do about it. Palo Alto, CA: Learning Policy Institute. Retrieved from </a:t>
            </a:r>
            <a:r>
              <a:rPr lang="en-US" sz="1300" dirty="0">
                <a:hlinkClick r:id="rId8"/>
              </a:rPr>
              <a:t>https://doi.org/10.54300/454.278</a:t>
            </a:r>
            <a:r>
              <a:rPr lang="en-US" sz="1300" dirty="0"/>
              <a:t>  </a:t>
            </a:r>
          </a:p>
          <a:p>
            <a:r>
              <a:rPr lang="en-US" sz="1300" dirty="0"/>
              <a:t>Center on Reinventing Public Education. (2022). Retrieved from </a:t>
            </a:r>
            <a:r>
              <a:rPr lang="en-US" sz="1300" dirty="0">
                <a:hlinkClick r:id="rId9"/>
              </a:rPr>
              <a:t>https://crpe.org/</a:t>
            </a:r>
            <a:r>
              <a:rPr lang="en-US" sz="1300" dirty="0"/>
              <a:t>  </a:t>
            </a:r>
          </a:p>
          <a:p>
            <a:r>
              <a:rPr lang="en-US" sz="1300" dirty="0" err="1"/>
              <a:t>CityBridge</a:t>
            </a:r>
            <a:r>
              <a:rPr lang="en-US" sz="1300" dirty="0"/>
              <a:t>. (2022). </a:t>
            </a:r>
            <a:r>
              <a:rPr lang="en-US" sz="1300" dirty="0" err="1"/>
              <a:t>CityBridge</a:t>
            </a:r>
            <a:r>
              <a:rPr lang="en-US" sz="1300" dirty="0"/>
              <a:t> Education Impact Report 2021–2022. Retrieved from </a:t>
            </a:r>
            <a:r>
              <a:rPr lang="en-US" sz="1300" dirty="0">
                <a:hlinkClick r:id="rId10"/>
              </a:rPr>
              <a:t>https://citybridge.org/impact/impact-report/</a:t>
            </a:r>
            <a:r>
              <a:rPr lang="en-US" sz="1300" dirty="0"/>
              <a:t>  </a:t>
            </a:r>
          </a:p>
          <a:p>
            <a:r>
              <a:rPr lang="en-US" sz="1300" dirty="0" err="1"/>
              <a:t>CityBridge</a:t>
            </a:r>
            <a:r>
              <a:rPr lang="en-US" sz="1300" dirty="0"/>
              <a:t>. (</a:t>
            </a:r>
            <a:r>
              <a:rPr lang="en-US" sz="1300" dirty="0" err="1"/>
              <a:t>n.d</a:t>
            </a:r>
            <a:r>
              <a:rPr lang="en-US" sz="1300" dirty="0"/>
              <a:t>). Retrieved from </a:t>
            </a:r>
            <a:r>
              <a:rPr lang="en-US" sz="1300" dirty="0">
                <a:hlinkClick r:id="rId11"/>
              </a:rPr>
              <a:t>https://citybridge.org/</a:t>
            </a:r>
            <a:r>
              <a:rPr lang="en-US" sz="1300" dirty="0"/>
              <a:t>  </a:t>
            </a:r>
          </a:p>
          <a:p>
            <a:r>
              <a:rPr lang="en-US" sz="1300" dirty="0"/>
              <a:t>Coalition to Reimagine the Teaching Role (2023). Welcome to the Coalition to Reimagine the Teaching Role. Retrieved from </a:t>
            </a:r>
            <a:r>
              <a:rPr lang="en-US" sz="1300" dirty="0">
                <a:hlinkClick r:id="rId12"/>
              </a:rPr>
              <a:t>https://drive.google.com/file/d/1_AkREvxhSxSo-8diOarryLJ_-5J25oGP/view</a:t>
            </a:r>
            <a:r>
              <a:rPr lang="en-US" sz="1300" dirty="0"/>
              <a:t>  </a:t>
            </a:r>
          </a:p>
          <a:p>
            <a:r>
              <a:rPr lang="en-US" sz="1300" dirty="0"/>
              <a:t>Coursemojo. (2023). Retrieved from </a:t>
            </a:r>
            <a:r>
              <a:rPr lang="en-US" sz="1300" dirty="0">
                <a:hlinkClick r:id="rId13"/>
              </a:rPr>
              <a:t>https://www.coursemojo.com/</a:t>
            </a:r>
            <a:r>
              <a:rPr lang="en-US" sz="1300" dirty="0"/>
              <a:t>   </a:t>
            </a:r>
          </a:p>
          <a:p>
            <a:r>
              <a:rPr lang="en-US" sz="1300" dirty="0"/>
              <a:t>Da Vinci Schools. (</a:t>
            </a:r>
            <a:r>
              <a:rPr lang="en-US" sz="1300" dirty="0" err="1"/>
              <a:t>n.d</a:t>
            </a:r>
            <a:r>
              <a:rPr lang="en-US" sz="1300" dirty="0"/>
              <a:t>). About Da Vinci Schools. Retrieved from </a:t>
            </a:r>
            <a:r>
              <a:rPr lang="en-US" sz="1300" dirty="0">
                <a:hlinkClick r:id="rId14"/>
              </a:rPr>
              <a:t>https://www.davincischools.org/</a:t>
            </a:r>
            <a:r>
              <a:rPr lang="en-US" sz="1300" dirty="0"/>
              <a:t>  </a:t>
            </a:r>
          </a:p>
          <a:p>
            <a:r>
              <a:rPr lang="en-US" sz="1300" dirty="0"/>
              <a:t>Denver Public Schools. (2023). Be a Teacher Leader. Retrieved from </a:t>
            </a:r>
            <a:r>
              <a:rPr lang="en-US" sz="1300" dirty="0">
                <a:hlinkClick r:id="rId15"/>
              </a:rPr>
              <a:t>https://careers.dpsk12.org/teach/teach-at-dps/be-a-teacher-leader/</a:t>
            </a:r>
            <a:r>
              <a:rPr lang="en-US" sz="1300" dirty="0"/>
              <a:t>  </a:t>
            </a:r>
          </a:p>
          <a:p>
            <a:endParaRPr lang="en-US" sz="1300" dirty="0"/>
          </a:p>
        </p:txBody>
      </p:sp>
      <p:sp>
        <p:nvSpPr>
          <p:cNvPr id="3" name="Slide Number Placeholder 2">
            <a:extLst>
              <a:ext uri="{FF2B5EF4-FFF2-40B4-BE49-F238E27FC236}">
                <a16:creationId xmlns:a16="http://schemas.microsoft.com/office/drawing/2014/main" id="{2594FA49-D66D-38BC-03F4-7E7E7309C58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A9A9A9"/>
              </a:solidFill>
              <a:effectLst/>
              <a:uLnTx/>
              <a:uFillTx/>
              <a:latin typeface="Calibri"/>
              <a:cs typeface="Calibri"/>
              <a:sym typeface="Calibri"/>
            </a:endParaRPr>
          </a:p>
        </p:txBody>
      </p:sp>
    </p:spTree>
    <p:extLst>
      <p:ext uri="{BB962C8B-B14F-4D97-AF65-F5344CB8AC3E}">
        <p14:creationId xmlns:p14="http://schemas.microsoft.com/office/powerpoint/2010/main" val="1200887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D84B-31AB-810E-0B3E-E9A42C6A8DB2}"/>
              </a:ext>
            </a:extLst>
          </p:cNvPr>
          <p:cNvSpPr>
            <a:spLocks noGrp="1"/>
          </p:cNvSpPr>
          <p:nvPr>
            <p:ph type="title"/>
          </p:nvPr>
        </p:nvSpPr>
        <p:spPr/>
        <p:txBody>
          <a:bodyPr/>
          <a:lstStyle/>
          <a:p>
            <a:r>
              <a:rPr lang="en-US"/>
              <a:t>Works Cited</a:t>
            </a:r>
          </a:p>
        </p:txBody>
      </p:sp>
      <p:sp>
        <p:nvSpPr>
          <p:cNvPr id="5" name="Text Placeholder 4">
            <a:extLst>
              <a:ext uri="{FF2B5EF4-FFF2-40B4-BE49-F238E27FC236}">
                <a16:creationId xmlns:a16="http://schemas.microsoft.com/office/drawing/2014/main" id="{545E1232-4ACB-4259-B139-A0319821BED5}"/>
              </a:ext>
            </a:extLst>
          </p:cNvPr>
          <p:cNvSpPr>
            <a:spLocks noGrp="1"/>
          </p:cNvSpPr>
          <p:nvPr>
            <p:ph type="body" idx="1"/>
          </p:nvPr>
        </p:nvSpPr>
        <p:spPr>
          <a:xfrm>
            <a:off x="213629" y="565535"/>
            <a:ext cx="8624047" cy="5496476"/>
          </a:xfrm>
        </p:spPr>
        <p:txBody>
          <a:bodyPr>
            <a:noAutofit/>
          </a:bodyPr>
          <a:lstStyle/>
          <a:p>
            <a:r>
              <a:rPr lang="en-US" sz="1300" dirty="0"/>
              <a:t>Design39 Campus. (2023). Retrieved from </a:t>
            </a:r>
            <a:r>
              <a:rPr lang="en-US" sz="1300" dirty="0">
                <a:hlinkClick r:id="rId2"/>
              </a:rPr>
              <a:t>https://design39campus.com/</a:t>
            </a:r>
            <a:r>
              <a:rPr lang="en-US" sz="1300" dirty="0"/>
              <a:t>  </a:t>
            </a:r>
          </a:p>
          <a:p>
            <a:r>
              <a:rPr lang="en-US" sz="1300" dirty="0"/>
              <a:t>Education First. (2015). Featured Resource: Syracuse Opportunity Culture. Retrieved from </a:t>
            </a:r>
            <a:r>
              <a:rPr lang="en-US" sz="1300" dirty="0">
                <a:hlinkClick r:id="rId3"/>
              </a:rPr>
              <a:t>https://www.education-first.com/impact/featured-story/syracuse-opportunity-culture/</a:t>
            </a:r>
            <a:r>
              <a:rPr lang="en-US" sz="1300" dirty="0"/>
              <a:t>  </a:t>
            </a:r>
          </a:p>
          <a:p>
            <a:r>
              <a:rPr lang="en-US" sz="1300" dirty="0"/>
              <a:t>Education First Interviews (2023)</a:t>
            </a:r>
          </a:p>
          <a:p>
            <a:r>
              <a:rPr lang="en-US" sz="1300" dirty="0"/>
              <a:t>Educators for Excellence. (2023, April). Voices from the Classroom 2023: A Survey of America's Educators. Retrieved from </a:t>
            </a:r>
            <a:r>
              <a:rPr lang="en-US" sz="1300" dirty="0">
                <a:hlinkClick r:id="rId4"/>
              </a:rPr>
              <a:t>https://e4e.org/news/survey-americas-educators/voices-classroom-2023-survey-americas-educators</a:t>
            </a:r>
            <a:r>
              <a:rPr lang="en-US" sz="1300" dirty="0"/>
              <a:t>  </a:t>
            </a:r>
          </a:p>
          <a:p>
            <a:r>
              <a:rPr lang="en-US" sz="1300" dirty="0"/>
              <a:t>Education Resource Strategies. (</a:t>
            </a:r>
            <a:r>
              <a:rPr lang="en-US" sz="1300" dirty="0" err="1"/>
              <a:t>n.d</a:t>
            </a:r>
            <a:r>
              <a:rPr lang="en-US" sz="1300" dirty="0"/>
              <a:t>). Retrieved from </a:t>
            </a:r>
            <a:r>
              <a:rPr lang="en-US" sz="1300" dirty="0">
                <a:hlinkClick r:id="rId5"/>
              </a:rPr>
              <a:t>https://www.erstrategies.org/</a:t>
            </a:r>
            <a:r>
              <a:rPr lang="en-US" sz="1300" dirty="0"/>
              <a:t> </a:t>
            </a:r>
          </a:p>
          <a:p>
            <a:r>
              <a:rPr lang="en-US" sz="1300" dirty="0"/>
              <a:t>Education Resource Strategies. (2022). Using Catalytic Entry Points to Reimagine the Teaching Job. Retrieved from </a:t>
            </a:r>
            <a:r>
              <a:rPr lang="en-US" sz="1300" dirty="0">
                <a:hlinkClick r:id="rId6"/>
              </a:rPr>
              <a:t>https://www.erstrategies.org/cms/files/5280-catalytic-entry-points.pdf</a:t>
            </a:r>
            <a:r>
              <a:rPr lang="en-US" sz="1300" dirty="0"/>
              <a:t> </a:t>
            </a:r>
          </a:p>
          <a:p>
            <a:r>
              <a:rPr lang="en-US" sz="1300" dirty="0"/>
              <a:t>Education Resource Strategies. (2023). Teaching Role Reimagined. Retrieved from </a:t>
            </a:r>
            <a:r>
              <a:rPr lang="en-US" sz="1300" dirty="0">
                <a:hlinkClick r:id="rId7"/>
              </a:rPr>
              <a:t>https://teachingrolereimagined.org/</a:t>
            </a:r>
            <a:r>
              <a:rPr lang="en-US" sz="1300" dirty="0"/>
              <a:t>  </a:t>
            </a:r>
          </a:p>
          <a:p>
            <a:r>
              <a:rPr lang="en-US" sz="1300" dirty="0"/>
              <a:t>Education Trust. (</a:t>
            </a:r>
            <a:r>
              <a:rPr lang="en-US" sz="1300" dirty="0" err="1"/>
              <a:t>n.d</a:t>
            </a:r>
            <a:r>
              <a:rPr lang="en-US" sz="1300" dirty="0"/>
              <a:t>). Teacher Diversity Matters: A State-by-State Analysis of Teachers of Color. Retrieved from </a:t>
            </a:r>
            <a:r>
              <a:rPr lang="en-US" sz="1300" dirty="0">
                <a:hlinkClick r:id="rId8"/>
              </a:rPr>
              <a:t>https://edtrust.org/wp-content/uploads/2014/09/Handout_Teacher-Diversity-National-Fact-Sheet.pdf</a:t>
            </a:r>
            <a:r>
              <a:rPr lang="en-US" sz="1300" dirty="0"/>
              <a:t> </a:t>
            </a:r>
          </a:p>
          <a:p>
            <a:r>
              <a:rPr lang="en-US" sz="1300" dirty="0"/>
              <a:t>Elevate K-12. (</a:t>
            </a:r>
            <a:r>
              <a:rPr lang="en-US" sz="1300" dirty="0" err="1"/>
              <a:t>n.d</a:t>
            </a:r>
            <a:r>
              <a:rPr lang="en-US" sz="1300" dirty="0"/>
              <a:t>). Retrieved from </a:t>
            </a:r>
            <a:r>
              <a:rPr lang="en-US" sz="1300" dirty="0">
                <a:hlinkClick r:id="rId9"/>
              </a:rPr>
              <a:t>https://www.elevatek12.com/</a:t>
            </a:r>
            <a:r>
              <a:rPr lang="en-US" sz="1300" dirty="0"/>
              <a:t>  </a:t>
            </a:r>
          </a:p>
          <a:p>
            <a:r>
              <a:rPr lang="en-US" sz="1300" dirty="0"/>
              <a:t>Fleming, N. (2018) Designing a public school from scratch. Edutopia. Retrieved from </a:t>
            </a:r>
            <a:r>
              <a:rPr lang="en-US" sz="1300" dirty="0">
                <a:hlinkClick r:id="rId10"/>
              </a:rPr>
              <a:t>https://www.edutopia.org/article/designing-public-school-scratch/</a:t>
            </a:r>
            <a:r>
              <a:rPr lang="en-US" sz="1300" dirty="0"/>
              <a:t>  </a:t>
            </a:r>
          </a:p>
          <a:p>
            <a:r>
              <a:rPr lang="en-US" sz="1300" dirty="0"/>
              <a:t>Horn, M., Gu, A., Evans, M (2014). Knocking down barriers: How to get more great teachers into high-need schools. Clayton Christensen Institute. </a:t>
            </a:r>
            <a:r>
              <a:rPr lang="en-US" sz="1300" dirty="0">
                <a:hlinkClick r:id="rId11"/>
              </a:rPr>
              <a:t>https://www.christenseninstitute.org/wp-content/uploads/2014/08/Knocking-down-barriers.pdf</a:t>
            </a:r>
            <a:r>
              <a:rPr lang="en-US" sz="1300" dirty="0"/>
              <a:t>  </a:t>
            </a:r>
          </a:p>
          <a:p>
            <a:r>
              <a:rPr lang="en-US" sz="1300" dirty="0"/>
              <a:t>Institute of Education Sciences. (2023). School Pulse Panel. Retrieved from </a:t>
            </a:r>
            <a:r>
              <a:rPr lang="en-US" sz="1300" dirty="0">
                <a:hlinkClick r:id="rId12"/>
              </a:rPr>
              <a:t>https://ies.ed.gov/schoolsurvey/spp/</a:t>
            </a:r>
            <a:r>
              <a:rPr lang="en-US" sz="1300" dirty="0"/>
              <a:t>  </a:t>
            </a:r>
          </a:p>
          <a:p>
            <a:r>
              <a:rPr lang="en-US" sz="1300" dirty="0"/>
              <a:t>Illinois State Board of Education. (</a:t>
            </a:r>
            <a:r>
              <a:rPr lang="en-US" sz="1300" dirty="0" err="1"/>
              <a:t>n.d</a:t>
            </a:r>
            <a:r>
              <a:rPr lang="en-US" sz="1300" dirty="0"/>
              <a:t>). Intrinsic Schools District Report Card. Illinois Report Card. Retrieved from </a:t>
            </a:r>
            <a:r>
              <a:rPr lang="en-US" sz="1300" dirty="0">
                <a:hlinkClick r:id="rId13"/>
              </a:rPr>
              <a:t>https://www.illinoisreportcard.com/district.aspx?districtid=15016905025&amp;source=studentcharacteristics&amp;source2=studentdemographics</a:t>
            </a:r>
            <a:r>
              <a:rPr lang="en-US" sz="1300" dirty="0"/>
              <a:t> </a:t>
            </a:r>
          </a:p>
          <a:p>
            <a:r>
              <a:rPr lang="en-US" sz="1300" dirty="0"/>
              <a:t>Levy, M. (2023). Teachers of color are more likely to quit their jobs. AP News. Retrieved from </a:t>
            </a:r>
            <a:r>
              <a:rPr lang="en-US" sz="1300" dirty="0">
                <a:hlinkClick r:id="rId14"/>
              </a:rPr>
              <a:t>https://apnews.com/article/teacher-retirement-quit-job-b0c39ec0d4320e12f2767a342e503f85</a:t>
            </a:r>
            <a:r>
              <a:rPr lang="en-US" sz="1300" dirty="0"/>
              <a:t> </a:t>
            </a:r>
          </a:p>
        </p:txBody>
      </p:sp>
      <p:sp>
        <p:nvSpPr>
          <p:cNvPr id="3" name="Slide Number Placeholder 2">
            <a:extLst>
              <a:ext uri="{FF2B5EF4-FFF2-40B4-BE49-F238E27FC236}">
                <a16:creationId xmlns:a16="http://schemas.microsoft.com/office/drawing/2014/main" id="{2594FA49-D66D-38BC-03F4-7E7E7309C58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A9A9A9"/>
              </a:solidFill>
              <a:effectLst/>
              <a:uLnTx/>
              <a:uFillTx/>
              <a:latin typeface="Calibri"/>
              <a:cs typeface="Calibri"/>
              <a:sym typeface="Calibri"/>
            </a:endParaRPr>
          </a:p>
        </p:txBody>
      </p:sp>
    </p:spTree>
    <p:extLst>
      <p:ext uri="{BB962C8B-B14F-4D97-AF65-F5344CB8AC3E}">
        <p14:creationId xmlns:p14="http://schemas.microsoft.com/office/powerpoint/2010/main" val="3896910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D84B-31AB-810E-0B3E-E9A42C6A8DB2}"/>
              </a:ext>
            </a:extLst>
          </p:cNvPr>
          <p:cNvSpPr>
            <a:spLocks noGrp="1"/>
          </p:cNvSpPr>
          <p:nvPr>
            <p:ph type="title"/>
          </p:nvPr>
        </p:nvSpPr>
        <p:spPr/>
        <p:txBody>
          <a:bodyPr/>
          <a:lstStyle/>
          <a:p>
            <a:r>
              <a:rPr lang="en-US"/>
              <a:t>Works Cited</a:t>
            </a:r>
          </a:p>
        </p:txBody>
      </p:sp>
      <p:sp>
        <p:nvSpPr>
          <p:cNvPr id="5" name="Text Placeholder 4">
            <a:extLst>
              <a:ext uri="{FF2B5EF4-FFF2-40B4-BE49-F238E27FC236}">
                <a16:creationId xmlns:a16="http://schemas.microsoft.com/office/drawing/2014/main" id="{545E1232-4ACB-4259-B139-A0319821BED5}"/>
              </a:ext>
            </a:extLst>
          </p:cNvPr>
          <p:cNvSpPr>
            <a:spLocks noGrp="1"/>
          </p:cNvSpPr>
          <p:nvPr>
            <p:ph type="body" idx="1"/>
          </p:nvPr>
        </p:nvSpPr>
        <p:spPr>
          <a:xfrm>
            <a:off x="213629" y="574890"/>
            <a:ext cx="8624047" cy="5496476"/>
          </a:xfrm>
        </p:spPr>
        <p:txBody>
          <a:bodyPr>
            <a:noAutofit/>
          </a:bodyPr>
          <a:lstStyle/>
          <a:p>
            <a:r>
              <a:rPr lang="en-US" sz="1300" dirty="0"/>
              <a:t>Lipson, E. (2022, July 12). 7 ways the federal government shortchanges K-12 schools. Education Week. Retrieved from </a:t>
            </a:r>
            <a:r>
              <a:rPr lang="en-US" sz="1300" dirty="0">
                <a:hlinkClick r:id="rId2"/>
              </a:rPr>
              <a:t>https://www.edweek.org/policy-politics/7-ways-the-federal-government-shortchanges-k-12-schools/2022/07</a:t>
            </a:r>
            <a:r>
              <a:rPr lang="en-US" sz="1300" dirty="0"/>
              <a:t> </a:t>
            </a:r>
          </a:p>
          <a:p>
            <a:r>
              <a:rPr lang="en-US" sz="1300" dirty="0" err="1"/>
              <a:t>McMurdock</a:t>
            </a:r>
            <a:r>
              <a:rPr lang="en-US" sz="1300" dirty="0"/>
              <a:t>, M. (2022). Facing regional shortages, U.S. schools now employing 160,000 'underqualified' teachers. The 74. Retrieved from </a:t>
            </a:r>
            <a:r>
              <a:rPr lang="en-US" sz="1300" dirty="0">
                <a:hlinkClick r:id="rId3"/>
              </a:rPr>
              <a:t>https://www.the74million.org/article/facing-regional-shortages-u-s-schools-now-employing-160000-underqualified-teachers/</a:t>
            </a:r>
            <a:r>
              <a:rPr lang="en-US" sz="1300" dirty="0"/>
              <a:t>  </a:t>
            </a:r>
          </a:p>
          <a:p>
            <a:r>
              <a:rPr lang="en-US" sz="1300" dirty="0"/>
              <a:t>Modern Classrooms Project. (n.d.). Retrieved from </a:t>
            </a:r>
            <a:r>
              <a:rPr lang="en-US" sz="1300" dirty="0">
                <a:hlinkClick r:id="rId4"/>
              </a:rPr>
              <a:t>https://www.modernclassrooms.org/</a:t>
            </a:r>
            <a:r>
              <a:rPr lang="en-US" sz="1300" dirty="0"/>
              <a:t>  </a:t>
            </a:r>
          </a:p>
          <a:p>
            <a:r>
              <a:rPr lang="en-US" sz="1300" dirty="0"/>
              <a:t>Morrison, R., Cook, M., </a:t>
            </a:r>
            <a:r>
              <a:rPr lang="en-US" sz="1300" dirty="0" err="1"/>
              <a:t>Eisinger</a:t>
            </a:r>
            <a:r>
              <a:rPr lang="en-US" sz="1300" dirty="0"/>
              <a:t>, J., Ross, S., (2021). The Modern Classrooms Project: Evaluation Results for the 2020–21 School Year. Retrieved from </a:t>
            </a:r>
            <a:r>
              <a:rPr lang="en-US" sz="1300" dirty="0">
                <a:hlinkClick r:id="rId5"/>
              </a:rPr>
              <a:t>https://drive.google.com/file/d/17mcDEyD8PBYQu0Ci7Ji_k2ZZsWB2C8vy/view</a:t>
            </a:r>
            <a:r>
              <a:rPr lang="en-US" sz="1300" dirty="0"/>
              <a:t>  </a:t>
            </a:r>
          </a:p>
          <a:p>
            <a:r>
              <a:rPr lang="en-US" sz="1300" dirty="0"/>
              <a:t>National Center for Education Statistics. (2022, July 6). More than 80 percent of U.S. public schools report pandemic has negatively impacted student behavior and socio-emotional development. Retrieved from </a:t>
            </a:r>
            <a:r>
              <a:rPr lang="en-US" sz="1300" dirty="0">
                <a:hlinkClick r:id="rId6"/>
              </a:rPr>
              <a:t>https://nces.ed.gov/whatsnew/press_releases/07_06_2022.asp</a:t>
            </a:r>
            <a:r>
              <a:rPr lang="en-US" sz="1300" dirty="0"/>
              <a:t>  </a:t>
            </a:r>
          </a:p>
          <a:p>
            <a:r>
              <a:rPr lang="en-US" sz="1300" dirty="0"/>
              <a:t>National Education Association. (2021, July). Student loan debt among educators. Retrieved from </a:t>
            </a:r>
            <a:r>
              <a:rPr lang="en-US" sz="1300" dirty="0">
                <a:hlinkClick r:id="rId7"/>
              </a:rPr>
              <a:t>https://www.nea.org/sites/default/files/2021-07/Student%20Loan%20Debt%20among%20Educators.pdf</a:t>
            </a:r>
            <a:r>
              <a:rPr lang="en-US" sz="1300" dirty="0"/>
              <a:t>  </a:t>
            </a:r>
          </a:p>
          <a:p>
            <a:r>
              <a:rPr lang="en-US" sz="1300" dirty="0"/>
              <a:t>National Education Association. (2022, April). Teacher Salary Benchmarks. Retrieved from </a:t>
            </a:r>
            <a:r>
              <a:rPr lang="en-US" sz="1300" dirty="0">
                <a:hlinkClick r:id="rId8"/>
              </a:rPr>
              <a:t>https://www.nea.org/resource-library/teacher-salary-benchmarks</a:t>
            </a:r>
            <a:r>
              <a:rPr lang="en-US" sz="1300" dirty="0"/>
              <a:t>  </a:t>
            </a:r>
          </a:p>
          <a:p>
            <a:r>
              <a:rPr lang="en-US" sz="1300" dirty="0"/>
              <a:t>National School Report Card (2022). The Nation's Report Card. Retrieved from </a:t>
            </a:r>
            <a:r>
              <a:rPr lang="en-US" sz="1300" dirty="0">
                <a:hlinkClick r:id="rId9"/>
              </a:rPr>
              <a:t>https://www.nationsreportcard.gov/</a:t>
            </a:r>
            <a:r>
              <a:rPr lang="en-US" sz="1300" dirty="0"/>
              <a:t>  </a:t>
            </a:r>
          </a:p>
          <a:p>
            <a:r>
              <a:rPr lang="en-US" sz="1300" dirty="0" err="1"/>
              <a:t>Nazareno</a:t>
            </a:r>
            <a:r>
              <a:rPr lang="en-US" sz="1300" dirty="0"/>
              <a:t>, L. (2015, September). Teacher Leaders in Denver Public Schools. Retrieved from </a:t>
            </a:r>
            <a:r>
              <a:rPr lang="en-US" sz="1300" dirty="0">
                <a:hlinkClick r:id="rId10"/>
              </a:rPr>
              <a:t>https://nasbe.nyc3.digitaloceanspaces.com/2015/09/Teacher-Leaders-in-Denver-Public-Schools.pdf</a:t>
            </a:r>
            <a:r>
              <a:rPr lang="en-US" sz="1300" dirty="0"/>
              <a:t>  </a:t>
            </a:r>
          </a:p>
          <a:p>
            <a:r>
              <a:rPr lang="en-US" sz="1300" dirty="0"/>
              <a:t>New Classrooms. (2020). New Classrooms Annual Report 2020. Retrieved from </a:t>
            </a:r>
            <a:r>
              <a:rPr lang="en-US" sz="1300" dirty="0">
                <a:hlinkClick r:id="rId11"/>
              </a:rPr>
              <a:t>https://newclassrooms.org/wp-content/uploads/New-Classrooms-Annual-Report-2020.pdf</a:t>
            </a:r>
            <a:r>
              <a:rPr lang="en-US" sz="1300" dirty="0"/>
              <a:t>  </a:t>
            </a:r>
          </a:p>
          <a:p>
            <a:r>
              <a:rPr lang="en-US" sz="1300" dirty="0"/>
              <a:t>New Classrooms. (</a:t>
            </a:r>
            <a:r>
              <a:rPr lang="en-US" sz="1300" dirty="0" err="1"/>
              <a:t>n,d</a:t>
            </a:r>
            <a:r>
              <a:rPr lang="en-US" sz="1300" dirty="0"/>
              <a:t>). Retrieved from </a:t>
            </a:r>
            <a:r>
              <a:rPr lang="en-US" sz="1300" dirty="0">
                <a:hlinkClick r:id="rId12"/>
              </a:rPr>
              <a:t>https://newclassrooms.org/</a:t>
            </a:r>
            <a:r>
              <a:rPr lang="en-US" sz="1300" dirty="0"/>
              <a:t>  </a:t>
            </a:r>
          </a:p>
          <a:p>
            <a:r>
              <a:rPr lang="en-US" sz="1300" dirty="0"/>
              <a:t>New York City Department of Education. (</a:t>
            </a:r>
            <a:r>
              <a:rPr lang="en-US" sz="1300" dirty="0" err="1"/>
              <a:t>n.d</a:t>
            </a:r>
            <a:r>
              <a:rPr lang="en-US" sz="1300" dirty="0"/>
              <a:t>). DOE Data at a Glance. Retrieved from </a:t>
            </a:r>
            <a:r>
              <a:rPr lang="en-US" sz="1300" dirty="0">
                <a:hlinkClick r:id="rId13"/>
              </a:rPr>
              <a:t>https://www.schools.nyc.gov/about-us/reports/doe-data-at-a-glance</a:t>
            </a:r>
            <a:r>
              <a:rPr lang="en-US" sz="1300" dirty="0"/>
              <a:t> </a:t>
            </a:r>
          </a:p>
          <a:p>
            <a:r>
              <a:rPr lang="en-US" sz="1300" dirty="0"/>
              <a:t>Nguyen, Tuan D., Chanh B. Lam, and Paul Bruno. (2022). Is there a national teacher shortage? A systematic examination of reports of teacher shortages in the United States. (</a:t>
            </a:r>
            <a:r>
              <a:rPr lang="en-US" sz="1300" dirty="0" err="1"/>
              <a:t>EdWorkingPaper</a:t>
            </a:r>
            <a:r>
              <a:rPr lang="en-US" sz="1300" dirty="0"/>
              <a:t>: 22–631). Retrieved from Annenberg Institute at Brown University: </a:t>
            </a:r>
            <a:r>
              <a:rPr lang="en-US" sz="1300" dirty="0">
                <a:hlinkClick r:id="rId14"/>
              </a:rPr>
              <a:t>https://doi.org/10.26300/76eq-hj32</a:t>
            </a:r>
            <a:r>
              <a:rPr lang="en-US" sz="1300" dirty="0"/>
              <a:t>  </a:t>
            </a:r>
          </a:p>
        </p:txBody>
      </p:sp>
      <p:sp>
        <p:nvSpPr>
          <p:cNvPr id="3" name="Slide Number Placeholder 2">
            <a:extLst>
              <a:ext uri="{FF2B5EF4-FFF2-40B4-BE49-F238E27FC236}">
                <a16:creationId xmlns:a16="http://schemas.microsoft.com/office/drawing/2014/main" id="{2594FA49-D66D-38BC-03F4-7E7E7309C58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A9A9A9"/>
              </a:solidFill>
              <a:effectLst/>
              <a:uLnTx/>
              <a:uFillTx/>
              <a:latin typeface="Calibri"/>
              <a:cs typeface="Calibri"/>
              <a:sym typeface="Calibri"/>
            </a:endParaRPr>
          </a:p>
        </p:txBody>
      </p:sp>
    </p:spTree>
    <p:extLst>
      <p:ext uri="{BB962C8B-B14F-4D97-AF65-F5344CB8AC3E}">
        <p14:creationId xmlns:p14="http://schemas.microsoft.com/office/powerpoint/2010/main" val="2800395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D84B-31AB-810E-0B3E-E9A42C6A8DB2}"/>
              </a:ext>
            </a:extLst>
          </p:cNvPr>
          <p:cNvSpPr>
            <a:spLocks noGrp="1"/>
          </p:cNvSpPr>
          <p:nvPr>
            <p:ph type="title"/>
          </p:nvPr>
        </p:nvSpPr>
        <p:spPr/>
        <p:txBody>
          <a:bodyPr/>
          <a:lstStyle/>
          <a:p>
            <a:r>
              <a:rPr lang="en-US"/>
              <a:t>Works Cited</a:t>
            </a:r>
          </a:p>
        </p:txBody>
      </p:sp>
      <p:sp>
        <p:nvSpPr>
          <p:cNvPr id="5" name="Text Placeholder 4">
            <a:extLst>
              <a:ext uri="{FF2B5EF4-FFF2-40B4-BE49-F238E27FC236}">
                <a16:creationId xmlns:a16="http://schemas.microsoft.com/office/drawing/2014/main" id="{545E1232-4ACB-4259-B139-A0319821BED5}"/>
              </a:ext>
            </a:extLst>
          </p:cNvPr>
          <p:cNvSpPr>
            <a:spLocks noGrp="1"/>
          </p:cNvSpPr>
          <p:nvPr>
            <p:ph type="body" idx="1"/>
          </p:nvPr>
        </p:nvSpPr>
        <p:spPr>
          <a:xfrm>
            <a:off x="213629" y="680761"/>
            <a:ext cx="8670394" cy="5620801"/>
          </a:xfrm>
        </p:spPr>
        <p:txBody>
          <a:bodyPr>
            <a:noAutofit/>
          </a:bodyPr>
          <a:lstStyle/>
          <a:p>
            <a:r>
              <a:rPr lang="en-US" sz="1300"/>
              <a:t>Patrick, S. &amp; Carver-Thomas, D. (2022, April 14). Teacher salaries: A key factor in recruitment and retention. Learning Policy Institute. Retrieved from </a:t>
            </a:r>
            <a:r>
              <a:rPr lang="en-US" sz="1300">
                <a:hlinkClick r:id="rId2"/>
              </a:rPr>
              <a:t>https://learningpolicyinstitute.org/blog/teacher-salaries-key-factor-recruitment-and-retention</a:t>
            </a:r>
            <a:r>
              <a:rPr lang="en-US" sz="1300"/>
              <a:t> </a:t>
            </a:r>
          </a:p>
          <a:p>
            <a:r>
              <a:rPr lang="en-US" sz="1300"/>
              <a:t>Public Impact. (2015). Opportunity Culture Implementation: Early Lessons from the Field. Retrieved from </a:t>
            </a:r>
            <a:r>
              <a:rPr lang="en-US" sz="1300">
                <a:hlinkClick r:id="rId3"/>
              </a:rPr>
              <a:t>https://www.opportunityculture.org/wp-content/uploads/2015/07/Opportunity_Culture_Implementation_Early_Lessons_from_the_Field-Public_Impact.pdf</a:t>
            </a:r>
            <a:r>
              <a:rPr lang="en-US" sz="1300"/>
              <a:t>  </a:t>
            </a:r>
          </a:p>
          <a:p>
            <a:r>
              <a:rPr lang="en-US" sz="1300"/>
              <a:t>Public Impact. (2023). What is Opportunity Culture? Opportunity Culture. Retrieved from </a:t>
            </a:r>
            <a:r>
              <a:rPr lang="en-US" sz="1300">
                <a:hlinkClick r:id="rId4"/>
              </a:rPr>
              <a:t>https://www.opportunityculture.org/what-is-an-opportunity-culture/</a:t>
            </a:r>
            <a:r>
              <a:rPr lang="en-US" sz="1300"/>
              <a:t>  </a:t>
            </a:r>
          </a:p>
          <a:p>
            <a:r>
              <a:rPr lang="en-US" sz="1300" err="1"/>
              <a:t>Querolo</a:t>
            </a:r>
            <a:r>
              <a:rPr lang="en-US" sz="1300"/>
              <a:t>, N. &amp; </a:t>
            </a:r>
            <a:r>
              <a:rPr lang="en-US" sz="1300" err="1"/>
              <a:t>Lowenkron</a:t>
            </a:r>
            <a:r>
              <a:rPr lang="en-US" sz="1300"/>
              <a:t>, K. (2022, August 25). Even Schools Flush With Cash Can't Keep Up With Teacher Shortage. Bloomberg. Retrieved from </a:t>
            </a:r>
            <a:r>
              <a:rPr lang="en-US" sz="1300">
                <a:hlinkClick r:id="rId5"/>
              </a:rPr>
              <a:t>https://www.bloomberg.com/news/articles/2022-08-25/even-schools-flush-with-cash-can-t-keep-up-with-teacher-shortage</a:t>
            </a:r>
            <a:r>
              <a:rPr lang="en-US" sz="1300"/>
              <a:t>  </a:t>
            </a:r>
          </a:p>
          <a:p>
            <a:r>
              <a:rPr lang="en-US" sz="1300"/>
              <a:t>Resources to Recover. (2022). Black, Indigenous, and People of Color (BIPOC) Mental Health Fact Sheet. Retrieved from </a:t>
            </a:r>
            <a:r>
              <a:rPr lang="en-US" sz="1300">
                <a:hlinkClick r:id="rId6"/>
              </a:rPr>
              <a:t>https://www.rtor.org/bipoc-mental-health-equity-fact-sheet/</a:t>
            </a:r>
            <a:r>
              <a:rPr lang="en-US" sz="1300"/>
              <a:t>  </a:t>
            </a:r>
          </a:p>
          <a:p>
            <a:r>
              <a:rPr lang="en-US" sz="1300"/>
              <a:t>Schaeffer, K. (2021). America's public-school teachers are far less racially and ethnically diverse than their students. Retrieved from </a:t>
            </a:r>
            <a:r>
              <a:rPr lang="en-US" sz="1300">
                <a:hlinkClick r:id="rId7"/>
              </a:rPr>
              <a:t>https://www.pewresearch.org/short-reads/2021/12/10/americas-public-school-teachers-are-far-less-racially-and-ethnically-diverse-than-their-students/</a:t>
            </a:r>
            <a:r>
              <a:rPr lang="en-US" sz="1300"/>
              <a:t> </a:t>
            </a:r>
          </a:p>
          <a:p>
            <a:r>
              <a:rPr lang="en-US" sz="1300"/>
              <a:t>Steiner, E. D., </a:t>
            </a:r>
            <a:r>
              <a:rPr lang="en-US" sz="1300" err="1"/>
              <a:t>Berdie</a:t>
            </a:r>
            <a:r>
              <a:rPr lang="en-US" sz="1300"/>
              <a:t>, L., Doan, S., Gittens, A. D., Greer, L., Schwartz, H. L., &amp; Woo, A. (2022, June). The State of the American Teacher and the American Principal. RAND Corporation. Retrieved from </a:t>
            </a:r>
            <a:r>
              <a:rPr lang="en-US" sz="1300">
                <a:hlinkClick r:id="rId8"/>
              </a:rPr>
              <a:t>https://www.rand.org/education-and-labor/projects/state-of-the-american-teacher-and-the-american-principal.html</a:t>
            </a:r>
            <a:r>
              <a:rPr lang="en-US" sz="1300"/>
              <a:t>  </a:t>
            </a:r>
          </a:p>
          <a:p>
            <a:r>
              <a:rPr lang="en-US" sz="1300"/>
              <a:t>Teacher Career Pathways. (2023). About TCP. Retrieved from </a:t>
            </a:r>
            <a:r>
              <a:rPr lang="en-US" sz="1300">
                <a:hlinkClick r:id="rId9"/>
              </a:rPr>
              <a:t>https://www.teachercareerpathways.com/about/about-tcp</a:t>
            </a:r>
            <a:r>
              <a:rPr lang="en-US" sz="1300"/>
              <a:t>  </a:t>
            </a:r>
          </a:p>
          <a:p>
            <a:r>
              <a:rPr lang="en-US" sz="1300"/>
              <a:t>Third Future Schools. (2023). About Third Future Schools. Retrieved from </a:t>
            </a:r>
            <a:r>
              <a:rPr lang="en-US" sz="1300">
                <a:hlinkClick r:id="rId10"/>
              </a:rPr>
              <a:t>https://thirdfuture.org/</a:t>
            </a:r>
            <a:r>
              <a:rPr lang="en-US" sz="1300"/>
              <a:t>  </a:t>
            </a:r>
          </a:p>
          <a:p>
            <a:r>
              <a:rPr lang="en-US" sz="1300"/>
              <a:t>TNTP. (2023). Designing the workforce of tomorrow to support all students' learning. Retrieved from </a:t>
            </a:r>
            <a:r>
              <a:rPr lang="en-US" sz="1300">
                <a:hlinkClick r:id="rId11"/>
              </a:rPr>
              <a:t>https://tntp.org/assets/documents/Talent-Framework-2023.pdf</a:t>
            </a:r>
            <a:r>
              <a:rPr lang="en-US" sz="1300"/>
              <a:t>  </a:t>
            </a:r>
          </a:p>
          <a:p>
            <a:r>
              <a:rPr lang="en-US" sz="1300"/>
              <a:t>TNTP. (</a:t>
            </a:r>
            <a:r>
              <a:rPr lang="en-US" sz="1300" err="1"/>
              <a:t>n.d</a:t>
            </a:r>
            <a:r>
              <a:rPr lang="en-US" sz="1300"/>
              <a:t>). About TNTP. Retrieved from </a:t>
            </a:r>
            <a:r>
              <a:rPr lang="en-US" sz="1300">
                <a:hlinkClick r:id="rId12"/>
              </a:rPr>
              <a:t>https://tntp.org/about-tntp/</a:t>
            </a:r>
            <a:r>
              <a:rPr lang="en-US" sz="1300"/>
              <a:t>  </a:t>
            </a:r>
          </a:p>
        </p:txBody>
      </p:sp>
      <p:sp>
        <p:nvSpPr>
          <p:cNvPr id="3" name="Slide Number Placeholder 2">
            <a:extLst>
              <a:ext uri="{FF2B5EF4-FFF2-40B4-BE49-F238E27FC236}">
                <a16:creationId xmlns:a16="http://schemas.microsoft.com/office/drawing/2014/main" id="{2594FA49-D66D-38BC-03F4-7E7E7309C58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A9A9A9"/>
              </a:solidFill>
              <a:effectLst/>
              <a:uLnTx/>
              <a:uFillTx/>
              <a:latin typeface="Calibri"/>
              <a:cs typeface="Calibri"/>
              <a:sym typeface="Calibri"/>
            </a:endParaRPr>
          </a:p>
        </p:txBody>
      </p:sp>
    </p:spTree>
    <p:extLst>
      <p:ext uri="{BB962C8B-B14F-4D97-AF65-F5344CB8AC3E}">
        <p14:creationId xmlns:p14="http://schemas.microsoft.com/office/powerpoint/2010/main" val="4010004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D84B-31AB-810E-0B3E-E9A42C6A8DB2}"/>
              </a:ext>
            </a:extLst>
          </p:cNvPr>
          <p:cNvSpPr>
            <a:spLocks noGrp="1"/>
          </p:cNvSpPr>
          <p:nvPr>
            <p:ph type="title"/>
          </p:nvPr>
        </p:nvSpPr>
        <p:spPr/>
        <p:txBody>
          <a:bodyPr/>
          <a:lstStyle/>
          <a:p>
            <a:r>
              <a:rPr lang="en-US"/>
              <a:t>Works Cited</a:t>
            </a:r>
          </a:p>
        </p:txBody>
      </p:sp>
      <p:sp>
        <p:nvSpPr>
          <p:cNvPr id="5" name="Text Placeholder 4">
            <a:extLst>
              <a:ext uri="{FF2B5EF4-FFF2-40B4-BE49-F238E27FC236}">
                <a16:creationId xmlns:a16="http://schemas.microsoft.com/office/drawing/2014/main" id="{545E1232-4ACB-4259-B139-A0319821BED5}"/>
              </a:ext>
            </a:extLst>
          </p:cNvPr>
          <p:cNvSpPr>
            <a:spLocks noGrp="1"/>
          </p:cNvSpPr>
          <p:nvPr>
            <p:ph type="body" idx="1"/>
          </p:nvPr>
        </p:nvSpPr>
        <p:spPr>
          <a:xfrm>
            <a:off x="213629" y="680762"/>
            <a:ext cx="8624047" cy="5496476"/>
          </a:xfrm>
        </p:spPr>
        <p:txBody>
          <a:bodyPr>
            <a:noAutofit/>
          </a:bodyPr>
          <a:lstStyle/>
          <a:p>
            <a:r>
              <a:rPr lang="en-US" sz="1300"/>
              <a:t>Transcend Education. (2023, February 21). Transforming the Teacher Role. Retrieved from </a:t>
            </a:r>
            <a:r>
              <a:rPr lang="en-US" sz="1300">
                <a:hlinkClick r:id="rId2"/>
              </a:rPr>
              <a:t>https://transcendeducation.org/asset/transforming-the-role-of-the-teacher/</a:t>
            </a:r>
            <a:r>
              <a:rPr lang="en-US" sz="1300"/>
              <a:t>  </a:t>
            </a:r>
          </a:p>
          <a:p>
            <a:r>
              <a:rPr lang="en-US" sz="1300"/>
              <a:t>Transcend Education. (2023). Conversations with Kids. Retrieved from </a:t>
            </a:r>
            <a:r>
              <a:rPr lang="en-US" sz="1300">
                <a:hlinkClick r:id="rId3"/>
              </a:rPr>
              <a:t>https://transcendeducation.org/conversations-with-kids/</a:t>
            </a:r>
            <a:r>
              <a:rPr lang="en-US" sz="1300"/>
              <a:t>  </a:t>
            </a:r>
          </a:p>
          <a:p>
            <a:r>
              <a:rPr lang="en-US" sz="1300"/>
              <a:t>Transcend Education. (</a:t>
            </a:r>
            <a:r>
              <a:rPr lang="en-US" sz="1300" err="1"/>
              <a:t>n.d</a:t>
            </a:r>
            <a:r>
              <a:rPr lang="en-US" sz="1300"/>
              <a:t>). Retrieved from </a:t>
            </a:r>
            <a:r>
              <a:rPr lang="en-US" sz="1300">
                <a:hlinkClick r:id="rId4"/>
              </a:rPr>
              <a:t>https://transcendeducation.org/</a:t>
            </a:r>
            <a:r>
              <a:rPr lang="en-US" sz="1300"/>
              <a:t>  </a:t>
            </a:r>
          </a:p>
          <a:p>
            <a:r>
              <a:rPr lang="en-US" sz="1300"/>
              <a:t>US PREP. (2020). US PREP Annual Report 2020. US PREP. Retrieved from </a:t>
            </a:r>
            <a:r>
              <a:rPr lang="en-US" sz="1300">
                <a:hlinkClick r:id="rId5"/>
              </a:rPr>
              <a:t>https://irp.cdn-website.com/30f69313/files/uploaded/USPREP-Annual%20Report-2020%20-%20Digital.pdf</a:t>
            </a:r>
            <a:r>
              <a:rPr lang="en-US" sz="1300"/>
              <a:t>  </a:t>
            </a:r>
          </a:p>
          <a:p>
            <a:r>
              <a:rPr lang="en-US" sz="1300"/>
              <a:t>US PREP. (n.d.). Retrieved from </a:t>
            </a:r>
            <a:r>
              <a:rPr lang="en-US" sz="1300">
                <a:hlinkClick r:id="rId6"/>
              </a:rPr>
              <a:t>https://www.usprepnationalcenter.com/</a:t>
            </a:r>
            <a:r>
              <a:rPr lang="en-US" sz="1300"/>
              <a:t>  </a:t>
            </a:r>
          </a:p>
        </p:txBody>
      </p:sp>
      <p:sp>
        <p:nvSpPr>
          <p:cNvPr id="3" name="Slide Number Placeholder 2">
            <a:extLst>
              <a:ext uri="{FF2B5EF4-FFF2-40B4-BE49-F238E27FC236}">
                <a16:creationId xmlns:a16="http://schemas.microsoft.com/office/drawing/2014/main" id="{2594FA49-D66D-38BC-03F4-7E7E7309C58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5517-7F86-4871-894F-626326501892}" type="slidenum">
              <a:rPr kumimoji="0" lang="en-US" sz="1200" b="0" i="0" u="none" strike="noStrike" kern="1200" cap="none" spc="0" normalizeH="0" baseline="0" noProof="0" smtClean="0">
                <a:ln>
                  <a:noFill/>
                </a:ln>
                <a:solidFill>
                  <a:srgbClr val="A9A9A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A9A9A9"/>
              </a:solidFill>
              <a:effectLst/>
              <a:uLnTx/>
              <a:uFillTx/>
              <a:latin typeface="Calibri"/>
              <a:cs typeface="Calibri"/>
              <a:sym typeface="Calibri"/>
            </a:endParaRPr>
          </a:p>
        </p:txBody>
      </p:sp>
    </p:spTree>
    <p:extLst>
      <p:ext uri="{BB962C8B-B14F-4D97-AF65-F5344CB8AC3E}">
        <p14:creationId xmlns:p14="http://schemas.microsoft.com/office/powerpoint/2010/main" val="1936570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graphicFrame>
        <p:nvGraphicFramePr>
          <p:cNvPr id="5" name="Google Shape;1082;p66">
            <a:extLst>
              <a:ext uri="{FF2B5EF4-FFF2-40B4-BE49-F238E27FC236}">
                <a16:creationId xmlns:a16="http://schemas.microsoft.com/office/drawing/2014/main" id="{01821B3F-7C3A-4AA4-B0AB-B5CFA3CEE041}"/>
              </a:ext>
            </a:extLst>
          </p:cNvPr>
          <p:cNvGraphicFramePr/>
          <p:nvPr>
            <p:extLst>
              <p:ext uri="{D42A27DB-BD31-4B8C-83A1-F6EECF244321}">
                <p14:modId xmlns:p14="http://schemas.microsoft.com/office/powerpoint/2010/main" val="3061415162"/>
              </p:ext>
            </p:extLst>
          </p:nvPr>
        </p:nvGraphicFramePr>
        <p:xfrm>
          <a:off x="259977" y="1174077"/>
          <a:ext cx="8481687" cy="5553748"/>
        </p:xfrm>
        <a:graphic>
          <a:graphicData uri="http://schemas.openxmlformats.org/drawingml/2006/table">
            <a:tbl>
              <a:tblPr>
                <a:noFill/>
              </a:tblPr>
              <a:tblGrid>
                <a:gridCol w="2211232">
                  <a:extLst>
                    <a:ext uri="{9D8B030D-6E8A-4147-A177-3AD203B41FA5}">
                      <a16:colId xmlns:a16="http://schemas.microsoft.com/office/drawing/2014/main" val="2423016071"/>
                    </a:ext>
                  </a:extLst>
                </a:gridCol>
                <a:gridCol w="6270455">
                  <a:extLst>
                    <a:ext uri="{9D8B030D-6E8A-4147-A177-3AD203B41FA5}">
                      <a16:colId xmlns:a16="http://schemas.microsoft.com/office/drawing/2014/main" val="1459485879"/>
                    </a:ext>
                  </a:extLst>
                </a:gridCol>
              </a:tblGrid>
              <a:tr h="541885">
                <a:tc>
                  <a:txBody>
                    <a:bodyPr/>
                    <a:lstStyle/>
                    <a:p>
                      <a:pPr marL="0" marR="0" lvl="0" indent="0" algn="ctr" rtl="0">
                        <a:lnSpc>
                          <a:spcPct val="100000"/>
                        </a:lnSpc>
                        <a:spcBef>
                          <a:spcPts val="0"/>
                        </a:spcBef>
                        <a:spcAft>
                          <a:spcPts val="0"/>
                        </a:spcAft>
                        <a:buSzPts val="2400"/>
                        <a:buFont typeface="Calibri"/>
                        <a:buNone/>
                      </a:pPr>
                      <a:r>
                        <a:rPr lang="en-US" sz="1400" b="1">
                          <a:solidFill>
                            <a:schemeClr val="tx2"/>
                          </a:solidFill>
                        </a:rPr>
                        <a:t>Bright Spot </a:t>
                      </a:r>
                    </a:p>
                  </a:txBody>
                  <a:tcPr marL="77307" marR="77307" marT="38652" marB="386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a:lnSpc>
                          <a:spcPct val="100000"/>
                        </a:lnSpc>
                        <a:spcBef>
                          <a:spcPts val="0"/>
                        </a:spcBef>
                        <a:spcAft>
                          <a:spcPts val="0"/>
                        </a:spcAft>
                        <a:buSzPts val="2400"/>
                        <a:buFont typeface="Calibri"/>
                        <a:buNone/>
                      </a:pPr>
                      <a:r>
                        <a:rPr lang="en-US" sz="1400" b="0"/>
                        <a:t>A school system piloting the strategic school staffing work that falls within one or more models and incorporates multiple characteristics</a:t>
                      </a:r>
                    </a:p>
                  </a:txBody>
                  <a:tcPr marL="77307" marR="77307" marT="38652" marB="386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3063229394"/>
                  </a:ext>
                </a:extLst>
              </a:tr>
              <a:tr h="541885">
                <a:tc>
                  <a:txBody>
                    <a:bodyPr/>
                    <a:lstStyle/>
                    <a:p>
                      <a:pPr marL="0" marR="0" lvl="0" indent="0" algn="ctr" rtl="0" eaLnBrk="1" fontAlgn="auto" latinLnBrk="0" hangingPunct="1">
                        <a:lnSpc>
                          <a:spcPct val="100000"/>
                        </a:lnSpc>
                        <a:spcBef>
                          <a:spcPts val="0"/>
                        </a:spcBef>
                        <a:spcAft>
                          <a:spcPts val="0"/>
                        </a:spcAft>
                        <a:buClr>
                          <a:schemeClr val="dk1"/>
                        </a:buClr>
                        <a:buSzPts val="2400"/>
                        <a:buFont typeface="Calibri"/>
                        <a:buNone/>
                      </a:pPr>
                      <a:r>
                        <a:rPr lang="en-US" sz="1400" b="1">
                          <a:solidFill>
                            <a:schemeClr val="tx2"/>
                          </a:solidFill>
                        </a:rPr>
                        <a:t>Characteristic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chemeClr val="tx1"/>
                          </a:solidFill>
                        </a:rPr>
                        <a:t>A single aspect of strategic school staffing that supports significant structural shifts to the teaching role and how instruction is delivered to support student learning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555592221"/>
                  </a:ext>
                </a:extLst>
              </a:tr>
              <a:tr h="541885">
                <a:tc>
                  <a:txBody>
                    <a:bodyPr/>
                    <a:lstStyle/>
                    <a:p>
                      <a:pPr marL="0" marR="0" lvl="0" indent="0" algn="ctr" rtl="0" eaLnBrk="1" fontAlgn="auto" latinLnBrk="0" hangingPunct="1">
                        <a:lnSpc>
                          <a:spcPct val="100000"/>
                        </a:lnSpc>
                        <a:spcBef>
                          <a:spcPts val="0"/>
                        </a:spcBef>
                        <a:spcAft>
                          <a:spcPts val="0"/>
                        </a:spcAft>
                        <a:buClr>
                          <a:schemeClr val="dk1"/>
                        </a:buClr>
                        <a:buSzPts val="2400"/>
                        <a:buFont typeface="Calibri"/>
                        <a:buNone/>
                      </a:pPr>
                      <a:r>
                        <a:rPr lang="en-US" sz="1400" b="1">
                          <a:solidFill>
                            <a:schemeClr val="tx2"/>
                          </a:solidFill>
                        </a:rPr>
                        <a:t>Conceptual Framework</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chemeClr val="tx1"/>
                          </a:solidFill>
                        </a:rPr>
                        <a:t>The visualization, definition and description of strategic school staffing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608550825"/>
                  </a:ext>
                </a:extLst>
              </a:tr>
              <a:tr h="541885">
                <a:tc>
                  <a:txBody>
                    <a:bodyPr/>
                    <a:lstStyle/>
                    <a:p>
                      <a:pPr marL="0" marR="0" lvl="0" indent="0" algn="ctr" rtl="0" eaLnBrk="1" fontAlgn="auto" latinLnBrk="0" hangingPunct="1">
                        <a:lnSpc>
                          <a:spcPct val="100000"/>
                        </a:lnSpc>
                        <a:spcBef>
                          <a:spcPts val="0"/>
                        </a:spcBef>
                        <a:spcAft>
                          <a:spcPts val="0"/>
                        </a:spcAft>
                        <a:buClr>
                          <a:schemeClr val="dk1"/>
                        </a:buClr>
                        <a:buSzPts val="2400"/>
                        <a:buFont typeface="Calibri"/>
                        <a:buNone/>
                      </a:pPr>
                      <a:r>
                        <a:rPr lang="en-US" sz="1400" b="1">
                          <a:solidFill>
                            <a:schemeClr val="tx2"/>
                          </a:solidFill>
                        </a:rPr>
                        <a:t>Ecosystem</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chemeClr val="tx1"/>
                          </a:solidFill>
                        </a:rPr>
                        <a:t>The community of interacting stakeholders in the education, policy and philanthropic spaces to promote and implement strategic school staffing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3358133750"/>
                  </a:ext>
                </a:extLst>
              </a:tr>
              <a:tr h="541885">
                <a:tc>
                  <a:txBody>
                    <a:bodyPr/>
                    <a:lstStyle/>
                    <a:p>
                      <a:pPr marL="0" marR="0" lvl="0" indent="0" algn="ctr" rtl="0">
                        <a:lnSpc>
                          <a:spcPct val="100000"/>
                        </a:lnSpc>
                        <a:spcBef>
                          <a:spcPts val="0"/>
                        </a:spcBef>
                        <a:spcAft>
                          <a:spcPts val="0"/>
                        </a:spcAft>
                        <a:buSzPts val="2400"/>
                        <a:buFont typeface="Calibri"/>
                        <a:buNone/>
                      </a:pPr>
                      <a:r>
                        <a:rPr lang="en-US" sz="1400" b="1">
                          <a:solidFill>
                            <a:schemeClr val="tx2"/>
                          </a:solidFill>
                          <a:latin typeface="Calibri"/>
                          <a:cs typeface="Times New Roman"/>
                        </a:rPr>
                        <a:t>Enabling Condition </a:t>
                      </a:r>
                    </a:p>
                  </a:txBody>
                  <a:tcPr marL="77307" marR="77307" marT="38652" marB="386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a:lnSpc>
                          <a:spcPct val="100000"/>
                        </a:lnSpc>
                        <a:spcBef>
                          <a:spcPts val="0"/>
                        </a:spcBef>
                        <a:spcAft>
                          <a:spcPts val="0"/>
                        </a:spcAft>
                        <a:buSzPts val="2400"/>
                        <a:buFont typeface="Calibri"/>
                        <a:buNone/>
                      </a:pPr>
                      <a:r>
                        <a:rPr lang="en-US" sz="1400">
                          <a:solidFill>
                            <a:schemeClr val="tx1"/>
                          </a:solidFill>
                          <a:latin typeface="Calibri"/>
                          <a:cs typeface="Times New Roman"/>
                        </a:rPr>
                        <a:t>A necessary support to increase the scale and speed at which school systems adopt strategic school staffing</a:t>
                      </a:r>
                    </a:p>
                  </a:txBody>
                  <a:tcPr marL="77307" marR="77307" marT="38652" marB="386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3917740087"/>
                  </a:ext>
                </a:extLst>
              </a:tr>
              <a:tr h="541885">
                <a:tc>
                  <a:txBody>
                    <a:bodyPr/>
                    <a:lstStyle/>
                    <a:p>
                      <a:pPr marL="0" marR="0" lvl="0" indent="0" algn="ctr"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1400" b="1">
                          <a:solidFill>
                            <a:schemeClr val="tx2"/>
                          </a:solidFill>
                          <a:effectLst/>
                          <a:latin typeface="Calibri"/>
                          <a:ea typeface="Calibri" panose="020F0502020204030204" pitchFamily="34" charset="0"/>
                          <a:cs typeface="Calibri"/>
                        </a:rPr>
                        <a:t>Equity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rgbClr val="56585C"/>
                          </a:solidFill>
                          <a:effectLst/>
                          <a:latin typeface="+mn-lt"/>
                          <a:ea typeface="Calibri" panose="020F0502020204030204" pitchFamily="34" charset="0"/>
                          <a:cs typeface="Calibri"/>
                        </a:rPr>
                        <a:t>The state, quality or ideal of being fair. Equitable does not mean equal: applying an equity lens may mean supporting students differently, in response to the barriers they face. It is helpful to think of equity as not simply a desired state of affairs or a lofty value but as a structural and systemic concept.</a:t>
                      </a:r>
                      <a:endParaRPr lang="en-US" sz="1400">
                        <a:solidFill>
                          <a:srgbClr val="56585C"/>
                        </a:solidFill>
                        <a:effectLst/>
                        <a:latin typeface="Calibri"/>
                        <a:ea typeface="Calibri" panose="020F0502020204030204" pitchFamily="34" charset="0"/>
                        <a:cs typeface="Calibri"/>
                      </a:endParaRP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4103578472"/>
                  </a:ext>
                </a:extLst>
              </a:tr>
              <a:tr h="541885">
                <a:tc>
                  <a:txBody>
                    <a:bodyPr/>
                    <a:lstStyle/>
                    <a:p>
                      <a:pPr marL="0" marR="0" lvl="0" indent="0" algn="ctr" rtl="0" eaLnBrk="1" fontAlgn="auto" latinLnBrk="0" hangingPunct="1">
                        <a:lnSpc>
                          <a:spcPct val="100000"/>
                        </a:lnSpc>
                        <a:spcBef>
                          <a:spcPts val="0"/>
                        </a:spcBef>
                        <a:spcAft>
                          <a:spcPts val="0"/>
                        </a:spcAft>
                        <a:buClr>
                          <a:schemeClr val="dk1"/>
                        </a:buClr>
                        <a:buSzPts val="2400"/>
                        <a:buFont typeface="Calibri"/>
                        <a:buNone/>
                      </a:pPr>
                      <a:r>
                        <a:rPr lang="en-US" sz="1400" b="1">
                          <a:solidFill>
                            <a:schemeClr val="tx2"/>
                          </a:solidFill>
                          <a:effectLst/>
                          <a:latin typeface="+mn-lt"/>
                          <a:ea typeface="Calibri" panose="020F0502020204030204" pitchFamily="34" charset="0"/>
                          <a:cs typeface="Times New Roman"/>
                        </a:rPr>
                        <a:t>Model</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chemeClr val="tx1"/>
                          </a:solidFill>
                          <a:effectLst/>
                          <a:latin typeface="+mn-lt"/>
                          <a:ea typeface="Calibri" panose="020F0502020204030204" pitchFamily="34" charset="0"/>
                          <a:cs typeface="Times New Roman"/>
                        </a:rPr>
                        <a:t>A single category for organizing strategic school staffing that incorporates a unique set of the characteristics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2943548554"/>
                  </a:ext>
                </a:extLst>
              </a:tr>
              <a:tr h="685846">
                <a:tc>
                  <a:txBody>
                    <a:bodyPr/>
                    <a:lstStyle/>
                    <a:p>
                      <a:pPr marL="0" marR="0" lvl="0" indent="0" algn="ctr" rtl="0" eaLnBrk="1" fontAlgn="auto" latinLnBrk="0" hangingPunct="1">
                        <a:lnSpc>
                          <a:spcPct val="100000"/>
                        </a:lnSpc>
                        <a:spcBef>
                          <a:spcPts val="0"/>
                        </a:spcBef>
                        <a:spcAft>
                          <a:spcPts val="0"/>
                        </a:spcAft>
                        <a:buClr>
                          <a:schemeClr val="dk1"/>
                        </a:buClr>
                        <a:buSzPts val="2400"/>
                        <a:buFont typeface="Calibri"/>
                        <a:buNone/>
                      </a:pPr>
                      <a:r>
                        <a:rPr lang="en-US" sz="1400" b="1">
                          <a:solidFill>
                            <a:schemeClr val="tx2"/>
                          </a:solidFill>
                          <a:effectLst/>
                          <a:latin typeface="Calibri"/>
                          <a:ea typeface="Calibri" panose="020F0502020204030204" pitchFamily="34" charset="0"/>
                          <a:cs typeface="Calibri"/>
                        </a:rPr>
                        <a:t>Scale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rgbClr val="56585C"/>
                          </a:solidFill>
                          <a:effectLst/>
                          <a:latin typeface="Calibri"/>
                          <a:ea typeface="Calibri" panose="020F0502020204030204" pitchFamily="34" charset="0"/>
                          <a:cs typeface="Calibri"/>
                        </a:rPr>
                        <a:t>Expand strategic school staffing sustainability to reach more students within school systems and communities nationwide</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246618227"/>
                  </a:ext>
                </a:extLst>
              </a:tr>
              <a:tr h="685846">
                <a:tc>
                  <a:txBody>
                    <a:bodyPr/>
                    <a:lstStyle/>
                    <a:p>
                      <a:pPr marL="0" marR="0" lvl="0" indent="0" algn="ctr" defTabSz="457200" rtl="0" eaLnBrk="1" fontAlgn="auto" latinLnBrk="0" hangingPunct="1">
                        <a:lnSpc>
                          <a:spcPct val="100000"/>
                        </a:lnSpc>
                        <a:spcBef>
                          <a:spcPts val="0"/>
                        </a:spcBef>
                        <a:spcAft>
                          <a:spcPts val="0"/>
                        </a:spcAft>
                        <a:buClr>
                          <a:schemeClr val="dk1"/>
                        </a:buClr>
                        <a:buSzPts val="2400"/>
                        <a:buFont typeface="Calibri"/>
                        <a:buNone/>
                        <a:tabLst/>
                        <a:defRPr/>
                      </a:pPr>
                      <a:r>
                        <a:rPr lang="en-US" sz="1400" b="1">
                          <a:solidFill>
                            <a:schemeClr val="tx2"/>
                          </a:solidFill>
                          <a:effectLst/>
                          <a:latin typeface="Calibri"/>
                          <a:ea typeface="Calibri" panose="020F0502020204030204" pitchFamily="34" charset="0"/>
                          <a:cs typeface="Calibri"/>
                        </a:rPr>
                        <a:t>Sustain</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
                          <a:schemeClr val="dk1"/>
                        </a:buClr>
                        <a:buSzPts val="2400"/>
                        <a:buFont typeface="Calibri"/>
                        <a:buNone/>
                      </a:pPr>
                      <a:r>
                        <a:rPr lang="en-US" sz="1400">
                          <a:solidFill>
                            <a:srgbClr val="56585C"/>
                          </a:solidFill>
                          <a:effectLst/>
                          <a:latin typeface="Calibri"/>
                          <a:ea typeface="Calibri" panose="020F0502020204030204" pitchFamily="34" charset="0"/>
                          <a:cs typeface="Calibri"/>
                        </a:rPr>
                        <a:t>Continue implementing strategic school staffing without consistent reliance on philanthropic dollars </a:t>
                      </a:r>
                    </a:p>
                  </a:txBody>
                  <a:tcPr marL="77308" marR="77308" marT="38653" marB="386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4"/>
                      </a:solidFill>
                      <a:prstDash val="sysDash"/>
                      <a:round/>
                      <a:headEnd type="none" w="med" len="med"/>
                      <a:tailEnd type="none" w="med" len="med"/>
                    </a:lnT>
                    <a:lnB w="12700" cap="flat" cmpd="sng" algn="ctr">
                      <a:solidFill>
                        <a:schemeClr val="accent4"/>
                      </a:solidFill>
                      <a:prstDash val="sysDash"/>
                      <a:round/>
                      <a:headEnd type="none" w="med" len="med"/>
                      <a:tailEnd type="none" w="med" len="med"/>
                    </a:lnB>
                  </a:tcPr>
                </a:tc>
                <a:extLst>
                  <a:ext uri="{0D108BD9-81ED-4DB2-BD59-A6C34878D82A}">
                    <a16:rowId xmlns:a16="http://schemas.microsoft.com/office/drawing/2014/main" val="96963341"/>
                  </a:ext>
                </a:extLst>
              </a:tr>
            </a:tbl>
          </a:graphicData>
        </a:graphic>
      </p:graphicFrame>
      <p:sp>
        <p:nvSpPr>
          <p:cNvPr id="1080" name="Google Shape;1080;p66"/>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2"/>
              </a:buClr>
              <a:buSzPts val="2600"/>
              <a:buFont typeface="Calibri"/>
              <a:buNone/>
            </a:pPr>
            <a:r>
              <a:rPr lang="en-US"/>
              <a:t>The table below defines key terms we will use throughout the remainder of the landscape scan</a:t>
            </a:r>
          </a:p>
        </p:txBody>
      </p:sp>
      <p:sp>
        <p:nvSpPr>
          <p:cNvPr id="1081" name="Google Shape;1081;p66"/>
          <p:cNvSpPr txBox="1">
            <a:spLocks noGrp="1"/>
          </p:cNvSpPr>
          <p:nvPr>
            <p:ph type="sldNum" sz="quarter" idx="4294967295"/>
          </p:nvPr>
        </p:nvSpPr>
        <p:spPr>
          <a:xfrm>
            <a:off x="8531225" y="6453188"/>
            <a:ext cx="612775" cy="27463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a:t>
            </a:fld>
            <a:endParaRPr/>
          </a:p>
        </p:txBody>
      </p:sp>
    </p:spTree>
    <p:extLst>
      <p:ext uri="{BB962C8B-B14F-4D97-AF65-F5344CB8AC3E}">
        <p14:creationId xmlns:p14="http://schemas.microsoft.com/office/powerpoint/2010/main" val="399498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6572C08-6057-9E5B-A4BD-9B52527BAF0F}"/>
              </a:ext>
            </a:extLst>
          </p:cNvPr>
          <p:cNvPicPr>
            <a:picLocks noChangeAspect="1"/>
          </p:cNvPicPr>
          <p:nvPr/>
        </p:nvPicPr>
        <p:blipFill rotWithShape="1">
          <a:blip r:embed="rId2">
            <a:alphaModFix amt="35000"/>
          </a:blip>
          <a:srcRect l="11333"/>
          <a:stretch/>
        </p:blipFill>
        <p:spPr>
          <a:xfrm>
            <a:off x="518474" y="10"/>
            <a:ext cx="8625526" cy="6857990"/>
          </a:xfrm>
          <a:prstGeom prst="rect">
            <a:avLst/>
          </a:prstGeom>
          <a:noFill/>
        </p:spPr>
      </p:pic>
      <p:sp>
        <p:nvSpPr>
          <p:cNvPr id="2" name="Text Placeholder 1">
            <a:extLst>
              <a:ext uri="{FF2B5EF4-FFF2-40B4-BE49-F238E27FC236}">
                <a16:creationId xmlns:a16="http://schemas.microsoft.com/office/drawing/2014/main" id="{4616BB04-E3B8-1E9E-3C61-6E188A13DBCA}"/>
              </a:ext>
            </a:extLst>
          </p:cNvPr>
          <p:cNvSpPr>
            <a:spLocks noGrp="1"/>
          </p:cNvSpPr>
          <p:nvPr>
            <p:ph type="body" sz="quarter" idx="11"/>
          </p:nvPr>
        </p:nvSpPr>
        <p:spPr/>
        <p:txBody>
          <a:bodyPr/>
          <a:lstStyle/>
          <a:p>
            <a:r>
              <a:rPr lang="en-US" b="1"/>
              <a:t>Background &amp; Context</a:t>
            </a:r>
          </a:p>
        </p:txBody>
      </p:sp>
      <p:sp>
        <p:nvSpPr>
          <p:cNvPr id="6" name="Text Placeholder 5">
            <a:extLst>
              <a:ext uri="{FF2B5EF4-FFF2-40B4-BE49-F238E27FC236}">
                <a16:creationId xmlns:a16="http://schemas.microsoft.com/office/drawing/2014/main" id="{1F87509F-0383-2F36-F537-3351D483FE64}"/>
              </a:ext>
            </a:extLst>
          </p:cNvPr>
          <p:cNvSpPr>
            <a:spLocks noGrp="1"/>
          </p:cNvSpPr>
          <p:nvPr>
            <p:ph type="body" sz="quarter" idx="13"/>
          </p:nvPr>
        </p:nvSpPr>
        <p:spPr/>
        <p:txBody>
          <a:bodyPr/>
          <a:lstStyle/>
          <a:p>
            <a:r>
              <a:rPr lang="en-US" b="1">
                <a:solidFill>
                  <a:schemeClr val="tx2"/>
                </a:solidFill>
              </a:rPr>
              <a:t>2|</a:t>
            </a:r>
          </a:p>
        </p:txBody>
      </p:sp>
      <p:sp>
        <p:nvSpPr>
          <p:cNvPr id="5" name="Slide Number Placeholder 4" hidden="1">
            <a:extLst>
              <a:ext uri="{FF2B5EF4-FFF2-40B4-BE49-F238E27FC236}">
                <a16:creationId xmlns:a16="http://schemas.microsoft.com/office/drawing/2014/main" id="{E1650691-ADEB-A5C3-FA3F-309255783870}"/>
              </a:ext>
            </a:extLst>
          </p:cNvPr>
          <p:cNvSpPr>
            <a:spLocks noGrp="1"/>
          </p:cNvSpPr>
          <p:nvPr>
            <p:ph type="sldNum" sz="quarter" idx="4"/>
          </p:nvPr>
        </p:nvSpPr>
        <p:spPr/>
        <p:txBody>
          <a:bodyPr/>
          <a:lstStyle/>
          <a:p>
            <a:pPr>
              <a:spcAft>
                <a:spcPts val="600"/>
              </a:spcAft>
            </a:pPr>
            <a:fld id="{F1A25517-7F86-4871-894F-626326501892}" type="slidenum">
              <a:rPr lang="en-US" smtClean="0"/>
              <a:pPr>
                <a:spcAft>
                  <a:spcPts val="600"/>
                </a:spcAft>
              </a:pPr>
              <a:t>9</a:t>
            </a:fld>
            <a:endParaRPr lang="en-US"/>
          </a:p>
        </p:txBody>
      </p:sp>
      <p:sp>
        <p:nvSpPr>
          <p:cNvPr id="4" name="Rectangle 3">
            <a:extLst>
              <a:ext uri="{FF2B5EF4-FFF2-40B4-BE49-F238E27FC236}">
                <a16:creationId xmlns:a16="http://schemas.microsoft.com/office/drawing/2014/main" id="{31A9874B-69C1-4DDB-D503-FE1889C11FE7}"/>
              </a:ext>
            </a:extLst>
          </p:cNvPr>
          <p:cNvSpPr/>
          <p:nvPr/>
        </p:nvSpPr>
        <p:spPr>
          <a:xfrm>
            <a:off x="1805599" y="4661626"/>
            <a:ext cx="7334451" cy="2204823"/>
          </a:xfrm>
          <a:prstGeom prst="rect">
            <a:avLst/>
          </a:prstGeom>
          <a:solidFill>
            <a:schemeClr val="accent2">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cs typeface="Calibri"/>
              </a:rPr>
              <a:t>“When we talk about strategic staffing, I always wonder, staffing who and for whom? Because we need to staff our schools. But are we staffing them with the people that have the right mindset, hard set, orientation and strategies and pedagogies to reach the students that are actually in the classroom?”—Nonprofit Leader</a:t>
            </a:r>
          </a:p>
        </p:txBody>
      </p:sp>
    </p:spTree>
    <p:extLst>
      <p:ext uri="{BB962C8B-B14F-4D97-AF65-F5344CB8AC3E}">
        <p14:creationId xmlns:p14="http://schemas.microsoft.com/office/powerpoint/2010/main" val="3895944401"/>
      </p:ext>
    </p:extLst>
  </p:cSld>
  <p:clrMapOvr>
    <a:masterClrMapping/>
  </p:clrMapOvr>
</p:sld>
</file>

<file path=ppt/theme/theme1.xml><?xml version="1.0" encoding="utf-8"?>
<a:theme xmlns:a="http://schemas.openxmlformats.org/drawingml/2006/main" name="Blank">
  <a:themeElements>
    <a:clrScheme name="EFC PPT Palette">
      <a:dk1>
        <a:srgbClr val="56585C"/>
      </a:dk1>
      <a:lt1>
        <a:srgbClr val="FFFFFF"/>
      </a:lt1>
      <a:dk2>
        <a:srgbClr val="324B8B"/>
      </a:dk2>
      <a:lt2>
        <a:srgbClr val="A9A9A9"/>
      </a:lt2>
      <a:accent1>
        <a:srgbClr val="3B325E"/>
      </a:accent1>
      <a:accent2>
        <a:srgbClr val="324B8B"/>
      </a:accent2>
      <a:accent3>
        <a:srgbClr val="1B696D"/>
      </a:accent3>
      <a:accent4>
        <a:srgbClr val="91A226"/>
      </a:accent4>
      <a:accent5>
        <a:srgbClr val="E7982E"/>
      </a:accent5>
      <a:accent6>
        <a:srgbClr val="AB0833"/>
      </a:accent6>
      <a:hlink>
        <a:srgbClr val="324B8B"/>
      </a:hlink>
      <a:folHlink>
        <a:srgbClr val="324B8B"/>
      </a:folHlink>
    </a:clrScheme>
    <a:fontScheme name="EFC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defTabSz="457200">
          <a:defRPr sz="1600" b="1" dirty="0" smtClean="0">
            <a:solidFill>
              <a:schemeClr val="accent2"/>
            </a:solidFill>
          </a:defRPr>
        </a:defPPr>
      </a:lstStyle>
    </a:txDef>
  </a:objectDefaults>
  <a:extraClrSchemeLst/>
  <a:extLst>
    <a:ext uri="{05A4C25C-085E-4340-85A3-A5531E510DB2}">
      <thm15:themeFamily xmlns:thm15="http://schemas.microsoft.com/office/thememl/2012/main" name="Blank" id="{0A9CB2A8-F085-47CA-801D-2FF0B6CD0676}" vid="{2385E3A6-1777-485D-8A1C-D2996BD0C688}"/>
    </a:ext>
  </a:extLst>
</a:theme>
</file>

<file path=ppt/theme/theme2.xml><?xml version="1.0" encoding="utf-8"?>
<a:theme xmlns:a="http://schemas.openxmlformats.org/drawingml/2006/main" name="Basic Layouts">
  <a:themeElements>
    <a:clrScheme name="EFC PPT Palette">
      <a:dk1>
        <a:srgbClr val="56585C"/>
      </a:dk1>
      <a:lt1>
        <a:srgbClr val="FFFFFF"/>
      </a:lt1>
      <a:dk2>
        <a:srgbClr val="324B8B"/>
      </a:dk2>
      <a:lt2>
        <a:srgbClr val="A9A9A9"/>
      </a:lt2>
      <a:accent1>
        <a:srgbClr val="3B325E"/>
      </a:accent1>
      <a:accent2>
        <a:srgbClr val="324B8B"/>
      </a:accent2>
      <a:accent3>
        <a:srgbClr val="1B696D"/>
      </a:accent3>
      <a:accent4>
        <a:srgbClr val="91A226"/>
      </a:accent4>
      <a:accent5>
        <a:srgbClr val="E7982E"/>
      </a:accent5>
      <a:accent6>
        <a:srgbClr val="AB0833"/>
      </a:accent6>
      <a:hlink>
        <a:srgbClr val="324B8B"/>
      </a:hlink>
      <a:folHlink>
        <a:srgbClr val="324B8B"/>
      </a:folHlink>
    </a:clrScheme>
    <a:fontScheme name="EFC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defTabSz="457200">
          <a:defRPr sz="1600" b="1" dirty="0" smtClean="0">
            <a:solidFill>
              <a:schemeClr val="accent2"/>
            </a:solidFill>
          </a:defRPr>
        </a:defPPr>
      </a:lstStyle>
    </a:txDef>
  </a:objectDefaults>
  <a:extraClrSchemeLst/>
  <a:extLst>
    <a:ext uri="{05A4C25C-085E-4340-85A3-A5531E510DB2}">
      <thm15:themeFamily xmlns:thm15="http://schemas.microsoft.com/office/thememl/2012/main" name="Presentation1" id="{DD3AD0B4-679B-43E3-8838-FFC165FE85A4}" vid="{43E6C244-3F2A-4B93-8505-54AAA75555FA}"/>
    </a:ext>
  </a:extLst>
</a:theme>
</file>

<file path=ppt/theme/theme3.xml><?xml version="1.0" encoding="utf-8"?>
<a:theme xmlns:a="http://schemas.openxmlformats.org/drawingml/2006/main" name="2_Blank">
  <a:themeElements>
    <a:clrScheme name="EFC PPT Palette">
      <a:dk1>
        <a:srgbClr val="56585C"/>
      </a:dk1>
      <a:lt1>
        <a:srgbClr val="FFFFFF"/>
      </a:lt1>
      <a:dk2>
        <a:srgbClr val="324B8B"/>
      </a:dk2>
      <a:lt2>
        <a:srgbClr val="A9A9A9"/>
      </a:lt2>
      <a:accent1>
        <a:srgbClr val="3B325E"/>
      </a:accent1>
      <a:accent2>
        <a:srgbClr val="324B8B"/>
      </a:accent2>
      <a:accent3>
        <a:srgbClr val="1B696D"/>
      </a:accent3>
      <a:accent4>
        <a:srgbClr val="91A226"/>
      </a:accent4>
      <a:accent5>
        <a:srgbClr val="E7982E"/>
      </a:accent5>
      <a:accent6>
        <a:srgbClr val="AB0833"/>
      </a:accent6>
      <a:hlink>
        <a:srgbClr val="324B8B"/>
      </a:hlink>
      <a:folHlink>
        <a:srgbClr val="324B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EFC PPT Palette">
      <a:dk1>
        <a:srgbClr val="56585C"/>
      </a:dk1>
      <a:lt1>
        <a:srgbClr val="FFFFFF"/>
      </a:lt1>
      <a:dk2>
        <a:srgbClr val="324B8B"/>
      </a:dk2>
      <a:lt2>
        <a:srgbClr val="A9A9A9"/>
      </a:lt2>
      <a:accent1>
        <a:srgbClr val="3B325E"/>
      </a:accent1>
      <a:accent2>
        <a:srgbClr val="324B8B"/>
      </a:accent2>
      <a:accent3>
        <a:srgbClr val="1B696D"/>
      </a:accent3>
      <a:accent4>
        <a:srgbClr val="91A226"/>
      </a:accent4>
      <a:accent5>
        <a:srgbClr val="E7982E"/>
      </a:accent5>
      <a:accent6>
        <a:srgbClr val="AB0833"/>
      </a:accent6>
      <a:hlink>
        <a:srgbClr val="324B8B"/>
      </a:hlink>
      <a:folHlink>
        <a:srgbClr val="324B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a:themeElements>
    <a:clrScheme name="EFC PPT Palette">
      <a:dk1>
        <a:srgbClr val="56585C"/>
      </a:dk1>
      <a:lt1>
        <a:srgbClr val="FFFFFF"/>
      </a:lt1>
      <a:dk2>
        <a:srgbClr val="324B8B"/>
      </a:dk2>
      <a:lt2>
        <a:srgbClr val="A9A9A9"/>
      </a:lt2>
      <a:accent1>
        <a:srgbClr val="3B325E"/>
      </a:accent1>
      <a:accent2>
        <a:srgbClr val="324B8B"/>
      </a:accent2>
      <a:accent3>
        <a:srgbClr val="1B696D"/>
      </a:accent3>
      <a:accent4>
        <a:srgbClr val="91A226"/>
      </a:accent4>
      <a:accent5>
        <a:srgbClr val="E7982E"/>
      </a:accent5>
      <a:accent6>
        <a:srgbClr val="AB0833"/>
      </a:accent6>
      <a:hlink>
        <a:srgbClr val="324B8B"/>
      </a:hlink>
      <a:folHlink>
        <a:srgbClr val="324B8B"/>
      </a:folHlink>
    </a:clrScheme>
    <a:fontScheme name="EFC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defTabSz="457200">
          <a:defRPr sz="1600" b="1" dirty="0" smtClean="0">
            <a:solidFill>
              <a:schemeClr val="accent2"/>
            </a:solidFill>
          </a:defRPr>
        </a:defPPr>
      </a:lstStyle>
    </a:txDef>
  </a:objectDefaults>
  <a:extraClrSchemeLst/>
  <a:extLst>
    <a:ext uri="{05A4C25C-085E-4340-85A3-A5531E510DB2}">
      <thm15:themeFamily xmlns:thm15="http://schemas.microsoft.com/office/thememl/2012/main" name="Blank" id="{0A9CB2A8-F085-47CA-801D-2FF0B6CD0676}" vid="{2385E3A6-1777-485D-8A1C-D2996BD0C688}"/>
    </a:ext>
  </a:extLst>
</a:theme>
</file>

<file path=ppt/theme/theme6.xml><?xml version="1.0" encoding="utf-8"?>
<a:theme xmlns:a="http://schemas.openxmlformats.org/drawingml/2006/main" name="Titles and Transitions">
  <a:themeElements>
    <a:clrScheme name="EFC PPT Palette">
      <a:dk1>
        <a:srgbClr val="56585C"/>
      </a:dk1>
      <a:lt1>
        <a:srgbClr val="FFFFFF"/>
      </a:lt1>
      <a:dk2>
        <a:srgbClr val="324B8B"/>
      </a:dk2>
      <a:lt2>
        <a:srgbClr val="A9A9A9"/>
      </a:lt2>
      <a:accent1>
        <a:srgbClr val="3B325E"/>
      </a:accent1>
      <a:accent2>
        <a:srgbClr val="324B8B"/>
      </a:accent2>
      <a:accent3>
        <a:srgbClr val="1B696D"/>
      </a:accent3>
      <a:accent4>
        <a:srgbClr val="91A226"/>
      </a:accent4>
      <a:accent5>
        <a:srgbClr val="E7982E"/>
      </a:accent5>
      <a:accent6>
        <a:srgbClr val="AB0833"/>
      </a:accent6>
      <a:hlink>
        <a:srgbClr val="324B8B"/>
      </a:hlink>
      <a:folHlink>
        <a:srgbClr val="324B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4E2B1E8194F44B83F730817BC0079B" ma:contentTypeVersion="19" ma:contentTypeDescription="Create a new document." ma:contentTypeScope="" ma:versionID="6c3758d40f8218a79e7feabed5649cf1">
  <xsd:schema xmlns:xsd="http://www.w3.org/2001/XMLSchema" xmlns:xs="http://www.w3.org/2001/XMLSchema" xmlns:p="http://schemas.microsoft.com/office/2006/metadata/properties" xmlns:ns2="3522434c-75d6-4b06-abb5-b865110bf9f4" xmlns:ns3="7adf79b8-6387-4435-a987-f34a3642c7cb" targetNamespace="http://schemas.microsoft.com/office/2006/metadata/properties" ma:root="true" ma:fieldsID="9703bab60201966635ec4df7d55cc507" ns2:_="" ns3:_="">
    <xsd:import namespace="3522434c-75d6-4b06-abb5-b865110bf9f4"/>
    <xsd:import namespace="7adf79b8-6387-4435-a987-f34a3642c7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LengthInSeconds" minOccurs="0"/>
                <xsd:element ref="ns2:MediaServiceDateTaken"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2434c-75d6-4b06-abb5-b865110bf9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047025d-dce2-419e-a2ad-de7b38da41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df79b8-6387-4435-a987-f34a3642c7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0d1855-afb6-40aa-a869-50d60e811c82}" ma:internalName="TaxCatchAll" ma:showField="CatchAllData" ma:web="7adf79b8-6387-4435-a987-f34a3642c7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adf79b8-6387-4435-a987-f34a3642c7cb">
      <UserInfo>
        <DisplayName>Anne Martin Williams</DisplayName>
        <AccountId>83</AccountId>
        <AccountType/>
      </UserInfo>
      <UserInfo>
        <DisplayName>Rashidah Lopez Morgan</DisplayName>
        <AccountId>12</AccountId>
        <AccountType/>
      </UserInfo>
      <UserInfo>
        <DisplayName>Sydney Ganon</DisplayName>
        <AccountId>29</AccountId>
        <AccountType/>
      </UserInfo>
    </SharedWithUsers>
    <TaxCatchAll xmlns="7adf79b8-6387-4435-a987-f34a3642c7cb" xsi:nil="true"/>
    <lcf76f155ced4ddcb4097134ff3c332f xmlns="3522434c-75d6-4b06-abb5-b865110bf9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182808-D1B4-4A50-AA57-8069966D532C}"/>
</file>

<file path=customXml/itemProps2.xml><?xml version="1.0" encoding="utf-8"?>
<ds:datastoreItem xmlns:ds="http://schemas.openxmlformats.org/officeDocument/2006/customXml" ds:itemID="{9F82D9D4-C525-4F49-82C0-B56060945F32}">
  <ds:schemaRefs>
    <ds:schemaRef ds:uri="http://schemas.microsoft.com/sharepoint/v3/contenttype/forms"/>
  </ds:schemaRefs>
</ds:datastoreItem>
</file>

<file path=customXml/itemProps3.xml><?xml version="1.0" encoding="utf-8"?>
<ds:datastoreItem xmlns:ds="http://schemas.openxmlformats.org/officeDocument/2006/customXml" ds:itemID="{D7162F7C-D3C8-4236-9CE1-16A13FCE2C61}">
  <ds:schemaRefs>
    <ds:schemaRef ds:uri="8ebe8af8-6c39-47b1-aa4f-729555f9a193"/>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bfc3c012-a11e-4f0e-b144-17b5fb01962b"/>
    <ds:schemaRef ds:uri="http://schemas.microsoft.com/office/2006/metadata/properties"/>
    <ds:schemaRef ds:uri="http://purl.org/dc/terms/"/>
    <ds:schemaRef ds:uri="7adf79b8-6387-4435-a987-f34a3642c7cb"/>
    <ds:schemaRef ds:uri="3522434c-75d6-4b06-abb5-b865110bf9f4"/>
  </ds:schemaRefs>
</ds:datastoreItem>
</file>

<file path=docProps/app.xml><?xml version="1.0" encoding="utf-8"?>
<Properties xmlns="http://schemas.openxmlformats.org/officeDocument/2006/extended-properties" xmlns:vt="http://schemas.openxmlformats.org/officeDocument/2006/docPropsVTypes">
  <Template>Default Theme</Template>
  <TotalTime>2891</TotalTime>
  <Words>18234</Words>
  <Application>Microsoft Office PowerPoint</Application>
  <PresentationFormat>On-screen Show (4:3)</PresentationFormat>
  <Paragraphs>1164</Paragraphs>
  <Slides>79</Slides>
  <Notes>29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79</vt:i4>
      </vt:variant>
    </vt:vector>
  </HeadingPairs>
  <TitlesOfParts>
    <vt:vector size="94" baseType="lpstr">
      <vt:lpstr>Arial</vt:lpstr>
      <vt:lpstr>Cali</vt:lpstr>
      <vt:lpstr>Calibri</vt:lpstr>
      <vt:lpstr>Noto Sans Symbols</vt:lpstr>
      <vt:lpstr>Open Sans</vt:lpstr>
      <vt:lpstr>Segoe UI</vt:lpstr>
      <vt:lpstr>Söhne</vt:lpstr>
      <vt:lpstr>Wingdings</vt:lpstr>
      <vt:lpstr>Wingdings,Sans-Serif</vt:lpstr>
      <vt:lpstr>Blank</vt:lpstr>
      <vt:lpstr>Basic Layouts</vt:lpstr>
      <vt:lpstr>2_Blank</vt:lpstr>
      <vt:lpstr>1_Blank</vt:lpstr>
      <vt:lpstr>3_Blank</vt:lpstr>
      <vt:lpstr>Titles and Transitions</vt:lpstr>
      <vt:lpstr>PowerPoint Presentation</vt:lpstr>
      <vt:lpstr>Table of Contents </vt:lpstr>
      <vt:lpstr>PowerPoint Presentation</vt:lpstr>
      <vt:lpstr>A group of five national and regional foundations funded Education First to conduct a landscape scan on strategic school staffing  </vt:lpstr>
      <vt:lpstr>The intent of this national landscape scan is to build a shared understanding of strategic school staffing to inform collective action in the philanthropic, policy and education sectors </vt:lpstr>
      <vt:lpstr>The scan focuses on solutions that fundamentally shift and transform how talent is organized in schools as opposed to more incremental shifts</vt:lpstr>
      <vt:lpstr>Given the need for transformational change, the scan addresses the following set of research questions about strategic school staffing</vt:lpstr>
      <vt:lpstr>The table below defines key terms we will use throughout the remainder of the landscape scan</vt:lpstr>
      <vt:lpstr>PowerPoint Presentation</vt:lpstr>
      <vt:lpstr>Students and teachers face several pain points as a result of our current model of schooling </vt:lpstr>
      <vt:lpstr>The COVID-19 pandemic intensified the need for innovative solutions to bridge learning gaps and meet the needs of all students, especially students of color    </vt:lpstr>
      <vt:lpstr>In addition, students are experiencing challenges related to meeting students’ needs to foster positive relationships, intensified in the aftermath of the COVID-19 pandemic </vt:lpstr>
      <vt:lpstr>These student pain points are often exacerbated by teacher shortages and a lack of teacher diversity disproportionally affecting students of color and those experiencing poverty </vt:lpstr>
      <vt:lpstr>Many teachers also face challenging working conditions leading to increased turnover and an unsustainable profession </vt:lpstr>
      <vt:lpstr>The high cost of becoming a teacher and the existing wage penalty, create an undesirable value proposition for many, making it harder to recruit diverse, highly qualified teachers</vt:lpstr>
      <vt:lpstr>In addition to the needs emerging from the COVID-19 pandemic, financial pressures, technological expansion and learning loss necessitate the reimagination of the teaching role</vt:lpstr>
      <vt:lpstr>Strategic school staffing disrupts the one-teacher, one-classroom model in ways that can alleviate many of the pain points that students and teachers experience </vt:lpstr>
      <vt:lpstr>Ultimately, strategic school staffing can help improve student learning and social and emotional outcomes while bolstering diverse teacher pipelines and pathways </vt:lpstr>
      <vt:lpstr>PowerPoint Presentation</vt:lpstr>
      <vt:lpstr>This section of the scan presents the conceptual framework, along with models and bright spots of strategic school staffing</vt:lpstr>
      <vt:lpstr>The conceptual framework identifies the characteristics of strategic school staffing and the enabling conditions that support adoption and scale </vt:lpstr>
      <vt:lpstr>There are six characteristics of strategic school staffing that support significant structural shifts to the teaching role and how instruction is delivered to support student learning</vt:lpstr>
      <vt:lpstr>Prioritizing the supporting resources, infrastructure and enabling conditions for strategic school staffing will increase the scale and speed of adoption by school systems</vt:lpstr>
      <vt:lpstr>Emerging models: There are three primary types of models emerging to organize talent in more transformational ways</vt:lpstr>
      <vt:lpstr>Model #1: Changing how teaching teams are structured to better support students </vt:lpstr>
      <vt:lpstr>Model #1: Changing how teaching teams are structured to better support students </vt:lpstr>
      <vt:lpstr>Model #1: Changing how teaching teams are structured to better support students </vt:lpstr>
      <vt:lpstr>Model #2: Leveraging outside pools of talent to teach courses</vt:lpstr>
      <vt:lpstr>Model #3: Changing how existing teachers do their work by optimizing technology </vt:lpstr>
      <vt:lpstr>There are also many bright spots: school systems and states piloting this work in a variety of configurations</vt:lpstr>
      <vt:lpstr>Continued: There are also many bright spots: school systems and states piloting this work in a variety of configurations</vt:lpstr>
      <vt:lpstr>Continued: There are also many bright spots: school systems piloting this work in a variety of configurations</vt:lpstr>
      <vt:lpstr>PowerPoint Presentation</vt:lpstr>
      <vt:lpstr>While strategic school staffing has many benefits, there is limited demand and several barriers to implementing and scaling different models within the current ecosystem </vt:lpstr>
      <vt:lpstr>Consistent leadership and a strong vision at all levels for strategic school staffing are needed to create buy-in, navigate the change management and establish partnerships</vt:lpstr>
      <vt:lpstr>There is slow uptake of strategic school staffing caused in part by prioritizing needs due to the COVID-19 pandemic, lack of awareness and complexity of implementation</vt:lpstr>
      <vt:lpstr>Federal, state and district policies can significantly limit the ability to implement strategic school staffing</vt:lpstr>
      <vt:lpstr>Our interviews also highlighted the need for sufficient  funding to support implementation and sustainability of different models, often deterring broader adoption </vt:lpstr>
      <vt:lpstr>A limited supply of high-quality technical assistance  providers working nationally and regionally limit support available to implement strategic school staffing</vt:lpstr>
      <vt:lpstr>PowerPoint Presentation</vt:lpstr>
      <vt:lpstr>Philanthropy can help promote a coherent ecosystem and support the scale and sustainability of strategic school staffing </vt:lpstr>
      <vt:lpstr>Thought leadership is a crucial first step to creating a compelling narrative about what strategic school staffing is and its positive impact on students and teachers </vt:lpstr>
      <vt:lpstr>Creating an ecosystem that enables the  adoption and scale of strategic school staffing requires  coordinated advocacy to support policy changes </vt:lpstr>
      <vt:lpstr>Additional investment is required to expand the number  of school systems piloting and adopting strategic school staffing</vt:lpstr>
      <vt:lpstr>It is necessary to expand the capacity, number and type of organizations supporting the implementation of  strategic school staffing</vt:lpstr>
      <vt:lpstr>Further research is necessary to help understand the  impact of strategic school staffing and what is required to successfully implement different models</vt:lpstr>
      <vt:lpstr>PowerPoint Presentation</vt:lpstr>
      <vt:lpstr>PowerPoint Presentation</vt:lpstr>
      <vt:lpstr>PowerPoint Presentation</vt:lpstr>
      <vt:lpstr>Our research surfaced examples of organizations working within the three model types defined in this landscape scan </vt:lpstr>
      <vt:lpstr>Public Impact—Opportunity Culture  </vt:lpstr>
      <vt:lpstr>Arizona State University—Next Education Workforce</vt:lpstr>
      <vt:lpstr>Education First Consulting</vt:lpstr>
      <vt:lpstr>Education Resource Strategies</vt:lpstr>
      <vt:lpstr>US PREP</vt:lpstr>
      <vt:lpstr>Transcend Education</vt:lpstr>
      <vt:lpstr>TNTP</vt:lpstr>
      <vt:lpstr>Coursemojo</vt:lpstr>
      <vt:lpstr>Elevate K-12</vt:lpstr>
      <vt:lpstr>Modern Classrooms </vt:lpstr>
      <vt:lpstr>New Classrooms</vt:lpstr>
      <vt:lpstr>PowerPoint Presentation</vt:lpstr>
      <vt:lpstr>Our research also elevated bright spots, or organizations piloting this work in a variety of configurations  </vt:lpstr>
      <vt:lpstr>Best NC  </vt:lpstr>
      <vt:lpstr>CityBridge  </vt:lpstr>
      <vt:lpstr>Denver Public Schools  </vt:lpstr>
      <vt:lpstr>New York City Department of Education  </vt:lpstr>
      <vt:lpstr>Third Future Schools  </vt:lpstr>
      <vt:lpstr>Da Vinci Schools  </vt:lpstr>
      <vt:lpstr>Design39Campus  </vt:lpstr>
      <vt:lpstr>Intrinsic School PODs  </vt:lpstr>
      <vt:lpstr>PowerPoint Presentation</vt:lpstr>
      <vt:lpstr>Interviewees </vt:lpstr>
      <vt:lpstr>PowerPoint Presentation</vt:lpstr>
      <vt:lpstr>Works Cited</vt:lpstr>
      <vt:lpstr>Works Cited</vt:lpstr>
      <vt:lpstr>Works Cited</vt:lpstr>
      <vt:lpstr>Works Cited</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Bartlebaugh</dc:creator>
  <cp:lastModifiedBy>Mary Chance</cp:lastModifiedBy>
  <cp:revision>2</cp:revision>
  <cp:lastPrinted>2023-08-02T22:54:32Z</cp:lastPrinted>
  <dcterms:created xsi:type="dcterms:W3CDTF">2021-11-30T17:08:22Z</dcterms:created>
  <dcterms:modified xsi:type="dcterms:W3CDTF">2024-08-28T14:37:55Z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0x0101005C4E2B1E8194F44B83F730817BC0079B</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{"FileActivityType":"6","FileActivityTimeStamp":"2023-06-24T14:10:01.450Z","FileActivityUsersOnPage":[{"DisplayName":"Kelly Kovacic Duran","Id":"kkovacic@education-first.com"}],"FileActivityNavigationId":null}</vt:lpwstr>
  </property>
  <property fmtid="{D5CDD505-2E9C-101B-9397-08002B2CF9AE}" pid="6" name="TriggerFlowInfo">
    <vt:lpwstr/>
  </property>
  <property fmtid="{D5CDD505-2E9C-101B-9397-08002B2CF9AE}" pid="7" name="SharedWithUsers">
    <vt:lpwstr>83;#Anne Martin Williams;#12;#Rashidah Lopez Morgan;#29;#Sydney Ganon</vt:lpwstr>
  </property>
  <property fmtid="{D5CDD505-2E9C-101B-9397-08002B2CF9AE}" pid="8" name="MediaServiceImageTags">
    <vt:lpwstr/>
  </property>
</Properties>
</file>