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414" r:id="rId3"/>
    <p:sldId id="260" r:id="rId4"/>
    <p:sldId id="599" r:id="rId5"/>
    <p:sldId id="600" r:id="rId6"/>
    <p:sldId id="595" r:id="rId7"/>
    <p:sldId id="596" r:id="rId8"/>
    <p:sldId id="614" r:id="rId9"/>
    <p:sldId id="610" r:id="rId10"/>
    <p:sldId id="616" r:id="rId11"/>
    <p:sldId id="617" r:id="rId12"/>
    <p:sldId id="618" r:id="rId13"/>
    <p:sldId id="619" r:id="rId14"/>
    <p:sldId id="620" r:id="rId15"/>
    <p:sldId id="621" r:id="rId16"/>
    <p:sldId id="613" r:id="rId17"/>
    <p:sldId id="268" r:id="rId18"/>
    <p:sldId id="269" r:id="rId19"/>
    <p:sldId id="606" r:id="rId20"/>
    <p:sldId id="609" r:id="rId21"/>
    <p:sldId id="602" r:id="rId22"/>
    <p:sldId id="622" r:id="rId23"/>
    <p:sldId id="624" r:id="rId24"/>
    <p:sldId id="623" r:id="rId25"/>
    <p:sldId id="270" r:id="rId26"/>
    <p:sldId id="625" r:id="rId27"/>
    <p:sldId id="587" r:id="rId28"/>
    <p:sldId id="588" r:id="rId29"/>
    <p:sldId id="590" r:id="rId30"/>
    <p:sldId id="330" r:id="rId31"/>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EF4"/>
    <a:srgbClr val="24AD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70" autoAdjust="0"/>
    <p:restoredTop sz="94660"/>
  </p:normalViewPr>
  <p:slideViewPr>
    <p:cSldViewPr snapToGrid="0">
      <p:cViewPr varScale="1">
        <p:scale>
          <a:sx n="76" d="100"/>
          <a:sy n="76" d="100"/>
        </p:scale>
        <p:origin x="120"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1" Type="http://schemas.openxmlformats.org/officeDocument/2006/relationships/hyperlink" Target="https://www.youtube.com/watch?v=wU-9_pZWsjA"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youtube.com/watch?v=wU-9_pZWsjA" TargetMode="Externa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163B93-68F6-41D5-8575-77E1FC176978}" type="doc">
      <dgm:prSet loTypeId="urn:microsoft.com/office/officeart/2005/8/layout/process2" loCatId="process" qsTypeId="urn:microsoft.com/office/officeart/2005/8/quickstyle/simple1" qsCatId="simple" csTypeId="urn:microsoft.com/office/officeart/2005/8/colors/accent0_2" csCatId="mainScheme" phldr="1"/>
      <dgm:spPr/>
      <dgm:t>
        <a:bodyPr/>
        <a:lstStyle/>
        <a:p>
          <a:endParaRPr lang="es-ES"/>
        </a:p>
      </dgm:t>
    </dgm:pt>
    <dgm:pt modelId="{5C811120-D813-43C2-9C34-B833C9177513}">
      <dgm:prSet phldrT="[Texto]" custT="1"/>
      <dgm:spPr/>
      <dgm:t>
        <a:bodyPr/>
        <a:lstStyle/>
        <a:p>
          <a:pPr algn="just"/>
          <a:r>
            <a:rPr lang="es-ES" sz="1600" dirty="0">
              <a:solidFill>
                <a:schemeClr val="tx1"/>
              </a:solidFill>
              <a:latin typeface="Arial "/>
            </a:rPr>
            <a:t>La Sociedad Concesionaria será responsable en todo lo relacionado a la construcción de accesos y el reconocimiento de costos respectivos a sus posesionarios, para lo cual deberá ceñirse a las normas vigentes que corresponden</a:t>
          </a:r>
          <a:r>
            <a:rPr lang="es-ES" sz="2200" dirty="0">
              <a:solidFill>
                <a:schemeClr val="tx1"/>
              </a:solidFill>
              <a:latin typeface="Arial "/>
            </a:rPr>
            <a:t>.</a:t>
          </a:r>
          <a:endParaRPr lang="es-ES" sz="2200" dirty="0">
            <a:solidFill>
              <a:schemeClr val="tx1"/>
            </a:solidFill>
          </a:endParaRPr>
        </a:p>
      </dgm:t>
    </dgm:pt>
    <dgm:pt modelId="{13AF3E58-F95A-4C87-8A71-FE600D812D90}" type="parTrans" cxnId="{33B1EE50-7BD9-4963-A04C-A8028F72A557}">
      <dgm:prSet/>
      <dgm:spPr/>
      <dgm:t>
        <a:bodyPr/>
        <a:lstStyle/>
        <a:p>
          <a:endParaRPr lang="es-ES"/>
        </a:p>
      </dgm:t>
    </dgm:pt>
    <dgm:pt modelId="{B0FCC7D2-9AAA-42B8-B369-CBDDCBD8B404}" type="sibTrans" cxnId="{33B1EE50-7BD9-4963-A04C-A8028F72A557}">
      <dgm:prSet/>
      <dgm:spPr/>
      <dgm:t>
        <a:bodyPr/>
        <a:lstStyle/>
        <a:p>
          <a:endParaRPr lang="es-ES"/>
        </a:p>
      </dgm:t>
    </dgm:pt>
    <dgm:pt modelId="{60A57FE6-E90C-447E-ADD0-598D3BF20DB3}">
      <dgm:prSet custT="1"/>
      <dgm:spPr/>
      <dgm:t>
        <a:bodyPr/>
        <a:lstStyle/>
        <a:p>
          <a:pPr algn="just"/>
          <a:r>
            <a:rPr lang="es-ES" sz="1600" dirty="0">
              <a:solidFill>
                <a:schemeClr val="tx1"/>
              </a:solidFill>
              <a:latin typeface="Arial "/>
            </a:rPr>
            <a:t>Entre otras, la Sociedad Concesionaria será responsable de las siguientes actividades:</a:t>
          </a:r>
        </a:p>
      </dgm:t>
    </dgm:pt>
    <dgm:pt modelId="{F2795F71-18EF-4384-B071-48C2E574425D}" type="parTrans" cxnId="{B59D06DC-CD36-486F-B4B4-3668FA021719}">
      <dgm:prSet/>
      <dgm:spPr/>
      <dgm:t>
        <a:bodyPr/>
        <a:lstStyle/>
        <a:p>
          <a:endParaRPr lang="es-ES"/>
        </a:p>
      </dgm:t>
    </dgm:pt>
    <dgm:pt modelId="{0B8417E0-AFDC-4283-BE8E-4C65CA3FD856}" type="sibTrans" cxnId="{B59D06DC-CD36-486F-B4B4-3668FA021719}">
      <dgm:prSet/>
      <dgm:spPr/>
      <dgm:t>
        <a:bodyPr/>
        <a:lstStyle/>
        <a:p>
          <a:endParaRPr lang="es-ES"/>
        </a:p>
      </dgm:t>
    </dgm:pt>
    <dgm:pt modelId="{9BBCE324-8D7C-4BE7-B5EC-BE917A8F6ED5}">
      <dgm:prSet custT="1"/>
      <dgm:spPr/>
      <dgm:t>
        <a:bodyPr/>
        <a:lstStyle/>
        <a:p>
          <a:pPr algn="just"/>
          <a:r>
            <a:rPr lang="es-ES" sz="1600" dirty="0">
              <a:solidFill>
                <a:schemeClr val="tx1"/>
              </a:solidFill>
              <a:latin typeface="Arial "/>
            </a:rPr>
            <a:t>Gestión de los derechos de servidumbre y el pago de las compensaciones a los propietarios o posesionarios de los terrenos de la faja de servidumbre y de las vías de acceso. Incluye obtención de la resolución MEM del otorgamiento de la servidumbre de la línea.</a:t>
          </a:r>
        </a:p>
      </dgm:t>
    </dgm:pt>
    <dgm:pt modelId="{D91D8A66-9A46-4DFB-9AA0-D752821E831F}" type="parTrans" cxnId="{F64ED51D-4F53-4948-9E66-596D4BF3BB2C}">
      <dgm:prSet/>
      <dgm:spPr/>
      <dgm:t>
        <a:bodyPr/>
        <a:lstStyle/>
        <a:p>
          <a:endParaRPr lang="es-ES"/>
        </a:p>
      </dgm:t>
    </dgm:pt>
    <dgm:pt modelId="{49076BD3-2280-4ADA-96A6-22E3734306D4}" type="sibTrans" cxnId="{F64ED51D-4F53-4948-9E66-596D4BF3BB2C}">
      <dgm:prSet/>
      <dgm:spPr/>
      <dgm:t>
        <a:bodyPr/>
        <a:lstStyle/>
        <a:p>
          <a:endParaRPr lang="es-ES"/>
        </a:p>
      </dgm:t>
    </dgm:pt>
    <dgm:pt modelId="{97E1D9E8-1EB2-4C23-BCCA-97E0E644090D}" type="pres">
      <dgm:prSet presAssocID="{1E163B93-68F6-41D5-8575-77E1FC176978}" presName="linearFlow" presStyleCnt="0">
        <dgm:presLayoutVars>
          <dgm:resizeHandles val="exact"/>
        </dgm:presLayoutVars>
      </dgm:prSet>
      <dgm:spPr/>
    </dgm:pt>
    <dgm:pt modelId="{A8780960-F161-42DD-906E-50416FA39492}" type="pres">
      <dgm:prSet presAssocID="{5C811120-D813-43C2-9C34-B833C9177513}" presName="node" presStyleLbl="node1" presStyleIdx="0" presStyleCnt="2">
        <dgm:presLayoutVars>
          <dgm:bulletEnabled val="1"/>
        </dgm:presLayoutVars>
      </dgm:prSet>
      <dgm:spPr/>
    </dgm:pt>
    <dgm:pt modelId="{EE139D61-A29E-4508-AE45-0E226E32D160}" type="pres">
      <dgm:prSet presAssocID="{B0FCC7D2-9AAA-42B8-B369-CBDDCBD8B404}" presName="sibTrans" presStyleLbl="sibTrans2D1" presStyleIdx="0" presStyleCnt="1"/>
      <dgm:spPr/>
    </dgm:pt>
    <dgm:pt modelId="{A4FE2A00-2EC5-43F0-86E8-810FECFF3961}" type="pres">
      <dgm:prSet presAssocID="{B0FCC7D2-9AAA-42B8-B369-CBDDCBD8B404}" presName="connectorText" presStyleLbl="sibTrans2D1" presStyleIdx="0" presStyleCnt="1"/>
      <dgm:spPr/>
    </dgm:pt>
    <dgm:pt modelId="{F40C09D6-71FE-4DE6-8CB3-0ED4E050EA7E}" type="pres">
      <dgm:prSet presAssocID="{60A57FE6-E90C-447E-ADD0-598D3BF20DB3}" presName="node" presStyleLbl="node1" presStyleIdx="1" presStyleCnt="2">
        <dgm:presLayoutVars>
          <dgm:bulletEnabled val="1"/>
        </dgm:presLayoutVars>
      </dgm:prSet>
      <dgm:spPr/>
    </dgm:pt>
  </dgm:ptLst>
  <dgm:cxnLst>
    <dgm:cxn modelId="{F64ED51D-4F53-4948-9E66-596D4BF3BB2C}" srcId="{60A57FE6-E90C-447E-ADD0-598D3BF20DB3}" destId="{9BBCE324-8D7C-4BE7-B5EC-BE917A8F6ED5}" srcOrd="0" destOrd="0" parTransId="{D91D8A66-9A46-4DFB-9AA0-D752821E831F}" sibTransId="{49076BD3-2280-4ADA-96A6-22E3734306D4}"/>
    <dgm:cxn modelId="{F015FE25-0953-4C77-977E-34989130DA5F}" type="presOf" srcId="{9BBCE324-8D7C-4BE7-B5EC-BE917A8F6ED5}" destId="{F40C09D6-71FE-4DE6-8CB3-0ED4E050EA7E}" srcOrd="0" destOrd="1" presId="urn:microsoft.com/office/officeart/2005/8/layout/process2"/>
    <dgm:cxn modelId="{7202E763-25D0-4D9D-B1D6-5B30A8DA60C7}" type="presOf" srcId="{B0FCC7D2-9AAA-42B8-B369-CBDDCBD8B404}" destId="{EE139D61-A29E-4508-AE45-0E226E32D160}" srcOrd="0" destOrd="0" presId="urn:microsoft.com/office/officeart/2005/8/layout/process2"/>
    <dgm:cxn modelId="{2CA57665-F0D7-4B51-BA18-E84AC713357D}" type="presOf" srcId="{60A57FE6-E90C-447E-ADD0-598D3BF20DB3}" destId="{F40C09D6-71FE-4DE6-8CB3-0ED4E050EA7E}" srcOrd="0" destOrd="0" presId="urn:microsoft.com/office/officeart/2005/8/layout/process2"/>
    <dgm:cxn modelId="{33B1EE50-7BD9-4963-A04C-A8028F72A557}" srcId="{1E163B93-68F6-41D5-8575-77E1FC176978}" destId="{5C811120-D813-43C2-9C34-B833C9177513}" srcOrd="0" destOrd="0" parTransId="{13AF3E58-F95A-4C87-8A71-FE600D812D90}" sibTransId="{B0FCC7D2-9AAA-42B8-B369-CBDDCBD8B404}"/>
    <dgm:cxn modelId="{9BEE8B8E-FE48-4530-8DC4-7D1ADBADF3B1}" type="presOf" srcId="{5C811120-D813-43C2-9C34-B833C9177513}" destId="{A8780960-F161-42DD-906E-50416FA39492}" srcOrd="0" destOrd="0" presId="urn:microsoft.com/office/officeart/2005/8/layout/process2"/>
    <dgm:cxn modelId="{20BA6B8F-C2A5-41DF-986D-3BC06FB1D773}" type="presOf" srcId="{1E163B93-68F6-41D5-8575-77E1FC176978}" destId="{97E1D9E8-1EB2-4C23-BCCA-97E0E644090D}" srcOrd="0" destOrd="0" presId="urn:microsoft.com/office/officeart/2005/8/layout/process2"/>
    <dgm:cxn modelId="{B59D06DC-CD36-486F-B4B4-3668FA021719}" srcId="{1E163B93-68F6-41D5-8575-77E1FC176978}" destId="{60A57FE6-E90C-447E-ADD0-598D3BF20DB3}" srcOrd="1" destOrd="0" parTransId="{F2795F71-18EF-4384-B071-48C2E574425D}" sibTransId="{0B8417E0-AFDC-4283-BE8E-4C65CA3FD856}"/>
    <dgm:cxn modelId="{3E420FF6-352B-4399-B7F6-09CFE041CA8F}" type="presOf" srcId="{B0FCC7D2-9AAA-42B8-B369-CBDDCBD8B404}" destId="{A4FE2A00-2EC5-43F0-86E8-810FECFF3961}" srcOrd="1" destOrd="0" presId="urn:microsoft.com/office/officeart/2005/8/layout/process2"/>
    <dgm:cxn modelId="{CD98E4D6-E522-47B9-B2D7-BE147EE4A82E}" type="presParOf" srcId="{97E1D9E8-1EB2-4C23-BCCA-97E0E644090D}" destId="{A8780960-F161-42DD-906E-50416FA39492}" srcOrd="0" destOrd="0" presId="urn:microsoft.com/office/officeart/2005/8/layout/process2"/>
    <dgm:cxn modelId="{CD8FA233-9780-4D05-A107-812B3DB1013B}" type="presParOf" srcId="{97E1D9E8-1EB2-4C23-BCCA-97E0E644090D}" destId="{EE139D61-A29E-4508-AE45-0E226E32D160}" srcOrd="1" destOrd="0" presId="urn:microsoft.com/office/officeart/2005/8/layout/process2"/>
    <dgm:cxn modelId="{81F8400E-FC8B-4A14-81BD-4AE8302AF18F}" type="presParOf" srcId="{EE139D61-A29E-4508-AE45-0E226E32D160}" destId="{A4FE2A00-2EC5-43F0-86E8-810FECFF3961}" srcOrd="0" destOrd="0" presId="urn:microsoft.com/office/officeart/2005/8/layout/process2"/>
    <dgm:cxn modelId="{3C48D6CB-EF93-4CEF-B7B6-FB989A9F38B2}" type="presParOf" srcId="{97E1D9E8-1EB2-4C23-BCCA-97E0E644090D}" destId="{F40C09D6-71FE-4DE6-8CB3-0ED4E050EA7E}"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163B93-68F6-41D5-8575-77E1FC176978}" type="doc">
      <dgm:prSet loTypeId="urn:microsoft.com/office/officeart/2005/8/layout/process2" loCatId="process" qsTypeId="urn:microsoft.com/office/officeart/2005/8/quickstyle/simple1" qsCatId="simple" csTypeId="urn:microsoft.com/office/officeart/2005/8/colors/accent0_2" csCatId="mainScheme" phldr="1"/>
      <dgm:spPr/>
      <dgm:t>
        <a:bodyPr/>
        <a:lstStyle/>
        <a:p>
          <a:endParaRPr lang="es-ES"/>
        </a:p>
      </dgm:t>
    </dgm:pt>
    <dgm:pt modelId="{5C811120-D813-43C2-9C34-B833C9177513}">
      <dgm:prSet phldrT="[Texto]" custT="1"/>
      <dgm:spPr/>
      <dgm:t>
        <a:bodyPr/>
        <a:lstStyle/>
        <a:p>
          <a:pPr algn="just"/>
          <a:r>
            <a:rPr lang="es-ES" sz="1600" dirty="0">
              <a:solidFill>
                <a:schemeClr val="tx1"/>
              </a:solidFill>
              <a:latin typeface="Arial "/>
            </a:rPr>
            <a:t>Levantamiento topográfico de la ruta seleccionada: Tradicional o Lidar.</a:t>
          </a:r>
          <a:endParaRPr lang="es-ES" sz="2200" dirty="0">
            <a:solidFill>
              <a:schemeClr val="tx1"/>
            </a:solidFill>
          </a:endParaRPr>
        </a:p>
      </dgm:t>
    </dgm:pt>
    <dgm:pt modelId="{13AF3E58-F95A-4C87-8A71-FE600D812D90}" type="parTrans" cxnId="{33B1EE50-7BD9-4963-A04C-A8028F72A557}">
      <dgm:prSet/>
      <dgm:spPr/>
      <dgm:t>
        <a:bodyPr/>
        <a:lstStyle/>
        <a:p>
          <a:endParaRPr lang="es-ES"/>
        </a:p>
      </dgm:t>
    </dgm:pt>
    <dgm:pt modelId="{B0FCC7D2-9AAA-42B8-B369-CBDDCBD8B404}" type="sibTrans" cxnId="{33B1EE50-7BD9-4963-A04C-A8028F72A557}">
      <dgm:prSet/>
      <dgm:spPr/>
      <dgm:t>
        <a:bodyPr/>
        <a:lstStyle/>
        <a:p>
          <a:endParaRPr lang="es-ES"/>
        </a:p>
      </dgm:t>
    </dgm:pt>
    <dgm:pt modelId="{60A57FE6-E90C-447E-ADD0-598D3BF20DB3}">
      <dgm:prSet custT="1"/>
      <dgm:spPr/>
      <dgm:t>
        <a:bodyPr/>
        <a:lstStyle/>
        <a:p>
          <a:pPr algn="just"/>
          <a:r>
            <a:rPr lang="es-ES" sz="1600" dirty="0">
              <a:solidFill>
                <a:schemeClr val="tx1"/>
              </a:solidFill>
              <a:latin typeface="Arial "/>
            </a:rPr>
            <a:t>Definición de la Servidumbre de la Línea y Estudio detallado de densidad de descargas a tierra </a:t>
          </a:r>
          <a:r>
            <a:rPr lang="es-CO" sz="1600" dirty="0">
              <a:solidFill>
                <a:schemeClr val="tx1"/>
              </a:solidFill>
              <a:latin typeface="Arial "/>
              <a:hlinkClick xmlns:r="http://schemas.openxmlformats.org/officeDocument/2006/relationships" r:id="rId1"/>
            </a:rPr>
            <a:t>https://www.youtube.com/watch?v=wU-9_pZWsjA</a:t>
          </a:r>
          <a:endParaRPr lang="es-CO" sz="1600" dirty="0">
            <a:solidFill>
              <a:schemeClr val="tx1"/>
            </a:solidFill>
            <a:latin typeface="Arial "/>
          </a:endParaRPr>
        </a:p>
        <a:p>
          <a:pPr algn="just"/>
          <a:endParaRPr lang="es-ES" sz="1600" dirty="0">
            <a:solidFill>
              <a:schemeClr val="tx1"/>
            </a:solidFill>
            <a:latin typeface="Arial "/>
          </a:endParaRPr>
        </a:p>
      </dgm:t>
    </dgm:pt>
    <dgm:pt modelId="{F2795F71-18EF-4384-B071-48C2E574425D}" type="parTrans" cxnId="{B59D06DC-CD36-486F-B4B4-3668FA021719}">
      <dgm:prSet/>
      <dgm:spPr/>
      <dgm:t>
        <a:bodyPr/>
        <a:lstStyle/>
        <a:p>
          <a:endParaRPr lang="es-ES"/>
        </a:p>
      </dgm:t>
    </dgm:pt>
    <dgm:pt modelId="{0B8417E0-AFDC-4283-BE8E-4C65CA3FD856}" type="sibTrans" cxnId="{B59D06DC-CD36-486F-B4B4-3668FA021719}">
      <dgm:prSet/>
      <dgm:spPr/>
      <dgm:t>
        <a:bodyPr/>
        <a:lstStyle/>
        <a:p>
          <a:endParaRPr lang="es-ES"/>
        </a:p>
      </dgm:t>
    </dgm:pt>
    <dgm:pt modelId="{97E1D9E8-1EB2-4C23-BCCA-97E0E644090D}" type="pres">
      <dgm:prSet presAssocID="{1E163B93-68F6-41D5-8575-77E1FC176978}" presName="linearFlow" presStyleCnt="0">
        <dgm:presLayoutVars>
          <dgm:resizeHandles val="exact"/>
        </dgm:presLayoutVars>
      </dgm:prSet>
      <dgm:spPr/>
    </dgm:pt>
    <dgm:pt modelId="{A8780960-F161-42DD-906E-50416FA39492}" type="pres">
      <dgm:prSet presAssocID="{5C811120-D813-43C2-9C34-B833C9177513}" presName="node" presStyleLbl="node1" presStyleIdx="0" presStyleCnt="2">
        <dgm:presLayoutVars>
          <dgm:bulletEnabled val="1"/>
        </dgm:presLayoutVars>
      </dgm:prSet>
      <dgm:spPr/>
    </dgm:pt>
    <dgm:pt modelId="{EE139D61-A29E-4508-AE45-0E226E32D160}" type="pres">
      <dgm:prSet presAssocID="{B0FCC7D2-9AAA-42B8-B369-CBDDCBD8B404}" presName="sibTrans" presStyleLbl="sibTrans2D1" presStyleIdx="0" presStyleCnt="1"/>
      <dgm:spPr/>
    </dgm:pt>
    <dgm:pt modelId="{A4FE2A00-2EC5-43F0-86E8-810FECFF3961}" type="pres">
      <dgm:prSet presAssocID="{B0FCC7D2-9AAA-42B8-B369-CBDDCBD8B404}" presName="connectorText" presStyleLbl="sibTrans2D1" presStyleIdx="0" presStyleCnt="1"/>
      <dgm:spPr/>
    </dgm:pt>
    <dgm:pt modelId="{F40C09D6-71FE-4DE6-8CB3-0ED4E050EA7E}" type="pres">
      <dgm:prSet presAssocID="{60A57FE6-E90C-447E-ADD0-598D3BF20DB3}" presName="node" presStyleLbl="node1" presStyleIdx="1" presStyleCnt="2">
        <dgm:presLayoutVars>
          <dgm:bulletEnabled val="1"/>
        </dgm:presLayoutVars>
      </dgm:prSet>
      <dgm:spPr/>
    </dgm:pt>
  </dgm:ptLst>
  <dgm:cxnLst>
    <dgm:cxn modelId="{CF0FC123-D5A1-4A71-9A02-DD958CBB8616}" type="presOf" srcId="{1E163B93-68F6-41D5-8575-77E1FC176978}" destId="{97E1D9E8-1EB2-4C23-BCCA-97E0E644090D}" srcOrd="0" destOrd="0" presId="urn:microsoft.com/office/officeart/2005/8/layout/process2"/>
    <dgm:cxn modelId="{20F4A72E-7D0E-40BA-84B8-F803E54CBAD9}" type="presOf" srcId="{B0FCC7D2-9AAA-42B8-B369-CBDDCBD8B404}" destId="{EE139D61-A29E-4508-AE45-0E226E32D160}" srcOrd="0" destOrd="0" presId="urn:microsoft.com/office/officeart/2005/8/layout/process2"/>
    <dgm:cxn modelId="{33B1EE50-7BD9-4963-A04C-A8028F72A557}" srcId="{1E163B93-68F6-41D5-8575-77E1FC176978}" destId="{5C811120-D813-43C2-9C34-B833C9177513}" srcOrd="0" destOrd="0" parTransId="{13AF3E58-F95A-4C87-8A71-FE600D812D90}" sibTransId="{B0FCC7D2-9AAA-42B8-B369-CBDDCBD8B404}"/>
    <dgm:cxn modelId="{D0480853-F205-484D-AF99-6F1D51767B43}" type="presOf" srcId="{5C811120-D813-43C2-9C34-B833C9177513}" destId="{A8780960-F161-42DD-906E-50416FA39492}" srcOrd="0" destOrd="0" presId="urn:microsoft.com/office/officeart/2005/8/layout/process2"/>
    <dgm:cxn modelId="{C46DF39D-84FE-4E9A-857A-0F5BC0513BC7}" type="presOf" srcId="{60A57FE6-E90C-447E-ADD0-598D3BF20DB3}" destId="{F40C09D6-71FE-4DE6-8CB3-0ED4E050EA7E}" srcOrd="0" destOrd="0" presId="urn:microsoft.com/office/officeart/2005/8/layout/process2"/>
    <dgm:cxn modelId="{A0FCC0D3-DEF1-4A76-87DF-26C802AC93BF}" type="presOf" srcId="{B0FCC7D2-9AAA-42B8-B369-CBDDCBD8B404}" destId="{A4FE2A00-2EC5-43F0-86E8-810FECFF3961}" srcOrd="1" destOrd="0" presId="urn:microsoft.com/office/officeart/2005/8/layout/process2"/>
    <dgm:cxn modelId="{B59D06DC-CD36-486F-B4B4-3668FA021719}" srcId="{1E163B93-68F6-41D5-8575-77E1FC176978}" destId="{60A57FE6-E90C-447E-ADD0-598D3BF20DB3}" srcOrd="1" destOrd="0" parTransId="{F2795F71-18EF-4384-B071-48C2E574425D}" sibTransId="{0B8417E0-AFDC-4283-BE8E-4C65CA3FD856}"/>
    <dgm:cxn modelId="{F24A4CDB-3EBE-4C43-8E09-E7BA0FA00A73}" type="presParOf" srcId="{97E1D9E8-1EB2-4C23-BCCA-97E0E644090D}" destId="{A8780960-F161-42DD-906E-50416FA39492}" srcOrd="0" destOrd="0" presId="urn:microsoft.com/office/officeart/2005/8/layout/process2"/>
    <dgm:cxn modelId="{0FDBF399-C156-4966-88B1-34084CFE6BDC}" type="presParOf" srcId="{97E1D9E8-1EB2-4C23-BCCA-97E0E644090D}" destId="{EE139D61-A29E-4508-AE45-0E226E32D160}" srcOrd="1" destOrd="0" presId="urn:microsoft.com/office/officeart/2005/8/layout/process2"/>
    <dgm:cxn modelId="{F35A1597-874F-4664-8434-7FC3B0BFDFB0}" type="presParOf" srcId="{EE139D61-A29E-4508-AE45-0E226E32D160}" destId="{A4FE2A00-2EC5-43F0-86E8-810FECFF3961}" srcOrd="0" destOrd="0" presId="urn:microsoft.com/office/officeart/2005/8/layout/process2"/>
    <dgm:cxn modelId="{C5119C22-EA06-4DC5-B5F7-D90D510C72EF}" type="presParOf" srcId="{97E1D9E8-1EB2-4C23-BCCA-97E0E644090D}" destId="{F40C09D6-71FE-4DE6-8CB3-0ED4E050EA7E}"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163B93-68F6-41D5-8575-77E1FC176978}" type="doc">
      <dgm:prSet loTypeId="urn:microsoft.com/office/officeart/2005/8/layout/process2" loCatId="process" qsTypeId="urn:microsoft.com/office/officeart/2005/8/quickstyle/simple1" qsCatId="simple" csTypeId="urn:microsoft.com/office/officeart/2005/8/colors/accent0_2" csCatId="mainScheme" phldr="1"/>
      <dgm:spPr/>
      <dgm:t>
        <a:bodyPr/>
        <a:lstStyle/>
        <a:p>
          <a:endParaRPr lang="es-ES"/>
        </a:p>
      </dgm:t>
    </dgm:pt>
    <dgm:pt modelId="{5C811120-D813-43C2-9C34-B833C9177513}">
      <dgm:prSet phldrT="[Texto]" custT="1"/>
      <dgm:spPr/>
      <dgm:t>
        <a:bodyPr/>
        <a:lstStyle/>
        <a:p>
          <a:pPr algn="just"/>
          <a:r>
            <a:rPr lang="es-ES" sz="1600" dirty="0">
              <a:solidFill>
                <a:schemeClr val="tx1"/>
              </a:solidFill>
              <a:latin typeface="Arial "/>
            </a:rPr>
            <a:t>Obtención del CIRA (Certificación del Instituto Nacional de Cultura) – INC sobre afectación superficial a restos arqueológicos).</a:t>
          </a:r>
          <a:endParaRPr lang="es-ES" sz="2200" dirty="0">
            <a:solidFill>
              <a:schemeClr val="tx1"/>
            </a:solidFill>
          </a:endParaRPr>
        </a:p>
      </dgm:t>
    </dgm:pt>
    <dgm:pt modelId="{13AF3E58-F95A-4C87-8A71-FE600D812D90}" type="parTrans" cxnId="{33B1EE50-7BD9-4963-A04C-A8028F72A557}">
      <dgm:prSet/>
      <dgm:spPr/>
      <dgm:t>
        <a:bodyPr/>
        <a:lstStyle/>
        <a:p>
          <a:endParaRPr lang="es-ES"/>
        </a:p>
      </dgm:t>
    </dgm:pt>
    <dgm:pt modelId="{B0FCC7D2-9AAA-42B8-B369-CBDDCBD8B404}" type="sibTrans" cxnId="{33B1EE50-7BD9-4963-A04C-A8028F72A557}">
      <dgm:prSet/>
      <dgm:spPr/>
      <dgm:t>
        <a:bodyPr/>
        <a:lstStyle/>
        <a:p>
          <a:endParaRPr lang="es-ES"/>
        </a:p>
      </dgm:t>
    </dgm:pt>
    <dgm:pt modelId="{60A57FE6-E90C-447E-ADD0-598D3BF20DB3}">
      <dgm:prSet custT="1"/>
      <dgm:spPr/>
      <dgm:t>
        <a:bodyPr/>
        <a:lstStyle/>
        <a:p>
          <a:pPr algn="just"/>
          <a:r>
            <a:rPr lang="es-ES" sz="1600" dirty="0">
              <a:solidFill>
                <a:schemeClr val="tx1"/>
              </a:solidFill>
              <a:latin typeface="Arial "/>
            </a:rPr>
            <a:t>Elaboración del Estudio de Impacto Ambiental (EIA) y la aplicación del plan de monitoreo ambiental durante la ejecución de la obra, el mismo que será desarrollado dentro del marco legal vigente, además deberá tener la conformidad de las entidades públicas correspondientes en ambos casos.</a:t>
          </a:r>
        </a:p>
      </dgm:t>
    </dgm:pt>
    <dgm:pt modelId="{F2795F71-18EF-4384-B071-48C2E574425D}" type="parTrans" cxnId="{B59D06DC-CD36-486F-B4B4-3668FA021719}">
      <dgm:prSet/>
      <dgm:spPr/>
      <dgm:t>
        <a:bodyPr/>
        <a:lstStyle/>
        <a:p>
          <a:endParaRPr lang="es-ES"/>
        </a:p>
      </dgm:t>
    </dgm:pt>
    <dgm:pt modelId="{0B8417E0-AFDC-4283-BE8E-4C65CA3FD856}" type="sibTrans" cxnId="{B59D06DC-CD36-486F-B4B4-3668FA021719}">
      <dgm:prSet/>
      <dgm:spPr/>
      <dgm:t>
        <a:bodyPr/>
        <a:lstStyle/>
        <a:p>
          <a:endParaRPr lang="es-ES"/>
        </a:p>
      </dgm:t>
    </dgm:pt>
    <dgm:pt modelId="{97E1D9E8-1EB2-4C23-BCCA-97E0E644090D}" type="pres">
      <dgm:prSet presAssocID="{1E163B93-68F6-41D5-8575-77E1FC176978}" presName="linearFlow" presStyleCnt="0">
        <dgm:presLayoutVars>
          <dgm:resizeHandles val="exact"/>
        </dgm:presLayoutVars>
      </dgm:prSet>
      <dgm:spPr/>
    </dgm:pt>
    <dgm:pt modelId="{A8780960-F161-42DD-906E-50416FA39492}" type="pres">
      <dgm:prSet presAssocID="{5C811120-D813-43C2-9C34-B833C9177513}" presName="node" presStyleLbl="node1" presStyleIdx="0" presStyleCnt="2">
        <dgm:presLayoutVars>
          <dgm:bulletEnabled val="1"/>
        </dgm:presLayoutVars>
      </dgm:prSet>
      <dgm:spPr/>
    </dgm:pt>
    <dgm:pt modelId="{EE139D61-A29E-4508-AE45-0E226E32D160}" type="pres">
      <dgm:prSet presAssocID="{B0FCC7D2-9AAA-42B8-B369-CBDDCBD8B404}" presName="sibTrans" presStyleLbl="sibTrans2D1" presStyleIdx="0" presStyleCnt="1"/>
      <dgm:spPr/>
    </dgm:pt>
    <dgm:pt modelId="{A4FE2A00-2EC5-43F0-86E8-810FECFF3961}" type="pres">
      <dgm:prSet presAssocID="{B0FCC7D2-9AAA-42B8-B369-CBDDCBD8B404}" presName="connectorText" presStyleLbl="sibTrans2D1" presStyleIdx="0" presStyleCnt="1"/>
      <dgm:spPr/>
    </dgm:pt>
    <dgm:pt modelId="{F40C09D6-71FE-4DE6-8CB3-0ED4E050EA7E}" type="pres">
      <dgm:prSet presAssocID="{60A57FE6-E90C-447E-ADD0-598D3BF20DB3}" presName="node" presStyleLbl="node1" presStyleIdx="1" presStyleCnt="2">
        <dgm:presLayoutVars>
          <dgm:bulletEnabled val="1"/>
        </dgm:presLayoutVars>
      </dgm:prSet>
      <dgm:spPr/>
    </dgm:pt>
  </dgm:ptLst>
  <dgm:cxnLst>
    <dgm:cxn modelId="{467C2465-3255-41B5-8082-D0575CF7F12E}" type="presOf" srcId="{1E163B93-68F6-41D5-8575-77E1FC176978}" destId="{97E1D9E8-1EB2-4C23-BCCA-97E0E644090D}" srcOrd="0" destOrd="0" presId="urn:microsoft.com/office/officeart/2005/8/layout/process2"/>
    <dgm:cxn modelId="{33B1EE50-7BD9-4963-A04C-A8028F72A557}" srcId="{1E163B93-68F6-41D5-8575-77E1FC176978}" destId="{5C811120-D813-43C2-9C34-B833C9177513}" srcOrd="0" destOrd="0" parTransId="{13AF3E58-F95A-4C87-8A71-FE600D812D90}" sibTransId="{B0FCC7D2-9AAA-42B8-B369-CBDDCBD8B404}"/>
    <dgm:cxn modelId="{972DB37A-999E-4836-BBAB-75E52C18111F}" type="presOf" srcId="{5C811120-D813-43C2-9C34-B833C9177513}" destId="{A8780960-F161-42DD-906E-50416FA39492}" srcOrd="0" destOrd="0" presId="urn:microsoft.com/office/officeart/2005/8/layout/process2"/>
    <dgm:cxn modelId="{57A207B7-1654-40DE-8521-C35ED14DB362}" type="presOf" srcId="{B0FCC7D2-9AAA-42B8-B369-CBDDCBD8B404}" destId="{EE139D61-A29E-4508-AE45-0E226E32D160}" srcOrd="0" destOrd="0" presId="urn:microsoft.com/office/officeart/2005/8/layout/process2"/>
    <dgm:cxn modelId="{8D6545C6-0D43-48C3-8F08-A0BAB0DA75F2}" type="presOf" srcId="{B0FCC7D2-9AAA-42B8-B369-CBDDCBD8B404}" destId="{A4FE2A00-2EC5-43F0-86E8-810FECFF3961}" srcOrd="1" destOrd="0" presId="urn:microsoft.com/office/officeart/2005/8/layout/process2"/>
    <dgm:cxn modelId="{76B25DD9-10A8-414A-9496-2102911E5515}" type="presOf" srcId="{60A57FE6-E90C-447E-ADD0-598D3BF20DB3}" destId="{F40C09D6-71FE-4DE6-8CB3-0ED4E050EA7E}" srcOrd="0" destOrd="0" presId="urn:microsoft.com/office/officeart/2005/8/layout/process2"/>
    <dgm:cxn modelId="{B59D06DC-CD36-486F-B4B4-3668FA021719}" srcId="{1E163B93-68F6-41D5-8575-77E1FC176978}" destId="{60A57FE6-E90C-447E-ADD0-598D3BF20DB3}" srcOrd="1" destOrd="0" parTransId="{F2795F71-18EF-4384-B071-48C2E574425D}" sibTransId="{0B8417E0-AFDC-4283-BE8E-4C65CA3FD856}"/>
    <dgm:cxn modelId="{D4347617-7536-4379-A0A1-A4B5650AD5D3}" type="presParOf" srcId="{97E1D9E8-1EB2-4C23-BCCA-97E0E644090D}" destId="{A8780960-F161-42DD-906E-50416FA39492}" srcOrd="0" destOrd="0" presId="urn:microsoft.com/office/officeart/2005/8/layout/process2"/>
    <dgm:cxn modelId="{9EC4FD35-84D2-4BE8-B1CB-5132E82BE54B}" type="presParOf" srcId="{97E1D9E8-1EB2-4C23-BCCA-97E0E644090D}" destId="{EE139D61-A29E-4508-AE45-0E226E32D160}" srcOrd="1" destOrd="0" presId="urn:microsoft.com/office/officeart/2005/8/layout/process2"/>
    <dgm:cxn modelId="{CC61BE44-5813-459A-BA04-B0F6D9280675}" type="presParOf" srcId="{EE139D61-A29E-4508-AE45-0E226E32D160}" destId="{A4FE2A00-2EC5-43F0-86E8-810FECFF3961}" srcOrd="0" destOrd="0" presId="urn:microsoft.com/office/officeart/2005/8/layout/process2"/>
    <dgm:cxn modelId="{1F4455C9-D590-4AEC-8EF4-A1BC13EC3AA2}" type="presParOf" srcId="{97E1D9E8-1EB2-4C23-BCCA-97E0E644090D}" destId="{F40C09D6-71FE-4DE6-8CB3-0ED4E050EA7E}"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163B93-68F6-41D5-8575-77E1FC176978}" type="doc">
      <dgm:prSet loTypeId="urn:microsoft.com/office/officeart/2005/8/layout/process2" loCatId="process" qsTypeId="urn:microsoft.com/office/officeart/2005/8/quickstyle/simple1" qsCatId="simple" csTypeId="urn:microsoft.com/office/officeart/2005/8/colors/accent0_2" csCatId="mainScheme" phldr="1"/>
      <dgm:spPr/>
      <dgm:t>
        <a:bodyPr/>
        <a:lstStyle/>
        <a:p>
          <a:endParaRPr lang="es-ES"/>
        </a:p>
      </dgm:t>
    </dgm:pt>
    <dgm:pt modelId="{5C811120-D813-43C2-9C34-B833C9177513}">
      <dgm:prSet phldrT="[Texto]" custT="1"/>
      <dgm:spPr/>
      <dgm:t>
        <a:bodyPr/>
        <a:lstStyle/>
        <a:p>
          <a:pPr algn="just"/>
          <a:r>
            <a:rPr lang="es-ES" sz="1600" dirty="0">
              <a:solidFill>
                <a:schemeClr val="tx1"/>
              </a:solidFill>
              <a:latin typeface="Arial "/>
            </a:rPr>
            <a:t>Elaboración de todos los estudios de ingeniería: Planimetría y perfil de la línea, Calculo de Campos electromagnéticos, ruido audible, efecto corona, interferencias electromagnéticas</a:t>
          </a:r>
          <a:endParaRPr lang="es-ES" sz="2200" dirty="0">
            <a:solidFill>
              <a:schemeClr val="tx1"/>
            </a:solidFill>
          </a:endParaRPr>
        </a:p>
      </dgm:t>
    </dgm:pt>
    <dgm:pt modelId="{13AF3E58-F95A-4C87-8A71-FE600D812D90}" type="parTrans" cxnId="{33B1EE50-7BD9-4963-A04C-A8028F72A557}">
      <dgm:prSet/>
      <dgm:spPr/>
      <dgm:t>
        <a:bodyPr/>
        <a:lstStyle/>
        <a:p>
          <a:endParaRPr lang="es-ES"/>
        </a:p>
      </dgm:t>
    </dgm:pt>
    <dgm:pt modelId="{B0FCC7D2-9AAA-42B8-B369-CBDDCBD8B404}" type="sibTrans" cxnId="{33B1EE50-7BD9-4963-A04C-A8028F72A557}">
      <dgm:prSet/>
      <dgm:spPr/>
      <dgm:t>
        <a:bodyPr/>
        <a:lstStyle/>
        <a:p>
          <a:endParaRPr lang="es-ES"/>
        </a:p>
      </dgm:t>
    </dgm:pt>
    <dgm:pt modelId="{60A57FE6-E90C-447E-ADD0-598D3BF20DB3}">
      <dgm:prSet custT="1"/>
      <dgm:spPr/>
      <dgm:t>
        <a:bodyPr/>
        <a:lstStyle/>
        <a:p>
          <a:pPr algn="just"/>
          <a:r>
            <a:rPr lang="es-ES" sz="1600" dirty="0">
              <a:solidFill>
                <a:schemeClr val="tx1"/>
              </a:solidFill>
              <a:latin typeface="Arial "/>
            </a:rPr>
            <a:t>Elaboración del Estudio de Impacto Ambiental de Desbosque (desbosque de la faja de servidumbre) hasta su conformidad regional y compensación económica y reforestación según lo señale la autoridad competente.</a:t>
          </a:r>
        </a:p>
      </dgm:t>
    </dgm:pt>
    <dgm:pt modelId="{F2795F71-18EF-4384-B071-48C2E574425D}" type="parTrans" cxnId="{B59D06DC-CD36-486F-B4B4-3668FA021719}">
      <dgm:prSet/>
      <dgm:spPr/>
      <dgm:t>
        <a:bodyPr/>
        <a:lstStyle/>
        <a:p>
          <a:endParaRPr lang="es-ES"/>
        </a:p>
      </dgm:t>
    </dgm:pt>
    <dgm:pt modelId="{0B8417E0-AFDC-4283-BE8E-4C65CA3FD856}" type="sibTrans" cxnId="{B59D06DC-CD36-486F-B4B4-3668FA021719}">
      <dgm:prSet/>
      <dgm:spPr/>
      <dgm:t>
        <a:bodyPr/>
        <a:lstStyle/>
        <a:p>
          <a:endParaRPr lang="es-ES"/>
        </a:p>
      </dgm:t>
    </dgm:pt>
    <dgm:pt modelId="{97E1D9E8-1EB2-4C23-BCCA-97E0E644090D}" type="pres">
      <dgm:prSet presAssocID="{1E163B93-68F6-41D5-8575-77E1FC176978}" presName="linearFlow" presStyleCnt="0">
        <dgm:presLayoutVars>
          <dgm:resizeHandles val="exact"/>
        </dgm:presLayoutVars>
      </dgm:prSet>
      <dgm:spPr/>
    </dgm:pt>
    <dgm:pt modelId="{A8780960-F161-42DD-906E-50416FA39492}" type="pres">
      <dgm:prSet presAssocID="{5C811120-D813-43C2-9C34-B833C9177513}" presName="node" presStyleLbl="node1" presStyleIdx="0" presStyleCnt="2">
        <dgm:presLayoutVars>
          <dgm:bulletEnabled val="1"/>
        </dgm:presLayoutVars>
      </dgm:prSet>
      <dgm:spPr/>
    </dgm:pt>
    <dgm:pt modelId="{EE139D61-A29E-4508-AE45-0E226E32D160}" type="pres">
      <dgm:prSet presAssocID="{B0FCC7D2-9AAA-42B8-B369-CBDDCBD8B404}" presName="sibTrans" presStyleLbl="sibTrans2D1" presStyleIdx="0" presStyleCnt="1"/>
      <dgm:spPr/>
    </dgm:pt>
    <dgm:pt modelId="{A4FE2A00-2EC5-43F0-86E8-810FECFF3961}" type="pres">
      <dgm:prSet presAssocID="{B0FCC7D2-9AAA-42B8-B369-CBDDCBD8B404}" presName="connectorText" presStyleLbl="sibTrans2D1" presStyleIdx="0" presStyleCnt="1"/>
      <dgm:spPr/>
    </dgm:pt>
    <dgm:pt modelId="{F40C09D6-71FE-4DE6-8CB3-0ED4E050EA7E}" type="pres">
      <dgm:prSet presAssocID="{60A57FE6-E90C-447E-ADD0-598D3BF20DB3}" presName="node" presStyleLbl="node1" presStyleIdx="1" presStyleCnt="2">
        <dgm:presLayoutVars>
          <dgm:bulletEnabled val="1"/>
        </dgm:presLayoutVars>
      </dgm:prSet>
      <dgm:spPr/>
    </dgm:pt>
  </dgm:ptLst>
  <dgm:cxnLst>
    <dgm:cxn modelId="{CF0FC123-D5A1-4A71-9A02-DD958CBB8616}" type="presOf" srcId="{1E163B93-68F6-41D5-8575-77E1FC176978}" destId="{97E1D9E8-1EB2-4C23-BCCA-97E0E644090D}" srcOrd="0" destOrd="0" presId="urn:microsoft.com/office/officeart/2005/8/layout/process2"/>
    <dgm:cxn modelId="{20F4A72E-7D0E-40BA-84B8-F803E54CBAD9}" type="presOf" srcId="{B0FCC7D2-9AAA-42B8-B369-CBDDCBD8B404}" destId="{EE139D61-A29E-4508-AE45-0E226E32D160}" srcOrd="0" destOrd="0" presId="urn:microsoft.com/office/officeart/2005/8/layout/process2"/>
    <dgm:cxn modelId="{33B1EE50-7BD9-4963-A04C-A8028F72A557}" srcId="{1E163B93-68F6-41D5-8575-77E1FC176978}" destId="{5C811120-D813-43C2-9C34-B833C9177513}" srcOrd="0" destOrd="0" parTransId="{13AF3E58-F95A-4C87-8A71-FE600D812D90}" sibTransId="{B0FCC7D2-9AAA-42B8-B369-CBDDCBD8B404}"/>
    <dgm:cxn modelId="{D0480853-F205-484D-AF99-6F1D51767B43}" type="presOf" srcId="{5C811120-D813-43C2-9C34-B833C9177513}" destId="{A8780960-F161-42DD-906E-50416FA39492}" srcOrd="0" destOrd="0" presId="urn:microsoft.com/office/officeart/2005/8/layout/process2"/>
    <dgm:cxn modelId="{C46DF39D-84FE-4E9A-857A-0F5BC0513BC7}" type="presOf" srcId="{60A57FE6-E90C-447E-ADD0-598D3BF20DB3}" destId="{F40C09D6-71FE-4DE6-8CB3-0ED4E050EA7E}" srcOrd="0" destOrd="0" presId="urn:microsoft.com/office/officeart/2005/8/layout/process2"/>
    <dgm:cxn modelId="{A0FCC0D3-DEF1-4A76-87DF-26C802AC93BF}" type="presOf" srcId="{B0FCC7D2-9AAA-42B8-B369-CBDDCBD8B404}" destId="{A4FE2A00-2EC5-43F0-86E8-810FECFF3961}" srcOrd="1" destOrd="0" presId="urn:microsoft.com/office/officeart/2005/8/layout/process2"/>
    <dgm:cxn modelId="{B59D06DC-CD36-486F-B4B4-3668FA021719}" srcId="{1E163B93-68F6-41D5-8575-77E1FC176978}" destId="{60A57FE6-E90C-447E-ADD0-598D3BF20DB3}" srcOrd="1" destOrd="0" parTransId="{F2795F71-18EF-4384-B071-48C2E574425D}" sibTransId="{0B8417E0-AFDC-4283-BE8E-4C65CA3FD856}"/>
    <dgm:cxn modelId="{F24A4CDB-3EBE-4C43-8E09-E7BA0FA00A73}" type="presParOf" srcId="{97E1D9E8-1EB2-4C23-BCCA-97E0E644090D}" destId="{A8780960-F161-42DD-906E-50416FA39492}" srcOrd="0" destOrd="0" presId="urn:microsoft.com/office/officeart/2005/8/layout/process2"/>
    <dgm:cxn modelId="{0FDBF399-C156-4966-88B1-34084CFE6BDC}" type="presParOf" srcId="{97E1D9E8-1EB2-4C23-BCCA-97E0E644090D}" destId="{EE139D61-A29E-4508-AE45-0E226E32D160}" srcOrd="1" destOrd="0" presId="urn:microsoft.com/office/officeart/2005/8/layout/process2"/>
    <dgm:cxn modelId="{F35A1597-874F-4664-8434-7FC3B0BFDFB0}" type="presParOf" srcId="{EE139D61-A29E-4508-AE45-0E226E32D160}" destId="{A4FE2A00-2EC5-43F0-86E8-810FECFF3961}" srcOrd="0" destOrd="0" presId="urn:microsoft.com/office/officeart/2005/8/layout/process2"/>
    <dgm:cxn modelId="{C5119C22-EA06-4DC5-B5F7-D90D510C72EF}" type="presParOf" srcId="{97E1D9E8-1EB2-4C23-BCCA-97E0E644090D}" destId="{F40C09D6-71FE-4DE6-8CB3-0ED4E050EA7E}"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80960-F161-42DD-906E-50416FA39492}">
      <dsp:nvSpPr>
        <dsp:cNvPr id="0" name=""/>
        <dsp:cNvSpPr/>
      </dsp:nvSpPr>
      <dsp:spPr>
        <a:xfrm>
          <a:off x="273215" y="538"/>
          <a:ext cx="6707238" cy="17639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solidFill>
                <a:schemeClr val="tx1"/>
              </a:solidFill>
              <a:latin typeface="Arial "/>
            </a:rPr>
            <a:t>La Sociedad Concesionaria será responsable en todo lo relacionado a la construcción de accesos y el reconocimiento de costos respectivos a sus posesionarios, para lo cual deberá ceñirse a las normas vigentes que corresponden</a:t>
          </a:r>
          <a:r>
            <a:rPr lang="es-ES" sz="2200" kern="1200" dirty="0">
              <a:solidFill>
                <a:schemeClr val="tx1"/>
              </a:solidFill>
              <a:latin typeface="Arial "/>
            </a:rPr>
            <a:t>.</a:t>
          </a:r>
          <a:endParaRPr lang="es-ES" sz="2200" kern="1200" dirty="0">
            <a:solidFill>
              <a:schemeClr val="tx1"/>
            </a:solidFill>
          </a:endParaRPr>
        </a:p>
      </dsp:txBody>
      <dsp:txXfrm>
        <a:off x="324880" y="52203"/>
        <a:ext cx="6603908" cy="1660644"/>
      </dsp:txXfrm>
    </dsp:sp>
    <dsp:sp modelId="{EE139D61-A29E-4508-AE45-0E226E32D160}">
      <dsp:nvSpPr>
        <dsp:cNvPr id="0" name=""/>
        <dsp:cNvSpPr/>
      </dsp:nvSpPr>
      <dsp:spPr>
        <a:xfrm rot="5400000">
          <a:off x="3296089" y="1808612"/>
          <a:ext cx="661490" cy="7937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s-ES" sz="3300" kern="1200"/>
        </a:p>
      </dsp:txBody>
      <dsp:txXfrm rot="-5400000">
        <a:off x="3388699" y="1874761"/>
        <a:ext cx="476272" cy="463043"/>
      </dsp:txXfrm>
    </dsp:sp>
    <dsp:sp modelId="{F40C09D6-71FE-4DE6-8CB3-0ED4E050EA7E}">
      <dsp:nvSpPr>
        <dsp:cNvPr id="0" name=""/>
        <dsp:cNvSpPr/>
      </dsp:nvSpPr>
      <dsp:spPr>
        <a:xfrm>
          <a:off x="273215" y="2646500"/>
          <a:ext cx="6707238" cy="17639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solidFill>
                <a:schemeClr val="tx1"/>
              </a:solidFill>
              <a:latin typeface="Arial "/>
            </a:rPr>
            <a:t>Entre otras, la Sociedad Concesionaria será responsable de las siguientes actividades:</a:t>
          </a:r>
        </a:p>
        <a:p>
          <a:pPr marL="171450" lvl="1" indent="-171450" algn="just" defTabSz="711200">
            <a:lnSpc>
              <a:spcPct val="90000"/>
            </a:lnSpc>
            <a:spcBef>
              <a:spcPct val="0"/>
            </a:spcBef>
            <a:spcAft>
              <a:spcPct val="15000"/>
            </a:spcAft>
            <a:buChar char="•"/>
          </a:pPr>
          <a:r>
            <a:rPr lang="es-ES" sz="1600" kern="1200" dirty="0">
              <a:solidFill>
                <a:schemeClr val="tx1"/>
              </a:solidFill>
              <a:latin typeface="Arial "/>
            </a:rPr>
            <a:t>Gestión de los derechos de servidumbre y el pago de las compensaciones a los propietarios o posesionarios de los terrenos de la faja de servidumbre y de las vías de acceso. Incluye obtención de la resolución MEM del otorgamiento de la servidumbre de la línea.</a:t>
          </a:r>
        </a:p>
      </dsp:txBody>
      <dsp:txXfrm>
        <a:off x="324880" y="2698165"/>
        <a:ext cx="6603908" cy="1660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80960-F161-42DD-906E-50416FA39492}">
      <dsp:nvSpPr>
        <dsp:cNvPr id="0" name=""/>
        <dsp:cNvSpPr/>
      </dsp:nvSpPr>
      <dsp:spPr>
        <a:xfrm>
          <a:off x="1736073" y="538"/>
          <a:ext cx="3781521" cy="17639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solidFill>
                <a:schemeClr val="tx1"/>
              </a:solidFill>
              <a:latin typeface="Arial "/>
            </a:rPr>
            <a:t>Levantamiento topográfico de la ruta seleccionada: Tradicional o Lidar.</a:t>
          </a:r>
          <a:endParaRPr lang="es-ES" sz="2200" kern="1200" dirty="0">
            <a:solidFill>
              <a:schemeClr val="tx1"/>
            </a:solidFill>
          </a:endParaRPr>
        </a:p>
      </dsp:txBody>
      <dsp:txXfrm>
        <a:off x="1787738" y="52203"/>
        <a:ext cx="3678191" cy="1660644"/>
      </dsp:txXfrm>
    </dsp:sp>
    <dsp:sp modelId="{EE139D61-A29E-4508-AE45-0E226E32D160}">
      <dsp:nvSpPr>
        <dsp:cNvPr id="0" name=""/>
        <dsp:cNvSpPr/>
      </dsp:nvSpPr>
      <dsp:spPr>
        <a:xfrm rot="5400000">
          <a:off x="3296089" y="1808612"/>
          <a:ext cx="661490" cy="7937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s-ES" sz="3300" kern="1200"/>
        </a:p>
      </dsp:txBody>
      <dsp:txXfrm rot="-5400000">
        <a:off x="3388699" y="1874761"/>
        <a:ext cx="476272" cy="463043"/>
      </dsp:txXfrm>
    </dsp:sp>
    <dsp:sp modelId="{F40C09D6-71FE-4DE6-8CB3-0ED4E050EA7E}">
      <dsp:nvSpPr>
        <dsp:cNvPr id="0" name=""/>
        <dsp:cNvSpPr/>
      </dsp:nvSpPr>
      <dsp:spPr>
        <a:xfrm>
          <a:off x="1736073" y="2646500"/>
          <a:ext cx="3781521" cy="17639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solidFill>
                <a:schemeClr val="tx1"/>
              </a:solidFill>
              <a:latin typeface="Arial "/>
            </a:rPr>
            <a:t>Definición de la Servidumbre de la Línea y Estudio detallado de densidad de descargas a tierra </a:t>
          </a:r>
          <a:r>
            <a:rPr lang="es-CO" sz="1600" kern="1200" dirty="0">
              <a:solidFill>
                <a:schemeClr val="tx1"/>
              </a:solidFill>
              <a:latin typeface="Arial "/>
              <a:hlinkClick xmlns:r="http://schemas.openxmlformats.org/officeDocument/2006/relationships" r:id="rId1"/>
            </a:rPr>
            <a:t>https://www.youtube.com/watch?v=wU-9_pZWsjA</a:t>
          </a:r>
          <a:endParaRPr lang="es-CO" sz="1600" kern="1200" dirty="0">
            <a:solidFill>
              <a:schemeClr val="tx1"/>
            </a:solidFill>
            <a:latin typeface="Arial "/>
          </a:endParaRPr>
        </a:p>
        <a:p>
          <a:pPr marL="0" lvl="0" indent="0" algn="just" defTabSz="711200">
            <a:lnSpc>
              <a:spcPct val="90000"/>
            </a:lnSpc>
            <a:spcBef>
              <a:spcPct val="0"/>
            </a:spcBef>
            <a:spcAft>
              <a:spcPct val="35000"/>
            </a:spcAft>
            <a:buNone/>
          </a:pPr>
          <a:endParaRPr lang="es-ES" sz="1600" kern="1200" dirty="0">
            <a:solidFill>
              <a:schemeClr val="tx1"/>
            </a:solidFill>
            <a:latin typeface="Arial "/>
          </a:endParaRPr>
        </a:p>
      </dsp:txBody>
      <dsp:txXfrm>
        <a:off x="1787738" y="2698165"/>
        <a:ext cx="3678191" cy="16606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80960-F161-42DD-906E-50416FA39492}">
      <dsp:nvSpPr>
        <dsp:cNvPr id="0" name=""/>
        <dsp:cNvSpPr/>
      </dsp:nvSpPr>
      <dsp:spPr>
        <a:xfrm>
          <a:off x="1432890" y="538"/>
          <a:ext cx="4387887" cy="17639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solidFill>
                <a:schemeClr val="tx1"/>
              </a:solidFill>
              <a:latin typeface="Arial "/>
            </a:rPr>
            <a:t>Obtención del CIRA (Certificación del Instituto Nacional de Cultura) – INC sobre afectación superficial a restos arqueológicos).</a:t>
          </a:r>
          <a:endParaRPr lang="es-ES" sz="2200" kern="1200" dirty="0">
            <a:solidFill>
              <a:schemeClr val="tx1"/>
            </a:solidFill>
          </a:endParaRPr>
        </a:p>
      </dsp:txBody>
      <dsp:txXfrm>
        <a:off x="1484555" y="52203"/>
        <a:ext cx="4284557" cy="1660644"/>
      </dsp:txXfrm>
    </dsp:sp>
    <dsp:sp modelId="{EE139D61-A29E-4508-AE45-0E226E32D160}">
      <dsp:nvSpPr>
        <dsp:cNvPr id="0" name=""/>
        <dsp:cNvSpPr/>
      </dsp:nvSpPr>
      <dsp:spPr>
        <a:xfrm rot="5400000">
          <a:off x="3296089" y="1808612"/>
          <a:ext cx="661490" cy="7937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s-ES" sz="3300" kern="1200"/>
        </a:p>
      </dsp:txBody>
      <dsp:txXfrm rot="-5400000">
        <a:off x="3388699" y="1874761"/>
        <a:ext cx="476272" cy="463043"/>
      </dsp:txXfrm>
    </dsp:sp>
    <dsp:sp modelId="{F40C09D6-71FE-4DE6-8CB3-0ED4E050EA7E}">
      <dsp:nvSpPr>
        <dsp:cNvPr id="0" name=""/>
        <dsp:cNvSpPr/>
      </dsp:nvSpPr>
      <dsp:spPr>
        <a:xfrm>
          <a:off x="1432890" y="2646500"/>
          <a:ext cx="4387887" cy="17639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solidFill>
                <a:schemeClr val="tx1"/>
              </a:solidFill>
              <a:latin typeface="Arial "/>
            </a:rPr>
            <a:t>Elaboración del Estudio de Impacto Ambiental (EIA) y la aplicación del plan de monitoreo ambiental durante la ejecución de la obra, el mismo que será desarrollado dentro del marco legal vigente, además deberá tener la conformidad de las entidades públicas correspondientes en ambos casos.</a:t>
          </a:r>
        </a:p>
      </dsp:txBody>
      <dsp:txXfrm>
        <a:off x="1484555" y="2698165"/>
        <a:ext cx="4284557" cy="16606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80960-F161-42DD-906E-50416FA39492}">
      <dsp:nvSpPr>
        <dsp:cNvPr id="0" name=""/>
        <dsp:cNvSpPr/>
      </dsp:nvSpPr>
      <dsp:spPr>
        <a:xfrm>
          <a:off x="1917983" y="538"/>
          <a:ext cx="3417701" cy="17639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solidFill>
                <a:schemeClr val="tx1"/>
              </a:solidFill>
              <a:latin typeface="Arial "/>
            </a:rPr>
            <a:t>Elaboración de todos los estudios de ingeniería: Planimetría y perfil de la línea, Calculo de Campos electromagnéticos, ruido audible, efecto corona, interferencias electromagnéticas</a:t>
          </a:r>
          <a:endParaRPr lang="es-ES" sz="2200" kern="1200" dirty="0">
            <a:solidFill>
              <a:schemeClr val="tx1"/>
            </a:solidFill>
          </a:endParaRPr>
        </a:p>
      </dsp:txBody>
      <dsp:txXfrm>
        <a:off x="1969648" y="52203"/>
        <a:ext cx="3314371" cy="1660644"/>
      </dsp:txXfrm>
    </dsp:sp>
    <dsp:sp modelId="{EE139D61-A29E-4508-AE45-0E226E32D160}">
      <dsp:nvSpPr>
        <dsp:cNvPr id="0" name=""/>
        <dsp:cNvSpPr/>
      </dsp:nvSpPr>
      <dsp:spPr>
        <a:xfrm rot="5400000">
          <a:off x="3296089" y="1808612"/>
          <a:ext cx="661490" cy="7937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s-ES" sz="3300" kern="1200"/>
        </a:p>
      </dsp:txBody>
      <dsp:txXfrm rot="-5400000">
        <a:off x="3388699" y="1874761"/>
        <a:ext cx="476272" cy="463043"/>
      </dsp:txXfrm>
    </dsp:sp>
    <dsp:sp modelId="{F40C09D6-71FE-4DE6-8CB3-0ED4E050EA7E}">
      <dsp:nvSpPr>
        <dsp:cNvPr id="0" name=""/>
        <dsp:cNvSpPr/>
      </dsp:nvSpPr>
      <dsp:spPr>
        <a:xfrm>
          <a:off x="1917983" y="2646500"/>
          <a:ext cx="3417701" cy="17639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solidFill>
                <a:schemeClr val="tx1"/>
              </a:solidFill>
              <a:latin typeface="Arial "/>
            </a:rPr>
            <a:t>Elaboración del Estudio de Impacto Ambiental de Desbosque (desbosque de la faja de servidumbre) hasta su conformidad regional y compensación económica y reforestación según lo señale la autoridad competente.</a:t>
          </a:r>
        </a:p>
      </dsp:txBody>
      <dsp:txXfrm>
        <a:off x="1969648" y="2698165"/>
        <a:ext cx="3314371" cy="16606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8BD4C-C39D-45B1-80F1-B2DA366D393E}" type="datetimeFigureOut">
              <a:rPr lang="en-US" smtClean="0"/>
              <a:t>6/27/2024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7136C-7A35-4825-AA38-EF703706B3B9}" type="slidenum">
              <a:rPr lang="en-US" smtClean="0"/>
              <a:t>‹Nº›</a:t>
            </a:fld>
            <a:endParaRPr lang="en-US"/>
          </a:p>
        </p:txBody>
      </p:sp>
    </p:spTree>
    <p:extLst>
      <p:ext uri="{BB962C8B-B14F-4D97-AF65-F5344CB8AC3E}">
        <p14:creationId xmlns:p14="http://schemas.microsoft.com/office/powerpoint/2010/main" val="257334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5" name="Marcador de pie de página 4"/>
          <p:cNvSpPr>
            <a:spLocks noGrp="1"/>
          </p:cNvSpPr>
          <p:nvPr>
            <p:ph type="ftr" sz="quarter" idx="11"/>
          </p:nvPr>
        </p:nvSpPr>
        <p:spPr/>
        <p:txBody>
          <a:bodyPr/>
          <a:lstStyle/>
          <a:p>
            <a:endParaRPr lang="es-PE"/>
          </a:p>
        </p:txBody>
      </p:sp>
    </p:spTree>
    <p:extLst>
      <p:ext uri="{BB962C8B-B14F-4D97-AF65-F5344CB8AC3E}">
        <p14:creationId xmlns:p14="http://schemas.microsoft.com/office/powerpoint/2010/main" val="1289812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673C12-F356-4944-962E-94835FC0FCB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47AB637D-49C8-4EAE-8C93-0B5674B79D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B431AF16-2F9E-40CA-9E25-958193F3C6C9}"/>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5" name="Marcador de pie de página 4">
            <a:extLst>
              <a:ext uri="{FF2B5EF4-FFF2-40B4-BE49-F238E27FC236}">
                <a16:creationId xmlns:a16="http://schemas.microsoft.com/office/drawing/2014/main" id="{F64F0209-9604-4F24-889F-852AB1D2DED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D9D2D51-1920-4BAC-99DF-A04F95D37A39}"/>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53601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B9D277-71D5-4B16-AEB5-A263D707F2C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2E2B0BF0-F7F3-4587-A85B-E26D70E7501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770F08A-F686-46F3-B4C6-E8ABF86499BE}"/>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5" name="Marcador de pie de página 4">
            <a:extLst>
              <a:ext uri="{FF2B5EF4-FFF2-40B4-BE49-F238E27FC236}">
                <a16:creationId xmlns:a16="http://schemas.microsoft.com/office/drawing/2014/main" id="{37EC8FAC-7913-4D1A-8B3A-A7F3A9FA187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E9BA5B04-3381-47B8-8FEB-46419C82AF1D}"/>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27627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9D55283-CF8C-4DCB-AC8F-F9093557A44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63D9E752-1A43-41D7-89B8-EF7F826175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13CD8C0-5EF4-4365-8297-F449D098E38A}"/>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5" name="Marcador de pie de página 4">
            <a:extLst>
              <a:ext uri="{FF2B5EF4-FFF2-40B4-BE49-F238E27FC236}">
                <a16:creationId xmlns:a16="http://schemas.microsoft.com/office/drawing/2014/main" id="{FA0D5478-411C-4897-B625-39964F7225C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3464E65B-B29B-4F2A-9EF4-3F3D10896E66}"/>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155023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3CF42-CCD0-42B1-BCD5-D226B9F00BC2}"/>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835BE8A9-BC07-4A11-AD01-DC89B62446E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29B2EC4-CBF3-4644-86C0-840B68F016B0}"/>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5" name="Marcador de pie de página 4">
            <a:extLst>
              <a:ext uri="{FF2B5EF4-FFF2-40B4-BE49-F238E27FC236}">
                <a16:creationId xmlns:a16="http://schemas.microsoft.com/office/drawing/2014/main" id="{D44B834B-1FF2-4377-8F9F-237173ED4A4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EBFD0F5-5AA4-47AB-981C-406A798CC2A1}"/>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257844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693DB-63F0-405C-917B-C5F171BE0EE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0C0F6183-0085-40B4-AB10-E37B35E431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F822CAA-0472-4F05-81C4-5C3A98B32E57}"/>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5" name="Marcador de pie de página 4">
            <a:extLst>
              <a:ext uri="{FF2B5EF4-FFF2-40B4-BE49-F238E27FC236}">
                <a16:creationId xmlns:a16="http://schemas.microsoft.com/office/drawing/2014/main" id="{06223606-117C-4DDD-8362-9A856BE5095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F565E14-73C5-4B2D-B3CC-5FB95C824377}"/>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4969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D64EC-F43B-469D-82FB-9FC87FF61F8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C9CFA55F-957E-42E6-83CC-C3019C26218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36BF75E9-032C-4583-A869-6DD41202BF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36F9946E-6057-4C56-A586-A55B869F579F}"/>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6" name="Marcador de pie de página 5">
            <a:extLst>
              <a:ext uri="{FF2B5EF4-FFF2-40B4-BE49-F238E27FC236}">
                <a16:creationId xmlns:a16="http://schemas.microsoft.com/office/drawing/2014/main" id="{226068C9-2B1D-45A4-83D5-CF4B891D19A6}"/>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2E44C277-8550-4B13-BD0A-90D824E310F0}"/>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132241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E59E0A-17CE-4A52-9215-4044987D0B8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5F3FCCCE-388D-4DDC-AC44-0CF769B14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36CC7BD-4FF7-42CA-A86A-5F94EB3CBE8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F8EC7785-F764-4EB3-BC92-6196F32EDD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FF28EA0-FE1A-4131-A95B-1D96C2C7C0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3A9E62A7-C40B-4A58-B264-234D344DC041}"/>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8" name="Marcador de pie de página 7">
            <a:extLst>
              <a:ext uri="{FF2B5EF4-FFF2-40B4-BE49-F238E27FC236}">
                <a16:creationId xmlns:a16="http://schemas.microsoft.com/office/drawing/2014/main" id="{1151A43F-CD27-4FBA-B8CC-A6AEC4A1E158}"/>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A4317628-87EC-475A-AE2E-6DBB277F8750}"/>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1485204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796E34-D7DD-4652-95F3-1A8591F999E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C32DED3B-B9D2-4D68-BB2F-BABC13956F21}"/>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4" name="Marcador de pie de página 3">
            <a:extLst>
              <a:ext uri="{FF2B5EF4-FFF2-40B4-BE49-F238E27FC236}">
                <a16:creationId xmlns:a16="http://schemas.microsoft.com/office/drawing/2014/main" id="{901CC133-EBE0-4752-B2AA-2A6BEDD5E322}"/>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2DAD7AB6-626F-4FE2-99EB-B80F9FEC4224}"/>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262500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336866-F059-411F-8128-1E6180E19B50}"/>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3" name="Marcador de pie de página 2">
            <a:extLst>
              <a:ext uri="{FF2B5EF4-FFF2-40B4-BE49-F238E27FC236}">
                <a16:creationId xmlns:a16="http://schemas.microsoft.com/office/drawing/2014/main" id="{331A6E56-7F35-4BDF-8FC3-97F74E0E742A}"/>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5540CE8A-E1E9-4ABB-9667-B7DD0B0ED828}"/>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37091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9110D9-532D-4366-BC63-3D2B85D2439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876E142-AEE2-4849-8259-E215E84F8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AA5000D2-6B0A-488E-9F6C-C035FF218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DD2E13-5B06-45DA-B4E9-46F56B404154}"/>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6" name="Marcador de pie de página 5">
            <a:extLst>
              <a:ext uri="{FF2B5EF4-FFF2-40B4-BE49-F238E27FC236}">
                <a16:creationId xmlns:a16="http://schemas.microsoft.com/office/drawing/2014/main" id="{2F9B695A-3BF9-4E50-B5AF-01F7A2E18AD5}"/>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C0CA0D3-7A96-4D56-A918-FD3A808ADBCF}"/>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109494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1D2FB0-3BAC-414E-A4D1-BA4C4E635E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8E0B3B70-E816-4A5C-BADD-6874F4A5D8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8DE0DD8A-CCDD-4E54-BFE2-182C2961A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F746FF5-2759-4B17-87E1-18D5DB238585}"/>
              </a:ext>
            </a:extLst>
          </p:cNvPr>
          <p:cNvSpPr>
            <a:spLocks noGrp="1"/>
          </p:cNvSpPr>
          <p:nvPr>
            <p:ph type="dt" sz="half" idx="10"/>
          </p:nvPr>
        </p:nvSpPr>
        <p:spPr/>
        <p:txBody>
          <a:bodyPr/>
          <a:lstStyle/>
          <a:p>
            <a:fld id="{503B5D1D-C8CE-416E-90CD-B034FE9167E7}" type="datetimeFigureOut">
              <a:rPr lang="es-PE" smtClean="0"/>
              <a:t>27/06/2024</a:t>
            </a:fld>
            <a:endParaRPr lang="es-PE"/>
          </a:p>
        </p:txBody>
      </p:sp>
      <p:sp>
        <p:nvSpPr>
          <p:cNvPr id="6" name="Marcador de pie de página 5">
            <a:extLst>
              <a:ext uri="{FF2B5EF4-FFF2-40B4-BE49-F238E27FC236}">
                <a16:creationId xmlns:a16="http://schemas.microsoft.com/office/drawing/2014/main" id="{6B1A80D9-4CA5-413D-98A0-450482468F1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61F84729-FF37-40ED-A7E3-EEC267E06CBF}"/>
              </a:ext>
            </a:extLst>
          </p:cNvPr>
          <p:cNvSpPr>
            <a:spLocks noGrp="1"/>
          </p:cNvSpPr>
          <p:nvPr>
            <p:ph type="sldNum" sz="quarter" idx="12"/>
          </p:nvPr>
        </p:nvSpPr>
        <p:spPr/>
        <p:txBody>
          <a:bodyPr/>
          <a:lstStyle/>
          <a:p>
            <a:fld id="{A667AA1B-E8AD-4CDC-A48B-0CBE3FACADD5}" type="slidenum">
              <a:rPr lang="es-PE" smtClean="0"/>
              <a:t>‹Nº›</a:t>
            </a:fld>
            <a:endParaRPr lang="es-PE"/>
          </a:p>
        </p:txBody>
      </p:sp>
    </p:spTree>
    <p:extLst>
      <p:ext uri="{BB962C8B-B14F-4D97-AF65-F5344CB8AC3E}">
        <p14:creationId xmlns:p14="http://schemas.microsoft.com/office/powerpoint/2010/main" val="23326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A15F9E-A130-4885-854D-CCA779C667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A5DF3E8-DFE0-4727-B865-ECED50612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D2DC66CC-905F-49A8-80C9-A4442A4F6A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B5D1D-C8CE-416E-90CD-B034FE9167E7}" type="datetimeFigureOut">
              <a:rPr lang="es-PE" smtClean="0"/>
              <a:t>27/06/2024</a:t>
            </a:fld>
            <a:endParaRPr lang="es-PE"/>
          </a:p>
        </p:txBody>
      </p:sp>
      <p:sp>
        <p:nvSpPr>
          <p:cNvPr id="5" name="Marcador de pie de página 4">
            <a:extLst>
              <a:ext uri="{FF2B5EF4-FFF2-40B4-BE49-F238E27FC236}">
                <a16:creationId xmlns:a16="http://schemas.microsoft.com/office/drawing/2014/main" id="{CD9DF01C-6A86-42F8-8578-6907EE9BF8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8F60AD36-ABC7-4DA6-82F0-E5E3BB9C1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7AA1B-E8AD-4CDC-A48B-0CBE3FACADD5}" type="slidenum">
              <a:rPr lang="es-PE" smtClean="0"/>
              <a:t>‹Nº›</a:t>
            </a:fld>
            <a:endParaRPr lang="es-PE"/>
          </a:p>
        </p:txBody>
      </p:sp>
    </p:spTree>
    <p:extLst>
      <p:ext uri="{BB962C8B-B14F-4D97-AF65-F5344CB8AC3E}">
        <p14:creationId xmlns:p14="http://schemas.microsoft.com/office/powerpoint/2010/main" val="1641353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s://inelinc.com/"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youtube.com/watch?v=F2Jwr4258wI&amp;t=225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openstreetmap.org/#map=12/14.5429/120.6086"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hlinkClick r:id="rId2"/>
            <a:extLst>
              <a:ext uri="{FF2B5EF4-FFF2-40B4-BE49-F238E27FC236}">
                <a16:creationId xmlns:a16="http://schemas.microsoft.com/office/drawing/2014/main" id="{A91A8BA2-B653-483D-AAB8-600B956225F9}"/>
              </a:ext>
            </a:extLst>
          </p:cNvPr>
          <p:cNvSpPr/>
          <p:nvPr/>
        </p:nvSpPr>
        <p:spPr>
          <a:xfrm>
            <a:off x="10058400" y="5219114"/>
            <a:ext cx="1913206" cy="13927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pic>
        <p:nvPicPr>
          <p:cNvPr id="2" name="Imagen 1">
            <a:extLst>
              <a:ext uri="{FF2B5EF4-FFF2-40B4-BE49-F238E27FC236}">
                <a16:creationId xmlns:a16="http://schemas.microsoft.com/office/drawing/2014/main" id="{C5B6D3A7-C038-A2CF-DE58-7414DF2A59CE}"/>
              </a:ext>
            </a:extLst>
          </p:cNvPr>
          <p:cNvPicPr>
            <a:picLocks noChangeAspect="1"/>
          </p:cNvPicPr>
          <p:nvPr/>
        </p:nvPicPr>
        <p:blipFill rotWithShape="1">
          <a:blip r:embed="rId3"/>
          <a:srcRect l="26196" t="45753" r="56495" b="50000"/>
          <a:stretch/>
        </p:blipFill>
        <p:spPr>
          <a:xfrm>
            <a:off x="4773597" y="4230577"/>
            <a:ext cx="2958012" cy="408097"/>
          </a:xfrm>
          <a:prstGeom prst="rect">
            <a:avLst/>
          </a:prstGeom>
        </p:spPr>
      </p:pic>
      <p:grpSp>
        <p:nvGrpSpPr>
          <p:cNvPr id="3" name="Grupo 2">
            <a:extLst>
              <a:ext uri="{FF2B5EF4-FFF2-40B4-BE49-F238E27FC236}">
                <a16:creationId xmlns:a16="http://schemas.microsoft.com/office/drawing/2014/main" id="{DE4741D3-E410-F0A5-990B-B09E100CF0C2}"/>
              </a:ext>
            </a:extLst>
          </p:cNvPr>
          <p:cNvGrpSpPr/>
          <p:nvPr/>
        </p:nvGrpSpPr>
        <p:grpSpPr>
          <a:xfrm>
            <a:off x="9631552" y="4090628"/>
            <a:ext cx="2511690" cy="2098137"/>
            <a:chOff x="0" y="0"/>
            <a:chExt cx="9695540" cy="5652529"/>
          </a:xfrm>
        </p:grpSpPr>
        <p:pic>
          <p:nvPicPr>
            <p:cNvPr id="5" name="Imagen 4">
              <a:extLst>
                <a:ext uri="{FF2B5EF4-FFF2-40B4-BE49-F238E27FC236}">
                  <a16:creationId xmlns:a16="http://schemas.microsoft.com/office/drawing/2014/main" id="{33FD56D3-E460-EE0B-4E85-4670C98BB5D6}"/>
                </a:ext>
              </a:extLst>
            </p:cNvPr>
            <p:cNvPicPr>
              <a:picLocks noChangeAspect="1"/>
            </p:cNvPicPr>
            <p:nvPr/>
          </p:nvPicPr>
          <p:blipFill rotWithShape="1">
            <a:blip r:embed="rId4"/>
            <a:srcRect r="12862" b="9641"/>
            <a:stretch/>
          </p:blipFill>
          <p:spPr>
            <a:xfrm>
              <a:off x="0" y="0"/>
              <a:ext cx="9695540" cy="5652529"/>
            </a:xfrm>
            <a:prstGeom prst="rect">
              <a:avLst/>
            </a:prstGeom>
          </p:spPr>
        </p:pic>
        <p:pic>
          <p:nvPicPr>
            <p:cNvPr id="6" name="Imagen 5">
              <a:extLst>
                <a:ext uri="{FF2B5EF4-FFF2-40B4-BE49-F238E27FC236}">
                  <a16:creationId xmlns:a16="http://schemas.microsoft.com/office/drawing/2014/main" id="{C48B3939-48A5-5774-D293-696EBEADB243}"/>
                </a:ext>
              </a:extLst>
            </p:cNvPr>
            <p:cNvPicPr>
              <a:picLocks noChangeAspect="1"/>
            </p:cNvPicPr>
            <p:nvPr/>
          </p:nvPicPr>
          <p:blipFill rotWithShape="1">
            <a:blip r:embed="rId5"/>
            <a:srcRect l="59770" t="35437" r="6470" b="38970"/>
            <a:stretch/>
          </p:blipFill>
          <p:spPr>
            <a:xfrm>
              <a:off x="6030495" y="4573906"/>
              <a:ext cx="2448272" cy="1043526"/>
            </a:xfrm>
            <a:prstGeom prst="rect">
              <a:avLst/>
            </a:prstGeom>
          </p:spPr>
        </p:pic>
        <p:pic>
          <p:nvPicPr>
            <p:cNvPr id="7" name="Picture 2" descr="Resultado de imagen para global mapper">
              <a:extLst>
                <a:ext uri="{FF2B5EF4-FFF2-40B4-BE49-F238E27FC236}">
                  <a16:creationId xmlns:a16="http://schemas.microsoft.com/office/drawing/2014/main" id="{A2514831-D8A8-2D52-35C9-38F9F89AF6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032" y="1274849"/>
              <a:ext cx="2137420" cy="213742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a16="http://schemas.microsoft.com/office/drawing/2014/main" id="{68BEA661-3971-CA05-D9A1-A4A12E74AB34}"/>
              </a:ext>
            </a:extLst>
          </p:cNvPr>
          <p:cNvSpPr txBox="1"/>
          <p:nvPr/>
        </p:nvSpPr>
        <p:spPr>
          <a:xfrm>
            <a:off x="4814238" y="2239648"/>
            <a:ext cx="5445642" cy="1200329"/>
          </a:xfrm>
          <a:prstGeom prst="rect">
            <a:avLst/>
          </a:prstGeom>
          <a:noFill/>
        </p:spPr>
        <p:txBody>
          <a:bodyPr wrap="square" rtlCol="0">
            <a:spAutoFit/>
          </a:bodyPr>
          <a:lstStyle/>
          <a:p>
            <a:pPr algn="just"/>
            <a:r>
              <a:rPr lang="es-ES" sz="3600" dirty="0">
                <a:latin typeface="Britannic Bold" panose="020B0903060703020204" pitchFamily="34" charset="0"/>
              </a:rPr>
              <a:t>Ingeniería de Líneas Eléctricas de Transmisión</a:t>
            </a:r>
          </a:p>
        </p:txBody>
      </p:sp>
      <p:sp>
        <p:nvSpPr>
          <p:cNvPr id="9" name="CuadroTexto 8">
            <a:extLst>
              <a:ext uri="{FF2B5EF4-FFF2-40B4-BE49-F238E27FC236}">
                <a16:creationId xmlns:a16="http://schemas.microsoft.com/office/drawing/2014/main" id="{866B0BF5-FB14-35FA-A352-56BDA5D108CC}"/>
              </a:ext>
            </a:extLst>
          </p:cNvPr>
          <p:cNvSpPr txBox="1"/>
          <p:nvPr/>
        </p:nvSpPr>
        <p:spPr>
          <a:xfrm>
            <a:off x="3094107" y="4638674"/>
            <a:ext cx="6435945" cy="646331"/>
          </a:xfrm>
          <a:prstGeom prst="rect">
            <a:avLst/>
          </a:prstGeom>
          <a:noFill/>
        </p:spPr>
        <p:txBody>
          <a:bodyPr wrap="square" rtlCol="0">
            <a:spAutoFit/>
          </a:bodyPr>
          <a:lstStyle/>
          <a:p>
            <a:r>
              <a:rPr lang="es-ES" sz="3600" dirty="0">
                <a:solidFill>
                  <a:srgbClr val="00B050"/>
                </a:solidFill>
                <a:latin typeface="Britannic Bold" panose="020B0903060703020204" pitchFamily="34" charset="0"/>
              </a:rPr>
              <a:t>Tema 4 – Selección de Ruta</a:t>
            </a:r>
          </a:p>
        </p:txBody>
      </p:sp>
      <p:pic>
        <p:nvPicPr>
          <p:cNvPr id="10" name="Imagen 9">
            <a:extLst>
              <a:ext uri="{FF2B5EF4-FFF2-40B4-BE49-F238E27FC236}">
                <a16:creationId xmlns:a16="http://schemas.microsoft.com/office/drawing/2014/main" id="{7C19ED5B-F522-653C-1F8B-0FCBF2CB5535}"/>
              </a:ext>
            </a:extLst>
          </p:cNvPr>
          <p:cNvPicPr>
            <a:picLocks noChangeAspect="1"/>
          </p:cNvPicPr>
          <p:nvPr/>
        </p:nvPicPr>
        <p:blipFill rotWithShape="1">
          <a:blip r:embed="rId7"/>
          <a:srcRect r="23421"/>
          <a:stretch/>
        </p:blipFill>
        <p:spPr>
          <a:xfrm>
            <a:off x="44436" y="956730"/>
            <a:ext cx="2567043" cy="5655085"/>
          </a:xfrm>
          <a:prstGeom prst="rect">
            <a:avLst/>
          </a:prstGeom>
        </p:spPr>
      </p:pic>
    </p:spTree>
    <p:extLst>
      <p:ext uri="{BB962C8B-B14F-4D97-AF65-F5344CB8AC3E}">
        <p14:creationId xmlns:p14="http://schemas.microsoft.com/office/powerpoint/2010/main" val="4066306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10</a:t>
            </a:fld>
            <a:endParaRPr lang="es-PE"/>
          </a:p>
        </p:txBody>
      </p:sp>
      <p:sp>
        <p:nvSpPr>
          <p:cNvPr id="3" name="CuadroTexto 2">
            <a:extLst>
              <a:ext uri="{FF2B5EF4-FFF2-40B4-BE49-F238E27FC236}">
                <a16:creationId xmlns:a16="http://schemas.microsoft.com/office/drawing/2014/main" id="{764AA286-3394-06CD-00D8-32575C356119}"/>
              </a:ext>
            </a:extLst>
          </p:cNvPr>
          <p:cNvSpPr txBox="1"/>
          <p:nvPr/>
        </p:nvSpPr>
        <p:spPr>
          <a:xfrm>
            <a:off x="0" y="301923"/>
            <a:ext cx="8772939" cy="707886"/>
          </a:xfrm>
          <a:prstGeom prst="rect">
            <a:avLst/>
          </a:prstGeom>
          <a:noFill/>
        </p:spPr>
        <p:txBody>
          <a:bodyPr wrap="square" rtlCol="0">
            <a:spAutoFit/>
          </a:bodyPr>
          <a:lstStyle/>
          <a:p>
            <a:r>
              <a:rPr lang="es-ES" sz="4000" b="1" dirty="0">
                <a:solidFill>
                  <a:schemeClr val="bg1"/>
                </a:solidFill>
                <a:latin typeface="Montserrat" panose="00000500000000000000" pitchFamily="2" charset="0"/>
              </a:rPr>
              <a:t>Parámetros de Selección</a:t>
            </a:r>
          </a:p>
        </p:txBody>
      </p:sp>
      <p:sp>
        <p:nvSpPr>
          <p:cNvPr id="2" name="CuadroTexto 1">
            <a:extLst>
              <a:ext uri="{FF2B5EF4-FFF2-40B4-BE49-F238E27FC236}">
                <a16:creationId xmlns:a16="http://schemas.microsoft.com/office/drawing/2014/main" id="{38B1E0B9-2DDF-D778-4E14-D9B3CAA230FE}"/>
              </a:ext>
            </a:extLst>
          </p:cNvPr>
          <p:cNvSpPr txBox="1"/>
          <p:nvPr/>
        </p:nvSpPr>
        <p:spPr>
          <a:xfrm>
            <a:off x="3349" y="1781369"/>
            <a:ext cx="4459310" cy="3600986"/>
          </a:xfrm>
          <a:prstGeom prst="rect">
            <a:avLst/>
          </a:prstGeom>
          <a:noFill/>
        </p:spPr>
        <p:txBody>
          <a:bodyPr wrap="square">
            <a:spAutoFit/>
          </a:bodyPr>
          <a:lstStyle/>
          <a:p>
            <a:pPr algn="just"/>
            <a:r>
              <a:rPr lang="es-CO" sz="2400" dirty="0"/>
              <a:t>Calificación de Parámetros Técnicos:</a:t>
            </a:r>
          </a:p>
          <a:p>
            <a:pPr algn="just"/>
            <a:endParaRPr lang="es-CO" dirty="0"/>
          </a:p>
          <a:p>
            <a:pPr algn="just"/>
            <a:r>
              <a:rPr lang="es-CO" dirty="0"/>
              <a:t>Cada opción de ruta es ponderada según el grado de incidencia de cada uno de los parámetros. El rango de escala numérica utilizada para evaluar los parámetros de ingeniería fue de 10 (efectos mínimos) a 1 (mayor efecto).</a:t>
            </a:r>
          </a:p>
          <a:p>
            <a:pPr algn="just"/>
            <a:r>
              <a:rPr lang="es-CO" dirty="0"/>
              <a:t>Los parámetros considerados en este estudio y los pesos asignados a cada uno de ellos se muestran a continuación:</a:t>
            </a:r>
          </a:p>
        </p:txBody>
      </p:sp>
      <p:graphicFrame>
        <p:nvGraphicFramePr>
          <p:cNvPr id="4" name="Tabla 3">
            <a:extLst>
              <a:ext uri="{FF2B5EF4-FFF2-40B4-BE49-F238E27FC236}">
                <a16:creationId xmlns:a16="http://schemas.microsoft.com/office/drawing/2014/main" id="{BB3290F0-311C-C299-B125-DF3749FD4BF2}"/>
              </a:ext>
            </a:extLst>
          </p:cNvPr>
          <p:cNvGraphicFramePr>
            <a:graphicFrameLocks noGrp="1"/>
          </p:cNvGraphicFramePr>
          <p:nvPr>
            <p:extLst>
              <p:ext uri="{D42A27DB-BD31-4B8C-83A1-F6EECF244321}">
                <p14:modId xmlns:p14="http://schemas.microsoft.com/office/powerpoint/2010/main" val="2592949403"/>
              </p:ext>
            </p:extLst>
          </p:nvPr>
        </p:nvGraphicFramePr>
        <p:xfrm>
          <a:off x="5626359" y="1088781"/>
          <a:ext cx="5192947" cy="5354622"/>
        </p:xfrm>
        <a:graphic>
          <a:graphicData uri="http://schemas.openxmlformats.org/drawingml/2006/table">
            <a:tbl>
              <a:tblPr firstRow="1" firstCol="1" lastRow="1" lastCol="1" bandRow="1" bandCol="1">
                <a:tableStyleId>{5940675A-B579-460E-94D1-54222C63F5DA}</a:tableStyleId>
              </a:tblPr>
              <a:tblGrid>
                <a:gridCol w="3180257">
                  <a:extLst>
                    <a:ext uri="{9D8B030D-6E8A-4147-A177-3AD203B41FA5}">
                      <a16:colId xmlns:a16="http://schemas.microsoft.com/office/drawing/2014/main" val="20000"/>
                    </a:ext>
                  </a:extLst>
                </a:gridCol>
                <a:gridCol w="1218363">
                  <a:extLst>
                    <a:ext uri="{9D8B030D-6E8A-4147-A177-3AD203B41FA5}">
                      <a16:colId xmlns:a16="http://schemas.microsoft.com/office/drawing/2014/main" val="20001"/>
                    </a:ext>
                  </a:extLst>
                </a:gridCol>
                <a:gridCol w="794327">
                  <a:extLst>
                    <a:ext uri="{9D8B030D-6E8A-4147-A177-3AD203B41FA5}">
                      <a16:colId xmlns:a16="http://schemas.microsoft.com/office/drawing/2014/main" val="20002"/>
                    </a:ext>
                  </a:extLst>
                </a:gridCol>
              </a:tblGrid>
              <a:tr h="133866">
                <a:tc>
                  <a:txBody>
                    <a:bodyPr/>
                    <a:lstStyle/>
                    <a:p>
                      <a:pPr marL="457200">
                        <a:spcAft>
                          <a:spcPts val="0"/>
                        </a:spcAft>
                        <a:tabLst>
                          <a:tab pos="457200" algn="l"/>
                        </a:tabLst>
                      </a:pPr>
                      <a:r>
                        <a:rPr lang="es-VE" sz="800" dirty="0">
                          <a:effectLst/>
                        </a:rPr>
                        <a:t>Descripción</a:t>
                      </a:r>
                      <a:endParaRPr lang="es-ES" sz="800" dirty="0">
                        <a:effectLst/>
                        <a:latin typeface="Arial "/>
                        <a:ea typeface="Times New Roman" panose="02020603050405020304" pitchFamily="18" charset="0"/>
                      </a:endParaRPr>
                    </a:p>
                  </a:txBody>
                  <a:tcPr marL="49447" marR="49447" marT="0" marB="0"/>
                </a:tc>
                <a:tc>
                  <a:txBody>
                    <a:bodyPr/>
                    <a:lstStyle/>
                    <a:p>
                      <a:pPr marL="67945" algn="ctr">
                        <a:spcAft>
                          <a:spcPts val="0"/>
                        </a:spcAft>
                        <a:tabLst>
                          <a:tab pos="67945" algn="l"/>
                        </a:tabLst>
                      </a:pPr>
                      <a:r>
                        <a:rPr lang="es-VE" sz="800">
                          <a:effectLst/>
                        </a:rPr>
                        <a:t>Unidad</a:t>
                      </a:r>
                      <a:endParaRPr lang="es-ES" sz="800">
                        <a:effectLst/>
                        <a:latin typeface="Arial "/>
                        <a:ea typeface="Times New Roman" panose="02020603050405020304" pitchFamily="18" charset="0"/>
                      </a:endParaRPr>
                    </a:p>
                  </a:txBody>
                  <a:tcPr marL="49447" marR="49447" marT="0" marB="0"/>
                </a:tc>
                <a:tc>
                  <a:txBody>
                    <a:bodyPr/>
                    <a:lstStyle/>
                    <a:p>
                      <a:pPr marL="67945" algn="ctr">
                        <a:spcAft>
                          <a:spcPts val="0"/>
                        </a:spcAft>
                        <a:tabLst>
                          <a:tab pos="67945" algn="l"/>
                        </a:tabLst>
                      </a:pPr>
                      <a:r>
                        <a:rPr lang="es-VE" sz="800">
                          <a:effectLst/>
                        </a:rPr>
                        <a:t>Peso</a:t>
                      </a:r>
                      <a:endParaRPr lang="es-ES" sz="800">
                        <a:effectLst/>
                        <a:latin typeface="Arial "/>
                        <a:ea typeface="Times New Roman" panose="02020603050405020304" pitchFamily="18" charset="0"/>
                      </a:endParaRPr>
                    </a:p>
                  </a:txBody>
                  <a:tcPr marL="49447" marR="49447" marT="0" marB="0"/>
                </a:tc>
                <a:extLst>
                  <a:ext uri="{0D108BD9-81ED-4DB2-BD59-A6C34878D82A}">
                    <a16:rowId xmlns:a16="http://schemas.microsoft.com/office/drawing/2014/main" val="10000"/>
                  </a:ext>
                </a:extLst>
              </a:tr>
              <a:tr h="669328">
                <a:tc>
                  <a:txBody>
                    <a:bodyPr/>
                    <a:lstStyle/>
                    <a:p>
                      <a:pPr>
                        <a:spcAft>
                          <a:spcPts val="0"/>
                        </a:spcAft>
                        <a:tabLst>
                          <a:tab pos="457200" algn="l"/>
                        </a:tabLst>
                      </a:pPr>
                      <a:r>
                        <a:rPr lang="es-VE" sz="800" dirty="0">
                          <a:effectLst/>
                        </a:rPr>
                        <a:t>1. Tipos de suelos:</a:t>
                      </a:r>
                      <a:endParaRPr lang="es-ES" sz="800" dirty="0">
                        <a:effectLst/>
                      </a:endParaRPr>
                    </a:p>
                    <a:p>
                      <a:pPr marL="457200">
                        <a:spcAft>
                          <a:spcPts val="0"/>
                        </a:spcAft>
                        <a:tabLst>
                          <a:tab pos="457200" algn="l"/>
                        </a:tabLst>
                      </a:pPr>
                      <a:r>
                        <a:rPr lang="es-VE" sz="800" dirty="0">
                          <a:effectLst/>
                        </a:rPr>
                        <a:t>- Normal</a:t>
                      </a:r>
                      <a:endParaRPr lang="es-ES" sz="800" dirty="0">
                        <a:effectLst/>
                      </a:endParaRPr>
                    </a:p>
                    <a:p>
                      <a:pPr marL="457200">
                        <a:spcAft>
                          <a:spcPts val="0"/>
                        </a:spcAft>
                        <a:tabLst>
                          <a:tab pos="457200" algn="l"/>
                        </a:tabLst>
                      </a:pPr>
                      <a:r>
                        <a:rPr lang="es-VE" sz="800" dirty="0">
                          <a:effectLst/>
                        </a:rPr>
                        <a:t>- Arcillas expansivas</a:t>
                      </a:r>
                      <a:endParaRPr lang="es-ES" sz="800" dirty="0">
                        <a:effectLst/>
                      </a:endParaRPr>
                    </a:p>
                    <a:p>
                      <a:pPr marL="457200">
                        <a:spcAft>
                          <a:spcPts val="0"/>
                        </a:spcAft>
                        <a:tabLst>
                          <a:tab pos="457200" algn="l"/>
                        </a:tabLst>
                      </a:pPr>
                      <a:r>
                        <a:rPr lang="es-VE" sz="800" dirty="0">
                          <a:effectLst/>
                        </a:rPr>
                        <a:t>- Arenoso</a:t>
                      </a:r>
                      <a:endParaRPr lang="es-ES" sz="800" dirty="0">
                        <a:effectLst/>
                      </a:endParaRPr>
                    </a:p>
                    <a:p>
                      <a:pPr marL="457200">
                        <a:spcAft>
                          <a:spcPts val="0"/>
                        </a:spcAft>
                        <a:tabLst>
                          <a:tab pos="457200" algn="l"/>
                        </a:tabLst>
                      </a:pPr>
                      <a:r>
                        <a:rPr lang="es-VE" sz="800" dirty="0">
                          <a:effectLst/>
                        </a:rPr>
                        <a:t>- Rocoso</a:t>
                      </a:r>
                      <a:endParaRPr lang="es-ES" sz="800" dirty="0">
                        <a:effectLst/>
                        <a:latin typeface="Arial "/>
                        <a:ea typeface="Times New Roman" panose="02020603050405020304" pitchFamily="18" charset="0"/>
                      </a:endParaRPr>
                    </a:p>
                  </a:txBody>
                  <a:tcPr marL="49447" marR="49447" marT="0" marB="0">
                    <a:solidFill>
                      <a:schemeClr val="bg1"/>
                    </a:solidFill>
                  </a:tcPr>
                </a:tc>
                <a:tc>
                  <a:txBody>
                    <a:bodyPr/>
                    <a:lstStyle/>
                    <a:p>
                      <a:pPr marL="67945" algn="ctr">
                        <a:spcAft>
                          <a:spcPts val="0"/>
                        </a:spcAft>
                        <a:tabLst>
                          <a:tab pos="67945" algn="l"/>
                        </a:tabLst>
                      </a:pPr>
                      <a:r>
                        <a:rPr lang="es-VE" sz="800" dirty="0">
                          <a:effectLst/>
                        </a:rPr>
                        <a:t>Por km</a:t>
                      </a:r>
                      <a:endParaRPr lang="es-ES" sz="800" dirty="0">
                        <a:effectLst/>
                        <a:latin typeface="Arial "/>
                        <a:ea typeface="Times New Roman" panose="02020603050405020304" pitchFamily="18" charset="0"/>
                      </a:endParaRPr>
                    </a:p>
                  </a:txBody>
                  <a:tcPr marL="49447" marR="49447" marT="0" marB="0" anchor="ctr"/>
                </a:tc>
                <a:tc>
                  <a:txBody>
                    <a:bodyPr/>
                    <a:lstStyle/>
                    <a:p>
                      <a:pPr marL="67945" algn="ctr">
                        <a:spcAft>
                          <a:spcPts val="0"/>
                        </a:spcAft>
                        <a:tabLst>
                          <a:tab pos="67945" algn="l"/>
                        </a:tabLst>
                      </a:pPr>
                      <a:r>
                        <a:rPr lang="es-VE" sz="800">
                          <a:effectLst/>
                        </a:rPr>
                        <a:t> </a:t>
                      </a:r>
                      <a:endParaRPr lang="es-ES" sz="800">
                        <a:effectLst/>
                      </a:endParaRPr>
                    </a:p>
                    <a:p>
                      <a:pPr marL="67945" algn="ctr">
                        <a:spcAft>
                          <a:spcPts val="0"/>
                        </a:spcAft>
                        <a:tabLst>
                          <a:tab pos="67945" algn="l"/>
                        </a:tabLst>
                      </a:pPr>
                      <a:r>
                        <a:rPr lang="es-VE" sz="800">
                          <a:effectLst/>
                        </a:rPr>
                        <a:t>1</a:t>
                      </a:r>
                      <a:endParaRPr lang="es-ES" sz="800">
                        <a:effectLst/>
                      </a:endParaRPr>
                    </a:p>
                    <a:p>
                      <a:pPr marL="67945" algn="ctr">
                        <a:spcAft>
                          <a:spcPts val="0"/>
                        </a:spcAft>
                        <a:tabLst>
                          <a:tab pos="67945" algn="l"/>
                        </a:tabLst>
                      </a:pPr>
                      <a:r>
                        <a:rPr lang="es-VE" sz="800">
                          <a:effectLst/>
                        </a:rPr>
                        <a:t>5</a:t>
                      </a:r>
                      <a:endParaRPr lang="es-ES" sz="800">
                        <a:effectLst/>
                      </a:endParaRPr>
                    </a:p>
                    <a:p>
                      <a:pPr marL="67945" algn="ctr">
                        <a:spcAft>
                          <a:spcPts val="0"/>
                        </a:spcAft>
                        <a:tabLst>
                          <a:tab pos="67945" algn="l"/>
                        </a:tabLst>
                      </a:pPr>
                      <a:r>
                        <a:rPr lang="es-VE" sz="800">
                          <a:effectLst/>
                        </a:rPr>
                        <a:t>8</a:t>
                      </a:r>
                      <a:endParaRPr lang="es-ES" sz="800">
                        <a:effectLst/>
                      </a:endParaRPr>
                    </a:p>
                    <a:p>
                      <a:pPr marL="67945" algn="ctr">
                        <a:spcAft>
                          <a:spcPts val="0"/>
                        </a:spcAft>
                        <a:tabLst>
                          <a:tab pos="67945" algn="l"/>
                        </a:tabLst>
                      </a:pPr>
                      <a:r>
                        <a:rPr lang="es-VE" sz="800">
                          <a:effectLst/>
                        </a:rPr>
                        <a:t>10</a:t>
                      </a:r>
                      <a:endParaRPr lang="es-ES" sz="800">
                        <a:effectLst/>
                        <a:latin typeface="Arial "/>
                        <a:ea typeface="Times New Roman" panose="02020603050405020304" pitchFamily="18" charset="0"/>
                      </a:endParaRPr>
                    </a:p>
                  </a:txBody>
                  <a:tcPr marL="49447" marR="49447" marT="0" marB="0" anchor="ctr"/>
                </a:tc>
                <a:extLst>
                  <a:ext uri="{0D108BD9-81ED-4DB2-BD59-A6C34878D82A}">
                    <a16:rowId xmlns:a16="http://schemas.microsoft.com/office/drawing/2014/main" val="10001"/>
                  </a:ext>
                </a:extLst>
              </a:tr>
              <a:tr h="937059">
                <a:tc>
                  <a:txBody>
                    <a:bodyPr/>
                    <a:lstStyle/>
                    <a:p>
                      <a:pPr>
                        <a:spcAft>
                          <a:spcPts val="0"/>
                        </a:spcAft>
                        <a:tabLst>
                          <a:tab pos="457200" algn="l"/>
                        </a:tabLst>
                      </a:pPr>
                      <a:r>
                        <a:rPr lang="es-VE" sz="800" dirty="0">
                          <a:effectLst/>
                        </a:rPr>
                        <a:t>2. Cruces Especiales:</a:t>
                      </a:r>
                      <a:endParaRPr lang="es-ES" sz="800" dirty="0">
                        <a:effectLst/>
                      </a:endParaRPr>
                    </a:p>
                    <a:p>
                      <a:pPr marL="457200">
                        <a:spcAft>
                          <a:spcPts val="0"/>
                        </a:spcAft>
                      </a:pPr>
                      <a:r>
                        <a:rPr lang="es-VE" sz="800" dirty="0">
                          <a:effectLst/>
                        </a:rPr>
                        <a:t>- Vías principales</a:t>
                      </a:r>
                      <a:endParaRPr lang="es-ES" sz="800" dirty="0">
                        <a:effectLst/>
                      </a:endParaRPr>
                    </a:p>
                    <a:p>
                      <a:pPr marL="457200">
                        <a:spcAft>
                          <a:spcPts val="0"/>
                        </a:spcAft>
                      </a:pPr>
                      <a:r>
                        <a:rPr lang="es-VE" sz="800" dirty="0">
                          <a:effectLst/>
                        </a:rPr>
                        <a:t>- Vías secundarias</a:t>
                      </a:r>
                      <a:endParaRPr lang="es-ES" sz="800" dirty="0">
                        <a:effectLst/>
                      </a:endParaRPr>
                    </a:p>
                    <a:p>
                      <a:pPr marL="457200">
                        <a:spcAft>
                          <a:spcPts val="0"/>
                        </a:spcAft>
                      </a:pPr>
                      <a:r>
                        <a:rPr lang="es-VE" sz="800" dirty="0">
                          <a:effectLst/>
                        </a:rPr>
                        <a:t>- Líneas de transmisión</a:t>
                      </a:r>
                      <a:endParaRPr lang="es-ES" sz="800" dirty="0">
                        <a:effectLst/>
                      </a:endParaRPr>
                    </a:p>
                    <a:p>
                      <a:pPr marL="457200">
                        <a:spcAft>
                          <a:spcPts val="0"/>
                        </a:spcAft>
                      </a:pPr>
                      <a:r>
                        <a:rPr lang="es-VE" sz="800" dirty="0">
                          <a:effectLst/>
                        </a:rPr>
                        <a:t>- Líneas de distribución</a:t>
                      </a:r>
                      <a:endParaRPr lang="es-ES" sz="800" dirty="0">
                        <a:effectLst/>
                      </a:endParaRPr>
                    </a:p>
                    <a:p>
                      <a:pPr marL="457200">
                        <a:spcAft>
                          <a:spcPts val="0"/>
                        </a:spcAft>
                      </a:pPr>
                      <a:r>
                        <a:rPr lang="es-VE" sz="800" dirty="0">
                          <a:effectLst/>
                        </a:rPr>
                        <a:t>- Ríos</a:t>
                      </a:r>
                      <a:endParaRPr lang="es-ES" sz="800" dirty="0">
                        <a:effectLst/>
                      </a:endParaRPr>
                    </a:p>
                    <a:p>
                      <a:pPr marL="457200">
                        <a:spcAft>
                          <a:spcPts val="0"/>
                        </a:spcAft>
                      </a:pPr>
                      <a:r>
                        <a:rPr lang="es-VE" sz="800" dirty="0">
                          <a:effectLst/>
                        </a:rPr>
                        <a:t> </a:t>
                      </a:r>
                      <a:endParaRPr lang="es-ES" sz="800" dirty="0">
                        <a:effectLst/>
                        <a:latin typeface="Arial "/>
                        <a:ea typeface="Times New Roman" panose="02020603050405020304" pitchFamily="18" charset="0"/>
                      </a:endParaRPr>
                    </a:p>
                  </a:txBody>
                  <a:tcPr marL="49447" marR="49447" marT="0" marB="0"/>
                </a:tc>
                <a:tc>
                  <a:txBody>
                    <a:bodyPr/>
                    <a:lstStyle/>
                    <a:p>
                      <a:pPr marL="67945" algn="ctr">
                        <a:spcAft>
                          <a:spcPts val="0"/>
                        </a:spcAft>
                        <a:tabLst>
                          <a:tab pos="67945" algn="l"/>
                        </a:tabLst>
                      </a:pPr>
                      <a:r>
                        <a:rPr lang="es-VE" sz="800" dirty="0">
                          <a:effectLst/>
                        </a:rPr>
                        <a:t>Por cruce</a:t>
                      </a:r>
                      <a:endParaRPr lang="es-ES" sz="800" dirty="0">
                        <a:effectLst/>
                        <a:latin typeface="Arial "/>
                        <a:ea typeface="Times New Roman" panose="02020603050405020304" pitchFamily="18" charset="0"/>
                      </a:endParaRPr>
                    </a:p>
                  </a:txBody>
                  <a:tcPr marL="49447" marR="49447" marT="0" marB="0" anchor="ctr"/>
                </a:tc>
                <a:tc>
                  <a:txBody>
                    <a:bodyPr/>
                    <a:lstStyle/>
                    <a:p>
                      <a:pPr marL="67945" algn="ctr">
                        <a:spcAft>
                          <a:spcPts val="0"/>
                        </a:spcAft>
                        <a:tabLst>
                          <a:tab pos="67945" algn="l"/>
                        </a:tabLst>
                      </a:pPr>
                      <a:r>
                        <a:rPr lang="es-VE" sz="800" dirty="0">
                          <a:effectLst/>
                        </a:rPr>
                        <a:t> </a:t>
                      </a:r>
                      <a:endParaRPr lang="es-ES" sz="800" dirty="0">
                        <a:effectLst/>
                      </a:endParaRPr>
                    </a:p>
                    <a:p>
                      <a:pPr marL="67945" algn="ctr">
                        <a:spcAft>
                          <a:spcPts val="0"/>
                        </a:spcAft>
                        <a:tabLst>
                          <a:tab pos="67945" algn="l"/>
                        </a:tabLst>
                      </a:pPr>
                      <a:r>
                        <a:rPr lang="es-VE" sz="800" dirty="0">
                          <a:effectLst/>
                        </a:rPr>
                        <a:t>5</a:t>
                      </a:r>
                      <a:endParaRPr lang="es-ES" sz="800" dirty="0">
                        <a:effectLst/>
                      </a:endParaRPr>
                    </a:p>
                    <a:p>
                      <a:pPr marL="67945" algn="ctr">
                        <a:spcAft>
                          <a:spcPts val="0"/>
                        </a:spcAft>
                        <a:tabLst>
                          <a:tab pos="67945" algn="l"/>
                        </a:tabLst>
                      </a:pPr>
                      <a:r>
                        <a:rPr lang="es-VE" sz="800" dirty="0">
                          <a:effectLst/>
                        </a:rPr>
                        <a:t>2</a:t>
                      </a:r>
                      <a:endParaRPr lang="es-ES" sz="800" dirty="0">
                        <a:effectLst/>
                      </a:endParaRPr>
                    </a:p>
                    <a:p>
                      <a:pPr marL="67945" algn="ctr">
                        <a:spcAft>
                          <a:spcPts val="0"/>
                        </a:spcAft>
                        <a:tabLst>
                          <a:tab pos="67945" algn="l"/>
                        </a:tabLst>
                      </a:pPr>
                      <a:r>
                        <a:rPr lang="es-VE" sz="800" dirty="0">
                          <a:effectLst/>
                        </a:rPr>
                        <a:t>10</a:t>
                      </a:r>
                      <a:endParaRPr lang="es-ES" sz="800" dirty="0">
                        <a:effectLst/>
                      </a:endParaRPr>
                    </a:p>
                    <a:p>
                      <a:pPr marL="67945" algn="ctr">
                        <a:spcAft>
                          <a:spcPts val="0"/>
                        </a:spcAft>
                        <a:tabLst>
                          <a:tab pos="67945" algn="l"/>
                        </a:tabLst>
                      </a:pPr>
                      <a:r>
                        <a:rPr lang="es-VE" sz="800" dirty="0">
                          <a:effectLst/>
                        </a:rPr>
                        <a:t>3</a:t>
                      </a:r>
                      <a:endParaRPr lang="es-ES" sz="800" dirty="0">
                        <a:effectLst/>
                      </a:endParaRPr>
                    </a:p>
                    <a:p>
                      <a:pPr marL="67945" algn="ctr">
                        <a:spcAft>
                          <a:spcPts val="0"/>
                        </a:spcAft>
                        <a:tabLst>
                          <a:tab pos="67945" algn="l"/>
                        </a:tabLst>
                      </a:pPr>
                      <a:r>
                        <a:rPr lang="es-VE" sz="800" dirty="0">
                          <a:effectLst/>
                        </a:rPr>
                        <a:t>8</a:t>
                      </a:r>
                      <a:endParaRPr lang="es-ES" sz="800" dirty="0">
                        <a:effectLst/>
                        <a:latin typeface="Arial "/>
                        <a:ea typeface="Times New Roman" panose="02020603050405020304" pitchFamily="18" charset="0"/>
                      </a:endParaRPr>
                    </a:p>
                  </a:txBody>
                  <a:tcPr marL="49447" marR="49447" marT="0" marB="0" anchor="ctr"/>
                </a:tc>
                <a:extLst>
                  <a:ext uri="{0D108BD9-81ED-4DB2-BD59-A6C34878D82A}">
                    <a16:rowId xmlns:a16="http://schemas.microsoft.com/office/drawing/2014/main" val="10002"/>
                  </a:ext>
                </a:extLst>
              </a:tr>
              <a:tr h="401597">
                <a:tc>
                  <a:txBody>
                    <a:bodyPr/>
                    <a:lstStyle/>
                    <a:p>
                      <a:pPr>
                        <a:spcAft>
                          <a:spcPts val="0"/>
                        </a:spcAft>
                        <a:tabLst>
                          <a:tab pos="457200" algn="l"/>
                        </a:tabLst>
                      </a:pPr>
                      <a:r>
                        <a:rPr lang="es-VE" sz="800">
                          <a:effectLst/>
                        </a:rPr>
                        <a:t>3. Paralelismo con líneas eléctricas</a:t>
                      </a:r>
                      <a:endParaRPr lang="es-ES" sz="800">
                        <a:effectLst/>
                      </a:endParaRPr>
                    </a:p>
                    <a:p>
                      <a:pPr marL="457200">
                        <a:spcAft>
                          <a:spcPts val="0"/>
                        </a:spcAft>
                      </a:pPr>
                      <a:r>
                        <a:rPr lang="es-VE" sz="800">
                          <a:effectLst/>
                        </a:rPr>
                        <a:t>- Paralelo</a:t>
                      </a:r>
                      <a:endParaRPr lang="es-ES" sz="800">
                        <a:effectLst/>
                      </a:endParaRPr>
                    </a:p>
                    <a:p>
                      <a:pPr marL="457200">
                        <a:spcAft>
                          <a:spcPts val="0"/>
                        </a:spcAft>
                      </a:pPr>
                      <a:r>
                        <a:rPr lang="es-VE" sz="800">
                          <a:effectLst/>
                        </a:rPr>
                        <a:t>- No paralelo</a:t>
                      </a:r>
                      <a:endParaRPr lang="es-ES" sz="800">
                        <a:effectLst/>
                        <a:latin typeface="Arial "/>
                        <a:ea typeface="Times New Roman" panose="02020603050405020304" pitchFamily="18" charset="0"/>
                      </a:endParaRPr>
                    </a:p>
                  </a:txBody>
                  <a:tcPr marL="49447" marR="49447" marT="0" marB="0"/>
                </a:tc>
                <a:tc>
                  <a:txBody>
                    <a:bodyPr/>
                    <a:lstStyle/>
                    <a:p>
                      <a:pPr marL="67945" algn="ctr">
                        <a:spcAft>
                          <a:spcPts val="0"/>
                        </a:spcAft>
                        <a:tabLst>
                          <a:tab pos="67945" algn="l"/>
                        </a:tabLst>
                      </a:pPr>
                      <a:r>
                        <a:rPr lang="es-VE" sz="800">
                          <a:effectLst/>
                        </a:rPr>
                        <a:t>Por km</a:t>
                      </a:r>
                      <a:endParaRPr lang="es-ES" sz="800">
                        <a:effectLst/>
                        <a:latin typeface="Arial "/>
                        <a:ea typeface="Times New Roman" panose="02020603050405020304" pitchFamily="18" charset="0"/>
                      </a:endParaRPr>
                    </a:p>
                  </a:txBody>
                  <a:tcPr marL="49447" marR="49447" marT="0" marB="0" anchor="ctr"/>
                </a:tc>
                <a:tc>
                  <a:txBody>
                    <a:bodyPr/>
                    <a:lstStyle/>
                    <a:p>
                      <a:pPr marL="67945" algn="ctr">
                        <a:spcAft>
                          <a:spcPts val="0"/>
                        </a:spcAft>
                        <a:tabLst>
                          <a:tab pos="67945" algn="l"/>
                        </a:tabLst>
                      </a:pPr>
                      <a:r>
                        <a:rPr lang="es-VE" sz="800" dirty="0">
                          <a:effectLst/>
                        </a:rPr>
                        <a:t> </a:t>
                      </a:r>
                      <a:endParaRPr lang="es-ES" sz="800" dirty="0">
                        <a:effectLst/>
                      </a:endParaRPr>
                    </a:p>
                    <a:p>
                      <a:pPr marL="67945" algn="ctr">
                        <a:spcAft>
                          <a:spcPts val="0"/>
                        </a:spcAft>
                        <a:tabLst>
                          <a:tab pos="67945" algn="l"/>
                        </a:tabLst>
                      </a:pPr>
                      <a:r>
                        <a:rPr lang="es-VE" sz="800" dirty="0">
                          <a:effectLst/>
                        </a:rPr>
                        <a:t>1</a:t>
                      </a:r>
                      <a:endParaRPr lang="es-ES" sz="800" dirty="0">
                        <a:effectLst/>
                      </a:endParaRPr>
                    </a:p>
                    <a:p>
                      <a:pPr marL="67945" algn="ctr">
                        <a:spcAft>
                          <a:spcPts val="0"/>
                        </a:spcAft>
                        <a:tabLst>
                          <a:tab pos="67945" algn="l"/>
                        </a:tabLst>
                      </a:pPr>
                      <a:r>
                        <a:rPr lang="es-VE" sz="800" dirty="0">
                          <a:effectLst/>
                        </a:rPr>
                        <a:t>10</a:t>
                      </a:r>
                      <a:endParaRPr lang="es-ES" sz="800" dirty="0">
                        <a:effectLst/>
                        <a:latin typeface="Arial "/>
                        <a:ea typeface="Times New Roman" panose="02020603050405020304" pitchFamily="18" charset="0"/>
                      </a:endParaRPr>
                    </a:p>
                  </a:txBody>
                  <a:tcPr marL="49447" marR="49447" marT="0" marB="0" anchor="ctr"/>
                </a:tc>
                <a:extLst>
                  <a:ext uri="{0D108BD9-81ED-4DB2-BD59-A6C34878D82A}">
                    <a16:rowId xmlns:a16="http://schemas.microsoft.com/office/drawing/2014/main" val="10003"/>
                  </a:ext>
                </a:extLst>
              </a:tr>
              <a:tr h="535462">
                <a:tc>
                  <a:txBody>
                    <a:bodyPr/>
                    <a:lstStyle/>
                    <a:p>
                      <a:pPr marL="160020" indent="-160020">
                        <a:spcAft>
                          <a:spcPts val="0"/>
                        </a:spcAft>
                        <a:tabLst>
                          <a:tab pos="457200" algn="l"/>
                        </a:tabLst>
                      </a:pPr>
                      <a:r>
                        <a:rPr lang="es-VE" sz="800">
                          <a:effectLst/>
                        </a:rPr>
                        <a:t>4. Paralelismo con líneas oleoductos y gasoductos:</a:t>
                      </a:r>
                      <a:endParaRPr lang="es-ES" sz="800">
                        <a:effectLst/>
                      </a:endParaRPr>
                    </a:p>
                    <a:p>
                      <a:pPr marL="457200">
                        <a:spcAft>
                          <a:spcPts val="0"/>
                        </a:spcAft>
                      </a:pPr>
                      <a:r>
                        <a:rPr lang="es-VE" sz="800">
                          <a:effectLst/>
                        </a:rPr>
                        <a:t>- Paralelo</a:t>
                      </a:r>
                      <a:endParaRPr lang="es-ES" sz="800">
                        <a:effectLst/>
                      </a:endParaRPr>
                    </a:p>
                    <a:p>
                      <a:pPr marL="457200">
                        <a:spcAft>
                          <a:spcPts val="0"/>
                        </a:spcAft>
                      </a:pPr>
                      <a:r>
                        <a:rPr lang="es-VE" sz="800">
                          <a:effectLst/>
                        </a:rPr>
                        <a:t>- No paralelo</a:t>
                      </a:r>
                      <a:endParaRPr lang="es-ES" sz="800">
                        <a:effectLst/>
                        <a:latin typeface="Arial "/>
                        <a:ea typeface="Times New Roman" panose="02020603050405020304" pitchFamily="18" charset="0"/>
                      </a:endParaRPr>
                    </a:p>
                  </a:txBody>
                  <a:tcPr marL="49447" marR="49447" marT="0" marB="0"/>
                </a:tc>
                <a:tc>
                  <a:txBody>
                    <a:bodyPr/>
                    <a:lstStyle/>
                    <a:p>
                      <a:pPr marL="67945" algn="ctr">
                        <a:spcAft>
                          <a:spcPts val="0"/>
                        </a:spcAft>
                        <a:tabLst>
                          <a:tab pos="67945" algn="l"/>
                        </a:tabLst>
                      </a:pPr>
                      <a:r>
                        <a:rPr lang="es-VE" sz="800">
                          <a:effectLst/>
                        </a:rPr>
                        <a:t>Por km</a:t>
                      </a:r>
                      <a:endParaRPr lang="es-ES" sz="800">
                        <a:effectLst/>
                        <a:latin typeface="Arial "/>
                        <a:ea typeface="Times New Roman" panose="02020603050405020304" pitchFamily="18" charset="0"/>
                      </a:endParaRPr>
                    </a:p>
                  </a:txBody>
                  <a:tcPr marL="49447" marR="49447" marT="0" marB="0" anchor="ctr"/>
                </a:tc>
                <a:tc>
                  <a:txBody>
                    <a:bodyPr/>
                    <a:lstStyle/>
                    <a:p>
                      <a:pPr marL="67945" algn="ctr">
                        <a:spcAft>
                          <a:spcPts val="0"/>
                        </a:spcAft>
                        <a:tabLst>
                          <a:tab pos="67945" algn="l"/>
                        </a:tabLst>
                      </a:pPr>
                      <a:r>
                        <a:rPr lang="es-VE" sz="800" dirty="0">
                          <a:effectLst/>
                        </a:rPr>
                        <a:t> </a:t>
                      </a:r>
                      <a:endParaRPr lang="es-ES" sz="800" dirty="0">
                        <a:effectLst/>
                      </a:endParaRPr>
                    </a:p>
                    <a:p>
                      <a:pPr marL="67945" algn="ctr">
                        <a:spcAft>
                          <a:spcPts val="0"/>
                        </a:spcAft>
                        <a:tabLst>
                          <a:tab pos="67945" algn="l"/>
                        </a:tabLst>
                      </a:pPr>
                      <a:r>
                        <a:rPr lang="es-VE" sz="800" dirty="0">
                          <a:effectLst/>
                        </a:rPr>
                        <a:t> </a:t>
                      </a:r>
                      <a:endParaRPr lang="es-ES" sz="800" dirty="0">
                        <a:effectLst/>
                      </a:endParaRPr>
                    </a:p>
                    <a:p>
                      <a:pPr marL="67945" algn="ctr">
                        <a:spcAft>
                          <a:spcPts val="0"/>
                        </a:spcAft>
                        <a:tabLst>
                          <a:tab pos="67945" algn="l"/>
                        </a:tabLst>
                      </a:pPr>
                      <a:r>
                        <a:rPr lang="es-VE" sz="800" dirty="0">
                          <a:effectLst/>
                        </a:rPr>
                        <a:t>10</a:t>
                      </a:r>
                      <a:endParaRPr lang="es-ES" sz="800" dirty="0">
                        <a:effectLst/>
                      </a:endParaRPr>
                    </a:p>
                    <a:p>
                      <a:pPr marL="67945" algn="ctr">
                        <a:spcAft>
                          <a:spcPts val="0"/>
                        </a:spcAft>
                        <a:tabLst>
                          <a:tab pos="67945" algn="l"/>
                        </a:tabLst>
                      </a:pPr>
                      <a:r>
                        <a:rPr lang="es-VE" sz="800" dirty="0">
                          <a:effectLst/>
                        </a:rPr>
                        <a:t>1</a:t>
                      </a:r>
                      <a:endParaRPr lang="es-ES" sz="800" dirty="0">
                        <a:effectLst/>
                        <a:latin typeface="Arial "/>
                        <a:ea typeface="Times New Roman" panose="02020603050405020304" pitchFamily="18" charset="0"/>
                      </a:endParaRPr>
                    </a:p>
                  </a:txBody>
                  <a:tcPr marL="49447" marR="49447" marT="0" marB="0" anchor="ctr"/>
                </a:tc>
                <a:extLst>
                  <a:ext uri="{0D108BD9-81ED-4DB2-BD59-A6C34878D82A}">
                    <a16:rowId xmlns:a16="http://schemas.microsoft.com/office/drawing/2014/main" val="10004"/>
                  </a:ext>
                </a:extLst>
              </a:tr>
              <a:tr h="535462">
                <a:tc>
                  <a:txBody>
                    <a:bodyPr/>
                    <a:lstStyle/>
                    <a:p>
                      <a:pPr>
                        <a:spcAft>
                          <a:spcPts val="0"/>
                        </a:spcAft>
                        <a:tabLst>
                          <a:tab pos="457200" algn="l"/>
                        </a:tabLst>
                      </a:pPr>
                      <a:r>
                        <a:rPr lang="es-VE" sz="800" dirty="0">
                          <a:effectLst/>
                        </a:rPr>
                        <a:t>4. Angulo de deflexión</a:t>
                      </a:r>
                      <a:endParaRPr lang="es-ES" sz="800" dirty="0">
                        <a:effectLst/>
                      </a:endParaRPr>
                    </a:p>
                    <a:p>
                      <a:pPr marL="457200">
                        <a:spcAft>
                          <a:spcPts val="0"/>
                        </a:spcAft>
                      </a:pPr>
                      <a:r>
                        <a:rPr lang="es-VE" sz="800" dirty="0">
                          <a:effectLst/>
                        </a:rPr>
                        <a:t>- Menores de 5º</a:t>
                      </a:r>
                      <a:endParaRPr lang="es-ES" sz="800" dirty="0">
                        <a:effectLst/>
                      </a:endParaRPr>
                    </a:p>
                    <a:p>
                      <a:pPr marL="457200">
                        <a:spcAft>
                          <a:spcPts val="0"/>
                        </a:spcAft>
                      </a:pPr>
                      <a:r>
                        <a:rPr lang="es-VE" sz="800" dirty="0">
                          <a:effectLst/>
                        </a:rPr>
                        <a:t>- Entre 5º y 30º</a:t>
                      </a:r>
                      <a:endParaRPr lang="es-ES" sz="800" dirty="0">
                        <a:effectLst/>
                      </a:endParaRPr>
                    </a:p>
                    <a:p>
                      <a:pPr marL="457200">
                        <a:spcAft>
                          <a:spcPts val="0"/>
                        </a:spcAft>
                      </a:pPr>
                      <a:r>
                        <a:rPr lang="es-VE" sz="800" dirty="0">
                          <a:effectLst/>
                        </a:rPr>
                        <a:t>- Mayores a 30º</a:t>
                      </a:r>
                      <a:endParaRPr lang="es-ES" sz="800" dirty="0">
                        <a:effectLst/>
                        <a:latin typeface="Arial "/>
                        <a:ea typeface="Times New Roman" panose="02020603050405020304" pitchFamily="18" charset="0"/>
                      </a:endParaRPr>
                    </a:p>
                  </a:txBody>
                  <a:tcPr marL="49447" marR="49447" marT="0" marB="0"/>
                </a:tc>
                <a:tc>
                  <a:txBody>
                    <a:bodyPr/>
                    <a:lstStyle/>
                    <a:p>
                      <a:pPr marL="67945" algn="ctr">
                        <a:spcAft>
                          <a:spcPts val="0"/>
                        </a:spcAft>
                        <a:tabLst>
                          <a:tab pos="67945" algn="l"/>
                        </a:tabLst>
                      </a:pPr>
                      <a:r>
                        <a:rPr lang="es-VE" sz="800">
                          <a:effectLst/>
                        </a:rPr>
                        <a:t>Por Unidad</a:t>
                      </a:r>
                      <a:endParaRPr lang="es-ES" sz="800">
                        <a:effectLst/>
                        <a:latin typeface="Arial "/>
                        <a:ea typeface="Times New Roman" panose="02020603050405020304" pitchFamily="18" charset="0"/>
                      </a:endParaRPr>
                    </a:p>
                  </a:txBody>
                  <a:tcPr marL="49447" marR="49447" marT="0" marB="0" anchor="ctr"/>
                </a:tc>
                <a:tc>
                  <a:txBody>
                    <a:bodyPr/>
                    <a:lstStyle/>
                    <a:p>
                      <a:pPr marL="67945" algn="ctr">
                        <a:spcAft>
                          <a:spcPts val="0"/>
                        </a:spcAft>
                        <a:tabLst>
                          <a:tab pos="67945" algn="l"/>
                        </a:tabLst>
                      </a:pPr>
                      <a:r>
                        <a:rPr lang="es-VE" sz="800" dirty="0">
                          <a:effectLst/>
                        </a:rPr>
                        <a:t> </a:t>
                      </a:r>
                      <a:endParaRPr lang="es-ES" sz="800" dirty="0">
                        <a:effectLst/>
                      </a:endParaRPr>
                    </a:p>
                    <a:p>
                      <a:pPr marL="67945" algn="ctr">
                        <a:spcAft>
                          <a:spcPts val="0"/>
                        </a:spcAft>
                        <a:tabLst>
                          <a:tab pos="67945" algn="l"/>
                        </a:tabLst>
                      </a:pPr>
                      <a:r>
                        <a:rPr lang="es-VE" sz="800" dirty="0">
                          <a:effectLst/>
                        </a:rPr>
                        <a:t>1</a:t>
                      </a:r>
                      <a:endParaRPr lang="es-ES" sz="800" dirty="0">
                        <a:effectLst/>
                      </a:endParaRPr>
                    </a:p>
                    <a:p>
                      <a:pPr marL="67945" algn="ctr">
                        <a:spcAft>
                          <a:spcPts val="0"/>
                        </a:spcAft>
                        <a:tabLst>
                          <a:tab pos="67945" algn="l"/>
                        </a:tabLst>
                      </a:pPr>
                      <a:r>
                        <a:rPr lang="es-VE" sz="800" dirty="0">
                          <a:effectLst/>
                        </a:rPr>
                        <a:t>5</a:t>
                      </a:r>
                      <a:endParaRPr lang="es-ES" sz="800" dirty="0">
                        <a:effectLst/>
                      </a:endParaRPr>
                    </a:p>
                    <a:p>
                      <a:pPr marL="67945" algn="ctr">
                        <a:spcAft>
                          <a:spcPts val="0"/>
                        </a:spcAft>
                        <a:tabLst>
                          <a:tab pos="67945" algn="l"/>
                        </a:tabLst>
                      </a:pPr>
                      <a:r>
                        <a:rPr lang="es-VE" sz="800" dirty="0">
                          <a:effectLst/>
                        </a:rPr>
                        <a:t>10</a:t>
                      </a:r>
                      <a:endParaRPr lang="es-ES" sz="800" dirty="0">
                        <a:effectLst/>
                        <a:latin typeface="Arial "/>
                        <a:ea typeface="Times New Roman" panose="02020603050405020304" pitchFamily="18" charset="0"/>
                      </a:endParaRPr>
                    </a:p>
                  </a:txBody>
                  <a:tcPr marL="49447" marR="49447" marT="0" marB="0" anchor="ctr"/>
                </a:tc>
                <a:extLst>
                  <a:ext uri="{0D108BD9-81ED-4DB2-BD59-A6C34878D82A}">
                    <a16:rowId xmlns:a16="http://schemas.microsoft.com/office/drawing/2014/main" val="10005"/>
                  </a:ext>
                </a:extLst>
              </a:tr>
              <a:tr h="535462">
                <a:tc>
                  <a:txBody>
                    <a:bodyPr/>
                    <a:lstStyle/>
                    <a:p>
                      <a:pPr>
                        <a:spcAft>
                          <a:spcPts val="0"/>
                        </a:spcAft>
                        <a:tabLst>
                          <a:tab pos="457200" algn="l"/>
                        </a:tabLst>
                      </a:pPr>
                      <a:r>
                        <a:rPr lang="es-VE" sz="800">
                          <a:effectLst/>
                        </a:rPr>
                        <a:t>5. Mantenimiento</a:t>
                      </a:r>
                      <a:endParaRPr lang="es-ES" sz="800">
                        <a:effectLst/>
                      </a:endParaRPr>
                    </a:p>
                    <a:p>
                      <a:pPr marL="457200">
                        <a:spcAft>
                          <a:spcPts val="0"/>
                        </a:spcAft>
                      </a:pPr>
                      <a:r>
                        <a:rPr lang="es-VE" sz="800">
                          <a:effectLst/>
                        </a:rPr>
                        <a:t>- Fácil acceso</a:t>
                      </a:r>
                      <a:endParaRPr lang="es-ES" sz="800">
                        <a:effectLst/>
                      </a:endParaRPr>
                    </a:p>
                    <a:p>
                      <a:pPr marL="457200">
                        <a:spcAft>
                          <a:spcPts val="0"/>
                        </a:spcAft>
                      </a:pPr>
                      <a:r>
                        <a:rPr lang="es-VE" sz="800">
                          <a:effectLst/>
                        </a:rPr>
                        <a:t>- Poco acceso</a:t>
                      </a:r>
                      <a:endParaRPr lang="es-ES" sz="800">
                        <a:effectLst/>
                      </a:endParaRPr>
                    </a:p>
                    <a:p>
                      <a:pPr marL="457200">
                        <a:spcAft>
                          <a:spcPts val="0"/>
                        </a:spcAft>
                      </a:pPr>
                      <a:r>
                        <a:rPr lang="es-VE" sz="800">
                          <a:effectLst/>
                        </a:rPr>
                        <a:t>- Difícil acceso</a:t>
                      </a:r>
                      <a:endParaRPr lang="es-ES" sz="800">
                        <a:effectLst/>
                        <a:latin typeface="Arial "/>
                        <a:ea typeface="Times New Roman" panose="02020603050405020304" pitchFamily="18" charset="0"/>
                      </a:endParaRPr>
                    </a:p>
                  </a:txBody>
                  <a:tcPr marL="49447" marR="49447" marT="0" marB="0"/>
                </a:tc>
                <a:tc>
                  <a:txBody>
                    <a:bodyPr/>
                    <a:lstStyle/>
                    <a:p>
                      <a:pPr marL="67945" algn="ctr">
                        <a:spcAft>
                          <a:spcPts val="0"/>
                        </a:spcAft>
                        <a:tabLst>
                          <a:tab pos="67945" algn="l"/>
                        </a:tabLst>
                      </a:pPr>
                      <a:r>
                        <a:rPr lang="es-VE" sz="800">
                          <a:effectLst/>
                        </a:rPr>
                        <a:t>Por km</a:t>
                      </a:r>
                      <a:endParaRPr lang="es-ES" sz="800">
                        <a:effectLst/>
                        <a:latin typeface="Arial "/>
                        <a:ea typeface="Times New Roman" panose="02020603050405020304" pitchFamily="18" charset="0"/>
                      </a:endParaRPr>
                    </a:p>
                  </a:txBody>
                  <a:tcPr marL="49447" marR="49447" marT="0" marB="0" anchor="ctr"/>
                </a:tc>
                <a:tc>
                  <a:txBody>
                    <a:bodyPr/>
                    <a:lstStyle/>
                    <a:p>
                      <a:pPr marL="67945" algn="ctr">
                        <a:spcAft>
                          <a:spcPts val="0"/>
                        </a:spcAft>
                        <a:tabLst>
                          <a:tab pos="67945" algn="l"/>
                        </a:tabLst>
                      </a:pPr>
                      <a:r>
                        <a:rPr lang="es-VE" sz="800" dirty="0">
                          <a:effectLst/>
                        </a:rPr>
                        <a:t> </a:t>
                      </a:r>
                      <a:endParaRPr lang="es-ES" sz="800" dirty="0">
                        <a:effectLst/>
                      </a:endParaRPr>
                    </a:p>
                    <a:p>
                      <a:pPr marL="67945" algn="ctr">
                        <a:spcAft>
                          <a:spcPts val="0"/>
                        </a:spcAft>
                        <a:tabLst>
                          <a:tab pos="67945" algn="l"/>
                        </a:tabLst>
                      </a:pPr>
                      <a:r>
                        <a:rPr lang="es-VE" sz="800" dirty="0">
                          <a:effectLst/>
                        </a:rPr>
                        <a:t>1</a:t>
                      </a:r>
                      <a:endParaRPr lang="es-ES" sz="800" dirty="0">
                        <a:effectLst/>
                      </a:endParaRPr>
                    </a:p>
                    <a:p>
                      <a:pPr marL="67945" algn="ctr">
                        <a:spcAft>
                          <a:spcPts val="0"/>
                        </a:spcAft>
                        <a:tabLst>
                          <a:tab pos="67945" algn="l"/>
                        </a:tabLst>
                      </a:pPr>
                      <a:r>
                        <a:rPr lang="es-VE" sz="800" dirty="0">
                          <a:effectLst/>
                        </a:rPr>
                        <a:t>5</a:t>
                      </a:r>
                      <a:endParaRPr lang="es-ES" sz="800" dirty="0">
                        <a:effectLst/>
                      </a:endParaRPr>
                    </a:p>
                    <a:p>
                      <a:pPr marL="67945" algn="ctr">
                        <a:spcAft>
                          <a:spcPts val="0"/>
                        </a:spcAft>
                        <a:tabLst>
                          <a:tab pos="67945" algn="l"/>
                        </a:tabLst>
                      </a:pPr>
                      <a:r>
                        <a:rPr lang="es-VE" sz="800" dirty="0">
                          <a:effectLst/>
                        </a:rPr>
                        <a:t>10</a:t>
                      </a:r>
                      <a:endParaRPr lang="es-ES" sz="800" dirty="0">
                        <a:effectLst/>
                        <a:latin typeface="Arial "/>
                        <a:ea typeface="Times New Roman" panose="02020603050405020304" pitchFamily="18" charset="0"/>
                      </a:endParaRPr>
                    </a:p>
                  </a:txBody>
                  <a:tcPr marL="49447" marR="49447" marT="0" marB="0" anchor="ctr"/>
                </a:tc>
                <a:extLst>
                  <a:ext uri="{0D108BD9-81ED-4DB2-BD59-A6C34878D82A}">
                    <a16:rowId xmlns:a16="http://schemas.microsoft.com/office/drawing/2014/main" val="10006"/>
                  </a:ext>
                </a:extLst>
              </a:tr>
              <a:tr h="535462">
                <a:tc>
                  <a:txBody>
                    <a:bodyPr/>
                    <a:lstStyle/>
                    <a:p>
                      <a:pPr>
                        <a:spcAft>
                          <a:spcPts val="0"/>
                        </a:spcAft>
                      </a:pPr>
                      <a:r>
                        <a:rPr lang="es-VE" sz="800" dirty="0">
                          <a:effectLst/>
                        </a:rPr>
                        <a:t>6. Características topográficas</a:t>
                      </a:r>
                      <a:endParaRPr lang="es-ES" sz="800" dirty="0">
                        <a:effectLst/>
                      </a:endParaRPr>
                    </a:p>
                    <a:p>
                      <a:pPr marL="457200">
                        <a:spcAft>
                          <a:spcPts val="0"/>
                        </a:spcAft>
                      </a:pPr>
                      <a:r>
                        <a:rPr lang="es-VE" sz="800" dirty="0">
                          <a:effectLst/>
                        </a:rPr>
                        <a:t>- Plana.</a:t>
                      </a:r>
                      <a:endParaRPr lang="es-ES" sz="800" dirty="0">
                        <a:effectLst/>
                      </a:endParaRPr>
                    </a:p>
                    <a:p>
                      <a:pPr marL="457200">
                        <a:spcAft>
                          <a:spcPts val="0"/>
                        </a:spcAft>
                      </a:pPr>
                      <a:r>
                        <a:rPr lang="es-VE" sz="800" dirty="0">
                          <a:effectLst/>
                        </a:rPr>
                        <a:t>- Ondulada.</a:t>
                      </a:r>
                      <a:endParaRPr lang="es-ES" sz="800" dirty="0">
                        <a:effectLst/>
                      </a:endParaRPr>
                    </a:p>
                    <a:p>
                      <a:pPr marL="457200">
                        <a:spcAft>
                          <a:spcPts val="0"/>
                        </a:spcAft>
                      </a:pPr>
                      <a:r>
                        <a:rPr lang="es-VE" sz="800" dirty="0">
                          <a:effectLst/>
                        </a:rPr>
                        <a:t>- Montañosa.</a:t>
                      </a:r>
                      <a:endParaRPr lang="es-ES" sz="800" dirty="0">
                        <a:effectLst/>
                        <a:latin typeface="Arial "/>
                        <a:ea typeface="Times New Roman" panose="02020603050405020304" pitchFamily="18" charset="0"/>
                      </a:endParaRPr>
                    </a:p>
                  </a:txBody>
                  <a:tcPr marL="49447" marR="49447" marT="0" marB="0"/>
                </a:tc>
                <a:tc>
                  <a:txBody>
                    <a:bodyPr/>
                    <a:lstStyle/>
                    <a:p>
                      <a:pPr marL="67945" algn="ctr">
                        <a:spcAft>
                          <a:spcPts val="0"/>
                        </a:spcAft>
                        <a:tabLst>
                          <a:tab pos="67945" algn="l"/>
                        </a:tabLst>
                      </a:pPr>
                      <a:r>
                        <a:rPr lang="es-VE" sz="800">
                          <a:effectLst/>
                        </a:rPr>
                        <a:t>Por km</a:t>
                      </a:r>
                      <a:endParaRPr lang="es-ES" sz="800">
                        <a:effectLst/>
                        <a:latin typeface="Arial "/>
                        <a:ea typeface="Times New Roman" panose="02020603050405020304" pitchFamily="18" charset="0"/>
                      </a:endParaRPr>
                    </a:p>
                  </a:txBody>
                  <a:tcPr marL="49447" marR="49447" marT="0" marB="0" anchor="ctr"/>
                </a:tc>
                <a:tc>
                  <a:txBody>
                    <a:bodyPr/>
                    <a:lstStyle/>
                    <a:p>
                      <a:pPr marL="67945" algn="ctr">
                        <a:spcAft>
                          <a:spcPts val="0"/>
                        </a:spcAft>
                        <a:tabLst>
                          <a:tab pos="67945" algn="l"/>
                        </a:tabLst>
                      </a:pPr>
                      <a:r>
                        <a:rPr lang="es-VE" sz="800" dirty="0">
                          <a:effectLst/>
                        </a:rPr>
                        <a:t> </a:t>
                      </a:r>
                      <a:endParaRPr lang="es-ES" sz="800" dirty="0">
                        <a:effectLst/>
                      </a:endParaRPr>
                    </a:p>
                    <a:p>
                      <a:pPr marL="67945" algn="ctr">
                        <a:spcAft>
                          <a:spcPts val="0"/>
                        </a:spcAft>
                        <a:tabLst>
                          <a:tab pos="67945" algn="l"/>
                        </a:tabLst>
                      </a:pPr>
                      <a:r>
                        <a:rPr lang="es-VE" sz="800" dirty="0">
                          <a:effectLst/>
                        </a:rPr>
                        <a:t>1</a:t>
                      </a:r>
                      <a:endParaRPr lang="es-ES" sz="800" dirty="0">
                        <a:effectLst/>
                      </a:endParaRPr>
                    </a:p>
                    <a:p>
                      <a:pPr marL="67945" algn="ctr">
                        <a:spcAft>
                          <a:spcPts val="0"/>
                        </a:spcAft>
                        <a:tabLst>
                          <a:tab pos="67945" algn="l"/>
                        </a:tabLst>
                      </a:pPr>
                      <a:r>
                        <a:rPr lang="es-VE" sz="800" dirty="0">
                          <a:effectLst/>
                        </a:rPr>
                        <a:t>5</a:t>
                      </a:r>
                      <a:endParaRPr lang="es-ES" sz="800" dirty="0">
                        <a:effectLst/>
                      </a:endParaRPr>
                    </a:p>
                    <a:p>
                      <a:pPr marL="67945" algn="ctr">
                        <a:spcAft>
                          <a:spcPts val="0"/>
                        </a:spcAft>
                        <a:tabLst>
                          <a:tab pos="67945" algn="l"/>
                        </a:tabLst>
                      </a:pPr>
                      <a:r>
                        <a:rPr lang="es-VE" sz="800" dirty="0">
                          <a:effectLst/>
                        </a:rPr>
                        <a:t>10</a:t>
                      </a:r>
                      <a:endParaRPr lang="es-ES" sz="800" dirty="0">
                        <a:effectLst/>
                        <a:latin typeface="Arial "/>
                        <a:ea typeface="Times New Roman" panose="02020603050405020304" pitchFamily="18" charset="0"/>
                      </a:endParaRPr>
                    </a:p>
                  </a:txBody>
                  <a:tcPr marL="49447" marR="49447" marT="0" marB="0" anchor="ctr"/>
                </a:tc>
                <a:extLst>
                  <a:ext uri="{0D108BD9-81ED-4DB2-BD59-A6C34878D82A}">
                    <a16:rowId xmlns:a16="http://schemas.microsoft.com/office/drawing/2014/main" val="10007"/>
                  </a:ext>
                </a:extLst>
              </a:tr>
              <a:tr h="535462">
                <a:tc>
                  <a:txBody>
                    <a:bodyPr/>
                    <a:lstStyle/>
                    <a:p>
                      <a:pPr>
                        <a:spcAft>
                          <a:spcPts val="0"/>
                        </a:spcAft>
                        <a:tabLst>
                          <a:tab pos="457200" algn="l"/>
                        </a:tabLst>
                      </a:pPr>
                      <a:r>
                        <a:rPr lang="es-VE" sz="800" dirty="0">
                          <a:effectLst/>
                        </a:rPr>
                        <a:t>7. Grado de dificultad de construcción</a:t>
                      </a:r>
                      <a:endParaRPr lang="es-ES" sz="800" dirty="0">
                        <a:effectLst/>
                      </a:endParaRPr>
                    </a:p>
                    <a:p>
                      <a:pPr marL="457200">
                        <a:spcAft>
                          <a:spcPts val="0"/>
                        </a:spcAft>
                      </a:pPr>
                      <a:r>
                        <a:rPr lang="es-VE" sz="800" dirty="0">
                          <a:effectLst/>
                        </a:rPr>
                        <a:t>- Baja</a:t>
                      </a:r>
                      <a:endParaRPr lang="es-ES" sz="800" dirty="0">
                        <a:effectLst/>
                      </a:endParaRPr>
                    </a:p>
                    <a:p>
                      <a:pPr marL="457200">
                        <a:spcAft>
                          <a:spcPts val="0"/>
                        </a:spcAft>
                      </a:pPr>
                      <a:r>
                        <a:rPr lang="es-VE" sz="800" dirty="0">
                          <a:effectLst/>
                        </a:rPr>
                        <a:t>- Medio</a:t>
                      </a:r>
                      <a:endParaRPr lang="es-ES" sz="800" dirty="0">
                        <a:effectLst/>
                      </a:endParaRPr>
                    </a:p>
                    <a:p>
                      <a:pPr marL="457200">
                        <a:spcAft>
                          <a:spcPts val="0"/>
                        </a:spcAft>
                      </a:pPr>
                      <a:r>
                        <a:rPr lang="es-VE" sz="800" dirty="0">
                          <a:effectLst/>
                        </a:rPr>
                        <a:t>- Alta</a:t>
                      </a:r>
                      <a:endParaRPr lang="es-ES" sz="800" dirty="0">
                        <a:effectLst/>
                        <a:latin typeface="Arial "/>
                        <a:ea typeface="Times New Roman" panose="02020603050405020304" pitchFamily="18" charset="0"/>
                      </a:endParaRPr>
                    </a:p>
                  </a:txBody>
                  <a:tcPr marL="49447" marR="49447" marT="0" marB="0"/>
                </a:tc>
                <a:tc>
                  <a:txBody>
                    <a:bodyPr/>
                    <a:lstStyle/>
                    <a:p>
                      <a:pPr marL="67945" algn="ctr">
                        <a:spcAft>
                          <a:spcPts val="0"/>
                        </a:spcAft>
                        <a:tabLst>
                          <a:tab pos="67945" algn="l"/>
                        </a:tabLst>
                      </a:pPr>
                      <a:r>
                        <a:rPr lang="es-VE" sz="800" dirty="0">
                          <a:effectLst/>
                        </a:rPr>
                        <a:t>Por km</a:t>
                      </a:r>
                      <a:endParaRPr lang="es-ES" sz="800" dirty="0">
                        <a:effectLst/>
                        <a:latin typeface="Arial "/>
                        <a:ea typeface="Times New Roman" panose="02020603050405020304" pitchFamily="18" charset="0"/>
                      </a:endParaRPr>
                    </a:p>
                  </a:txBody>
                  <a:tcPr marL="49447" marR="49447" marT="0" marB="0" anchor="ctr"/>
                </a:tc>
                <a:tc>
                  <a:txBody>
                    <a:bodyPr/>
                    <a:lstStyle/>
                    <a:p>
                      <a:pPr marL="67945" algn="ctr">
                        <a:spcAft>
                          <a:spcPts val="0"/>
                        </a:spcAft>
                        <a:tabLst>
                          <a:tab pos="67945" algn="l"/>
                        </a:tabLst>
                      </a:pPr>
                      <a:r>
                        <a:rPr lang="es-VE" sz="800" dirty="0">
                          <a:effectLst/>
                        </a:rPr>
                        <a:t> </a:t>
                      </a:r>
                      <a:endParaRPr lang="es-ES" sz="800" dirty="0">
                        <a:effectLst/>
                      </a:endParaRPr>
                    </a:p>
                    <a:p>
                      <a:pPr marL="67945" algn="ctr">
                        <a:spcAft>
                          <a:spcPts val="0"/>
                        </a:spcAft>
                        <a:tabLst>
                          <a:tab pos="67945" algn="l"/>
                        </a:tabLst>
                      </a:pPr>
                      <a:r>
                        <a:rPr lang="es-VE" sz="800" dirty="0">
                          <a:effectLst/>
                        </a:rPr>
                        <a:t>1</a:t>
                      </a:r>
                      <a:endParaRPr lang="es-ES" sz="800" dirty="0">
                        <a:effectLst/>
                      </a:endParaRPr>
                    </a:p>
                    <a:p>
                      <a:pPr marL="67945" algn="ctr">
                        <a:spcAft>
                          <a:spcPts val="0"/>
                        </a:spcAft>
                        <a:tabLst>
                          <a:tab pos="67945" algn="l"/>
                        </a:tabLst>
                      </a:pPr>
                      <a:r>
                        <a:rPr lang="es-VE" sz="800" dirty="0">
                          <a:effectLst/>
                        </a:rPr>
                        <a:t>5</a:t>
                      </a:r>
                      <a:endParaRPr lang="es-ES" sz="800" dirty="0">
                        <a:effectLst/>
                      </a:endParaRPr>
                    </a:p>
                    <a:p>
                      <a:pPr marL="67945" algn="ctr">
                        <a:spcAft>
                          <a:spcPts val="0"/>
                        </a:spcAft>
                        <a:tabLst>
                          <a:tab pos="67945" algn="l"/>
                        </a:tabLst>
                      </a:pPr>
                      <a:r>
                        <a:rPr lang="es-VE" sz="800" dirty="0">
                          <a:effectLst/>
                        </a:rPr>
                        <a:t>10</a:t>
                      </a:r>
                      <a:endParaRPr lang="es-ES" sz="800" dirty="0">
                        <a:effectLst/>
                        <a:latin typeface="Arial "/>
                        <a:ea typeface="Times New Roman" panose="02020603050405020304" pitchFamily="18" charset="0"/>
                      </a:endParaRPr>
                    </a:p>
                  </a:txBody>
                  <a:tcPr marL="49447" marR="49447" marT="0" marB="0" anchor="ctr"/>
                </a:tc>
                <a:extLst>
                  <a:ext uri="{0D108BD9-81ED-4DB2-BD59-A6C34878D82A}">
                    <a16:rowId xmlns:a16="http://schemas.microsoft.com/office/drawing/2014/main" val="10008"/>
                  </a:ext>
                </a:extLst>
              </a:tr>
              <a:tr h="535462">
                <a:tc>
                  <a:txBody>
                    <a:bodyPr/>
                    <a:lstStyle/>
                    <a:p>
                      <a:pPr marL="457200">
                        <a:spcAft>
                          <a:spcPts val="0"/>
                        </a:spcAft>
                      </a:pPr>
                      <a:r>
                        <a:rPr lang="es-ES" sz="800" dirty="0">
                          <a:effectLst/>
                          <a:latin typeface="Arial "/>
                          <a:ea typeface="Times New Roman" panose="02020603050405020304" pitchFamily="18" charset="0"/>
                        </a:rPr>
                        <a:t>8. Densidad de descargas a tierra</a:t>
                      </a:r>
                    </a:p>
                  </a:txBody>
                  <a:tcPr marL="49447" marR="49447" marT="0" marB="0"/>
                </a:tc>
                <a:tc>
                  <a:txBody>
                    <a:bodyPr/>
                    <a:lstStyle/>
                    <a:p>
                      <a:pPr marL="67945" algn="ctr">
                        <a:spcAft>
                          <a:spcPts val="0"/>
                        </a:spcAft>
                        <a:tabLst>
                          <a:tab pos="67945" algn="l"/>
                        </a:tabLst>
                      </a:pPr>
                      <a:r>
                        <a:rPr lang="es-VE" sz="800" dirty="0">
                          <a:effectLst/>
                        </a:rPr>
                        <a:t>Por km</a:t>
                      </a:r>
                      <a:endParaRPr lang="es-ES" sz="800" dirty="0">
                        <a:effectLst/>
                        <a:latin typeface="Arial "/>
                        <a:ea typeface="Times New Roman" panose="02020603050405020304" pitchFamily="18" charset="0"/>
                      </a:endParaRPr>
                    </a:p>
                  </a:txBody>
                  <a:tcPr marL="49447" marR="49447" marT="0" marB="0" anchor="ctr"/>
                </a:tc>
                <a:tc>
                  <a:txBody>
                    <a:bodyPr/>
                    <a:lstStyle/>
                    <a:p>
                      <a:pPr marL="67945" algn="ctr">
                        <a:spcAft>
                          <a:spcPts val="0"/>
                        </a:spcAft>
                        <a:tabLst>
                          <a:tab pos="67945" algn="l"/>
                        </a:tabLst>
                      </a:pPr>
                      <a:r>
                        <a:rPr lang="es-VE" sz="800" dirty="0">
                          <a:effectLst/>
                        </a:rPr>
                        <a:t> </a:t>
                      </a:r>
                      <a:endParaRPr lang="es-ES" sz="800" dirty="0">
                        <a:effectLst/>
                      </a:endParaRPr>
                    </a:p>
                    <a:p>
                      <a:pPr marL="67945" algn="ctr">
                        <a:spcAft>
                          <a:spcPts val="0"/>
                        </a:spcAft>
                        <a:tabLst>
                          <a:tab pos="67945" algn="l"/>
                        </a:tabLst>
                      </a:pPr>
                      <a:r>
                        <a:rPr lang="es-VE" sz="800" dirty="0">
                          <a:effectLst/>
                        </a:rPr>
                        <a:t>1</a:t>
                      </a:r>
                      <a:endParaRPr lang="es-ES" sz="800" dirty="0">
                        <a:effectLst/>
                      </a:endParaRPr>
                    </a:p>
                    <a:p>
                      <a:pPr marL="67945" algn="ctr">
                        <a:spcAft>
                          <a:spcPts val="0"/>
                        </a:spcAft>
                        <a:tabLst>
                          <a:tab pos="67945" algn="l"/>
                        </a:tabLst>
                      </a:pPr>
                      <a:r>
                        <a:rPr lang="es-VE" sz="800" dirty="0">
                          <a:effectLst/>
                        </a:rPr>
                        <a:t>5</a:t>
                      </a:r>
                      <a:endParaRPr lang="es-ES" sz="800" dirty="0">
                        <a:effectLst/>
                      </a:endParaRPr>
                    </a:p>
                    <a:p>
                      <a:pPr marL="67945" algn="ctr">
                        <a:spcAft>
                          <a:spcPts val="0"/>
                        </a:spcAft>
                        <a:tabLst>
                          <a:tab pos="67945" algn="l"/>
                        </a:tabLst>
                      </a:pPr>
                      <a:r>
                        <a:rPr lang="es-VE" sz="800" dirty="0">
                          <a:effectLst/>
                        </a:rPr>
                        <a:t>10</a:t>
                      </a:r>
                      <a:endParaRPr lang="es-ES" sz="800" dirty="0">
                        <a:effectLst/>
                        <a:latin typeface="Arial "/>
                        <a:ea typeface="Times New Roman" panose="02020603050405020304" pitchFamily="18" charset="0"/>
                      </a:endParaRPr>
                    </a:p>
                  </a:txBody>
                  <a:tcPr marL="49447" marR="49447" marT="0" marB="0" anchor="ctr"/>
                </a:tc>
                <a:extLst>
                  <a:ext uri="{0D108BD9-81ED-4DB2-BD59-A6C34878D82A}">
                    <a16:rowId xmlns:a16="http://schemas.microsoft.com/office/drawing/2014/main" val="89545397"/>
                  </a:ext>
                </a:extLst>
              </a:tr>
            </a:tbl>
          </a:graphicData>
        </a:graphic>
      </p:graphicFrame>
    </p:spTree>
    <p:extLst>
      <p:ext uri="{BB962C8B-B14F-4D97-AF65-F5344CB8AC3E}">
        <p14:creationId xmlns:p14="http://schemas.microsoft.com/office/powerpoint/2010/main" val="339937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11</a:t>
            </a:fld>
            <a:endParaRPr lang="es-PE"/>
          </a:p>
        </p:txBody>
      </p:sp>
      <p:sp>
        <p:nvSpPr>
          <p:cNvPr id="3" name="CuadroTexto 2">
            <a:extLst>
              <a:ext uri="{FF2B5EF4-FFF2-40B4-BE49-F238E27FC236}">
                <a16:creationId xmlns:a16="http://schemas.microsoft.com/office/drawing/2014/main" id="{764AA286-3394-06CD-00D8-32575C356119}"/>
              </a:ext>
            </a:extLst>
          </p:cNvPr>
          <p:cNvSpPr txBox="1"/>
          <p:nvPr/>
        </p:nvSpPr>
        <p:spPr>
          <a:xfrm>
            <a:off x="0" y="301923"/>
            <a:ext cx="8772939" cy="707886"/>
          </a:xfrm>
          <a:prstGeom prst="rect">
            <a:avLst/>
          </a:prstGeom>
          <a:noFill/>
        </p:spPr>
        <p:txBody>
          <a:bodyPr wrap="square" rtlCol="0">
            <a:spAutoFit/>
          </a:bodyPr>
          <a:lstStyle/>
          <a:p>
            <a:r>
              <a:rPr lang="es-ES" sz="4000" b="1" dirty="0">
                <a:solidFill>
                  <a:schemeClr val="bg1"/>
                </a:solidFill>
                <a:latin typeface="Montserrat" panose="00000500000000000000" pitchFamily="2" charset="0"/>
              </a:rPr>
              <a:t>Parámetros de Selección</a:t>
            </a:r>
          </a:p>
        </p:txBody>
      </p:sp>
      <p:graphicFrame>
        <p:nvGraphicFramePr>
          <p:cNvPr id="5" name="Tabla 4">
            <a:extLst>
              <a:ext uri="{FF2B5EF4-FFF2-40B4-BE49-F238E27FC236}">
                <a16:creationId xmlns:a16="http://schemas.microsoft.com/office/drawing/2014/main" id="{DD7B52AB-B1A3-8175-7C32-2C7319BBD9F3}"/>
              </a:ext>
            </a:extLst>
          </p:cNvPr>
          <p:cNvGraphicFramePr>
            <a:graphicFrameLocks noGrp="1"/>
          </p:cNvGraphicFramePr>
          <p:nvPr>
            <p:extLst>
              <p:ext uri="{D42A27DB-BD31-4B8C-83A1-F6EECF244321}">
                <p14:modId xmlns:p14="http://schemas.microsoft.com/office/powerpoint/2010/main" val="4136739067"/>
              </p:ext>
            </p:extLst>
          </p:nvPr>
        </p:nvGraphicFramePr>
        <p:xfrm>
          <a:off x="5002834" y="1208406"/>
          <a:ext cx="6534132" cy="5187251"/>
        </p:xfrm>
        <a:graphic>
          <a:graphicData uri="http://schemas.openxmlformats.org/drawingml/2006/table">
            <a:tbl>
              <a:tblPr firstRow="1" firstCol="1" lastRow="1" lastCol="1" bandRow="1" bandCol="1">
                <a:tableStyleId>{2D5ABB26-0587-4C30-8999-92F81FD0307C}</a:tableStyleId>
              </a:tblPr>
              <a:tblGrid>
                <a:gridCol w="4062933">
                  <a:extLst>
                    <a:ext uri="{9D8B030D-6E8A-4147-A177-3AD203B41FA5}">
                      <a16:colId xmlns:a16="http://schemas.microsoft.com/office/drawing/2014/main" val="20000"/>
                    </a:ext>
                  </a:extLst>
                </a:gridCol>
                <a:gridCol w="1203832">
                  <a:extLst>
                    <a:ext uri="{9D8B030D-6E8A-4147-A177-3AD203B41FA5}">
                      <a16:colId xmlns:a16="http://schemas.microsoft.com/office/drawing/2014/main" val="20001"/>
                    </a:ext>
                  </a:extLst>
                </a:gridCol>
                <a:gridCol w="1267367">
                  <a:extLst>
                    <a:ext uri="{9D8B030D-6E8A-4147-A177-3AD203B41FA5}">
                      <a16:colId xmlns:a16="http://schemas.microsoft.com/office/drawing/2014/main" val="20002"/>
                    </a:ext>
                  </a:extLst>
                </a:gridCol>
              </a:tblGrid>
              <a:tr h="308895">
                <a:tc>
                  <a:txBody>
                    <a:bodyPr/>
                    <a:lstStyle/>
                    <a:p>
                      <a:pPr algn="ctr">
                        <a:spcAft>
                          <a:spcPts val="0"/>
                        </a:spcAft>
                        <a:tabLst>
                          <a:tab pos="457200" algn="l"/>
                        </a:tabLst>
                      </a:pPr>
                      <a:r>
                        <a:rPr lang="es-VE" sz="1400" dirty="0">
                          <a:effectLst/>
                        </a:rPr>
                        <a:t>DESCRIPCIÓN</a:t>
                      </a:r>
                      <a:endParaRPr lang="es-ES" sz="1400" dirty="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rPr>
                        <a:t>UNIDAD</a:t>
                      </a:r>
                      <a:endParaRPr lang="es-ES" sz="140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rPr>
                        <a:t>PESO</a:t>
                      </a:r>
                      <a:endParaRPr lang="es-ES" sz="1400">
                        <a:solidFill>
                          <a:schemeClr val="tx1"/>
                        </a:solidFill>
                        <a:effectLst/>
                        <a:latin typeface="Arial "/>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86974">
                <a:tc>
                  <a:txBody>
                    <a:bodyPr/>
                    <a:lstStyle/>
                    <a:p>
                      <a:pPr>
                        <a:spcAft>
                          <a:spcPts val="0"/>
                        </a:spcAft>
                        <a:tabLst>
                          <a:tab pos="457200" algn="l"/>
                        </a:tabLst>
                      </a:pPr>
                      <a:r>
                        <a:rPr lang="es-VE" sz="1400" dirty="0">
                          <a:effectLst/>
                          <a:latin typeface="Arial "/>
                        </a:rPr>
                        <a:t>1. Autorizaciones:</a:t>
                      </a:r>
                      <a:endParaRPr lang="es-ES" sz="1400" dirty="0">
                        <a:effectLst/>
                        <a:latin typeface="Arial "/>
                      </a:endParaRPr>
                    </a:p>
                    <a:p>
                      <a:pPr marL="160020">
                        <a:spcAft>
                          <a:spcPts val="0"/>
                        </a:spcAft>
                      </a:pPr>
                      <a:r>
                        <a:rPr lang="es-VE" sz="1400" dirty="0">
                          <a:effectLst/>
                          <a:latin typeface="Arial "/>
                        </a:rPr>
                        <a:t>- Difícil.</a:t>
                      </a:r>
                      <a:endParaRPr lang="es-ES" sz="1400" dirty="0">
                        <a:effectLst/>
                        <a:latin typeface="Arial "/>
                      </a:endParaRPr>
                    </a:p>
                    <a:p>
                      <a:pPr marL="160020">
                        <a:spcAft>
                          <a:spcPts val="0"/>
                        </a:spcAft>
                      </a:pPr>
                      <a:r>
                        <a:rPr lang="es-VE" sz="1400" dirty="0">
                          <a:effectLst/>
                          <a:latin typeface="Arial "/>
                        </a:rPr>
                        <a:t>- Regular.</a:t>
                      </a:r>
                      <a:endParaRPr lang="es-ES" sz="1400" dirty="0">
                        <a:effectLst/>
                        <a:latin typeface="Arial "/>
                      </a:endParaRPr>
                    </a:p>
                    <a:p>
                      <a:pPr marL="160020">
                        <a:spcAft>
                          <a:spcPts val="0"/>
                        </a:spcAft>
                      </a:pPr>
                      <a:r>
                        <a:rPr lang="es-VE" sz="1400" dirty="0">
                          <a:effectLst/>
                          <a:latin typeface="Arial "/>
                        </a:rPr>
                        <a:t>- Fácil.</a:t>
                      </a:r>
                      <a:endParaRPr lang="es-ES" sz="1400" dirty="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dirty="0">
                          <a:effectLst/>
                          <a:latin typeface="Arial "/>
                        </a:rPr>
                        <a:t>unidad</a:t>
                      </a:r>
                      <a:endParaRPr lang="es-ES" sz="1400" dirty="0">
                        <a:solidFill>
                          <a:schemeClr val="tx1"/>
                        </a:solidFill>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10</a:t>
                      </a:r>
                      <a:endParaRPr lang="es-ES" sz="1400">
                        <a:effectLst/>
                        <a:latin typeface="Arial "/>
                      </a:endParaRPr>
                    </a:p>
                    <a:p>
                      <a:pPr algn="ctr">
                        <a:spcAft>
                          <a:spcPts val="0"/>
                        </a:spcAft>
                        <a:tabLst>
                          <a:tab pos="160020" algn="l"/>
                        </a:tabLst>
                      </a:pPr>
                      <a:r>
                        <a:rPr lang="es-VE" sz="1400">
                          <a:effectLst/>
                          <a:latin typeface="Arial "/>
                        </a:rPr>
                        <a:t>5</a:t>
                      </a:r>
                      <a:endParaRPr lang="es-ES" sz="1400">
                        <a:effectLst/>
                        <a:latin typeface="Arial "/>
                      </a:endParaRPr>
                    </a:p>
                    <a:p>
                      <a:pPr algn="ctr">
                        <a:spcAft>
                          <a:spcPts val="0"/>
                        </a:spcAft>
                        <a:tabLst>
                          <a:tab pos="160020" algn="l"/>
                        </a:tabLst>
                      </a:pPr>
                      <a:r>
                        <a:rPr lang="es-VE" sz="1400">
                          <a:effectLst/>
                          <a:latin typeface="Arial "/>
                        </a:rPr>
                        <a:t>1</a:t>
                      </a:r>
                      <a:endParaRPr lang="es-ES" sz="1400">
                        <a:solidFill>
                          <a:schemeClr val="tx1"/>
                        </a:solidFill>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108717">
                <a:tc>
                  <a:txBody>
                    <a:bodyPr/>
                    <a:lstStyle/>
                    <a:p>
                      <a:pPr>
                        <a:spcAft>
                          <a:spcPts val="0"/>
                        </a:spcAft>
                        <a:tabLst>
                          <a:tab pos="457200" algn="l"/>
                        </a:tabLst>
                      </a:pPr>
                      <a:r>
                        <a:rPr lang="es-VE" sz="1400" dirty="0">
                          <a:effectLst/>
                          <a:latin typeface="Arial "/>
                        </a:rPr>
                        <a:t>2. Régimen de propiedad / Tenencia:</a:t>
                      </a:r>
                      <a:endParaRPr lang="es-ES" sz="1400" dirty="0">
                        <a:effectLst/>
                        <a:latin typeface="Arial "/>
                      </a:endParaRPr>
                    </a:p>
                    <a:p>
                      <a:pPr marL="160020">
                        <a:spcAft>
                          <a:spcPts val="0"/>
                        </a:spcAft>
                      </a:pPr>
                      <a:r>
                        <a:rPr lang="es-VE" sz="1400" dirty="0">
                          <a:effectLst/>
                          <a:latin typeface="Arial "/>
                        </a:rPr>
                        <a:t>- Privado.</a:t>
                      </a:r>
                      <a:endParaRPr lang="es-ES" sz="1400" dirty="0">
                        <a:effectLst/>
                        <a:latin typeface="Arial "/>
                      </a:endParaRPr>
                    </a:p>
                    <a:p>
                      <a:pPr marL="160020">
                        <a:spcAft>
                          <a:spcPts val="0"/>
                        </a:spcAft>
                      </a:pPr>
                      <a:r>
                        <a:rPr lang="es-VE" sz="1400" dirty="0">
                          <a:effectLst/>
                          <a:latin typeface="Arial "/>
                        </a:rPr>
                        <a:t>- Ejido Municipal.</a:t>
                      </a:r>
                      <a:endParaRPr lang="es-ES" sz="1400" dirty="0">
                        <a:effectLst/>
                        <a:latin typeface="Arial "/>
                      </a:endParaRPr>
                    </a:p>
                  </a:txBody>
                  <a:tcPr marL="68580" marR="68580" marT="0" marB="0"/>
                </a:tc>
                <a:tc>
                  <a:txBody>
                    <a:bodyPr/>
                    <a:lstStyle/>
                    <a:p>
                      <a:pPr algn="ctr">
                        <a:spcAft>
                          <a:spcPts val="0"/>
                        </a:spcAft>
                        <a:tabLst>
                          <a:tab pos="160020" algn="l"/>
                        </a:tabLst>
                      </a:pPr>
                      <a:r>
                        <a:rPr lang="es-VE" sz="1400" dirty="0">
                          <a:effectLst/>
                          <a:latin typeface="Arial "/>
                        </a:rPr>
                        <a:t>unidad</a:t>
                      </a:r>
                      <a:endParaRPr lang="es-ES" sz="1400" dirty="0">
                        <a:solidFill>
                          <a:schemeClr val="tx1"/>
                        </a:solidFill>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dirty="0">
                          <a:effectLst/>
                          <a:latin typeface="Arial "/>
                        </a:rPr>
                        <a:t> </a:t>
                      </a:r>
                      <a:endParaRPr lang="es-ES" sz="1400" dirty="0">
                        <a:effectLst/>
                        <a:latin typeface="Arial "/>
                      </a:endParaRPr>
                    </a:p>
                    <a:p>
                      <a:pPr algn="ctr">
                        <a:spcAft>
                          <a:spcPts val="0"/>
                        </a:spcAft>
                        <a:tabLst>
                          <a:tab pos="160020" algn="l"/>
                        </a:tabLst>
                      </a:pPr>
                      <a:r>
                        <a:rPr lang="es-VE" sz="1400" dirty="0">
                          <a:effectLst/>
                          <a:latin typeface="Arial "/>
                        </a:rPr>
                        <a:t>10</a:t>
                      </a:r>
                      <a:endParaRPr lang="es-ES" sz="1400" dirty="0">
                        <a:effectLst/>
                        <a:latin typeface="Arial "/>
                      </a:endParaRPr>
                    </a:p>
                    <a:p>
                      <a:pPr algn="ctr">
                        <a:spcAft>
                          <a:spcPts val="0"/>
                        </a:spcAft>
                        <a:tabLst>
                          <a:tab pos="160020" algn="l"/>
                        </a:tabLst>
                      </a:pPr>
                      <a:r>
                        <a:rPr lang="es-VE" sz="1400" dirty="0">
                          <a:effectLst/>
                          <a:latin typeface="Arial "/>
                        </a:rPr>
                        <a:t>8</a:t>
                      </a:r>
                      <a:endParaRPr lang="es-ES" sz="1400" dirty="0">
                        <a:effectLst/>
                        <a:latin typeface="Arial "/>
                      </a:endParaRPr>
                    </a:p>
                    <a:p>
                      <a:pPr algn="ctr">
                        <a:spcAft>
                          <a:spcPts val="0"/>
                        </a:spcAft>
                        <a:tabLst>
                          <a:tab pos="160020" algn="l"/>
                        </a:tabLst>
                      </a:pPr>
                      <a:r>
                        <a:rPr lang="es-VE" sz="1400" dirty="0">
                          <a:effectLst/>
                          <a:latin typeface="Arial "/>
                        </a:rPr>
                        <a:t>5</a:t>
                      </a:r>
                      <a:endParaRPr lang="es-ES" sz="1400" dirty="0">
                        <a:effectLst/>
                        <a:latin typeface="Arial "/>
                      </a:endParaRPr>
                    </a:p>
                    <a:p>
                      <a:pPr algn="ctr">
                        <a:spcAft>
                          <a:spcPts val="0"/>
                        </a:spcAft>
                        <a:tabLst>
                          <a:tab pos="160020" algn="l"/>
                        </a:tabLst>
                      </a:pPr>
                      <a:r>
                        <a:rPr lang="es-VE" sz="1400" dirty="0">
                          <a:effectLst/>
                          <a:latin typeface="Arial "/>
                        </a:rPr>
                        <a:t>1</a:t>
                      </a:r>
                      <a:endParaRPr lang="es-ES" sz="1400" dirty="0">
                        <a:solidFill>
                          <a:schemeClr val="tx1"/>
                        </a:solidFill>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108717">
                <a:tc>
                  <a:txBody>
                    <a:bodyPr/>
                    <a:lstStyle/>
                    <a:p>
                      <a:pPr>
                        <a:spcAft>
                          <a:spcPts val="0"/>
                        </a:spcAft>
                        <a:tabLst>
                          <a:tab pos="457200" algn="l"/>
                        </a:tabLst>
                      </a:pPr>
                      <a:r>
                        <a:rPr lang="es-VE" sz="1400" dirty="0">
                          <a:effectLst/>
                          <a:latin typeface="Arial "/>
                        </a:rPr>
                        <a:t>3. Nivel de conflictividad:</a:t>
                      </a:r>
                      <a:endParaRPr lang="es-ES" sz="1400" dirty="0">
                        <a:effectLst/>
                        <a:latin typeface="Arial "/>
                      </a:endParaRPr>
                    </a:p>
                    <a:p>
                      <a:pPr marL="160020">
                        <a:spcAft>
                          <a:spcPts val="0"/>
                        </a:spcAft>
                      </a:pPr>
                      <a:r>
                        <a:rPr lang="es-VE" sz="1400" dirty="0">
                          <a:effectLst/>
                          <a:latin typeface="Arial "/>
                        </a:rPr>
                        <a:t>- Alto.</a:t>
                      </a:r>
                      <a:endParaRPr lang="es-ES" sz="1400" dirty="0">
                        <a:effectLst/>
                        <a:latin typeface="Arial "/>
                      </a:endParaRPr>
                    </a:p>
                    <a:p>
                      <a:pPr marL="160020">
                        <a:spcAft>
                          <a:spcPts val="0"/>
                        </a:spcAft>
                      </a:pPr>
                      <a:r>
                        <a:rPr lang="es-VE" sz="1400" dirty="0">
                          <a:effectLst/>
                          <a:latin typeface="Arial "/>
                        </a:rPr>
                        <a:t>- Medio.</a:t>
                      </a:r>
                      <a:endParaRPr lang="es-ES" sz="1400" dirty="0">
                        <a:effectLst/>
                        <a:latin typeface="Arial "/>
                      </a:endParaRPr>
                    </a:p>
                    <a:p>
                      <a:pPr marL="160020">
                        <a:spcAft>
                          <a:spcPts val="0"/>
                        </a:spcAft>
                      </a:pPr>
                      <a:r>
                        <a:rPr lang="es-VE" sz="1400" dirty="0">
                          <a:effectLst/>
                          <a:latin typeface="Arial "/>
                        </a:rPr>
                        <a:t>- Bajo.</a:t>
                      </a:r>
                      <a:endParaRPr lang="es-ES" sz="1400" dirty="0">
                        <a:effectLst/>
                        <a:latin typeface="Arial "/>
                      </a:endParaRPr>
                    </a:p>
                    <a:p>
                      <a:pPr marL="160020">
                        <a:spcAft>
                          <a:spcPts val="0"/>
                        </a:spcAft>
                      </a:pPr>
                      <a:r>
                        <a:rPr lang="es-VE" sz="1400" dirty="0">
                          <a:effectLst/>
                          <a:latin typeface="Arial "/>
                        </a:rPr>
                        <a:t> </a:t>
                      </a:r>
                      <a:endParaRPr lang="es-ES" sz="1400" dirty="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unidad</a:t>
                      </a:r>
                      <a:endParaRPr lang="es-ES" sz="1400">
                        <a:solidFill>
                          <a:schemeClr val="tx1"/>
                        </a:solidFill>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dirty="0">
                          <a:effectLst/>
                          <a:latin typeface="Arial "/>
                        </a:rPr>
                        <a:t> </a:t>
                      </a:r>
                      <a:endParaRPr lang="es-ES" sz="1400" dirty="0">
                        <a:effectLst/>
                        <a:latin typeface="Arial "/>
                      </a:endParaRPr>
                    </a:p>
                    <a:p>
                      <a:pPr algn="ctr">
                        <a:spcAft>
                          <a:spcPts val="0"/>
                        </a:spcAft>
                        <a:tabLst>
                          <a:tab pos="160020" algn="l"/>
                        </a:tabLst>
                      </a:pPr>
                      <a:r>
                        <a:rPr lang="es-VE" sz="1400" dirty="0">
                          <a:effectLst/>
                          <a:latin typeface="Arial "/>
                        </a:rPr>
                        <a:t>10</a:t>
                      </a:r>
                      <a:endParaRPr lang="es-ES" sz="1400" dirty="0">
                        <a:effectLst/>
                        <a:latin typeface="Arial "/>
                      </a:endParaRPr>
                    </a:p>
                    <a:p>
                      <a:pPr algn="ctr">
                        <a:spcAft>
                          <a:spcPts val="0"/>
                        </a:spcAft>
                        <a:tabLst>
                          <a:tab pos="160020" algn="l"/>
                        </a:tabLst>
                      </a:pPr>
                      <a:r>
                        <a:rPr lang="es-VE" sz="1400" dirty="0">
                          <a:effectLst/>
                          <a:latin typeface="Arial "/>
                        </a:rPr>
                        <a:t>5</a:t>
                      </a:r>
                      <a:endParaRPr lang="es-ES" sz="1400" dirty="0">
                        <a:effectLst/>
                        <a:latin typeface="Arial "/>
                      </a:endParaRPr>
                    </a:p>
                    <a:p>
                      <a:pPr algn="ctr">
                        <a:spcAft>
                          <a:spcPts val="0"/>
                        </a:spcAft>
                        <a:tabLst>
                          <a:tab pos="160020" algn="l"/>
                        </a:tabLst>
                      </a:pPr>
                      <a:r>
                        <a:rPr lang="es-VE" sz="1400" dirty="0">
                          <a:effectLst/>
                          <a:latin typeface="Arial "/>
                        </a:rPr>
                        <a:t>1</a:t>
                      </a:r>
                      <a:endParaRPr lang="es-ES" sz="1400" dirty="0">
                        <a:solidFill>
                          <a:schemeClr val="tx1"/>
                        </a:solidFill>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86974">
                <a:tc>
                  <a:txBody>
                    <a:bodyPr/>
                    <a:lstStyle/>
                    <a:p>
                      <a:pPr>
                        <a:spcAft>
                          <a:spcPts val="0"/>
                        </a:spcAft>
                        <a:tabLst>
                          <a:tab pos="457200" algn="l"/>
                        </a:tabLst>
                      </a:pPr>
                      <a:r>
                        <a:rPr lang="es-VE" sz="1400" dirty="0">
                          <a:effectLst/>
                          <a:latin typeface="Arial "/>
                        </a:rPr>
                        <a:t>4. Impacto sobre la unidad de producción: </a:t>
                      </a:r>
                      <a:endParaRPr lang="es-ES" sz="1400" dirty="0">
                        <a:effectLst/>
                        <a:latin typeface="Arial "/>
                      </a:endParaRPr>
                    </a:p>
                    <a:p>
                      <a:pPr marL="160020">
                        <a:spcAft>
                          <a:spcPts val="0"/>
                        </a:spcAft>
                      </a:pPr>
                      <a:r>
                        <a:rPr lang="es-VE" sz="1400" dirty="0">
                          <a:effectLst/>
                          <a:latin typeface="Arial "/>
                        </a:rPr>
                        <a:t>- Alto.</a:t>
                      </a:r>
                      <a:endParaRPr lang="es-ES" sz="1400" dirty="0">
                        <a:effectLst/>
                        <a:latin typeface="Arial "/>
                      </a:endParaRPr>
                    </a:p>
                    <a:p>
                      <a:pPr marL="160020">
                        <a:spcAft>
                          <a:spcPts val="0"/>
                        </a:spcAft>
                      </a:pPr>
                      <a:r>
                        <a:rPr lang="es-VE" sz="1400" dirty="0">
                          <a:effectLst/>
                          <a:latin typeface="Arial "/>
                        </a:rPr>
                        <a:t>- Medio.</a:t>
                      </a:r>
                      <a:endParaRPr lang="es-ES" sz="1400" dirty="0">
                        <a:effectLst/>
                        <a:latin typeface="Arial "/>
                      </a:endParaRPr>
                    </a:p>
                    <a:p>
                      <a:pPr marL="160020">
                        <a:spcAft>
                          <a:spcPts val="0"/>
                        </a:spcAft>
                      </a:pPr>
                      <a:r>
                        <a:rPr lang="es-VE" sz="1400" dirty="0">
                          <a:effectLst/>
                          <a:latin typeface="Arial "/>
                        </a:rPr>
                        <a:t>- Bajo.</a:t>
                      </a:r>
                      <a:endParaRPr lang="es-ES" sz="1400" dirty="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unidad</a:t>
                      </a:r>
                      <a:endParaRPr lang="es-ES" sz="1400">
                        <a:solidFill>
                          <a:schemeClr val="tx1"/>
                        </a:solidFill>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dirty="0">
                          <a:effectLst/>
                          <a:latin typeface="Arial "/>
                        </a:rPr>
                        <a:t> </a:t>
                      </a:r>
                      <a:endParaRPr lang="es-ES" sz="1400" dirty="0">
                        <a:effectLst/>
                        <a:latin typeface="Arial "/>
                      </a:endParaRPr>
                    </a:p>
                    <a:p>
                      <a:pPr algn="ctr">
                        <a:spcAft>
                          <a:spcPts val="0"/>
                        </a:spcAft>
                        <a:tabLst>
                          <a:tab pos="160020" algn="l"/>
                        </a:tabLst>
                      </a:pPr>
                      <a:r>
                        <a:rPr lang="es-VE" sz="1400" dirty="0">
                          <a:effectLst/>
                          <a:latin typeface="Arial "/>
                        </a:rPr>
                        <a:t>10</a:t>
                      </a:r>
                      <a:endParaRPr lang="es-ES" sz="1400" dirty="0">
                        <a:effectLst/>
                        <a:latin typeface="Arial "/>
                      </a:endParaRPr>
                    </a:p>
                    <a:p>
                      <a:pPr algn="ctr">
                        <a:spcAft>
                          <a:spcPts val="0"/>
                        </a:spcAft>
                        <a:tabLst>
                          <a:tab pos="160020" algn="l"/>
                        </a:tabLst>
                      </a:pPr>
                      <a:r>
                        <a:rPr lang="es-VE" sz="1400" dirty="0">
                          <a:effectLst/>
                          <a:latin typeface="Arial "/>
                        </a:rPr>
                        <a:t>5</a:t>
                      </a:r>
                      <a:endParaRPr lang="es-ES" sz="1400" dirty="0">
                        <a:effectLst/>
                        <a:latin typeface="Arial "/>
                      </a:endParaRPr>
                    </a:p>
                    <a:p>
                      <a:pPr algn="ctr">
                        <a:spcAft>
                          <a:spcPts val="0"/>
                        </a:spcAft>
                        <a:tabLst>
                          <a:tab pos="160020" algn="l"/>
                        </a:tabLst>
                      </a:pPr>
                      <a:r>
                        <a:rPr lang="es-VE" sz="1400" dirty="0">
                          <a:effectLst/>
                          <a:latin typeface="Arial "/>
                        </a:rPr>
                        <a:t>1</a:t>
                      </a:r>
                      <a:endParaRPr lang="es-ES" sz="1400" dirty="0">
                        <a:solidFill>
                          <a:schemeClr val="tx1"/>
                        </a:solidFill>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86974">
                <a:tc>
                  <a:txBody>
                    <a:bodyPr/>
                    <a:lstStyle/>
                    <a:p>
                      <a:pPr>
                        <a:spcAft>
                          <a:spcPts val="0"/>
                        </a:spcAft>
                        <a:tabLst>
                          <a:tab pos="457200" algn="l"/>
                        </a:tabLst>
                      </a:pPr>
                      <a:r>
                        <a:rPr lang="es-VE" sz="1400" dirty="0">
                          <a:effectLst/>
                          <a:latin typeface="Arial "/>
                        </a:rPr>
                        <a:t>5. Área a utilizar:</a:t>
                      </a:r>
                      <a:endParaRPr lang="es-ES" sz="1400" dirty="0">
                        <a:effectLst/>
                        <a:latin typeface="Arial "/>
                      </a:endParaRPr>
                    </a:p>
                    <a:p>
                      <a:pPr marL="160020">
                        <a:spcAft>
                          <a:spcPts val="0"/>
                        </a:spcAft>
                      </a:pPr>
                      <a:r>
                        <a:rPr lang="es-VE" sz="1400" dirty="0">
                          <a:effectLst/>
                          <a:latin typeface="Arial "/>
                        </a:rPr>
                        <a:t>- No contratada</a:t>
                      </a:r>
                      <a:endParaRPr lang="es-ES" sz="1400" dirty="0">
                        <a:effectLst/>
                        <a:latin typeface="Arial "/>
                      </a:endParaRPr>
                    </a:p>
                    <a:p>
                      <a:pPr marL="160020">
                        <a:spcAft>
                          <a:spcPts val="0"/>
                        </a:spcAft>
                      </a:pPr>
                      <a:r>
                        <a:rPr lang="es-VE" sz="1400" dirty="0">
                          <a:effectLst/>
                          <a:latin typeface="Arial "/>
                        </a:rPr>
                        <a:t>- Contratada</a:t>
                      </a:r>
                      <a:endParaRPr lang="es-ES" sz="1400" dirty="0">
                        <a:effectLst/>
                        <a:latin typeface="Arial "/>
                      </a:endParaRPr>
                    </a:p>
                    <a:p>
                      <a:pPr marL="160020">
                        <a:spcAft>
                          <a:spcPts val="0"/>
                        </a:spcAft>
                      </a:pPr>
                      <a:r>
                        <a:rPr lang="es-VE" sz="1400" dirty="0">
                          <a:effectLst/>
                          <a:latin typeface="Arial "/>
                        </a:rPr>
                        <a:t>- No requiero contrato.</a:t>
                      </a:r>
                      <a:endParaRPr lang="es-ES" sz="1400" dirty="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Por Km</a:t>
                      </a:r>
                      <a:endParaRPr lang="es-ES" sz="1400">
                        <a:solidFill>
                          <a:schemeClr val="tx1"/>
                        </a:solidFill>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dirty="0">
                          <a:effectLst/>
                          <a:latin typeface="Arial "/>
                        </a:rPr>
                        <a:t> </a:t>
                      </a:r>
                      <a:endParaRPr lang="es-ES" sz="1400" dirty="0">
                        <a:effectLst/>
                        <a:latin typeface="Arial "/>
                      </a:endParaRPr>
                    </a:p>
                    <a:p>
                      <a:pPr algn="ctr">
                        <a:spcAft>
                          <a:spcPts val="0"/>
                        </a:spcAft>
                        <a:tabLst>
                          <a:tab pos="160020" algn="l"/>
                        </a:tabLst>
                      </a:pPr>
                      <a:r>
                        <a:rPr lang="es-VE" sz="1400" dirty="0">
                          <a:effectLst/>
                          <a:latin typeface="Arial "/>
                        </a:rPr>
                        <a:t>10</a:t>
                      </a:r>
                      <a:endParaRPr lang="es-ES" sz="1400" dirty="0">
                        <a:effectLst/>
                        <a:latin typeface="Arial "/>
                      </a:endParaRPr>
                    </a:p>
                    <a:p>
                      <a:pPr algn="ctr">
                        <a:spcAft>
                          <a:spcPts val="0"/>
                        </a:spcAft>
                        <a:tabLst>
                          <a:tab pos="160020" algn="l"/>
                        </a:tabLst>
                      </a:pPr>
                      <a:r>
                        <a:rPr lang="es-VE" sz="1400" dirty="0">
                          <a:effectLst/>
                          <a:latin typeface="Arial "/>
                        </a:rPr>
                        <a:t>5</a:t>
                      </a:r>
                      <a:endParaRPr lang="es-ES" sz="1400" dirty="0">
                        <a:effectLst/>
                        <a:latin typeface="Arial "/>
                      </a:endParaRPr>
                    </a:p>
                    <a:p>
                      <a:pPr algn="ctr">
                        <a:spcAft>
                          <a:spcPts val="0"/>
                        </a:spcAft>
                        <a:tabLst>
                          <a:tab pos="160020" algn="l"/>
                        </a:tabLst>
                      </a:pPr>
                      <a:r>
                        <a:rPr lang="es-VE" sz="1400" dirty="0">
                          <a:effectLst/>
                          <a:latin typeface="Arial "/>
                        </a:rPr>
                        <a:t>1</a:t>
                      </a:r>
                      <a:endParaRPr lang="es-ES" sz="1400" dirty="0">
                        <a:solidFill>
                          <a:schemeClr val="tx1"/>
                        </a:solidFill>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9" name="CuadroTexto 8">
            <a:extLst>
              <a:ext uri="{FF2B5EF4-FFF2-40B4-BE49-F238E27FC236}">
                <a16:creationId xmlns:a16="http://schemas.microsoft.com/office/drawing/2014/main" id="{87E4DEB3-EF5E-FBFB-CEF4-F36C421A0F63}"/>
              </a:ext>
            </a:extLst>
          </p:cNvPr>
          <p:cNvSpPr txBox="1"/>
          <p:nvPr/>
        </p:nvSpPr>
        <p:spPr>
          <a:xfrm>
            <a:off x="170822" y="2170444"/>
            <a:ext cx="4360985" cy="2308324"/>
          </a:xfrm>
          <a:prstGeom prst="rect">
            <a:avLst/>
          </a:prstGeom>
          <a:noFill/>
        </p:spPr>
        <p:txBody>
          <a:bodyPr wrap="square" rtlCol="0">
            <a:spAutoFit/>
          </a:bodyPr>
          <a:lstStyle/>
          <a:p>
            <a:pPr algn="just"/>
            <a:r>
              <a:rPr lang="es-ES" b="1" u="sng" dirty="0"/>
              <a:t>Calificación de Parámetros de Propiedad y Catastro</a:t>
            </a:r>
          </a:p>
          <a:p>
            <a:pPr algn="just"/>
            <a:r>
              <a:rPr lang="es-ES" dirty="0"/>
              <a:t>El rango de escala numérica usado para evaluar los parámetros de propiedad y catastro fue de: 1 (efectos mínimos) a +10 (mayor efecto). Los parámetros considerados en el estudio y los pesos asignados se presentan a continuación:</a:t>
            </a:r>
          </a:p>
        </p:txBody>
      </p:sp>
    </p:spTree>
    <p:extLst>
      <p:ext uri="{BB962C8B-B14F-4D97-AF65-F5344CB8AC3E}">
        <p14:creationId xmlns:p14="http://schemas.microsoft.com/office/powerpoint/2010/main" val="169062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12</a:t>
            </a:fld>
            <a:endParaRPr lang="es-PE"/>
          </a:p>
        </p:txBody>
      </p:sp>
      <p:sp>
        <p:nvSpPr>
          <p:cNvPr id="3" name="CuadroTexto 2">
            <a:extLst>
              <a:ext uri="{FF2B5EF4-FFF2-40B4-BE49-F238E27FC236}">
                <a16:creationId xmlns:a16="http://schemas.microsoft.com/office/drawing/2014/main" id="{764AA286-3394-06CD-00D8-32575C356119}"/>
              </a:ext>
            </a:extLst>
          </p:cNvPr>
          <p:cNvSpPr txBox="1"/>
          <p:nvPr/>
        </p:nvSpPr>
        <p:spPr>
          <a:xfrm>
            <a:off x="0" y="301923"/>
            <a:ext cx="8772939" cy="707886"/>
          </a:xfrm>
          <a:prstGeom prst="rect">
            <a:avLst/>
          </a:prstGeom>
          <a:noFill/>
        </p:spPr>
        <p:txBody>
          <a:bodyPr wrap="square" rtlCol="0">
            <a:spAutoFit/>
          </a:bodyPr>
          <a:lstStyle/>
          <a:p>
            <a:r>
              <a:rPr lang="es-ES" sz="4000" b="1" dirty="0">
                <a:solidFill>
                  <a:schemeClr val="bg1"/>
                </a:solidFill>
                <a:latin typeface="Montserrat" panose="00000500000000000000" pitchFamily="2" charset="0"/>
              </a:rPr>
              <a:t>Parámetros de Selección</a:t>
            </a:r>
          </a:p>
        </p:txBody>
      </p:sp>
      <p:sp>
        <p:nvSpPr>
          <p:cNvPr id="2" name="Rectángulo 1">
            <a:extLst>
              <a:ext uri="{FF2B5EF4-FFF2-40B4-BE49-F238E27FC236}">
                <a16:creationId xmlns:a16="http://schemas.microsoft.com/office/drawing/2014/main" id="{1FD6EC85-BED8-CE45-689C-ACB4273BF116}"/>
              </a:ext>
            </a:extLst>
          </p:cNvPr>
          <p:cNvSpPr/>
          <p:nvPr/>
        </p:nvSpPr>
        <p:spPr>
          <a:xfrm>
            <a:off x="455769" y="1544997"/>
            <a:ext cx="5280338" cy="3139321"/>
          </a:xfrm>
          <a:prstGeom prst="rect">
            <a:avLst/>
          </a:prstGeom>
        </p:spPr>
        <p:txBody>
          <a:bodyPr wrap="square">
            <a:spAutoFit/>
          </a:bodyPr>
          <a:lstStyle/>
          <a:p>
            <a:r>
              <a:rPr lang="es-VE" b="1" u="sng" dirty="0">
                <a:solidFill>
                  <a:schemeClr val="accent1">
                    <a:lumMod val="50000"/>
                  </a:schemeClr>
                </a:solidFill>
                <a:latin typeface="Arial "/>
              </a:rPr>
              <a:t>Calificación de Parámetros Ambientales</a:t>
            </a:r>
          </a:p>
          <a:p>
            <a:endParaRPr lang="es-ES" dirty="0">
              <a:solidFill>
                <a:schemeClr val="accent1">
                  <a:lumMod val="50000"/>
                </a:schemeClr>
              </a:solidFill>
              <a:latin typeface="Arial "/>
            </a:endParaRPr>
          </a:p>
          <a:p>
            <a:pPr algn="just">
              <a:lnSpc>
                <a:spcPct val="150000"/>
              </a:lnSpc>
            </a:pPr>
            <a:r>
              <a:rPr lang="es-VE" dirty="0">
                <a:latin typeface="Arial "/>
              </a:rPr>
              <a:t>El rango de escala numérica usado para evaluar los parámetros ambientales fue de: 1 (efectos mínimos) a +10 (mayor efecto). Los parámetros considerados en el estudio y los pesos asignados se presentan a continuación:</a:t>
            </a:r>
            <a:endParaRPr lang="es-ES" dirty="0">
              <a:latin typeface="Arial "/>
            </a:endParaRPr>
          </a:p>
          <a:p>
            <a:pPr lvl="0" algn="just">
              <a:lnSpc>
                <a:spcPct val="150000"/>
              </a:lnSpc>
              <a:spcAft>
                <a:spcPts val="600"/>
              </a:spcAft>
              <a:tabLst>
                <a:tab pos="1257300" algn="l"/>
              </a:tabLst>
            </a:pPr>
            <a:endParaRPr lang="es-ES" dirty="0">
              <a:latin typeface="Arial "/>
              <a:ea typeface="Times New Roman" panose="02020603050405020304" pitchFamily="18" charset="0"/>
            </a:endParaRPr>
          </a:p>
        </p:txBody>
      </p:sp>
      <p:graphicFrame>
        <p:nvGraphicFramePr>
          <p:cNvPr id="4" name="Tabla 3">
            <a:extLst>
              <a:ext uri="{FF2B5EF4-FFF2-40B4-BE49-F238E27FC236}">
                <a16:creationId xmlns:a16="http://schemas.microsoft.com/office/drawing/2014/main" id="{29B26CD9-E394-0E36-7EBA-DD5F597AFE20}"/>
              </a:ext>
            </a:extLst>
          </p:cNvPr>
          <p:cNvGraphicFramePr>
            <a:graphicFrameLocks noGrp="1"/>
          </p:cNvGraphicFramePr>
          <p:nvPr>
            <p:extLst>
              <p:ext uri="{D42A27DB-BD31-4B8C-83A1-F6EECF244321}">
                <p14:modId xmlns:p14="http://schemas.microsoft.com/office/powerpoint/2010/main" val="46970040"/>
              </p:ext>
            </p:extLst>
          </p:nvPr>
        </p:nvGraphicFramePr>
        <p:xfrm>
          <a:off x="6071453" y="997692"/>
          <a:ext cx="5056300" cy="5288280"/>
        </p:xfrm>
        <a:graphic>
          <a:graphicData uri="http://schemas.openxmlformats.org/drawingml/2006/table">
            <a:tbl>
              <a:tblPr firstRow="1" firstCol="1" lastRow="1" lastCol="1" bandRow="1" bandCol="1">
                <a:tableStyleId>{2D5ABB26-0587-4C30-8999-92F81FD0307C}</a:tableStyleId>
              </a:tblPr>
              <a:tblGrid>
                <a:gridCol w="3206434">
                  <a:extLst>
                    <a:ext uri="{9D8B030D-6E8A-4147-A177-3AD203B41FA5}">
                      <a16:colId xmlns:a16="http://schemas.microsoft.com/office/drawing/2014/main" val="20000"/>
                    </a:ext>
                  </a:extLst>
                </a:gridCol>
                <a:gridCol w="986595">
                  <a:extLst>
                    <a:ext uri="{9D8B030D-6E8A-4147-A177-3AD203B41FA5}">
                      <a16:colId xmlns:a16="http://schemas.microsoft.com/office/drawing/2014/main" val="20001"/>
                    </a:ext>
                  </a:extLst>
                </a:gridCol>
                <a:gridCol w="863271">
                  <a:extLst>
                    <a:ext uri="{9D8B030D-6E8A-4147-A177-3AD203B41FA5}">
                      <a16:colId xmlns:a16="http://schemas.microsoft.com/office/drawing/2014/main" val="20002"/>
                    </a:ext>
                  </a:extLst>
                </a:gridCol>
              </a:tblGrid>
              <a:tr h="0">
                <a:tc>
                  <a:txBody>
                    <a:bodyPr/>
                    <a:lstStyle/>
                    <a:p>
                      <a:pPr algn="ctr">
                        <a:spcAft>
                          <a:spcPts val="0"/>
                        </a:spcAft>
                        <a:tabLst>
                          <a:tab pos="457200" algn="l"/>
                        </a:tabLst>
                      </a:pPr>
                      <a:r>
                        <a:rPr lang="es-VE" sz="1100" dirty="0">
                          <a:effectLst/>
                          <a:latin typeface="Arial "/>
                        </a:rPr>
                        <a:t>DESCRIPCIÓN</a:t>
                      </a:r>
                      <a:endParaRPr lang="es-ES" sz="1200" dirty="0">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100">
                          <a:effectLst/>
                          <a:latin typeface="Arial "/>
                        </a:rPr>
                        <a:t>UNIDAD</a:t>
                      </a:r>
                      <a:endParaRPr lang="es-ES" sz="1200">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100">
                          <a:effectLst/>
                          <a:latin typeface="Arial "/>
                        </a:rPr>
                        <a:t>PESO</a:t>
                      </a:r>
                      <a:endParaRPr lang="es-ES" sz="1200">
                        <a:effectLst/>
                        <a:latin typeface="Arial "/>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marL="342900" lvl="0" indent="-342900">
                        <a:spcAft>
                          <a:spcPts val="0"/>
                        </a:spcAft>
                        <a:buFont typeface="+mj-lt"/>
                        <a:buAutoNum type="arabicPeriod"/>
                        <a:tabLst>
                          <a:tab pos="160020" algn="l"/>
                        </a:tabLst>
                      </a:pPr>
                      <a:r>
                        <a:rPr lang="es-VE" sz="1400" dirty="0">
                          <a:effectLst/>
                          <a:latin typeface="Arial "/>
                        </a:rPr>
                        <a:t>Afectación al paisaje</a:t>
                      </a:r>
                      <a:endParaRPr lang="es-ES" sz="1400" dirty="0">
                        <a:effectLst/>
                        <a:latin typeface="Arial "/>
                      </a:endParaRPr>
                    </a:p>
                    <a:p>
                      <a:pPr marL="160020">
                        <a:spcAft>
                          <a:spcPts val="0"/>
                        </a:spcAft>
                      </a:pPr>
                      <a:r>
                        <a:rPr lang="es-VE" sz="1400" dirty="0">
                          <a:effectLst/>
                          <a:latin typeface="Arial "/>
                        </a:rPr>
                        <a:t>- Alto.</a:t>
                      </a:r>
                      <a:endParaRPr lang="es-ES" sz="1400" dirty="0">
                        <a:effectLst/>
                        <a:latin typeface="Arial "/>
                      </a:endParaRPr>
                    </a:p>
                    <a:p>
                      <a:pPr marL="160020">
                        <a:spcAft>
                          <a:spcPts val="0"/>
                        </a:spcAft>
                      </a:pPr>
                      <a:r>
                        <a:rPr lang="es-VE" sz="1400" dirty="0">
                          <a:effectLst/>
                          <a:latin typeface="Arial "/>
                        </a:rPr>
                        <a:t>- Medio.</a:t>
                      </a:r>
                      <a:endParaRPr lang="es-ES" sz="1400" dirty="0">
                        <a:effectLst/>
                        <a:latin typeface="Arial "/>
                      </a:endParaRPr>
                    </a:p>
                    <a:p>
                      <a:pPr marL="160020">
                        <a:spcAft>
                          <a:spcPts val="0"/>
                        </a:spcAft>
                      </a:pPr>
                      <a:r>
                        <a:rPr lang="es-VE" sz="1400" dirty="0">
                          <a:effectLst/>
                          <a:latin typeface="Arial "/>
                        </a:rPr>
                        <a:t>- Bajo.</a:t>
                      </a:r>
                      <a:endParaRPr lang="es-ES" sz="1400" dirty="0">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Por km</a:t>
                      </a:r>
                      <a:endParaRPr lang="es-ES" sz="1400">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10</a:t>
                      </a:r>
                      <a:endParaRPr lang="es-ES" sz="1400">
                        <a:effectLst/>
                        <a:latin typeface="Arial "/>
                      </a:endParaRPr>
                    </a:p>
                    <a:p>
                      <a:pPr algn="ctr">
                        <a:spcAft>
                          <a:spcPts val="0"/>
                        </a:spcAft>
                        <a:tabLst>
                          <a:tab pos="160020" algn="l"/>
                        </a:tabLst>
                      </a:pPr>
                      <a:r>
                        <a:rPr lang="es-VE" sz="1400">
                          <a:effectLst/>
                          <a:latin typeface="Arial "/>
                        </a:rPr>
                        <a:t>5</a:t>
                      </a:r>
                      <a:endParaRPr lang="es-ES" sz="1400">
                        <a:effectLst/>
                        <a:latin typeface="Arial "/>
                      </a:endParaRPr>
                    </a:p>
                    <a:p>
                      <a:pPr algn="ctr">
                        <a:spcAft>
                          <a:spcPts val="0"/>
                        </a:spcAft>
                        <a:tabLst>
                          <a:tab pos="160020" algn="l"/>
                        </a:tabLst>
                      </a:pPr>
                      <a:r>
                        <a:rPr lang="es-VE" sz="1400">
                          <a:effectLst/>
                          <a:latin typeface="Arial "/>
                        </a:rPr>
                        <a:t>1</a:t>
                      </a:r>
                      <a:endParaRPr lang="es-ES" sz="1400">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0">
                <a:tc>
                  <a:txBody>
                    <a:bodyPr/>
                    <a:lstStyle/>
                    <a:p>
                      <a:pPr>
                        <a:spcAft>
                          <a:spcPts val="0"/>
                        </a:spcAft>
                        <a:tabLst>
                          <a:tab pos="457200" algn="l"/>
                        </a:tabLst>
                      </a:pPr>
                      <a:r>
                        <a:rPr lang="es-VE" sz="1400" dirty="0">
                          <a:effectLst/>
                          <a:latin typeface="Arial "/>
                        </a:rPr>
                        <a:t>2. Uso de la tierra</a:t>
                      </a:r>
                      <a:endParaRPr lang="es-ES" sz="1400" dirty="0">
                        <a:effectLst/>
                        <a:latin typeface="Arial "/>
                      </a:endParaRPr>
                    </a:p>
                    <a:p>
                      <a:pPr marL="160020">
                        <a:spcAft>
                          <a:spcPts val="0"/>
                        </a:spcAft>
                      </a:pPr>
                      <a:r>
                        <a:rPr lang="es-VE" sz="1400" dirty="0">
                          <a:effectLst/>
                          <a:latin typeface="Arial "/>
                        </a:rPr>
                        <a:t>- Impacto visual evidente.</a:t>
                      </a:r>
                      <a:endParaRPr lang="es-ES" sz="1400" dirty="0">
                        <a:effectLst/>
                        <a:latin typeface="Arial "/>
                      </a:endParaRPr>
                    </a:p>
                    <a:p>
                      <a:pPr marL="160020">
                        <a:spcAft>
                          <a:spcPts val="0"/>
                        </a:spcAft>
                      </a:pPr>
                      <a:r>
                        <a:rPr lang="es-VE" sz="1400" dirty="0">
                          <a:effectLst/>
                          <a:latin typeface="Arial "/>
                        </a:rPr>
                        <a:t>- Impacto visual menos evidente.</a:t>
                      </a:r>
                      <a:endParaRPr lang="es-ES" sz="1400" dirty="0">
                        <a:effectLst/>
                        <a:latin typeface="Arial "/>
                      </a:endParaRPr>
                    </a:p>
                    <a:p>
                      <a:pPr marL="160020">
                        <a:spcAft>
                          <a:spcPts val="0"/>
                        </a:spcAft>
                      </a:pPr>
                      <a:r>
                        <a:rPr lang="es-VE" sz="1400" dirty="0">
                          <a:effectLst/>
                          <a:latin typeface="Arial "/>
                        </a:rPr>
                        <a:t>- Impacto visual mínimo.</a:t>
                      </a:r>
                      <a:endParaRPr lang="es-ES" sz="1400" dirty="0">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dirty="0">
                          <a:effectLst/>
                          <a:latin typeface="Arial "/>
                        </a:rPr>
                        <a:t>Por km</a:t>
                      </a:r>
                      <a:endParaRPr lang="es-ES" sz="1400" dirty="0">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10</a:t>
                      </a:r>
                      <a:endParaRPr lang="es-ES" sz="1400">
                        <a:effectLst/>
                        <a:latin typeface="Arial "/>
                      </a:endParaRPr>
                    </a:p>
                    <a:p>
                      <a:pPr algn="ctr">
                        <a:spcAft>
                          <a:spcPts val="0"/>
                        </a:spcAft>
                        <a:tabLst>
                          <a:tab pos="160020" algn="l"/>
                        </a:tabLst>
                      </a:pPr>
                      <a:r>
                        <a:rPr lang="es-VE" sz="1400">
                          <a:effectLst/>
                          <a:latin typeface="Arial "/>
                        </a:rPr>
                        <a:t>5</a:t>
                      </a:r>
                      <a:endParaRPr lang="es-ES" sz="1400">
                        <a:effectLst/>
                        <a:latin typeface="Arial "/>
                      </a:endParaRPr>
                    </a:p>
                    <a:p>
                      <a:pPr algn="ctr">
                        <a:spcAft>
                          <a:spcPts val="0"/>
                        </a:spcAft>
                        <a:tabLst>
                          <a:tab pos="160020" algn="l"/>
                        </a:tabLst>
                      </a:pPr>
                      <a:r>
                        <a:rPr lang="es-VE" sz="1400">
                          <a:effectLst/>
                          <a:latin typeface="Arial "/>
                        </a:rPr>
                        <a:t>1</a:t>
                      </a:r>
                      <a:endParaRPr lang="es-ES" sz="1400">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0">
                <a:tc>
                  <a:txBody>
                    <a:bodyPr/>
                    <a:lstStyle/>
                    <a:p>
                      <a:pPr>
                        <a:spcAft>
                          <a:spcPts val="0"/>
                        </a:spcAft>
                        <a:tabLst>
                          <a:tab pos="457200" algn="l"/>
                        </a:tabLst>
                      </a:pPr>
                      <a:r>
                        <a:rPr lang="es-VE" sz="1400" dirty="0">
                          <a:effectLst/>
                          <a:latin typeface="Arial "/>
                        </a:rPr>
                        <a:t>3. Vegetación</a:t>
                      </a:r>
                      <a:endParaRPr lang="es-ES" sz="1400" dirty="0">
                        <a:effectLst/>
                        <a:latin typeface="Arial "/>
                      </a:endParaRPr>
                    </a:p>
                    <a:p>
                      <a:pPr marL="160020">
                        <a:spcAft>
                          <a:spcPts val="0"/>
                        </a:spcAft>
                      </a:pPr>
                      <a:r>
                        <a:rPr lang="es-VE" sz="1400" dirty="0">
                          <a:effectLst/>
                          <a:latin typeface="Arial "/>
                        </a:rPr>
                        <a:t>- Bosque.</a:t>
                      </a:r>
                      <a:endParaRPr lang="es-ES" sz="1400" dirty="0">
                        <a:effectLst/>
                        <a:latin typeface="Arial "/>
                      </a:endParaRPr>
                    </a:p>
                    <a:p>
                      <a:pPr marL="160020">
                        <a:spcAft>
                          <a:spcPts val="0"/>
                        </a:spcAft>
                      </a:pPr>
                      <a:r>
                        <a:rPr lang="es-VE" sz="1400" dirty="0">
                          <a:effectLst/>
                          <a:latin typeface="Arial "/>
                        </a:rPr>
                        <a:t>- Sabana arbolada.</a:t>
                      </a:r>
                      <a:endParaRPr lang="es-ES" sz="1400" dirty="0">
                        <a:effectLst/>
                        <a:latin typeface="Arial "/>
                      </a:endParaRPr>
                    </a:p>
                    <a:p>
                      <a:pPr marL="160020">
                        <a:spcAft>
                          <a:spcPts val="0"/>
                        </a:spcAft>
                      </a:pPr>
                      <a:r>
                        <a:rPr lang="es-VE" sz="1400" dirty="0">
                          <a:effectLst/>
                          <a:latin typeface="Arial "/>
                        </a:rPr>
                        <a:t>- Sabana abierta.</a:t>
                      </a:r>
                      <a:endParaRPr lang="es-ES" sz="1400" dirty="0">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Por km</a:t>
                      </a:r>
                      <a:endParaRPr lang="es-ES" sz="1400">
                        <a:effectLst/>
                        <a:latin typeface="Arial "/>
                      </a:endParaRPr>
                    </a:p>
                    <a:p>
                      <a:pPr>
                        <a:spcAft>
                          <a:spcPts val="0"/>
                        </a:spcAft>
                        <a:tabLst>
                          <a:tab pos="160020" algn="l"/>
                        </a:tabLst>
                      </a:pPr>
                      <a:r>
                        <a:rPr lang="es-VE" sz="1400">
                          <a:effectLst/>
                          <a:latin typeface="Arial "/>
                        </a:rPr>
                        <a:t> </a:t>
                      </a:r>
                      <a:endParaRPr lang="es-ES" sz="1400">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10</a:t>
                      </a:r>
                      <a:endParaRPr lang="es-ES" sz="1400">
                        <a:effectLst/>
                        <a:latin typeface="Arial "/>
                      </a:endParaRPr>
                    </a:p>
                    <a:p>
                      <a:pPr algn="ctr">
                        <a:spcAft>
                          <a:spcPts val="0"/>
                        </a:spcAft>
                        <a:tabLst>
                          <a:tab pos="160020" algn="l"/>
                        </a:tabLst>
                      </a:pPr>
                      <a:r>
                        <a:rPr lang="es-VE" sz="1400">
                          <a:effectLst/>
                          <a:latin typeface="Arial "/>
                        </a:rPr>
                        <a:t>5</a:t>
                      </a:r>
                      <a:endParaRPr lang="es-ES" sz="1400">
                        <a:effectLst/>
                        <a:latin typeface="Arial "/>
                      </a:endParaRPr>
                    </a:p>
                    <a:p>
                      <a:pPr algn="ctr">
                        <a:spcAft>
                          <a:spcPts val="0"/>
                        </a:spcAft>
                        <a:tabLst>
                          <a:tab pos="160020" algn="l"/>
                        </a:tabLst>
                      </a:pPr>
                      <a:r>
                        <a:rPr lang="es-VE" sz="1400">
                          <a:effectLst/>
                          <a:latin typeface="Arial "/>
                        </a:rPr>
                        <a:t>1</a:t>
                      </a:r>
                      <a:endParaRPr lang="es-ES" sz="1400">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0">
                <a:tc>
                  <a:txBody>
                    <a:bodyPr/>
                    <a:lstStyle/>
                    <a:p>
                      <a:pPr>
                        <a:spcAft>
                          <a:spcPts val="0"/>
                        </a:spcAft>
                        <a:tabLst>
                          <a:tab pos="457200" algn="l"/>
                        </a:tabLst>
                      </a:pPr>
                      <a:r>
                        <a:rPr lang="es-VE" sz="1400" dirty="0">
                          <a:effectLst/>
                          <a:latin typeface="Arial "/>
                        </a:rPr>
                        <a:t>4. Relieve</a:t>
                      </a:r>
                      <a:endParaRPr lang="es-ES" sz="1400" dirty="0">
                        <a:effectLst/>
                        <a:latin typeface="Arial "/>
                      </a:endParaRPr>
                    </a:p>
                    <a:p>
                      <a:pPr marL="160020">
                        <a:spcAft>
                          <a:spcPts val="0"/>
                        </a:spcAft>
                      </a:pPr>
                      <a:r>
                        <a:rPr lang="es-VE" sz="1400" dirty="0">
                          <a:effectLst/>
                          <a:latin typeface="Arial "/>
                        </a:rPr>
                        <a:t>- Borde de mesa.</a:t>
                      </a:r>
                      <a:endParaRPr lang="es-ES" sz="1400" dirty="0">
                        <a:effectLst/>
                        <a:latin typeface="Arial "/>
                      </a:endParaRPr>
                    </a:p>
                    <a:p>
                      <a:pPr marL="160020">
                        <a:spcAft>
                          <a:spcPts val="0"/>
                        </a:spcAft>
                      </a:pPr>
                      <a:r>
                        <a:rPr lang="es-VE" sz="1400" dirty="0">
                          <a:effectLst/>
                          <a:latin typeface="Arial "/>
                        </a:rPr>
                        <a:t>- Valle.</a:t>
                      </a:r>
                      <a:endParaRPr lang="es-ES" sz="1400" dirty="0">
                        <a:effectLst/>
                        <a:latin typeface="Arial "/>
                      </a:endParaRPr>
                    </a:p>
                    <a:p>
                      <a:pPr marL="160020">
                        <a:spcAft>
                          <a:spcPts val="0"/>
                        </a:spcAft>
                      </a:pPr>
                      <a:r>
                        <a:rPr lang="es-VE" sz="1400" dirty="0">
                          <a:effectLst/>
                          <a:latin typeface="Arial "/>
                        </a:rPr>
                        <a:t>- Mesa plana.</a:t>
                      </a:r>
                      <a:endParaRPr lang="es-ES" sz="1400" dirty="0">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Por km</a:t>
                      </a:r>
                      <a:endParaRPr lang="es-ES" sz="1400">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10</a:t>
                      </a:r>
                      <a:endParaRPr lang="es-ES" sz="1400">
                        <a:effectLst/>
                        <a:latin typeface="Arial "/>
                      </a:endParaRPr>
                    </a:p>
                    <a:p>
                      <a:pPr algn="ctr">
                        <a:spcAft>
                          <a:spcPts val="0"/>
                        </a:spcAft>
                        <a:tabLst>
                          <a:tab pos="160020" algn="l"/>
                        </a:tabLst>
                      </a:pPr>
                      <a:r>
                        <a:rPr lang="es-VE" sz="1400">
                          <a:effectLst/>
                          <a:latin typeface="Arial "/>
                        </a:rPr>
                        <a:t>5</a:t>
                      </a:r>
                      <a:endParaRPr lang="es-ES" sz="1400">
                        <a:effectLst/>
                        <a:latin typeface="Arial "/>
                      </a:endParaRPr>
                    </a:p>
                    <a:p>
                      <a:pPr algn="ctr">
                        <a:spcAft>
                          <a:spcPts val="0"/>
                        </a:spcAft>
                        <a:tabLst>
                          <a:tab pos="160020" algn="l"/>
                        </a:tabLst>
                      </a:pPr>
                      <a:r>
                        <a:rPr lang="es-VE" sz="1400">
                          <a:effectLst/>
                          <a:latin typeface="Arial "/>
                        </a:rPr>
                        <a:t>1</a:t>
                      </a:r>
                      <a:endParaRPr lang="es-ES" sz="1400">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0">
                <a:tc>
                  <a:txBody>
                    <a:bodyPr/>
                    <a:lstStyle/>
                    <a:p>
                      <a:pPr>
                        <a:spcAft>
                          <a:spcPts val="0"/>
                        </a:spcAft>
                        <a:tabLst>
                          <a:tab pos="457200" algn="l"/>
                        </a:tabLst>
                      </a:pPr>
                      <a:r>
                        <a:rPr lang="es-VE" sz="1400" dirty="0">
                          <a:effectLst/>
                          <a:latin typeface="Arial "/>
                        </a:rPr>
                        <a:t>5. Hidrografía</a:t>
                      </a:r>
                      <a:endParaRPr lang="es-ES" sz="1400" dirty="0">
                        <a:effectLst/>
                        <a:latin typeface="Arial "/>
                      </a:endParaRPr>
                    </a:p>
                    <a:p>
                      <a:pPr marL="160020">
                        <a:spcAft>
                          <a:spcPts val="0"/>
                        </a:spcAft>
                        <a:tabLst>
                          <a:tab pos="457200" algn="l"/>
                        </a:tabLst>
                      </a:pPr>
                      <a:r>
                        <a:rPr lang="es-VE" sz="1400" dirty="0">
                          <a:effectLst/>
                          <a:latin typeface="Arial "/>
                        </a:rPr>
                        <a:t>- Permanente.</a:t>
                      </a:r>
                      <a:endParaRPr lang="es-ES" sz="1400" dirty="0">
                        <a:effectLst/>
                        <a:latin typeface="Arial "/>
                      </a:endParaRPr>
                    </a:p>
                    <a:p>
                      <a:pPr marL="160020">
                        <a:spcAft>
                          <a:spcPts val="0"/>
                        </a:spcAft>
                        <a:tabLst>
                          <a:tab pos="457200" algn="l"/>
                        </a:tabLst>
                      </a:pPr>
                      <a:r>
                        <a:rPr lang="es-VE" sz="1400" dirty="0">
                          <a:effectLst/>
                          <a:latin typeface="Arial "/>
                        </a:rPr>
                        <a:t>- Intermitente.</a:t>
                      </a:r>
                      <a:endParaRPr lang="es-ES" sz="1400" dirty="0">
                        <a:effectLst/>
                        <a:latin typeface="Arial "/>
                      </a:endParaRPr>
                    </a:p>
                    <a:p>
                      <a:pPr marL="160020">
                        <a:spcAft>
                          <a:spcPts val="0"/>
                        </a:spcAft>
                        <a:tabLst>
                          <a:tab pos="457200" algn="l"/>
                        </a:tabLst>
                      </a:pPr>
                      <a:r>
                        <a:rPr lang="es-VE" sz="1400" dirty="0">
                          <a:effectLst/>
                          <a:latin typeface="Arial "/>
                        </a:rPr>
                        <a:t>- Inexistente.</a:t>
                      </a:r>
                      <a:endParaRPr lang="es-ES" sz="1400" dirty="0">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Por km</a:t>
                      </a:r>
                      <a:endParaRPr lang="es-ES" sz="1400">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10</a:t>
                      </a:r>
                      <a:endParaRPr lang="es-ES" sz="1400">
                        <a:effectLst/>
                        <a:latin typeface="Arial "/>
                      </a:endParaRPr>
                    </a:p>
                    <a:p>
                      <a:pPr algn="ctr">
                        <a:spcAft>
                          <a:spcPts val="0"/>
                        </a:spcAft>
                        <a:tabLst>
                          <a:tab pos="160020" algn="l"/>
                        </a:tabLst>
                      </a:pPr>
                      <a:r>
                        <a:rPr lang="es-VE" sz="1400">
                          <a:effectLst/>
                          <a:latin typeface="Arial "/>
                        </a:rPr>
                        <a:t>5</a:t>
                      </a:r>
                      <a:endParaRPr lang="es-ES" sz="1400">
                        <a:effectLst/>
                        <a:latin typeface="Arial "/>
                      </a:endParaRPr>
                    </a:p>
                    <a:p>
                      <a:pPr algn="ctr">
                        <a:spcAft>
                          <a:spcPts val="0"/>
                        </a:spcAft>
                        <a:tabLst>
                          <a:tab pos="160020" algn="l"/>
                        </a:tabLst>
                      </a:pPr>
                      <a:r>
                        <a:rPr lang="es-VE" sz="1400">
                          <a:effectLst/>
                          <a:latin typeface="Arial "/>
                        </a:rPr>
                        <a:t>1</a:t>
                      </a:r>
                      <a:endParaRPr lang="es-ES" sz="1400">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0">
                <a:tc>
                  <a:txBody>
                    <a:bodyPr/>
                    <a:lstStyle/>
                    <a:p>
                      <a:pPr marL="342900" lvl="0" indent="-342900">
                        <a:spcAft>
                          <a:spcPts val="0"/>
                        </a:spcAft>
                        <a:buFont typeface="+mj-lt"/>
                        <a:buAutoNum type="arabicPeriod" startAt="6"/>
                        <a:tabLst>
                          <a:tab pos="160020" algn="l"/>
                        </a:tabLst>
                      </a:pPr>
                      <a:r>
                        <a:rPr lang="es-VE" sz="1400" dirty="0">
                          <a:effectLst/>
                          <a:latin typeface="Arial "/>
                        </a:rPr>
                        <a:t>Suelos (Potencial de erosión)</a:t>
                      </a:r>
                      <a:endParaRPr lang="es-ES" sz="1400" dirty="0">
                        <a:effectLst/>
                        <a:latin typeface="Arial "/>
                      </a:endParaRPr>
                    </a:p>
                    <a:p>
                      <a:pPr marL="160020">
                        <a:spcAft>
                          <a:spcPts val="0"/>
                        </a:spcAft>
                      </a:pPr>
                      <a:r>
                        <a:rPr lang="es-VE" sz="1400" dirty="0">
                          <a:effectLst/>
                          <a:latin typeface="Arial "/>
                        </a:rPr>
                        <a:t>- Alto.</a:t>
                      </a:r>
                      <a:endParaRPr lang="es-ES" sz="1400" dirty="0">
                        <a:effectLst/>
                        <a:latin typeface="Arial "/>
                      </a:endParaRPr>
                    </a:p>
                    <a:p>
                      <a:pPr marL="160020">
                        <a:spcAft>
                          <a:spcPts val="0"/>
                        </a:spcAft>
                      </a:pPr>
                      <a:r>
                        <a:rPr lang="es-VE" sz="1400" dirty="0">
                          <a:effectLst/>
                          <a:latin typeface="Arial "/>
                        </a:rPr>
                        <a:t>- Medio.</a:t>
                      </a:r>
                      <a:endParaRPr lang="es-ES" sz="1400" dirty="0">
                        <a:effectLst/>
                        <a:latin typeface="Arial "/>
                      </a:endParaRPr>
                    </a:p>
                    <a:p>
                      <a:pPr marL="160020">
                        <a:spcAft>
                          <a:spcPts val="0"/>
                        </a:spcAft>
                        <a:tabLst>
                          <a:tab pos="457200" algn="l"/>
                        </a:tabLst>
                      </a:pPr>
                      <a:r>
                        <a:rPr lang="es-VE" sz="1400" dirty="0">
                          <a:effectLst/>
                          <a:latin typeface="Arial "/>
                        </a:rPr>
                        <a:t>- Bajo</a:t>
                      </a:r>
                      <a:endParaRPr lang="es-ES" sz="1400" dirty="0">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dirty="0">
                          <a:effectLst/>
                          <a:latin typeface="Arial "/>
                        </a:rPr>
                        <a:t>Unidad</a:t>
                      </a:r>
                      <a:endParaRPr lang="es-ES" sz="1400" dirty="0">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dirty="0">
                          <a:effectLst/>
                          <a:latin typeface="Arial "/>
                        </a:rPr>
                        <a:t> </a:t>
                      </a:r>
                      <a:endParaRPr lang="es-ES" sz="1400" dirty="0">
                        <a:effectLst/>
                        <a:latin typeface="Arial "/>
                      </a:endParaRPr>
                    </a:p>
                    <a:p>
                      <a:pPr algn="ctr">
                        <a:spcAft>
                          <a:spcPts val="0"/>
                        </a:spcAft>
                        <a:tabLst>
                          <a:tab pos="160020" algn="l"/>
                        </a:tabLst>
                      </a:pPr>
                      <a:r>
                        <a:rPr lang="es-VE" sz="1400" dirty="0">
                          <a:effectLst/>
                          <a:latin typeface="Arial "/>
                        </a:rPr>
                        <a:t>10</a:t>
                      </a:r>
                      <a:endParaRPr lang="es-ES" sz="1400" dirty="0">
                        <a:effectLst/>
                        <a:latin typeface="Arial "/>
                      </a:endParaRPr>
                    </a:p>
                    <a:p>
                      <a:pPr algn="ctr">
                        <a:spcAft>
                          <a:spcPts val="0"/>
                        </a:spcAft>
                        <a:tabLst>
                          <a:tab pos="160020" algn="l"/>
                        </a:tabLst>
                      </a:pPr>
                      <a:r>
                        <a:rPr lang="es-VE" sz="1400" dirty="0">
                          <a:effectLst/>
                          <a:latin typeface="Arial "/>
                        </a:rPr>
                        <a:t>5</a:t>
                      </a:r>
                      <a:endParaRPr lang="es-ES" sz="1400" dirty="0">
                        <a:effectLst/>
                        <a:latin typeface="Arial "/>
                      </a:endParaRPr>
                    </a:p>
                    <a:p>
                      <a:pPr algn="ctr">
                        <a:spcAft>
                          <a:spcPts val="0"/>
                        </a:spcAft>
                        <a:tabLst>
                          <a:tab pos="160020" algn="l"/>
                        </a:tabLst>
                      </a:pPr>
                      <a:r>
                        <a:rPr lang="es-VE" sz="1400" dirty="0">
                          <a:effectLst/>
                          <a:latin typeface="Arial "/>
                        </a:rPr>
                        <a:t>1</a:t>
                      </a:r>
                      <a:endParaRPr lang="es-ES" sz="1400" dirty="0">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94551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13</a:t>
            </a:fld>
            <a:endParaRPr lang="es-PE"/>
          </a:p>
        </p:txBody>
      </p:sp>
      <p:sp>
        <p:nvSpPr>
          <p:cNvPr id="3" name="CuadroTexto 2">
            <a:extLst>
              <a:ext uri="{FF2B5EF4-FFF2-40B4-BE49-F238E27FC236}">
                <a16:creationId xmlns:a16="http://schemas.microsoft.com/office/drawing/2014/main" id="{764AA286-3394-06CD-00D8-32575C356119}"/>
              </a:ext>
            </a:extLst>
          </p:cNvPr>
          <p:cNvSpPr txBox="1"/>
          <p:nvPr/>
        </p:nvSpPr>
        <p:spPr>
          <a:xfrm>
            <a:off x="0" y="301923"/>
            <a:ext cx="8772939" cy="707886"/>
          </a:xfrm>
          <a:prstGeom prst="rect">
            <a:avLst/>
          </a:prstGeom>
          <a:noFill/>
        </p:spPr>
        <p:txBody>
          <a:bodyPr wrap="square" rtlCol="0">
            <a:spAutoFit/>
          </a:bodyPr>
          <a:lstStyle/>
          <a:p>
            <a:r>
              <a:rPr lang="es-ES" sz="4000" b="1" dirty="0">
                <a:solidFill>
                  <a:schemeClr val="bg1"/>
                </a:solidFill>
                <a:latin typeface="Montserrat" panose="00000500000000000000" pitchFamily="2" charset="0"/>
              </a:rPr>
              <a:t>Parámetros de Selección</a:t>
            </a:r>
          </a:p>
        </p:txBody>
      </p:sp>
      <p:sp>
        <p:nvSpPr>
          <p:cNvPr id="5" name="Rectángulo 4">
            <a:extLst>
              <a:ext uri="{FF2B5EF4-FFF2-40B4-BE49-F238E27FC236}">
                <a16:creationId xmlns:a16="http://schemas.microsoft.com/office/drawing/2014/main" id="{8ECA29F1-1C93-EDE6-8F87-5B5A3DDF6BA2}"/>
              </a:ext>
            </a:extLst>
          </p:cNvPr>
          <p:cNvSpPr/>
          <p:nvPr/>
        </p:nvSpPr>
        <p:spPr>
          <a:xfrm>
            <a:off x="505137" y="1624619"/>
            <a:ext cx="5486401" cy="2662267"/>
          </a:xfrm>
          <a:prstGeom prst="rect">
            <a:avLst/>
          </a:prstGeom>
        </p:spPr>
        <p:txBody>
          <a:bodyPr wrap="square">
            <a:spAutoFit/>
          </a:bodyPr>
          <a:lstStyle/>
          <a:p>
            <a:pPr>
              <a:lnSpc>
                <a:spcPct val="150000"/>
              </a:lnSpc>
              <a:spcAft>
                <a:spcPts val="600"/>
              </a:spcAft>
            </a:pPr>
            <a:r>
              <a:rPr lang="es-VE" u="sng" dirty="0">
                <a:solidFill>
                  <a:schemeClr val="accent1">
                    <a:lumMod val="50000"/>
                  </a:schemeClr>
                </a:solidFill>
                <a:latin typeface="Arial "/>
              </a:rPr>
              <a:t>Calificación de Parámetros de Seguridad Industrial</a:t>
            </a:r>
            <a:endParaRPr lang="es-ES" u="sng" dirty="0">
              <a:solidFill>
                <a:schemeClr val="accent1">
                  <a:lumMod val="50000"/>
                </a:schemeClr>
              </a:solidFill>
              <a:latin typeface="Arial "/>
            </a:endParaRPr>
          </a:p>
          <a:p>
            <a:pPr algn="just">
              <a:lnSpc>
                <a:spcPct val="150000"/>
              </a:lnSpc>
              <a:spcAft>
                <a:spcPts val="600"/>
              </a:spcAft>
            </a:pPr>
            <a:r>
              <a:rPr lang="es-VE" dirty="0">
                <a:latin typeface="Arial "/>
              </a:rPr>
              <a:t>El rango de escala numérica usado para evaluar los parámetros de seguridad industrial fue de: 1 (efectos mínimos) a +10 (mayor efecto). Los parámetros considerados en el estudio y los pesos asignados se presentan a continuación</a:t>
            </a:r>
            <a:r>
              <a:rPr lang="es-VE" dirty="0">
                <a:effectLst/>
                <a:latin typeface="Arial "/>
                <a:ea typeface="Times New Roman" panose="02020603050405020304" pitchFamily="18" charset="0"/>
              </a:rPr>
              <a:t>:</a:t>
            </a:r>
            <a:endParaRPr lang="es-ES" dirty="0">
              <a:effectLst/>
              <a:latin typeface="Arial "/>
              <a:ea typeface="Times New Roman" panose="02020603050405020304" pitchFamily="18" charset="0"/>
            </a:endParaRPr>
          </a:p>
        </p:txBody>
      </p:sp>
      <p:graphicFrame>
        <p:nvGraphicFramePr>
          <p:cNvPr id="6" name="Tabla 5">
            <a:extLst>
              <a:ext uri="{FF2B5EF4-FFF2-40B4-BE49-F238E27FC236}">
                <a16:creationId xmlns:a16="http://schemas.microsoft.com/office/drawing/2014/main" id="{A6D52755-3F92-4687-0374-93FA54104866}"/>
              </a:ext>
            </a:extLst>
          </p:cNvPr>
          <p:cNvGraphicFramePr>
            <a:graphicFrameLocks noGrp="1"/>
          </p:cNvGraphicFramePr>
          <p:nvPr>
            <p:extLst>
              <p:ext uri="{D42A27DB-BD31-4B8C-83A1-F6EECF244321}">
                <p14:modId xmlns:p14="http://schemas.microsoft.com/office/powerpoint/2010/main" val="2383153731"/>
              </p:ext>
            </p:extLst>
          </p:nvPr>
        </p:nvGraphicFramePr>
        <p:xfrm>
          <a:off x="6428310" y="1639271"/>
          <a:ext cx="5164679" cy="3682348"/>
        </p:xfrm>
        <a:graphic>
          <a:graphicData uri="http://schemas.openxmlformats.org/drawingml/2006/table">
            <a:tbl>
              <a:tblPr firstRow="1" firstCol="1" lastRow="1" lastCol="1" bandRow="1" bandCol="1">
                <a:tableStyleId>{2D5ABB26-0587-4C30-8999-92F81FD0307C}</a:tableStyleId>
              </a:tblPr>
              <a:tblGrid>
                <a:gridCol w="3211405">
                  <a:extLst>
                    <a:ext uri="{9D8B030D-6E8A-4147-A177-3AD203B41FA5}">
                      <a16:colId xmlns:a16="http://schemas.microsoft.com/office/drawing/2014/main" val="20000"/>
                    </a:ext>
                  </a:extLst>
                </a:gridCol>
                <a:gridCol w="951527">
                  <a:extLst>
                    <a:ext uri="{9D8B030D-6E8A-4147-A177-3AD203B41FA5}">
                      <a16:colId xmlns:a16="http://schemas.microsoft.com/office/drawing/2014/main" val="20001"/>
                    </a:ext>
                  </a:extLst>
                </a:gridCol>
                <a:gridCol w="1001747">
                  <a:extLst>
                    <a:ext uri="{9D8B030D-6E8A-4147-A177-3AD203B41FA5}">
                      <a16:colId xmlns:a16="http://schemas.microsoft.com/office/drawing/2014/main" val="20002"/>
                    </a:ext>
                  </a:extLst>
                </a:gridCol>
              </a:tblGrid>
              <a:tr h="283258">
                <a:tc>
                  <a:txBody>
                    <a:bodyPr/>
                    <a:lstStyle/>
                    <a:p>
                      <a:pPr algn="ctr">
                        <a:spcAft>
                          <a:spcPts val="0"/>
                        </a:spcAft>
                        <a:tabLst>
                          <a:tab pos="457200" algn="l"/>
                        </a:tabLst>
                      </a:pPr>
                      <a:r>
                        <a:rPr lang="es-VE" sz="1400" dirty="0">
                          <a:effectLst/>
                          <a:latin typeface="Arial "/>
                        </a:rPr>
                        <a:t>DESCRIPCIÓN</a:t>
                      </a:r>
                      <a:endParaRPr lang="es-ES" sz="1400" dirty="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UNIDAD</a:t>
                      </a:r>
                      <a:endParaRPr lang="es-ES" sz="140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PESO</a:t>
                      </a:r>
                      <a:endParaRPr lang="es-ES" sz="1400">
                        <a:solidFill>
                          <a:schemeClr val="tx1"/>
                        </a:solidFill>
                        <a:effectLst/>
                        <a:latin typeface="Arial "/>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33030">
                <a:tc>
                  <a:txBody>
                    <a:bodyPr/>
                    <a:lstStyle/>
                    <a:p>
                      <a:pPr>
                        <a:spcAft>
                          <a:spcPts val="0"/>
                        </a:spcAft>
                        <a:tabLst>
                          <a:tab pos="457200" algn="l"/>
                        </a:tabLst>
                      </a:pPr>
                      <a:r>
                        <a:rPr lang="es-VE" sz="1400" dirty="0">
                          <a:effectLst/>
                          <a:latin typeface="Arial "/>
                        </a:rPr>
                        <a:t>1. Delimitación de la zona de seguridad:</a:t>
                      </a:r>
                      <a:endParaRPr lang="es-ES" sz="1400" dirty="0">
                        <a:effectLst/>
                        <a:latin typeface="Arial "/>
                      </a:endParaRPr>
                    </a:p>
                    <a:p>
                      <a:pPr marL="160020">
                        <a:spcAft>
                          <a:spcPts val="0"/>
                        </a:spcAft>
                      </a:pPr>
                      <a:r>
                        <a:rPr lang="es-VE" sz="1400" dirty="0">
                          <a:effectLst/>
                          <a:latin typeface="Arial "/>
                        </a:rPr>
                        <a:t>- No cumple.</a:t>
                      </a:r>
                      <a:endParaRPr lang="es-ES" sz="1400" dirty="0">
                        <a:effectLst/>
                        <a:latin typeface="Arial "/>
                      </a:endParaRPr>
                    </a:p>
                    <a:p>
                      <a:pPr marL="160020">
                        <a:spcAft>
                          <a:spcPts val="0"/>
                        </a:spcAft>
                      </a:pPr>
                      <a:r>
                        <a:rPr lang="es-VE" sz="1400" dirty="0">
                          <a:effectLst/>
                          <a:latin typeface="Arial "/>
                        </a:rPr>
                        <a:t>- Cumple a medias.</a:t>
                      </a:r>
                      <a:endParaRPr lang="es-ES" sz="1400" dirty="0">
                        <a:effectLst/>
                        <a:latin typeface="Arial "/>
                      </a:endParaRPr>
                    </a:p>
                    <a:p>
                      <a:pPr marL="160020">
                        <a:spcAft>
                          <a:spcPts val="0"/>
                        </a:spcAft>
                      </a:pPr>
                      <a:r>
                        <a:rPr lang="es-VE" sz="1400" dirty="0">
                          <a:effectLst/>
                          <a:latin typeface="Arial "/>
                        </a:rPr>
                        <a:t>- Cumple.</a:t>
                      </a:r>
                      <a:endParaRPr lang="es-ES" sz="1400" dirty="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Unidad</a:t>
                      </a:r>
                      <a:endParaRPr lang="es-ES" sz="1400">
                        <a:solidFill>
                          <a:schemeClr val="tx1"/>
                        </a:solidFill>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10</a:t>
                      </a:r>
                      <a:endParaRPr lang="es-ES" sz="1400">
                        <a:effectLst/>
                        <a:latin typeface="Arial "/>
                      </a:endParaRPr>
                    </a:p>
                    <a:p>
                      <a:pPr algn="ctr">
                        <a:spcAft>
                          <a:spcPts val="0"/>
                        </a:spcAft>
                        <a:tabLst>
                          <a:tab pos="160020" algn="l"/>
                        </a:tabLst>
                      </a:pPr>
                      <a:r>
                        <a:rPr lang="es-VE" sz="1400">
                          <a:effectLst/>
                          <a:latin typeface="Arial "/>
                        </a:rPr>
                        <a:t>5</a:t>
                      </a:r>
                      <a:endParaRPr lang="es-ES" sz="1400">
                        <a:effectLst/>
                        <a:latin typeface="Arial "/>
                      </a:endParaRPr>
                    </a:p>
                    <a:p>
                      <a:pPr algn="ctr">
                        <a:spcAft>
                          <a:spcPts val="0"/>
                        </a:spcAft>
                        <a:tabLst>
                          <a:tab pos="160020" algn="l"/>
                        </a:tabLst>
                      </a:pPr>
                      <a:r>
                        <a:rPr lang="es-VE" sz="1400">
                          <a:effectLst/>
                          <a:latin typeface="Arial "/>
                        </a:rPr>
                        <a:t>1</a:t>
                      </a:r>
                      <a:endParaRPr lang="es-ES" sz="1400">
                        <a:solidFill>
                          <a:schemeClr val="tx1"/>
                        </a:solidFill>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133030">
                <a:tc>
                  <a:txBody>
                    <a:bodyPr/>
                    <a:lstStyle/>
                    <a:p>
                      <a:pPr>
                        <a:spcAft>
                          <a:spcPts val="0"/>
                        </a:spcAft>
                        <a:tabLst>
                          <a:tab pos="457200" algn="l"/>
                        </a:tabLst>
                      </a:pPr>
                      <a:r>
                        <a:rPr lang="es-VE" sz="1400" dirty="0">
                          <a:effectLst/>
                          <a:latin typeface="Arial "/>
                        </a:rPr>
                        <a:t>2. Interferencias:</a:t>
                      </a:r>
                      <a:endParaRPr lang="es-ES" sz="1400" dirty="0">
                        <a:effectLst/>
                        <a:latin typeface="Arial "/>
                      </a:endParaRPr>
                    </a:p>
                    <a:p>
                      <a:pPr marL="160020">
                        <a:spcAft>
                          <a:spcPts val="0"/>
                        </a:spcAft>
                      </a:pPr>
                      <a:r>
                        <a:rPr lang="es-VE" sz="1400" dirty="0">
                          <a:effectLst/>
                          <a:latin typeface="Arial "/>
                        </a:rPr>
                        <a:t>- Alta.</a:t>
                      </a:r>
                      <a:endParaRPr lang="es-ES" sz="1400" dirty="0">
                        <a:effectLst/>
                        <a:latin typeface="Arial "/>
                      </a:endParaRPr>
                    </a:p>
                    <a:p>
                      <a:pPr marL="160020">
                        <a:spcAft>
                          <a:spcPts val="0"/>
                        </a:spcAft>
                      </a:pPr>
                      <a:r>
                        <a:rPr lang="es-VE" sz="1400" dirty="0">
                          <a:effectLst/>
                          <a:latin typeface="Arial "/>
                        </a:rPr>
                        <a:t>- Media.</a:t>
                      </a:r>
                      <a:endParaRPr lang="es-ES" sz="1400" dirty="0">
                        <a:effectLst/>
                        <a:latin typeface="Arial "/>
                      </a:endParaRPr>
                    </a:p>
                    <a:p>
                      <a:pPr marL="160020">
                        <a:spcAft>
                          <a:spcPts val="0"/>
                        </a:spcAft>
                      </a:pPr>
                      <a:r>
                        <a:rPr lang="es-VE" sz="1400" dirty="0">
                          <a:effectLst/>
                          <a:latin typeface="Arial "/>
                        </a:rPr>
                        <a:t>- Baja.</a:t>
                      </a:r>
                      <a:endParaRPr lang="es-ES" sz="1400" dirty="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Unidad</a:t>
                      </a:r>
                      <a:endParaRPr lang="es-ES" sz="1400">
                        <a:solidFill>
                          <a:schemeClr val="tx1"/>
                        </a:solidFill>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a:effectLst/>
                          <a:latin typeface="Arial "/>
                        </a:rPr>
                        <a:t> </a:t>
                      </a:r>
                      <a:endParaRPr lang="es-ES" sz="1400">
                        <a:effectLst/>
                        <a:latin typeface="Arial "/>
                      </a:endParaRPr>
                    </a:p>
                    <a:p>
                      <a:pPr algn="ctr">
                        <a:spcAft>
                          <a:spcPts val="0"/>
                        </a:spcAft>
                        <a:tabLst>
                          <a:tab pos="160020" algn="l"/>
                        </a:tabLst>
                      </a:pPr>
                      <a:r>
                        <a:rPr lang="es-VE" sz="1400">
                          <a:effectLst/>
                          <a:latin typeface="Arial "/>
                        </a:rPr>
                        <a:t>10</a:t>
                      </a:r>
                      <a:endParaRPr lang="es-ES" sz="1400">
                        <a:effectLst/>
                        <a:latin typeface="Arial "/>
                      </a:endParaRPr>
                    </a:p>
                    <a:p>
                      <a:pPr algn="ctr">
                        <a:spcAft>
                          <a:spcPts val="0"/>
                        </a:spcAft>
                        <a:tabLst>
                          <a:tab pos="160020" algn="l"/>
                        </a:tabLst>
                      </a:pPr>
                      <a:r>
                        <a:rPr lang="es-VE" sz="1400">
                          <a:effectLst/>
                          <a:latin typeface="Arial "/>
                        </a:rPr>
                        <a:t>5</a:t>
                      </a:r>
                      <a:endParaRPr lang="es-ES" sz="1400">
                        <a:effectLst/>
                        <a:latin typeface="Arial "/>
                      </a:endParaRPr>
                    </a:p>
                    <a:p>
                      <a:pPr algn="ctr">
                        <a:spcAft>
                          <a:spcPts val="0"/>
                        </a:spcAft>
                        <a:tabLst>
                          <a:tab pos="160020" algn="l"/>
                        </a:tabLst>
                      </a:pPr>
                      <a:r>
                        <a:rPr lang="es-VE" sz="1400">
                          <a:effectLst/>
                          <a:latin typeface="Arial "/>
                        </a:rPr>
                        <a:t>1</a:t>
                      </a:r>
                      <a:endParaRPr lang="es-ES" sz="1400">
                        <a:solidFill>
                          <a:schemeClr val="tx1"/>
                        </a:solidFill>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133030">
                <a:tc>
                  <a:txBody>
                    <a:bodyPr/>
                    <a:lstStyle/>
                    <a:p>
                      <a:pPr>
                        <a:spcAft>
                          <a:spcPts val="0"/>
                        </a:spcAft>
                        <a:tabLst>
                          <a:tab pos="457200" algn="l"/>
                        </a:tabLst>
                      </a:pPr>
                      <a:r>
                        <a:rPr lang="es-VE" sz="1400" dirty="0">
                          <a:effectLst/>
                          <a:latin typeface="Arial "/>
                        </a:rPr>
                        <a:t>3. Sinergia con otras instalaciones:</a:t>
                      </a:r>
                      <a:endParaRPr lang="es-ES" sz="1400" dirty="0">
                        <a:effectLst/>
                        <a:latin typeface="Arial "/>
                      </a:endParaRPr>
                    </a:p>
                    <a:p>
                      <a:pPr marL="160020">
                        <a:spcAft>
                          <a:spcPts val="0"/>
                        </a:spcAft>
                      </a:pPr>
                      <a:r>
                        <a:rPr lang="es-VE" sz="1400" dirty="0">
                          <a:effectLst/>
                          <a:latin typeface="Arial "/>
                        </a:rPr>
                        <a:t>- Alta.</a:t>
                      </a:r>
                      <a:endParaRPr lang="es-ES" sz="1400" dirty="0">
                        <a:effectLst/>
                        <a:latin typeface="Arial "/>
                      </a:endParaRPr>
                    </a:p>
                    <a:p>
                      <a:pPr marL="160020">
                        <a:spcAft>
                          <a:spcPts val="0"/>
                        </a:spcAft>
                      </a:pPr>
                      <a:r>
                        <a:rPr lang="es-VE" sz="1400" dirty="0">
                          <a:effectLst/>
                          <a:latin typeface="Arial "/>
                        </a:rPr>
                        <a:t>- Media.</a:t>
                      </a:r>
                      <a:endParaRPr lang="es-ES" sz="1400" dirty="0">
                        <a:effectLst/>
                        <a:latin typeface="Arial "/>
                      </a:endParaRPr>
                    </a:p>
                    <a:p>
                      <a:pPr marL="160020">
                        <a:spcAft>
                          <a:spcPts val="0"/>
                        </a:spcAft>
                      </a:pPr>
                      <a:r>
                        <a:rPr lang="es-VE" sz="1400" dirty="0">
                          <a:effectLst/>
                          <a:latin typeface="Arial "/>
                        </a:rPr>
                        <a:t>- Baja.</a:t>
                      </a:r>
                      <a:endParaRPr lang="es-ES" sz="1400" dirty="0">
                        <a:solidFill>
                          <a:schemeClr val="tx1"/>
                        </a:solidFill>
                        <a:effectLst/>
                        <a:latin typeface="Arial "/>
                        <a:ea typeface="Times New Roman" panose="02020603050405020304" pitchFamily="18" charset="0"/>
                      </a:endParaRPr>
                    </a:p>
                  </a:txBody>
                  <a:tcPr marL="68580" marR="68580" marT="0" marB="0"/>
                </a:tc>
                <a:tc>
                  <a:txBody>
                    <a:bodyPr/>
                    <a:lstStyle/>
                    <a:p>
                      <a:pPr algn="ctr">
                        <a:spcAft>
                          <a:spcPts val="0"/>
                        </a:spcAft>
                        <a:tabLst>
                          <a:tab pos="160020" algn="l"/>
                        </a:tabLst>
                      </a:pPr>
                      <a:r>
                        <a:rPr lang="es-VE" sz="1400">
                          <a:effectLst/>
                          <a:latin typeface="Arial "/>
                        </a:rPr>
                        <a:t>Unidad</a:t>
                      </a:r>
                      <a:endParaRPr lang="es-ES" sz="1400">
                        <a:solidFill>
                          <a:schemeClr val="tx1"/>
                        </a:solidFill>
                        <a:effectLst/>
                        <a:latin typeface="Arial "/>
                        <a:ea typeface="Times New Roman" panose="02020603050405020304" pitchFamily="18" charset="0"/>
                      </a:endParaRPr>
                    </a:p>
                  </a:txBody>
                  <a:tcPr marL="68580" marR="68580" marT="0" marB="0" anchor="ctr"/>
                </a:tc>
                <a:tc>
                  <a:txBody>
                    <a:bodyPr/>
                    <a:lstStyle/>
                    <a:p>
                      <a:pPr algn="ctr">
                        <a:spcAft>
                          <a:spcPts val="0"/>
                        </a:spcAft>
                        <a:tabLst>
                          <a:tab pos="160020" algn="l"/>
                        </a:tabLst>
                      </a:pPr>
                      <a:r>
                        <a:rPr lang="es-VE" sz="1400" dirty="0">
                          <a:effectLst/>
                          <a:latin typeface="Arial "/>
                        </a:rPr>
                        <a:t> </a:t>
                      </a:r>
                      <a:endParaRPr lang="es-ES" sz="1400" dirty="0">
                        <a:effectLst/>
                        <a:latin typeface="Arial "/>
                      </a:endParaRPr>
                    </a:p>
                    <a:p>
                      <a:pPr algn="ctr">
                        <a:spcAft>
                          <a:spcPts val="0"/>
                        </a:spcAft>
                        <a:tabLst>
                          <a:tab pos="160020" algn="l"/>
                        </a:tabLst>
                      </a:pPr>
                      <a:r>
                        <a:rPr lang="es-VE" sz="1400" dirty="0">
                          <a:effectLst/>
                          <a:latin typeface="Arial "/>
                        </a:rPr>
                        <a:t>10</a:t>
                      </a:r>
                      <a:endParaRPr lang="es-ES" sz="1400" dirty="0">
                        <a:effectLst/>
                        <a:latin typeface="Arial "/>
                      </a:endParaRPr>
                    </a:p>
                    <a:p>
                      <a:pPr algn="ctr">
                        <a:spcAft>
                          <a:spcPts val="0"/>
                        </a:spcAft>
                        <a:tabLst>
                          <a:tab pos="160020" algn="l"/>
                        </a:tabLst>
                      </a:pPr>
                      <a:r>
                        <a:rPr lang="es-VE" sz="1400" dirty="0">
                          <a:effectLst/>
                          <a:latin typeface="Arial "/>
                        </a:rPr>
                        <a:t>5</a:t>
                      </a:r>
                      <a:endParaRPr lang="es-ES" sz="1400" dirty="0">
                        <a:effectLst/>
                        <a:latin typeface="Arial "/>
                      </a:endParaRPr>
                    </a:p>
                    <a:p>
                      <a:pPr algn="ctr">
                        <a:spcAft>
                          <a:spcPts val="0"/>
                        </a:spcAft>
                        <a:tabLst>
                          <a:tab pos="160020" algn="l"/>
                        </a:tabLst>
                      </a:pPr>
                      <a:r>
                        <a:rPr lang="es-VE" sz="1400" dirty="0">
                          <a:effectLst/>
                          <a:latin typeface="Arial "/>
                        </a:rPr>
                        <a:t>1</a:t>
                      </a:r>
                      <a:endParaRPr lang="es-ES" sz="1400" dirty="0">
                        <a:solidFill>
                          <a:schemeClr val="tx1"/>
                        </a:solidFill>
                        <a:effectLst/>
                        <a:latin typeface="Arial "/>
                        <a:ea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pic>
        <p:nvPicPr>
          <p:cNvPr id="2" name="Imagen 1">
            <a:extLst>
              <a:ext uri="{FF2B5EF4-FFF2-40B4-BE49-F238E27FC236}">
                <a16:creationId xmlns:a16="http://schemas.microsoft.com/office/drawing/2014/main" id="{66AC423E-B4DF-C74A-C998-E109C5B9CBF5}"/>
              </a:ext>
            </a:extLst>
          </p:cNvPr>
          <p:cNvPicPr>
            <a:picLocks noChangeAspect="1"/>
          </p:cNvPicPr>
          <p:nvPr/>
        </p:nvPicPr>
        <p:blipFill rotWithShape="1">
          <a:blip r:embed="rId2"/>
          <a:srcRect t="20806" r="38517" b="17948"/>
          <a:stretch/>
        </p:blipFill>
        <p:spPr>
          <a:xfrm>
            <a:off x="71001" y="4641231"/>
            <a:ext cx="3386769" cy="1897681"/>
          </a:xfrm>
          <a:prstGeom prst="rect">
            <a:avLst/>
          </a:prstGeom>
        </p:spPr>
      </p:pic>
      <p:pic>
        <p:nvPicPr>
          <p:cNvPr id="4" name="Imagen 3">
            <a:extLst>
              <a:ext uri="{FF2B5EF4-FFF2-40B4-BE49-F238E27FC236}">
                <a16:creationId xmlns:a16="http://schemas.microsoft.com/office/drawing/2014/main" id="{3A4C62AF-37AB-6B60-19D4-9598053B1A7B}"/>
              </a:ext>
            </a:extLst>
          </p:cNvPr>
          <p:cNvPicPr>
            <a:picLocks noChangeAspect="1"/>
          </p:cNvPicPr>
          <p:nvPr/>
        </p:nvPicPr>
        <p:blipFill>
          <a:blip r:embed="rId3"/>
          <a:stretch>
            <a:fillRect/>
          </a:stretch>
        </p:blipFill>
        <p:spPr>
          <a:xfrm>
            <a:off x="3412444" y="4502797"/>
            <a:ext cx="3015866" cy="2218678"/>
          </a:xfrm>
          <a:prstGeom prst="rect">
            <a:avLst/>
          </a:prstGeom>
        </p:spPr>
      </p:pic>
      <p:sp>
        <p:nvSpPr>
          <p:cNvPr id="8" name="CuadroTexto 7">
            <a:extLst>
              <a:ext uri="{FF2B5EF4-FFF2-40B4-BE49-F238E27FC236}">
                <a16:creationId xmlns:a16="http://schemas.microsoft.com/office/drawing/2014/main" id="{8CBB757C-F20C-CD52-2171-C39BA9878D7B}"/>
              </a:ext>
            </a:extLst>
          </p:cNvPr>
          <p:cNvSpPr txBox="1"/>
          <p:nvPr/>
        </p:nvSpPr>
        <p:spPr>
          <a:xfrm>
            <a:off x="6501643" y="5321619"/>
            <a:ext cx="5021663" cy="923330"/>
          </a:xfrm>
          <a:prstGeom prst="rect">
            <a:avLst/>
          </a:prstGeom>
          <a:noFill/>
        </p:spPr>
        <p:txBody>
          <a:bodyPr wrap="square">
            <a:spAutoFit/>
          </a:bodyPr>
          <a:lstStyle/>
          <a:p>
            <a:r>
              <a:rPr lang="es-CO" dirty="0">
                <a:hlinkClick r:id="rId4"/>
              </a:rPr>
              <a:t>https://www.youtube.com/watch?v=F2Jwr4258wI&amp;t=225s</a:t>
            </a:r>
            <a:endParaRPr lang="es-CO" dirty="0"/>
          </a:p>
          <a:p>
            <a:endParaRPr lang="es-CO" dirty="0"/>
          </a:p>
        </p:txBody>
      </p:sp>
    </p:spTree>
    <p:extLst>
      <p:ext uri="{BB962C8B-B14F-4D97-AF65-F5344CB8AC3E}">
        <p14:creationId xmlns:p14="http://schemas.microsoft.com/office/powerpoint/2010/main" val="1209839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14</a:t>
            </a:fld>
            <a:endParaRPr lang="es-PE"/>
          </a:p>
        </p:txBody>
      </p:sp>
      <p:sp>
        <p:nvSpPr>
          <p:cNvPr id="3" name="CuadroTexto 2">
            <a:extLst>
              <a:ext uri="{FF2B5EF4-FFF2-40B4-BE49-F238E27FC236}">
                <a16:creationId xmlns:a16="http://schemas.microsoft.com/office/drawing/2014/main" id="{764AA286-3394-06CD-00D8-32575C356119}"/>
              </a:ext>
            </a:extLst>
          </p:cNvPr>
          <p:cNvSpPr txBox="1"/>
          <p:nvPr/>
        </p:nvSpPr>
        <p:spPr>
          <a:xfrm>
            <a:off x="0" y="301923"/>
            <a:ext cx="8772939" cy="707886"/>
          </a:xfrm>
          <a:prstGeom prst="rect">
            <a:avLst/>
          </a:prstGeom>
          <a:noFill/>
        </p:spPr>
        <p:txBody>
          <a:bodyPr wrap="square" rtlCol="0">
            <a:spAutoFit/>
          </a:bodyPr>
          <a:lstStyle/>
          <a:p>
            <a:r>
              <a:rPr lang="es-ES" sz="4000" b="1" dirty="0">
                <a:solidFill>
                  <a:schemeClr val="bg1"/>
                </a:solidFill>
                <a:latin typeface="Montserrat" panose="00000500000000000000" pitchFamily="2" charset="0"/>
              </a:rPr>
              <a:t>Parámetros de Selección</a:t>
            </a:r>
          </a:p>
        </p:txBody>
      </p:sp>
      <p:pic>
        <p:nvPicPr>
          <p:cNvPr id="2" name="Imagen 1">
            <a:extLst>
              <a:ext uri="{FF2B5EF4-FFF2-40B4-BE49-F238E27FC236}">
                <a16:creationId xmlns:a16="http://schemas.microsoft.com/office/drawing/2014/main" id="{91132BFD-F208-ABE4-6450-F1CFD3AA521F}"/>
              </a:ext>
            </a:extLst>
          </p:cNvPr>
          <p:cNvPicPr>
            <a:picLocks noChangeAspect="1"/>
          </p:cNvPicPr>
          <p:nvPr/>
        </p:nvPicPr>
        <p:blipFill>
          <a:blip r:embed="rId2"/>
          <a:stretch>
            <a:fillRect/>
          </a:stretch>
        </p:blipFill>
        <p:spPr>
          <a:xfrm>
            <a:off x="914400" y="1527810"/>
            <a:ext cx="10363200" cy="3802380"/>
          </a:xfrm>
          <a:prstGeom prst="rect">
            <a:avLst/>
          </a:prstGeom>
        </p:spPr>
      </p:pic>
    </p:spTree>
    <p:extLst>
      <p:ext uri="{BB962C8B-B14F-4D97-AF65-F5344CB8AC3E}">
        <p14:creationId xmlns:p14="http://schemas.microsoft.com/office/powerpoint/2010/main" val="2575702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37564" y="2459504"/>
            <a:ext cx="660814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Herramientas digitales para obtener información del Terreno</a:t>
            </a:r>
          </a:p>
        </p:txBody>
      </p:sp>
      <p:pic>
        <p:nvPicPr>
          <p:cNvPr id="3" name="Imagen 2">
            <a:extLst>
              <a:ext uri="{FF2B5EF4-FFF2-40B4-BE49-F238E27FC236}">
                <a16:creationId xmlns:a16="http://schemas.microsoft.com/office/drawing/2014/main" id="{72A0A696-EE1E-1AB6-9F1A-97B0A1B1F0CF}"/>
              </a:ext>
            </a:extLst>
          </p:cNvPr>
          <p:cNvPicPr>
            <a:picLocks noChangeAspect="1"/>
          </p:cNvPicPr>
          <p:nvPr/>
        </p:nvPicPr>
        <p:blipFill>
          <a:blip r:embed="rId2"/>
          <a:stretch>
            <a:fillRect/>
          </a:stretch>
        </p:blipFill>
        <p:spPr>
          <a:xfrm>
            <a:off x="7850365" y="1268962"/>
            <a:ext cx="2674710" cy="4512965"/>
          </a:xfrm>
          <a:prstGeom prst="rect">
            <a:avLst/>
          </a:prstGeom>
        </p:spPr>
      </p:pic>
    </p:spTree>
    <p:extLst>
      <p:ext uri="{BB962C8B-B14F-4D97-AF65-F5344CB8AC3E}">
        <p14:creationId xmlns:p14="http://schemas.microsoft.com/office/powerpoint/2010/main" val="1662395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0" y="125489"/>
            <a:ext cx="8786191" cy="707886"/>
          </a:xfrm>
          <a:prstGeom prst="rect">
            <a:avLst/>
          </a:prstGeom>
          <a:noFill/>
        </p:spPr>
        <p:txBody>
          <a:bodyPr wrap="square" rtlCol="0">
            <a:spAutoFit/>
          </a:bodyPr>
          <a:lstStyle/>
          <a:p>
            <a:r>
              <a:rPr lang="es-PE" sz="4000" b="1" dirty="0">
                <a:solidFill>
                  <a:schemeClr val="bg1"/>
                </a:solidFill>
                <a:latin typeface="Montserrat" panose="00000500000000000000" pitchFamily="2" charset="0"/>
              </a:rPr>
              <a:t>Herramientas Digitales</a:t>
            </a:r>
          </a:p>
        </p:txBody>
      </p:sp>
      <p:sp>
        <p:nvSpPr>
          <p:cNvPr id="7" name="CuadroTexto 6"/>
          <p:cNvSpPr txBox="1"/>
          <p:nvPr/>
        </p:nvSpPr>
        <p:spPr>
          <a:xfrm>
            <a:off x="282071" y="1067493"/>
            <a:ext cx="4815742" cy="707886"/>
          </a:xfrm>
          <a:prstGeom prst="rect">
            <a:avLst/>
          </a:prstGeom>
          <a:noFill/>
        </p:spPr>
        <p:txBody>
          <a:bodyPr wrap="none" rtlCol="0">
            <a:spAutoFit/>
          </a:bodyPr>
          <a:lstStyle/>
          <a:p>
            <a:r>
              <a:rPr lang="es-ES" sz="2000" b="1" dirty="0">
                <a:solidFill>
                  <a:srgbClr val="00B050"/>
                </a:solidFill>
                <a:latin typeface="Montserrat" panose="00000500000000000000" pitchFamily="2" charset="0"/>
              </a:rPr>
              <a:t>1. Sistema de referencia geodésico</a:t>
            </a:r>
          </a:p>
          <a:p>
            <a:endParaRPr lang="es-ES" sz="2000" b="1" dirty="0">
              <a:solidFill>
                <a:srgbClr val="00B050"/>
              </a:solidFill>
              <a:latin typeface="Montserrat" panose="00000500000000000000" pitchFamily="2" charset="0"/>
            </a:endParaRPr>
          </a:p>
        </p:txBody>
      </p:sp>
      <p:pic>
        <p:nvPicPr>
          <p:cNvPr id="6" name="Imagen 5">
            <a:extLst>
              <a:ext uri="{FF2B5EF4-FFF2-40B4-BE49-F238E27FC236}">
                <a16:creationId xmlns:a16="http://schemas.microsoft.com/office/drawing/2014/main" id="{5D251053-7A9F-4BE5-8273-03C771D61E90}"/>
              </a:ext>
            </a:extLst>
          </p:cNvPr>
          <p:cNvPicPr>
            <a:picLocks noChangeAspect="1"/>
          </p:cNvPicPr>
          <p:nvPr/>
        </p:nvPicPr>
        <p:blipFill>
          <a:blip r:embed="rId2"/>
          <a:stretch>
            <a:fillRect/>
          </a:stretch>
        </p:blipFill>
        <p:spPr>
          <a:xfrm>
            <a:off x="282071" y="2363440"/>
            <a:ext cx="6023084" cy="3161310"/>
          </a:xfrm>
          <a:prstGeom prst="rect">
            <a:avLst/>
          </a:prstGeom>
        </p:spPr>
      </p:pic>
      <p:pic>
        <p:nvPicPr>
          <p:cNvPr id="4" name="Imagen 3">
            <a:extLst>
              <a:ext uri="{FF2B5EF4-FFF2-40B4-BE49-F238E27FC236}">
                <a16:creationId xmlns:a16="http://schemas.microsoft.com/office/drawing/2014/main" id="{3AFC77D2-4630-E38E-C291-847CE7B3C525}"/>
              </a:ext>
            </a:extLst>
          </p:cNvPr>
          <p:cNvPicPr>
            <a:picLocks noChangeAspect="1"/>
          </p:cNvPicPr>
          <p:nvPr/>
        </p:nvPicPr>
        <p:blipFill>
          <a:blip r:embed="rId3"/>
          <a:stretch>
            <a:fillRect/>
          </a:stretch>
        </p:blipFill>
        <p:spPr>
          <a:xfrm>
            <a:off x="6932000" y="2215226"/>
            <a:ext cx="4805390" cy="3602769"/>
          </a:xfrm>
          <a:prstGeom prst="rect">
            <a:avLst/>
          </a:prstGeom>
        </p:spPr>
      </p:pic>
    </p:spTree>
    <p:extLst>
      <p:ext uri="{BB962C8B-B14F-4D97-AF65-F5344CB8AC3E}">
        <p14:creationId xmlns:p14="http://schemas.microsoft.com/office/powerpoint/2010/main" val="2145075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61974" y="1051336"/>
            <a:ext cx="1675459"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Zonas UTM</a:t>
            </a:r>
          </a:p>
        </p:txBody>
      </p:sp>
      <p:pic>
        <p:nvPicPr>
          <p:cNvPr id="6" name="Imagen 5">
            <a:extLst>
              <a:ext uri="{FF2B5EF4-FFF2-40B4-BE49-F238E27FC236}">
                <a16:creationId xmlns:a16="http://schemas.microsoft.com/office/drawing/2014/main" id="{03B75C72-E08A-4025-A762-08C99171B4A1}"/>
              </a:ext>
            </a:extLst>
          </p:cNvPr>
          <p:cNvPicPr>
            <a:picLocks noChangeAspect="1"/>
          </p:cNvPicPr>
          <p:nvPr/>
        </p:nvPicPr>
        <p:blipFill>
          <a:blip r:embed="rId2"/>
          <a:stretch>
            <a:fillRect/>
          </a:stretch>
        </p:blipFill>
        <p:spPr>
          <a:xfrm>
            <a:off x="1224733" y="1669407"/>
            <a:ext cx="8984393" cy="4489868"/>
          </a:xfrm>
          <a:prstGeom prst="rect">
            <a:avLst/>
          </a:prstGeom>
        </p:spPr>
      </p:pic>
      <p:sp>
        <p:nvSpPr>
          <p:cNvPr id="4" name="CuadroTexto 3">
            <a:extLst>
              <a:ext uri="{FF2B5EF4-FFF2-40B4-BE49-F238E27FC236}">
                <a16:creationId xmlns:a16="http://schemas.microsoft.com/office/drawing/2014/main" id="{5B2A8925-5D35-3016-C012-CC7F0C57AFC1}"/>
              </a:ext>
            </a:extLst>
          </p:cNvPr>
          <p:cNvSpPr txBox="1"/>
          <p:nvPr/>
        </p:nvSpPr>
        <p:spPr>
          <a:xfrm>
            <a:off x="0" y="125489"/>
            <a:ext cx="8786191" cy="707886"/>
          </a:xfrm>
          <a:prstGeom prst="rect">
            <a:avLst/>
          </a:prstGeom>
          <a:noFill/>
        </p:spPr>
        <p:txBody>
          <a:bodyPr wrap="square" rtlCol="0">
            <a:spAutoFit/>
          </a:bodyPr>
          <a:lstStyle/>
          <a:p>
            <a:r>
              <a:rPr lang="es-PE" sz="4000" b="1" dirty="0">
                <a:solidFill>
                  <a:schemeClr val="bg1"/>
                </a:solidFill>
                <a:latin typeface="Montserrat" panose="00000500000000000000" pitchFamily="2" charset="0"/>
              </a:rPr>
              <a:t>Herramientas Digitales</a:t>
            </a:r>
          </a:p>
        </p:txBody>
      </p:sp>
    </p:spTree>
    <p:extLst>
      <p:ext uri="{BB962C8B-B14F-4D97-AF65-F5344CB8AC3E}">
        <p14:creationId xmlns:p14="http://schemas.microsoft.com/office/powerpoint/2010/main" val="4129137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11732" y="1227350"/>
            <a:ext cx="6370655"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Sistema de referencia geodésico varios países</a:t>
            </a:r>
          </a:p>
        </p:txBody>
      </p:sp>
      <p:sp>
        <p:nvSpPr>
          <p:cNvPr id="8" name="Forma libre 6">
            <a:extLst>
              <a:ext uri="{FF2B5EF4-FFF2-40B4-BE49-F238E27FC236}">
                <a16:creationId xmlns:a16="http://schemas.microsoft.com/office/drawing/2014/main" id="{6D5CEDB5-D572-4870-83B3-9B801D16918C}"/>
              </a:ext>
            </a:extLst>
          </p:cNvPr>
          <p:cNvSpPr/>
          <p:nvPr/>
        </p:nvSpPr>
        <p:spPr>
          <a:xfrm>
            <a:off x="7536406" y="1964172"/>
            <a:ext cx="3603616" cy="985363"/>
          </a:xfrm>
          <a:custGeom>
            <a:avLst/>
            <a:gdLst>
              <a:gd name="connsiteX0" fmla="*/ 0 w 3603616"/>
              <a:gd name="connsiteY0" fmla="*/ 164230 h 985363"/>
              <a:gd name="connsiteX1" fmla="*/ 164230 w 3603616"/>
              <a:gd name="connsiteY1" fmla="*/ 0 h 985363"/>
              <a:gd name="connsiteX2" fmla="*/ 3439386 w 3603616"/>
              <a:gd name="connsiteY2" fmla="*/ 0 h 985363"/>
              <a:gd name="connsiteX3" fmla="*/ 3603616 w 3603616"/>
              <a:gd name="connsiteY3" fmla="*/ 164230 h 985363"/>
              <a:gd name="connsiteX4" fmla="*/ 3603616 w 3603616"/>
              <a:gd name="connsiteY4" fmla="*/ 821133 h 985363"/>
              <a:gd name="connsiteX5" fmla="*/ 3439386 w 3603616"/>
              <a:gd name="connsiteY5" fmla="*/ 985363 h 985363"/>
              <a:gd name="connsiteX6" fmla="*/ 164230 w 3603616"/>
              <a:gd name="connsiteY6" fmla="*/ 985363 h 985363"/>
              <a:gd name="connsiteX7" fmla="*/ 0 w 3603616"/>
              <a:gd name="connsiteY7" fmla="*/ 821133 h 985363"/>
              <a:gd name="connsiteX8" fmla="*/ 0 w 3603616"/>
              <a:gd name="connsiteY8" fmla="*/ 164230 h 98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616" h="985363">
                <a:moveTo>
                  <a:pt x="0" y="164230"/>
                </a:moveTo>
                <a:cubicBezTo>
                  <a:pt x="0" y="73528"/>
                  <a:pt x="73528" y="0"/>
                  <a:pt x="164230" y="0"/>
                </a:cubicBezTo>
                <a:lnTo>
                  <a:pt x="3439386" y="0"/>
                </a:lnTo>
                <a:cubicBezTo>
                  <a:pt x="3530088" y="0"/>
                  <a:pt x="3603616" y="73528"/>
                  <a:pt x="3603616" y="164230"/>
                </a:cubicBezTo>
                <a:lnTo>
                  <a:pt x="3603616" y="821133"/>
                </a:lnTo>
                <a:cubicBezTo>
                  <a:pt x="3603616" y="911835"/>
                  <a:pt x="3530088" y="985363"/>
                  <a:pt x="3439386" y="985363"/>
                </a:cubicBezTo>
                <a:lnTo>
                  <a:pt x="164230" y="985363"/>
                </a:lnTo>
                <a:cubicBezTo>
                  <a:pt x="73528" y="985363"/>
                  <a:pt x="0" y="911835"/>
                  <a:pt x="0" y="821133"/>
                </a:cubicBezTo>
                <a:lnTo>
                  <a:pt x="0" y="164230"/>
                </a:lnTo>
                <a:close/>
              </a:path>
            </a:pathLst>
          </a:custGeom>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93821" tIns="93821" rIns="93821" bIns="93821" numCol="1" spcCol="1270" anchor="ctr" anchorCtr="0">
            <a:noAutofit/>
          </a:bodyPr>
          <a:lstStyle/>
          <a:p>
            <a:pPr lvl="0" algn="ctr" defTabSz="533400">
              <a:lnSpc>
                <a:spcPct val="90000"/>
              </a:lnSpc>
              <a:spcBef>
                <a:spcPct val="0"/>
              </a:spcBef>
              <a:spcAft>
                <a:spcPct val="35000"/>
              </a:spcAft>
            </a:pPr>
            <a:r>
              <a:rPr lang="es-ES" sz="1200" kern="1200" dirty="0">
                <a:solidFill>
                  <a:schemeClr val="tx1"/>
                </a:solidFill>
                <a:latin typeface="Arial "/>
              </a:rPr>
              <a:t>Estos son algunos ejemplos de los sistemas geodésicos más utilizados</a:t>
            </a:r>
            <a:endParaRPr lang="es-ES" sz="1200" kern="1200" dirty="0">
              <a:solidFill>
                <a:schemeClr val="tx1"/>
              </a:solidFill>
            </a:endParaRPr>
          </a:p>
        </p:txBody>
      </p:sp>
      <p:sp>
        <p:nvSpPr>
          <p:cNvPr id="9" name="Forma libre 8">
            <a:extLst>
              <a:ext uri="{FF2B5EF4-FFF2-40B4-BE49-F238E27FC236}">
                <a16:creationId xmlns:a16="http://schemas.microsoft.com/office/drawing/2014/main" id="{6284CA23-31C4-495C-8887-11A079FDCF9F}"/>
              </a:ext>
            </a:extLst>
          </p:cNvPr>
          <p:cNvSpPr/>
          <p:nvPr/>
        </p:nvSpPr>
        <p:spPr>
          <a:xfrm>
            <a:off x="7536406" y="3072707"/>
            <a:ext cx="3603616" cy="985363"/>
          </a:xfrm>
          <a:custGeom>
            <a:avLst/>
            <a:gdLst>
              <a:gd name="connsiteX0" fmla="*/ 0 w 3603616"/>
              <a:gd name="connsiteY0" fmla="*/ 164230 h 985363"/>
              <a:gd name="connsiteX1" fmla="*/ 164230 w 3603616"/>
              <a:gd name="connsiteY1" fmla="*/ 0 h 985363"/>
              <a:gd name="connsiteX2" fmla="*/ 3439386 w 3603616"/>
              <a:gd name="connsiteY2" fmla="*/ 0 h 985363"/>
              <a:gd name="connsiteX3" fmla="*/ 3603616 w 3603616"/>
              <a:gd name="connsiteY3" fmla="*/ 164230 h 985363"/>
              <a:gd name="connsiteX4" fmla="*/ 3603616 w 3603616"/>
              <a:gd name="connsiteY4" fmla="*/ 821133 h 985363"/>
              <a:gd name="connsiteX5" fmla="*/ 3439386 w 3603616"/>
              <a:gd name="connsiteY5" fmla="*/ 985363 h 985363"/>
              <a:gd name="connsiteX6" fmla="*/ 164230 w 3603616"/>
              <a:gd name="connsiteY6" fmla="*/ 985363 h 985363"/>
              <a:gd name="connsiteX7" fmla="*/ 0 w 3603616"/>
              <a:gd name="connsiteY7" fmla="*/ 821133 h 985363"/>
              <a:gd name="connsiteX8" fmla="*/ 0 w 3603616"/>
              <a:gd name="connsiteY8" fmla="*/ 164230 h 98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616" h="985363">
                <a:moveTo>
                  <a:pt x="0" y="164230"/>
                </a:moveTo>
                <a:cubicBezTo>
                  <a:pt x="0" y="73528"/>
                  <a:pt x="73528" y="0"/>
                  <a:pt x="164230" y="0"/>
                </a:cubicBezTo>
                <a:lnTo>
                  <a:pt x="3439386" y="0"/>
                </a:lnTo>
                <a:cubicBezTo>
                  <a:pt x="3530088" y="0"/>
                  <a:pt x="3603616" y="73528"/>
                  <a:pt x="3603616" y="164230"/>
                </a:cubicBezTo>
                <a:lnTo>
                  <a:pt x="3603616" y="821133"/>
                </a:lnTo>
                <a:cubicBezTo>
                  <a:pt x="3603616" y="911835"/>
                  <a:pt x="3530088" y="985363"/>
                  <a:pt x="3439386" y="985363"/>
                </a:cubicBezTo>
                <a:lnTo>
                  <a:pt x="164230" y="985363"/>
                </a:lnTo>
                <a:cubicBezTo>
                  <a:pt x="73528" y="985363"/>
                  <a:pt x="0" y="911835"/>
                  <a:pt x="0" y="821133"/>
                </a:cubicBezTo>
                <a:lnTo>
                  <a:pt x="0" y="164230"/>
                </a:lnTo>
                <a:close/>
              </a:path>
            </a:pathLst>
          </a:custGeom>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93821" tIns="93821" rIns="93821" bIns="93821" numCol="1" spcCol="1270" anchor="ctr" anchorCtr="0">
            <a:noAutofit/>
          </a:bodyPr>
          <a:lstStyle/>
          <a:p>
            <a:pPr lvl="0" algn="ctr" defTabSz="533400">
              <a:lnSpc>
                <a:spcPct val="90000"/>
              </a:lnSpc>
              <a:spcBef>
                <a:spcPct val="0"/>
              </a:spcBef>
              <a:spcAft>
                <a:spcPct val="35000"/>
              </a:spcAft>
            </a:pPr>
            <a:endParaRPr lang="es-ES" sz="1200" kern="1200" dirty="0">
              <a:solidFill>
                <a:schemeClr val="tx1"/>
              </a:solidFill>
              <a:latin typeface="Arial "/>
            </a:endParaRPr>
          </a:p>
          <a:p>
            <a:pPr lvl="0" algn="ctr" defTabSz="533400">
              <a:lnSpc>
                <a:spcPct val="90000"/>
              </a:lnSpc>
              <a:spcBef>
                <a:spcPct val="0"/>
              </a:spcBef>
              <a:spcAft>
                <a:spcPct val="35000"/>
              </a:spcAft>
            </a:pPr>
            <a:r>
              <a:rPr lang="es-ES" sz="1200" kern="1200" dirty="0">
                <a:solidFill>
                  <a:schemeClr val="tx1"/>
                </a:solidFill>
                <a:latin typeface="Arial "/>
              </a:rPr>
              <a:t>WGS84, Sistema geodésico mundial que data de 1984.</a:t>
            </a:r>
          </a:p>
          <a:p>
            <a:pPr lvl="0" algn="ctr" defTabSz="533400">
              <a:lnSpc>
                <a:spcPct val="90000"/>
              </a:lnSpc>
              <a:spcBef>
                <a:spcPct val="0"/>
              </a:spcBef>
              <a:spcAft>
                <a:spcPct val="35000"/>
              </a:spcAft>
            </a:pPr>
            <a:r>
              <a:rPr lang="es-ES" sz="1200" kern="1200" dirty="0">
                <a:solidFill>
                  <a:schemeClr val="tx1"/>
                </a:solidFill>
                <a:latin typeface="Arial "/>
              </a:rPr>
              <a:t>ED50, Datum europeo de 1950.</a:t>
            </a:r>
            <a:endParaRPr lang="es-ES" sz="1200" kern="1200" dirty="0">
              <a:solidFill>
                <a:schemeClr val="tx1"/>
              </a:solidFill>
            </a:endParaRPr>
          </a:p>
        </p:txBody>
      </p:sp>
      <p:sp>
        <p:nvSpPr>
          <p:cNvPr id="10" name="Forma libre 10">
            <a:extLst>
              <a:ext uri="{FF2B5EF4-FFF2-40B4-BE49-F238E27FC236}">
                <a16:creationId xmlns:a16="http://schemas.microsoft.com/office/drawing/2014/main" id="{1B409B56-A750-4B7D-A618-0FA459AD3FC7}"/>
              </a:ext>
            </a:extLst>
          </p:cNvPr>
          <p:cNvSpPr/>
          <p:nvPr/>
        </p:nvSpPr>
        <p:spPr>
          <a:xfrm>
            <a:off x="7536406" y="4181241"/>
            <a:ext cx="3603616" cy="985363"/>
          </a:xfrm>
          <a:custGeom>
            <a:avLst/>
            <a:gdLst>
              <a:gd name="connsiteX0" fmla="*/ 0 w 3603616"/>
              <a:gd name="connsiteY0" fmla="*/ 164230 h 985363"/>
              <a:gd name="connsiteX1" fmla="*/ 164230 w 3603616"/>
              <a:gd name="connsiteY1" fmla="*/ 0 h 985363"/>
              <a:gd name="connsiteX2" fmla="*/ 3439386 w 3603616"/>
              <a:gd name="connsiteY2" fmla="*/ 0 h 985363"/>
              <a:gd name="connsiteX3" fmla="*/ 3603616 w 3603616"/>
              <a:gd name="connsiteY3" fmla="*/ 164230 h 985363"/>
              <a:gd name="connsiteX4" fmla="*/ 3603616 w 3603616"/>
              <a:gd name="connsiteY4" fmla="*/ 821133 h 985363"/>
              <a:gd name="connsiteX5" fmla="*/ 3439386 w 3603616"/>
              <a:gd name="connsiteY5" fmla="*/ 985363 h 985363"/>
              <a:gd name="connsiteX6" fmla="*/ 164230 w 3603616"/>
              <a:gd name="connsiteY6" fmla="*/ 985363 h 985363"/>
              <a:gd name="connsiteX7" fmla="*/ 0 w 3603616"/>
              <a:gd name="connsiteY7" fmla="*/ 821133 h 985363"/>
              <a:gd name="connsiteX8" fmla="*/ 0 w 3603616"/>
              <a:gd name="connsiteY8" fmla="*/ 164230 h 98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616" h="985363">
                <a:moveTo>
                  <a:pt x="0" y="164230"/>
                </a:moveTo>
                <a:cubicBezTo>
                  <a:pt x="0" y="73528"/>
                  <a:pt x="73528" y="0"/>
                  <a:pt x="164230" y="0"/>
                </a:cubicBezTo>
                <a:lnTo>
                  <a:pt x="3439386" y="0"/>
                </a:lnTo>
                <a:cubicBezTo>
                  <a:pt x="3530088" y="0"/>
                  <a:pt x="3603616" y="73528"/>
                  <a:pt x="3603616" y="164230"/>
                </a:cubicBezTo>
                <a:lnTo>
                  <a:pt x="3603616" y="821133"/>
                </a:lnTo>
                <a:cubicBezTo>
                  <a:pt x="3603616" y="911835"/>
                  <a:pt x="3530088" y="985363"/>
                  <a:pt x="3439386" y="985363"/>
                </a:cubicBezTo>
                <a:lnTo>
                  <a:pt x="164230" y="985363"/>
                </a:lnTo>
                <a:cubicBezTo>
                  <a:pt x="73528" y="985363"/>
                  <a:pt x="0" y="911835"/>
                  <a:pt x="0" y="821133"/>
                </a:cubicBezTo>
                <a:lnTo>
                  <a:pt x="0" y="164230"/>
                </a:lnTo>
                <a:close/>
              </a:path>
            </a:pathLst>
          </a:custGeom>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93821" tIns="93821" rIns="93821" bIns="93821" numCol="1" spcCol="1270" anchor="ctr" anchorCtr="0">
            <a:noAutofit/>
          </a:bodyPr>
          <a:lstStyle/>
          <a:p>
            <a:pPr lvl="0" algn="ctr" defTabSz="533400">
              <a:lnSpc>
                <a:spcPct val="90000"/>
              </a:lnSpc>
              <a:spcBef>
                <a:spcPct val="0"/>
              </a:spcBef>
              <a:spcAft>
                <a:spcPct val="35000"/>
              </a:spcAft>
            </a:pPr>
            <a:r>
              <a:rPr lang="es-ES" sz="1200" kern="1200" dirty="0">
                <a:solidFill>
                  <a:schemeClr val="tx1"/>
                </a:solidFill>
                <a:latin typeface="Arial "/>
              </a:rPr>
              <a:t>ETRS89, Sistema de referencia terrestre europeo de 1989 muy similar al WGS84.</a:t>
            </a:r>
          </a:p>
          <a:p>
            <a:pPr lvl="0" algn="ctr" defTabSz="533400">
              <a:lnSpc>
                <a:spcPct val="90000"/>
              </a:lnSpc>
              <a:spcBef>
                <a:spcPct val="0"/>
              </a:spcBef>
              <a:spcAft>
                <a:spcPct val="35000"/>
              </a:spcAft>
            </a:pPr>
            <a:r>
              <a:rPr lang="es-ES" sz="1200" kern="1200" dirty="0">
                <a:solidFill>
                  <a:schemeClr val="tx1"/>
                </a:solidFill>
                <a:latin typeface="Arial "/>
              </a:rPr>
              <a:t>NAD83, Datum estadounidense de 1983 el cual es muy similar al WGS84.</a:t>
            </a:r>
            <a:endParaRPr lang="es-ES" sz="1200" kern="1200" dirty="0">
              <a:solidFill>
                <a:schemeClr val="tx1"/>
              </a:solidFill>
            </a:endParaRPr>
          </a:p>
        </p:txBody>
      </p:sp>
      <p:sp>
        <p:nvSpPr>
          <p:cNvPr id="11" name="Forma libre 11">
            <a:extLst>
              <a:ext uri="{FF2B5EF4-FFF2-40B4-BE49-F238E27FC236}">
                <a16:creationId xmlns:a16="http://schemas.microsoft.com/office/drawing/2014/main" id="{29EB3C40-2239-4AA4-BA91-31F9716DE0AA}"/>
              </a:ext>
            </a:extLst>
          </p:cNvPr>
          <p:cNvSpPr/>
          <p:nvPr/>
        </p:nvSpPr>
        <p:spPr>
          <a:xfrm>
            <a:off x="7536406" y="5289775"/>
            <a:ext cx="3603616" cy="985363"/>
          </a:xfrm>
          <a:custGeom>
            <a:avLst/>
            <a:gdLst>
              <a:gd name="connsiteX0" fmla="*/ 0 w 3603616"/>
              <a:gd name="connsiteY0" fmla="*/ 164230 h 985363"/>
              <a:gd name="connsiteX1" fmla="*/ 164230 w 3603616"/>
              <a:gd name="connsiteY1" fmla="*/ 0 h 985363"/>
              <a:gd name="connsiteX2" fmla="*/ 3439386 w 3603616"/>
              <a:gd name="connsiteY2" fmla="*/ 0 h 985363"/>
              <a:gd name="connsiteX3" fmla="*/ 3603616 w 3603616"/>
              <a:gd name="connsiteY3" fmla="*/ 164230 h 985363"/>
              <a:gd name="connsiteX4" fmla="*/ 3603616 w 3603616"/>
              <a:gd name="connsiteY4" fmla="*/ 821133 h 985363"/>
              <a:gd name="connsiteX5" fmla="*/ 3439386 w 3603616"/>
              <a:gd name="connsiteY5" fmla="*/ 985363 h 985363"/>
              <a:gd name="connsiteX6" fmla="*/ 164230 w 3603616"/>
              <a:gd name="connsiteY6" fmla="*/ 985363 h 985363"/>
              <a:gd name="connsiteX7" fmla="*/ 0 w 3603616"/>
              <a:gd name="connsiteY7" fmla="*/ 821133 h 985363"/>
              <a:gd name="connsiteX8" fmla="*/ 0 w 3603616"/>
              <a:gd name="connsiteY8" fmla="*/ 164230 h 98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616" h="985363">
                <a:moveTo>
                  <a:pt x="0" y="164230"/>
                </a:moveTo>
                <a:cubicBezTo>
                  <a:pt x="0" y="73528"/>
                  <a:pt x="73528" y="0"/>
                  <a:pt x="164230" y="0"/>
                </a:cubicBezTo>
                <a:lnTo>
                  <a:pt x="3439386" y="0"/>
                </a:lnTo>
                <a:cubicBezTo>
                  <a:pt x="3530088" y="0"/>
                  <a:pt x="3603616" y="73528"/>
                  <a:pt x="3603616" y="164230"/>
                </a:cubicBezTo>
                <a:lnTo>
                  <a:pt x="3603616" y="821133"/>
                </a:lnTo>
                <a:cubicBezTo>
                  <a:pt x="3603616" y="911835"/>
                  <a:pt x="3530088" y="985363"/>
                  <a:pt x="3439386" y="985363"/>
                </a:cubicBezTo>
                <a:lnTo>
                  <a:pt x="164230" y="985363"/>
                </a:lnTo>
                <a:cubicBezTo>
                  <a:pt x="73528" y="985363"/>
                  <a:pt x="0" y="911835"/>
                  <a:pt x="0" y="821133"/>
                </a:cubicBezTo>
                <a:lnTo>
                  <a:pt x="0" y="164230"/>
                </a:lnTo>
                <a:close/>
              </a:path>
            </a:pathLst>
          </a:custGeom>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93821" tIns="93821" rIns="93821" bIns="93821" numCol="1" spcCol="1270" anchor="t" anchorCtr="0">
            <a:noAutofit/>
          </a:bodyPr>
          <a:lstStyle/>
          <a:p>
            <a:pPr lvl="0" algn="l" defTabSz="533400">
              <a:lnSpc>
                <a:spcPct val="90000"/>
              </a:lnSpc>
              <a:spcBef>
                <a:spcPct val="0"/>
              </a:spcBef>
              <a:spcAft>
                <a:spcPct val="35000"/>
              </a:spcAft>
            </a:pPr>
            <a:endParaRPr lang="es-ES" sz="1200" kern="1200" dirty="0">
              <a:solidFill>
                <a:schemeClr val="tx1"/>
              </a:solidFill>
              <a:latin typeface="Arial "/>
            </a:endParaRPr>
          </a:p>
          <a:p>
            <a:pPr marL="114300" lvl="1" indent="-114300" algn="l" defTabSz="533400">
              <a:lnSpc>
                <a:spcPct val="90000"/>
              </a:lnSpc>
              <a:spcBef>
                <a:spcPct val="0"/>
              </a:spcBef>
              <a:spcAft>
                <a:spcPct val="15000"/>
              </a:spcAft>
              <a:buChar char="••"/>
            </a:pPr>
            <a:r>
              <a:rPr lang="es-ES" sz="1200" kern="1200" dirty="0">
                <a:solidFill>
                  <a:schemeClr val="tx1"/>
                </a:solidFill>
                <a:latin typeface="Arial "/>
              </a:rPr>
              <a:t>PSAD56, Datum provisional sudamericano de 1956.</a:t>
            </a:r>
          </a:p>
          <a:p>
            <a:pPr marL="114300" lvl="1" indent="-114300" algn="l" defTabSz="533400">
              <a:lnSpc>
                <a:spcPct val="90000"/>
              </a:lnSpc>
              <a:spcBef>
                <a:spcPct val="0"/>
              </a:spcBef>
              <a:spcAft>
                <a:spcPct val="15000"/>
              </a:spcAft>
              <a:buChar char="••"/>
            </a:pPr>
            <a:r>
              <a:rPr lang="es-ES" sz="1200" kern="1200" dirty="0">
                <a:solidFill>
                  <a:schemeClr val="tx1"/>
                </a:solidFill>
                <a:latin typeface="Arial "/>
              </a:rPr>
              <a:t>SIRGAS, Sistema de Referencia Geocéntrico para las Américas</a:t>
            </a:r>
            <a:endParaRPr lang="es-ES" sz="1200" kern="1200" dirty="0">
              <a:solidFill>
                <a:schemeClr val="tx1"/>
              </a:solidFill>
            </a:endParaRPr>
          </a:p>
        </p:txBody>
      </p:sp>
      <p:pic>
        <p:nvPicPr>
          <p:cNvPr id="12" name="Imagen 11">
            <a:extLst>
              <a:ext uri="{FF2B5EF4-FFF2-40B4-BE49-F238E27FC236}">
                <a16:creationId xmlns:a16="http://schemas.microsoft.com/office/drawing/2014/main" id="{1976D7A7-E5B7-4639-AB7B-A1FF5FFC9552}"/>
              </a:ext>
            </a:extLst>
          </p:cNvPr>
          <p:cNvPicPr>
            <a:picLocks noChangeAspect="1"/>
          </p:cNvPicPr>
          <p:nvPr/>
        </p:nvPicPr>
        <p:blipFill>
          <a:blip r:embed="rId2"/>
          <a:stretch>
            <a:fillRect/>
          </a:stretch>
        </p:blipFill>
        <p:spPr>
          <a:xfrm>
            <a:off x="1448367" y="1964171"/>
            <a:ext cx="5134020" cy="4316767"/>
          </a:xfrm>
          <a:prstGeom prst="rect">
            <a:avLst/>
          </a:prstGeom>
        </p:spPr>
      </p:pic>
      <p:sp>
        <p:nvSpPr>
          <p:cNvPr id="4" name="CuadroTexto 3">
            <a:extLst>
              <a:ext uri="{FF2B5EF4-FFF2-40B4-BE49-F238E27FC236}">
                <a16:creationId xmlns:a16="http://schemas.microsoft.com/office/drawing/2014/main" id="{DC534789-6503-0DA2-A6CF-53E8F1F0B2CD}"/>
              </a:ext>
            </a:extLst>
          </p:cNvPr>
          <p:cNvSpPr txBox="1"/>
          <p:nvPr/>
        </p:nvSpPr>
        <p:spPr>
          <a:xfrm>
            <a:off x="0" y="125489"/>
            <a:ext cx="8786191" cy="707886"/>
          </a:xfrm>
          <a:prstGeom prst="rect">
            <a:avLst/>
          </a:prstGeom>
          <a:noFill/>
        </p:spPr>
        <p:txBody>
          <a:bodyPr wrap="square" rtlCol="0">
            <a:spAutoFit/>
          </a:bodyPr>
          <a:lstStyle/>
          <a:p>
            <a:r>
              <a:rPr lang="es-PE" sz="4000" b="1" dirty="0">
                <a:solidFill>
                  <a:schemeClr val="bg1"/>
                </a:solidFill>
                <a:latin typeface="Montserrat" panose="00000500000000000000" pitchFamily="2" charset="0"/>
              </a:rPr>
              <a:t>Herramientas Digitales</a:t>
            </a:r>
          </a:p>
        </p:txBody>
      </p:sp>
    </p:spTree>
    <p:extLst>
      <p:ext uri="{BB962C8B-B14F-4D97-AF65-F5344CB8AC3E}">
        <p14:creationId xmlns:p14="http://schemas.microsoft.com/office/powerpoint/2010/main" val="331584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0" y="266562"/>
            <a:ext cx="9912626" cy="584775"/>
          </a:xfrm>
          <a:prstGeom prst="rect">
            <a:avLst/>
          </a:prstGeom>
          <a:noFill/>
        </p:spPr>
        <p:txBody>
          <a:bodyPr wrap="square" rtlCol="0">
            <a:spAutoFit/>
          </a:bodyPr>
          <a:lstStyle/>
          <a:p>
            <a:r>
              <a:rPr lang="es-ES" sz="3200" b="1" dirty="0">
                <a:solidFill>
                  <a:schemeClr val="bg1"/>
                </a:solidFill>
                <a:latin typeface="Montserrat" panose="00000500000000000000" pitchFamily="2" charset="0"/>
              </a:rPr>
              <a:t>Uso de software para la selección de ruta</a:t>
            </a:r>
          </a:p>
        </p:txBody>
      </p:sp>
      <p:sp>
        <p:nvSpPr>
          <p:cNvPr id="7" name="CuadroTexto 6"/>
          <p:cNvSpPr txBox="1"/>
          <p:nvPr/>
        </p:nvSpPr>
        <p:spPr>
          <a:xfrm>
            <a:off x="197025" y="1254738"/>
            <a:ext cx="5317481"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Herramientas Digitales – Google Earth</a:t>
            </a: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19</a:t>
            </a:fld>
            <a:endParaRPr lang="es-PE"/>
          </a:p>
        </p:txBody>
      </p:sp>
      <p:sp>
        <p:nvSpPr>
          <p:cNvPr id="6" name="Rectángulo 5">
            <a:extLst>
              <a:ext uri="{FF2B5EF4-FFF2-40B4-BE49-F238E27FC236}">
                <a16:creationId xmlns:a16="http://schemas.microsoft.com/office/drawing/2014/main" id="{500F4005-5FE6-4440-90EA-788D575FBF21}"/>
              </a:ext>
            </a:extLst>
          </p:cNvPr>
          <p:cNvSpPr/>
          <p:nvPr/>
        </p:nvSpPr>
        <p:spPr>
          <a:xfrm>
            <a:off x="382554" y="1668944"/>
            <a:ext cx="6800123" cy="3739998"/>
          </a:xfrm>
          <a:prstGeom prst="rect">
            <a:avLst/>
          </a:prstGeom>
        </p:spPr>
        <p:txBody>
          <a:bodyPr wrap="square">
            <a:spAutoFit/>
          </a:bodyPr>
          <a:lstStyle/>
          <a:p>
            <a:pPr algn="just">
              <a:lnSpc>
                <a:spcPct val="150000"/>
              </a:lnSpc>
              <a:spcBef>
                <a:spcPct val="0"/>
              </a:spcBef>
            </a:pPr>
            <a:r>
              <a:rPr lang="es-ES" sz="1600" dirty="0">
                <a:solidFill>
                  <a:schemeClr val="accent1">
                    <a:lumMod val="50000"/>
                  </a:schemeClr>
                </a:solidFill>
                <a:latin typeface="Arial "/>
                <a:ea typeface="+mj-ea"/>
                <a:cs typeface="+mj-cs"/>
              </a:rPr>
              <a:t>Google Earth </a:t>
            </a:r>
          </a:p>
          <a:p>
            <a:pPr algn="just">
              <a:lnSpc>
                <a:spcPct val="150000"/>
              </a:lnSpc>
              <a:spcBef>
                <a:spcPct val="0"/>
              </a:spcBef>
            </a:pPr>
            <a:endParaRPr lang="es-ES" sz="1600" dirty="0">
              <a:solidFill>
                <a:schemeClr val="accent1">
                  <a:lumMod val="50000"/>
                </a:schemeClr>
              </a:solidFill>
              <a:latin typeface="Arial "/>
              <a:ea typeface="+mj-ea"/>
              <a:cs typeface="+mj-cs"/>
            </a:endParaRPr>
          </a:p>
          <a:p>
            <a:pPr algn="just">
              <a:lnSpc>
                <a:spcPct val="150000"/>
              </a:lnSpc>
            </a:pPr>
            <a:r>
              <a:rPr lang="es-ES" sz="1600" b="0" i="0" u="none" strike="noStrike" baseline="0" dirty="0">
                <a:solidFill>
                  <a:srgbClr val="000000"/>
                </a:solidFill>
                <a:latin typeface="Arial "/>
              </a:rPr>
              <a:t>Es un programa computacional que muestra un globo virtual que permite visualizar múltiples cartografías, con base en la fotografía satelital. Esta herramienta es de gran utilidad para realizar un análisis de rutas preliminares, mucho dependerá de la resolución de las fotografías que se tenga en las diferentes zonas de nuestro país. Además es compatible con Varios programas de diseño de </a:t>
            </a:r>
            <a:r>
              <a:rPr lang="es-ES" sz="1600" b="0" i="0" u="none" strike="noStrike" baseline="0" dirty="0" err="1">
                <a:solidFill>
                  <a:srgbClr val="000000"/>
                </a:solidFill>
                <a:latin typeface="Arial "/>
              </a:rPr>
              <a:t>lineas</a:t>
            </a:r>
            <a:r>
              <a:rPr lang="es-ES" sz="1600" b="0" i="0" u="none" strike="noStrike" baseline="0" dirty="0">
                <a:solidFill>
                  <a:srgbClr val="000000"/>
                </a:solidFill>
                <a:latin typeface="Arial "/>
              </a:rPr>
              <a:t>, éste interfaz de programas nos da una visualización en 3D de la línea de transmisión, el Datum</a:t>
            </a:r>
            <a:r>
              <a:rPr lang="es-ES" sz="1600" b="0" i="0" u="none" strike="noStrike" dirty="0">
                <a:solidFill>
                  <a:srgbClr val="000000"/>
                </a:solidFill>
                <a:latin typeface="Arial "/>
              </a:rPr>
              <a:t> que utiliza es el WGS 84.</a:t>
            </a:r>
            <a:endParaRPr lang="es-ES" sz="1600" dirty="0">
              <a:latin typeface="Arial "/>
            </a:endParaRPr>
          </a:p>
        </p:txBody>
      </p:sp>
      <p:pic>
        <p:nvPicPr>
          <p:cNvPr id="8" name="Imagen 7">
            <a:extLst>
              <a:ext uri="{FF2B5EF4-FFF2-40B4-BE49-F238E27FC236}">
                <a16:creationId xmlns:a16="http://schemas.microsoft.com/office/drawing/2014/main" id="{169FFB16-E23F-4A1E-BDD2-6DDD10D8CD85}"/>
              </a:ext>
            </a:extLst>
          </p:cNvPr>
          <p:cNvPicPr>
            <a:picLocks noChangeAspect="1"/>
          </p:cNvPicPr>
          <p:nvPr/>
        </p:nvPicPr>
        <p:blipFill>
          <a:blip r:embed="rId2"/>
          <a:stretch>
            <a:fillRect/>
          </a:stretch>
        </p:blipFill>
        <p:spPr>
          <a:xfrm>
            <a:off x="8479629" y="1489826"/>
            <a:ext cx="2743200" cy="1169793"/>
          </a:xfrm>
          <a:prstGeom prst="rect">
            <a:avLst/>
          </a:prstGeom>
        </p:spPr>
      </p:pic>
      <p:pic>
        <p:nvPicPr>
          <p:cNvPr id="3" name="Imagen 2">
            <a:extLst>
              <a:ext uri="{FF2B5EF4-FFF2-40B4-BE49-F238E27FC236}">
                <a16:creationId xmlns:a16="http://schemas.microsoft.com/office/drawing/2014/main" id="{6645D4DF-089C-430B-A5E0-C749E7A9A67F}"/>
              </a:ext>
            </a:extLst>
          </p:cNvPr>
          <p:cNvPicPr>
            <a:picLocks noChangeAspect="1"/>
          </p:cNvPicPr>
          <p:nvPr/>
        </p:nvPicPr>
        <p:blipFill>
          <a:blip r:embed="rId3"/>
          <a:stretch>
            <a:fillRect/>
          </a:stretch>
        </p:blipFill>
        <p:spPr>
          <a:xfrm>
            <a:off x="7607468" y="2835808"/>
            <a:ext cx="4337521" cy="2532366"/>
          </a:xfrm>
          <a:prstGeom prst="rect">
            <a:avLst/>
          </a:prstGeom>
        </p:spPr>
      </p:pic>
    </p:spTree>
    <p:extLst>
      <p:ext uri="{BB962C8B-B14F-4D97-AF65-F5344CB8AC3E}">
        <p14:creationId xmlns:p14="http://schemas.microsoft.com/office/powerpoint/2010/main" val="3918843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26935" y="2588539"/>
            <a:ext cx="660814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Criterios para selección de la ruta</a:t>
            </a:r>
          </a:p>
        </p:txBody>
      </p:sp>
      <p:pic>
        <p:nvPicPr>
          <p:cNvPr id="3" name="Imagen 2">
            <a:extLst>
              <a:ext uri="{FF2B5EF4-FFF2-40B4-BE49-F238E27FC236}">
                <a16:creationId xmlns:a16="http://schemas.microsoft.com/office/drawing/2014/main" id="{72A0A696-EE1E-1AB6-9F1A-97B0A1B1F0CF}"/>
              </a:ext>
            </a:extLst>
          </p:cNvPr>
          <p:cNvPicPr>
            <a:picLocks noChangeAspect="1"/>
          </p:cNvPicPr>
          <p:nvPr/>
        </p:nvPicPr>
        <p:blipFill>
          <a:blip r:embed="rId2"/>
          <a:stretch>
            <a:fillRect/>
          </a:stretch>
        </p:blipFill>
        <p:spPr>
          <a:xfrm>
            <a:off x="7850365" y="1268962"/>
            <a:ext cx="2674710" cy="4512965"/>
          </a:xfrm>
          <a:prstGeom prst="rect">
            <a:avLst/>
          </a:prstGeom>
        </p:spPr>
      </p:pic>
    </p:spTree>
    <p:extLst>
      <p:ext uri="{BB962C8B-B14F-4D97-AF65-F5344CB8AC3E}">
        <p14:creationId xmlns:p14="http://schemas.microsoft.com/office/powerpoint/2010/main" val="319776978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82555" y="5001805"/>
            <a:ext cx="713657" cy="1200329"/>
          </a:xfrm>
          <a:prstGeom prst="rect">
            <a:avLst/>
          </a:prstGeom>
          <a:noFill/>
        </p:spPr>
        <p:txBody>
          <a:bodyPr wrap="none" rtlCol="0">
            <a:spAutoFit/>
          </a:bodyPr>
          <a:lstStyle/>
          <a:p>
            <a:r>
              <a:rPr lang="es-ES" sz="7200" b="1" dirty="0">
                <a:solidFill>
                  <a:srgbClr val="0CA1F5"/>
                </a:solidFill>
                <a:latin typeface="Montserrat" panose="00000500000000000000" pitchFamily="2" charset="0"/>
              </a:rPr>
              <a:t>4</a:t>
            </a:r>
          </a:p>
        </p:txBody>
      </p:sp>
      <p:sp>
        <p:nvSpPr>
          <p:cNvPr id="7" name="CuadroTexto 6"/>
          <p:cNvSpPr txBox="1"/>
          <p:nvPr/>
        </p:nvSpPr>
        <p:spPr>
          <a:xfrm>
            <a:off x="197025" y="1160465"/>
            <a:ext cx="7936788"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Herramientas Digitales _ Global </a:t>
            </a:r>
            <a:r>
              <a:rPr lang="es-ES" sz="2000" b="1" dirty="0" err="1">
                <a:solidFill>
                  <a:srgbClr val="00B050"/>
                </a:solidFill>
                <a:latin typeface="Montserrat" panose="00000500000000000000" pitchFamily="2" charset="0"/>
              </a:rPr>
              <a:t>Mapper</a:t>
            </a:r>
            <a:r>
              <a:rPr lang="es-ES" sz="2000" b="1" dirty="0">
                <a:solidFill>
                  <a:srgbClr val="00B050"/>
                </a:solidFill>
                <a:latin typeface="Montserrat" panose="00000500000000000000" pitchFamily="2" charset="0"/>
              </a:rPr>
              <a:t>, Open Street </a:t>
            </a:r>
            <a:r>
              <a:rPr lang="es-ES" sz="2000" b="1" dirty="0" err="1">
                <a:solidFill>
                  <a:srgbClr val="00B050"/>
                </a:solidFill>
                <a:latin typeface="Montserrat" panose="00000500000000000000" pitchFamily="2" charset="0"/>
              </a:rPr>
              <a:t>Map</a:t>
            </a:r>
            <a:endParaRPr lang="es-ES" sz="2000" b="1" dirty="0">
              <a:solidFill>
                <a:srgbClr val="00B050"/>
              </a:solidFill>
              <a:latin typeface="Montserrat" panose="00000500000000000000" pitchFamily="2" charset="0"/>
            </a:endParaRP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20</a:t>
            </a:fld>
            <a:endParaRPr lang="es-PE"/>
          </a:p>
        </p:txBody>
      </p:sp>
      <p:pic>
        <p:nvPicPr>
          <p:cNvPr id="6" name="Imagen 5">
            <a:extLst>
              <a:ext uri="{FF2B5EF4-FFF2-40B4-BE49-F238E27FC236}">
                <a16:creationId xmlns:a16="http://schemas.microsoft.com/office/drawing/2014/main" id="{7F7220D2-D78F-46B1-805A-FFA87D67A0FF}"/>
              </a:ext>
            </a:extLst>
          </p:cNvPr>
          <p:cNvPicPr>
            <a:picLocks noChangeAspect="1"/>
          </p:cNvPicPr>
          <p:nvPr/>
        </p:nvPicPr>
        <p:blipFill rotWithShape="1">
          <a:blip r:embed="rId2"/>
          <a:srcRect r="16162"/>
          <a:stretch/>
        </p:blipFill>
        <p:spPr>
          <a:xfrm>
            <a:off x="1141096" y="1668944"/>
            <a:ext cx="5816295" cy="5203152"/>
          </a:xfrm>
          <a:prstGeom prst="rect">
            <a:avLst/>
          </a:prstGeom>
        </p:spPr>
      </p:pic>
      <p:sp>
        <p:nvSpPr>
          <p:cNvPr id="10" name="CuadroTexto 9">
            <a:extLst>
              <a:ext uri="{FF2B5EF4-FFF2-40B4-BE49-F238E27FC236}">
                <a16:creationId xmlns:a16="http://schemas.microsoft.com/office/drawing/2014/main" id="{07C5409F-EAB1-4FBF-A8B5-4A0C953514F4}"/>
              </a:ext>
            </a:extLst>
          </p:cNvPr>
          <p:cNvSpPr txBox="1"/>
          <p:nvPr/>
        </p:nvSpPr>
        <p:spPr>
          <a:xfrm>
            <a:off x="8546452" y="4817139"/>
            <a:ext cx="1838739" cy="369332"/>
          </a:xfrm>
          <a:prstGeom prst="rect">
            <a:avLst/>
          </a:prstGeom>
          <a:noFill/>
        </p:spPr>
        <p:txBody>
          <a:bodyPr wrap="square">
            <a:spAutoFit/>
          </a:bodyPr>
          <a:lstStyle/>
          <a:p>
            <a:r>
              <a:rPr lang="es-ES" dirty="0" err="1">
                <a:hlinkClick r:id="rId3"/>
              </a:rPr>
              <a:t>OpenStreetMap</a:t>
            </a:r>
            <a:endParaRPr lang="es-ES" dirty="0"/>
          </a:p>
        </p:txBody>
      </p:sp>
      <p:pic>
        <p:nvPicPr>
          <p:cNvPr id="11" name="Imagen 10">
            <a:extLst>
              <a:ext uri="{FF2B5EF4-FFF2-40B4-BE49-F238E27FC236}">
                <a16:creationId xmlns:a16="http://schemas.microsoft.com/office/drawing/2014/main" id="{351F5AE8-A8B7-4BD2-BF64-FE0B90B5D9B4}"/>
              </a:ext>
            </a:extLst>
          </p:cNvPr>
          <p:cNvPicPr>
            <a:picLocks noChangeAspect="1"/>
          </p:cNvPicPr>
          <p:nvPr/>
        </p:nvPicPr>
        <p:blipFill>
          <a:blip r:embed="rId4"/>
          <a:stretch>
            <a:fillRect/>
          </a:stretch>
        </p:blipFill>
        <p:spPr>
          <a:xfrm>
            <a:off x="7065686" y="2964150"/>
            <a:ext cx="4800272" cy="1634354"/>
          </a:xfrm>
          <a:prstGeom prst="rect">
            <a:avLst/>
          </a:prstGeom>
        </p:spPr>
      </p:pic>
      <p:sp>
        <p:nvSpPr>
          <p:cNvPr id="3" name="CuadroTexto 2">
            <a:extLst>
              <a:ext uri="{FF2B5EF4-FFF2-40B4-BE49-F238E27FC236}">
                <a16:creationId xmlns:a16="http://schemas.microsoft.com/office/drawing/2014/main" id="{68C35BCF-2A5F-50F3-986C-F7E4357F1E7F}"/>
              </a:ext>
            </a:extLst>
          </p:cNvPr>
          <p:cNvSpPr txBox="1"/>
          <p:nvPr/>
        </p:nvSpPr>
        <p:spPr>
          <a:xfrm>
            <a:off x="0" y="266562"/>
            <a:ext cx="9912626" cy="584775"/>
          </a:xfrm>
          <a:prstGeom prst="rect">
            <a:avLst/>
          </a:prstGeom>
          <a:noFill/>
        </p:spPr>
        <p:txBody>
          <a:bodyPr wrap="square" rtlCol="0">
            <a:spAutoFit/>
          </a:bodyPr>
          <a:lstStyle/>
          <a:p>
            <a:r>
              <a:rPr lang="es-ES" sz="3200" b="1" dirty="0">
                <a:solidFill>
                  <a:schemeClr val="bg1"/>
                </a:solidFill>
                <a:latin typeface="Montserrat" panose="00000500000000000000" pitchFamily="2" charset="0"/>
              </a:rPr>
              <a:t>Uso de software para la selección de ruta</a:t>
            </a:r>
          </a:p>
        </p:txBody>
      </p:sp>
    </p:spTree>
    <p:extLst>
      <p:ext uri="{BB962C8B-B14F-4D97-AF65-F5344CB8AC3E}">
        <p14:creationId xmlns:p14="http://schemas.microsoft.com/office/powerpoint/2010/main" val="4125029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0" y="301923"/>
            <a:ext cx="8772939" cy="707886"/>
          </a:xfrm>
          <a:prstGeom prst="rect">
            <a:avLst/>
          </a:prstGeom>
          <a:noFill/>
        </p:spPr>
        <p:txBody>
          <a:bodyPr wrap="square" rtlCol="0">
            <a:spAutoFit/>
          </a:bodyPr>
          <a:lstStyle/>
          <a:p>
            <a:r>
              <a:rPr lang="es-ES" sz="4000" b="1" dirty="0">
                <a:solidFill>
                  <a:schemeClr val="bg1"/>
                </a:solidFill>
                <a:latin typeface="Montserrat" panose="00000500000000000000" pitchFamily="2" charset="0"/>
              </a:rPr>
              <a:t>Visitas a Sito</a:t>
            </a:r>
          </a:p>
        </p:txBody>
      </p:sp>
      <p:sp>
        <p:nvSpPr>
          <p:cNvPr id="7" name="CuadroTexto 6"/>
          <p:cNvSpPr txBox="1"/>
          <p:nvPr/>
        </p:nvSpPr>
        <p:spPr>
          <a:xfrm>
            <a:off x="197025" y="1254738"/>
            <a:ext cx="7282763"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Levantamientos topográficos y recorridos por la ruta</a:t>
            </a: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21</a:t>
            </a:fld>
            <a:endParaRPr lang="es-PE"/>
          </a:p>
        </p:txBody>
      </p:sp>
      <p:pic>
        <p:nvPicPr>
          <p:cNvPr id="3" name="Imagen 2">
            <a:extLst>
              <a:ext uri="{FF2B5EF4-FFF2-40B4-BE49-F238E27FC236}">
                <a16:creationId xmlns:a16="http://schemas.microsoft.com/office/drawing/2014/main" id="{99200ED5-6F47-48E0-88AE-E942F2DE487F}"/>
              </a:ext>
            </a:extLst>
          </p:cNvPr>
          <p:cNvPicPr>
            <a:picLocks noChangeAspect="1"/>
          </p:cNvPicPr>
          <p:nvPr/>
        </p:nvPicPr>
        <p:blipFill>
          <a:blip r:embed="rId2"/>
          <a:stretch>
            <a:fillRect/>
          </a:stretch>
        </p:blipFill>
        <p:spPr>
          <a:xfrm>
            <a:off x="242105" y="1852085"/>
            <a:ext cx="3992900" cy="4869390"/>
          </a:xfrm>
          <a:prstGeom prst="rect">
            <a:avLst/>
          </a:prstGeom>
        </p:spPr>
      </p:pic>
      <p:pic>
        <p:nvPicPr>
          <p:cNvPr id="4" name="Imagen 3">
            <a:extLst>
              <a:ext uri="{FF2B5EF4-FFF2-40B4-BE49-F238E27FC236}">
                <a16:creationId xmlns:a16="http://schemas.microsoft.com/office/drawing/2014/main" id="{D565FBDD-5F1B-483B-BDE2-02A4D1CAE115}"/>
              </a:ext>
            </a:extLst>
          </p:cNvPr>
          <p:cNvPicPr>
            <a:picLocks noChangeAspect="1"/>
          </p:cNvPicPr>
          <p:nvPr/>
        </p:nvPicPr>
        <p:blipFill>
          <a:blip r:embed="rId3"/>
          <a:stretch>
            <a:fillRect/>
          </a:stretch>
        </p:blipFill>
        <p:spPr>
          <a:xfrm>
            <a:off x="4235005" y="2502856"/>
            <a:ext cx="3439692" cy="4218619"/>
          </a:xfrm>
          <a:prstGeom prst="rect">
            <a:avLst/>
          </a:prstGeom>
        </p:spPr>
      </p:pic>
      <p:pic>
        <p:nvPicPr>
          <p:cNvPr id="6" name="Imagen 5">
            <a:extLst>
              <a:ext uri="{FF2B5EF4-FFF2-40B4-BE49-F238E27FC236}">
                <a16:creationId xmlns:a16="http://schemas.microsoft.com/office/drawing/2014/main" id="{EE2F1E3B-6009-4825-9E5F-54CD91CC77E1}"/>
              </a:ext>
            </a:extLst>
          </p:cNvPr>
          <p:cNvPicPr>
            <a:picLocks noChangeAspect="1"/>
          </p:cNvPicPr>
          <p:nvPr/>
        </p:nvPicPr>
        <p:blipFill>
          <a:blip r:embed="rId4"/>
          <a:stretch>
            <a:fillRect/>
          </a:stretch>
        </p:blipFill>
        <p:spPr>
          <a:xfrm>
            <a:off x="7779618" y="3971611"/>
            <a:ext cx="3404189" cy="2281793"/>
          </a:xfrm>
          <a:prstGeom prst="rect">
            <a:avLst/>
          </a:prstGeom>
        </p:spPr>
      </p:pic>
      <p:pic>
        <p:nvPicPr>
          <p:cNvPr id="9" name="Imagen 8">
            <a:extLst>
              <a:ext uri="{FF2B5EF4-FFF2-40B4-BE49-F238E27FC236}">
                <a16:creationId xmlns:a16="http://schemas.microsoft.com/office/drawing/2014/main" id="{3735D542-0397-5DB9-BD14-41DFE1DC181C}"/>
              </a:ext>
            </a:extLst>
          </p:cNvPr>
          <p:cNvPicPr>
            <a:picLocks noChangeAspect="1"/>
          </p:cNvPicPr>
          <p:nvPr/>
        </p:nvPicPr>
        <p:blipFill>
          <a:blip r:embed="rId5"/>
          <a:stretch>
            <a:fillRect/>
          </a:stretch>
        </p:blipFill>
        <p:spPr>
          <a:xfrm>
            <a:off x="7674401" y="1654848"/>
            <a:ext cx="4423628" cy="2025649"/>
          </a:xfrm>
          <a:prstGeom prst="rect">
            <a:avLst/>
          </a:prstGeom>
        </p:spPr>
      </p:pic>
    </p:spTree>
    <p:extLst>
      <p:ext uri="{BB962C8B-B14F-4D97-AF65-F5344CB8AC3E}">
        <p14:creationId xmlns:p14="http://schemas.microsoft.com/office/powerpoint/2010/main" val="670295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37564" y="2459504"/>
            <a:ext cx="660814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Ejemplo de Selección de ruta</a:t>
            </a:r>
          </a:p>
        </p:txBody>
      </p:sp>
      <p:pic>
        <p:nvPicPr>
          <p:cNvPr id="3" name="Imagen 2">
            <a:extLst>
              <a:ext uri="{FF2B5EF4-FFF2-40B4-BE49-F238E27FC236}">
                <a16:creationId xmlns:a16="http://schemas.microsoft.com/office/drawing/2014/main" id="{72A0A696-EE1E-1AB6-9F1A-97B0A1B1F0CF}"/>
              </a:ext>
            </a:extLst>
          </p:cNvPr>
          <p:cNvPicPr>
            <a:picLocks noChangeAspect="1"/>
          </p:cNvPicPr>
          <p:nvPr/>
        </p:nvPicPr>
        <p:blipFill>
          <a:blip r:embed="rId2"/>
          <a:stretch>
            <a:fillRect/>
          </a:stretch>
        </p:blipFill>
        <p:spPr>
          <a:xfrm>
            <a:off x="7850365" y="1268962"/>
            <a:ext cx="2674710" cy="4512965"/>
          </a:xfrm>
          <a:prstGeom prst="rect">
            <a:avLst/>
          </a:prstGeom>
        </p:spPr>
      </p:pic>
    </p:spTree>
    <p:extLst>
      <p:ext uri="{BB962C8B-B14F-4D97-AF65-F5344CB8AC3E}">
        <p14:creationId xmlns:p14="http://schemas.microsoft.com/office/powerpoint/2010/main" val="218671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70338" y="-44346"/>
            <a:ext cx="8772939" cy="1077218"/>
          </a:xfrm>
          <a:prstGeom prst="rect">
            <a:avLst/>
          </a:prstGeom>
          <a:noFill/>
        </p:spPr>
        <p:txBody>
          <a:bodyPr wrap="square" rtlCol="0">
            <a:spAutoFit/>
          </a:bodyPr>
          <a:lstStyle/>
          <a:p>
            <a:r>
              <a:rPr lang="es-ES" sz="3200" b="1" dirty="0">
                <a:solidFill>
                  <a:schemeClr val="bg1"/>
                </a:solidFill>
                <a:latin typeface="Montserrat" panose="00000500000000000000" pitchFamily="2" charset="0"/>
              </a:rPr>
              <a:t>Ejercicio en Clase con Matriz de Selección</a:t>
            </a: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23</a:t>
            </a:fld>
            <a:endParaRPr lang="es-PE"/>
          </a:p>
        </p:txBody>
      </p:sp>
      <p:pic>
        <p:nvPicPr>
          <p:cNvPr id="4" name="Imagen 3">
            <a:extLst>
              <a:ext uri="{FF2B5EF4-FFF2-40B4-BE49-F238E27FC236}">
                <a16:creationId xmlns:a16="http://schemas.microsoft.com/office/drawing/2014/main" id="{74ECCBCB-A7A1-313A-CF73-6E5A98D2E4D0}"/>
              </a:ext>
            </a:extLst>
          </p:cNvPr>
          <p:cNvPicPr>
            <a:picLocks noChangeAspect="1"/>
          </p:cNvPicPr>
          <p:nvPr/>
        </p:nvPicPr>
        <p:blipFill>
          <a:blip r:embed="rId2"/>
          <a:stretch>
            <a:fillRect/>
          </a:stretch>
        </p:blipFill>
        <p:spPr>
          <a:xfrm>
            <a:off x="178464" y="1452283"/>
            <a:ext cx="7862429" cy="5038951"/>
          </a:xfrm>
          <a:prstGeom prst="rect">
            <a:avLst/>
          </a:prstGeom>
        </p:spPr>
      </p:pic>
      <p:pic>
        <p:nvPicPr>
          <p:cNvPr id="6" name="Imagen 5">
            <a:extLst>
              <a:ext uri="{FF2B5EF4-FFF2-40B4-BE49-F238E27FC236}">
                <a16:creationId xmlns:a16="http://schemas.microsoft.com/office/drawing/2014/main" id="{3F676B9E-CDB4-1F5E-52AD-799D96A9589F}"/>
              </a:ext>
            </a:extLst>
          </p:cNvPr>
          <p:cNvPicPr>
            <a:picLocks noChangeAspect="1"/>
          </p:cNvPicPr>
          <p:nvPr/>
        </p:nvPicPr>
        <p:blipFill>
          <a:blip r:embed="rId3"/>
          <a:stretch>
            <a:fillRect/>
          </a:stretch>
        </p:blipFill>
        <p:spPr>
          <a:xfrm>
            <a:off x="5776521" y="1183597"/>
            <a:ext cx="6318286" cy="1800763"/>
          </a:xfrm>
          <a:prstGeom prst="rect">
            <a:avLst/>
          </a:prstGeom>
        </p:spPr>
      </p:pic>
    </p:spTree>
    <p:extLst>
      <p:ext uri="{BB962C8B-B14F-4D97-AF65-F5344CB8AC3E}">
        <p14:creationId xmlns:p14="http://schemas.microsoft.com/office/powerpoint/2010/main" val="2519560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37564" y="2459504"/>
            <a:ext cx="660814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Actividades y Permisos a Obtener una vez escogida la ruta</a:t>
            </a:r>
          </a:p>
        </p:txBody>
      </p:sp>
      <p:pic>
        <p:nvPicPr>
          <p:cNvPr id="3" name="Imagen 2">
            <a:extLst>
              <a:ext uri="{FF2B5EF4-FFF2-40B4-BE49-F238E27FC236}">
                <a16:creationId xmlns:a16="http://schemas.microsoft.com/office/drawing/2014/main" id="{72A0A696-EE1E-1AB6-9F1A-97B0A1B1F0CF}"/>
              </a:ext>
            </a:extLst>
          </p:cNvPr>
          <p:cNvPicPr>
            <a:picLocks noChangeAspect="1"/>
          </p:cNvPicPr>
          <p:nvPr/>
        </p:nvPicPr>
        <p:blipFill>
          <a:blip r:embed="rId2"/>
          <a:stretch>
            <a:fillRect/>
          </a:stretch>
        </p:blipFill>
        <p:spPr>
          <a:xfrm>
            <a:off x="7850365" y="1268962"/>
            <a:ext cx="2674710" cy="4512965"/>
          </a:xfrm>
          <a:prstGeom prst="rect">
            <a:avLst/>
          </a:prstGeom>
        </p:spPr>
      </p:pic>
    </p:spTree>
    <p:extLst>
      <p:ext uri="{BB962C8B-B14F-4D97-AF65-F5344CB8AC3E}">
        <p14:creationId xmlns:p14="http://schemas.microsoft.com/office/powerpoint/2010/main" val="561047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9087" y="-50240"/>
            <a:ext cx="8852452" cy="1077218"/>
          </a:xfrm>
          <a:prstGeom prst="rect">
            <a:avLst/>
          </a:prstGeom>
          <a:noFill/>
        </p:spPr>
        <p:txBody>
          <a:bodyPr wrap="square" rtlCol="0">
            <a:spAutoFit/>
          </a:bodyPr>
          <a:lstStyle/>
          <a:p>
            <a:r>
              <a:rPr lang="es-ES" sz="3200" b="1" dirty="0">
                <a:solidFill>
                  <a:schemeClr val="bg1"/>
                </a:solidFill>
                <a:latin typeface="Montserrat" panose="00000500000000000000" pitchFamily="2" charset="0"/>
              </a:rPr>
              <a:t>Regulaciones y procedimientos de permisos</a:t>
            </a:r>
          </a:p>
        </p:txBody>
      </p:sp>
      <p:sp>
        <p:nvSpPr>
          <p:cNvPr id="5" name="CuadroTexto 4"/>
          <p:cNvSpPr txBox="1"/>
          <p:nvPr/>
        </p:nvSpPr>
        <p:spPr>
          <a:xfrm>
            <a:off x="382555" y="5001805"/>
            <a:ext cx="729687" cy="1200329"/>
          </a:xfrm>
          <a:prstGeom prst="rect">
            <a:avLst/>
          </a:prstGeom>
          <a:noFill/>
        </p:spPr>
        <p:txBody>
          <a:bodyPr wrap="none" rtlCol="0">
            <a:spAutoFit/>
          </a:bodyPr>
          <a:lstStyle/>
          <a:p>
            <a:r>
              <a:rPr lang="es-ES" sz="7200" b="1" dirty="0">
                <a:solidFill>
                  <a:srgbClr val="0CA1F5"/>
                </a:solidFill>
                <a:latin typeface="Montserrat" panose="00000500000000000000" pitchFamily="2" charset="0"/>
              </a:rPr>
              <a:t>2</a:t>
            </a:r>
          </a:p>
        </p:txBody>
      </p:sp>
      <p:sp>
        <p:nvSpPr>
          <p:cNvPr id="7" name="CuadroTexto 6"/>
          <p:cNvSpPr txBox="1"/>
          <p:nvPr/>
        </p:nvSpPr>
        <p:spPr>
          <a:xfrm>
            <a:off x="131864" y="1153122"/>
            <a:ext cx="2914580"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Permisos y Tramites</a:t>
            </a:r>
          </a:p>
        </p:txBody>
      </p:sp>
      <p:graphicFrame>
        <p:nvGraphicFramePr>
          <p:cNvPr id="14" name="Diagrama 13">
            <a:extLst>
              <a:ext uri="{FF2B5EF4-FFF2-40B4-BE49-F238E27FC236}">
                <a16:creationId xmlns:a16="http://schemas.microsoft.com/office/drawing/2014/main" id="{CA9211A0-CE3C-443F-8D83-DC844658025C}"/>
              </a:ext>
            </a:extLst>
          </p:cNvPr>
          <p:cNvGraphicFramePr/>
          <p:nvPr>
            <p:extLst>
              <p:ext uri="{D42A27DB-BD31-4B8C-83A1-F6EECF244321}">
                <p14:modId xmlns:p14="http://schemas.microsoft.com/office/powerpoint/2010/main" val="3785195567"/>
              </p:ext>
            </p:extLst>
          </p:nvPr>
        </p:nvGraphicFramePr>
        <p:xfrm>
          <a:off x="2182286" y="1791120"/>
          <a:ext cx="7253669" cy="4411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523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6CB2FAE4-0BBA-4494-B9EC-8E9D90BCB438}"/>
              </a:ext>
            </a:extLst>
          </p:cNvPr>
          <p:cNvGraphicFramePr/>
          <p:nvPr>
            <p:extLst>
              <p:ext uri="{D42A27DB-BD31-4B8C-83A1-F6EECF244321}">
                <p14:modId xmlns:p14="http://schemas.microsoft.com/office/powerpoint/2010/main" val="4283942836"/>
              </p:ext>
            </p:extLst>
          </p:nvPr>
        </p:nvGraphicFramePr>
        <p:xfrm>
          <a:off x="2033438" y="1855366"/>
          <a:ext cx="7253669" cy="4411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DEA3440C-D497-D264-FE33-F7390D1439FA}"/>
              </a:ext>
            </a:extLst>
          </p:cNvPr>
          <p:cNvSpPr txBox="1"/>
          <p:nvPr/>
        </p:nvSpPr>
        <p:spPr>
          <a:xfrm>
            <a:off x="9087" y="-50240"/>
            <a:ext cx="8852452" cy="1077218"/>
          </a:xfrm>
          <a:prstGeom prst="rect">
            <a:avLst/>
          </a:prstGeom>
          <a:noFill/>
        </p:spPr>
        <p:txBody>
          <a:bodyPr wrap="square" rtlCol="0">
            <a:spAutoFit/>
          </a:bodyPr>
          <a:lstStyle/>
          <a:p>
            <a:r>
              <a:rPr lang="es-ES" sz="3200" b="1" dirty="0">
                <a:solidFill>
                  <a:schemeClr val="bg1"/>
                </a:solidFill>
                <a:latin typeface="Montserrat" panose="00000500000000000000" pitchFamily="2" charset="0"/>
              </a:rPr>
              <a:t>Regulaciones y procedimientos de permisos</a:t>
            </a:r>
          </a:p>
        </p:txBody>
      </p:sp>
      <p:sp>
        <p:nvSpPr>
          <p:cNvPr id="4" name="CuadroTexto 3">
            <a:extLst>
              <a:ext uri="{FF2B5EF4-FFF2-40B4-BE49-F238E27FC236}">
                <a16:creationId xmlns:a16="http://schemas.microsoft.com/office/drawing/2014/main" id="{A9882CA0-B589-64E5-888E-B2BF3200E44A}"/>
              </a:ext>
            </a:extLst>
          </p:cNvPr>
          <p:cNvSpPr txBox="1"/>
          <p:nvPr/>
        </p:nvSpPr>
        <p:spPr>
          <a:xfrm>
            <a:off x="131864" y="1153122"/>
            <a:ext cx="2914580"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Permisos y Tramites</a:t>
            </a:r>
          </a:p>
        </p:txBody>
      </p:sp>
    </p:spTree>
    <p:extLst>
      <p:ext uri="{BB962C8B-B14F-4D97-AF65-F5344CB8AC3E}">
        <p14:creationId xmlns:p14="http://schemas.microsoft.com/office/powerpoint/2010/main" val="1437177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82555" y="5001805"/>
            <a:ext cx="729687" cy="1200329"/>
          </a:xfrm>
          <a:prstGeom prst="rect">
            <a:avLst/>
          </a:prstGeom>
          <a:noFill/>
        </p:spPr>
        <p:txBody>
          <a:bodyPr wrap="none" rtlCol="0">
            <a:spAutoFit/>
          </a:bodyPr>
          <a:lstStyle/>
          <a:p>
            <a:r>
              <a:rPr lang="es-ES" sz="7200" b="1" dirty="0">
                <a:solidFill>
                  <a:srgbClr val="0CA1F5"/>
                </a:solidFill>
                <a:latin typeface="Montserrat" panose="00000500000000000000" pitchFamily="2" charset="0"/>
              </a:rPr>
              <a:t>2</a:t>
            </a:r>
          </a:p>
        </p:txBody>
      </p:sp>
      <p:graphicFrame>
        <p:nvGraphicFramePr>
          <p:cNvPr id="9" name="Diagrama 8">
            <a:extLst>
              <a:ext uri="{FF2B5EF4-FFF2-40B4-BE49-F238E27FC236}">
                <a16:creationId xmlns:a16="http://schemas.microsoft.com/office/drawing/2014/main" id="{98DAAB0D-A3A9-4FEF-A96F-BC893D95E47C}"/>
              </a:ext>
            </a:extLst>
          </p:cNvPr>
          <p:cNvGraphicFramePr/>
          <p:nvPr>
            <p:extLst>
              <p:ext uri="{D42A27DB-BD31-4B8C-83A1-F6EECF244321}">
                <p14:modId xmlns:p14="http://schemas.microsoft.com/office/powerpoint/2010/main" val="829144574"/>
              </p:ext>
            </p:extLst>
          </p:nvPr>
        </p:nvGraphicFramePr>
        <p:xfrm>
          <a:off x="2059208" y="1915657"/>
          <a:ext cx="7253669" cy="4411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B7B3FB7B-134A-7558-A2C5-0329F13AA725}"/>
              </a:ext>
            </a:extLst>
          </p:cNvPr>
          <p:cNvSpPr txBox="1"/>
          <p:nvPr/>
        </p:nvSpPr>
        <p:spPr>
          <a:xfrm>
            <a:off x="9087" y="-50240"/>
            <a:ext cx="8852452" cy="1077218"/>
          </a:xfrm>
          <a:prstGeom prst="rect">
            <a:avLst/>
          </a:prstGeom>
          <a:noFill/>
        </p:spPr>
        <p:txBody>
          <a:bodyPr wrap="square" rtlCol="0">
            <a:spAutoFit/>
          </a:bodyPr>
          <a:lstStyle/>
          <a:p>
            <a:r>
              <a:rPr lang="es-ES" sz="3200" b="1" dirty="0">
                <a:solidFill>
                  <a:schemeClr val="bg1"/>
                </a:solidFill>
                <a:latin typeface="Montserrat" panose="00000500000000000000" pitchFamily="2" charset="0"/>
              </a:rPr>
              <a:t>Regulaciones y procedimientos de permisos</a:t>
            </a:r>
          </a:p>
        </p:txBody>
      </p:sp>
      <p:sp>
        <p:nvSpPr>
          <p:cNvPr id="4" name="CuadroTexto 3">
            <a:extLst>
              <a:ext uri="{FF2B5EF4-FFF2-40B4-BE49-F238E27FC236}">
                <a16:creationId xmlns:a16="http://schemas.microsoft.com/office/drawing/2014/main" id="{1B7A1371-752C-F799-9D77-DBEC93456812}"/>
              </a:ext>
            </a:extLst>
          </p:cNvPr>
          <p:cNvSpPr txBox="1"/>
          <p:nvPr/>
        </p:nvSpPr>
        <p:spPr>
          <a:xfrm>
            <a:off x="131864" y="1153122"/>
            <a:ext cx="2914580"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Permisos y Tramites</a:t>
            </a:r>
          </a:p>
        </p:txBody>
      </p:sp>
    </p:spTree>
    <p:extLst>
      <p:ext uri="{BB962C8B-B14F-4D97-AF65-F5344CB8AC3E}">
        <p14:creationId xmlns:p14="http://schemas.microsoft.com/office/powerpoint/2010/main" val="143907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6CB2FAE4-0BBA-4494-B9EC-8E9D90BCB438}"/>
              </a:ext>
            </a:extLst>
          </p:cNvPr>
          <p:cNvGraphicFramePr/>
          <p:nvPr>
            <p:extLst>
              <p:ext uri="{D42A27DB-BD31-4B8C-83A1-F6EECF244321}">
                <p14:modId xmlns:p14="http://schemas.microsoft.com/office/powerpoint/2010/main" val="2153085629"/>
              </p:ext>
            </p:extLst>
          </p:nvPr>
        </p:nvGraphicFramePr>
        <p:xfrm>
          <a:off x="2033438" y="1855366"/>
          <a:ext cx="7253669" cy="4411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DEA3440C-D497-D264-FE33-F7390D1439FA}"/>
              </a:ext>
            </a:extLst>
          </p:cNvPr>
          <p:cNvSpPr txBox="1"/>
          <p:nvPr/>
        </p:nvSpPr>
        <p:spPr>
          <a:xfrm>
            <a:off x="9087" y="-50240"/>
            <a:ext cx="8852452" cy="1077218"/>
          </a:xfrm>
          <a:prstGeom prst="rect">
            <a:avLst/>
          </a:prstGeom>
          <a:noFill/>
        </p:spPr>
        <p:txBody>
          <a:bodyPr wrap="square" rtlCol="0">
            <a:spAutoFit/>
          </a:bodyPr>
          <a:lstStyle/>
          <a:p>
            <a:r>
              <a:rPr lang="es-ES" sz="3200" b="1" dirty="0">
                <a:solidFill>
                  <a:schemeClr val="bg1"/>
                </a:solidFill>
                <a:latin typeface="Montserrat" panose="00000500000000000000" pitchFamily="2" charset="0"/>
              </a:rPr>
              <a:t>Regulaciones y procedimientos de permisos</a:t>
            </a:r>
          </a:p>
        </p:txBody>
      </p:sp>
      <p:sp>
        <p:nvSpPr>
          <p:cNvPr id="4" name="CuadroTexto 3">
            <a:extLst>
              <a:ext uri="{FF2B5EF4-FFF2-40B4-BE49-F238E27FC236}">
                <a16:creationId xmlns:a16="http://schemas.microsoft.com/office/drawing/2014/main" id="{A9882CA0-B589-64E5-888E-B2BF3200E44A}"/>
              </a:ext>
            </a:extLst>
          </p:cNvPr>
          <p:cNvSpPr txBox="1"/>
          <p:nvPr/>
        </p:nvSpPr>
        <p:spPr>
          <a:xfrm>
            <a:off x="131864" y="1153122"/>
            <a:ext cx="2914580"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Permisos y Tramites</a:t>
            </a:r>
          </a:p>
        </p:txBody>
      </p:sp>
    </p:spTree>
    <p:extLst>
      <p:ext uri="{BB962C8B-B14F-4D97-AF65-F5344CB8AC3E}">
        <p14:creationId xmlns:p14="http://schemas.microsoft.com/office/powerpoint/2010/main" val="1192611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0" y="-5854"/>
            <a:ext cx="8852452" cy="1077218"/>
          </a:xfrm>
          <a:prstGeom prst="rect">
            <a:avLst/>
          </a:prstGeom>
          <a:noFill/>
        </p:spPr>
        <p:txBody>
          <a:bodyPr wrap="square" rtlCol="0">
            <a:spAutoFit/>
          </a:bodyPr>
          <a:lstStyle/>
          <a:p>
            <a:r>
              <a:rPr lang="es-ES" sz="3200" b="1" dirty="0">
                <a:solidFill>
                  <a:schemeClr val="bg1"/>
                </a:solidFill>
                <a:latin typeface="Montserrat" panose="00000500000000000000" pitchFamily="2" charset="0"/>
              </a:rPr>
              <a:t>Regulaciones y procedimientos de permisos.</a:t>
            </a:r>
          </a:p>
        </p:txBody>
      </p:sp>
      <p:sp>
        <p:nvSpPr>
          <p:cNvPr id="7" name="CuadroTexto 6"/>
          <p:cNvSpPr txBox="1"/>
          <p:nvPr/>
        </p:nvSpPr>
        <p:spPr>
          <a:xfrm>
            <a:off x="272023" y="1192696"/>
            <a:ext cx="2967479"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Faja de Servidumbre</a:t>
            </a: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29</a:t>
            </a:fld>
            <a:endParaRPr lang="es-PE"/>
          </a:p>
        </p:txBody>
      </p:sp>
      <p:pic>
        <p:nvPicPr>
          <p:cNvPr id="3" name="Imagen 2">
            <a:extLst>
              <a:ext uri="{FF2B5EF4-FFF2-40B4-BE49-F238E27FC236}">
                <a16:creationId xmlns:a16="http://schemas.microsoft.com/office/drawing/2014/main" id="{F17B6D1E-0007-4574-836E-C80AB3074D9A}"/>
              </a:ext>
            </a:extLst>
          </p:cNvPr>
          <p:cNvPicPr>
            <a:picLocks noChangeAspect="1"/>
          </p:cNvPicPr>
          <p:nvPr/>
        </p:nvPicPr>
        <p:blipFill>
          <a:blip r:embed="rId2"/>
          <a:stretch>
            <a:fillRect/>
          </a:stretch>
        </p:blipFill>
        <p:spPr>
          <a:xfrm>
            <a:off x="383871" y="1905603"/>
            <a:ext cx="3459244" cy="3490362"/>
          </a:xfrm>
          <a:prstGeom prst="rect">
            <a:avLst/>
          </a:prstGeom>
        </p:spPr>
      </p:pic>
      <p:pic>
        <p:nvPicPr>
          <p:cNvPr id="4" name="Imagen 3">
            <a:extLst>
              <a:ext uri="{FF2B5EF4-FFF2-40B4-BE49-F238E27FC236}">
                <a16:creationId xmlns:a16="http://schemas.microsoft.com/office/drawing/2014/main" id="{AD43AF6D-0F21-4239-BF7F-CE63202A4A8C}"/>
              </a:ext>
            </a:extLst>
          </p:cNvPr>
          <p:cNvPicPr>
            <a:picLocks noChangeAspect="1"/>
          </p:cNvPicPr>
          <p:nvPr/>
        </p:nvPicPr>
        <p:blipFill>
          <a:blip r:embed="rId3"/>
          <a:stretch>
            <a:fillRect/>
          </a:stretch>
        </p:blipFill>
        <p:spPr>
          <a:xfrm>
            <a:off x="3993667" y="1192696"/>
            <a:ext cx="4616933" cy="5198807"/>
          </a:xfrm>
          <a:prstGeom prst="rect">
            <a:avLst/>
          </a:prstGeom>
        </p:spPr>
      </p:pic>
      <p:pic>
        <p:nvPicPr>
          <p:cNvPr id="6" name="Imagen 5">
            <a:extLst>
              <a:ext uri="{FF2B5EF4-FFF2-40B4-BE49-F238E27FC236}">
                <a16:creationId xmlns:a16="http://schemas.microsoft.com/office/drawing/2014/main" id="{6BABB90C-E490-EF26-4900-4590CB32CFC9}"/>
              </a:ext>
            </a:extLst>
          </p:cNvPr>
          <p:cNvPicPr>
            <a:picLocks noChangeAspect="1"/>
          </p:cNvPicPr>
          <p:nvPr/>
        </p:nvPicPr>
        <p:blipFill rotWithShape="1">
          <a:blip r:embed="rId4"/>
          <a:srcRect b="16734"/>
          <a:stretch/>
        </p:blipFill>
        <p:spPr>
          <a:xfrm>
            <a:off x="9065085" y="3534819"/>
            <a:ext cx="2548349" cy="2634614"/>
          </a:xfrm>
          <a:prstGeom prst="rect">
            <a:avLst/>
          </a:prstGeom>
        </p:spPr>
      </p:pic>
      <p:pic>
        <p:nvPicPr>
          <p:cNvPr id="8" name="Imagen 7">
            <a:extLst>
              <a:ext uri="{FF2B5EF4-FFF2-40B4-BE49-F238E27FC236}">
                <a16:creationId xmlns:a16="http://schemas.microsoft.com/office/drawing/2014/main" id="{5B61851C-D754-3043-3228-B95369762601}"/>
              </a:ext>
            </a:extLst>
          </p:cNvPr>
          <p:cNvPicPr>
            <a:picLocks noChangeAspect="1"/>
          </p:cNvPicPr>
          <p:nvPr/>
        </p:nvPicPr>
        <p:blipFill rotWithShape="1">
          <a:blip r:embed="rId5"/>
          <a:srcRect l="52295" b="57726"/>
          <a:stretch/>
        </p:blipFill>
        <p:spPr>
          <a:xfrm>
            <a:off x="8952500" y="1071364"/>
            <a:ext cx="2743200" cy="2436864"/>
          </a:xfrm>
          <a:prstGeom prst="rect">
            <a:avLst/>
          </a:prstGeom>
        </p:spPr>
      </p:pic>
    </p:spTree>
    <p:extLst>
      <p:ext uri="{BB962C8B-B14F-4D97-AF65-F5344CB8AC3E}">
        <p14:creationId xmlns:p14="http://schemas.microsoft.com/office/powerpoint/2010/main" val="154339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0" y="149753"/>
            <a:ext cx="8786191" cy="584775"/>
          </a:xfrm>
          <a:prstGeom prst="rect">
            <a:avLst/>
          </a:prstGeom>
          <a:noFill/>
        </p:spPr>
        <p:txBody>
          <a:bodyPr wrap="square" rtlCol="0">
            <a:spAutoFit/>
          </a:bodyPr>
          <a:lstStyle/>
          <a:p>
            <a:r>
              <a:rPr lang="es-PE" sz="3200" b="1" dirty="0">
                <a:solidFill>
                  <a:schemeClr val="bg1"/>
                </a:solidFill>
                <a:latin typeface="Montserrat" panose="00000500000000000000" pitchFamily="2" charset="0"/>
              </a:rPr>
              <a:t>Introducción y Generalidades</a:t>
            </a:r>
          </a:p>
        </p:txBody>
      </p:sp>
      <p:pic>
        <p:nvPicPr>
          <p:cNvPr id="6" name="Imagen 5">
            <a:extLst>
              <a:ext uri="{FF2B5EF4-FFF2-40B4-BE49-F238E27FC236}">
                <a16:creationId xmlns:a16="http://schemas.microsoft.com/office/drawing/2014/main" id="{01EED1D0-B971-144C-E31A-734E268105CA}"/>
              </a:ext>
            </a:extLst>
          </p:cNvPr>
          <p:cNvPicPr>
            <a:picLocks noChangeAspect="1"/>
          </p:cNvPicPr>
          <p:nvPr/>
        </p:nvPicPr>
        <p:blipFill>
          <a:blip r:embed="rId2"/>
          <a:stretch>
            <a:fillRect/>
          </a:stretch>
        </p:blipFill>
        <p:spPr>
          <a:xfrm>
            <a:off x="282177" y="1792015"/>
            <a:ext cx="6077079" cy="3859964"/>
          </a:xfrm>
          <a:prstGeom prst="rect">
            <a:avLst/>
          </a:prstGeom>
        </p:spPr>
      </p:pic>
      <p:pic>
        <p:nvPicPr>
          <p:cNvPr id="7" name="Imagen 6">
            <a:extLst>
              <a:ext uri="{FF2B5EF4-FFF2-40B4-BE49-F238E27FC236}">
                <a16:creationId xmlns:a16="http://schemas.microsoft.com/office/drawing/2014/main" id="{86A4A146-AB6E-8C05-C56A-D2BD5E43AC4E}"/>
              </a:ext>
            </a:extLst>
          </p:cNvPr>
          <p:cNvPicPr>
            <a:picLocks noChangeAspect="1"/>
          </p:cNvPicPr>
          <p:nvPr/>
        </p:nvPicPr>
        <p:blipFill>
          <a:blip r:embed="rId3"/>
          <a:stretch>
            <a:fillRect/>
          </a:stretch>
        </p:blipFill>
        <p:spPr>
          <a:xfrm>
            <a:off x="6951306" y="2286537"/>
            <a:ext cx="4218037" cy="3085523"/>
          </a:xfrm>
          <a:prstGeom prst="rect">
            <a:avLst/>
          </a:prstGeom>
        </p:spPr>
      </p:pic>
    </p:spTree>
    <p:extLst>
      <p:ext uri="{BB962C8B-B14F-4D97-AF65-F5344CB8AC3E}">
        <p14:creationId xmlns:p14="http://schemas.microsoft.com/office/powerpoint/2010/main" val="2239364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airmechindia.com/images/transmission_tower.jpg"/>
          <p:cNvPicPr>
            <a:picLocks noChangeAspect="1" noChangeArrowheads="1"/>
          </p:cNvPicPr>
          <p:nvPr/>
        </p:nvPicPr>
        <p:blipFill>
          <a:blip r:embed="rId3" cstate="print"/>
          <a:srcRect/>
          <a:stretch>
            <a:fillRect/>
          </a:stretch>
        </p:blipFill>
        <p:spPr bwMode="auto">
          <a:xfrm>
            <a:off x="0" y="965915"/>
            <a:ext cx="12192000" cy="5892085"/>
          </a:xfrm>
          <a:prstGeom prst="rect">
            <a:avLst/>
          </a:prstGeom>
          <a:noFill/>
        </p:spPr>
      </p:pic>
      <p:sp>
        <p:nvSpPr>
          <p:cNvPr id="2" name="Título 1"/>
          <p:cNvSpPr>
            <a:spLocks noGrp="1"/>
          </p:cNvSpPr>
          <p:nvPr>
            <p:ph type="title"/>
          </p:nvPr>
        </p:nvSpPr>
        <p:spPr>
          <a:xfrm>
            <a:off x="128516" y="378777"/>
            <a:ext cx="11854217" cy="1325563"/>
          </a:xfrm>
        </p:spPr>
        <p:txBody>
          <a:bodyPr>
            <a:normAutofit fontScale="90000"/>
          </a:bodyPr>
          <a:lstStyle/>
          <a:p>
            <a:br>
              <a:rPr lang="es-CO" sz="4000" dirty="0">
                <a:solidFill>
                  <a:schemeClr val="bg1"/>
                </a:solidFill>
                <a:latin typeface="Arial" panose="020B0604020202020204" pitchFamily="34" charset="0"/>
                <a:cs typeface="Arial" panose="020B0604020202020204" pitchFamily="34" charset="0"/>
              </a:rPr>
            </a:br>
            <a:br>
              <a:rPr lang="es-CO" sz="4000" dirty="0">
                <a:solidFill>
                  <a:schemeClr val="bg1"/>
                </a:solidFill>
                <a:latin typeface="Arial" panose="020B0604020202020204" pitchFamily="34" charset="0"/>
                <a:cs typeface="Arial" panose="020B0604020202020204" pitchFamily="34" charset="0"/>
              </a:rPr>
            </a:br>
            <a:br>
              <a:rPr lang="es-CO" sz="4000" dirty="0">
                <a:solidFill>
                  <a:schemeClr val="bg1"/>
                </a:solidFill>
                <a:latin typeface="Arial" panose="020B0604020202020204" pitchFamily="34" charset="0"/>
                <a:cs typeface="Arial" panose="020B0604020202020204" pitchFamily="34" charset="0"/>
              </a:rPr>
            </a:br>
            <a:r>
              <a:rPr lang="es-CO" sz="4000" dirty="0">
                <a:solidFill>
                  <a:schemeClr val="bg1"/>
                </a:solidFill>
                <a:latin typeface="Arial" panose="020B0604020202020204" pitchFamily="34" charset="0"/>
                <a:cs typeface="Arial" panose="020B0604020202020204" pitchFamily="34" charset="0"/>
              </a:rPr>
              <a:t>Líneas Eléctricas de Transmisión</a:t>
            </a:r>
            <a:br>
              <a:rPr lang="es-CO" sz="4000" dirty="0">
                <a:solidFill>
                  <a:schemeClr val="bg1"/>
                </a:solidFill>
                <a:latin typeface="Arial" panose="020B0604020202020204" pitchFamily="34" charset="0"/>
                <a:cs typeface="Arial" panose="020B0604020202020204" pitchFamily="34" charset="0"/>
              </a:rPr>
            </a:br>
            <a:br>
              <a:rPr lang="es-CO" sz="4000" dirty="0">
                <a:solidFill>
                  <a:schemeClr val="bg1"/>
                </a:solidFill>
                <a:latin typeface="Arial" panose="020B0604020202020204" pitchFamily="34" charset="0"/>
                <a:cs typeface="Arial" panose="020B0604020202020204" pitchFamily="34" charset="0"/>
              </a:rPr>
            </a:br>
            <a:br>
              <a:rPr lang="es-ES" sz="4000" b="1" dirty="0">
                <a:solidFill>
                  <a:schemeClr val="bg1"/>
                </a:solidFill>
                <a:latin typeface="Arial" panose="020B0604020202020204" pitchFamily="34" charset="0"/>
                <a:cs typeface="Arial" panose="020B0604020202020204" pitchFamily="34" charset="0"/>
              </a:rPr>
            </a:br>
            <a:br>
              <a:rPr lang="es-ES" sz="4000" b="1" dirty="0">
                <a:solidFill>
                  <a:schemeClr val="bg1"/>
                </a:solidFill>
                <a:latin typeface="Arial" panose="020B0604020202020204" pitchFamily="34" charset="0"/>
                <a:cs typeface="Arial" panose="020B0604020202020204" pitchFamily="34" charset="0"/>
              </a:rPr>
            </a:br>
            <a:br>
              <a:rPr lang="es-ES" sz="4000" b="1" dirty="0">
                <a:latin typeface="Arial" panose="020B0604020202020204" pitchFamily="34" charset="0"/>
                <a:cs typeface="Arial" panose="020B0604020202020204" pitchFamily="34" charset="0"/>
              </a:rPr>
            </a:br>
            <a:endParaRPr lang="en-US" sz="4000" b="1" dirty="0">
              <a:solidFill>
                <a:schemeClr val="bg1"/>
              </a:solidFill>
              <a:latin typeface="Arial" panose="020B0604020202020204" pitchFamily="34" charset="0"/>
              <a:cs typeface="Arial" panose="020B0604020202020204" pitchFamily="34" charset="0"/>
            </a:endParaRPr>
          </a:p>
        </p:txBody>
      </p:sp>
      <p:sp>
        <p:nvSpPr>
          <p:cNvPr id="7" name="Marcador de pie de página 6"/>
          <p:cNvSpPr>
            <a:spLocks noGrp="1"/>
          </p:cNvSpPr>
          <p:nvPr>
            <p:ph type="ftr" sz="quarter" idx="11"/>
          </p:nvPr>
        </p:nvSpPr>
        <p:spPr/>
        <p:txBody>
          <a:bodyPr/>
          <a:lstStyle/>
          <a:p>
            <a:r>
              <a:rPr lang="es-ES" dirty="0">
                <a:latin typeface="Arial" panose="020B0604020202020204" pitchFamily="34" charset="0"/>
                <a:cs typeface="Arial" panose="020B0604020202020204" pitchFamily="34" charset="0"/>
              </a:rPr>
              <a:t>Diseño de Líneas de Transmisión</a:t>
            </a:r>
            <a:endParaRPr lang="es-PE"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96BAD790-D158-4DAD-B534-F0FBA4E8E2A4}" type="slidenum">
              <a:rPr lang="es-PE" smtClean="0"/>
              <a:t>30</a:t>
            </a:fld>
            <a:endParaRPr lang="es-PE"/>
          </a:p>
        </p:txBody>
      </p:sp>
      <p:sp>
        <p:nvSpPr>
          <p:cNvPr id="9" name="CuadroTexto 8"/>
          <p:cNvSpPr txBox="1"/>
          <p:nvPr/>
        </p:nvSpPr>
        <p:spPr>
          <a:xfrm>
            <a:off x="4302690" y="2808549"/>
            <a:ext cx="5544616" cy="1323439"/>
          </a:xfrm>
          <a:prstGeom prst="rect">
            <a:avLst/>
          </a:prstGeom>
          <a:noFill/>
          <a:scene3d>
            <a:camera prst="perspectiveHeroicExtremeRightFacing"/>
            <a:lightRig rig="threePt" dir="t"/>
          </a:scene3d>
        </p:spPr>
        <p:txBody>
          <a:bodyPr wrap="square" rtlCol="0">
            <a:spAutoFit/>
          </a:bodyPr>
          <a:lstStyle/>
          <a:p>
            <a:r>
              <a:rPr lang="es-ES" sz="8000" dirty="0">
                <a:solidFill>
                  <a:schemeClr val="bg1"/>
                </a:solidFill>
              </a:rPr>
              <a:t>GRACIAS</a:t>
            </a:r>
            <a:endParaRPr lang="es-CO" sz="8000" dirty="0">
              <a:solidFill>
                <a:schemeClr val="bg1"/>
              </a:solidFill>
            </a:endParaRPr>
          </a:p>
        </p:txBody>
      </p:sp>
    </p:spTree>
    <p:extLst>
      <p:ext uri="{BB962C8B-B14F-4D97-AF65-F5344CB8AC3E}">
        <p14:creationId xmlns:p14="http://schemas.microsoft.com/office/powerpoint/2010/main" val="229590059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0" y="301923"/>
            <a:ext cx="8772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Estudio de la ruta</a:t>
            </a: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AD790-D158-4DAD-B534-F0FBA4E8E2A4}"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3FECADAE-0385-4748-838E-5FA8DFFDE336}"/>
              </a:ext>
            </a:extLst>
          </p:cNvPr>
          <p:cNvPicPr>
            <a:picLocks noChangeAspect="1"/>
          </p:cNvPicPr>
          <p:nvPr/>
        </p:nvPicPr>
        <p:blipFill>
          <a:blip r:embed="rId2"/>
          <a:stretch>
            <a:fillRect/>
          </a:stretch>
        </p:blipFill>
        <p:spPr>
          <a:xfrm>
            <a:off x="5385739" y="1931108"/>
            <a:ext cx="6552909" cy="3723243"/>
          </a:xfrm>
          <a:prstGeom prst="rect">
            <a:avLst/>
          </a:prstGeom>
        </p:spPr>
      </p:pic>
      <p:sp>
        <p:nvSpPr>
          <p:cNvPr id="4" name="Rectángulo 3">
            <a:extLst>
              <a:ext uri="{FF2B5EF4-FFF2-40B4-BE49-F238E27FC236}">
                <a16:creationId xmlns:a16="http://schemas.microsoft.com/office/drawing/2014/main" id="{B4F463E0-3DC5-F23D-6946-6D5D96CCC474}"/>
              </a:ext>
            </a:extLst>
          </p:cNvPr>
          <p:cNvSpPr/>
          <p:nvPr/>
        </p:nvSpPr>
        <p:spPr>
          <a:xfrm>
            <a:off x="175256" y="1450198"/>
            <a:ext cx="8117984" cy="5232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1400" b="0" i="0" u="none" strike="noStrike" kern="1200" cap="none" spc="0" normalizeH="0" baseline="0" noProof="0" dirty="0">
                <a:ln>
                  <a:noFill/>
                </a:ln>
                <a:solidFill>
                  <a:prstClr val="black"/>
                </a:solidFill>
                <a:effectLst/>
                <a:uLnTx/>
                <a:uFillTx/>
                <a:latin typeface="Arial "/>
                <a:ea typeface="+mn-ea"/>
                <a:cs typeface="+mn-cs"/>
              </a:rPr>
              <a:t>UBICACIÓN DE LAS FUENTES DE ALIMENTACION</a:t>
            </a:r>
          </a:p>
        </p:txBody>
      </p:sp>
      <p:sp>
        <p:nvSpPr>
          <p:cNvPr id="6" name="Rectangle 1">
            <a:extLst>
              <a:ext uri="{FF2B5EF4-FFF2-40B4-BE49-F238E27FC236}">
                <a16:creationId xmlns:a16="http://schemas.microsoft.com/office/drawing/2014/main" id="{D56C8F96-AA9F-268E-7923-07E3E900A8AE}"/>
              </a:ext>
            </a:extLst>
          </p:cNvPr>
          <p:cNvSpPr>
            <a:spLocks noChangeArrowheads="1"/>
          </p:cNvSpPr>
          <p:nvPr/>
        </p:nvSpPr>
        <p:spPr bwMode="auto">
          <a:xfrm>
            <a:off x="-296968" y="2311815"/>
            <a:ext cx="4394764" cy="55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87190" tIns="45720" rIns="-90459" bIns="7617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ES" sz="1400" b="0" i="0" u="none" strike="noStrike" kern="1200" cap="none" spc="0" normalizeH="0" baseline="0" noProof="0" dirty="0">
                <a:ln>
                  <a:noFill/>
                </a:ln>
                <a:solidFill>
                  <a:prstClr val="black"/>
                </a:solidFill>
                <a:effectLst/>
                <a:uLnTx/>
                <a:uFillTx/>
                <a:latin typeface="Arial "/>
                <a:ea typeface="+mn-ea"/>
                <a:cs typeface="+mn-cs"/>
              </a:rPr>
              <a:t>2. D</a:t>
            </a:r>
            <a:r>
              <a:rPr kumimoji="0" lang="es-ES" altLang="es-ES" sz="1400" b="0" i="0" u="none" strike="noStrike" kern="1200" cap="none" spc="0" normalizeH="0" baseline="0" noProof="0" dirty="0" bmk="">
                <a:ln>
                  <a:noFill/>
                </a:ln>
                <a:solidFill>
                  <a:prstClr val="black"/>
                </a:solidFill>
                <a:effectLst/>
                <a:uLnTx/>
                <a:uFillTx/>
                <a:latin typeface="Arial "/>
                <a:ea typeface="+mn-ea"/>
                <a:cs typeface="+mn-cs"/>
              </a:rPr>
              <a:t>ESCRIPCIÓN DE </a:t>
            </a:r>
            <a:r>
              <a:rPr kumimoji="0" lang="es-ES" altLang="es-ES" sz="1400" b="0" i="0" u="none" strike="noStrike" kern="1200" cap="none" spc="0" normalizeH="0" baseline="0" noProof="0" dirty="0" bmk="_Toc238963013">
                <a:ln>
                  <a:noFill/>
                </a:ln>
                <a:solidFill>
                  <a:prstClr val="black"/>
                </a:solidFill>
                <a:effectLst/>
                <a:uLnTx/>
                <a:uFillTx/>
                <a:latin typeface="Arial "/>
                <a:ea typeface="+mn-ea"/>
                <a:cs typeface="+mn-cs"/>
              </a:rPr>
              <a:t>LA FRANJA EN ESTUDIO</a:t>
            </a:r>
            <a:endParaRPr kumimoji="0" lang="es-ES" altLang="es-ES" sz="1400" b="0" i="0" u="none" strike="noStrike" kern="1200" cap="none" spc="0" normalizeH="0" baseline="0" noProof="0" dirty="0">
              <a:ln>
                <a:noFill/>
              </a:ln>
              <a:solidFill>
                <a:prstClr val="black"/>
              </a:solidFill>
              <a:effectLst/>
              <a:uLnTx/>
              <a:uFillTx/>
              <a:latin typeface="Arial "/>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s-ES" alt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ángulo 7">
            <a:extLst>
              <a:ext uri="{FF2B5EF4-FFF2-40B4-BE49-F238E27FC236}">
                <a16:creationId xmlns:a16="http://schemas.microsoft.com/office/drawing/2014/main" id="{05EB12C7-AF01-D377-5700-52C4B57A313F}"/>
              </a:ext>
            </a:extLst>
          </p:cNvPr>
          <p:cNvSpPr/>
          <p:nvPr/>
        </p:nvSpPr>
        <p:spPr>
          <a:xfrm>
            <a:off x="175256" y="2822731"/>
            <a:ext cx="2932791"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
                <a:ea typeface="+mn-ea"/>
                <a:cs typeface="+mn-cs"/>
              </a:rPr>
              <a:t>3. OBSTÁCULOS RESALTANTES</a:t>
            </a:r>
          </a:p>
        </p:txBody>
      </p:sp>
      <p:sp>
        <p:nvSpPr>
          <p:cNvPr id="9" name="Rectángulo 8">
            <a:extLst>
              <a:ext uri="{FF2B5EF4-FFF2-40B4-BE49-F238E27FC236}">
                <a16:creationId xmlns:a16="http://schemas.microsoft.com/office/drawing/2014/main" id="{DD530536-F4C5-E1E2-B0AA-F714DBACB28C}"/>
              </a:ext>
            </a:extLst>
          </p:cNvPr>
          <p:cNvSpPr/>
          <p:nvPr/>
        </p:nvSpPr>
        <p:spPr>
          <a:xfrm>
            <a:off x="196956" y="4300621"/>
            <a:ext cx="171547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
                <a:ea typeface="+mn-ea"/>
                <a:cs typeface="+mn-cs"/>
              </a:rPr>
              <a:t>4. METODOLOGÍA</a:t>
            </a:r>
          </a:p>
        </p:txBody>
      </p:sp>
      <p:sp>
        <p:nvSpPr>
          <p:cNvPr id="10" name="Abrir llave 9">
            <a:extLst>
              <a:ext uri="{FF2B5EF4-FFF2-40B4-BE49-F238E27FC236}">
                <a16:creationId xmlns:a16="http://schemas.microsoft.com/office/drawing/2014/main" id="{57D2A588-2B10-BF83-EFCD-708EF4C0DE33}"/>
              </a:ext>
            </a:extLst>
          </p:cNvPr>
          <p:cNvSpPr/>
          <p:nvPr/>
        </p:nvSpPr>
        <p:spPr>
          <a:xfrm>
            <a:off x="1875036" y="3429000"/>
            <a:ext cx="284834" cy="20193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2B10B9C7-9199-0A32-F09C-85F6646FE0BA}"/>
              </a:ext>
            </a:extLst>
          </p:cNvPr>
          <p:cNvSpPr/>
          <p:nvPr/>
        </p:nvSpPr>
        <p:spPr>
          <a:xfrm>
            <a:off x="1110265" y="3641952"/>
            <a:ext cx="666462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
                <a:ea typeface="+mn-ea"/>
                <a:cs typeface="+mn-cs"/>
              </a:rPr>
              <a:t>	Información Obtenida de Entes Oficiales</a:t>
            </a:r>
          </a:p>
        </p:txBody>
      </p:sp>
      <p:sp>
        <p:nvSpPr>
          <p:cNvPr id="12" name="Rectángulo 11">
            <a:extLst>
              <a:ext uri="{FF2B5EF4-FFF2-40B4-BE49-F238E27FC236}">
                <a16:creationId xmlns:a16="http://schemas.microsoft.com/office/drawing/2014/main" id="{D68069E8-EADD-A762-71E0-DAF6A8408CF0}"/>
              </a:ext>
            </a:extLst>
          </p:cNvPr>
          <p:cNvSpPr/>
          <p:nvPr/>
        </p:nvSpPr>
        <p:spPr>
          <a:xfrm>
            <a:off x="1054691" y="4328274"/>
            <a:ext cx="388439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0" i="0" u="none" strike="noStrike" kern="1200" cap="none" spc="0" normalizeH="0" baseline="0" noProof="0" dirty="0">
                <a:ln>
                  <a:noFill/>
                </a:ln>
                <a:solidFill>
                  <a:prstClr val="black"/>
                </a:solidFill>
                <a:effectLst/>
                <a:uLnTx/>
                <a:uFillTx/>
                <a:latin typeface="Arial "/>
                <a:ea typeface="+mn-ea"/>
                <a:cs typeface="+mn-cs"/>
              </a:rPr>
              <a:t>Investigación Preliminar de Campo</a:t>
            </a:r>
          </a:p>
        </p:txBody>
      </p:sp>
      <p:sp>
        <p:nvSpPr>
          <p:cNvPr id="13" name="Rectángulo 12">
            <a:extLst>
              <a:ext uri="{FF2B5EF4-FFF2-40B4-BE49-F238E27FC236}">
                <a16:creationId xmlns:a16="http://schemas.microsoft.com/office/drawing/2014/main" id="{673E8DBA-84BA-5E1B-A1AF-73E9C156F5CF}"/>
              </a:ext>
            </a:extLst>
          </p:cNvPr>
          <p:cNvSpPr/>
          <p:nvPr/>
        </p:nvSpPr>
        <p:spPr>
          <a:xfrm>
            <a:off x="1054691" y="5012366"/>
            <a:ext cx="353654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0" i="0" u="none" strike="noStrike" kern="1200" cap="none" spc="0" normalizeH="0" baseline="0" noProof="0" dirty="0">
                <a:ln>
                  <a:noFill/>
                </a:ln>
                <a:solidFill>
                  <a:prstClr val="black"/>
                </a:solidFill>
                <a:effectLst/>
                <a:uLnTx/>
                <a:uFillTx/>
                <a:latin typeface="Arial "/>
                <a:ea typeface="+mn-ea"/>
                <a:cs typeface="+mn-cs"/>
              </a:rPr>
              <a:t>Uso de Herramientas Digitales</a:t>
            </a:r>
          </a:p>
        </p:txBody>
      </p:sp>
    </p:spTree>
    <p:extLst>
      <p:ext uri="{BB962C8B-B14F-4D97-AF65-F5344CB8AC3E}">
        <p14:creationId xmlns:p14="http://schemas.microsoft.com/office/powerpoint/2010/main" val="3604077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0" y="301923"/>
            <a:ext cx="8772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Estudio de la ruta</a:t>
            </a:r>
          </a:p>
        </p:txBody>
      </p:sp>
      <p:sp>
        <p:nvSpPr>
          <p:cNvPr id="7" name="CuadroTexto 6"/>
          <p:cNvSpPr txBox="1"/>
          <p:nvPr/>
        </p:nvSpPr>
        <p:spPr>
          <a:xfrm>
            <a:off x="197025" y="1183308"/>
            <a:ext cx="48269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B050"/>
                </a:solidFill>
                <a:effectLst/>
                <a:uLnTx/>
                <a:uFillTx/>
                <a:latin typeface="Montserrat" panose="00000500000000000000" pitchFamily="2" charset="0"/>
                <a:ea typeface="+mn-ea"/>
                <a:cs typeface="+mn-cs"/>
              </a:rPr>
              <a:t>Selección de Ruta - Lineamientos</a:t>
            </a: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AD790-D158-4DAD-B534-F0FBA4E8E2A4}"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8" name="Tabla 7">
            <a:extLst>
              <a:ext uri="{FF2B5EF4-FFF2-40B4-BE49-F238E27FC236}">
                <a16:creationId xmlns:a16="http://schemas.microsoft.com/office/drawing/2014/main" id="{B3A09B87-C17C-447F-AB24-8662B07CB0E2}"/>
              </a:ext>
            </a:extLst>
          </p:cNvPr>
          <p:cNvGraphicFramePr>
            <a:graphicFrameLocks noGrp="1"/>
          </p:cNvGraphicFramePr>
          <p:nvPr>
            <p:extLst>
              <p:ext uri="{D42A27DB-BD31-4B8C-83A1-F6EECF244321}">
                <p14:modId xmlns:p14="http://schemas.microsoft.com/office/powerpoint/2010/main" val="902917883"/>
              </p:ext>
            </p:extLst>
          </p:nvPr>
        </p:nvGraphicFramePr>
        <p:xfrm>
          <a:off x="461449" y="1606962"/>
          <a:ext cx="10892351" cy="5117275"/>
        </p:xfrm>
        <a:graphic>
          <a:graphicData uri="http://schemas.openxmlformats.org/drawingml/2006/table">
            <a:tbl>
              <a:tblPr firstRow="1" bandRow="1">
                <a:tableStyleId>{5940675A-B579-460E-94D1-54222C63F5DA}</a:tableStyleId>
              </a:tblPr>
              <a:tblGrid>
                <a:gridCol w="1810718">
                  <a:extLst>
                    <a:ext uri="{9D8B030D-6E8A-4147-A177-3AD203B41FA5}">
                      <a16:colId xmlns:a16="http://schemas.microsoft.com/office/drawing/2014/main" val="20000"/>
                    </a:ext>
                  </a:extLst>
                </a:gridCol>
                <a:gridCol w="4484664">
                  <a:extLst>
                    <a:ext uri="{9D8B030D-6E8A-4147-A177-3AD203B41FA5}">
                      <a16:colId xmlns:a16="http://schemas.microsoft.com/office/drawing/2014/main" val="20001"/>
                    </a:ext>
                  </a:extLst>
                </a:gridCol>
                <a:gridCol w="2207957">
                  <a:extLst>
                    <a:ext uri="{9D8B030D-6E8A-4147-A177-3AD203B41FA5}">
                      <a16:colId xmlns:a16="http://schemas.microsoft.com/office/drawing/2014/main" val="20002"/>
                    </a:ext>
                  </a:extLst>
                </a:gridCol>
                <a:gridCol w="2389012">
                  <a:extLst>
                    <a:ext uri="{9D8B030D-6E8A-4147-A177-3AD203B41FA5}">
                      <a16:colId xmlns:a16="http://schemas.microsoft.com/office/drawing/2014/main" val="20003"/>
                    </a:ext>
                  </a:extLst>
                </a:gridCol>
              </a:tblGrid>
              <a:tr h="319243">
                <a:tc>
                  <a:txBody>
                    <a:bodyPr/>
                    <a:lstStyle/>
                    <a:p>
                      <a:r>
                        <a:rPr lang="es-ES" sz="1100" dirty="0">
                          <a:latin typeface="Arial "/>
                        </a:rPr>
                        <a:t>Tareas</a:t>
                      </a:r>
                    </a:p>
                  </a:txBody>
                  <a:tcPr/>
                </a:tc>
                <a:tc>
                  <a:txBody>
                    <a:bodyPr/>
                    <a:lstStyle/>
                    <a:p>
                      <a:r>
                        <a:rPr lang="es-ES" sz="1100" dirty="0">
                          <a:latin typeface="Arial "/>
                        </a:rPr>
                        <a:t>Descripción</a:t>
                      </a:r>
                    </a:p>
                  </a:txBody>
                  <a:tcPr/>
                </a:tc>
                <a:tc>
                  <a:txBody>
                    <a:bodyPr/>
                    <a:lstStyle/>
                    <a:p>
                      <a:pPr algn="just">
                        <a:lnSpc>
                          <a:spcPct val="150000"/>
                        </a:lnSpc>
                      </a:pPr>
                      <a:r>
                        <a:rPr lang="es-ES" sz="1200" dirty="0">
                          <a:latin typeface="Arial "/>
                        </a:rPr>
                        <a:t>Responsable</a:t>
                      </a:r>
                    </a:p>
                  </a:txBody>
                  <a:tcPr/>
                </a:tc>
                <a:tc>
                  <a:txBody>
                    <a:bodyPr/>
                    <a:lstStyle/>
                    <a:p>
                      <a:pPr marL="0" algn="just" defTabSz="914400" rtl="0" eaLnBrk="1" latinLnBrk="0" hangingPunct="1">
                        <a:lnSpc>
                          <a:spcPct val="150000"/>
                        </a:lnSpc>
                      </a:pPr>
                      <a:r>
                        <a:rPr lang="es-ES" sz="1200" kern="1200" dirty="0">
                          <a:solidFill>
                            <a:schemeClr val="tx1"/>
                          </a:solidFill>
                          <a:latin typeface="Arial "/>
                          <a:ea typeface="+mn-ea"/>
                          <a:cs typeface="+mn-cs"/>
                        </a:rPr>
                        <a:t>Documentación asociada</a:t>
                      </a:r>
                    </a:p>
                  </a:txBody>
                  <a:tcPr/>
                </a:tc>
                <a:extLst>
                  <a:ext uri="{0D108BD9-81ED-4DB2-BD59-A6C34878D82A}">
                    <a16:rowId xmlns:a16="http://schemas.microsoft.com/office/drawing/2014/main" val="10000"/>
                  </a:ext>
                </a:extLst>
              </a:tr>
              <a:tr h="4280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baseline="0" dirty="0">
                          <a:latin typeface="Arial "/>
                        </a:rPr>
                        <a:t>Definir alternativas de ruta 	</a:t>
                      </a:r>
                    </a:p>
                    <a:p>
                      <a:endParaRPr lang="es-ES" sz="1100" dirty="0">
                        <a:latin typeface="Arial "/>
                      </a:endParaRPr>
                    </a:p>
                  </a:txBody>
                  <a:tcPr/>
                </a:tc>
                <a:tc>
                  <a:txBody>
                    <a:bodyPr/>
                    <a:lstStyle/>
                    <a:p>
                      <a:pPr algn="just"/>
                      <a:r>
                        <a:rPr lang="es-ES" sz="1100" u="none" strike="noStrike" kern="1200" baseline="0" dirty="0">
                          <a:latin typeface="Arial "/>
                        </a:rPr>
                        <a:t>Una vez identificada la zona de ubicación de la línea de transmisión, así como los dos puntos que se necesitan conectar (sean estos centros de generación de energía eléctrica, subestaciones o sitios de seccionamiento) se procede a definir alternativas de ruta, las cuales serán evaluadas posteriormente para decidir la mejor opción. </a:t>
                      </a:r>
                    </a:p>
                    <a:p>
                      <a:pPr marL="0" algn="just" defTabSz="914400" rtl="0" eaLnBrk="1" latinLnBrk="0" hangingPunct="1"/>
                      <a:r>
                        <a:rPr lang="es-ES" sz="1100" u="none" strike="noStrike" kern="1200" baseline="0" dirty="0">
                          <a:latin typeface="Arial "/>
                        </a:rPr>
                        <a:t>Se deberá seleccionar al menos tres (3) alternativas de ruta. </a:t>
                      </a:r>
                    </a:p>
                    <a:p>
                      <a:pPr marL="0" algn="just" defTabSz="914400" rtl="0" eaLnBrk="1" latinLnBrk="0" hangingPunct="1"/>
                      <a:r>
                        <a:rPr lang="es-ES" sz="1100" u="none" strike="noStrike" kern="1200" baseline="0" dirty="0">
                          <a:latin typeface="Arial "/>
                        </a:rPr>
                        <a:t>Para este fin se utilizan las siguientes herramientas e información: </a:t>
                      </a:r>
                    </a:p>
                    <a:p>
                      <a:pPr marL="0" algn="just" defTabSz="914400" rtl="0" eaLnBrk="1" latinLnBrk="0" hangingPunct="1"/>
                      <a:endParaRPr lang="es-ES" sz="1100" u="none" strike="noStrike" kern="1200" baseline="0" dirty="0">
                        <a:latin typeface="Arial "/>
                      </a:endParaRPr>
                    </a:p>
                    <a:p>
                      <a:pPr marL="0" algn="just" defTabSz="914400" rtl="0" eaLnBrk="1" latinLnBrk="0" hangingPunct="1"/>
                      <a:r>
                        <a:rPr lang="es-ES" sz="1100" u="none" strike="noStrike" kern="1200" baseline="0" dirty="0">
                          <a:latin typeface="Arial "/>
                        </a:rPr>
                        <a:t> Cartas topográficas digitalizadas </a:t>
                      </a:r>
                    </a:p>
                    <a:p>
                      <a:pPr marL="0" algn="just" defTabSz="914400" rtl="0" eaLnBrk="1" latinLnBrk="0" hangingPunct="1"/>
                      <a:endParaRPr lang="es-ES" sz="1100" u="none" strike="noStrike" kern="1200" baseline="0" dirty="0">
                        <a:latin typeface="Arial "/>
                      </a:endParaRPr>
                    </a:p>
                    <a:p>
                      <a:pPr marL="0" algn="just" defTabSz="914400" rtl="0" eaLnBrk="1" latinLnBrk="0" hangingPunct="1"/>
                      <a:r>
                        <a:rPr lang="es-ES" sz="1100" u="none" strike="noStrike" kern="1200" baseline="0" dirty="0">
                          <a:latin typeface="Arial "/>
                        </a:rPr>
                        <a:t>Una vez identificado los puntos de partida (centros de generación de energía eléctrica) y de llegada (subestación eléctricas o sitios de seccionamiento), se dibuja un trazado preliminar ubicando vértices en una carta topográfica a escala 1:50.0000. </a:t>
                      </a:r>
                    </a:p>
                    <a:p>
                      <a:pPr marL="0" algn="just" defTabSz="914400" rtl="0" eaLnBrk="1" latinLnBrk="0" hangingPunct="1"/>
                      <a:r>
                        <a:rPr lang="es-ES" sz="1100" u="none" strike="noStrike" kern="1200" baseline="0" dirty="0">
                          <a:latin typeface="Arial "/>
                        </a:rPr>
                        <a:t>Esta información permite identificar los diferentes obstáculos: ríos, poblaciones, montañas, carreteras, áreas protegidas, bosques etc., para las diferentes alternativas de ruta. </a:t>
                      </a:r>
                    </a:p>
                    <a:p>
                      <a:pPr marL="0" algn="just" defTabSz="914400" rtl="0" eaLnBrk="1" latinLnBrk="0" hangingPunct="1"/>
                      <a:endParaRPr lang="es-ES" sz="1100" u="none" strike="noStrike" kern="1200" baseline="0" dirty="0">
                        <a:latin typeface="Arial "/>
                      </a:endParaRPr>
                    </a:p>
                    <a:p>
                      <a:pPr marL="0" algn="just" defTabSz="914400" rtl="0" eaLnBrk="1" latinLnBrk="0" hangingPunct="1"/>
                      <a:r>
                        <a:rPr lang="es-ES" sz="1100" u="none" strike="noStrike" kern="1200" baseline="0" dirty="0">
                          <a:latin typeface="Arial "/>
                        </a:rPr>
                        <a:t> Herramientas digitales: Google </a:t>
                      </a:r>
                      <a:r>
                        <a:rPr lang="es-ES" sz="1100" u="none" strike="noStrike" kern="1200" baseline="0" dirty="0" err="1">
                          <a:latin typeface="Arial "/>
                        </a:rPr>
                        <a:t>Earth</a:t>
                      </a:r>
                      <a:r>
                        <a:rPr lang="es-ES" sz="1100" u="none" strike="noStrike" kern="1200" baseline="0" dirty="0">
                          <a:latin typeface="Arial "/>
                        </a:rPr>
                        <a:t>, Global </a:t>
                      </a:r>
                      <a:r>
                        <a:rPr lang="es-ES" sz="1100" u="none" strike="noStrike" kern="1200" baseline="0" dirty="0" err="1">
                          <a:latin typeface="Arial "/>
                        </a:rPr>
                        <a:t>Mapper</a:t>
                      </a:r>
                      <a:r>
                        <a:rPr lang="es-ES" sz="1100" u="none" strike="noStrike" kern="1200" baseline="0" dirty="0">
                          <a:latin typeface="Arial "/>
                        </a:rPr>
                        <a:t>, </a:t>
                      </a:r>
                      <a:r>
                        <a:rPr lang="es-ES" sz="1100" u="none" strike="noStrike" kern="1200" baseline="0" dirty="0" err="1">
                          <a:latin typeface="Arial "/>
                        </a:rPr>
                        <a:t>OpenStreet</a:t>
                      </a:r>
                      <a:r>
                        <a:rPr lang="es-ES" sz="1100" u="none" strike="noStrike" kern="1200" baseline="0" dirty="0">
                          <a:latin typeface="Arial "/>
                        </a:rPr>
                        <a:t> </a:t>
                      </a:r>
                      <a:r>
                        <a:rPr lang="es-ES" sz="1100" u="none" strike="noStrike" kern="1200" baseline="0" dirty="0" err="1">
                          <a:latin typeface="Arial "/>
                        </a:rPr>
                        <a:t>Map</a:t>
                      </a:r>
                      <a:r>
                        <a:rPr lang="es-ES" sz="1100" u="none" strike="noStrike" kern="1200" baseline="0" dirty="0">
                          <a:latin typeface="Arial "/>
                        </a:rPr>
                        <a:t>, etc.</a:t>
                      </a:r>
                    </a:p>
                    <a:p>
                      <a:pPr marL="0" algn="just" defTabSz="914400" rtl="0" eaLnBrk="1" latinLnBrk="0" hangingPunct="1"/>
                      <a:endParaRPr lang="es-ES" sz="1100" u="none" strike="noStrike" kern="1200" baseline="0" dirty="0">
                        <a:latin typeface="Arial "/>
                      </a:endParaRPr>
                    </a:p>
                    <a:p>
                      <a:pPr marL="0" algn="just" defTabSz="914400" rtl="0" eaLnBrk="1" latinLnBrk="0" hangingPunct="1"/>
                      <a:r>
                        <a:rPr lang="es-ES" sz="1100" u="none" strike="noStrike" kern="1200" baseline="0" dirty="0">
                          <a:latin typeface="Arial "/>
                        </a:rPr>
                        <a:t>Con los vértices se emplea el software libre Google Earth que permite dibujar las alternativas de ruta para tener una mejor visualización de la ruta y poder detectar los obstáculos citados en el ítem anterior. </a:t>
                      </a:r>
                    </a:p>
                    <a:p>
                      <a:pPr marL="0" algn="just" defTabSz="914400" rtl="0" eaLnBrk="1" latinLnBrk="0" hangingPunct="1"/>
                      <a:r>
                        <a:rPr lang="es-ES" sz="1100" u="none" strike="noStrike" kern="1200" baseline="0" dirty="0">
                          <a:latin typeface="Arial "/>
                        </a:rPr>
                        <a:t>Las alternativas de ruta se documentan en archivos AUTOCAD y Google Earth. 	</a:t>
                      </a:r>
                    </a:p>
                    <a:p>
                      <a:endParaRPr lang="es-ES" sz="1100" dirty="0">
                        <a:latin typeface="Arial "/>
                      </a:endParaRPr>
                    </a:p>
                  </a:txBody>
                  <a:tcPr/>
                </a:tc>
                <a:tc>
                  <a:txBody>
                    <a:bodyPr/>
                    <a:lstStyle/>
                    <a:p>
                      <a:pPr algn="just">
                        <a:lnSpc>
                          <a:spcPct val="150000"/>
                        </a:lnSpc>
                      </a:pPr>
                      <a:r>
                        <a:rPr lang="es-ES" sz="1100" dirty="0">
                          <a:latin typeface="Arial "/>
                        </a:rPr>
                        <a:t>Ingeniero de Diseño de Líneas de Transmisión designado por el Jefe del Departamento de Diseño de Líneas de Transmisión.</a:t>
                      </a:r>
                    </a:p>
                  </a:txBody>
                  <a:tcPr/>
                </a:tc>
                <a:tc>
                  <a:txBody>
                    <a:bodyPr/>
                    <a:lstStyle/>
                    <a:p>
                      <a:pPr marL="0" algn="just" defTabSz="914400" rtl="0" eaLnBrk="1" latinLnBrk="0" hangingPunct="1">
                        <a:lnSpc>
                          <a:spcPct val="150000"/>
                        </a:lnSpc>
                      </a:pPr>
                      <a:r>
                        <a:rPr lang="es-ES" sz="1100" kern="1200" dirty="0">
                          <a:solidFill>
                            <a:schemeClr val="tx1"/>
                          </a:solidFill>
                          <a:latin typeface="Arial "/>
                          <a:ea typeface="+mn-ea"/>
                          <a:cs typeface="+mn-cs"/>
                        </a:rPr>
                        <a:t>Anexo 1:</a:t>
                      </a:r>
                    </a:p>
                    <a:p>
                      <a:pPr marL="0" algn="just" defTabSz="914400" rtl="0" eaLnBrk="1" latinLnBrk="0" hangingPunct="1">
                        <a:lnSpc>
                          <a:spcPct val="150000"/>
                        </a:lnSpc>
                      </a:pPr>
                      <a:r>
                        <a:rPr lang="es-ES" sz="1100" kern="1200" dirty="0">
                          <a:solidFill>
                            <a:schemeClr val="tx1"/>
                          </a:solidFill>
                          <a:latin typeface="Arial "/>
                          <a:ea typeface="+mn-ea"/>
                          <a:cs typeface="+mn-cs"/>
                        </a:rPr>
                        <a:t>Archivos de los trazados de la ruta en AUTOCAD (.</a:t>
                      </a:r>
                      <a:r>
                        <a:rPr lang="es-ES" sz="1100" kern="1200" dirty="0" err="1">
                          <a:solidFill>
                            <a:schemeClr val="tx1"/>
                          </a:solidFill>
                          <a:latin typeface="Arial "/>
                          <a:ea typeface="+mn-ea"/>
                          <a:cs typeface="+mn-cs"/>
                        </a:rPr>
                        <a:t>dwg</a:t>
                      </a:r>
                      <a:r>
                        <a:rPr lang="es-ES" sz="1100" kern="1200" dirty="0">
                          <a:solidFill>
                            <a:schemeClr val="tx1"/>
                          </a:solidFill>
                          <a:latin typeface="Arial "/>
                          <a:ea typeface="+mn-ea"/>
                          <a:cs typeface="+mn-cs"/>
                        </a:rPr>
                        <a:t>) y Google Earth (.</a:t>
                      </a:r>
                      <a:r>
                        <a:rPr lang="es-ES" sz="1100" kern="1200" dirty="0" err="1">
                          <a:solidFill>
                            <a:schemeClr val="tx1"/>
                          </a:solidFill>
                          <a:latin typeface="Arial "/>
                          <a:ea typeface="+mn-ea"/>
                          <a:cs typeface="+mn-cs"/>
                        </a:rPr>
                        <a:t>kmz</a:t>
                      </a:r>
                      <a:r>
                        <a:rPr lang="es-ES" sz="1100" kern="1200" dirty="0">
                          <a:solidFill>
                            <a:schemeClr val="tx1"/>
                          </a:solidFill>
                          <a:latin typeface="Arial "/>
                          <a:ea typeface="+mn-ea"/>
                          <a:cs typeface="+mn-cs"/>
                        </a:rPr>
                        <a:t>)</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41798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0" y="301923"/>
            <a:ext cx="8772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Estudio de la ruta</a:t>
            </a:r>
          </a:p>
        </p:txBody>
      </p:sp>
      <p:sp>
        <p:nvSpPr>
          <p:cNvPr id="7" name="CuadroTexto 6"/>
          <p:cNvSpPr txBox="1"/>
          <p:nvPr/>
        </p:nvSpPr>
        <p:spPr>
          <a:xfrm>
            <a:off x="382555" y="1129749"/>
            <a:ext cx="67265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B050"/>
                </a:solidFill>
                <a:effectLst/>
                <a:uLnTx/>
                <a:uFillTx/>
                <a:latin typeface="Montserrat" panose="00000500000000000000" pitchFamily="2" charset="0"/>
                <a:ea typeface="+mn-ea"/>
                <a:cs typeface="+mn-cs"/>
              </a:rPr>
              <a:t>Criterios para el trazado de las Opciones de Ruta</a:t>
            </a: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AD790-D158-4DAD-B534-F0FBA4E8E2A4}"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9" name="Grupo 8">
            <a:extLst>
              <a:ext uri="{FF2B5EF4-FFF2-40B4-BE49-F238E27FC236}">
                <a16:creationId xmlns:a16="http://schemas.microsoft.com/office/drawing/2014/main" id="{84B7A34F-11C4-1F31-C46D-102A847B0A1D}"/>
              </a:ext>
            </a:extLst>
          </p:cNvPr>
          <p:cNvGrpSpPr/>
          <p:nvPr/>
        </p:nvGrpSpPr>
        <p:grpSpPr>
          <a:xfrm>
            <a:off x="1066935" y="1809822"/>
            <a:ext cx="8591267" cy="4911653"/>
            <a:chOff x="1066935" y="1809822"/>
            <a:chExt cx="8591267" cy="4911653"/>
          </a:xfrm>
        </p:grpSpPr>
        <p:pic>
          <p:nvPicPr>
            <p:cNvPr id="4" name="Imagen 3">
              <a:extLst>
                <a:ext uri="{FF2B5EF4-FFF2-40B4-BE49-F238E27FC236}">
                  <a16:creationId xmlns:a16="http://schemas.microsoft.com/office/drawing/2014/main" id="{FA730321-118C-457E-AC68-A3727D3F7702}"/>
                </a:ext>
              </a:extLst>
            </p:cNvPr>
            <p:cNvPicPr>
              <a:picLocks noChangeAspect="1"/>
            </p:cNvPicPr>
            <p:nvPr/>
          </p:nvPicPr>
          <p:blipFill>
            <a:blip r:embed="rId2"/>
            <a:stretch>
              <a:fillRect/>
            </a:stretch>
          </p:blipFill>
          <p:spPr>
            <a:xfrm>
              <a:off x="1066935" y="1809822"/>
              <a:ext cx="8591267" cy="4911653"/>
            </a:xfrm>
            <a:prstGeom prst="rect">
              <a:avLst/>
            </a:prstGeom>
          </p:spPr>
        </p:pic>
        <p:cxnSp>
          <p:nvCxnSpPr>
            <p:cNvPr id="6" name="Conector recto de flecha 5">
              <a:extLst>
                <a:ext uri="{FF2B5EF4-FFF2-40B4-BE49-F238E27FC236}">
                  <a16:creationId xmlns:a16="http://schemas.microsoft.com/office/drawing/2014/main" id="{B414725B-CDC8-8276-B916-56EE4499DCDA}"/>
                </a:ext>
              </a:extLst>
            </p:cNvPr>
            <p:cNvCxnSpPr/>
            <p:nvPr/>
          </p:nvCxnSpPr>
          <p:spPr>
            <a:xfrm>
              <a:off x="5523722" y="6148873"/>
              <a:ext cx="6997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83ABEB2-9977-4420-3DFD-84AC61B3DAF8}"/>
                </a:ext>
              </a:extLst>
            </p:cNvPr>
            <p:cNvSpPr txBox="1"/>
            <p:nvPr/>
          </p:nvSpPr>
          <p:spPr>
            <a:xfrm>
              <a:off x="6270169" y="5551714"/>
              <a:ext cx="1782147" cy="1169551"/>
            </a:xfrm>
            <a:prstGeom prst="rect">
              <a:avLst/>
            </a:prstGeom>
            <a:noFill/>
            <a:ln>
              <a:solidFill>
                <a:schemeClr val="bg1">
                  <a:lumMod val="65000"/>
                </a:schemeClr>
              </a:solidFill>
            </a:ln>
          </p:spPr>
          <p:txBody>
            <a:bodyPr wrap="square" rtlCol="0">
              <a:spAutoFit/>
            </a:bodyPr>
            <a:lstStyle/>
            <a:p>
              <a:r>
                <a:rPr lang="es-ES" sz="1400" dirty="0"/>
                <a:t>Evitar Zonas con alta densidad de descargas a tierra</a:t>
              </a:r>
            </a:p>
            <a:p>
              <a:endParaRPr lang="es-ES" sz="1400" dirty="0"/>
            </a:p>
            <a:p>
              <a:endParaRPr lang="es-CO" sz="1400" dirty="0"/>
            </a:p>
          </p:txBody>
        </p:sp>
      </p:grpSp>
      <p:sp>
        <p:nvSpPr>
          <p:cNvPr id="10" name="Rectángulo 9">
            <a:extLst>
              <a:ext uri="{FF2B5EF4-FFF2-40B4-BE49-F238E27FC236}">
                <a16:creationId xmlns:a16="http://schemas.microsoft.com/office/drawing/2014/main" id="{D8DDDC13-F28B-A55A-885C-FFD6AED8573C}"/>
              </a:ext>
            </a:extLst>
          </p:cNvPr>
          <p:cNvSpPr/>
          <p:nvPr/>
        </p:nvSpPr>
        <p:spPr>
          <a:xfrm>
            <a:off x="9397345" y="5894685"/>
            <a:ext cx="25659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Arial "/>
                <a:ea typeface="+mn-ea"/>
                <a:cs typeface="+mn-cs"/>
              </a:rPr>
              <a:t>Fuente: Rus-</a:t>
            </a:r>
            <a:r>
              <a:rPr kumimoji="0" lang="es-ES" sz="1200" b="1" i="0" u="none" strike="noStrike" kern="1200" cap="none" spc="0" normalizeH="0" baseline="0" noProof="0" dirty="0" err="1">
                <a:ln>
                  <a:noFill/>
                </a:ln>
                <a:solidFill>
                  <a:prstClr val="black"/>
                </a:solidFill>
                <a:effectLst/>
                <a:uLnTx/>
                <a:uFillTx/>
                <a:latin typeface="Arial "/>
                <a:ea typeface="+mn-ea"/>
                <a:cs typeface="+mn-cs"/>
              </a:rPr>
              <a:t>Bulletin</a:t>
            </a:r>
            <a:r>
              <a:rPr kumimoji="0" lang="es-ES" sz="1200" b="1" i="0" u="none" strike="noStrike" kern="1200" cap="none" spc="0" normalizeH="0" baseline="0" noProof="0" dirty="0">
                <a:ln>
                  <a:noFill/>
                </a:ln>
                <a:solidFill>
                  <a:prstClr val="black"/>
                </a:solidFill>
                <a:effectLst/>
                <a:uLnTx/>
                <a:uFillTx/>
                <a:latin typeface="Arial "/>
                <a:ea typeface="+mn-ea"/>
                <a:cs typeface="+mn-cs"/>
              </a:rPr>
              <a:t> 1724E-200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
                <a:ea typeface="+mn-ea"/>
                <a:cs typeface="+mn-cs"/>
              </a:rPr>
              <a:t>Page 3-3</a:t>
            </a:r>
          </a:p>
        </p:txBody>
      </p:sp>
    </p:spTree>
    <p:extLst>
      <p:ext uri="{BB962C8B-B14F-4D97-AF65-F5344CB8AC3E}">
        <p14:creationId xmlns:p14="http://schemas.microsoft.com/office/powerpoint/2010/main" val="3744807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38BCCA-2771-4D49-B6A7-A82B19C5B9EB}"/>
              </a:ext>
            </a:extLst>
          </p:cNvPr>
          <p:cNvSpPr txBox="1"/>
          <p:nvPr/>
        </p:nvSpPr>
        <p:spPr>
          <a:xfrm>
            <a:off x="0" y="301923"/>
            <a:ext cx="8772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Estudio de la ruta</a:t>
            </a:r>
          </a:p>
        </p:txBody>
      </p:sp>
      <p:sp>
        <p:nvSpPr>
          <p:cNvPr id="7" name="CuadroTexto 6"/>
          <p:cNvSpPr txBox="1"/>
          <p:nvPr/>
        </p:nvSpPr>
        <p:spPr>
          <a:xfrm>
            <a:off x="186612" y="1097051"/>
            <a:ext cx="33954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B050"/>
                </a:solidFill>
                <a:effectLst/>
                <a:uLnTx/>
                <a:uFillTx/>
                <a:latin typeface="Montserrat" panose="00000500000000000000" pitchFamily="2" charset="0"/>
                <a:ea typeface="+mn-ea"/>
                <a:cs typeface="+mn-cs"/>
              </a:rPr>
              <a:t>Fuentes de información</a:t>
            </a: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AD790-D158-4DAD-B534-F0FBA4E8E2A4}" type="slidenum">
              <a:rPr kumimoji="0" lang="es-P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P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21F94021-569E-4773-9A27-71D565C47619}"/>
              </a:ext>
            </a:extLst>
          </p:cNvPr>
          <p:cNvPicPr>
            <a:picLocks noChangeAspect="1"/>
          </p:cNvPicPr>
          <p:nvPr/>
        </p:nvPicPr>
        <p:blipFill>
          <a:blip r:embed="rId2"/>
          <a:stretch>
            <a:fillRect/>
          </a:stretch>
        </p:blipFill>
        <p:spPr>
          <a:xfrm>
            <a:off x="303354" y="2128983"/>
            <a:ext cx="5844634" cy="2936261"/>
          </a:xfrm>
          <a:prstGeom prst="rect">
            <a:avLst/>
          </a:prstGeom>
        </p:spPr>
      </p:pic>
      <p:sp>
        <p:nvSpPr>
          <p:cNvPr id="8" name="Rectángulo 7">
            <a:extLst>
              <a:ext uri="{FF2B5EF4-FFF2-40B4-BE49-F238E27FC236}">
                <a16:creationId xmlns:a16="http://schemas.microsoft.com/office/drawing/2014/main" id="{02E277E9-DF15-4CBD-A482-C0F166C9F502}"/>
              </a:ext>
            </a:extLst>
          </p:cNvPr>
          <p:cNvSpPr/>
          <p:nvPr/>
        </p:nvSpPr>
        <p:spPr>
          <a:xfrm>
            <a:off x="382555" y="6015227"/>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
                <a:ea typeface="+mn-ea"/>
                <a:cs typeface="+mn-cs"/>
              </a:rPr>
              <a:t>Rus-</a:t>
            </a:r>
            <a:r>
              <a:rPr kumimoji="0" lang="es-ES" sz="1800" b="1" i="0" u="none" strike="noStrike" kern="1200" cap="none" spc="0" normalizeH="0" baseline="0" noProof="0" dirty="0" err="1">
                <a:ln>
                  <a:noFill/>
                </a:ln>
                <a:solidFill>
                  <a:prstClr val="black"/>
                </a:solidFill>
                <a:effectLst/>
                <a:uLnTx/>
                <a:uFillTx/>
                <a:latin typeface="Arial "/>
                <a:ea typeface="+mn-ea"/>
                <a:cs typeface="+mn-cs"/>
              </a:rPr>
              <a:t>Bulletin</a:t>
            </a:r>
            <a:r>
              <a:rPr kumimoji="0" lang="es-ES" sz="1800" b="1" i="0" u="none" strike="noStrike" kern="1200" cap="none" spc="0" normalizeH="0" baseline="0" noProof="0" dirty="0">
                <a:ln>
                  <a:noFill/>
                </a:ln>
                <a:solidFill>
                  <a:prstClr val="black"/>
                </a:solidFill>
                <a:effectLst/>
                <a:uLnTx/>
                <a:uFillTx/>
                <a:latin typeface="Arial "/>
                <a:ea typeface="+mn-ea"/>
                <a:cs typeface="+mn-cs"/>
              </a:rPr>
              <a:t> 1724E-200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
                <a:ea typeface="+mn-ea"/>
                <a:cs typeface="+mn-cs"/>
              </a:rPr>
              <a:t>Page 3-3</a:t>
            </a:r>
          </a:p>
        </p:txBody>
      </p:sp>
      <p:pic>
        <p:nvPicPr>
          <p:cNvPr id="4" name="Imagen 3">
            <a:extLst>
              <a:ext uri="{FF2B5EF4-FFF2-40B4-BE49-F238E27FC236}">
                <a16:creationId xmlns:a16="http://schemas.microsoft.com/office/drawing/2014/main" id="{5109F238-4D24-CA6F-0193-3A90517FCD01}"/>
              </a:ext>
            </a:extLst>
          </p:cNvPr>
          <p:cNvPicPr>
            <a:picLocks noChangeAspect="1"/>
          </p:cNvPicPr>
          <p:nvPr/>
        </p:nvPicPr>
        <p:blipFill>
          <a:blip r:embed="rId3"/>
          <a:stretch>
            <a:fillRect/>
          </a:stretch>
        </p:blipFill>
        <p:spPr>
          <a:xfrm>
            <a:off x="6335484" y="2128983"/>
            <a:ext cx="5459852" cy="3413401"/>
          </a:xfrm>
          <a:prstGeom prst="rect">
            <a:avLst/>
          </a:prstGeom>
        </p:spPr>
      </p:pic>
    </p:spTree>
    <p:extLst>
      <p:ext uri="{BB962C8B-B14F-4D97-AF65-F5344CB8AC3E}">
        <p14:creationId xmlns:p14="http://schemas.microsoft.com/office/powerpoint/2010/main" val="273926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26935" y="2588539"/>
            <a:ext cx="660814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Parámetros para selección de la ruta</a:t>
            </a:r>
          </a:p>
        </p:txBody>
      </p:sp>
      <p:pic>
        <p:nvPicPr>
          <p:cNvPr id="3" name="Imagen 2">
            <a:extLst>
              <a:ext uri="{FF2B5EF4-FFF2-40B4-BE49-F238E27FC236}">
                <a16:creationId xmlns:a16="http://schemas.microsoft.com/office/drawing/2014/main" id="{72A0A696-EE1E-1AB6-9F1A-97B0A1B1F0CF}"/>
              </a:ext>
            </a:extLst>
          </p:cNvPr>
          <p:cNvPicPr>
            <a:picLocks noChangeAspect="1"/>
          </p:cNvPicPr>
          <p:nvPr/>
        </p:nvPicPr>
        <p:blipFill>
          <a:blip r:embed="rId2"/>
          <a:stretch>
            <a:fillRect/>
          </a:stretch>
        </p:blipFill>
        <p:spPr>
          <a:xfrm>
            <a:off x="7850365" y="1268962"/>
            <a:ext cx="2674710" cy="4512965"/>
          </a:xfrm>
          <a:prstGeom prst="rect">
            <a:avLst/>
          </a:prstGeom>
        </p:spPr>
      </p:pic>
    </p:spTree>
    <p:extLst>
      <p:ext uri="{BB962C8B-B14F-4D97-AF65-F5344CB8AC3E}">
        <p14:creationId xmlns:p14="http://schemas.microsoft.com/office/powerpoint/2010/main" val="210474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7025" y="1009809"/>
            <a:ext cx="3924472" cy="400110"/>
          </a:xfrm>
          <a:prstGeom prst="rect">
            <a:avLst/>
          </a:prstGeom>
          <a:noFill/>
        </p:spPr>
        <p:txBody>
          <a:bodyPr wrap="none" rtlCol="0">
            <a:spAutoFit/>
          </a:bodyPr>
          <a:lstStyle/>
          <a:p>
            <a:r>
              <a:rPr lang="es-ES" sz="2000" b="1" dirty="0">
                <a:solidFill>
                  <a:srgbClr val="00B050"/>
                </a:solidFill>
                <a:latin typeface="Montserrat" panose="00000500000000000000" pitchFamily="2" charset="0"/>
              </a:rPr>
              <a:t>Matriz de Selección de Ruta</a:t>
            </a:r>
          </a:p>
        </p:txBody>
      </p:sp>
      <p:sp>
        <p:nvSpPr>
          <p:cNvPr id="17" name="Marcador de número de diapositiva 1">
            <a:extLst>
              <a:ext uri="{FF2B5EF4-FFF2-40B4-BE49-F238E27FC236}">
                <a16:creationId xmlns:a16="http://schemas.microsoft.com/office/drawing/2014/main" id="{0472EAA2-1348-4DE8-87BC-D498058D4439}"/>
              </a:ext>
            </a:extLst>
          </p:cNvPr>
          <p:cNvSpPr>
            <a:spLocks noGrp="1"/>
          </p:cNvSpPr>
          <p:nvPr>
            <p:ph type="sldNum" sz="quarter" idx="12"/>
          </p:nvPr>
        </p:nvSpPr>
        <p:spPr>
          <a:xfrm>
            <a:off x="8610600" y="6356350"/>
            <a:ext cx="2743200" cy="365125"/>
          </a:xfrm>
        </p:spPr>
        <p:txBody>
          <a:bodyPr/>
          <a:lstStyle/>
          <a:p>
            <a:fld id="{96BAD790-D158-4DAD-B534-F0FBA4E8E2A4}" type="slidenum">
              <a:rPr lang="es-PE" smtClean="0"/>
              <a:t>9</a:t>
            </a:fld>
            <a:endParaRPr lang="es-PE"/>
          </a:p>
        </p:txBody>
      </p:sp>
      <p:sp>
        <p:nvSpPr>
          <p:cNvPr id="3" name="CuadroTexto 2">
            <a:extLst>
              <a:ext uri="{FF2B5EF4-FFF2-40B4-BE49-F238E27FC236}">
                <a16:creationId xmlns:a16="http://schemas.microsoft.com/office/drawing/2014/main" id="{764AA286-3394-06CD-00D8-32575C356119}"/>
              </a:ext>
            </a:extLst>
          </p:cNvPr>
          <p:cNvSpPr txBox="1"/>
          <p:nvPr/>
        </p:nvSpPr>
        <p:spPr>
          <a:xfrm>
            <a:off x="0" y="301923"/>
            <a:ext cx="8772939" cy="707886"/>
          </a:xfrm>
          <a:prstGeom prst="rect">
            <a:avLst/>
          </a:prstGeom>
          <a:noFill/>
        </p:spPr>
        <p:txBody>
          <a:bodyPr wrap="square" rtlCol="0">
            <a:spAutoFit/>
          </a:bodyPr>
          <a:lstStyle/>
          <a:p>
            <a:r>
              <a:rPr lang="es-ES" sz="4000" b="1" dirty="0">
                <a:solidFill>
                  <a:schemeClr val="bg1"/>
                </a:solidFill>
                <a:latin typeface="Montserrat" panose="00000500000000000000" pitchFamily="2" charset="0"/>
              </a:rPr>
              <a:t>Parámetros de Selección</a:t>
            </a:r>
          </a:p>
        </p:txBody>
      </p:sp>
      <p:pic>
        <p:nvPicPr>
          <p:cNvPr id="4" name="Imagen 3">
            <a:extLst>
              <a:ext uri="{FF2B5EF4-FFF2-40B4-BE49-F238E27FC236}">
                <a16:creationId xmlns:a16="http://schemas.microsoft.com/office/drawing/2014/main" id="{F7AE4CEA-250E-53EB-2BBF-95835ECDA66B}"/>
              </a:ext>
            </a:extLst>
          </p:cNvPr>
          <p:cNvPicPr>
            <a:picLocks noChangeAspect="1"/>
          </p:cNvPicPr>
          <p:nvPr/>
        </p:nvPicPr>
        <p:blipFill>
          <a:blip r:embed="rId2"/>
          <a:stretch>
            <a:fillRect/>
          </a:stretch>
        </p:blipFill>
        <p:spPr>
          <a:xfrm>
            <a:off x="735563" y="1416244"/>
            <a:ext cx="5088342" cy="4940106"/>
          </a:xfrm>
          <a:prstGeom prst="rect">
            <a:avLst/>
          </a:prstGeom>
        </p:spPr>
      </p:pic>
      <p:pic>
        <p:nvPicPr>
          <p:cNvPr id="6" name="Imagen 5">
            <a:extLst>
              <a:ext uri="{FF2B5EF4-FFF2-40B4-BE49-F238E27FC236}">
                <a16:creationId xmlns:a16="http://schemas.microsoft.com/office/drawing/2014/main" id="{8784A270-4429-7190-349F-4C9646109D11}"/>
              </a:ext>
            </a:extLst>
          </p:cNvPr>
          <p:cNvPicPr>
            <a:picLocks noChangeAspect="1"/>
          </p:cNvPicPr>
          <p:nvPr/>
        </p:nvPicPr>
        <p:blipFill>
          <a:blip r:embed="rId3"/>
          <a:stretch>
            <a:fillRect/>
          </a:stretch>
        </p:blipFill>
        <p:spPr>
          <a:xfrm>
            <a:off x="468000" y="6356350"/>
            <a:ext cx="5536776" cy="408275"/>
          </a:xfrm>
          <a:prstGeom prst="rect">
            <a:avLst/>
          </a:prstGeom>
        </p:spPr>
      </p:pic>
      <p:pic>
        <p:nvPicPr>
          <p:cNvPr id="9" name="Imagen 8">
            <a:extLst>
              <a:ext uri="{FF2B5EF4-FFF2-40B4-BE49-F238E27FC236}">
                <a16:creationId xmlns:a16="http://schemas.microsoft.com/office/drawing/2014/main" id="{F285D01B-7C7A-0B81-9452-6A38EA16C1DD}"/>
              </a:ext>
            </a:extLst>
          </p:cNvPr>
          <p:cNvPicPr>
            <a:picLocks noChangeAspect="1"/>
          </p:cNvPicPr>
          <p:nvPr/>
        </p:nvPicPr>
        <p:blipFill>
          <a:blip r:embed="rId4"/>
          <a:stretch>
            <a:fillRect/>
          </a:stretch>
        </p:blipFill>
        <p:spPr>
          <a:xfrm>
            <a:off x="6004776" y="3702254"/>
            <a:ext cx="6028760" cy="1718246"/>
          </a:xfrm>
          <a:prstGeom prst="rect">
            <a:avLst/>
          </a:prstGeom>
        </p:spPr>
      </p:pic>
    </p:spTree>
    <p:extLst>
      <p:ext uri="{BB962C8B-B14F-4D97-AF65-F5344CB8AC3E}">
        <p14:creationId xmlns:p14="http://schemas.microsoft.com/office/powerpoint/2010/main" val="87821907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6962</TotalTime>
  <Words>1730</Words>
  <Application>Microsoft Office PowerPoint</Application>
  <PresentationFormat>Panorámica</PresentationFormat>
  <Paragraphs>359</Paragraphs>
  <Slides>30</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Arial</vt:lpstr>
      <vt:lpstr>Arial </vt:lpstr>
      <vt:lpstr>Britannic Bold</vt:lpstr>
      <vt:lpstr>Calibri</vt:lpstr>
      <vt:lpstr>Calibri Light</vt:lpstr>
      <vt:lpstr>Montserrat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Líneas Eléctricas de Transmisión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Kamal Arreaza</cp:lastModifiedBy>
  <cp:revision>79</cp:revision>
  <dcterms:created xsi:type="dcterms:W3CDTF">2020-05-22T13:22:15Z</dcterms:created>
  <dcterms:modified xsi:type="dcterms:W3CDTF">2024-06-27T22:33:39Z</dcterms:modified>
</cp:coreProperties>
</file>