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32">
  <p:sldMasterIdLst>
    <p:sldMasterId id="2147483927" r:id="rId1"/>
  </p:sldMasterIdLst>
  <p:notesMasterIdLst>
    <p:notesMasterId r:id="rId87"/>
  </p:notesMasterIdLst>
  <p:sldIdLst>
    <p:sldId id="286" r:id="rId2"/>
    <p:sldId id="295" r:id="rId3"/>
    <p:sldId id="334" r:id="rId4"/>
    <p:sldId id="318" r:id="rId5"/>
    <p:sldId id="290" r:id="rId6"/>
    <p:sldId id="292" r:id="rId7"/>
    <p:sldId id="293" r:id="rId8"/>
    <p:sldId id="298" r:id="rId9"/>
    <p:sldId id="433" r:id="rId10"/>
    <p:sldId id="438" r:id="rId11"/>
    <p:sldId id="439" r:id="rId12"/>
    <p:sldId id="440" r:id="rId13"/>
    <p:sldId id="441" r:id="rId14"/>
    <p:sldId id="437" r:id="rId15"/>
    <p:sldId id="478" r:id="rId16"/>
    <p:sldId id="442" r:id="rId17"/>
    <p:sldId id="443" r:id="rId18"/>
    <p:sldId id="444" r:id="rId19"/>
    <p:sldId id="445" r:id="rId20"/>
    <p:sldId id="446" r:id="rId21"/>
    <p:sldId id="447" r:id="rId22"/>
    <p:sldId id="448" r:id="rId23"/>
    <p:sldId id="449" r:id="rId24"/>
    <p:sldId id="450" r:id="rId25"/>
    <p:sldId id="451" r:id="rId26"/>
    <p:sldId id="452" r:id="rId27"/>
    <p:sldId id="340" r:id="rId28"/>
    <p:sldId id="337" r:id="rId29"/>
    <p:sldId id="338" r:id="rId30"/>
    <p:sldId id="339" r:id="rId31"/>
    <p:sldId id="342" r:id="rId32"/>
    <p:sldId id="383" r:id="rId33"/>
    <p:sldId id="384" r:id="rId34"/>
    <p:sldId id="385" r:id="rId35"/>
    <p:sldId id="473" r:id="rId36"/>
    <p:sldId id="386" r:id="rId37"/>
    <p:sldId id="387" r:id="rId38"/>
    <p:sldId id="436" r:id="rId39"/>
    <p:sldId id="454" r:id="rId40"/>
    <p:sldId id="464" r:id="rId41"/>
    <p:sldId id="453" r:id="rId42"/>
    <p:sldId id="470" r:id="rId43"/>
    <p:sldId id="471" r:id="rId44"/>
    <p:sldId id="343" r:id="rId45"/>
    <p:sldId id="388" r:id="rId46"/>
    <p:sldId id="389" r:id="rId47"/>
    <p:sldId id="390" r:id="rId48"/>
    <p:sldId id="391" r:id="rId49"/>
    <p:sldId id="392" r:id="rId50"/>
    <p:sldId id="393" r:id="rId51"/>
    <p:sldId id="394" r:id="rId52"/>
    <p:sldId id="395" r:id="rId53"/>
    <p:sldId id="396" r:id="rId54"/>
    <p:sldId id="397" r:id="rId55"/>
    <p:sldId id="398" r:id="rId56"/>
    <p:sldId id="420" r:id="rId57"/>
    <p:sldId id="404" r:id="rId58"/>
    <p:sldId id="405" r:id="rId59"/>
    <p:sldId id="422" r:id="rId60"/>
    <p:sldId id="406" r:id="rId61"/>
    <p:sldId id="407" r:id="rId62"/>
    <p:sldId id="423" r:id="rId63"/>
    <p:sldId id="424" r:id="rId64"/>
    <p:sldId id="425" r:id="rId65"/>
    <p:sldId id="426" r:id="rId66"/>
    <p:sldId id="421" r:id="rId67"/>
    <p:sldId id="427" r:id="rId68"/>
    <p:sldId id="428" r:id="rId69"/>
    <p:sldId id="434" r:id="rId70"/>
    <p:sldId id="430" r:id="rId71"/>
    <p:sldId id="431" r:id="rId72"/>
    <p:sldId id="432" r:id="rId73"/>
    <p:sldId id="344" r:id="rId74"/>
    <p:sldId id="345" r:id="rId75"/>
    <p:sldId id="346" r:id="rId76"/>
    <p:sldId id="416" r:id="rId77"/>
    <p:sldId id="417" r:id="rId78"/>
    <p:sldId id="418" r:id="rId79"/>
    <p:sldId id="310" r:id="rId80"/>
    <p:sldId id="475" r:id="rId81"/>
    <p:sldId id="476" r:id="rId82"/>
    <p:sldId id="477" r:id="rId83"/>
    <p:sldId id="472" r:id="rId84"/>
    <p:sldId id="474" r:id="rId85"/>
    <p:sldId id="327" r:id="rId86"/>
  </p:sldIdLst>
  <p:sldSz cx="9144000" cy="6858000" type="letter"/>
  <p:notesSz cx="6858000" cy="9144000"/>
  <p:defaultTextStyle>
    <a:defPPr>
      <a:defRPr lang="es-VE"/>
    </a:defPPr>
    <a:lvl1pPr algn="l" rtl="0" fontAlgn="base">
      <a:spcBef>
        <a:spcPct val="0"/>
      </a:spcBef>
      <a:spcAft>
        <a:spcPct val="0"/>
      </a:spcAft>
      <a:defRPr kern="1200">
        <a:solidFill>
          <a:schemeClr val="tx1"/>
        </a:solidFill>
        <a:latin typeface="Arial" charset="0"/>
        <a:ea typeface="+mn-ea"/>
        <a:cs typeface="Arial" charset="0"/>
      </a:defRPr>
    </a:lvl1pPr>
    <a:lvl2pPr marL="512003" algn="l" rtl="0" fontAlgn="base">
      <a:spcBef>
        <a:spcPct val="0"/>
      </a:spcBef>
      <a:spcAft>
        <a:spcPct val="0"/>
      </a:spcAft>
      <a:defRPr kern="1200">
        <a:solidFill>
          <a:schemeClr val="tx1"/>
        </a:solidFill>
        <a:latin typeface="Arial" charset="0"/>
        <a:ea typeface="+mn-ea"/>
        <a:cs typeface="Arial" charset="0"/>
      </a:defRPr>
    </a:lvl2pPr>
    <a:lvl3pPr marL="1024005" algn="l" rtl="0" fontAlgn="base">
      <a:spcBef>
        <a:spcPct val="0"/>
      </a:spcBef>
      <a:spcAft>
        <a:spcPct val="0"/>
      </a:spcAft>
      <a:defRPr kern="1200">
        <a:solidFill>
          <a:schemeClr val="tx1"/>
        </a:solidFill>
        <a:latin typeface="Arial" charset="0"/>
        <a:ea typeface="+mn-ea"/>
        <a:cs typeface="Arial" charset="0"/>
      </a:defRPr>
    </a:lvl3pPr>
    <a:lvl4pPr marL="1536008" algn="l" rtl="0" fontAlgn="base">
      <a:spcBef>
        <a:spcPct val="0"/>
      </a:spcBef>
      <a:spcAft>
        <a:spcPct val="0"/>
      </a:spcAft>
      <a:defRPr kern="1200">
        <a:solidFill>
          <a:schemeClr val="tx1"/>
        </a:solidFill>
        <a:latin typeface="Arial" charset="0"/>
        <a:ea typeface="+mn-ea"/>
        <a:cs typeface="Arial" charset="0"/>
      </a:defRPr>
    </a:lvl4pPr>
    <a:lvl5pPr marL="2048010" algn="l" rtl="0" fontAlgn="base">
      <a:spcBef>
        <a:spcPct val="0"/>
      </a:spcBef>
      <a:spcAft>
        <a:spcPct val="0"/>
      </a:spcAft>
      <a:defRPr kern="1200">
        <a:solidFill>
          <a:schemeClr val="tx1"/>
        </a:solidFill>
        <a:latin typeface="Arial" charset="0"/>
        <a:ea typeface="+mn-ea"/>
        <a:cs typeface="Arial" charset="0"/>
      </a:defRPr>
    </a:lvl5pPr>
    <a:lvl6pPr marL="2560013" algn="l" defTabSz="1024005" rtl="0" eaLnBrk="1" latinLnBrk="0" hangingPunct="1">
      <a:defRPr kern="1200">
        <a:solidFill>
          <a:schemeClr val="tx1"/>
        </a:solidFill>
        <a:latin typeface="Arial" charset="0"/>
        <a:ea typeface="+mn-ea"/>
        <a:cs typeface="Arial" charset="0"/>
      </a:defRPr>
    </a:lvl6pPr>
    <a:lvl7pPr marL="3072016" algn="l" defTabSz="1024005" rtl="0" eaLnBrk="1" latinLnBrk="0" hangingPunct="1">
      <a:defRPr kern="1200">
        <a:solidFill>
          <a:schemeClr val="tx1"/>
        </a:solidFill>
        <a:latin typeface="Arial" charset="0"/>
        <a:ea typeface="+mn-ea"/>
        <a:cs typeface="Arial" charset="0"/>
      </a:defRPr>
    </a:lvl7pPr>
    <a:lvl8pPr marL="3584018" algn="l" defTabSz="1024005" rtl="0" eaLnBrk="1" latinLnBrk="0" hangingPunct="1">
      <a:defRPr kern="1200">
        <a:solidFill>
          <a:schemeClr val="tx1"/>
        </a:solidFill>
        <a:latin typeface="Arial" charset="0"/>
        <a:ea typeface="+mn-ea"/>
        <a:cs typeface="Arial" charset="0"/>
      </a:defRPr>
    </a:lvl8pPr>
    <a:lvl9pPr marL="4096021" algn="l" defTabSz="1024005" rtl="0" eaLnBrk="1" latinLnBrk="0" hangingPunct="1">
      <a:defRPr kern="1200">
        <a:solidFill>
          <a:schemeClr val="tx1"/>
        </a:solidFill>
        <a:latin typeface="Arial" charset="0"/>
        <a:ea typeface="+mn-ea"/>
        <a:cs typeface="Arial"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3300"/>
    <a:srgbClr val="0000FF"/>
    <a:srgbClr val="0099FF"/>
    <a:srgbClr val="00FF00"/>
    <a:srgbClr val="CC0099"/>
    <a:srgbClr val="840C0C"/>
    <a:srgbClr val="F20829"/>
    <a:srgbClr val="990033"/>
    <a:srgbClr val="C02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BC89EF96-8CEA-46FF-86C4-4CE0E7609802}" styleName="Estilo claro 3 - Acento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616DA210-FB5B-4158-B5E0-FEB733F419BA}" styleName="Estilo claro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0E3FDE45-AF77-4B5C-9715-49D594BDF05E}" styleName="Estilo claro 1 - Acento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3C2FFA5D-87B4-456A-9821-1D502468CF0F}" styleName="Estilo temático 1 - Énfasis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69C7853C-536D-4A76-A0AE-DD22124D55A5}" styleName="Estilo temático 1 - Énfasis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 styleId="{2D5ABB26-0587-4C30-8999-92F81FD0307C}" styleName="Sin estilo ni cuadrícula">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000" autoAdjust="0"/>
    <p:restoredTop sz="99104" autoAdjust="0"/>
  </p:normalViewPr>
  <p:slideViewPr>
    <p:cSldViewPr>
      <p:cViewPr varScale="1">
        <p:scale>
          <a:sx n="65" d="100"/>
          <a:sy n="65" d="100"/>
        </p:scale>
        <p:origin x="1560" y="60"/>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viewProps" Target="viewProps.xml"/><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5" Type="http://schemas.openxmlformats.org/officeDocument/2006/relationships/slide" Target="slides/slide4.xml"/><Relationship Id="rId90" Type="http://schemas.openxmlformats.org/officeDocument/2006/relationships/theme" Target="theme/theme1.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presProps" Target="presProps.xml"/><Relationship Id="rId9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notesMaster" Target="notesMasters/notesMaster1.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s>
</file>

<file path=ppt/diagrams/colors1.xml><?xml version="1.0" encoding="utf-8"?>
<dgm:colorsDef xmlns:dgm="http://schemas.openxmlformats.org/drawingml/2006/diagram" xmlns:a="http://schemas.openxmlformats.org/drawingml/2006/main" uniqueId="urn:microsoft.com/office/officeart/2005/8/colors/colorful1#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3_4">
  <dgm:title val=""/>
  <dgm:desc val=""/>
  <dgm:catLst>
    <dgm:cat type="accent3" pri="11400"/>
  </dgm:catLst>
  <dgm:styleLbl name="node0">
    <dgm:fillClrLst meth="cycle">
      <a:schemeClr val="accent3">
        <a:shade val="60000"/>
      </a:schemeClr>
    </dgm:fillClrLst>
    <dgm:linClrLst meth="repeat">
      <a:schemeClr val="lt1"/>
    </dgm:linClrLst>
    <dgm:effectClrLst/>
    <dgm:txLinClrLst/>
    <dgm:txFillClrLst/>
    <dgm:txEffectClrLst/>
  </dgm:styleLbl>
  <dgm:styleLbl name="node1">
    <dgm:fillClrLst meth="cycle">
      <a:schemeClr val="accent3">
        <a:shade val="50000"/>
      </a:schemeClr>
      <a:schemeClr val="accent3">
        <a:tint val="55000"/>
      </a:schemeClr>
    </dgm:fillClrLst>
    <dgm:linClrLst meth="repeat">
      <a:schemeClr val="lt1"/>
    </dgm:linClrLst>
    <dgm:effectClrLst/>
    <dgm:txLinClrLst/>
    <dgm:txFillClrLst/>
    <dgm:txEffectClrLst/>
  </dgm:styleLbl>
  <dgm:styleLbl name="alignNode1">
    <dgm:fillClrLst meth="cycle">
      <a:schemeClr val="accent3">
        <a:shade val="50000"/>
      </a:schemeClr>
      <a:schemeClr val="accent3">
        <a:tint val="55000"/>
      </a:schemeClr>
    </dgm:fillClrLst>
    <dgm:linClrLst meth="cycle">
      <a:schemeClr val="accent3">
        <a:shade val="50000"/>
      </a:schemeClr>
      <a:schemeClr val="accent3">
        <a:tint val="55000"/>
      </a:schemeClr>
    </dgm:linClrLst>
    <dgm:effectClrLst/>
    <dgm:txLinClrLst/>
    <dgm:txFillClrLst/>
    <dgm:txEffectClrLst/>
  </dgm:styleLbl>
  <dgm:styleLbl name="lnNode1">
    <dgm:fillClrLst meth="cycle">
      <a:schemeClr val="accent3">
        <a:shade val="50000"/>
      </a:schemeClr>
      <a:schemeClr val="accent3">
        <a:tint val="55000"/>
      </a:schemeClr>
    </dgm:fillClrLst>
    <dgm:linClrLst meth="repeat">
      <a:schemeClr val="lt1"/>
    </dgm:linClrLst>
    <dgm:effectClrLst/>
    <dgm:txLinClrLst/>
    <dgm:txFillClrLst/>
    <dgm:txEffectClrLst/>
  </dgm:styleLbl>
  <dgm:styleLbl name="vennNode1">
    <dgm:fillClrLst meth="cycle">
      <a:schemeClr val="accent3">
        <a:shade val="80000"/>
        <a:alpha val="50000"/>
      </a:schemeClr>
      <a:schemeClr val="accent3">
        <a:tint val="50000"/>
        <a:alpha val="50000"/>
      </a:schemeClr>
    </dgm:fillClrLst>
    <dgm:linClrLst meth="repeat">
      <a:schemeClr val="lt1"/>
    </dgm:linClrLst>
    <dgm:effectClrLst/>
    <dgm:txLinClrLst/>
    <dgm:txFillClrLst/>
    <dgm:txEffectClrLst/>
  </dgm:styleLbl>
  <dgm:styleLbl name="node2">
    <dgm:fillClrLst>
      <a:schemeClr val="accent3">
        <a:shade val="80000"/>
      </a:schemeClr>
    </dgm:fillClrLst>
    <dgm:linClrLst meth="repeat">
      <a:schemeClr val="lt1"/>
    </dgm:linClrLst>
    <dgm:effectClrLst/>
    <dgm:txLinClrLst/>
    <dgm:txFillClrLst/>
    <dgm:txEffectClrLst/>
  </dgm:styleLbl>
  <dgm:styleLbl name="node3">
    <dgm:fillClrLst>
      <a:schemeClr val="accent3">
        <a:tint val="99000"/>
      </a:schemeClr>
    </dgm:fillClrLst>
    <dgm:linClrLst meth="repeat">
      <a:schemeClr val="lt1"/>
    </dgm:linClrLst>
    <dgm:effectClrLst/>
    <dgm:txLinClrLst/>
    <dgm:txFillClrLst/>
    <dgm:txEffectClrLst/>
  </dgm:styleLbl>
  <dgm:styleLbl name="node4">
    <dgm:fillClrLst>
      <a:schemeClr val="accent3">
        <a:tint val="70000"/>
      </a:schemeClr>
    </dgm:fillClrLst>
    <dgm:linClrLst meth="repeat">
      <a:schemeClr val="lt1"/>
    </dgm:linClrLst>
    <dgm:effectClrLst/>
    <dgm:txLinClrLst/>
    <dgm:txFillClrLst/>
    <dgm:txEffectClrLst/>
  </dgm:styleLbl>
  <dgm:styleLbl name="fgImgPlace1">
    <dgm:fillClrLst>
      <a:schemeClr val="accent3">
        <a:tint val="50000"/>
      </a:schemeClr>
      <a:schemeClr val="accent3">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3">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3">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3">
        <a:shade val="90000"/>
      </a:schemeClr>
      <a:schemeClr val="accent3">
        <a:tint val="50000"/>
      </a:schemeClr>
    </dgm:fillClrLst>
    <dgm:linClrLst meth="cycle">
      <a:schemeClr val="accent3">
        <a:shade val="90000"/>
      </a:schemeClr>
      <a:schemeClr val="accent3">
        <a:tint val="50000"/>
      </a:schemeClr>
    </dgm:linClrLst>
    <dgm:effectClrLst/>
    <dgm:txLinClrLst/>
    <dgm:txFillClrLst/>
    <dgm:txEffectClrLst/>
  </dgm:styleLbl>
  <dgm:styleLbl name="fgSibTrans2D1">
    <dgm:fillClrLst meth="cycle">
      <a:schemeClr val="accent3">
        <a:shade val="90000"/>
      </a:schemeClr>
      <a:schemeClr val="accent3">
        <a:tint val="50000"/>
      </a:schemeClr>
    </dgm:fillClrLst>
    <dgm:linClrLst meth="cycle">
      <a:schemeClr val="accent3">
        <a:shade val="90000"/>
      </a:schemeClr>
      <a:schemeClr val="accent3">
        <a:tint val="50000"/>
      </a:schemeClr>
    </dgm:linClrLst>
    <dgm:effectClrLst/>
    <dgm:txLinClrLst/>
    <dgm:txFillClrLst/>
    <dgm:txEffectClrLst/>
  </dgm:styleLbl>
  <dgm:styleLbl name="bgSibTrans2D1">
    <dgm:fillClrLst meth="cycle">
      <a:schemeClr val="accent3">
        <a:shade val="90000"/>
      </a:schemeClr>
      <a:schemeClr val="accent3">
        <a:tint val="50000"/>
      </a:schemeClr>
    </dgm:fillClrLst>
    <dgm:linClrLst meth="cycle">
      <a:schemeClr val="accent3">
        <a:shade val="90000"/>
      </a:schemeClr>
      <a:schemeClr val="accent3">
        <a:tint val="50000"/>
      </a:schemeClr>
    </dgm:linClrLst>
    <dgm:effectClrLst/>
    <dgm:txLinClrLst/>
    <dgm:txFillClrLst/>
    <dgm:txEffectClrLst/>
  </dgm:styleLbl>
  <dgm:styleLbl name="sibTrans1D1">
    <dgm:fillClrLst meth="cycle">
      <a:schemeClr val="accent3">
        <a:shade val="90000"/>
      </a:schemeClr>
      <a:schemeClr val="accent3">
        <a:tint val="50000"/>
      </a:schemeClr>
    </dgm:fillClrLst>
    <dgm:linClrLst meth="cycle">
      <a:schemeClr val="accent3">
        <a:shade val="90000"/>
      </a:schemeClr>
      <a:schemeClr val="accent3">
        <a:tint val="50000"/>
      </a:schemeClr>
    </dgm:linClrLst>
    <dgm:effectClrLst/>
    <dgm:txLinClrLst/>
    <dgm:txFillClrLst meth="repeat">
      <a:schemeClr val="tx1"/>
    </dgm:txFillClrLst>
    <dgm:txEffectClrLst/>
  </dgm:styleLbl>
  <dgm:styleLbl name="callout">
    <dgm:fillClrLst meth="repeat">
      <a:schemeClr val="accent3"/>
    </dgm:fillClrLst>
    <dgm:linClrLst meth="repeat">
      <a:schemeClr val="accent3"/>
    </dgm:linClrLst>
    <dgm:effectClrLst/>
    <dgm:txLinClrLst/>
    <dgm:txFillClrLst meth="repeat">
      <a:schemeClr val="tx1"/>
    </dgm:txFillClrLst>
    <dgm:txEffectClrLst/>
  </dgm:styleLbl>
  <dgm:styleLbl name="asst0">
    <dgm:fillClrLst meth="repeat">
      <a:schemeClr val="accent3">
        <a:shade val="80000"/>
      </a:schemeClr>
    </dgm:fillClrLst>
    <dgm:linClrLst meth="repeat">
      <a:schemeClr val="lt1"/>
    </dgm:linClrLst>
    <dgm:effectClrLst/>
    <dgm:txLinClrLst/>
    <dgm:txFillClrLst/>
    <dgm:txEffectClrLst/>
  </dgm:styleLbl>
  <dgm:styleLbl name="asst1">
    <dgm:fillClrLst meth="repeat">
      <a:schemeClr val="accent3">
        <a:shade val="80000"/>
      </a:schemeClr>
    </dgm:fillClrLst>
    <dgm:linClrLst meth="repeat">
      <a:schemeClr val="lt1"/>
    </dgm:linClrLst>
    <dgm:effectClrLst/>
    <dgm:txLinClrLst/>
    <dgm:txFillClrLst/>
    <dgm:txEffectClrLst/>
  </dgm:styleLbl>
  <dgm:styleLbl name="asst2">
    <dgm:fillClrLst>
      <a:schemeClr val="accent3">
        <a:tint val="90000"/>
      </a:schemeClr>
    </dgm:fillClrLst>
    <dgm:linClrLst meth="repeat">
      <a:schemeClr val="lt1"/>
    </dgm:linClrLst>
    <dgm:effectClrLst/>
    <dgm:txLinClrLst/>
    <dgm:txFillClrLst/>
    <dgm:txEffectClrLst/>
  </dgm:styleLbl>
  <dgm:styleLbl name="asst3">
    <dgm:fillClrLst>
      <a:schemeClr val="accent3">
        <a:tint val="70000"/>
      </a:schemeClr>
    </dgm:fillClrLst>
    <dgm:linClrLst meth="repeat">
      <a:schemeClr val="lt1"/>
    </dgm:linClrLst>
    <dgm:effectClrLst/>
    <dgm:txLinClrLst/>
    <dgm:txFillClrLst/>
    <dgm:txEffectClrLst/>
  </dgm:styleLbl>
  <dgm:styleLbl name="asst4">
    <dgm:fillClrLst>
      <a:schemeClr val="accent3">
        <a:tint val="50000"/>
      </a:schemeClr>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shade val="80000"/>
      </a:schemeClr>
    </dgm:linClrLst>
    <dgm:effectClrLst/>
    <dgm:txLinClrLst/>
    <dgm:txFillClrLst/>
    <dgm:txEffectClrLst/>
  </dgm:styleLbl>
  <dgm:styleLbl name="parChTrans2D2">
    <dgm:fillClrLst meth="repeat">
      <a:schemeClr val="accent3">
        <a:tint val="90000"/>
      </a:schemeClr>
    </dgm:fillClrLst>
    <dgm:linClrLst meth="repeat">
      <a:schemeClr val="accent3">
        <a:tint val="90000"/>
      </a:schemeClr>
    </dgm:linClrLst>
    <dgm:effectClrLst/>
    <dgm:txLinClrLst/>
    <dgm:txFillClrLst/>
    <dgm:txEffectClrLst/>
  </dgm:styleLbl>
  <dgm:styleLbl name="parChTrans2D3">
    <dgm:fillClrLst meth="repeat">
      <a:schemeClr val="accent3">
        <a:tint val="70000"/>
      </a:schemeClr>
    </dgm:fillClrLst>
    <dgm:linClrLst meth="repeat">
      <a:schemeClr val="accent3">
        <a:tint val="70000"/>
      </a:schemeClr>
    </dgm:linClrLst>
    <dgm:effectClrLst/>
    <dgm:txLinClrLst/>
    <dgm:txFillClrLst/>
    <dgm:txEffectClrLst/>
  </dgm:styleLbl>
  <dgm:styleLbl name="parChTrans2D4">
    <dgm:fillClrLst meth="repeat">
      <a:schemeClr val="accent3">
        <a:tint val="50000"/>
      </a:schemeClr>
    </dgm:fillClrLst>
    <dgm:linClrLst meth="repeat">
      <a:schemeClr val="accent3">
        <a:tint val="50000"/>
      </a:schemeClr>
    </dgm:linClrLst>
    <dgm:effectClrLst/>
    <dgm:txLinClrLst/>
    <dgm:txFillClrLst meth="repeat">
      <a:schemeClr val="dk1"/>
    </dgm:txFillClrLst>
    <dgm:txEffectClrLst/>
  </dgm:styleLbl>
  <dgm:styleLbl name="parChTrans1D1">
    <dgm:fillClrLst meth="repeat">
      <a:schemeClr val="accent3">
        <a:shade val="80000"/>
      </a:schemeClr>
    </dgm:fillClrLst>
    <dgm:linClrLst meth="repeat">
      <a:schemeClr val="accent3">
        <a:shade val="80000"/>
      </a:schemeClr>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3">
        <a:tint val="90000"/>
      </a:schemeClr>
    </dgm:linClrLst>
    <dgm:effectClrLst/>
    <dgm:txLinClrLst/>
    <dgm:txFillClrLst meth="repeat">
      <a:schemeClr val="tx1"/>
    </dgm:txFillClrLst>
    <dgm:txEffectClrLst/>
  </dgm:styleLbl>
  <dgm:styleLbl name="parChTrans1D3">
    <dgm:fillClrLst meth="repeat">
      <a:schemeClr val="accent3">
        <a:tint val="70000"/>
      </a:schemeClr>
    </dgm:fillClrLst>
    <dgm:linClrLst meth="repeat">
      <a:schemeClr val="accent3">
        <a:tint val="70000"/>
      </a:schemeClr>
    </dgm:linClrLst>
    <dgm:effectClrLst/>
    <dgm:txLinClrLst/>
    <dgm:txFillClrLst meth="repeat">
      <a:schemeClr val="tx1"/>
    </dgm:txFillClrLst>
    <dgm:txEffectClrLst/>
  </dgm:styleLbl>
  <dgm:styleLbl name="parChTrans1D4">
    <dgm:fillClrLst meth="repeat">
      <a:schemeClr val="accent3">
        <a:tint val="50000"/>
      </a:schemeClr>
    </dgm:fillClrLst>
    <dgm:linClrLst meth="repeat">
      <a:schemeClr val="accent3">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3">
        <a:shade val="50000"/>
      </a:schemeClr>
      <a:schemeClr val="accent3">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3">
        <a:shade val="50000"/>
      </a:schemeClr>
      <a:schemeClr val="accent3">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3">
        <a:shade val="50000"/>
      </a:schemeClr>
      <a:schemeClr val="accent3">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3">
        <a:shade val="50000"/>
      </a:schemeClr>
      <a:schemeClr val="accent3">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3">
        <a:shade val="50000"/>
      </a:schemeClr>
      <a:schemeClr val="accent3">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55000"/>
      </a:schemeClr>
    </dgm:fillClrLst>
    <dgm:linClrLst meth="repeat">
      <a:schemeClr val="accent3">
        <a:alpha val="90000"/>
        <a:tint val="55000"/>
      </a:schemeClr>
    </dgm:linClrLst>
    <dgm:effectClrLst/>
    <dgm:txLinClrLst/>
    <dgm:txFillClrLst meth="repeat">
      <a:schemeClr val="dk1"/>
    </dgm:txFillClrLst>
    <dgm:txEffectClrLst/>
  </dgm:styleLbl>
  <dgm:styleLbl name="alignAccFollowNode1">
    <dgm:fillClrLst meth="repeat">
      <a:schemeClr val="accent3">
        <a:alpha val="90000"/>
        <a:tint val="55000"/>
      </a:schemeClr>
    </dgm:fillClrLst>
    <dgm:linClrLst meth="repeat">
      <a:schemeClr val="accent3">
        <a:alpha val="90000"/>
        <a:tint val="55000"/>
      </a:schemeClr>
    </dgm:linClrLst>
    <dgm:effectClrLst/>
    <dgm:txLinClrLst/>
    <dgm:txFillClrLst meth="repeat">
      <a:schemeClr val="dk1"/>
    </dgm:txFillClrLst>
    <dgm:txEffectClrLst/>
  </dgm:styleLbl>
  <dgm:styleLbl name="bgAccFollowNode1">
    <dgm:fillClrLst meth="repeat">
      <a:schemeClr val="accent3">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a:tint val="50000"/>
      </a:schemeClr>
    </dgm:linClrLst>
    <dgm:effectClrLst/>
    <dgm:txLinClrLst/>
    <dgm:txFillClrLst meth="repeat">
      <a:schemeClr val="dk1"/>
    </dgm:txFillClrLst>
    <dgm:txEffectClrLst/>
  </dgm:styleLbl>
  <dgm:styleLbl name="bgShp">
    <dgm:fillClrLst meth="repeat">
      <a:schemeClr val="accent3">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3">
        <a:tint val="50000"/>
        <a:alpha val="55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1">
  <dgm:title val=""/>
  <dgm:desc val=""/>
  <dgm:catLst>
    <dgm:cat type="accent1" pri="11100"/>
  </dgm:catLst>
  <dgm:styleLbl name="node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1">
        <a:shade val="80000"/>
      </a:schemeClr>
    </dgm:linClrLst>
    <dgm:effectClrLst/>
    <dgm:txLinClrLst/>
    <dgm:txFillClrLst/>
    <dgm:txEffectClrLst/>
  </dgm:styleLbl>
  <dgm:styleLbl name="node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f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align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b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dgm:txEffectClrLst/>
  </dgm:styleLbl>
  <dgm:styleLbl name="parChTrans2D2">
    <dgm:fillClrLst meth="repeat">
      <a:schemeClr val="accent1"/>
    </dgm:fillClrLst>
    <dgm:linClrLst meth="repeat">
      <a:schemeClr val="accent1"/>
    </dgm:linClrLst>
    <dgm:effectClrLst/>
    <dgm:txLinClrLst/>
    <dgm:txFillClrLst/>
    <dgm:txEffectClrLst/>
  </dgm:styleLbl>
  <dgm:styleLbl name="parChTrans2D3">
    <dgm:fillClrLst meth="repeat">
      <a:schemeClr val="accent1"/>
    </dgm:fillClrLst>
    <dgm:linClrLst meth="repeat">
      <a:schemeClr val="accent1"/>
    </dgm:linClrLst>
    <dgm:effectClrLst/>
    <dgm:txLinClrLst/>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con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align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trAlignAcc1">
    <dgm:fillClrLst meth="repeat">
      <a:schemeClr val="accent1">
        <a:alpha val="40000"/>
        <a:tint val="40000"/>
      </a:schemeClr>
    </dgm:fillClrLst>
    <dgm:linClrLst meth="repeat">
      <a:schemeClr val="accent1"/>
    </dgm:linClrLst>
    <dgm:effectClrLst/>
    <dgm:txLinClrLst/>
    <dgm:txFillClrLst meth="repeat">
      <a:schemeClr val="dk1"/>
    </dgm:txFillClrLst>
    <dgm:txEffectClrLst/>
  </dgm:styleLbl>
  <dgm:styleLbl name="b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fgAcc0">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2">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3">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4">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1#2">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72E7BD6A-35AC-4DA9-A193-BC5964C73741}" type="doc">
      <dgm:prSet loTypeId="urn:microsoft.com/office/officeart/2005/8/layout/vList3" loCatId="list" qsTypeId="urn:microsoft.com/office/officeart/2005/8/quickstyle/simple3" qsCatId="simple" csTypeId="urn:microsoft.com/office/officeart/2005/8/colors/colorful1#1" csCatId="colorful" phldr="1"/>
      <dgm:spPr/>
    </dgm:pt>
    <dgm:pt modelId="{92AD767F-99A7-4D3A-A36D-B09EA16CAD34}">
      <dgm:prSet phldrT="[Texto]" custT="1"/>
      <dgm:spPr/>
      <dgm:t>
        <a:bodyPr/>
        <a:lstStyle/>
        <a:p>
          <a:pPr algn="l"/>
          <a:r>
            <a:rPr lang="es-VE" sz="1400" dirty="0">
              <a:latin typeface="Arial" pitchFamily="34" charset="0"/>
              <a:cs typeface="Arial" pitchFamily="34" charset="0"/>
            </a:rPr>
            <a:t>Tecnología convencional con aislamiento en aire lo cual implica equipos de gran tamaño.</a:t>
          </a:r>
          <a:endParaRPr lang="es-ES" sz="1400" dirty="0">
            <a:latin typeface="Arial" pitchFamily="34" charset="0"/>
            <a:cs typeface="Arial" pitchFamily="34" charset="0"/>
          </a:endParaRPr>
        </a:p>
      </dgm:t>
    </dgm:pt>
    <dgm:pt modelId="{2007E9A0-D64B-46B7-A28A-63BA02419C50}" type="parTrans" cxnId="{FBB84E83-1FEC-4C13-8C6B-94AA809BFAF9}">
      <dgm:prSet/>
      <dgm:spPr/>
      <dgm:t>
        <a:bodyPr/>
        <a:lstStyle/>
        <a:p>
          <a:endParaRPr lang="es-ES"/>
        </a:p>
      </dgm:t>
    </dgm:pt>
    <dgm:pt modelId="{BCD28AD6-ADAF-46AE-8356-7659CC79B461}" type="sibTrans" cxnId="{FBB84E83-1FEC-4C13-8C6B-94AA809BFAF9}">
      <dgm:prSet/>
      <dgm:spPr/>
      <dgm:t>
        <a:bodyPr/>
        <a:lstStyle/>
        <a:p>
          <a:endParaRPr lang="es-ES"/>
        </a:p>
      </dgm:t>
    </dgm:pt>
    <dgm:pt modelId="{1F7F955F-9F5E-411E-87DB-D98C3B4856B4}">
      <dgm:prSet phldrT="[Texto]"/>
      <dgm:spPr/>
      <dgm:t>
        <a:bodyPr/>
        <a:lstStyle/>
        <a:p>
          <a:pPr algn="just"/>
          <a:r>
            <a:rPr lang="es-VE" dirty="0">
              <a:latin typeface="Arial" pitchFamily="34" charset="0"/>
              <a:cs typeface="Arial" pitchFamily="34" charset="0"/>
            </a:rPr>
            <a:t>Es susceptible a las condiciones ambientales (Humedad, Contaminantes, Animales) debido a que los sistemas y componentes son abiertos y están en contacto con el medio ambiente.</a:t>
          </a:r>
          <a:endParaRPr lang="es-ES" dirty="0">
            <a:latin typeface="Arial" pitchFamily="34" charset="0"/>
            <a:cs typeface="Arial" pitchFamily="34" charset="0"/>
          </a:endParaRPr>
        </a:p>
      </dgm:t>
    </dgm:pt>
    <dgm:pt modelId="{E2BE3646-5C54-431B-8D33-F745950D9CFC}" type="parTrans" cxnId="{B3741113-17EC-47C5-B1DC-5EDCBB06C45C}">
      <dgm:prSet/>
      <dgm:spPr/>
      <dgm:t>
        <a:bodyPr/>
        <a:lstStyle/>
        <a:p>
          <a:endParaRPr lang="es-ES"/>
        </a:p>
      </dgm:t>
    </dgm:pt>
    <dgm:pt modelId="{9D8C9DD3-4189-44B7-95B0-E9A325897B4C}" type="sibTrans" cxnId="{B3741113-17EC-47C5-B1DC-5EDCBB06C45C}">
      <dgm:prSet/>
      <dgm:spPr/>
      <dgm:t>
        <a:bodyPr/>
        <a:lstStyle/>
        <a:p>
          <a:endParaRPr lang="es-ES"/>
        </a:p>
      </dgm:t>
    </dgm:pt>
    <dgm:pt modelId="{070742B8-942B-409C-A9D0-F02F77D31DAC}">
      <dgm:prSet phldrT="[Texto]" custT="1"/>
      <dgm:spPr/>
      <dgm:t>
        <a:bodyPr/>
        <a:lstStyle/>
        <a:p>
          <a:pPr algn="just"/>
          <a:r>
            <a:rPr lang="es-VE" sz="1400" dirty="0">
              <a:latin typeface="Arial" pitchFamily="34" charset="0"/>
              <a:cs typeface="Arial" pitchFamily="34" charset="0"/>
            </a:rPr>
            <a:t>Requiere mantenimiento programado anual debido a la necesidad de limpieza, ajustes e inspección de partes internas.</a:t>
          </a:r>
          <a:endParaRPr lang="es-ES" sz="1400" dirty="0">
            <a:latin typeface="Arial" pitchFamily="34" charset="0"/>
            <a:cs typeface="Arial" pitchFamily="34" charset="0"/>
          </a:endParaRPr>
        </a:p>
      </dgm:t>
    </dgm:pt>
    <dgm:pt modelId="{2C26B8D8-A902-4BBC-A2AE-4CD6A74B6AFB}" type="parTrans" cxnId="{619E6966-1976-434C-B293-23D4CA16D1A9}">
      <dgm:prSet/>
      <dgm:spPr/>
      <dgm:t>
        <a:bodyPr/>
        <a:lstStyle/>
        <a:p>
          <a:endParaRPr lang="es-ES"/>
        </a:p>
      </dgm:t>
    </dgm:pt>
    <dgm:pt modelId="{9F8946FB-BE37-453E-9807-EBF0227CD551}" type="sibTrans" cxnId="{619E6966-1976-434C-B293-23D4CA16D1A9}">
      <dgm:prSet/>
      <dgm:spPr/>
      <dgm:t>
        <a:bodyPr/>
        <a:lstStyle/>
        <a:p>
          <a:endParaRPr lang="es-ES"/>
        </a:p>
      </dgm:t>
    </dgm:pt>
    <dgm:pt modelId="{916ED937-42E6-4504-9A47-B654DF7D3956}" type="pres">
      <dgm:prSet presAssocID="{72E7BD6A-35AC-4DA9-A193-BC5964C73741}" presName="linearFlow" presStyleCnt="0">
        <dgm:presLayoutVars>
          <dgm:dir/>
          <dgm:resizeHandles val="exact"/>
        </dgm:presLayoutVars>
      </dgm:prSet>
      <dgm:spPr/>
    </dgm:pt>
    <dgm:pt modelId="{1D687AFB-29EA-4D04-B71E-6F4C5F8225A5}" type="pres">
      <dgm:prSet presAssocID="{92AD767F-99A7-4D3A-A36D-B09EA16CAD34}" presName="composite" presStyleCnt="0"/>
      <dgm:spPr/>
    </dgm:pt>
    <dgm:pt modelId="{51DB6A7C-E911-4695-A4F4-8105F580441D}" type="pres">
      <dgm:prSet presAssocID="{92AD767F-99A7-4D3A-A36D-B09EA16CAD34}" presName="imgShp" presStyleLbl="fgImgPlace1" presStyleIdx="0" presStyleCnt="3"/>
      <dgm:spPr/>
    </dgm:pt>
    <dgm:pt modelId="{8C7A200E-5292-4501-AEB3-25E13C632C07}" type="pres">
      <dgm:prSet presAssocID="{92AD767F-99A7-4D3A-A36D-B09EA16CAD34}" presName="txShp" presStyleLbl="node1" presStyleIdx="0" presStyleCnt="3">
        <dgm:presLayoutVars>
          <dgm:bulletEnabled val="1"/>
        </dgm:presLayoutVars>
      </dgm:prSet>
      <dgm:spPr/>
    </dgm:pt>
    <dgm:pt modelId="{6C57530C-AD37-4145-A696-D63A1512E1F2}" type="pres">
      <dgm:prSet presAssocID="{BCD28AD6-ADAF-46AE-8356-7659CC79B461}" presName="spacing" presStyleCnt="0"/>
      <dgm:spPr/>
    </dgm:pt>
    <dgm:pt modelId="{E1223ABC-962A-43F7-86D1-FDAEFBA5B012}" type="pres">
      <dgm:prSet presAssocID="{1F7F955F-9F5E-411E-87DB-D98C3B4856B4}" presName="composite" presStyleCnt="0"/>
      <dgm:spPr/>
    </dgm:pt>
    <dgm:pt modelId="{60A6473B-E5F4-47BF-823C-6C53976FD09F}" type="pres">
      <dgm:prSet presAssocID="{1F7F955F-9F5E-411E-87DB-D98C3B4856B4}" presName="imgShp" presStyleLbl="fgImgPlace1" presStyleIdx="1" presStyleCnt="3"/>
      <dgm:spPr/>
    </dgm:pt>
    <dgm:pt modelId="{D394225D-0E77-45AE-82D6-770EA32E95E0}" type="pres">
      <dgm:prSet presAssocID="{1F7F955F-9F5E-411E-87DB-D98C3B4856B4}" presName="txShp" presStyleLbl="node1" presStyleIdx="1" presStyleCnt="3">
        <dgm:presLayoutVars>
          <dgm:bulletEnabled val="1"/>
        </dgm:presLayoutVars>
      </dgm:prSet>
      <dgm:spPr/>
    </dgm:pt>
    <dgm:pt modelId="{9A7A1114-545D-46B8-A4F2-D702729BF010}" type="pres">
      <dgm:prSet presAssocID="{9D8C9DD3-4189-44B7-95B0-E9A325897B4C}" presName="spacing" presStyleCnt="0"/>
      <dgm:spPr/>
    </dgm:pt>
    <dgm:pt modelId="{6AB14FEB-22A3-4318-8BB4-84E525778F7E}" type="pres">
      <dgm:prSet presAssocID="{070742B8-942B-409C-A9D0-F02F77D31DAC}" presName="composite" presStyleCnt="0"/>
      <dgm:spPr/>
    </dgm:pt>
    <dgm:pt modelId="{8D9A2FD8-49E9-4E3F-979C-338E7D697CAC}" type="pres">
      <dgm:prSet presAssocID="{070742B8-942B-409C-A9D0-F02F77D31DAC}" presName="imgShp" presStyleLbl="fgImgPlace1" presStyleIdx="2" presStyleCnt="3"/>
      <dgm:spPr/>
    </dgm:pt>
    <dgm:pt modelId="{EAEEADAD-B65E-4BFB-BE5A-B4C5D12D1367}" type="pres">
      <dgm:prSet presAssocID="{070742B8-942B-409C-A9D0-F02F77D31DAC}" presName="txShp" presStyleLbl="node1" presStyleIdx="2" presStyleCnt="3">
        <dgm:presLayoutVars>
          <dgm:bulletEnabled val="1"/>
        </dgm:presLayoutVars>
      </dgm:prSet>
      <dgm:spPr/>
    </dgm:pt>
  </dgm:ptLst>
  <dgm:cxnLst>
    <dgm:cxn modelId="{B3741113-17EC-47C5-B1DC-5EDCBB06C45C}" srcId="{72E7BD6A-35AC-4DA9-A193-BC5964C73741}" destId="{1F7F955F-9F5E-411E-87DB-D98C3B4856B4}" srcOrd="1" destOrd="0" parTransId="{E2BE3646-5C54-431B-8D33-F745950D9CFC}" sibTransId="{9D8C9DD3-4189-44B7-95B0-E9A325897B4C}"/>
    <dgm:cxn modelId="{5C587329-462D-4E23-9818-C43EDB297D7D}" type="presOf" srcId="{070742B8-942B-409C-A9D0-F02F77D31DAC}" destId="{EAEEADAD-B65E-4BFB-BE5A-B4C5D12D1367}" srcOrd="0" destOrd="0" presId="urn:microsoft.com/office/officeart/2005/8/layout/vList3"/>
    <dgm:cxn modelId="{619E6966-1976-434C-B293-23D4CA16D1A9}" srcId="{72E7BD6A-35AC-4DA9-A193-BC5964C73741}" destId="{070742B8-942B-409C-A9D0-F02F77D31DAC}" srcOrd="2" destOrd="0" parTransId="{2C26B8D8-A902-4BBC-A2AE-4CD6A74B6AFB}" sibTransId="{9F8946FB-BE37-453E-9807-EBF0227CD551}"/>
    <dgm:cxn modelId="{CE83894D-BBAF-4971-9BF9-5C8BF334FA38}" type="presOf" srcId="{92AD767F-99A7-4D3A-A36D-B09EA16CAD34}" destId="{8C7A200E-5292-4501-AEB3-25E13C632C07}" srcOrd="0" destOrd="0" presId="urn:microsoft.com/office/officeart/2005/8/layout/vList3"/>
    <dgm:cxn modelId="{6D049156-EEF0-4149-A170-33325E0ED20C}" type="presOf" srcId="{72E7BD6A-35AC-4DA9-A193-BC5964C73741}" destId="{916ED937-42E6-4504-9A47-B654DF7D3956}" srcOrd="0" destOrd="0" presId="urn:microsoft.com/office/officeart/2005/8/layout/vList3"/>
    <dgm:cxn modelId="{FBB84E83-1FEC-4C13-8C6B-94AA809BFAF9}" srcId="{72E7BD6A-35AC-4DA9-A193-BC5964C73741}" destId="{92AD767F-99A7-4D3A-A36D-B09EA16CAD34}" srcOrd="0" destOrd="0" parTransId="{2007E9A0-D64B-46B7-A28A-63BA02419C50}" sibTransId="{BCD28AD6-ADAF-46AE-8356-7659CC79B461}"/>
    <dgm:cxn modelId="{0232FBE9-2A79-47B3-9088-C7E491B59648}" type="presOf" srcId="{1F7F955F-9F5E-411E-87DB-D98C3B4856B4}" destId="{D394225D-0E77-45AE-82D6-770EA32E95E0}" srcOrd="0" destOrd="0" presId="urn:microsoft.com/office/officeart/2005/8/layout/vList3"/>
    <dgm:cxn modelId="{7B280616-534C-4AE9-9502-8C1207518A59}" type="presParOf" srcId="{916ED937-42E6-4504-9A47-B654DF7D3956}" destId="{1D687AFB-29EA-4D04-B71E-6F4C5F8225A5}" srcOrd="0" destOrd="0" presId="urn:microsoft.com/office/officeart/2005/8/layout/vList3"/>
    <dgm:cxn modelId="{7385A4BC-20D4-44BD-BF35-E517913B7746}" type="presParOf" srcId="{1D687AFB-29EA-4D04-B71E-6F4C5F8225A5}" destId="{51DB6A7C-E911-4695-A4F4-8105F580441D}" srcOrd="0" destOrd="0" presId="urn:microsoft.com/office/officeart/2005/8/layout/vList3"/>
    <dgm:cxn modelId="{F3E08E97-8A3D-4698-BA24-02FB5D410C17}" type="presParOf" srcId="{1D687AFB-29EA-4D04-B71E-6F4C5F8225A5}" destId="{8C7A200E-5292-4501-AEB3-25E13C632C07}" srcOrd="1" destOrd="0" presId="urn:microsoft.com/office/officeart/2005/8/layout/vList3"/>
    <dgm:cxn modelId="{5A0132DC-25BE-4B05-B7DE-01F18FB53EF4}" type="presParOf" srcId="{916ED937-42E6-4504-9A47-B654DF7D3956}" destId="{6C57530C-AD37-4145-A696-D63A1512E1F2}" srcOrd="1" destOrd="0" presId="urn:microsoft.com/office/officeart/2005/8/layout/vList3"/>
    <dgm:cxn modelId="{C283CCE3-370B-4FA3-A4DC-FDA423EEB2F4}" type="presParOf" srcId="{916ED937-42E6-4504-9A47-B654DF7D3956}" destId="{E1223ABC-962A-43F7-86D1-FDAEFBA5B012}" srcOrd="2" destOrd="0" presId="urn:microsoft.com/office/officeart/2005/8/layout/vList3"/>
    <dgm:cxn modelId="{60F2CD16-DE1C-49B3-8B92-AA3B5A34A4DF}" type="presParOf" srcId="{E1223ABC-962A-43F7-86D1-FDAEFBA5B012}" destId="{60A6473B-E5F4-47BF-823C-6C53976FD09F}" srcOrd="0" destOrd="0" presId="urn:microsoft.com/office/officeart/2005/8/layout/vList3"/>
    <dgm:cxn modelId="{B91AD95F-5377-4433-9FFD-A504254632FB}" type="presParOf" srcId="{E1223ABC-962A-43F7-86D1-FDAEFBA5B012}" destId="{D394225D-0E77-45AE-82D6-770EA32E95E0}" srcOrd="1" destOrd="0" presId="urn:microsoft.com/office/officeart/2005/8/layout/vList3"/>
    <dgm:cxn modelId="{0E03FFC0-1488-4DA5-862E-7B6B7EE1C4F4}" type="presParOf" srcId="{916ED937-42E6-4504-9A47-B654DF7D3956}" destId="{9A7A1114-545D-46B8-A4F2-D702729BF010}" srcOrd="3" destOrd="0" presId="urn:microsoft.com/office/officeart/2005/8/layout/vList3"/>
    <dgm:cxn modelId="{53B212FD-AD56-4E5E-8D46-37E7C4F64003}" type="presParOf" srcId="{916ED937-42E6-4504-9A47-B654DF7D3956}" destId="{6AB14FEB-22A3-4318-8BB4-84E525778F7E}" srcOrd="4" destOrd="0" presId="urn:microsoft.com/office/officeart/2005/8/layout/vList3"/>
    <dgm:cxn modelId="{F8CFF18D-2092-4FE4-9DA2-33ED20610FED}" type="presParOf" srcId="{6AB14FEB-22A3-4318-8BB4-84E525778F7E}" destId="{8D9A2FD8-49E9-4E3F-979C-338E7D697CAC}" srcOrd="0" destOrd="0" presId="urn:microsoft.com/office/officeart/2005/8/layout/vList3"/>
    <dgm:cxn modelId="{CBE668C7-5648-4899-94D5-93A9B5371400}" type="presParOf" srcId="{6AB14FEB-22A3-4318-8BB4-84E525778F7E}" destId="{EAEEADAD-B65E-4BFB-BE5A-B4C5D12D1367}" srcOrd="1" destOrd="0" presId="urn:microsoft.com/office/officeart/2005/8/layout/vList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AA24D4C9-8FBE-4C46-ACCB-5A57A9E28BBC}" type="doc">
      <dgm:prSet loTypeId="urn:microsoft.com/office/officeart/2005/8/layout/radial3" loCatId="cycle" qsTypeId="urn:microsoft.com/office/officeart/2005/8/quickstyle/simple3" qsCatId="simple" csTypeId="urn:microsoft.com/office/officeart/2005/8/colors/accent3_4" csCatId="accent3" phldr="1"/>
      <dgm:spPr/>
      <dgm:t>
        <a:bodyPr/>
        <a:lstStyle/>
        <a:p>
          <a:endParaRPr lang="es-ES"/>
        </a:p>
      </dgm:t>
    </dgm:pt>
    <dgm:pt modelId="{7E6B95E2-5DC0-414B-AB69-ED623C9DA056}">
      <dgm:prSet phldrT="[Texto]" custT="1"/>
      <dgm:spPr/>
      <dgm:t>
        <a:bodyPr/>
        <a:lstStyle/>
        <a:p>
          <a:r>
            <a:rPr lang="es-ES" sz="1400" dirty="0">
              <a:latin typeface="Arial" pitchFamily="34" charset="0"/>
              <a:cs typeface="Arial" pitchFamily="34" charset="0"/>
            </a:rPr>
            <a:t>Tecnología GIS</a:t>
          </a:r>
        </a:p>
      </dgm:t>
    </dgm:pt>
    <dgm:pt modelId="{9E0F78F5-2D5B-48C5-ABAF-92D5ADFA7167}" type="parTrans" cxnId="{ABDACBCF-37F4-42AF-8824-78B462C1854B}">
      <dgm:prSet/>
      <dgm:spPr/>
      <dgm:t>
        <a:bodyPr/>
        <a:lstStyle/>
        <a:p>
          <a:endParaRPr lang="es-ES"/>
        </a:p>
      </dgm:t>
    </dgm:pt>
    <dgm:pt modelId="{207C670D-7D13-4FB7-AD8F-3DBDA3C5A1BC}" type="sibTrans" cxnId="{ABDACBCF-37F4-42AF-8824-78B462C1854B}">
      <dgm:prSet/>
      <dgm:spPr/>
      <dgm:t>
        <a:bodyPr/>
        <a:lstStyle/>
        <a:p>
          <a:endParaRPr lang="es-ES"/>
        </a:p>
      </dgm:t>
    </dgm:pt>
    <dgm:pt modelId="{123ACE27-7817-4171-8C65-634E288F9729}">
      <dgm:prSet phldrT="[Texto]" custT="1"/>
      <dgm:spPr/>
      <dgm:t>
        <a:bodyPr/>
        <a:lstStyle/>
        <a:p>
          <a:r>
            <a:rPr lang="es-VE" sz="1200" dirty="0">
              <a:latin typeface="Arial" pitchFamily="34" charset="0"/>
              <a:cs typeface="Arial" pitchFamily="34" charset="0"/>
            </a:rPr>
            <a:t>Inmune al medio ambiente (Sistemas sellados, aislados del medio ambiente).</a:t>
          </a:r>
          <a:endParaRPr lang="es-ES" sz="1200" dirty="0">
            <a:latin typeface="Arial" pitchFamily="34" charset="0"/>
            <a:cs typeface="Arial" pitchFamily="34" charset="0"/>
          </a:endParaRPr>
        </a:p>
      </dgm:t>
    </dgm:pt>
    <dgm:pt modelId="{80355EEE-0E5B-4FAD-920C-790650C78621}" type="parTrans" cxnId="{D57654C0-982E-487B-8138-0040738AB646}">
      <dgm:prSet/>
      <dgm:spPr/>
      <dgm:t>
        <a:bodyPr/>
        <a:lstStyle/>
        <a:p>
          <a:endParaRPr lang="es-ES"/>
        </a:p>
      </dgm:t>
    </dgm:pt>
    <dgm:pt modelId="{28E4F990-2219-4220-B062-263B370F28FD}" type="sibTrans" cxnId="{D57654C0-982E-487B-8138-0040738AB646}">
      <dgm:prSet/>
      <dgm:spPr/>
      <dgm:t>
        <a:bodyPr/>
        <a:lstStyle/>
        <a:p>
          <a:endParaRPr lang="es-ES"/>
        </a:p>
      </dgm:t>
    </dgm:pt>
    <dgm:pt modelId="{CB31C777-D571-4601-A9FD-35E5B8BEC1D9}">
      <dgm:prSet phldrT="[Texto]" custT="1"/>
      <dgm:spPr/>
      <dgm:t>
        <a:bodyPr/>
        <a:lstStyle/>
        <a:p>
          <a:r>
            <a:rPr lang="es-VE" sz="1200" dirty="0">
              <a:latin typeface="Arial" pitchFamily="34" charset="0"/>
              <a:cs typeface="Arial" pitchFamily="34" charset="0"/>
            </a:rPr>
            <a:t>Mínimo mantenimiento.</a:t>
          </a:r>
          <a:endParaRPr lang="es-ES" sz="1200" dirty="0">
            <a:latin typeface="Arial" pitchFamily="34" charset="0"/>
            <a:cs typeface="Arial" pitchFamily="34" charset="0"/>
          </a:endParaRPr>
        </a:p>
      </dgm:t>
    </dgm:pt>
    <dgm:pt modelId="{9495AF48-8410-4847-A3F6-986887E77403}" type="parTrans" cxnId="{F1F0EDE6-B455-4D61-8BB0-5678836C30C1}">
      <dgm:prSet/>
      <dgm:spPr/>
      <dgm:t>
        <a:bodyPr/>
        <a:lstStyle/>
        <a:p>
          <a:endParaRPr lang="es-ES"/>
        </a:p>
      </dgm:t>
    </dgm:pt>
    <dgm:pt modelId="{48A6CB03-E770-403D-8509-DDA4A354AFE4}" type="sibTrans" cxnId="{F1F0EDE6-B455-4D61-8BB0-5678836C30C1}">
      <dgm:prSet/>
      <dgm:spPr/>
      <dgm:t>
        <a:bodyPr/>
        <a:lstStyle/>
        <a:p>
          <a:endParaRPr lang="es-ES"/>
        </a:p>
      </dgm:t>
    </dgm:pt>
    <dgm:pt modelId="{B9115101-8632-4FF0-9E75-7A826C1C5F77}">
      <dgm:prSet phldrT="[Texto]"/>
      <dgm:spPr/>
      <dgm:t>
        <a:bodyPr/>
        <a:lstStyle/>
        <a:p>
          <a:r>
            <a:rPr lang="es-ES" dirty="0">
              <a:latin typeface="Arial" pitchFamily="34" charset="0"/>
              <a:cs typeface="Arial" pitchFamily="34" charset="0"/>
            </a:rPr>
            <a:t>Mayor Seguridad</a:t>
          </a:r>
        </a:p>
      </dgm:t>
    </dgm:pt>
    <dgm:pt modelId="{75D5B15E-D6F9-4540-BDE6-1E4E704705E5}" type="parTrans" cxnId="{ED40E966-620C-44EA-9FC5-DC9343C66003}">
      <dgm:prSet/>
      <dgm:spPr/>
      <dgm:t>
        <a:bodyPr/>
        <a:lstStyle/>
        <a:p>
          <a:endParaRPr lang="es-ES"/>
        </a:p>
      </dgm:t>
    </dgm:pt>
    <dgm:pt modelId="{3D32C9BB-72A3-4CEE-A185-FD6EC07E4D09}" type="sibTrans" cxnId="{ED40E966-620C-44EA-9FC5-DC9343C66003}">
      <dgm:prSet/>
      <dgm:spPr/>
      <dgm:t>
        <a:bodyPr/>
        <a:lstStyle/>
        <a:p>
          <a:endParaRPr lang="es-ES"/>
        </a:p>
      </dgm:t>
    </dgm:pt>
    <dgm:pt modelId="{56DED3AA-F383-4C13-B7FE-2FA46A5A527C}">
      <dgm:prSet phldrT="[Texto]"/>
      <dgm:spPr/>
      <dgm:t>
        <a:bodyPr/>
        <a:lstStyle/>
        <a:p>
          <a:r>
            <a:rPr lang="es-VE" dirty="0"/>
            <a:t>Tiempo de vida útil promedio de equipos: 30 años.</a:t>
          </a:r>
          <a:endParaRPr lang="es-ES" dirty="0"/>
        </a:p>
      </dgm:t>
    </dgm:pt>
    <dgm:pt modelId="{71B411C8-BDE0-4FEC-9980-C694AC300C37}" type="parTrans" cxnId="{6A4C8EB7-A896-4AB5-8192-CBB39BDCCED0}">
      <dgm:prSet/>
      <dgm:spPr/>
      <dgm:t>
        <a:bodyPr/>
        <a:lstStyle/>
        <a:p>
          <a:endParaRPr lang="es-ES"/>
        </a:p>
      </dgm:t>
    </dgm:pt>
    <dgm:pt modelId="{4EAC9190-44CB-41D9-9904-D08CCFDAC264}" type="sibTrans" cxnId="{6A4C8EB7-A896-4AB5-8192-CBB39BDCCED0}">
      <dgm:prSet/>
      <dgm:spPr/>
      <dgm:t>
        <a:bodyPr/>
        <a:lstStyle/>
        <a:p>
          <a:endParaRPr lang="es-ES"/>
        </a:p>
      </dgm:t>
    </dgm:pt>
    <dgm:pt modelId="{5E523C90-1D14-48C3-A86E-C190A6209795}" type="pres">
      <dgm:prSet presAssocID="{AA24D4C9-8FBE-4C46-ACCB-5A57A9E28BBC}" presName="composite" presStyleCnt="0">
        <dgm:presLayoutVars>
          <dgm:chMax val="1"/>
          <dgm:dir/>
          <dgm:resizeHandles val="exact"/>
        </dgm:presLayoutVars>
      </dgm:prSet>
      <dgm:spPr/>
    </dgm:pt>
    <dgm:pt modelId="{332AA8A2-8A77-4D2A-86F4-3D691ECA0B39}" type="pres">
      <dgm:prSet presAssocID="{AA24D4C9-8FBE-4C46-ACCB-5A57A9E28BBC}" presName="radial" presStyleCnt="0">
        <dgm:presLayoutVars>
          <dgm:animLvl val="ctr"/>
        </dgm:presLayoutVars>
      </dgm:prSet>
      <dgm:spPr/>
    </dgm:pt>
    <dgm:pt modelId="{56FB8607-C5CC-4C51-91E0-7C295BF41E3C}" type="pres">
      <dgm:prSet presAssocID="{7E6B95E2-5DC0-414B-AB69-ED623C9DA056}" presName="centerShape" presStyleLbl="vennNode1" presStyleIdx="0" presStyleCnt="5"/>
      <dgm:spPr/>
    </dgm:pt>
    <dgm:pt modelId="{B075BB92-D8F9-4CD0-8BA5-27E5C3321382}" type="pres">
      <dgm:prSet presAssocID="{123ACE27-7817-4171-8C65-634E288F9729}" presName="node" presStyleLbl="vennNode1" presStyleIdx="1" presStyleCnt="5" custScaleX="135214" custScaleY="140776">
        <dgm:presLayoutVars>
          <dgm:bulletEnabled val="1"/>
        </dgm:presLayoutVars>
      </dgm:prSet>
      <dgm:spPr/>
    </dgm:pt>
    <dgm:pt modelId="{5F935A6F-447F-49C7-98AF-63FFA9DE0C6D}" type="pres">
      <dgm:prSet presAssocID="{CB31C777-D571-4601-A9FD-35E5B8BEC1D9}" presName="node" presStyleLbl="vennNode1" presStyleIdx="2" presStyleCnt="5">
        <dgm:presLayoutVars>
          <dgm:bulletEnabled val="1"/>
        </dgm:presLayoutVars>
      </dgm:prSet>
      <dgm:spPr/>
    </dgm:pt>
    <dgm:pt modelId="{80FC8C3C-F1BB-4BE2-9F1C-69A1C23E5E82}" type="pres">
      <dgm:prSet presAssocID="{B9115101-8632-4FF0-9E75-7A826C1C5F77}" presName="node" presStyleLbl="vennNode1" presStyleIdx="3" presStyleCnt="5">
        <dgm:presLayoutVars>
          <dgm:bulletEnabled val="1"/>
        </dgm:presLayoutVars>
      </dgm:prSet>
      <dgm:spPr/>
    </dgm:pt>
    <dgm:pt modelId="{C677935D-7B50-4CC9-AD11-3828CDF9693D}" type="pres">
      <dgm:prSet presAssocID="{56DED3AA-F383-4C13-B7FE-2FA46A5A527C}" presName="node" presStyleLbl="vennNode1" presStyleIdx="4" presStyleCnt="5">
        <dgm:presLayoutVars>
          <dgm:bulletEnabled val="1"/>
        </dgm:presLayoutVars>
      </dgm:prSet>
      <dgm:spPr/>
    </dgm:pt>
  </dgm:ptLst>
  <dgm:cxnLst>
    <dgm:cxn modelId="{06B43300-09DC-4F9A-B457-076B8D4F357D}" type="presOf" srcId="{123ACE27-7817-4171-8C65-634E288F9729}" destId="{B075BB92-D8F9-4CD0-8BA5-27E5C3321382}" srcOrd="0" destOrd="0" presId="urn:microsoft.com/office/officeart/2005/8/layout/radial3"/>
    <dgm:cxn modelId="{B4CB5943-2B31-4A25-8765-F19CF81EF72D}" type="presOf" srcId="{CB31C777-D571-4601-A9FD-35E5B8BEC1D9}" destId="{5F935A6F-447F-49C7-98AF-63FFA9DE0C6D}" srcOrd="0" destOrd="0" presId="urn:microsoft.com/office/officeart/2005/8/layout/radial3"/>
    <dgm:cxn modelId="{ED40E966-620C-44EA-9FC5-DC9343C66003}" srcId="{7E6B95E2-5DC0-414B-AB69-ED623C9DA056}" destId="{B9115101-8632-4FF0-9E75-7A826C1C5F77}" srcOrd="2" destOrd="0" parTransId="{75D5B15E-D6F9-4540-BDE6-1E4E704705E5}" sibTransId="{3D32C9BB-72A3-4CEE-A185-FD6EC07E4D09}"/>
    <dgm:cxn modelId="{D8780950-66EC-4B14-A0BE-6715446DBD77}" type="presOf" srcId="{AA24D4C9-8FBE-4C46-ACCB-5A57A9E28BBC}" destId="{5E523C90-1D14-48C3-A86E-C190A6209795}" srcOrd="0" destOrd="0" presId="urn:microsoft.com/office/officeart/2005/8/layout/radial3"/>
    <dgm:cxn modelId="{23D31A75-9AC7-4250-BEA3-D9F1D710CC17}" type="presOf" srcId="{56DED3AA-F383-4C13-B7FE-2FA46A5A527C}" destId="{C677935D-7B50-4CC9-AD11-3828CDF9693D}" srcOrd="0" destOrd="0" presId="urn:microsoft.com/office/officeart/2005/8/layout/radial3"/>
    <dgm:cxn modelId="{DEE20357-1795-4BBF-A566-1B7C002FEA90}" type="presOf" srcId="{7E6B95E2-5DC0-414B-AB69-ED623C9DA056}" destId="{56FB8607-C5CC-4C51-91E0-7C295BF41E3C}" srcOrd="0" destOrd="0" presId="urn:microsoft.com/office/officeart/2005/8/layout/radial3"/>
    <dgm:cxn modelId="{6A4C8EB7-A896-4AB5-8192-CBB39BDCCED0}" srcId="{7E6B95E2-5DC0-414B-AB69-ED623C9DA056}" destId="{56DED3AA-F383-4C13-B7FE-2FA46A5A527C}" srcOrd="3" destOrd="0" parTransId="{71B411C8-BDE0-4FEC-9980-C694AC300C37}" sibTransId="{4EAC9190-44CB-41D9-9904-D08CCFDAC264}"/>
    <dgm:cxn modelId="{D57654C0-982E-487B-8138-0040738AB646}" srcId="{7E6B95E2-5DC0-414B-AB69-ED623C9DA056}" destId="{123ACE27-7817-4171-8C65-634E288F9729}" srcOrd="0" destOrd="0" parTransId="{80355EEE-0E5B-4FAD-920C-790650C78621}" sibTransId="{28E4F990-2219-4220-B062-263B370F28FD}"/>
    <dgm:cxn modelId="{4ED7EBCE-3807-4144-B731-E61BDFBC1988}" type="presOf" srcId="{B9115101-8632-4FF0-9E75-7A826C1C5F77}" destId="{80FC8C3C-F1BB-4BE2-9F1C-69A1C23E5E82}" srcOrd="0" destOrd="0" presId="urn:microsoft.com/office/officeart/2005/8/layout/radial3"/>
    <dgm:cxn modelId="{ABDACBCF-37F4-42AF-8824-78B462C1854B}" srcId="{AA24D4C9-8FBE-4C46-ACCB-5A57A9E28BBC}" destId="{7E6B95E2-5DC0-414B-AB69-ED623C9DA056}" srcOrd="0" destOrd="0" parTransId="{9E0F78F5-2D5B-48C5-ABAF-92D5ADFA7167}" sibTransId="{207C670D-7D13-4FB7-AD8F-3DBDA3C5A1BC}"/>
    <dgm:cxn modelId="{F1F0EDE6-B455-4D61-8BB0-5678836C30C1}" srcId="{7E6B95E2-5DC0-414B-AB69-ED623C9DA056}" destId="{CB31C777-D571-4601-A9FD-35E5B8BEC1D9}" srcOrd="1" destOrd="0" parTransId="{9495AF48-8410-4847-A3F6-986887E77403}" sibTransId="{48A6CB03-E770-403D-8509-DDA4A354AFE4}"/>
    <dgm:cxn modelId="{8C9A7604-1594-4AF5-8DE3-80AED92A8091}" type="presParOf" srcId="{5E523C90-1D14-48C3-A86E-C190A6209795}" destId="{332AA8A2-8A77-4D2A-86F4-3D691ECA0B39}" srcOrd="0" destOrd="0" presId="urn:microsoft.com/office/officeart/2005/8/layout/radial3"/>
    <dgm:cxn modelId="{7F9DE306-4F70-44FD-8D66-6BEA9CF01271}" type="presParOf" srcId="{332AA8A2-8A77-4D2A-86F4-3D691ECA0B39}" destId="{56FB8607-C5CC-4C51-91E0-7C295BF41E3C}" srcOrd="0" destOrd="0" presId="urn:microsoft.com/office/officeart/2005/8/layout/radial3"/>
    <dgm:cxn modelId="{5C746AAE-27E7-4264-A9B0-21BC7CEF469C}" type="presParOf" srcId="{332AA8A2-8A77-4D2A-86F4-3D691ECA0B39}" destId="{B075BB92-D8F9-4CD0-8BA5-27E5C3321382}" srcOrd="1" destOrd="0" presId="urn:microsoft.com/office/officeart/2005/8/layout/radial3"/>
    <dgm:cxn modelId="{77308753-2FED-491C-AB8E-D8C544B7A8DE}" type="presParOf" srcId="{332AA8A2-8A77-4D2A-86F4-3D691ECA0B39}" destId="{5F935A6F-447F-49C7-98AF-63FFA9DE0C6D}" srcOrd="2" destOrd="0" presId="urn:microsoft.com/office/officeart/2005/8/layout/radial3"/>
    <dgm:cxn modelId="{98D5BBB6-9B2D-484C-A91A-566DA384E362}" type="presParOf" srcId="{332AA8A2-8A77-4D2A-86F4-3D691ECA0B39}" destId="{80FC8C3C-F1BB-4BE2-9F1C-69A1C23E5E82}" srcOrd="3" destOrd="0" presId="urn:microsoft.com/office/officeart/2005/8/layout/radial3"/>
    <dgm:cxn modelId="{2083F755-D549-44CD-8579-58ADCDD7D5AF}" type="presParOf" srcId="{332AA8A2-8A77-4D2A-86F4-3D691ECA0B39}" destId="{C677935D-7B50-4CC9-AD11-3828CDF9693D}" srcOrd="4" destOrd="0" presId="urn:microsoft.com/office/officeart/2005/8/layout/radial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B96847F5-3883-495C-9193-057F74C4B42C}" type="doc">
      <dgm:prSet loTypeId="urn:microsoft.com/office/officeart/2005/8/layout/hList3" loCatId="list" qsTypeId="urn:microsoft.com/office/officeart/2005/8/quickstyle/simple1" qsCatId="simple" csTypeId="urn:microsoft.com/office/officeart/2005/8/colors/accent1_1" csCatId="accent1" phldr="1"/>
      <dgm:spPr/>
      <dgm:t>
        <a:bodyPr/>
        <a:lstStyle/>
        <a:p>
          <a:endParaRPr lang="es-ES"/>
        </a:p>
      </dgm:t>
    </dgm:pt>
    <dgm:pt modelId="{6EBC76E9-133A-4827-AAE2-262E564FF632}">
      <dgm:prSet phldrT="[Texto]" custT="1"/>
      <dgm:spPr/>
      <dgm:t>
        <a:bodyPr/>
        <a:lstStyle/>
        <a:p>
          <a:r>
            <a:rPr lang="es-ES" sz="1400" b="1" dirty="0">
              <a:latin typeface="Arial" pitchFamily="34" charset="0"/>
              <a:cs typeface="Arial" pitchFamily="34" charset="0"/>
            </a:rPr>
            <a:t>E</a:t>
          </a:r>
          <a:r>
            <a:rPr lang="es-ES" sz="1400" b="1" dirty="0" bmk="">
              <a:latin typeface="Arial" pitchFamily="34" charset="0"/>
              <a:cs typeface="Arial" pitchFamily="34" charset="0"/>
            </a:rPr>
            <a:t>l documento de especificaciones técnicas de los equipos de la subestación  Deberá tener, como mínimo, el siguiente contenido</a:t>
          </a:r>
          <a:r>
            <a:rPr lang="es-ES" sz="2200" b="1" dirty="0" bmk="">
              <a:latin typeface="Arial" pitchFamily="34" charset="0"/>
              <a:cs typeface="Arial" pitchFamily="34" charset="0"/>
            </a:rPr>
            <a:t>:</a:t>
          </a:r>
          <a:endParaRPr lang="es-ES" sz="2200" dirty="0"/>
        </a:p>
      </dgm:t>
    </dgm:pt>
    <dgm:pt modelId="{DB3BAF4D-17BB-44E1-AF5A-9E5BE129C172}" type="parTrans" cxnId="{B987D948-122A-461F-9DCE-932785E66031}">
      <dgm:prSet/>
      <dgm:spPr/>
      <dgm:t>
        <a:bodyPr/>
        <a:lstStyle/>
        <a:p>
          <a:endParaRPr lang="es-ES"/>
        </a:p>
      </dgm:t>
    </dgm:pt>
    <dgm:pt modelId="{0257EDF7-25DD-4D30-BD15-31BC2DD6EBC4}" type="sibTrans" cxnId="{B987D948-122A-461F-9DCE-932785E66031}">
      <dgm:prSet/>
      <dgm:spPr/>
      <dgm:t>
        <a:bodyPr/>
        <a:lstStyle/>
        <a:p>
          <a:endParaRPr lang="es-ES"/>
        </a:p>
      </dgm:t>
    </dgm:pt>
    <dgm:pt modelId="{ADC7767A-9005-4836-9EA0-28E394695B04}">
      <dgm:prSet phldrT="[Texto]"/>
      <dgm:spPr/>
      <dgm:t>
        <a:bodyPr/>
        <a:lstStyle/>
        <a:p>
          <a:pPr algn="l"/>
          <a:r>
            <a:rPr kumimoji="0" lang="es-ES" b="0" i="0" u="none" strike="noStrike" cap="none" normalizeH="0" baseline="0" dirty="0">
              <a:ln/>
              <a:effectLst/>
              <a:latin typeface="Arial" pitchFamily="34" charset="0"/>
              <a:ea typeface="Calibri" pitchFamily="34" charset="0"/>
              <a:cs typeface="Arial" pitchFamily="34" charset="0"/>
            </a:rPr>
            <a:t>.Objetivos</a:t>
          </a:r>
        </a:p>
        <a:p>
          <a:pPr algn="l" rtl="0"/>
          <a:r>
            <a:rPr kumimoji="0" lang="es-ES" b="0" i="0" u="none" strike="noStrike" cap="none" normalizeH="0" baseline="0" dirty="0">
              <a:ln/>
              <a:effectLst/>
              <a:latin typeface="Arial" pitchFamily="34" charset="0"/>
              <a:ea typeface="Calibri" pitchFamily="34" charset="0"/>
              <a:cs typeface="Arial" pitchFamily="34" charset="0"/>
            </a:rPr>
            <a:t> Definiciones</a:t>
          </a:r>
        </a:p>
        <a:p>
          <a:pPr algn="l" rtl="0"/>
          <a:r>
            <a:rPr kumimoji="0" lang="es-ES" b="0" i="0" u="none" strike="noStrike" cap="none" normalizeH="0" baseline="0" dirty="0">
              <a:ln/>
              <a:effectLst/>
              <a:latin typeface="Arial" pitchFamily="34" charset="0"/>
              <a:ea typeface="Calibri" pitchFamily="34" charset="0"/>
              <a:cs typeface="Arial" pitchFamily="34" charset="0"/>
            </a:rPr>
            <a:t> Alcance</a:t>
          </a:r>
          <a:endParaRPr kumimoji="0" lang="es-ES" b="0" i="0" u="none" strike="noStrike" cap="none" normalizeH="0" baseline="0" dirty="0">
            <a:ln/>
            <a:effectLst/>
            <a:latin typeface="Arial" pitchFamily="34" charset="0"/>
          </a:endParaRPr>
        </a:p>
        <a:p>
          <a:pPr algn="l" rtl="0"/>
          <a:r>
            <a:rPr kumimoji="0" lang="es-ES" b="0" i="0" u="none" strike="noStrike" cap="none" normalizeH="0" baseline="0" dirty="0">
              <a:ln/>
              <a:effectLst/>
              <a:latin typeface="Arial" pitchFamily="34" charset="0"/>
              <a:ea typeface="Calibri" pitchFamily="34" charset="0"/>
              <a:cs typeface="Arial" pitchFamily="34" charset="0"/>
            </a:rPr>
            <a:t>condiciones del sistema eléctrico</a:t>
          </a:r>
          <a:endParaRPr kumimoji="0" lang="es-ES" b="0" i="0" u="none" strike="noStrike" cap="none" normalizeH="0" baseline="0" dirty="0">
            <a:ln/>
            <a:effectLst/>
            <a:latin typeface="Arial" pitchFamily="34" charset="0"/>
          </a:endParaRPr>
        </a:p>
        <a:p>
          <a:pPr algn="l" rtl="0"/>
          <a:r>
            <a:rPr kumimoji="0" lang="es-ES" b="0" i="0" u="none" strike="noStrike" cap="none" normalizeH="0" baseline="0" dirty="0">
              <a:ln/>
              <a:effectLst/>
              <a:latin typeface="Arial" pitchFamily="34" charset="0"/>
              <a:ea typeface="Calibri" pitchFamily="34" charset="0"/>
              <a:cs typeface="Arial" pitchFamily="34" charset="0"/>
            </a:rPr>
            <a:t> Ubicación y condiciones del sitio</a:t>
          </a:r>
          <a:endParaRPr kumimoji="0" lang="es-ES" b="0" i="0" u="none" strike="noStrike" cap="none" normalizeH="0" baseline="0" dirty="0">
            <a:ln/>
            <a:effectLst/>
            <a:latin typeface="Arial" pitchFamily="34" charset="0"/>
          </a:endParaRPr>
        </a:p>
        <a:p>
          <a:pPr algn="l" rtl="0"/>
          <a:r>
            <a:rPr kumimoji="0" lang="es-ES" b="0" i="0" u="none" strike="noStrike" cap="none" normalizeH="0" baseline="0" dirty="0">
              <a:ln/>
              <a:effectLst/>
              <a:latin typeface="Arial" pitchFamily="34" charset="0"/>
              <a:ea typeface="Calibri" pitchFamily="34" charset="0"/>
              <a:cs typeface="Arial" pitchFamily="34" charset="0"/>
            </a:rPr>
            <a:t>Condiciones Ambientales y Meteorológicas del Sitio</a:t>
          </a:r>
          <a:endParaRPr kumimoji="0" lang="es-ES" b="0" i="0" u="none" strike="noStrike" cap="none" normalizeH="0" baseline="0" dirty="0">
            <a:ln/>
            <a:effectLst/>
            <a:latin typeface="Arial" pitchFamily="34" charset="0"/>
          </a:endParaRPr>
        </a:p>
        <a:p>
          <a:pPr algn="l" rtl="0"/>
          <a:r>
            <a:rPr kumimoji="0" lang="es-ES" b="0" i="0" u="none" strike="noStrike" cap="none" normalizeH="0" baseline="0" dirty="0">
              <a:ln/>
              <a:effectLst/>
              <a:latin typeface="Arial" pitchFamily="34" charset="0"/>
              <a:ea typeface="Calibri" pitchFamily="34" charset="0"/>
              <a:cs typeface="Arial" pitchFamily="34" charset="0"/>
            </a:rPr>
            <a:t>Contaminación</a:t>
          </a:r>
          <a:endParaRPr kumimoji="0" lang="es-ES" b="0" i="0" u="none" strike="noStrike" cap="none" normalizeH="0" baseline="0" dirty="0">
            <a:ln/>
            <a:effectLst/>
            <a:latin typeface="Arial" pitchFamily="34" charset="0"/>
          </a:endParaRPr>
        </a:p>
        <a:p>
          <a:pPr algn="l" rtl="0"/>
          <a:r>
            <a:rPr kumimoji="0" lang="es-ES" b="0" i="0" u="none" strike="noStrike" cap="none" normalizeH="0" baseline="0" dirty="0">
              <a:ln/>
              <a:effectLst/>
              <a:latin typeface="Arial" pitchFamily="34" charset="0"/>
              <a:ea typeface="Calibri" pitchFamily="34" charset="0"/>
              <a:cs typeface="Arial" pitchFamily="34" charset="0"/>
            </a:rPr>
            <a:t>Tensiones Auxiliares de Servicio</a:t>
          </a:r>
          <a:endParaRPr kumimoji="0" lang="es-ES" b="0" i="0" u="none" strike="noStrike" cap="none" normalizeH="0" baseline="0" dirty="0">
            <a:ln/>
            <a:effectLst/>
            <a:latin typeface="Arial" pitchFamily="34" charset="0"/>
          </a:endParaRPr>
        </a:p>
        <a:p>
          <a:pPr algn="l" rtl="0"/>
          <a:r>
            <a:rPr kumimoji="0" lang="es-ES" b="0" i="0" u="none" strike="noStrike" cap="none" normalizeH="0" baseline="0" dirty="0">
              <a:ln/>
              <a:effectLst/>
              <a:latin typeface="Helvetica"/>
              <a:ea typeface="Calibri" pitchFamily="34" charset="0"/>
              <a:cs typeface="Times New Roman" pitchFamily="18" charset="0"/>
            </a:rPr>
            <a:t>Normas, códigos y documentos de referencia</a:t>
          </a:r>
          <a:endParaRPr kumimoji="0" lang="es-ES" b="0" i="0" u="none" strike="noStrike" cap="none" normalizeH="0" baseline="0" dirty="0">
            <a:ln/>
            <a:effectLst/>
            <a:latin typeface="Arial" pitchFamily="34" charset="0"/>
          </a:endParaRPr>
        </a:p>
        <a:p>
          <a:pPr algn="l" rtl="0"/>
          <a:r>
            <a:rPr kumimoji="0" lang="es-ES" b="0" i="0" u="none" strike="noStrike" cap="none" normalizeH="0" baseline="0" dirty="0">
              <a:ln/>
              <a:effectLst/>
              <a:latin typeface="Helvetica"/>
              <a:ea typeface="Calibri" pitchFamily="34" charset="0"/>
              <a:cs typeface="Times New Roman" pitchFamily="18" charset="0"/>
            </a:rPr>
            <a:t>Normas y Códigos Nacionales</a:t>
          </a:r>
          <a:endParaRPr lang="es-ES" dirty="0"/>
        </a:p>
      </dgm:t>
    </dgm:pt>
    <dgm:pt modelId="{2640F1F5-A991-4459-A626-D9FDC726D967}" type="parTrans" cxnId="{B98D4B7D-F8F7-4326-BCEB-0D3B0EDDDBCA}">
      <dgm:prSet/>
      <dgm:spPr/>
      <dgm:t>
        <a:bodyPr/>
        <a:lstStyle/>
        <a:p>
          <a:endParaRPr lang="es-ES"/>
        </a:p>
      </dgm:t>
    </dgm:pt>
    <dgm:pt modelId="{0B7F34DA-5668-41BC-88AA-E84900004797}" type="sibTrans" cxnId="{B98D4B7D-F8F7-4326-BCEB-0D3B0EDDDBCA}">
      <dgm:prSet/>
      <dgm:spPr/>
      <dgm:t>
        <a:bodyPr/>
        <a:lstStyle/>
        <a:p>
          <a:endParaRPr lang="es-ES"/>
        </a:p>
      </dgm:t>
    </dgm:pt>
    <dgm:pt modelId="{50394120-13D3-42B8-97D0-38CDF318671F}">
      <dgm:prSet phldrT="[Texto]"/>
      <dgm:spPr/>
      <dgm:t>
        <a:bodyPr/>
        <a:lstStyle/>
        <a:p>
          <a:r>
            <a:rPr kumimoji="0" lang="es-ES" b="0" i="0" u="none" strike="noStrike" cap="none" normalizeH="0" baseline="0">
              <a:ln/>
              <a:effectLst/>
              <a:latin typeface="Helvetica"/>
              <a:ea typeface="Calibri" pitchFamily="34" charset="0"/>
              <a:cs typeface="Times New Roman" pitchFamily="18" charset="0"/>
            </a:rPr>
            <a:t>Normas y Códigos Internacionales</a:t>
          </a:r>
          <a:endParaRPr kumimoji="0" lang="es-ES" b="0" i="0" u="none" strike="noStrike" cap="none" normalizeH="0" baseline="0">
            <a:ln/>
            <a:effectLst/>
            <a:latin typeface="Arial" pitchFamily="34" charset="0"/>
          </a:endParaRPr>
        </a:p>
        <a:p>
          <a:pPr rtl="0"/>
          <a:r>
            <a:rPr kumimoji="0" lang="es-ES" b="0" i="1" u="none" strike="noStrike" cap="none" normalizeH="0" baseline="0">
              <a:ln/>
              <a:effectLst/>
              <a:latin typeface="Arial" pitchFamily="34" charset="0"/>
              <a:ea typeface="Calibri" pitchFamily="34" charset="0"/>
              <a:cs typeface="Arial" pitchFamily="34" charset="0"/>
            </a:rPr>
            <a:t> </a:t>
          </a:r>
          <a:r>
            <a:rPr kumimoji="0" lang="es-ES" b="0" i="0" u="none" strike="noStrike" cap="none" normalizeH="0" baseline="0">
              <a:ln/>
              <a:effectLst/>
              <a:latin typeface="Arial" pitchFamily="34" charset="0"/>
              <a:ea typeface="Calibri" pitchFamily="34" charset="0"/>
              <a:cs typeface="Arial" pitchFamily="34" charset="0"/>
            </a:rPr>
            <a:t>Documentos y/o Planos de Referencia</a:t>
          </a:r>
          <a:endParaRPr lang="es-ES" dirty="0"/>
        </a:p>
      </dgm:t>
    </dgm:pt>
    <dgm:pt modelId="{5E366871-4794-4928-A3A5-B0D7432AD1C5}" type="parTrans" cxnId="{04688F67-DBBD-4555-832F-4279A781E0EA}">
      <dgm:prSet/>
      <dgm:spPr/>
      <dgm:t>
        <a:bodyPr/>
        <a:lstStyle/>
        <a:p>
          <a:endParaRPr lang="es-ES"/>
        </a:p>
      </dgm:t>
    </dgm:pt>
    <dgm:pt modelId="{AADDCB08-9B99-4297-BB47-FB0E3A7986A9}" type="sibTrans" cxnId="{04688F67-DBBD-4555-832F-4279A781E0EA}">
      <dgm:prSet/>
      <dgm:spPr/>
      <dgm:t>
        <a:bodyPr/>
        <a:lstStyle/>
        <a:p>
          <a:endParaRPr lang="es-ES"/>
        </a:p>
      </dgm:t>
    </dgm:pt>
    <dgm:pt modelId="{76400C74-A5B7-47D1-805C-5998791D0AF9}">
      <dgm:prSet phldrT="[Texto]" custT="1"/>
      <dgm:spPr/>
      <dgm:t>
        <a:bodyPr/>
        <a:lstStyle/>
        <a:p>
          <a:pPr algn="l"/>
          <a:r>
            <a:rPr kumimoji="0" lang="es-ES" sz="1200" b="0" i="0" u="none" strike="noStrike" cap="none" normalizeH="0" baseline="0" dirty="0">
              <a:ln/>
              <a:effectLst/>
              <a:latin typeface="Arial" pitchFamily="34" charset="0"/>
              <a:ea typeface="Calibri" pitchFamily="34" charset="0"/>
              <a:cs typeface="Arial" pitchFamily="34" charset="0"/>
            </a:rPr>
            <a:t>REQUERIMIENTOS GENERALES</a:t>
          </a:r>
        </a:p>
        <a:p>
          <a:pPr algn="l"/>
          <a:r>
            <a:rPr kumimoji="0" lang="es-ES" sz="1200" b="0" i="0" u="none" strike="noStrike" cap="none" normalizeH="0" baseline="0" dirty="0">
              <a:ln/>
              <a:effectLst/>
              <a:latin typeface="Arial" pitchFamily="34" charset="0"/>
              <a:ea typeface="Calibri" pitchFamily="34" charset="0"/>
              <a:cs typeface="Arial" pitchFamily="34" charset="0"/>
            </a:rPr>
            <a:t>Alcance</a:t>
          </a:r>
          <a:endParaRPr kumimoji="0" lang="es-ES" sz="1200" b="0" i="0" u="none" strike="noStrike" cap="none" normalizeH="0" baseline="0" dirty="0">
            <a:ln/>
            <a:effectLst/>
            <a:latin typeface="Arial" pitchFamily="34" charset="0"/>
          </a:endParaRPr>
        </a:p>
        <a:p>
          <a:pPr algn="l" rtl="0"/>
          <a:r>
            <a:rPr kumimoji="0" lang="es-ES" sz="1200" b="0" i="0" u="none" strike="noStrike" cap="none" normalizeH="0" baseline="0" dirty="0">
              <a:ln/>
              <a:effectLst/>
              <a:latin typeface="Arial" pitchFamily="34" charset="0"/>
              <a:ea typeface="Calibri" pitchFamily="34" charset="0"/>
              <a:cs typeface="Arial" pitchFamily="34" charset="0"/>
            </a:rPr>
            <a:t>Características Constructivas</a:t>
          </a:r>
          <a:endParaRPr kumimoji="0" lang="es-ES" sz="1200" b="0" i="0" u="none" strike="noStrike" cap="none" normalizeH="0" baseline="0" dirty="0">
            <a:ln/>
            <a:effectLst/>
            <a:latin typeface="Arial" pitchFamily="34" charset="0"/>
          </a:endParaRPr>
        </a:p>
        <a:p>
          <a:pPr algn="l" rtl="0"/>
          <a:r>
            <a:rPr kumimoji="0" lang="es-ES" sz="1200" b="0" i="0" u="none" strike="noStrike" cap="none" normalizeH="0" baseline="0" dirty="0">
              <a:ln/>
              <a:effectLst/>
              <a:latin typeface="Arial" pitchFamily="34" charset="0"/>
              <a:ea typeface="Calibri" pitchFamily="34" charset="0"/>
              <a:cs typeface="Arial" pitchFamily="34" charset="0"/>
            </a:rPr>
            <a:t>Pruebas</a:t>
          </a:r>
          <a:endParaRPr kumimoji="0" lang="es-ES" sz="1200" b="0" i="0" u="none" strike="noStrike" cap="none" normalizeH="0" baseline="0" dirty="0">
            <a:ln/>
            <a:effectLst/>
            <a:latin typeface="Arial" pitchFamily="34" charset="0"/>
          </a:endParaRPr>
        </a:p>
        <a:p>
          <a:pPr algn="l" rtl="0"/>
          <a:r>
            <a:rPr kumimoji="0" lang="es-ES" sz="1200" b="0" i="0" u="none" strike="noStrike" cap="none" normalizeH="0" baseline="0" dirty="0">
              <a:ln/>
              <a:effectLst/>
              <a:latin typeface="Arial" pitchFamily="34" charset="0"/>
              <a:ea typeface="Calibri" pitchFamily="34" charset="0"/>
              <a:cs typeface="Arial" pitchFamily="34" charset="0"/>
            </a:rPr>
            <a:t>Transporte</a:t>
          </a:r>
          <a:endParaRPr kumimoji="0" lang="es-ES" sz="1200" b="0" i="0" u="none" strike="noStrike" cap="none" normalizeH="0" baseline="0" dirty="0">
            <a:ln/>
            <a:effectLst/>
            <a:latin typeface="Arial" pitchFamily="34" charset="0"/>
          </a:endParaRPr>
        </a:p>
        <a:p>
          <a:pPr algn="l" rtl="0"/>
          <a:r>
            <a:rPr kumimoji="0" lang="es-ES" sz="1200" b="0" i="0" u="none" strike="noStrike" cap="none" normalizeH="0" baseline="0" dirty="0">
              <a:ln/>
              <a:effectLst/>
              <a:latin typeface="Arial" pitchFamily="34" charset="0"/>
              <a:ea typeface="Calibri" pitchFamily="34" charset="0"/>
              <a:cs typeface="Arial" pitchFamily="34" charset="0"/>
            </a:rPr>
            <a:t>Tiempo de entrega</a:t>
          </a:r>
          <a:endParaRPr kumimoji="0" lang="es-ES" sz="1200" b="0" i="0" u="none" strike="noStrike" cap="none" normalizeH="0" baseline="0" dirty="0">
            <a:ln/>
            <a:effectLst/>
            <a:latin typeface="Arial" pitchFamily="34" charset="0"/>
          </a:endParaRPr>
        </a:p>
        <a:p>
          <a:pPr algn="l" rtl="0"/>
          <a:r>
            <a:rPr kumimoji="0" lang="es-ES" sz="1200" b="0" i="0" u="none" strike="noStrike" cap="none" normalizeH="0" baseline="0" dirty="0">
              <a:ln/>
              <a:effectLst/>
              <a:latin typeface="Arial" pitchFamily="34" charset="0"/>
              <a:ea typeface="Calibri" pitchFamily="34" charset="0"/>
              <a:cs typeface="Arial" pitchFamily="34" charset="0"/>
            </a:rPr>
            <a:t>información, documentos, garantías y asistencia técnica</a:t>
          </a:r>
          <a:endParaRPr kumimoji="0" lang="es-ES" sz="1200" b="0" i="0" u="none" strike="noStrike" cap="none" normalizeH="0" baseline="0" dirty="0">
            <a:ln/>
            <a:effectLst/>
            <a:latin typeface="Arial" pitchFamily="34" charset="0"/>
          </a:endParaRPr>
        </a:p>
        <a:p>
          <a:pPr algn="l" rtl="0"/>
          <a:r>
            <a:rPr kumimoji="0" lang="es-ES" sz="1200" b="0" i="0" u="none" strike="noStrike" cap="none" normalizeH="0" baseline="0" dirty="0">
              <a:ln/>
              <a:effectLst/>
              <a:latin typeface="Arial" pitchFamily="34" charset="0"/>
              <a:ea typeface="Calibri" pitchFamily="34" charset="0"/>
              <a:cs typeface="Arial" pitchFamily="34" charset="0"/>
            </a:rPr>
            <a:t>características técnicas garantizadas.</a:t>
          </a:r>
          <a:endParaRPr lang="es-ES" sz="1200" dirty="0"/>
        </a:p>
      </dgm:t>
    </dgm:pt>
    <dgm:pt modelId="{B56278EF-C47C-4543-A298-FA21FE90CC79}" type="parTrans" cxnId="{660D4832-4F91-44E4-84FA-C6B0634CE93D}">
      <dgm:prSet/>
      <dgm:spPr/>
      <dgm:t>
        <a:bodyPr/>
        <a:lstStyle/>
        <a:p>
          <a:endParaRPr lang="es-ES"/>
        </a:p>
      </dgm:t>
    </dgm:pt>
    <dgm:pt modelId="{8BC358A0-1D1A-4317-909C-C7FB89C9FDD3}" type="sibTrans" cxnId="{660D4832-4F91-44E4-84FA-C6B0634CE93D}">
      <dgm:prSet/>
      <dgm:spPr/>
      <dgm:t>
        <a:bodyPr/>
        <a:lstStyle/>
        <a:p>
          <a:endParaRPr lang="es-ES"/>
        </a:p>
      </dgm:t>
    </dgm:pt>
    <dgm:pt modelId="{95403795-91DC-4659-9770-42EFA0B448F9}" type="pres">
      <dgm:prSet presAssocID="{B96847F5-3883-495C-9193-057F74C4B42C}" presName="composite" presStyleCnt="0">
        <dgm:presLayoutVars>
          <dgm:chMax val="1"/>
          <dgm:dir/>
          <dgm:resizeHandles val="exact"/>
        </dgm:presLayoutVars>
      </dgm:prSet>
      <dgm:spPr/>
    </dgm:pt>
    <dgm:pt modelId="{BC5EF727-4090-4996-838A-DADC6CA28253}" type="pres">
      <dgm:prSet presAssocID="{6EBC76E9-133A-4827-AAE2-262E564FF632}" presName="roof" presStyleLbl="dkBgShp" presStyleIdx="0" presStyleCnt="2"/>
      <dgm:spPr/>
    </dgm:pt>
    <dgm:pt modelId="{5FC6C062-3953-4FE9-AADF-FDD76F798B85}" type="pres">
      <dgm:prSet presAssocID="{6EBC76E9-133A-4827-AAE2-262E564FF632}" presName="pillars" presStyleCnt="0"/>
      <dgm:spPr/>
    </dgm:pt>
    <dgm:pt modelId="{1BE6E518-FA00-41A8-A86C-69DFA21CFA8E}" type="pres">
      <dgm:prSet presAssocID="{6EBC76E9-133A-4827-AAE2-262E564FF632}" presName="pillar1" presStyleLbl="node1" presStyleIdx="0" presStyleCnt="3">
        <dgm:presLayoutVars>
          <dgm:bulletEnabled val="1"/>
        </dgm:presLayoutVars>
      </dgm:prSet>
      <dgm:spPr/>
    </dgm:pt>
    <dgm:pt modelId="{1A1E0302-79CB-411D-924F-FCA2F2AED3E5}" type="pres">
      <dgm:prSet presAssocID="{50394120-13D3-42B8-97D0-38CDF318671F}" presName="pillarX" presStyleLbl="node1" presStyleIdx="1" presStyleCnt="3">
        <dgm:presLayoutVars>
          <dgm:bulletEnabled val="1"/>
        </dgm:presLayoutVars>
      </dgm:prSet>
      <dgm:spPr/>
    </dgm:pt>
    <dgm:pt modelId="{7A3F2BF3-FE0F-40D9-A882-EEEF275A8F2D}" type="pres">
      <dgm:prSet presAssocID="{76400C74-A5B7-47D1-805C-5998791D0AF9}" presName="pillarX" presStyleLbl="node1" presStyleIdx="2" presStyleCnt="3">
        <dgm:presLayoutVars>
          <dgm:bulletEnabled val="1"/>
        </dgm:presLayoutVars>
      </dgm:prSet>
      <dgm:spPr/>
    </dgm:pt>
    <dgm:pt modelId="{52162959-A0FC-4B3B-88FF-E3136BB650E0}" type="pres">
      <dgm:prSet presAssocID="{6EBC76E9-133A-4827-AAE2-262E564FF632}" presName="base" presStyleLbl="dkBgShp" presStyleIdx="1" presStyleCnt="2"/>
      <dgm:spPr/>
    </dgm:pt>
  </dgm:ptLst>
  <dgm:cxnLst>
    <dgm:cxn modelId="{4EA08C1A-D314-4AA7-9AD7-6B41A9B2B054}" type="presOf" srcId="{B96847F5-3883-495C-9193-057F74C4B42C}" destId="{95403795-91DC-4659-9770-42EFA0B448F9}" srcOrd="0" destOrd="0" presId="urn:microsoft.com/office/officeart/2005/8/layout/hList3"/>
    <dgm:cxn modelId="{660D4832-4F91-44E4-84FA-C6B0634CE93D}" srcId="{6EBC76E9-133A-4827-AAE2-262E564FF632}" destId="{76400C74-A5B7-47D1-805C-5998791D0AF9}" srcOrd="2" destOrd="0" parTransId="{B56278EF-C47C-4543-A298-FA21FE90CC79}" sibTransId="{8BC358A0-1D1A-4317-909C-C7FB89C9FDD3}"/>
    <dgm:cxn modelId="{04688F67-DBBD-4555-832F-4279A781E0EA}" srcId="{6EBC76E9-133A-4827-AAE2-262E564FF632}" destId="{50394120-13D3-42B8-97D0-38CDF318671F}" srcOrd="1" destOrd="0" parTransId="{5E366871-4794-4928-A3A5-B0D7432AD1C5}" sibTransId="{AADDCB08-9B99-4297-BB47-FB0E3A7986A9}"/>
    <dgm:cxn modelId="{B987D948-122A-461F-9DCE-932785E66031}" srcId="{B96847F5-3883-495C-9193-057F74C4B42C}" destId="{6EBC76E9-133A-4827-AAE2-262E564FF632}" srcOrd="0" destOrd="0" parTransId="{DB3BAF4D-17BB-44E1-AF5A-9E5BE129C172}" sibTransId="{0257EDF7-25DD-4D30-BD15-31BC2DD6EBC4}"/>
    <dgm:cxn modelId="{B98D4B7D-F8F7-4326-BCEB-0D3B0EDDDBCA}" srcId="{6EBC76E9-133A-4827-AAE2-262E564FF632}" destId="{ADC7767A-9005-4836-9EA0-28E394695B04}" srcOrd="0" destOrd="0" parTransId="{2640F1F5-A991-4459-A626-D9FDC726D967}" sibTransId="{0B7F34DA-5668-41BC-88AA-E84900004797}"/>
    <dgm:cxn modelId="{E7713D88-530E-4B8D-BCBD-D7246594209D}" type="presOf" srcId="{76400C74-A5B7-47D1-805C-5998791D0AF9}" destId="{7A3F2BF3-FE0F-40D9-A882-EEEF275A8F2D}" srcOrd="0" destOrd="0" presId="urn:microsoft.com/office/officeart/2005/8/layout/hList3"/>
    <dgm:cxn modelId="{F1B411A0-D22A-4FE9-9F35-C98146278B46}" type="presOf" srcId="{ADC7767A-9005-4836-9EA0-28E394695B04}" destId="{1BE6E518-FA00-41A8-A86C-69DFA21CFA8E}" srcOrd="0" destOrd="0" presId="urn:microsoft.com/office/officeart/2005/8/layout/hList3"/>
    <dgm:cxn modelId="{428DADAD-E0D0-4C53-AD51-638FEB600A38}" type="presOf" srcId="{50394120-13D3-42B8-97D0-38CDF318671F}" destId="{1A1E0302-79CB-411D-924F-FCA2F2AED3E5}" srcOrd="0" destOrd="0" presId="urn:microsoft.com/office/officeart/2005/8/layout/hList3"/>
    <dgm:cxn modelId="{4306C3BD-F73F-4891-B676-D382EBC7462C}" type="presOf" srcId="{6EBC76E9-133A-4827-AAE2-262E564FF632}" destId="{BC5EF727-4090-4996-838A-DADC6CA28253}" srcOrd="0" destOrd="0" presId="urn:microsoft.com/office/officeart/2005/8/layout/hList3"/>
    <dgm:cxn modelId="{536D82D1-5DF4-4AFF-A785-486285C04B62}" type="presParOf" srcId="{95403795-91DC-4659-9770-42EFA0B448F9}" destId="{BC5EF727-4090-4996-838A-DADC6CA28253}" srcOrd="0" destOrd="0" presId="urn:microsoft.com/office/officeart/2005/8/layout/hList3"/>
    <dgm:cxn modelId="{83B0422D-7237-4F61-9D9A-E7531E225982}" type="presParOf" srcId="{95403795-91DC-4659-9770-42EFA0B448F9}" destId="{5FC6C062-3953-4FE9-AADF-FDD76F798B85}" srcOrd="1" destOrd="0" presId="urn:microsoft.com/office/officeart/2005/8/layout/hList3"/>
    <dgm:cxn modelId="{0D2D7C66-6C6E-4510-80EF-F681A80F70A0}" type="presParOf" srcId="{5FC6C062-3953-4FE9-AADF-FDD76F798B85}" destId="{1BE6E518-FA00-41A8-A86C-69DFA21CFA8E}" srcOrd="0" destOrd="0" presId="urn:microsoft.com/office/officeart/2005/8/layout/hList3"/>
    <dgm:cxn modelId="{50FB202B-220A-47A4-B308-76C18D8F9C6E}" type="presParOf" srcId="{5FC6C062-3953-4FE9-AADF-FDD76F798B85}" destId="{1A1E0302-79CB-411D-924F-FCA2F2AED3E5}" srcOrd="1" destOrd="0" presId="urn:microsoft.com/office/officeart/2005/8/layout/hList3"/>
    <dgm:cxn modelId="{76D913D1-FC4A-4C58-BD57-3C36E52F599D}" type="presParOf" srcId="{5FC6C062-3953-4FE9-AADF-FDD76F798B85}" destId="{7A3F2BF3-FE0F-40D9-A882-EEEF275A8F2D}" srcOrd="2" destOrd="0" presId="urn:microsoft.com/office/officeart/2005/8/layout/hList3"/>
    <dgm:cxn modelId="{08128A92-AC82-4E09-92AD-9372FDDC67DF}" type="presParOf" srcId="{95403795-91DC-4659-9770-42EFA0B448F9}" destId="{52162959-A0FC-4B3B-88FF-E3136BB650E0}" srcOrd="2" destOrd="0" presId="urn:microsoft.com/office/officeart/2005/8/layout/hList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9D3B609D-1BFC-44E7-BF13-994C4A0174DE}" type="doc">
      <dgm:prSet loTypeId="urn:microsoft.com/office/officeart/2005/8/layout/chevron2" loCatId="list" qsTypeId="urn:microsoft.com/office/officeart/2005/8/quickstyle/simple3" qsCatId="simple" csTypeId="urn:microsoft.com/office/officeart/2005/8/colors/colorful1#2" csCatId="colorful" phldr="1"/>
      <dgm:spPr/>
      <dgm:t>
        <a:bodyPr/>
        <a:lstStyle/>
        <a:p>
          <a:endParaRPr lang="es-ES"/>
        </a:p>
      </dgm:t>
    </dgm:pt>
    <dgm:pt modelId="{44F1CF72-13B1-413D-9B69-14DF31CD770D}">
      <dgm:prSet phldrT="[Texto]" custT="1"/>
      <dgm:spPr/>
      <dgm:t>
        <a:bodyPr/>
        <a:lstStyle/>
        <a:p>
          <a:r>
            <a:rPr lang="es-VE" sz="1400" dirty="0">
              <a:latin typeface="Arial" pitchFamily="34" charset="0"/>
              <a:cs typeface="Arial" pitchFamily="34" charset="0"/>
            </a:rPr>
            <a:t>En esta fase del diseño la información disponible está limitada al tipo de proceso, equipos mayores, volúmenes manejados, condiciones de operación y diagramas de flujo del proceso</a:t>
          </a:r>
          <a:r>
            <a:rPr lang="es-VE" sz="1200" dirty="0"/>
            <a:t>.</a:t>
          </a:r>
          <a:endParaRPr lang="es-ES" sz="1200" dirty="0"/>
        </a:p>
      </dgm:t>
    </dgm:pt>
    <dgm:pt modelId="{066A3EFE-C0A4-4AD0-A606-AF516F7D74E7}" type="parTrans" cxnId="{A2282B6D-1A34-497F-A018-EDDF39985A54}">
      <dgm:prSet/>
      <dgm:spPr/>
      <dgm:t>
        <a:bodyPr/>
        <a:lstStyle/>
        <a:p>
          <a:endParaRPr lang="es-ES"/>
        </a:p>
      </dgm:t>
    </dgm:pt>
    <dgm:pt modelId="{37CEB627-06B3-49F7-9E7E-2DA29CAC2510}" type="sibTrans" cxnId="{A2282B6D-1A34-497F-A018-EDDF39985A54}">
      <dgm:prSet/>
      <dgm:spPr/>
      <dgm:t>
        <a:bodyPr/>
        <a:lstStyle/>
        <a:p>
          <a:endParaRPr lang="es-ES"/>
        </a:p>
      </dgm:t>
    </dgm:pt>
    <dgm:pt modelId="{0993CFA9-AC97-4909-836D-1AC57F76B3A2}">
      <dgm:prSet phldrT="[Texto]" phldr="1"/>
      <dgm:spPr/>
      <dgm:t>
        <a:bodyPr/>
        <a:lstStyle/>
        <a:p>
          <a:endParaRPr lang="es-ES" dirty="0"/>
        </a:p>
      </dgm:t>
    </dgm:pt>
    <dgm:pt modelId="{44DC8A79-E09A-4E04-93F9-72A96B58BF15}" type="parTrans" cxnId="{1460D573-6063-4D81-A3D2-9EB9FCFDB9B3}">
      <dgm:prSet/>
      <dgm:spPr/>
      <dgm:t>
        <a:bodyPr/>
        <a:lstStyle/>
        <a:p>
          <a:endParaRPr lang="es-ES"/>
        </a:p>
      </dgm:t>
    </dgm:pt>
    <dgm:pt modelId="{31F29CA2-66C7-4ADD-8BB3-4001D0CE557E}" type="sibTrans" cxnId="{1460D573-6063-4D81-A3D2-9EB9FCFDB9B3}">
      <dgm:prSet/>
      <dgm:spPr/>
      <dgm:t>
        <a:bodyPr/>
        <a:lstStyle/>
        <a:p>
          <a:endParaRPr lang="es-ES"/>
        </a:p>
      </dgm:t>
    </dgm:pt>
    <dgm:pt modelId="{CE2FE37C-1A7F-4954-AA55-823744405201}">
      <dgm:prSet phldrT="[Texto]" phldr="1"/>
      <dgm:spPr/>
      <dgm:t>
        <a:bodyPr/>
        <a:lstStyle/>
        <a:p>
          <a:endParaRPr lang="es-ES" dirty="0"/>
        </a:p>
      </dgm:t>
    </dgm:pt>
    <dgm:pt modelId="{6836AB07-2238-4E2C-B0A6-010A594EFC83}" type="parTrans" cxnId="{67695F18-6E98-44C5-AF96-C4281027C55D}">
      <dgm:prSet/>
      <dgm:spPr/>
      <dgm:t>
        <a:bodyPr/>
        <a:lstStyle/>
        <a:p>
          <a:endParaRPr lang="es-ES"/>
        </a:p>
      </dgm:t>
    </dgm:pt>
    <dgm:pt modelId="{9A475EB2-1DDD-4167-9F10-7902EC362DCE}" type="sibTrans" cxnId="{67695F18-6E98-44C5-AF96-C4281027C55D}">
      <dgm:prSet/>
      <dgm:spPr/>
      <dgm:t>
        <a:bodyPr/>
        <a:lstStyle/>
        <a:p>
          <a:endParaRPr lang="es-ES"/>
        </a:p>
      </dgm:t>
    </dgm:pt>
    <dgm:pt modelId="{D3CF630B-50B3-4E8C-ABEA-3D5AF7752CEE}">
      <dgm:prSet phldrT="[Texto]" custT="1"/>
      <dgm:spPr/>
      <dgm:t>
        <a:bodyPr/>
        <a:lstStyle/>
        <a:p>
          <a:r>
            <a:rPr lang="es-VE" sz="1400" dirty="0">
              <a:latin typeface="Arial" pitchFamily="34" charset="0"/>
              <a:cs typeface="Arial" pitchFamily="34" charset="0"/>
            </a:rPr>
            <a:t>Para identificar escenarios potenciales de accidentes con consecuencias mayores.</a:t>
          </a:r>
          <a:endParaRPr lang="es-ES" sz="1400" dirty="0">
            <a:latin typeface="Arial" pitchFamily="34" charset="0"/>
            <a:cs typeface="Arial" pitchFamily="34" charset="0"/>
          </a:endParaRPr>
        </a:p>
      </dgm:t>
    </dgm:pt>
    <dgm:pt modelId="{BB296475-2B72-4108-95FC-14B4F6B10D9F}" type="parTrans" cxnId="{A39B6D75-D4AB-4A5F-8629-85AD74902B4D}">
      <dgm:prSet/>
      <dgm:spPr/>
      <dgm:t>
        <a:bodyPr/>
        <a:lstStyle/>
        <a:p>
          <a:endParaRPr lang="es-ES"/>
        </a:p>
      </dgm:t>
    </dgm:pt>
    <dgm:pt modelId="{F2209D2C-DCBF-414E-B4CF-E15D434F2914}" type="sibTrans" cxnId="{A39B6D75-D4AB-4A5F-8629-85AD74902B4D}">
      <dgm:prSet/>
      <dgm:spPr/>
      <dgm:t>
        <a:bodyPr/>
        <a:lstStyle/>
        <a:p>
          <a:endParaRPr lang="es-ES"/>
        </a:p>
      </dgm:t>
    </dgm:pt>
    <dgm:pt modelId="{D0A07CBC-1F09-4FEB-ABE8-BCEC5CD85DBE}">
      <dgm:prSet phldrT="[Texto]" phldr="1"/>
      <dgm:spPr/>
      <dgm:t>
        <a:bodyPr/>
        <a:lstStyle/>
        <a:p>
          <a:endParaRPr lang="es-ES" dirty="0"/>
        </a:p>
      </dgm:t>
    </dgm:pt>
    <dgm:pt modelId="{DB8B33A6-37FA-4E53-9EB7-D543E37F9552}" type="sibTrans" cxnId="{D8DA89F4-B052-4BFE-8EA0-52651BA68105}">
      <dgm:prSet/>
      <dgm:spPr/>
      <dgm:t>
        <a:bodyPr/>
        <a:lstStyle/>
        <a:p>
          <a:endParaRPr lang="es-ES"/>
        </a:p>
      </dgm:t>
    </dgm:pt>
    <dgm:pt modelId="{659D5437-59DA-467E-A420-6A7CF4D0E0A6}" type="parTrans" cxnId="{D8DA89F4-B052-4BFE-8EA0-52651BA68105}">
      <dgm:prSet/>
      <dgm:spPr/>
      <dgm:t>
        <a:bodyPr/>
        <a:lstStyle/>
        <a:p>
          <a:endParaRPr lang="es-ES"/>
        </a:p>
      </dgm:t>
    </dgm:pt>
    <dgm:pt modelId="{FF4DEAC7-AF05-4280-8817-E8F1B41FA392}">
      <dgm:prSet custT="1"/>
      <dgm:spPr/>
      <dgm:t>
        <a:bodyPr/>
        <a:lstStyle/>
        <a:p>
          <a:r>
            <a:rPr lang="es-VE" sz="1400" dirty="0">
              <a:latin typeface="Arial" pitchFamily="34" charset="0"/>
              <a:cs typeface="Arial" pitchFamily="34" charset="0"/>
            </a:rPr>
            <a:t>En esta está etapa deben emplearse los métodos:</a:t>
          </a:r>
          <a:endParaRPr lang="es-ES" sz="1400" dirty="0">
            <a:latin typeface="Arial" pitchFamily="34" charset="0"/>
            <a:cs typeface="Arial" pitchFamily="34" charset="0"/>
          </a:endParaRPr>
        </a:p>
      </dgm:t>
    </dgm:pt>
    <dgm:pt modelId="{A3F679D9-2B28-4EF1-8307-9DC9FAE2D88E}" type="parTrans" cxnId="{F11C9EC3-9CB2-4605-9607-6F718F1DAC8F}">
      <dgm:prSet/>
      <dgm:spPr/>
      <dgm:t>
        <a:bodyPr/>
        <a:lstStyle/>
        <a:p>
          <a:endParaRPr lang="es-ES"/>
        </a:p>
      </dgm:t>
    </dgm:pt>
    <dgm:pt modelId="{0BDDAE1C-5C61-472A-AF30-F1A7D067AB29}" type="sibTrans" cxnId="{F11C9EC3-9CB2-4605-9607-6F718F1DAC8F}">
      <dgm:prSet/>
      <dgm:spPr/>
      <dgm:t>
        <a:bodyPr/>
        <a:lstStyle/>
        <a:p>
          <a:endParaRPr lang="es-ES"/>
        </a:p>
      </dgm:t>
    </dgm:pt>
    <dgm:pt modelId="{136387DB-B6FE-4D50-9449-CA2C25EF8163}">
      <dgm:prSet custT="1"/>
      <dgm:spPr/>
      <dgm:t>
        <a:bodyPr/>
        <a:lstStyle/>
        <a:p>
          <a:r>
            <a:rPr lang="es-VE" sz="1400" dirty="0">
              <a:latin typeface="Arial" pitchFamily="34" charset="0"/>
              <a:cs typeface="Arial" pitchFamily="34" charset="0"/>
            </a:rPr>
            <a:t>Análisis Preliminar de Peligros (APP).SCIP-IG-S-01-P</a:t>
          </a:r>
          <a:endParaRPr lang="es-ES" sz="1400" dirty="0">
            <a:latin typeface="Arial" pitchFamily="34" charset="0"/>
            <a:cs typeface="Arial" pitchFamily="34" charset="0"/>
          </a:endParaRPr>
        </a:p>
      </dgm:t>
    </dgm:pt>
    <dgm:pt modelId="{4C1AE466-4187-43F6-85DE-4509A7D9D116}" type="parTrans" cxnId="{CEBF5F7A-8D82-4BE9-9DC5-A95A8914B7E2}">
      <dgm:prSet/>
      <dgm:spPr/>
      <dgm:t>
        <a:bodyPr/>
        <a:lstStyle/>
        <a:p>
          <a:endParaRPr lang="es-ES"/>
        </a:p>
      </dgm:t>
    </dgm:pt>
    <dgm:pt modelId="{2418047D-F4D2-444D-AFD8-2162DFDA6EE9}" type="sibTrans" cxnId="{CEBF5F7A-8D82-4BE9-9DC5-A95A8914B7E2}">
      <dgm:prSet/>
      <dgm:spPr/>
      <dgm:t>
        <a:bodyPr/>
        <a:lstStyle/>
        <a:p>
          <a:endParaRPr lang="es-ES"/>
        </a:p>
      </dgm:t>
    </dgm:pt>
    <dgm:pt modelId="{8D2F41B1-866F-4E5C-A791-015CF9A8B2CA}">
      <dgm:prSet custT="1"/>
      <dgm:spPr/>
      <dgm:t>
        <a:bodyPr/>
        <a:lstStyle/>
        <a:p>
          <a:r>
            <a:rPr lang="es-VE" sz="1400" dirty="0">
              <a:latin typeface="Arial" pitchFamily="34" charset="0"/>
              <a:cs typeface="Arial" pitchFamily="34" charset="0"/>
            </a:rPr>
            <a:t>Cálculos Preliminares de Consecuencias (CPC).</a:t>
          </a:r>
          <a:endParaRPr lang="es-ES" sz="1400" dirty="0">
            <a:latin typeface="Arial" pitchFamily="34" charset="0"/>
            <a:cs typeface="Arial" pitchFamily="34" charset="0"/>
          </a:endParaRPr>
        </a:p>
      </dgm:t>
    </dgm:pt>
    <dgm:pt modelId="{48EE725E-470C-4F78-A843-2AE8E13CB4EA}" type="parTrans" cxnId="{F8BBB5C3-0B5F-4628-80A6-F4FBF007DE39}">
      <dgm:prSet/>
      <dgm:spPr/>
      <dgm:t>
        <a:bodyPr/>
        <a:lstStyle/>
        <a:p>
          <a:endParaRPr lang="es-ES"/>
        </a:p>
      </dgm:t>
    </dgm:pt>
    <dgm:pt modelId="{F5DDC68C-C8A8-479D-BCFD-C9F8616A6D79}" type="sibTrans" cxnId="{F8BBB5C3-0B5F-4628-80A6-F4FBF007DE39}">
      <dgm:prSet/>
      <dgm:spPr/>
      <dgm:t>
        <a:bodyPr/>
        <a:lstStyle/>
        <a:p>
          <a:endParaRPr lang="es-ES"/>
        </a:p>
      </dgm:t>
    </dgm:pt>
    <dgm:pt modelId="{905B0F14-253E-49E2-A3D5-9D16171DCAD2}" type="pres">
      <dgm:prSet presAssocID="{9D3B609D-1BFC-44E7-BF13-994C4A0174DE}" presName="linearFlow" presStyleCnt="0">
        <dgm:presLayoutVars>
          <dgm:dir/>
          <dgm:animLvl val="lvl"/>
          <dgm:resizeHandles val="exact"/>
        </dgm:presLayoutVars>
      </dgm:prSet>
      <dgm:spPr/>
    </dgm:pt>
    <dgm:pt modelId="{EA74708A-21AC-4C76-BAE5-A986BCE7F49E}" type="pres">
      <dgm:prSet presAssocID="{D0A07CBC-1F09-4FEB-ABE8-BCEC5CD85DBE}" presName="composite" presStyleCnt="0"/>
      <dgm:spPr/>
    </dgm:pt>
    <dgm:pt modelId="{8E4DC9BB-C38D-47C0-A960-76C975439819}" type="pres">
      <dgm:prSet presAssocID="{D0A07CBC-1F09-4FEB-ABE8-BCEC5CD85DBE}" presName="parentText" presStyleLbl="alignNode1" presStyleIdx="0" presStyleCnt="3">
        <dgm:presLayoutVars>
          <dgm:chMax val="1"/>
          <dgm:bulletEnabled val="1"/>
        </dgm:presLayoutVars>
      </dgm:prSet>
      <dgm:spPr/>
    </dgm:pt>
    <dgm:pt modelId="{5EA543EF-595D-4182-9BC5-4D00CB7A7D37}" type="pres">
      <dgm:prSet presAssocID="{D0A07CBC-1F09-4FEB-ABE8-BCEC5CD85DBE}" presName="descendantText" presStyleLbl="alignAcc1" presStyleIdx="0" presStyleCnt="3">
        <dgm:presLayoutVars>
          <dgm:bulletEnabled val="1"/>
        </dgm:presLayoutVars>
      </dgm:prSet>
      <dgm:spPr/>
    </dgm:pt>
    <dgm:pt modelId="{A56F55F9-8115-4DB2-9EA1-1C9D04D1AF2B}" type="pres">
      <dgm:prSet presAssocID="{DB8B33A6-37FA-4E53-9EB7-D543E37F9552}" presName="sp" presStyleCnt="0"/>
      <dgm:spPr/>
    </dgm:pt>
    <dgm:pt modelId="{15B1E74E-9E52-42F1-B4BE-29D6276375CE}" type="pres">
      <dgm:prSet presAssocID="{0993CFA9-AC97-4909-836D-1AC57F76B3A2}" presName="composite" presStyleCnt="0"/>
      <dgm:spPr/>
    </dgm:pt>
    <dgm:pt modelId="{5F5F1BA5-3B77-4E48-B0F9-1001E1C9A111}" type="pres">
      <dgm:prSet presAssocID="{0993CFA9-AC97-4909-836D-1AC57F76B3A2}" presName="parentText" presStyleLbl="alignNode1" presStyleIdx="1" presStyleCnt="3">
        <dgm:presLayoutVars>
          <dgm:chMax val="1"/>
          <dgm:bulletEnabled val="1"/>
        </dgm:presLayoutVars>
      </dgm:prSet>
      <dgm:spPr/>
    </dgm:pt>
    <dgm:pt modelId="{A184C1D7-67BE-43BF-9828-EC010F94A1C0}" type="pres">
      <dgm:prSet presAssocID="{0993CFA9-AC97-4909-836D-1AC57F76B3A2}" presName="descendantText" presStyleLbl="alignAcc1" presStyleIdx="1" presStyleCnt="3" custScaleY="154728">
        <dgm:presLayoutVars>
          <dgm:bulletEnabled val="1"/>
        </dgm:presLayoutVars>
      </dgm:prSet>
      <dgm:spPr/>
    </dgm:pt>
    <dgm:pt modelId="{C46B2D2E-A7CC-469E-8FD2-2B621995C2B5}" type="pres">
      <dgm:prSet presAssocID="{31F29CA2-66C7-4ADD-8BB3-4001D0CE557E}" presName="sp" presStyleCnt="0"/>
      <dgm:spPr/>
    </dgm:pt>
    <dgm:pt modelId="{F76F8207-EF8B-47D5-A8E7-2CBF6F3E0E9B}" type="pres">
      <dgm:prSet presAssocID="{CE2FE37C-1A7F-4954-AA55-823744405201}" presName="composite" presStyleCnt="0"/>
      <dgm:spPr/>
    </dgm:pt>
    <dgm:pt modelId="{6AD07FC5-D92D-4EE4-91E0-5FA837366895}" type="pres">
      <dgm:prSet presAssocID="{CE2FE37C-1A7F-4954-AA55-823744405201}" presName="parentText" presStyleLbl="alignNode1" presStyleIdx="2" presStyleCnt="3">
        <dgm:presLayoutVars>
          <dgm:chMax val="1"/>
          <dgm:bulletEnabled val="1"/>
        </dgm:presLayoutVars>
      </dgm:prSet>
      <dgm:spPr/>
    </dgm:pt>
    <dgm:pt modelId="{8F323DF3-114A-490E-BACB-9CCC65336835}" type="pres">
      <dgm:prSet presAssocID="{CE2FE37C-1A7F-4954-AA55-823744405201}" presName="descendantText" presStyleLbl="alignAcc1" presStyleIdx="2" presStyleCnt="3">
        <dgm:presLayoutVars>
          <dgm:bulletEnabled val="1"/>
        </dgm:presLayoutVars>
      </dgm:prSet>
      <dgm:spPr/>
    </dgm:pt>
  </dgm:ptLst>
  <dgm:cxnLst>
    <dgm:cxn modelId="{6F21D50E-5208-40AD-8B23-2F147E2E2E48}" type="presOf" srcId="{FF4DEAC7-AF05-4280-8817-E8F1B41FA392}" destId="{A184C1D7-67BE-43BF-9828-EC010F94A1C0}" srcOrd="0" destOrd="0" presId="urn:microsoft.com/office/officeart/2005/8/layout/chevron2"/>
    <dgm:cxn modelId="{67695F18-6E98-44C5-AF96-C4281027C55D}" srcId="{9D3B609D-1BFC-44E7-BF13-994C4A0174DE}" destId="{CE2FE37C-1A7F-4954-AA55-823744405201}" srcOrd="2" destOrd="0" parTransId="{6836AB07-2238-4E2C-B0A6-010A594EFC83}" sibTransId="{9A475EB2-1DDD-4167-9F10-7902EC362DCE}"/>
    <dgm:cxn modelId="{A2282B6D-1A34-497F-A018-EDDF39985A54}" srcId="{D0A07CBC-1F09-4FEB-ABE8-BCEC5CD85DBE}" destId="{44F1CF72-13B1-413D-9B69-14DF31CD770D}" srcOrd="0" destOrd="0" parTransId="{066A3EFE-C0A4-4AD0-A606-AF516F7D74E7}" sibTransId="{37CEB627-06B3-49F7-9E7E-2DA29CAC2510}"/>
    <dgm:cxn modelId="{65220C52-4375-4C0A-BD1D-6F54ACD15EC9}" type="presOf" srcId="{0993CFA9-AC97-4909-836D-1AC57F76B3A2}" destId="{5F5F1BA5-3B77-4E48-B0F9-1001E1C9A111}" srcOrd="0" destOrd="0" presId="urn:microsoft.com/office/officeart/2005/8/layout/chevron2"/>
    <dgm:cxn modelId="{1460D573-6063-4D81-A3D2-9EB9FCFDB9B3}" srcId="{9D3B609D-1BFC-44E7-BF13-994C4A0174DE}" destId="{0993CFA9-AC97-4909-836D-1AC57F76B3A2}" srcOrd="1" destOrd="0" parTransId="{44DC8A79-E09A-4E04-93F9-72A96B58BF15}" sibTransId="{31F29CA2-66C7-4ADD-8BB3-4001D0CE557E}"/>
    <dgm:cxn modelId="{A39B6D75-D4AB-4A5F-8629-85AD74902B4D}" srcId="{CE2FE37C-1A7F-4954-AA55-823744405201}" destId="{D3CF630B-50B3-4E8C-ABEA-3D5AF7752CEE}" srcOrd="0" destOrd="0" parTransId="{BB296475-2B72-4108-95FC-14B4F6B10D9F}" sibTransId="{F2209D2C-DCBF-414E-B4CF-E15D434F2914}"/>
    <dgm:cxn modelId="{CEBF5F7A-8D82-4BE9-9DC5-A95A8914B7E2}" srcId="{0993CFA9-AC97-4909-836D-1AC57F76B3A2}" destId="{136387DB-B6FE-4D50-9449-CA2C25EF8163}" srcOrd="1" destOrd="0" parTransId="{4C1AE466-4187-43F6-85DE-4509A7D9D116}" sibTransId="{2418047D-F4D2-444D-AFD8-2162DFDA6EE9}"/>
    <dgm:cxn modelId="{DC80577C-13EA-4B5F-BA6C-9E81DFBBFA05}" type="presOf" srcId="{D0A07CBC-1F09-4FEB-ABE8-BCEC5CD85DBE}" destId="{8E4DC9BB-C38D-47C0-A960-76C975439819}" srcOrd="0" destOrd="0" presId="urn:microsoft.com/office/officeart/2005/8/layout/chevron2"/>
    <dgm:cxn modelId="{657B407D-5C42-4414-807D-7943B424DC9D}" type="presOf" srcId="{136387DB-B6FE-4D50-9449-CA2C25EF8163}" destId="{A184C1D7-67BE-43BF-9828-EC010F94A1C0}" srcOrd="0" destOrd="1" presId="urn:microsoft.com/office/officeart/2005/8/layout/chevron2"/>
    <dgm:cxn modelId="{A062CA97-430A-4751-884E-37E4B9699288}" type="presOf" srcId="{44F1CF72-13B1-413D-9B69-14DF31CD770D}" destId="{5EA543EF-595D-4182-9BC5-4D00CB7A7D37}" srcOrd="0" destOrd="0" presId="urn:microsoft.com/office/officeart/2005/8/layout/chevron2"/>
    <dgm:cxn modelId="{74B164AB-CF91-4CAC-B448-A35DD18C6E93}" type="presOf" srcId="{CE2FE37C-1A7F-4954-AA55-823744405201}" destId="{6AD07FC5-D92D-4EE4-91E0-5FA837366895}" srcOrd="0" destOrd="0" presId="urn:microsoft.com/office/officeart/2005/8/layout/chevron2"/>
    <dgm:cxn modelId="{0EB812B2-0B10-43C0-86A2-E8D7F64A4D6D}" type="presOf" srcId="{9D3B609D-1BFC-44E7-BF13-994C4A0174DE}" destId="{905B0F14-253E-49E2-A3D5-9D16171DCAD2}" srcOrd="0" destOrd="0" presId="urn:microsoft.com/office/officeart/2005/8/layout/chevron2"/>
    <dgm:cxn modelId="{D90C81BB-29F5-4B5A-9A1B-5A9710348EF2}" type="presOf" srcId="{D3CF630B-50B3-4E8C-ABEA-3D5AF7752CEE}" destId="{8F323DF3-114A-490E-BACB-9CCC65336835}" srcOrd="0" destOrd="0" presId="urn:microsoft.com/office/officeart/2005/8/layout/chevron2"/>
    <dgm:cxn modelId="{F11C9EC3-9CB2-4605-9607-6F718F1DAC8F}" srcId="{0993CFA9-AC97-4909-836D-1AC57F76B3A2}" destId="{FF4DEAC7-AF05-4280-8817-E8F1B41FA392}" srcOrd="0" destOrd="0" parTransId="{A3F679D9-2B28-4EF1-8307-9DC9FAE2D88E}" sibTransId="{0BDDAE1C-5C61-472A-AF30-F1A7D067AB29}"/>
    <dgm:cxn modelId="{F8BBB5C3-0B5F-4628-80A6-F4FBF007DE39}" srcId="{0993CFA9-AC97-4909-836D-1AC57F76B3A2}" destId="{8D2F41B1-866F-4E5C-A791-015CF9A8B2CA}" srcOrd="2" destOrd="0" parTransId="{48EE725E-470C-4F78-A843-2AE8E13CB4EA}" sibTransId="{F5DDC68C-C8A8-479D-BCFD-C9F8616A6D79}"/>
    <dgm:cxn modelId="{1684CBC8-E10B-4724-9CCA-B109E224EF60}" type="presOf" srcId="{8D2F41B1-866F-4E5C-A791-015CF9A8B2CA}" destId="{A184C1D7-67BE-43BF-9828-EC010F94A1C0}" srcOrd="0" destOrd="2" presId="urn:microsoft.com/office/officeart/2005/8/layout/chevron2"/>
    <dgm:cxn modelId="{D8DA89F4-B052-4BFE-8EA0-52651BA68105}" srcId="{9D3B609D-1BFC-44E7-BF13-994C4A0174DE}" destId="{D0A07CBC-1F09-4FEB-ABE8-BCEC5CD85DBE}" srcOrd="0" destOrd="0" parTransId="{659D5437-59DA-467E-A420-6A7CF4D0E0A6}" sibTransId="{DB8B33A6-37FA-4E53-9EB7-D543E37F9552}"/>
    <dgm:cxn modelId="{863FE0B8-C2E8-4660-A96A-8436FF8458C3}" type="presParOf" srcId="{905B0F14-253E-49E2-A3D5-9D16171DCAD2}" destId="{EA74708A-21AC-4C76-BAE5-A986BCE7F49E}" srcOrd="0" destOrd="0" presId="urn:microsoft.com/office/officeart/2005/8/layout/chevron2"/>
    <dgm:cxn modelId="{8AB9B2D1-8351-4A23-A165-61C225AD82B1}" type="presParOf" srcId="{EA74708A-21AC-4C76-BAE5-A986BCE7F49E}" destId="{8E4DC9BB-C38D-47C0-A960-76C975439819}" srcOrd="0" destOrd="0" presId="urn:microsoft.com/office/officeart/2005/8/layout/chevron2"/>
    <dgm:cxn modelId="{E4FD5C68-44A8-4693-B293-5DD553E605B9}" type="presParOf" srcId="{EA74708A-21AC-4C76-BAE5-A986BCE7F49E}" destId="{5EA543EF-595D-4182-9BC5-4D00CB7A7D37}" srcOrd="1" destOrd="0" presId="urn:microsoft.com/office/officeart/2005/8/layout/chevron2"/>
    <dgm:cxn modelId="{338512F0-00B6-419E-8F04-D78D843DA7C0}" type="presParOf" srcId="{905B0F14-253E-49E2-A3D5-9D16171DCAD2}" destId="{A56F55F9-8115-4DB2-9EA1-1C9D04D1AF2B}" srcOrd="1" destOrd="0" presId="urn:microsoft.com/office/officeart/2005/8/layout/chevron2"/>
    <dgm:cxn modelId="{D4E308D5-F91B-435F-B8CD-5D9636461D6F}" type="presParOf" srcId="{905B0F14-253E-49E2-A3D5-9D16171DCAD2}" destId="{15B1E74E-9E52-42F1-B4BE-29D6276375CE}" srcOrd="2" destOrd="0" presId="urn:microsoft.com/office/officeart/2005/8/layout/chevron2"/>
    <dgm:cxn modelId="{B9304CBA-D9DC-46AA-AB48-7EB9198F45C9}" type="presParOf" srcId="{15B1E74E-9E52-42F1-B4BE-29D6276375CE}" destId="{5F5F1BA5-3B77-4E48-B0F9-1001E1C9A111}" srcOrd="0" destOrd="0" presId="urn:microsoft.com/office/officeart/2005/8/layout/chevron2"/>
    <dgm:cxn modelId="{D7D3A5B0-1B59-4178-B29B-58160E33EE6D}" type="presParOf" srcId="{15B1E74E-9E52-42F1-B4BE-29D6276375CE}" destId="{A184C1D7-67BE-43BF-9828-EC010F94A1C0}" srcOrd="1" destOrd="0" presId="urn:microsoft.com/office/officeart/2005/8/layout/chevron2"/>
    <dgm:cxn modelId="{2CE77D52-2A11-434D-8216-AA973C2B4D67}" type="presParOf" srcId="{905B0F14-253E-49E2-A3D5-9D16171DCAD2}" destId="{C46B2D2E-A7CC-469E-8FD2-2B621995C2B5}" srcOrd="3" destOrd="0" presId="urn:microsoft.com/office/officeart/2005/8/layout/chevron2"/>
    <dgm:cxn modelId="{FC5E9E56-9446-4CF1-90A1-EFAAA1C0CFF5}" type="presParOf" srcId="{905B0F14-253E-49E2-A3D5-9D16171DCAD2}" destId="{F76F8207-EF8B-47D5-A8E7-2CBF6F3E0E9B}" srcOrd="4" destOrd="0" presId="urn:microsoft.com/office/officeart/2005/8/layout/chevron2"/>
    <dgm:cxn modelId="{88A35CF6-75D0-4641-ADD4-EE16A94EF542}" type="presParOf" srcId="{F76F8207-EF8B-47D5-A8E7-2CBF6F3E0E9B}" destId="{6AD07FC5-D92D-4EE4-91E0-5FA837366895}" srcOrd="0" destOrd="0" presId="urn:microsoft.com/office/officeart/2005/8/layout/chevron2"/>
    <dgm:cxn modelId="{C1458ADE-B664-4380-80CF-7F172BD6BA43}" type="presParOf" srcId="{F76F8207-EF8B-47D5-A8E7-2CBF6F3E0E9B}" destId="{8F323DF3-114A-490E-BACB-9CCC65336835}" srcOrd="1" destOrd="0" presId="urn:microsoft.com/office/officeart/2005/8/layout/chevron2"/>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692D768B-7706-48E3-A78E-9E33479689BB}" type="doc">
      <dgm:prSet loTypeId="urn:microsoft.com/office/officeart/2005/8/layout/process4" loCatId="list" qsTypeId="urn:microsoft.com/office/officeart/2005/8/quickstyle/3d4" qsCatId="3D" csTypeId="urn:microsoft.com/office/officeart/2005/8/colors/accent1_2" csCatId="accent1" phldr="1"/>
      <dgm:spPr/>
      <dgm:t>
        <a:bodyPr/>
        <a:lstStyle/>
        <a:p>
          <a:endParaRPr lang="es-ES"/>
        </a:p>
      </dgm:t>
    </dgm:pt>
    <dgm:pt modelId="{AF01AB4F-6E94-43E4-A3DD-869E4D938891}">
      <dgm:prSet phldrT="[Texto]" custT="1"/>
      <dgm:spPr/>
      <dgm:t>
        <a:bodyPr/>
        <a:lstStyle/>
        <a:p>
          <a:r>
            <a:rPr lang="es-VE" sz="1400" dirty="0">
              <a:solidFill>
                <a:schemeClr val="tx1"/>
              </a:solidFill>
              <a:latin typeface="Arial" pitchFamily="34" charset="0"/>
              <a:ea typeface="Calibri" pitchFamily="34" charset="0"/>
              <a:cs typeface="Times New Roman" pitchFamily="18" charset="0"/>
            </a:rPr>
            <a:t>Predictivo</a:t>
          </a:r>
          <a:endParaRPr lang="es-ES" sz="1400" dirty="0">
            <a:solidFill>
              <a:schemeClr val="tx1"/>
            </a:solidFill>
          </a:endParaRPr>
        </a:p>
      </dgm:t>
    </dgm:pt>
    <dgm:pt modelId="{098A6CCB-EF88-4026-AA98-AE94CD00C2CA}" type="parTrans" cxnId="{3FD17845-ADB6-453E-A28F-94569D362112}">
      <dgm:prSet/>
      <dgm:spPr/>
      <dgm:t>
        <a:bodyPr/>
        <a:lstStyle/>
        <a:p>
          <a:endParaRPr lang="es-ES"/>
        </a:p>
      </dgm:t>
    </dgm:pt>
    <dgm:pt modelId="{F3019033-98EF-4BF5-BD27-2028FC9B5B62}" type="sibTrans" cxnId="{3FD17845-ADB6-453E-A28F-94569D362112}">
      <dgm:prSet/>
      <dgm:spPr/>
      <dgm:t>
        <a:bodyPr/>
        <a:lstStyle/>
        <a:p>
          <a:endParaRPr lang="es-ES"/>
        </a:p>
      </dgm:t>
    </dgm:pt>
    <dgm:pt modelId="{2CEB747D-091B-4FFB-AB8E-02447E8905CB}">
      <dgm:prSet phldrT="[Texto]" custT="1"/>
      <dgm:spPr/>
      <dgm:t>
        <a:bodyPr/>
        <a:lstStyle/>
        <a:p>
          <a:r>
            <a:rPr lang="es-VE" sz="1400" dirty="0">
              <a:solidFill>
                <a:schemeClr val="tx1"/>
              </a:solidFill>
              <a:latin typeface="Arial" pitchFamily="34" charset="0"/>
              <a:ea typeface="Calibri" pitchFamily="34" charset="0"/>
              <a:cs typeface="Times New Roman" pitchFamily="18" charset="0"/>
            </a:rPr>
            <a:t>Grupo de trabajo multidisciplinario con experiencia en    los procesos</a:t>
          </a:r>
          <a:endParaRPr lang="es-ES" sz="1400" dirty="0">
            <a:solidFill>
              <a:schemeClr val="tx1"/>
            </a:solidFill>
          </a:endParaRPr>
        </a:p>
      </dgm:t>
    </dgm:pt>
    <dgm:pt modelId="{3AC4ED14-8B3C-42D3-87B3-DC8941983E50}" type="parTrans" cxnId="{ED348362-4D39-4656-9877-E48A6CD0F558}">
      <dgm:prSet/>
      <dgm:spPr/>
      <dgm:t>
        <a:bodyPr/>
        <a:lstStyle/>
        <a:p>
          <a:endParaRPr lang="es-ES"/>
        </a:p>
      </dgm:t>
    </dgm:pt>
    <dgm:pt modelId="{C9370324-7D6A-48F7-B9B3-EF7AA45C7204}" type="sibTrans" cxnId="{ED348362-4D39-4656-9877-E48A6CD0F558}">
      <dgm:prSet/>
      <dgm:spPr/>
      <dgm:t>
        <a:bodyPr/>
        <a:lstStyle/>
        <a:p>
          <a:endParaRPr lang="es-ES"/>
        </a:p>
      </dgm:t>
    </dgm:pt>
    <dgm:pt modelId="{DFA38C77-2312-4090-99AC-E8C50D6A2126}">
      <dgm:prSet phldrT="[Texto]" custT="1"/>
      <dgm:spPr/>
      <dgm:t>
        <a:bodyPr/>
        <a:lstStyle/>
        <a:p>
          <a:r>
            <a:rPr lang="es-VE" sz="1400" dirty="0">
              <a:solidFill>
                <a:schemeClr val="tx1"/>
              </a:solidFill>
              <a:latin typeface="Arial" pitchFamily="34" charset="0"/>
              <a:ea typeface="Calibri" pitchFamily="34" charset="0"/>
              <a:cs typeface="Times New Roman" pitchFamily="18" charset="0"/>
            </a:rPr>
            <a:t>Aplicable en todas las etapas de la instalación</a:t>
          </a:r>
          <a:endParaRPr lang="es-ES" sz="1400" dirty="0">
            <a:solidFill>
              <a:schemeClr val="tx1"/>
            </a:solidFill>
          </a:endParaRPr>
        </a:p>
      </dgm:t>
    </dgm:pt>
    <dgm:pt modelId="{74A91365-D513-44E2-B315-65FF43B929CF}" type="parTrans" cxnId="{C3C30871-8F29-4A30-A46F-2D6B6B2FCC7C}">
      <dgm:prSet/>
      <dgm:spPr/>
      <dgm:t>
        <a:bodyPr/>
        <a:lstStyle/>
        <a:p>
          <a:endParaRPr lang="es-ES"/>
        </a:p>
      </dgm:t>
    </dgm:pt>
    <dgm:pt modelId="{295A439A-B2AE-402E-AF6A-3BA89F3FD9E8}" type="sibTrans" cxnId="{C3C30871-8F29-4A30-A46F-2D6B6B2FCC7C}">
      <dgm:prSet/>
      <dgm:spPr/>
      <dgm:t>
        <a:bodyPr/>
        <a:lstStyle/>
        <a:p>
          <a:endParaRPr lang="es-ES"/>
        </a:p>
      </dgm:t>
    </dgm:pt>
    <dgm:pt modelId="{7602FDFA-DCAB-41BC-A8AB-3DB70C3F1F56}">
      <dgm:prSet custT="1"/>
      <dgm:spPr/>
      <dgm:t>
        <a:bodyPr/>
        <a:lstStyle/>
        <a:p>
          <a:r>
            <a:rPr lang="es-VE" sz="1400" dirty="0">
              <a:solidFill>
                <a:schemeClr val="tx1"/>
              </a:solidFill>
              <a:latin typeface="Arial" pitchFamily="34" charset="0"/>
              <a:ea typeface="Calibri" pitchFamily="34" charset="0"/>
              <a:cs typeface="Times New Roman" pitchFamily="18" charset="0"/>
            </a:rPr>
            <a:t>Revisión sistemática del proceso</a:t>
          </a:r>
          <a:endParaRPr lang="es-ES" sz="1400" dirty="0">
            <a:solidFill>
              <a:schemeClr val="tx1"/>
            </a:solidFill>
            <a:latin typeface="Arial" pitchFamily="34" charset="0"/>
          </a:endParaRPr>
        </a:p>
      </dgm:t>
    </dgm:pt>
    <dgm:pt modelId="{21DC9C02-D5F0-4CD0-A104-FDFD4D352004}" type="parTrans" cxnId="{0E5D94B4-B650-4B5E-935A-30F86E1EE485}">
      <dgm:prSet/>
      <dgm:spPr/>
      <dgm:t>
        <a:bodyPr/>
        <a:lstStyle/>
        <a:p>
          <a:endParaRPr lang="es-ES"/>
        </a:p>
      </dgm:t>
    </dgm:pt>
    <dgm:pt modelId="{5CDA10B6-2057-4FDA-AC6C-56F3EE2ECB65}" type="sibTrans" cxnId="{0E5D94B4-B650-4B5E-935A-30F86E1EE485}">
      <dgm:prSet/>
      <dgm:spPr/>
      <dgm:t>
        <a:bodyPr/>
        <a:lstStyle/>
        <a:p>
          <a:endParaRPr lang="es-ES"/>
        </a:p>
      </dgm:t>
    </dgm:pt>
    <dgm:pt modelId="{D1D74066-32C8-48F4-9393-21C892925F51}" type="pres">
      <dgm:prSet presAssocID="{692D768B-7706-48E3-A78E-9E33479689BB}" presName="Name0" presStyleCnt="0">
        <dgm:presLayoutVars>
          <dgm:dir/>
          <dgm:animLvl val="lvl"/>
          <dgm:resizeHandles val="exact"/>
        </dgm:presLayoutVars>
      </dgm:prSet>
      <dgm:spPr/>
    </dgm:pt>
    <dgm:pt modelId="{10DE9E25-9F18-4F91-93CB-729FBE29352E}" type="pres">
      <dgm:prSet presAssocID="{7602FDFA-DCAB-41BC-A8AB-3DB70C3F1F56}" presName="boxAndChildren" presStyleCnt="0"/>
      <dgm:spPr/>
    </dgm:pt>
    <dgm:pt modelId="{6023FB97-BCA2-4783-AB6C-D505FC97384B}" type="pres">
      <dgm:prSet presAssocID="{7602FDFA-DCAB-41BC-A8AB-3DB70C3F1F56}" presName="parentTextBox" presStyleLbl="node1" presStyleIdx="0" presStyleCnt="4"/>
      <dgm:spPr/>
    </dgm:pt>
    <dgm:pt modelId="{237EF5FE-6419-42B1-8792-207BF37A3543}" type="pres">
      <dgm:prSet presAssocID="{295A439A-B2AE-402E-AF6A-3BA89F3FD9E8}" presName="sp" presStyleCnt="0"/>
      <dgm:spPr/>
    </dgm:pt>
    <dgm:pt modelId="{34FC6D19-4139-42A4-A0A4-0BFF2D19E664}" type="pres">
      <dgm:prSet presAssocID="{DFA38C77-2312-4090-99AC-E8C50D6A2126}" presName="arrowAndChildren" presStyleCnt="0"/>
      <dgm:spPr/>
    </dgm:pt>
    <dgm:pt modelId="{6E5594DA-9070-4085-9116-07A036EBE055}" type="pres">
      <dgm:prSet presAssocID="{DFA38C77-2312-4090-99AC-E8C50D6A2126}" presName="parentTextArrow" presStyleLbl="node1" presStyleIdx="1" presStyleCnt="4"/>
      <dgm:spPr/>
    </dgm:pt>
    <dgm:pt modelId="{7930ECDC-E118-4B45-B44C-749AF50E9CB5}" type="pres">
      <dgm:prSet presAssocID="{C9370324-7D6A-48F7-B9B3-EF7AA45C7204}" presName="sp" presStyleCnt="0"/>
      <dgm:spPr/>
    </dgm:pt>
    <dgm:pt modelId="{4437D6EA-D943-4902-8204-11AD35DEEB69}" type="pres">
      <dgm:prSet presAssocID="{2CEB747D-091B-4FFB-AB8E-02447E8905CB}" presName="arrowAndChildren" presStyleCnt="0"/>
      <dgm:spPr/>
    </dgm:pt>
    <dgm:pt modelId="{1892AA8C-50DA-4190-907C-BB7F50D46200}" type="pres">
      <dgm:prSet presAssocID="{2CEB747D-091B-4FFB-AB8E-02447E8905CB}" presName="parentTextArrow" presStyleLbl="node1" presStyleIdx="2" presStyleCnt="4"/>
      <dgm:spPr/>
    </dgm:pt>
    <dgm:pt modelId="{3B67B415-69F4-467D-B641-470D6296C25E}" type="pres">
      <dgm:prSet presAssocID="{F3019033-98EF-4BF5-BD27-2028FC9B5B62}" presName="sp" presStyleCnt="0"/>
      <dgm:spPr/>
    </dgm:pt>
    <dgm:pt modelId="{64721F0C-0A98-4F80-9498-3D11FA6EE588}" type="pres">
      <dgm:prSet presAssocID="{AF01AB4F-6E94-43E4-A3DD-869E4D938891}" presName="arrowAndChildren" presStyleCnt="0"/>
      <dgm:spPr/>
    </dgm:pt>
    <dgm:pt modelId="{B96A2049-719F-4048-9D07-BD71AFB21409}" type="pres">
      <dgm:prSet presAssocID="{AF01AB4F-6E94-43E4-A3DD-869E4D938891}" presName="parentTextArrow" presStyleLbl="node1" presStyleIdx="3" presStyleCnt="4" custLinFactNeighborX="-7692" custLinFactNeighborY="-123"/>
      <dgm:spPr/>
    </dgm:pt>
  </dgm:ptLst>
  <dgm:cxnLst>
    <dgm:cxn modelId="{3AC9AC19-0490-47C8-AF7C-1241BC73C655}" type="presOf" srcId="{AF01AB4F-6E94-43E4-A3DD-869E4D938891}" destId="{B96A2049-719F-4048-9D07-BD71AFB21409}" srcOrd="0" destOrd="0" presId="urn:microsoft.com/office/officeart/2005/8/layout/process4"/>
    <dgm:cxn modelId="{8724793A-865D-4FF4-B3BE-B142DEE2BD0B}" type="presOf" srcId="{DFA38C77-2312-4090-99AC-E8C50D6A2126}" destId="{6E5594DA-9070-4085-9116-07A036EBE055}" srcOrd="0" destOrd="0" presId="urn:microsoft.com/office/officeart/2005/8/layout/process4"/>
    <dgm:cxn modelId="{ED348362-4D39-4656-9877-E48A6CD0F558}" srcId="{692D768B-7706-48E3-A78E-9E33479689BB}" destId="{2CEB747D-091B-4FFB-AB8E-02447E8905CB}" srcOrd="1" destOrd="0" parTransId="{3AC4ED14-8B3C-42D3-87B3-DC8941983E50}" sibTransId="{C9370324-7D6A-48F7-B9B3-EF7AA45C7204}"/>
    <dgm:cxn modelId="{3FD17845-ADB6-453E-A28F-94569D362112}" srcId="{692D768B-7706-48E3-A78E-9E33479689BB}" destId="{AF01AB4F-6E94-43E4-A3DD-869E4D938891}" srcOrd="0" destOrd="0" parTransId="{098A6CCB-EF88-4026-AA98-AE94CD00C2CA}" sibTransId="{F3019033-98EF-4BF5-BD27-2028FC9B5B62}"/>
    <dgm:cxn modelId="{C3C30871-8F29-4A30-A46F-2D6B6B2FCC7C}" srcId="{692D768B-7706-48E3-A78E-9E33479689BB}" destId="{DFA38C77-2312-4090-99AC-E8C50D6A2126}" srcOrd="2" destOrd="0" parTransId="{74A91365-D513-44E2-B315-65FF43B929CF}" sibTransId="{295A439A-B2AE-402E-AF6A-3BA89F3FD9E8}"/>
    <dgm:cxn modelId="{A1EF6A7A-0F2E-4D66-AD9A-6D0F885913AE}" type="presOf" srcId="{7602FDFA-DCAB-41BC-A8AB-3DB70C3F1F56}" destId="{6023FB97-BCA2-4783-AB6C-D505FC97384B}" srcOrd="0" destOrd="0" presId="urn:microsoft.com/office/officeart/2005/8/layout/process4"/>
    <dgm:cxn modelId="{0E5D94B4-B650-4B5E-935A-30F86E1EE485}" srcId="{692D768B-7706-48E3-A78E-9E33479689BB}" destId="{7602FDFA-DCAB-41BC-A8AB-3DB70C3F1F56}" srcOrd="3" destOrd="0" parTransId="{21DC9C02-D5F0-4CD0-A104-FDFD4D352004}" sibTransId="{5CDA10B6-2057-4FDA-AC6C-56F3EE2ECB65}"/>
    <dgm:cxn modelId="{40FB36CC-4D9B-43B7-83AF-2F0EDA9CDA70}" type="presOf" srcId="{692D768B-7706-48E3-A78E-9E33479689BB}" destId="{D1D74066-32C8-48F4-9393-21C892925F51}" srcOrd="0" destOrd="0" presId="urn:microsoft.com/office/officeart/2005/8/layout/process4"/>
    <dgm:cxn modelId="{AA92CAD8-D818-4097-A5B1-EA8CF8E93E93}" type="presOf" srcId="{2CEB747D-091B-4FFB-AB8E-02447E8905CB}" destId="{1892AA8C-50DA-4190-907C-BB7F50D46200}" srcOrd="0" destOrd="0" presId="urn:microsoft.com/office/officeart/2005/8/layout/process4"/>
    <dgm:cxn modelId="{7E35CE5A-FACB-4CBB-A161-330B56C1CB12}" type="presParOf" srcId="{D1D74066-32C8-48F4-9393-21C892925F51}" destId="{10DE9E25-9F18-4F91-93CB-729FBE29352E}" srcOrd="0" destOrd="0" presId="urn:microsoft.com/office/officeart/2005/8/layout/process4"/>
    <dgm:cxn modelId="{C62FE02A-1168-4993-B15E-3B942E182ED1}" type="presParOf" srcId="{10DE9E25-9F18-4F91-93CB-729FBE29352E}" destId="{6023FB97-BCA2-4783-AB6C-D505FC97384B}" srcOrd="0" destOrd="0" presId="urn:microsoft.com/office/officeart/2005/8/layout/process4"/>
    <dgm:cxn modelId="{88092C43-4EB0-4C4A-B536-06623C3F917A}" type="presParOf" srcId="{D1D74066-32C8-48F4-9393-21C892925F51}" destId="{237EF5FE-6419-42B1-8792-207BF37A3543}" srcOrd="1" destOrd="0" presId="urn:microsoft.com/office/officeart/2005/8/layout/process4"/>
    <dgm:cxn modelId="{E20D1642-86F2-434A-8E7D-861FC3C98077}" type="presParOf" srcId="{D1D74066-32C8-48F4-9393-21C892925F51}" destId="{34FC6D19-4139-42A4-A0A4-0BFF2D19E664}" srcOrd="2" destOrd="0" presId="urn:microsoft.com/office/officeart/2005/8/layout/process4"/>
    <dgm:cxn modelId="{9C3DB9E7-EA29-4FEC-AA8D-FF4627CBBC9B}" type="presParOf" srcId="{34FC6D19-4139-42A4-A0A4-0BFF2D19E664}" destId="{6E5594DA-9070-4085-9116-07A036EBE055}" srcOrd="0" destOrd="0" presId="urn:microsoft.com/office/officeart/2005/8/layout/process4"/>
    <dgm:cxn modelId="{4B32AC8B-AF20-4C15-A912-3A0146CB7182}" type="presParOf" srcId="{D1D74066-32C8-48F4-9393-21C892925F51}" destId="{7930ECDC-E118-4B45-B44C-749AF50E9CB5}" srcOrd="3" destOrd="0" presId="urn:microsoft.com/office/officeart/2005/8/layout/process4"/>
    <dgm:cxn modelId="{7F6ADD2B-7319-4801-B00A-D9B626AEDD1F}" type="presParOf" srcId="{D1D74066-32C8-48F4-9393-21C892925F51}" destId="{4437D6EA-D943-4902-8204-11AD35DEEB69}" srcOrd="4" destOrd="0" presId="urn:microsoft.com/office/officeart/2005/8/layout/process4"/>
    <dgm:cxn modelId="{C0EC6C50-FB0B-40FA-839F-AF6911D5D071}" type="presParOf" srcId="{4437D6EA-D943-4902-8204-11AD35DEEB69}" destId="{1892AA8C-50DA-4190-907C-BB7F50D46200}" srcOrd="0" destOrd="0" presId="urn:microsoft.com/office/officeart/2005/8/layout/process4"/>
    <dgm:cxn modelId="{E25B1698-2176-41EE-B5CF-FF5FBBF10801}" type="presParOf" srcId="{D1D74066-32C8-48F4-9393-21C892925F51}" destId="{3B67B415-69F4-467D-B641-470D6296C25E}" srcOrd="5" destOrd="0" presId="urn:microsoft.com/office/officeart/2005/8/layout/process4"/>
    <dgm:cxn modelId="{1D47B2D2-1FE3-4752-AD2E-D6DEDD2C0419}" type="presParOf" srcId="{D1D74066-32C8-48F4-9393-21C892925F51}" destId="{64721F0C-0A98-4F80-9498-3D11FA6EE588}" srcOrd="6" destOrd="0" presId="urn:microsoft.com/office/officeart/2005/8/layout/process4"/>
    <dgm:cxn modelId="{2CAA6FA7-BB85-4E4A-9C69-44C2B1F3A16F}" type="presParOf" srcId="{64721F0C-0A98-4F80-9498-3D11FA6EE588}" destId="{B96A2049-719F-4048-9D07-BD71AFB21409}" srcOrd="0" destOrd="0" presId="urn:microsoft.com/office/officeart/2005/8/layout/process4"/>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C7A200E-5292-4501-AEB3-25E13C632C07}">
      <dsp:nvSpPr>
        <dsp:cNvPr id="0" name=""/>
        <dsp:cNvSpPr/>
      </dsp:nvSpPr>
      <dsp:spPr>
        <a:xfrm rot="10800000">
          <a:off x="1303273" y="1895"/>
          <a:ext cx="4053840" cy="1128772"/>
        </a:xfrm>
        <a:prstGeom prst="homePlate">
          <a:avLst/>
        </a:prstGeom>
        <a:gradFill rotWithShape="0">
          <a:gsLst>
            <a:gs pos="0">
              <a:schemeClr val="accent2">
                <a:hueOff val="0"/>
                <a:satOff val="0"/>
                <a:lumOff val="0"/>
                <a:alphaOff val="0"/>
                <a:tint val="50000"/>
                <a:satMod val="300000"/>
              </a:schemeClr>
            </a:gs>
            <a:gs pos="35000">
              <a:schemeClr val="accent2">
                <a:hueOff val="0"/>
                <a:satOff val="0"/>
                <a:lumOff val="0"/>
                <a:alphaOff val="0"/>
                <a:tint val="37000"/>
                <a:satMod val="300000"/>
              </a:schemeClr>
            </a:gs>
            <a:gs pos="100000">
              <a:schemeClr val="accent2">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497757" tIns="53340" rIns="99568" bIns="53340" numCol="1" spcCol="1270" anchor="ctr" anchorCtr="0">
          <a:noAutofit/>
        </a:bodyPr>
        <a:lstStyle/>
        <a:p>
          <a:pPr marL="0" lvl="0" indent="0" algn="l" defTabSz="622300">
            <a:lnSpc>
              <a:spcPct val="90000"/>
            </a:lnSpc>
            <a:spcBef>
              <a:spcPct val="0"/>
            </a:spcBef>
            <a:spcAft>
              <a:spcPct val="35000"/>
            </a:spcAft>
            <a:buNone/>
          </a:pPr>
          <a:r>
            <a:rPr lang="es-VE" sz="1400" kern="1200" dirty="0">
              <a:latin typeface="Arial" pitchFamily="34" charset="0"/>
              <a:cs typeface="Arial" pitchFamily="34" charset="0"/>
            </a:rPr>
            <a:t>Tecnología convencional con aislamiento en aire lo cual implica equipos de gran tamaño.</a:t>
          </a:r>
          <a:endParaRPr lang="es-ES" sz="1400" kern="1200" dirty="0">
            <a:latin typeface="Arial" pitchFamily="34" charset="0"/>
            <a:cs typeface="Arial" pitchFamily="34" charset="0"/>
          </a:endParaRPr>
        </a:p>
      </dsp:txBody>
      <dsp:txXfrm rot="10800000">
        <a:off x="1585466" y="1895"/>
        <a:ext cx="3771647" cy="1128772"/>
      </dsp:txXfrm>
    </dsp:sp>
    <dsp:sp modelId="{51DB6A7C-E911-4695-A4F4-8105F580441D}">
      <dsp:nvSpPr>
        <dsp:cNvPr id="0" name=""/>
        <dsp:cNvSpPr/>
      </dsp:nvSpPr>
      <dsp:spPr>
        <a:xfrm>
          <a:off x="738886" y="1895"/>
          <a:ext cx="1128772" cy="1128772"/>
        </a:xfrm>
        <a:prstGeom prst="ellipse">
          <a:avLst/>
        </a:prstGeom>
        <a:solidFill>
          <a:schemeClr val="accent2">
            <a:tint val="50000"/>
            <a:hueOff val="0"/>
            <a:satOff val="0"/>
            <a:lumOff val="0"/>
            <a:alphaOff val="0"/>
          </a:schemeClr>
        </a:solidFill>
        <a:ln w="9525"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1">
          <a:scrgbClr r="0" g="0" b="0"/>
        </a:lnRef>
        <a:fillRef idx="1">
          <a:scrgbClr r="0" g="0" b="0"/>
        </a:fillRef>
        <a:effectRef idx="1">
          <a:scrgbClr r="0" g="0" b="0"/>
        </a:effectRef>
        <a:fontRef idx="minor"/>
      </dsp:style>
    </dsp:sp>
    <dsp:sp modelId="{D394225D-0E77-45AE-82D6-770EA32E95E0}">
      <dsp:nvSpPr>
        <dsp:cNvPr id="0" name=""/>
        <dsp:cNvSpPr/>
      </dsp:nvSpPr>
      <dsp:spPr>
        <a:xfrm rot="10800000">
          <a:off x="1303273" y="1467613"/>
          <a:ext cx="4053840" cy="1128772"/>
        </a:xfrm>
        <a:prstGeom prst="homePlate">
          <a:avLst/>
        </a:prstGeom>
        <a:gradFill rotWithShape="0">
          <a:gsLst>
            <a:gs pos="0">
              <a:schemeClr val="accent3">
                <a:hueOff val="0"/>
                <a:satOff val="0"/>
                <a:lumOff val="0"/>
                <a:alphaOff val="0"/>
                <a:tint val="50000"/>
                <a:satMod val="300000"/>
              </a:schemeClr>
            </a:gs>
            <a:gs pos="35000">
              <a:schemeClr val="accent3">
                <a:hueOff val="0"/>
                <a:satOff val="0"/>
                <a:lumOff val="0"/>
                <a:alphaOff val="0"/>
                <a:tint val="37000"/>
                <a:satMod val="300000"/>
              </a:schemeClr>
            </a:gs>
            <a:gs pos="100000">
              <a:schemeClr val="accent3">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497757" tIns="49530" rIns="92456" bIns="49530" numCol="1" spcCol="1270" anchor="ctr" anchorCtr="0">
          <a:noAutofit/>
        </a:bodyPr>
        <a:lstStyle/>
        <a:p>
          <a:pPr marL="0" lvl="0" indent="0" algn="just" defTabSz="577850">
            <a:lnSpc>
              <a:spcPct val="90000"/>
            </a:lnSpc>
            <a:spcBef>
              <a:spcPct val="0"/>
            </a:spcBef>
            <a:spcAft>
              <a:spcPct val="35000"/>
            </a:spcAft>
            <a:buNone/>
          </a:pPr>
          <a:r>
            <a:rPr lang="es-VE" sz="1300" kern="1200" dirty="0">
              <a:latin typeface="Arial" pitchFamily="34" charset="0"/>
              <a:cs typeface="Arial" pitchFamily="34" charset="0"/>
            </a:rPr>
            <a:t>Es susceptible a las condiciones ambientales (Humedad, Contaminantes, Animales) debido a que los sistemas y componentes son abiertos y están en contacto con el medio ambiente.</a:t>
          </a:r>
          <a:endParaRPr lang="es-ES" sz="1300" kern="1200" dirty="0">
            <a:latin typeface="Arial" pitchFamily="34" charset="0"/>
            <a:cs typeface="Arial" pitchFamily="34" charset="0"/>
          </a:endParaRPr>
        </a:p>
      </dsp:txBody>
      <dsp:txXfrm rot="10800000">
        <a:off x="1585466" y="1467613"/>
        <a:ext cx="3771647" cy="1128772"/>
      </dsp:txXfrm>
    </dsp:sp>
    <dsp:sp modelId="{60A6473B-E5F4-47BF-823C-6C53976FD09F}">
      <dsp:nvSpPr>
        <dsp:cNvPr id="0" name=""/>
        <dsp:cNvSpPr/>
      </dsp:nvSpPr>
      <dsp:spPr>
        <a:xfrm>
          <a:off x="738886" y="1467613"/>
          <a:ext cx="1128772" cy="1128772"/>
        </a:xfrm>
        <a:prstGeom prst="ellipse">
          <a:avLst/>
        </a:prstGeom>
        <a:solidFill>
          <a:schemeClr val="accent3">
            <a:tint val="50000"/>
            <a:hueOff val="0"/>
            <a:satOff val="0"/>
            <a:lumOff val="0"/>
            <a:alphaOff val="0"/>
          </a:schemeClr>
        </a:solidFill>
        <a:ln w="9525"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1">
          <a:scrgbClr r="0" g="0" b="0"/>
        </a:lnRef>
        <a:fillRef idx="1">
          <a:scrgbClr r="0" g="0" b="0"/>
        </a:fillRef>
        <a:effectRef idx="1">
          <a:scrgbClr r="0" g="0" b="0"/>
        </a:effectRef>
        <a:fontRef idx="minor"/>
      </dsp:style>
    </dsp:sp>
    <dsp:sp modelId="{EAEEADAD-B65E-4BFB-BE5A-B4C5D12D1367}">
      <dsp:nvSpPr>
        <dsp:cNvPr id="0" name=""/>
        <dsp:cNvSpPr/>
      </dsp:nvSpPr>
      <dsp:spPr>
        <a:xfrm rot="10800000">
          <a:off x="1303273" y="2933332"/>
          <a:ext cx="4053840" cy="1128772"/>
        </a:xfrm>
        <a:prstGeom prst="homePlate">
          <a:avLst/>
        </a:prstGeom>
        <a:gradFill rotWithShape="0">
          <a:gsLst>
            <a:gs pos="0">
              <a:schemeClr val="accent4">
                <a:hueOff val="0"/>
                <a:satOff val="0"/>
                <a:lumOff val="0"/>
                <a:alphaOff val="0"/>
                <a:tint val="50000"/>
                <a:satMod val="300000"/>
              </a:schemeClr>
            </a:gs>
            <a:gs pos="35000">
              <a:schemeClr val="accent4">
                <a:hueOff val="0"/>
                <a:satOff val="0"/>
                <a:lumOff val="0"/>
                <a:alphaOff val="0"/>
                <a:tint val="37000"/>
                <a:satMod val="300000"/>
              </a:schemeClr>
            </a:gs>
            <a:gs pos="100000">
              <a:schemeClr val="accent4">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497757" tIns="53340" rIns="99568" bIns="53340" numCol="1" spcCol="1270" anchor="ctr" anchorCtr="0">
          <a:noAutofit/>
        </a:bodyPr>
        <a:lstStyle/>
        <a:p>
          <a:pPr marL="0" lvl="0" indent="0" algn="just" defTabSz="622300">
            <a:lnSpc>
              <a:spcPct val="90000"/>
            </a:lnSpc>
            <a:spcBef>
              <a:spcPct val="0"/>
            </a:spcBef>
            <a:spcAft>
              <a:spcPct val="35000"/>
            </a:spcAft>
            <a:buNone/>
          </a:pPr>
          <a:r>
            <a:rPr lang="es-VE" sz="1400" kern="1200" dirty="0">
              <a:latin typeface="Arial" pitchFamily="34" charset="0"/>
              <a:cs typeface="Arial" pitchFamily="34" charset="0"/>
            </a:rPr>
            <a:t>Requiere mantenimiento programado anual debido a la necesidad de limpieza, ajustes e inspección de partes internas.</a:t>
          </a:r>
          <a:endParaRPr lang="es-ES" sz="1400" kern="1200" dirty="0">
            <a:latin typeface="Arial" pitchFamily="34" charset="0"/>
            <a:cs typeface="Arial" pitchFamily="34" charset="0"/>
          </a:endParaRPr>
        </a:p>
      </dsp:txBody>
      <dsp:txXfrm rot="10800000">
        <a:off x="1585466" y="2933332"/>
        <a:ext cx="3771647" cy="1128772"/>
      </dsp:txXfrm>
    </dsp:sp>
    <dsp:sp modelId="{8D9A2FD8-49E9-4E3F-979C-338E7D697CAC}">
      <dsp:nvSpPr>
        <dsp:cNvPr id="0" name=""/>
        <dsp:cNvSpPr/>
      </dsp:nvSpPr>
      <dsp:spPr>
        <a:xfrm>
          <a:off x="738886" y="2933332"/>
          <a:ext cx="1128772" cy="1128772"/>
        </a:xfrm>
        <a:prstGeom prst="ellipse">
          <a:avLst/>
        </a:prstGeom>
        <a:solidFill>
          <a:schemeClr val="accent4">
            <a:tint val="50000"/>
            <a:hueOff val="0"/>
            <a:satOff val="0"/>
            <a:lumOff val="0"/>
            <a:alphaOff val="0"/>
          </a:schemeClr>
        </a:solidFill>
        <a:ln w="9525"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1">
          <a:scrgbClr r="0" g="0" b="0"/>
        </a:lnRef>
        <a:fillRef idx="1">
          <a:scrgbClr r="0" g="0" b="0"/>
        </a:fillRef>
        <a:effectRef idx="1">
          <a:scrgbClr r="0" g="0" b="0"/>
        </a:effectRef>
        <a:fontRef idx="minor"/>
      </dsp:style>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6FB8607-C5CC-4C51-91E0-7C295BF41E3C}">
      <dsp:nvSpPr>
        <dsp:cNvPr id="0" name=""/>
        <dsp:cNvSpPr/>
      </dsp:nvSpPr>
      <dsp:spPr>
        <a:xfrm>
          <a:off x="1156960" y="1183105"/>
          <a:ext cx="2615300" cy="2615300"/>
        </a:xfrm>
        <a:prstGeom prst="ellipse">
          <a:avLst/>
        </a:prstGeom>
        <a:gradFill rotWithShape="0">
          <a:gsLst>
            <a:gs pos="0">
              <a:schemeClr val="accent3">
                <a:shade val="80000"/>
                <a:alpha val="50000"/>
                <a:hueOff val="0"/>
                <a:satOff val="0"/>
                <a:lumOff val="0"/>
                <a:alphaOff val="0"/>
                <a:tint val="50000"/>
                <a:satMod val="300000"/>
              </a:schemeClr>
            </a:gs>
            <a:gs pos="35000">
              <a:schemeClr val="accent3">
                <a:shade val="80000"/>
                <a:alpha val="50000"/>
                <a:hueOff val="0"/>
                <a:satOff val="0"/>
                <a:lumOff val="0"/>
                <a:alphaOff val="0"/>
                <a:tint val="37000"/>
                <a:satMod val="300000"/>
              </a:schemeClr>
            </a:gs>
            <a:gs pos="100000">
              <a:schemeClr val="accent3">
                <a:shade val="80000"/>
                <a:alpha val="50000"/>
                <a:hueOff val="0"/>
                <a:satOff val="0"/>
                <a:lumOff val="0"/>
                <a:alphaOff val="0"/>
                <a:tint val="15000"/>
                <a:satMod val="350000"/>
              </a:schemeClr>
            </a:gs>
          </a:gsLst>
          <a:lin ang="16200000" scaled="1"/>
        </a:gradFill>
        <a:ln>
          <a:noFill/>
        </a:ln>
        <a:effectLst/>
        <a:scene3d>
          <a:camera prst="orthographicFront"/>
          <a:lightRig rig="flat" dir="t"/>
        </a:scene3d>
        <a:sp3d prstMaterial="dkEdge">
          <a:bevelT w="8200" h="38100"/>
        </a:sp3d>
      </dsp:spPr>
      <dsp:style>
        <a:lnRef idx="0">
          <a:scrgbClr r="0" g="0" b="0"/>
        </a:lnRef>
        <a:fillRef idx="2">
          <a:scrgbClr r="0" g="0" b="0"/>
        </a:fillRef>
        <a:effectRef idx="0">
          <a:scrgbClr r="0" g="0" b="0"/>
        </a:effectRef>
        <a:fontRef idx="minor">
          <a:schemeClr val="tx1"/>
        </a:fontRef>
      </dsp:style>
      <dsp:txBody>
        <a:bodyPr spcFirstLastPara="0" vert="horz" wrap="square" lIns="17780" tIns="17780" rIns="17780" bIns="17780" numCol="1" spcCol="1270" anchor="ctr" anchorCtr="0">
          <a:noAutofit/>
        </a:bodyPr>
        <a:lstStyle/>
        <a:p>
          <a:pPr marL="0" lvl="0" indent="0" algn="ctr" defTabSz="622300">
            <a:lnSpc>
              <a:spcPct val="90000"/>
            </a:lnSpc>
            <a:spcBef>
              <a:spcPct val="0"/>
            </a:spcBef>
            <a:spcAft>
              <a:spcPct val="35000"/>
            </a:spcAft>
            <a:buNone/>
          </a:pPr>
          <a:r>
            <a:rPr lang="es-ES" sz="1400" kern="1200" dirty="0">
              <a:latin typeface="Arial" pitchFamily="34" charset="0"/>
              <a:cs typeface="Arial" pitchFamily="34" charset="0"/>
            </a:rPr>
            <a:t>Tecnología GIS</a:t>
          </a:r>
        </a:p>
      </dsp:txBody>
      <dsp:txXfrm>
        <a:off x="1539962" y="1566107"/>
        <a:ext cx="1849296" cy="1849296"/>
      </dsp:txXfrm>
    </dsp:sp>
    <dsp:sp modelId="{B075BB92-D8F9-4CD0-8BA5-27E5C3321382}">
      <dsp:nvSpPr>
        <dsp:cNvPr id="0" name=""/>
        <dsp:cNvSpPr/>
      </dsp:nvSpPr>
      <dsp:spPr>
        <a:xfrm>
          <a:off x="1580547" y="-132835"/>
          <a:ext cx="1768126" cy="1840857"/>
        </a:xfrm>
        <a:prstGeom prst="ellipse">
          <a:avLst/>
        </a:prstGeom>
        <a:gradFill rotWithShape="0">
          <a:gsLst>
            <a:gs pos="0">
              <a:schemeClr val="accent3">
                <a:shade val="80000"/>
                <a:alpha val="50000"/>
                <a:hueOff val="112141"/>
                <a:satOff val="-1562"/>
                <a:lumOff val="13418"/>
                <a:alphaOff val="0"/>
                <a:tint val="50000"/>
                <a:satMod val="300000"/>
              </a:schemeClr>
            </a:gs>
            <a:gs pos="35000">
              <a:schemeClr val="accent3">
                <a:shade val="80000"/>
                <a:alpha val="50000"/>
                <a:hueOff val="112141"/>
                <a:satOff val="-1562"/>
                <a:lumOff val="13418"/>
                <a:alphaOff val="0"/>
                <a:tint val="37000"/>
                <a:satMod val="300000"/>
              </a:schemeClr>
            </a:gs>
            <a:gs pos="100000">
              <a:schemeClr val="accent3">
                <a:shade val="80000"/>
                <a:alpha val="50000"/>
                <a:hueOff val="112141"/>
                <a:satOff val="-1562"/>
                <a:lumOff val="13418"/>
                <a:alphaOff val="0"/>
                <a:tint val="15000"/>
                <a:satMod val="350000"/>
              </a:schemeClr>
            </a:gs>
          </a:gsLst>
          <a:lin ang="16200000" scaled="1"/>
        </a:gradFill>
        <a:ln>
          <a:noFill/>
        </a:ln>
        <a:effectLst/>
        <a:scene3d>
          <a:camera prst="orthographicFront"/>
          <a:lightRig rig="flat" dir="t"/>
        </a:scene3d>
        <a:sp3d prstMaterial="dkEdge">
          <a:bevelT w="8200" h="38100"/>
        </a:sp3d>
      </dsp:spPr>
      <dsp:style>
        <a:lnRef idx="0">
          <a:scrgbClr r="0" g="0" b="0"/>
        </a:lnRef>
        <a:fillRef idx="2">
          <a:scrgbClr r="0" g="0" b="0"/>
        </a:fillRef>
        <a:effectRef idx="0">
          <a:scrgbClr r="0" g="0" b="0"/>
        </a:effectRef>
        <a:fontRef idx="minor">
          <a:schemeClr val="tx1"/>
        </a:fontRef>
      </dsp:style>
      <dsp:txBody>
        <a:bodyPr spcFirstLastPara="0" vert="horz" wrap="square" lIns="15240" tIns="15240" rIns="15240" bIns="15240" numCol="1" spcCol="1270" anchor="ctr" anchorCtr="0">
          <a:noAutofit/>
        </a:bodyPr>
        <a:lstStyle/>
        <a:p>
          <a:pPr marL="0" lvl="0" indent="0" algn="ctr" defTabSz="533400">
            <a:lnSpc>
              <a:spcPct val="90000"/>
            </a:lnSpc>
            <a:spcBef>
              <a:spcPct val="0"/>
            </a:spcBef>
            <a:spcAft>
              <a:spcPct val="35000"/>
            </a:spcAft>
            <a:buNone/>
          </a:pPr>
          <a:r>
            <a:rPr lang="es-VE" sz="1200" kern="1200" dirty="0">
              <a:latin typeface="Arial" pitchFamily="34" charset="0"/>
              <a:cs typeface="Arial" pitchFamily="34" charset="0"/>
            </a:rPr>
            <a:t>Inmune al medio ambiente (Sistemas sellados, aislados del medio ambiente).</a:t>
          </a:r>
          <a:endParaRPr lang="es-ES" sz="1200" kern="1200" dirty="0">
            <a:latin typeface="Arial" pitchFamily="34" charset="0"/>
            <a:cs typeface="Arial" pitchFamily="34" charset="0"/>
          </a:endParaRPr>
        </a:p>
      </dsp:txBody>
      <dsp:txXfrm>
        <a:off x="1839483" y="136752"/>
        <a:ext cx="1250254" cy="1301683"/>
      </dsp:txXfrm>
    </dsp:sp>
    <dsp:sp modelId="{5F935A6F-447F-49C7-98AF-63FFA9DE0C6D}">
      <dsp:nvSpPr>
        <dsp:cNvPr id="0" name=""/>
        <dsp:cNvSpPr/>
      </dsp:nvSpPr>
      <dsp:spPr>
        <a:xfrm>
          <a:off x="3513947" y="1836930"/>
          <a:ext cx="1307650" cy="1307650"/>
        </a:xfrm>
        <a:prstGeom prst="ellipse">
          <a:avLst/>
        </a:prstGeom>
        <a:gradFill rotWithShape="0">
          <a:gsLst>
            <a:gs pos="0">
              <a:schemeClr val="accent3">
                <a:shade val="80000"/>
                <a:alpha val="50000"/>
                <a:hueOff val="224283"/>
                <a:satOff val="-3125"/>
                <a:lumOff val="26836"/>
                <a:alphaOff val="0"/>
                <a:tint val="50000"/>
                <a:satMod val="300000"/>
              </a:schemeClr>
            </a:gs>
            <a:gs pos="35000">
              <a:schemeClr val="accent3">
                <a:shade val="80000"/>
                <a:alpha val="50000"/>
                <a:hueOff val="224283"/>
                <a:satOff val="-3125"/>
                <a:lumOff val="26836"/>
                <a:alphaOff val="0"/>
                <a:tint val="37000"/>
                <a:satMod val="300000"/>
              </a:schemeClr>
            </a:gs>
            <a:gs pos="100000">
              <a:schemeClr val="accent3">
                <a:shade val="80000"/>
                <a:alpha val="50000"/>
                <a:hueOff val="224283"/>
                <a:satOff val="-3125"/>
                <a:lumOff val="26836"/>
                <a:alphaOff val="0"/>
                <a:tint val="15000"/>
                <a:satMod val="350000"/>
              </a:schemeClr>
            </a:gs>
          </a:gsLst>
          <a:lin ang="16200000" scaled="1"/>
        </a:gradFill>
        <a:ln>
          <a:noFill/>
        </a:ln>
        <a:effectLst/>
        <a:scene3d>
          <a:camera prst="orthographicFront"/>
          <a:lightRig rig="flat" dir="t"/>
        </a:scene3d>
        <a:sp3d prstMaterial="dkEdge">
          <a:bevelT w="8200" h="38100"/>
        </a:sp3d>
      </dsp:spPr>
      <dsp:style>
        <a:lnRef idx="0">
          <a:scrgbClr r="0" g="0" b="0"/>
        </a:lnRef>
        <a:fillRef idx="2">
          <a:scrgbClr r="0" g="0" b="0"/>
        </a:fillRef>
        <a:effectRef idx="0">
          <a:scrgbClr r="0" g="0" b="0"/>
        </a:effectRef>
        <a:fontRef idx="minor">
          <a:schemeClr val="tx1"/>
        </a:fontRef>
      </dsp:style>
      <dsp:txBody>
        <a:bodyPr spcFirstLastPara="0" vert="horz" wrap="square" lIns="15240" tIns="15240" rIns="15240" bIns="15240" numCol="1" spcCol="1270" anchor="ctr" anchorCtr="0">
          <a:noAutofit/>
        </a:bodyPr>
        <a:lstStyle/>
        <a:p>
          <a:pPr marL="0" lvl="0" indent="0" algn="ctr" defTabSz="533400">
            <a:lnSpc>
              <a:spcPct val="90000"/>
            </a:lnSpc>
            <a:spcBef>
              <a:spcPct val="0"/>
            </a:spcBef>
            <a:spcAft>
              <a:spcPct val="35000"/>
            </a:spcAft>
            <a:buNone/>
          </a:pPr>
          <a:r>
            <a:rPr lang="es-VE" sz="1200" kern="1200" dirty="0">
              <a:latin typeface="Arial" pitchFamily="34" charset="0"/>
              <a:cs typeface="Arial" pitchFamily="34" charset="0"/>
            </a:rPr>
            <a:t>Mínimo mantenimiento.</a:t>
          </a:r>
          <a:endParaRPr lang="es-ES" sz="1200" kern="1200" dirty="0">
            <a:latin typeface="Arial" pitchFamily="34" charset="0"/>
            <a:cs typeface="Arial" pitchFamily="34" charset="0"/>
          </a:endParaRPr>
        </a:p>
      </dsp:txBody>
      <dsp:txXfrm>
        <a:off x="3705448" y="2028431"/>
        <a:ext cx="924648" cy="924648"/>
      </dsp:txXfrm>
    </dsp:sp>
    <dsp:sp modelId="{80FC8C3C-F1BB-4BE2-9F1C-69A1C23E5E82}">
      <dsp:nvSpPr>
        <dsp:cNvPr id="0" name=""/>
        <dsp:cNvSpPr/>
      </dsp:nvSpPr>
      <dsp:spPr>
        <a:xfrm>
          <a:off x="1810785" y="3540092"/>
          <a:ext cx="1307650" cy="1307650"/>
        </a:xfrm>
        <a:prstGeom prst="ellipse">
          <a:avLst/>
        </a:prstGeom>
        <a:gradFill rotWithShape="0">
          <a:gsLst>
            <a:gs pos="0">
              <a:schemeClr val="accent3">
                <a:shade val="80000"/>
                <a:alpha val="50000"/>
                <a:hueOff val="224283"/>
                <a:satOff val="-3125"/>
                <a:lumOff val="26836"/>
                <a:alphaOff val="0"/>
                <a:tint val="50000"/>
                <a:satMod val="300000"/>
              </a:schemeClr>
            </a:gs>
            <a:gs pos="35000">
              <a:schemeClr val="accent3">
                <a:shade val="80000"/>
                <a:alpha val="50000"/>
                <a:hueOff val="224283"/>
                <a:satOff val="-3125"/>
                <a:lumOff val="26836"/>
                <a:alphaOff val="0"/>
                <a:tint val="37000"/>
                <a:satMod val="300000"/>
              </a:schemeClr>
            </a:gs>
            <a:gs pos="100000">
              <a:schemeClr val="accent3">
                <a:shade val="80000"/>
                <a:alpha val="50000"/>
                <a:hueOff val="224283"/>
                <a:satOff val="-3125"/>
                <a:lumOff val="26836"/>
                <a:alphaOff val="0"/>
                <a:tint val="15000"/>
                <a:satMod val="350000"/>
              </a:schemeClr>
            </a:gs>
          </a:gsLst>
          <a:lin ang="16200000" scaled="1"/>
        </a:gradFill>
        <a:ln>
          <a:noFill/>
        </a:ln>
        <a:effectLst/>
        <a:scene3d>
          <a:camera prst="orthographicFront"/>
          <a:lightRig rig="flat" dir="t"/>
        </a:scene3d>
        <a:sp3d prstMaterial="dkEdge">
          <a:bevelT w="8200" h="38100"/>
        </a:sp3d>
      </dsp:spPr>
      <dsp:style>
        <a:lnRef idx="0">
          <a:scrgbClr r="0" g="0" b="0"/>
        </a:lnRef>
        <a:fillRef idx="2">
          <a:scrgbClr r="0" g="0" b="0"/>
        </a:fillRef>
        <a:effectRef idx="0">
          <a:scrgbClr r="0" g="0" b="0"/>
        </a:effectRef>
        <a:fontRef idx="minor">
          <a:schemeClr val="tx1"/>
        </a:fontRef>
      </dsp:style>
      <dsp:txBody>
        <a:bodyPr spcFirstLastPara="0" vert="horz" wrap="square" lIns="15240" tIns="15240" rIns="15240" bIns="15240" numCol="1" spcCol="1270" anchor="ctr" anchorCtr="0">
          <a:noAutofit/>
        </a:bodyPr>
        <a:lstStyle/>
        <a:p>
          <a:pPr marL="0" lvl="0" indent="0" algn="ctr" defTabSz="533400">
            <a:lnSpc>
              <a:spcPct val="90000"/>
            </a:lnSpc>
            <a:spcBef>
              <a:spcPct val="0"/>
            </a:spcBef>
            <a:spcAft>
              <a:spcPct val="35000"/>
            </a:spcAft>
            <a:buNone/>
          </a:pPr>
          <a:r>
            <a:rPr lang="es-ES" sz="1200" kern="1200" dirty="0">
              <a:latin typeface="Arial" pitchFamily="34" charset="0"/>
              <a:cs typeface="Arial" pitchFamily="34" charset="0"/>
            </a:rPr>
            <a:t>Mayor Seguridad</a:t>
          </a:r>
        </a:p>
      </dsp:txBody>
      <dsp:txXfrm>
        <a:off x="2002286" y="3731593"/>
        <a:ext cx="924648" cy="924648"/>
      </dsp:txXfrm>
    </dsp:sp>
    <dsp:sp modelId="{C677935D-7B50-4CC9-AD11-3828CDF9693D}">
      <dsp:nvSpPr>
        <dsp:cNvPr id="0" name=""/>
        <dsp:cNvSpPr/>
      </dsp:nvSpPr>
      <dsp:spPr>
        <a:xfrm>
          <a:off x="107623" y="1836930"/>
          <a:ext cx="1307650" cy="1307650"/>
        </a:xfrm>
        <a:prstGeom prst="ellipse">
          <a:avLst/>
        </a:prstGeom>
        <a:gradFill rotWithShape="0">
          <a:gsLst>
            <a:gs pos="0">
              <a:schemeClr val="accent3">
                <a:shade val="80000"/>
                <a:alpha val="50000"/>
                <a:hueOff val="112141"/>
                <a:satOff val="-1562"/>
                <a:lumOff val="13418"/>
                <a:alphaOff val="0"/>
                <a:tint val="50000"/>
                <a:satMod val="300000"/>
              </a:schemeClr>
            </a:gs>
            <a:gs pos="35000">
              <a:schemeClr val="accent3">
                <a:shade val="80000"/>
                <a:alpha val="50000"/>
                <a:hueOff val="112141"/>
                <a:satOff val="-1562"/>
                <a:lumOff val="13418"/>
                <a:alphaOff val="0"/>
                <a:tint val="37000"/>
                <a:satMod val="300000"/>
              </a:schemeClr>
            </a:gs>
            <a:gs pos="100000">
              <a:schemeClr val="accent3">
                <a:shade val="80000"/>
                <a:alpha val="50000"/>
                <a:hueOff val="112141"/>
                <a:satOff val="-1562"/>
                <a:lumOff val="13418"/>
                <a:alphaOff val="0"/>
                <a:tint val="15000"/>
                <a:satMod val="350000"/>
              </a:schemeClr>
            </a:gs>
          </a:gsLst>
          <a:lin ang="16200000" scaled="1"/>
        </a:gradFill>
        <a:ln>
          <a:noFill/>
        </a:ln>
        <a:effectLst/>
        <a:scene3d>
          <a:camera prst="orthographicFront"/>
          <a:lightRig rig="flat" dir="t"/>
        </a:scene3d>
        <a:sp3d prstMaterial="dkEdge">
          <a:bevelT w="8200" h="38100"/>
        </a:sp3d>
      </dsp:spPr>
      <dsp:style>
        <a:lnRef idx="0">
          <a:scrgbClr r="0" g="0" b="0"/>
        </a:lnRef>
        <a:fillRef idx="2">
          <a:scrgbClr r="0" g="0" b="0"/>
        </a:fillRef>
        <a:effectRef idx="0">
          <a:scrgbClr r="0" g="0" b="0"/>
        </a:effectRef>
        <a:fontRef idx="minor">
          <a:schemeClr val="tx1"/>
        </a:fontRef>
      </dsp:style>
      <dsp:txBody>
        <a:bodyPr spcFirstLastPara="0" vert="horz" wrap="square" lIns="15240" tIns="15240" rIns="15240" bIns="15240" numCol="1" spcCol="1270" anchor="ctr" anchorCtr="0">
          <a:noAutofit/>
        </a:bodyPr>
        <a:lstStyle/>
        <a:p>
          <a:pPr marL="0" lvl="0" indent="0" algn="ctr" defTabSz="533400">
            <a:lnSpc>
              <a:spcPct val="90000"/>
            </a:lnSpc>
            <a:spcBef>
              <a:spcPct val="0"/>
            </a:spcBef>
            <a:spcAft>
              <a:spcPct val="35000"/>
            </a:spcAft>
            <a:buNone/>
          </a:pPr>
          <a:r>
            <a:rPr lang="es-VE" sz="1200" kern="1200" dirty="0"/>
            <a:t>Tiempo de vida útil promedio de equipos: 30 años.</a:t>
          </a:r>
          <a:endParaRPr lang="es-ES" sz="1200" kern="1200" dirty="0"/>
        </a:p>
      </dsp:txBody>
      <dsp:txXfrm>
        <a:off x="299124" y="2028431"/>
        <a:ext cx="924648" cy="924648"/>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C5EF727-4090-4996-838A-DADC6CA28253}">
      <dsp:nvSpPr>
        <dsp:cNvPr id="0" name=""/>
        <dsp:cNvSpPr/>
      </dsp:nvSpPr>
      <dsp:spPr>
        <a:xfrm>
          <a:off x="0" y="0"/>
          <a:ext cx="6572296" cy="1371602"/>
        </a:xfrm>
        <a:prstGeom prst="rect">
          <a:avLst/>
        </a:prstGeom>
        <a:solidFill>
          <a:schemeClr val="accent1">
            <a:shade val="8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s-ES" sz="1400" b="1" kern="1200" dirty="0">
              <a:latin typeface="Arial" pitchFamily="34" charset="0"/>
              <a:cs typeface="Arial" pitchFamily="34" charset="0"/>
            </a:rPr>
            <a:t>E</a:t>
          </a:r>
          <a:r>
            <a:rPr lang="es-ES" sz="1400" b="1" kern="1200" dirty="0" bmk="">
              <a:latin typeface="Arial" pitchFamily="34" charset="0"/>
              <a:cs typeface="Arial" pitchFamily="34" charset="0"/>
            </a:rPr>
            <a:t>l documento de especificaciones técnicas de los equipos de la subestación  Deberá tener, como mínimo, el siguiente contenido</a:t>
          </a:r>
          <a:r>
            <a:rPr lang="es-ES" sz="2200" b="1" kern="1200" dirty="0" bmk="">
              <a:latin typeface="Arial" pitchFamily="34" charset="0"/>
              <a:cs typeface="Arial" pitchFamily="34" charset="0"/>
            </a:rPr>
            <a:t>:</a:t>
          </a:r>
          <a:endParaRPr lang="es-ES" sz="2200" kern="1200" dirty="0"/>
        </a:p>
      </dsp:txBody>
      <dsp:txXfrm>
        <a:off x="0" y="0"/>
        <a:ext cx="6572296" cy="1371602"/>
      </dsp:txXfrm>
    </dsp:sp>
    <dsp:sp modelId="{1BE6E518-FA00-41A8-A86C-69DFA21CFA8E}">
      <dsp:nvSpPr>
        <dsp:cNvPr id="0" name=""/>
        <dsp:cNvSpPr/>
      </dsp:nvSpPr>
      <dsp:spPr>
        <a:xfrm>
          <a:off x="3209" y="1371602"/>
          <a:ext cx="2188625" cy="2880365"/>
        </a:xfrm>
        <a:prstGeom prst="rect">
          <a:avLst/>
        </a:prstGeom>
        <a:solidFill>
          <a:schemeClr val="lt1">
            <a:hueOff val="0"/>
            <a:satOff val="0"/>
            <a:lumOff val="0"/>
            <a:alphaOff val="0"/>
          </a:schemeClr>
        </a:solidFill>
        <a:ln w="25400"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l" defTabSz="488950">
            <a:lnSpc>
              <a:spcPct val="90000"/>
            </a:lnSpc>
            <a:spcBef>
              <a:spcPct val="0"/>
            </a:spcBef>
            <a:spcAft>
              <a:spcPct val="35000"/>
            </a:spcAft>
            <a:buNone/>
          </a:pPr>
          <a:r>
            <a:rPr kumimoji="0" lang="es-ES" sz="1100" b="0" i="0" u="none" strike="noStrike" kern="1200" cap="none" normalizeH="0" baseline="0" dirty="0">
              <a:ln/>
              <a:effectLst/>
              <a:latin typeface="Arial" pitchFamily="34" charset="0"/>
              <a:ea typeface="Calibri" pitchFamily="34" charset="0"/>
              <a:cs typeface="Arial" pitchFamily="34" charset="0"/>
            </a:rPr>
            <a:t>.Objetivos</a:t>
          </a:r>
        </a:p>
        <a:p>
          <a:pPr marL="0" lvl="0" indent="0" algn="l" defTabSz="488950" rtl="0">
            <a:lnSpc>
              <a:spcPct val="90000"/>
            </a:lnSpc>
            <a:spcBef>
              <a:spcPct val="0"/>
            </a:spcBef>
            <a:spcAft>
              <a:spcPct val="35000"/>
            </a:spcAft>
            <a:buNone/>
          </a:pPr>
          <a:r>
            <a:rPr kumimoji="0" lang="es-ES" sz="1100" b="0" i="0" u="none" strike="noStrike" kern="1200" cap="none" normalizeH="0" baseline="0" dirty="0">
              <a:ln/>
              <a:effectLst/>
              <a:latin typeface="Arial" pitchFamily="34" charset="0"/>
              <a:ea typeface="Calibri" pitchFamily="34" charset="0"/>
              <a:cs typeface="Arial" pitchFamily="34" charset="0"/>
            </a:rPr>
            <a:t> Definiciones</a:t>
          </a:r>
        </a:p>
        <a:p>
          <a:pPr marL="0" lvl="0" indent="0" algn="l" defTabSz="488950" rtl="0">
            <a:lnSpc>
              <a:spcPct val="90000"/>
            </a:lnSpc>
            <a:spcBef>
              <a:spcPct val="0"/>
            </a:spcBef>
            <a:spcAft>
              <a:spcPct val="35000"/>
            </a:spcAft>
            <a:buNone/>
          </a:pPr>
          <a:r>
            <a:rPr kumimoji="0" lang="es-ES" sz="1100" b="0" i="0" u="none" strike="noStrike" kern="1200" cap="none" normalizeH="0" baseline="0" dirty="0">
              <a:ln/>
              <a:effectLst/>
              <a:latin typeface="Arial" pitchFamily="34" charset="0"/>
              <a:ea typeface="Calibri" pitchFamily="34" charset="0"/>
              <a:cs typeface="Arial" pitchFamily="34" charset="0"/>
            </a:rPr>
            <a:t> Alcance</a:t>
          </a:r>
          <a:endParaRPr kumimoji="0" lang="es-ES" sz="1100" b="0" i="0" u="none" strike="noStrike" kern="1200" cap="none" normalizeH="0" baseline="0" dirty="0">
            <a:ln/>
            <a:effectLst/>
            <a:latin typeface="Arial" pitchFamily="34" charset="0"/>
          </a:endParaRPr>
        </a:p>
        <a:p>
          <a:pPr marL="0" lvl="0" indent="0" algn="l" defTabSz="488950" rtl="0">
            <a:lnSpc>
              <a:spcPct val="90000"/>
            </a:lnSpc>
            <a:spcBef>
              <a:spcPct val="0"/>
            </a:spcBef>
            <a:spcAft>
              <a:spcPct val="35000"/>
            </a:spcAft>
            <a:buNone/>
          </a:pPr>
          <a:r>
            <a:rPr kumimoji="0" lang="es-ES" sz="1100" b="0" i="0" u="none" strike="noStrike" kern="1200" cap="none" normalizeH="0" baseline="0" dirty="0">
              <a:ln/>
              <a:effectLst/>
              <a:latin typeface="Arial" pitchFamily="34" charset="0"/>
              <a:ea typeface="Calibri" pitchFamily="34" charset="0"/>
              <a:cs typeface="Arial" pitchFamily="34" charset="0"/>
            </a:rPr>
            <a:t>condiciones del sistema eléctrico</a:t>
          </a:r>
          <a:endParaRPr kumimoji="0" lang="es-ES" sz="1100" b="0" i="0" u="none" strike="noStrike" kern="1200" cap="none" normalizeH="0" baseline="0" dirty="0">
            <a:ln/>
            <a:effectLst/>
            <a:latin typeface="Arial" pitchFamily="34" charset="0"/>
          </a:endParaRPr>
        </a:p>
        <a:p>
          <a:pPr marL="0" lvl="0" indent="0" algn="l" defTabSz="488950" rtl="0">
            <a:lnSpc>
              <a:spcPct val="90000"/>
            </a:lnSpc>
            <a:spcBef>
              <a:spcPct val="0"/>
            </a:spcBef>
            <a:spcAft>
              <a:spcPct val="35000"/>
            </a:spcAft>
            <a:buNone/>
          </a:pPr>
          <a:r>
            <a:rPr kumimoji="0" lang="es-ES" sz="1100" b="0" i="0" u="none" strike="noStrike" kern="1200" cap="none" normalizeH="0" baseline="0" dirty="0">
              <a:ln/>
              <a:effectLst/>
              <a:latin typeface="Arial" pitchFamily="34" charset="0"/>
              <a:ea typeface="Calibri" pitchFamily="34" charset="0"/>
              <a:cs typeface="Arial" pitchFamily="34" charset="0"/>
            </a:rPr>
            <a:t> Ubicación y condiciones del sitio</a:t>
          </a:r>
          <a:endParaRPr kumimoji="0" lang="es-ES" sz="1100" b="0" i="0" u="none" strike="noStrike" kern="1200" cap="none" normalizeH="0" baseline="0" dirty="0">
            <a:ln/>
            <a:effectLst/>
            <a:latin typeface="Arial" pitchFamily="34" charset="0"/>
          </a:endParaRPr>
        </a:p>
        <a:p>
          <a:pPr marL="0" lvl="0" indent="0" algn="l" defTabSz="488950" rtl="0">
            <a:lnSpc>
              <a:spcPct val="90000"/>
            </a:lnSpc>
            <a:spcBef>
              <a:spcPct val="0"/>
            </a:spcBef>
            <a:spcAft>
              <a:spcPct val="35000"/>
            </a:spcAft>
            <a:buNone/>
          </a:pPr>
          <a:r>
            <a:rPr kumimoji="0" lang="es-ES" sz="1100" b="0" i="0" u="none" strike="noStrike" kern="1200" cap="none" normalizeH="0" baseline="0" dirty="0">
              <a:ln/>
              <a:effectLst/>
              <a:latin typeface="Arial" pitchFamily="34" charset="0"/>
              <a:ea typeface="Calibri" pitchFamily="34" charset="0"/>
              <a:cs typeface="Arial" pitchFamily="34" charset="0"/>
            </a:rPr>
            <a:t>Condiciones Ambientales y Meteorológicas del Sitio</a:t>
          </a:r>
          <a:endParaRPr kumimoji="0" lang="es-ES" sz="1100" b="0" i="0" u="none" strike="noStrike" kern="1200" cap="none" normalizeH="0" baseline="0" dirty="0">
            <a:ln/>
            <a:effectLst/>
            <a:latin typeface="Arial" pitchFamily="34" charset="0"/>
          </a:endParaRPr>
        </a:p>
        <a:p>
          <a:pPr marL="0" lvl="0" indent="0" algn="l" defTabSz="488950" rtl="0">
            <a:lnSpc>
              <a:spcPct val="90000"/>
            </a:lnSpc>
            <a:spcBef>
              <a:spcPct val="0"/>
            </a:spcBef>
            <a:spcAft>
              <a:spcPct val="35000"/>
            </a:spcAft>
            <a:buNone/>
          </a:pPr>
          <a:r>
            <a:rPr kumimoji="0" lang="es-ES" sz="1100" b="0" i="0" u="none" strike="noStrike" kern="1200" cap="none" normalizeH="0" baseline="0" dirty="0">
              <a:ln/>
              <a:effectLst/>
              <a:latin typeface="Arial" pitchFamily="34" charset="0"/>
              <a:ea typeface="Calibri" pitchFamily="34" charset="0"/>
              <a:cs typeface="Arial" pitchFamily="34" charset="0"/>
            </a:rPr>
            <a:t>Contaminación</a:t>
          </a:r>
          <a:endParaRPr kumimoji="0" lang="es-ES" sz="1100" b="0" i="0" u="none" strike="noStrike" kern="1200" cap="none" normalizeH="0" baseline="0" dirty="0">
            <a:ln/>
            <a:effectLst/>
            <a:latin typeface="Arial" pitchFamily="34" charset="0"/>
          </a:endParaRPr>
        </a:p>
        <a:p>
          <a:pPr marL="0" lvl="0" indent="0" algn="l" defTabSz="488950" rtl="0">
            <a:lnSpc>
              <a:spcPct val="90000"/>
            </a:lnSpc>
            <a:spcBef>
              <a:spcPct val="0"/>
            </a:spcBef>
            <a:spcAft>
              <a:spcPct val="35000"/>
            </a:spcAft>
            <a:buNone/>
          </a:pPr>
          <a:r>
            <a:rPr kumimoji="0" lang="es-ES" sz="1100" b="0" i="0" u="none" strike="noStrike" kern="1200" cap="none" normalizeH="0" baseline="0" dirty="0">
              <a:ln/>
              <a:effectLst/>
              <a:latin typeface="Arial" pitchFamily="34" charset="0"/>
              <a:ea typeface="Calibri" pitchFamily="34" charset="0"/>
              <a:cs typeface="Arial" pitchFamily="34" charset="0"/>
            </a:rPr>
            <a:t>Tensiones Auxiliares de Servicio</a:t>
          </a:r>
          <a:endParaRPr kumimoji="0" lang="es-ES" sz="1100" b="0" i="0" u="none" strike="noStrike" kern="1200" cap="none" normalizeH="0" baseline="0" dirty="0">
            <a:ln/>
            <a:effectLst/>
            <a:latin typeface="Arial" pitchFamily="34" charset="0"/>
          </a:endParaRPr>
        </a:p>
        <a:p>
          <a:pPr marL="0" lvl="0" indent="0" algn="l" defTabSz="488950" rtl="0">
            <a:lnSpc>
              <a:spcPct val="90000"/>
            </a:lnSpc>
            <a:spcBef>
              <a:spcPct val="0"/>
            </a:spcBef>
            <a:spcAft>
              <a:spcPct val="35000"/>
            </a:spcAft>
            <a:buNone/>
          </a:pPr>
          <a:r>
            <a:rPr kumimoji="0" lang="es-ES" sz="1100" b="0" i="0" u="none" strike="noStrike" kern="1200" cap="none" normalizeH="0" baseline="0" dirty="0">
              <a:ln/>
              <a:effectLst/>
              <a:latin typeface="Helvetica"/>
              <a:ea typeface="Calibri" pitchFamily="34" charset="0"/>
              <a:cs typeface="Times New Roman" pitchFamily="18" charset="0"/>
            </a:rPr>
            <a:t>Normas, códigos y documentos de referencia</a:t>
          </a:r>
          <a:endParaRPr kumimoji="0" lang="es-ES" sz="1100" b="0" i="0" u="none" strike="noStrike" kern="1200" cap="none" normalizeH="0" baseline="0" dirty="0">
            <a:ln/>
            <a:effectLst/>
            <a:latin typeface="Arial" pitchFamily="34" charset="0"/>
          </a:endParaRPr>
        </a:p>
        <a:p>
          <a:pPr marL="0" lvl="0" indent="0" algn="l" defTabSz="488950" rtl="0">
            <a:lnSpc>
              <a:spcPct val="90000"/>
            </a:lnSpc>
            <a:spcBef>
              <a:spcPct val="0"/>
            </a:spcBef>
            <a:spcAft>
              <a:spcPct val="35000"/>
            </a:spcAft>
            <a:buNone/>
          </a:pPr>
          <a:r>
            <a:rPr kumimoji="0" lang="es-ES" sz="1100" b="0" i="0" u="none" strike="noStrike" kern="1200" cap="none" normalizeH="0" baseline="0" dirty="0">
              <a:ln/>
              <a:effectLst/>
              <a:latin typeface="Helvetica"/>
              <a:ea typeface="Calibri" pitchFamily="34" charset="0"/>
              <a:cs typeface="Times New Roman" pitchFamily="18" charset="0"/>
            </a:rPr>
            <a:t>Normas y Códigos Nacionales</a:t>
          </a:r>
          <a:endParaRPr lang="es-ES" sz="1100" kern="1200" dirty="0"/>
        </a:p>
      </dsp:txBody>
      <dsp:txXfrm>
        <a:off x="3209" y="1371602"/>
        <a:ext cx="2188625" cy="2880365"/>
      </dsp:txXfrm>
    </dsp:sp>
    <dsp:sp modelId="{1A1E0302-79CB-411D-924F-FCA2F2AED3E5}">
      <dsp:nvSpPr>
        <dsp:cNvPr id="0" name=""/>
        <dsp:cNvSpPr/>
      </dsp:nvSpPr>
      <dsp:spPr>
        <a:xfrm>
          <a:off x="2191835" y="1371602"/>
          <a:ext cx="2188625" cy="2880365"/>
        </a:xfrm>
        <a:prstGeom prst="rect">
          <a:avLst/>
        </a:prstGeom>
        <a:solidFill>
          <a:schemeClr val="lt1">
            <a:hueOff val="0"/>
            <a:satOff val="0"/>
            <a:lumOff val="0"/>
            <a:alphaOff val="0"/>
          </a:schemeClr>
        </a:solidFill>
        <a:ln w="25400"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kumimoji="0" lang="es-ES" sz="1100" b="0" i="0" u="none" strike="noStrike" kern="1200" cap="none" normalizeH="0" baseline="0">
              <a:ln/>
              <a:effectLst/>
              <a:latin typeface="Helvetica"/>
              <a:ea typeface="Calibri" pitchFamily="34" charset="0"/>
              <a:cs typeface="Times New Roman" pitchFamily="18" charset="0"/>
            </a:rPr>
            <a:t>Normas y Códigos Internacionales</a:t>
          </a:r>
          <a:endParaRPr kumimoji="0" lang="es-ES" sz="1100" b="0" i="0" u="none" strike="noStrike" kern="1200" cap="none" normalizeH="0" baseline="0">
            <a:ln/>
            <a:effectLst/>
            <a:latin typeface="Arial" pitchFamily="34" charset="0"/>
          </a:endParaRPr>
        </a:p>
        <a:p>
          <a:pPr marL="0" lvl="0" indent="0" algn="ctr" defTabSz="488950" rtl="0">
            <a:lnSpc>
              <a:spcPct val="90000"/>
            </a:lnSpc>
            <a:spcBef>
              <a:spcPct val="0"/>
            </a:spcBef>
            <a:spcAft>
              <a:spcPct val="35000"/>
            </a:spcAft>
            <a:buNone/>
          </a:pPr>
          <a:r>
            <a:rPr kumimoji="0" lang="es-ES" sz="1100" b="0" i="1" u="none" strike="noStrike" kern="1200" cap="none" normalizeH="0" baseline="0">
              <a:ln/>
              <a:effectLst/>
              <a:latin typeface="Arial" pitchFamily="34" charset="0"/>
              <a:ea typeface="Calibri" pitchFamily="34" charset="0"/>
              <a:cs typeface="Arial" pitchFamily="34" charset="0"/>
            </a:rPr>
            <a:t> </a:t>
          </a:r>
          <a:r>
            <a:rPr kumimoji="0" lang="es-ES" sz="1100" b="0" i="0" u="none" strike="noStrike" kern="1200" cap="none" normalizeH="0" baseline="0">
              <a:ln/>
              <a:effectLst/>
              <a:latin typeface="Arial" pitchFamily="34" charset="0"/>
              <a:ea typeface="Calibri" pitchFamily="34" charset="0"/>
              <a:cs typeface="Arial" pitchFamily="34" charset="0"/>
            </a:rPr>
            <a:t>Documentos y/o Planos de Referencia</a:t>
          </a:r>
          <a:endParaRPr lang="es-ES" sz="1100" kern="1200" dirty="0"/>
        </a:p>
      </dsp:txBody>
      <dsp:txXfrm>
        <a:off x="2191835" y="1371602"/>
        <a:ext cx="2188625" cy="2880365"/>
      </dsp:txXfrm>
    </dsp:sp>
    <dsp:sp modelId="{7A3F2BF3-FE0F-40D9-A882-EEEF275A8F2D}">
      <dsp:nvSpPr>
        <dsp:cNvPr id="0" name=""/>
        <dsp:cNvSpPr/>
      </dsp:nvSpPr>
      <dsp:spPr>
        <a:xfrm>
          <a:off x="4380460" y="1371602"/>
          <a:ext cx="2188625" cy="2880365"/>
        </a:xfrm>
        <a:prstGeom prst="rect">
          <a:avLst/>
        </a:prstGeom>
        <a:solidFill>
          <a:schemeClr val="lt1">
            <a:hueOff val="0"/>
            <a:satOff val="0"/>
            <a:lumOff val="0"/>
            <a:alphaOff val="0"/>
          </a:schemeClr>
        </a:solidFill>
        <a:ln w="25400"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l" defTabSz="533400">
            <a:lnSpc>
              <a:spcPct val="90000"/>
            </a:lnSpc>
            <a:spcBef>
              <a:spcPct val="0"/>
            </a:spcBef>
            <a:spcAft>
              <a:spcPct val="35000"/>
            </a:spcAft>
            <a:buNone/>
          </a:pPr>
          <a:r>
            <a:rPr kumimoji="0" lang="es-ES" sz="1200" b="0" i="0" u="none" strike="noStrike" kern="1200" cap="none" normalizeH="0" baseline="0" dirty="0">
              <a:ln/>
              <a:effectLst/>
              <a:latin typeface="Arial" pitchFamily="34" charset="0"/>
              <a:ea typeface="Calibri" pitchFamily="34" charset="0"/>
              <a:cs typeface="Arial" pitchFamily="34" charset="0"/>
            </a:rPr>
            <a:t>REQUERIMIENTOS GENERALES</a:t>
          </a:r>
        </a:p>
        <a:p>
          <a:pPr marL="0" lvl="0" indent="0" algn="l" defTabSz="533400">
            <a:lnSpc>
              <a:spcPct val="90000"/>
            </a:lnSpc>
            <a:spcBef>
              <a:spcPct val="0"/>
            </a:spcBef>
            <a:spcAft>
              <a:spcPct val="35000"/>
            </a:spcAft>
            <a:buNone/>
          </a:pPr>
          <a:r>
            <a:rPr kumimoji="0" lang="es-ES" sz="1200" b="0" i="0" u="none" strike="noStrike" kern="1200" cap="none" normalizeH="0" baseline="0" dirty="0">
              <a:ln/>
              <a:effectLst/>
              <a:latin typeface="Arial" pitchFamily="34" charset="0"/>
              <a:ea typeface="Calibri" pitchFamily="34" charset="0"/>
              <a:cs typeface="Arial" pitchFamily="34" charset="0"/>
            </a:rPr>
            <a:t>Alcance</a:t>
          </a:r>
          <a:endParaRPr kumimoji="0" lang="es-ES" sz="1200" b="0" i="0" u="none" strike="noStrike" kern="1200" cap="none" normalizeH="0" baseline="0" dirty="0">
            <a:ln/>
            <a:effectLst/>
            <a:latin typeface="Arial" pitchFamily="34" charset="0"/>
          </a:endParaRPr>
        </a:p>
        <a:p>
          <a:pPr marL="0" lvl="0" indent="0" algn="l" defTabSz="533400" rtl="0">
            <a:lnSpc>
              <a:spcPct val="90000"/>
            </a:lnSpc>
            <a:spcBef>
              <a:spcPct val="0"/>
            </a:spcBef>
            <a:spcAft>
              <a:spcPct val="35000"/>
            </a:spcAft>
            <a:buNone/>
          </a:pPr>
          <a:r>
            <a:rPr kumimoji="0" lang="es-ES" sz="1200" b="0" i="0" u="none" strike="noStrike" kern="1200" cap="none" normalizeH="0" baseline="0" dirty="0">
              <a:ln/>
              <a:effectLst/>
              <a:latin typeface="Arial" pitchFamily="34" charset="0"/>
              <a:ea typeface="Calibri" pitchFamily="34" charset="0"/>
              <a:cs typeface="Arial" pitchFamily="34" charset="0"/>
            </a:rPr>
            <a:t>Características Constructivas</a:t>
          </a:r>
          <a:endParaRPr kumimoji="0" lang="es-ES" sz="1200" b="0" i="0" u="none" strike="noStrike" kern="1200" cap="none" normalizeH="0" baseline="0" dirty="0">
            <a:ln/>
            <a:effectLst/>
            <a:latin typeface="Arial" pitchFamily="34" charset="0"/>
          </a:endParaRPr>
        </a:p>
        <a:p>
          <a:pPr marL="0" lvl="0" indent="0" algn="l" defTabSz="533400" rtl="0">
            <a:lnSpc>
              <a:spcPct val="90000"/>
            </a:lnSpc>
            <a:spcBef>
              <a:spcPct val="0"/>
            </a:spcBef>
            <a:spcAft>
              <a:spcPct val="35000"/>
            </a:spcAft>
            <a:buNone/>
          </a:pPr>
          <a:r>
            <a:rPr kumimoji="0" lang="es-ES" sz="1200" b="0" i="0" u="none" strike="noStrike" kern="1200" cap="none" normalizeH="0" baseline="0" dirty="0">
              <a:ln/>
              <a:effectLst/>
              <a:latin typeface="Arial" pitchFamily="34" charset="0"/>
              <a:ea typeface="Calibri" pitchFamily="34" charset="0"/>
              <a:cs typeface="Arial" pitchFamily="34" charset="0"/>
            </a:rPr>
            <a:t>Pruebas</a:t>
          </a:r>
          <a:endParaRPr kumimoji="0" lang="es-ES" sz="1200" b="0" i="0" u="none" strike="noStrike" kern="1200" cap="none" normalizeH="0" baseline="0" dirty="0">
            <a:ln/>
            <a:effectLst/>
            <a:latin typeface="Arial" pitchFamily="34" charset="0"/>
          </a:endParaRPr>
        </a:p>
        <a:p>
          <a:pPr marL="0" lvl="0" indent="0" algn="l" defTabSz="533400" rtl="0">
            <a:lnSpc>
              <a:spcPct val="90000"/>
            </a:lnSpc>
            <a:spcBef>
              <a:spcPct val="0"/>
            </a:spcBef>
            <a:spcAft>
              <a:spcPct val="35000"/>
            </a:spcAft>
            <a:buNone/>
          </a:pPr>
          <a:r>
            <a:rPr kumimoji="0" lang="es-ES" sz="1200" b="0" i="0" u="none" strike="noStrike" kern="1200" cap="none" normalizeH="0" baseline="0" dirty="0">
              <a:ln/>
              <a:effectLst/>
              <a:latin typeface="Arial" pitchFamily="34" charset="0"/>
              <a:ea typeface="Calibri" pitchFamily="34" charset="0"/>
              <a:cs typeface="Arial" pitchFamily="34" charset="0"/>
            </a:rPr>
            <a:t>Transporte</a:t>
          </a:r>
          <a:endParaRPr kumimoji="0" lang="es-ES" sz="1200" b="0" i="0" u="none" strike="noStrike" kern="1200" cap="none" normalizeH="0" baseline="0" dirty="0">
            <a:ln/>
            <a:effectLst/>
            <a:latin typeface="Arial" pitchFamily="34" charset="0"/>
          </a:endParaRPr>
        </a:p>
        <a:p>
          <a:pPr marL="0" lvl="0" indent="0" algn="l" defTabSz="533400" rtl="0">
            <a:lnSpc>
              <a:spcPct val="90000"/>
            </a:lnSpc>
            <a:spcBef>
              <a:spcPct val="0"/>
            </a:spcBef>
            <a:spcAft>
              <a:spcPct val="35000"/>
            </a:spcAft>
            <a:buNone/>
          </a:pPr>
          <a:r>
            <a:rPr kumimoji="0" lang="es-ES" sz="1200" b="0" i="0" u="none" strike="noStrike" kern="1200" cap="none" normalizeH="0" baseline="0" dirty="0">
              <a:ln/>
              <a:effectLst/>
              <a:latin typeface="Arial" pitchFamily="34" charset="0"/>
              <a:ea typeface="Calibri" pitchFamily="34" charset="0"/>
              <a:cs typeface="Arial" pitchFamily="34" charset="0"/>
            </a:rPr>
            <a:t>Tiempo de entrega</a:t>
          </a:r>
          <a:endParaRPr kumimoji="0" lang="es-ES" sz="1200" b="0" i="0" u="none" strike="noStrike" kern="1200" cap="none" normalizeH="0" baseline="0" dirty="0">
            <a:ln/>
            <a:effectLst/>
            <a:latin typeface="Arial" pitchFamily="34" charset="0"/>
          </a:endParaRPr>
        </a:p>
        <a:p>
          <a:pPr marL="0" lvl="0" indent="0" algn="l" defTabSz="533400" rtl="0">
            <a:lnSpc>
              <a:spcPct val="90000"/>
            </a:lnSpc>
            <a:spcBef>
              <a:spcPct val="0"/>
            </a:spcBef>
            <a:spcAft>
              <a:spcPct val="35000"/>
            </a:spcAft>
            <a:buNone/>
          </a:pPr>
          <a:r>
            <a:rPr kumimoji="0" lang="es-ES" sz="1200" b="0" i="0" u="none" strike="noStrike" kern="1200" cap="none" normalizeH="0" baseline="0" dirty="0">
              <a:ln/>
              <a:effectLst/>
              <a:latin typeface="Arial" pitchFamily="34" charset="0"/>
              <a:ea typeface="Calibri" pitchFamily="34" charset="0"/>
              <a:cs typeface="Arial" pitchFamily="34" charset="0"/>
            </a:rPr>
            <a:t>información, documentos, garantías y asistencia técnica</a:t>
          </a:r>
          <a:endParaRPr kumimoji="0" lang="es-ES" sz="1200" b="0" i="0" u="none" strike="noStrike" kern="1200" cap="none" normalizeH="0" baseline="0" dirty="0">
            <a:ln/>
            <a:effectLst/>
            <a:latin typeface="Arial" pitchFamily="34" charset="0"/>
          </a:endParaRPr>
        </a:p>
        <a:p>
          <a:pPr marL="0" lvl="0" indent="0" algn="l" defTabSz="533400" rtl="0">
            <a:lnSpc>
              <a:spcPct val="90000"/>
            </a:lnSpc>
            <a:spcBef>
              <a:spcPct val="0"/>
            </a:spcBef>
            <a:spcAft>
              <a:spcPct val="35000"/>
            </a:spcAft>
            <a:buNone/>
          </a:pPr>
          <a:r>
            <a:rPr kumimoji="0" lang="es-ES" sz="1200" b="0" i="0" u="none" strike="noStrike" kern="1200" cap="none" normalizeH="0" baseline="0" dirty="0">
              <a:ln/>
              <a:effectLst/>
              <a:latin typeface="Arial" pitchFamily="34" charset="0"/>
              <a:ea typeface="Calibri" pitchFamily="34" charset="0"/>
              <a:cs typeface="Arial" pitchFamily="34" charset="0"/>
            </a:rPr>
            <a:t>características técnicas garantizadas.</a:t>
          </a:r>
          <a:endParaRPr lang="es-ES" sz="1200" kern="1200" dirty="0"/>
        </a:p>
      </dsp:txBody>
      <dsp:txXfrm>
        <a:off x="4380460" y="1371602"/>
        <a:ext cx="2188625" cy="2880365"/>
      </dsp:txXfrm>
    </dsp:sp>
    <dsp:sp modelId="{52162959-A0FC-4B3B-88FF-E3136BB650E0}">
      <dsp:nvSpPr>
        <dsp:cNvPr id="0" name=""/>
        <dsp:cNvSpPr/>
      </dsp:nvSpPr>
      <dsp:spPr>
        <a:xfrm>
          <a:off x="0" y="4251967"/>
          <a:ext cx="6572296" cy="320040"/>
        </a:xfrm>
        <a:prstGeom prst="rect">
          <a:avLst/>
        </a:prstGeom>
        <a:solidFill>
          <a:schemeClr val="accent1">
            <a:shade val="8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E4DC9BB-C38D-47C0-A960-76C975439819}">
      <dsp:nvSpPr>
        <dsp:cNvPr id="0" name=""/>
        <dsp:cNvSpPr/>
      </dsp:nvSpPr>
      <dsp:spPr>
        <a:xfrm rot="5400000">
          <a:off x="-223294" y="252583"/>
          <a:ext cx="1488627" cy="1042038"/>
        </a:xfrm>
        <a:prstGeom prst="chevron">
          <a:avLst/>
        </a:prstGeom>
        <a:gradFill rotWithShape="0">
          <a:gsLst>
            <a:gs pos="0">
              <a:schemeClr val="accent2">
                <a:hueOff val="0"/>
                <a:satOff val="0"/>
                <a:lumOff val="0"/>
                <a:alphaOff val="0"/>
                <a:tint val="50000"/>
                <a:satMod val="300000"/>
              </a:schemeClr>
            </a:gs>
            <a:gs pos="35000">
              <a:schemeClr val="accent2">
                <a:hueOff val="0"/>
                <a:satOff val="0"/>
                <a:lumOff val="0"/>
                <a:alphaOff val="0"/>
                <a:tint val="37000"/>
                <a:satMod val="300000"/>
              </a:schemeClr>
            </a:gs>
            <a:gs pos="100000">
              <a:schemeClr val="accent2">
                <a:hueOff val="0"/>
                <a:satOff val="0"/>
                <a:lumOff val="0"/>
                <a:alphaOff val="0"/>
                <a:tint val="15000"/>
                <a:satMod val="350000"/>
              </a:schemeClr>
            </a:gs>
          </a:gsLst>
          <a:lin ang="16200000" scaled="1"/>
        </a:gradFill>
        <a:ln w="9525" cap="flat" cmpd="sng" algn="ctr">
          <a:solidFill>
            <a:schemeClr val="accent2">
              <a:hueOff val="0"/>
              <a:satOff val="0"/>
              <a:lumOff val="0"/>
              <a:alphaOff val="0"/>
            </a:schemeClr>
          </a:solidFill>
          <a:prstDash val="solid"/>
        </a:ln>
        <a:effectLst>
          <a:outerShdw blurRad="40000" dist="20000" dir="5400000" rotWithShape="0">
            <a:srgbClr val="000000">
              <a:alpha val="38000"/>
            </a:srgbClr>
          </a:outerShdw>
        </a:effectLst>
      </dsp:spPr>
      <dsp:style>
        <a:lnRef idx="1">
          <a:scrgbClr r="0" g="0" b="0"/>
        </a:lnRef>
        <a:fillRef idx="2">
          <a:scrgbClr r="0" g="0" b="0"/>
        </a:fillRef>
        <a:effectRef idx="1">
          <a:scrgbClr r="0" g="0" b="0"/>
        </a:effectRef>
        <a:fontRef idx="minor">
          <a:schemeClr val="dk1"/>
        </a:fontRef>
      </dsp:style>
      <dsp:txBody>
        <a:bodyPr spcFirstLastPara="0" vert="horz" wrap="square" lIns="17780" tIns="17780" rIns="17780" bIns="17780" numCol="1" spcCol="1270" anchor="ctr" anchorCtr="0">
          <a:noAutofit/>
        </a:bodyPr>
        <a:lstStyle/>
        <a:p>
          <a:pPr marL="0" lvl="0" indent="0" algn="ctr" defTabSz="1244600">
            <a:lnSpc>
              <a:spcPct val="90000"/>
            </a:lnSpc>
            <a:spcBef>
              <a:spcPct val="0"/>
            </a:spcBef>
            <a:spcAft>
              <a:spcPct val="35000"/>
            </a:spcAft>
            <a:buNone/>
          </a:pPr>
          <a:endParaRPr lang="es-ES" sz="2800" kern="1200" dirty="0"/>
        </a:p>
      </dsp:txBody>
      <dsp:txXfrm rot="-5400000">
        <a:off x="1" y="550307"/>
        <a:ext cx="1042038" cy="446589"/>
      </dsp:txXfrm>
    </dsp:sp>
    <dsp:sp modelId="{5EA543EF-595D-4182-9BC5-4D00CB7A7D37}">
      <dsp:nvSpPr>
        <dsp:cNvPr id="0" name=""/>
        <dsp:cNvSpPr/>
      </dsp:nvSpPr>
      <dsp:spPr>
        <a:xfrm rot="5400000">
          <a:off x="2537545" y="-1466216"/>
          <a:ext cx="967607" cy="3958621"/>
        </a:xfrm>
        <a:prstGeom prst="round2SameRect">
          <a:avLst/>
        </a:prstGeom>
        <a:solidFill>
          <a:schemeClr val="lt1">
            <a:alpha val="90000"/>
            <a:hueOff val="0"/>
            <a:satOff val="0"/>
            <a:lumOff val="0"/>
            <a:alphaOff val="0"/>
          </a:schemeClr>
        </a:solidFill>
        <a:ln w="9525" cap="flat" cmpd="sng" algn="ctr">
          <a:solidFill>
            <a:schemeClr val="accent2">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99568" tIns="8890" rIns="8890" bIns="8890" numCol="1" spcCol="1270" anchor="ctr" anchorCtr="0">
          <a:noAutofit/>
        </a:bodyPr>
        <a:lstStyle/>
        <a:p>
          <a:pPr marL="114300" lvl="1" indent="-114300" algn="l" defTabSz="622300">
            <a:lnSpc>
              <a:spcPct val="90000"/>
            </a:lnSpc>
            <a:spcBef>
              <a:spcPct val="0"/>
            </a:spcBef>
            <a:spcAft>
              <a:spcPct val="15000"/>
            </a:spcAft>
            <a:buChar char="•"/>
          </a:pPr>
          <a:r>
            <a:rPr lang="es-VE" sz="1400" kern="1200" dirty="0">
              <a:latin typeface="Arial" pitchFamily="34" charset="0"/>
              <a:cs typeface="Arial" pitchFamily="34" charset="0"/>
            </a:rPr>
            <a:t>En esta fase del diseño la información disponible está limitada al tipo de proceso, equipos mayores, volúmenes manejados, condiciones de operación y diagramas de flujo del proceso</a:t>
          </a:r>
          <a:r>
            <a:rPr lang="es-VE" sz="1200" kern="1200" dirty="0"/>
            <a:t>.</a:t>
          </a:r>
          <a:endParaRPr lang="es-ES" sz="1200" kern="1200" dirty="0"/>
        </a:p>
      </dsp:txBody>
      <dsp:txXfrm rot="-5400000">
        <a:off x="1042039" y="76525"/>
        <a:ext cx="3911386" cy="873137"/>
      </dsp:txXfrm>
    </dsp:sp>
    <dsp:sp modelId="{5F5F1BA5-3B77-4E48-B0F9-1001E1C9A111}">
      <dsp:nvSpPr>
        <dsp:cNvPr id="0" name=""/>
        <dsp:cNvSpPr/>
      </dsp:nvSpPr>
      <dsp:spPr>
        <a:xfrm rot="5400000">
          <a:off x="-223294" y="1825946"/>
          <a:ext cx="1488627" cy="1042038"/>
        </a:xfrm>
        <a:prstGeom prst="chevron">
          <a:avLst/>
        </a:prstGeom>
        <a:gradFill rotWithShape="0">
          <a:gsLst>
            <a:gs pos="0">
              <a:schemeClr val="accent3">
                <a:hueOff val="0"/>
                <a:satOff val="0"/>
                <a:lumOff val="0"/>
                <a:alphaOff val="0"/>
                <a:tint val="50000"/>
                <a:satMod val="300000"/>
              </a:schemeClr>
            </a:gs>
            <a:gs pos="35000">
              <a:schemeClr val="accent3">
                <a:hueOff val="0"/>
                <a:satOff val="0"/>
                <a:lumOff val="0"/>
                <a:alphaOff val="0"/>
                <a:tint val="37000"/>
                <a:satMod val="300000"/>
              </a:schemeClr>
            </a:gs>
            <a:gs pos="100000">
              <a:schemeClr val="accent3">
                <a:hueOff val="0"/>
                <a:satOff val="0"/>
                <a:lumOff val="0"/>
                <a:alphaOff val="0"/>
                <a:tint val="15000"/>
                <a:satMod val="350000"/>
              </a:schemeClr>
            </a:gs>
          </a:gsLst>
          <a:lin ang="16200000" scaled="1"/>
        </a:gradFill>
        <a:ln w="9525" cap="flat" cmpd="sng" algn="ctr">
          <a:solidFill>
            <a:schemeClr val="accent3">
              <a:hueOff val="0"/>
              <a:satOff val="0"/>
              <a:lumOff val="0"/>
              <a:alphaOff val="0"/>
            </a:schemeClr>
          </a:solidFill>
          <a:prstDash val="solid"/>
        </a:ln>
        <a:effectLst>
          <a:outerShdw blurRad="40000" dist="20000" dir="5400000" rotWithShape="0">
            <a:srgbClr val="000000">
              <a:alpha val="38000"/>
            </a:srgbClr>
          </a:outerShdw>
        </a:effectLst>
      </dsp:spPr>
      <dsp:style>
        <a:lnRef idx="1">
          <a:scrgbClr r="0" g="0" b="0"/>
        </a:lnRef>
        <a:fillRef idx="2">
          <a:scrgbClr r="0" g="0" b="0"/>
        </a:fillRef>
        <a:effectRef idx="1">
          <a:scrgbClr r="0" g="0" b="0"/>
        </a:effectRef>
        <a:fontRef idx="minor">
          <a:schemeClr val="dk1"/>
        </a:fontRef>
      </dsp:style>
      <dsp:txBody>
        <a:bodyPr spcFirstLastPara="0" vert="horz" wrap="square" lIns="17780" tIns="17780" rIns="17780" bIns="17780" numCol="1" spcCol="1270" anchor="ctr" anchorCtr="0">
          <a:noAutofit/>
        </a:bodyPr>
        <a:lstStyle/>
        <a:p>
          <a:pPr marL="0" lvl="0" indent="0" algn="ctr" defTabSz="1244600">
            <a:lnSpc>
              <a:spcPct val="90000"/>
            </a:lnSpc>
            <a:spcBef>
              <a:spcPct val="0"/>
            </a:spcBef>
            <a:spcAft>
              <a:spcPct val="35000"/>
            </a:spcAft>
            <a:buNone/>
          </a:pPr>
          <a:endParaRPr lang="es-ES" sz="2800" kern="1200" dirty="0"/>
        </a:p>
      </dsp:txBody>
      <dsp:txXfrm rot="-5400000">
        <a:off x="1" y="2123670"/>
        <a:ext cx="1042038" cy="446589"/>
      </dsp:txXfrm>
    </dsp:sp>
    <dsp:sp modelId="{A184C1D7-67BE-43BF-9828-EC010F94A1C0}">
      <dsp:nvSpPr>
        <dsp:cNvPr id="0" name=""/>
        <dsp:cNvSpPr/>
      </dsp:nvSpPr>
      <dsp:spPr>
        <a:xfrm rot="5400000">
          <a:off x="2272769" y="107145"/>
          <a:ext cx="1497159" cy="3958621"/>
        </a:xfrm>
        <a:prstGeom prst="round2SameRect">
          <a:avLst/>
        </a:prstGeom>
        <a:solidFill>
          <a:schemeClr val="lt1">
            <a:alpha val="90000"/>
            <a:hueOff val="0"/>
            <a:satOff val="0"/>
            <a:lumOff val="0"/>
            <a:alphaOff val="0"/>
          </a:schemeClr>
        </a:solidFill>
        <a:ln w="9525" cap="flat" cmpd="sng" algn="ctr">
          <a:solidFill>
            <a:schemeClr val="accent3">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99568" tIns="8890" rIns="8890" bIns="8890" numCol="1" spcCol="1270" anchor="ctr" anchorCtr="0">
          <a:noAutofit/>
        </a:bodyPr>
        <a:lstStyle/>
        <a:p>
          <a:pPr marL="114300" lvl="1" indent="-114300" algn="l" defTabSz="622300">
            <a:lnSpc>
              <a:spcPct val="90000"/>
            </a:lnSpc>
            <a:spcBef>
              <a:spcPct val="0"/>
            </a:spcBef>
            <a:spcAft>
              <a:spcPct val="15000"/>
            </a:spcAft>
            <a:buChar char="•"/>
          </a:pPr>
          <a:r>
            <a:rPr lang="es-VE" sz="1400" kern="1200" dirty="0">
              <a:latin typeface="Arial" pitchFamily="34" charset="0"/>
              <a:cs typeface="Arial" pitchFamily="34" charset="0"/>
            </a:rPr>
            <a:t>En esta está etapa deben emplearse los métodos:</a:t>
          </a:r>
          <a:endParaRPr lang="es-ES" sz="1400" kern="1200" dirty="0">
            <a:latin typeface="Arial" pitchFamily="34" charset="0"/>
            <a:cs typeface="Arial" pitchFamily="34" charset="0"/>
          </a:endParaRPr>
        </a:p>
        <a:p>
          <a:pPr marL="114300" lvl="1" indent="-114300" algn="l" defTabSz="622300">
            <a:lnSpc>
              <a:spcPct val="90000"/>
            </a:lnSpc>
            <a:spcBef>
              <a:spcPct val="0"/>
            </a:spcBef>
            <a:spcAft>
              <a:spcPct val="15000"/>
            </a:spcAft>
            <a:buChar char="•"/>
          </a:pPr>
          <a:r>
            <a:rPr lang="es-VE" sz="1400" kern="1200" dirty="0">
              <a:latin typeface="Arial" pitchFamily="34" charset="0"/>
              <a:cs typeface="Arial" pitchFamily="34" charset="0"/>
            </a:rPr>
            <a:t>Análisis Preliminar de Peligros (APP).SCIP-IG-S-01-P</a:t>
          </a:r>
          <a:endParaRPr lang="es-ES" sz="1400" kern="1200" dirty="0">
            <a:latin typeface="Arial" pitchFamily="34" charset="0"/>
            <a:cs typeface="Arial" pitchFamily="34" charset="0"/>
          </a:endParaRPr>
        </a:p>
        <a:p>
          <a:pPr marL="114300" lvl="1" indent="-114300" algn="l" defTabSz="622300">
            <a:lnSpc>
              <a:spcPct val="90000"/>
            </a:lnSpc>
            <a:spcBef>
              <a:spcPct val="0"/>
            </a:spcBef>
            <a:spcAft>
              <a:spcPct val="15000"/>
            </a:spcAft>
            <a:buChar char="•"/>
          </a:pPr>
          <a:r>
            <a:rPr lang="es-VE" sz="1400" kern="1200" dirty="0">
              <a:latin typeface="Arial" pitchFamily="34" charset="0"/>
              <a:cs typeface="Arial" pitchFamily="34" charset="0"/>
            </a:rPr>
            <a:t>Cálculos Preliminares de Consecuencias (CPC).</a:t>
          </a:r>
          <a:endParaRPr lang="es-ES" sz="1400" kern="1200" dirty="0">
            <a:latin typeface="Arial" pitchFamily="34" charset="0"/>
            <a:cs typeface="Arial" pitchFamily="34" charset="0"/>
          </a:endParaRPr>
        </a:p>
      </dsp:txBody>
      <dsp:txXfrm rot="-5400000">
        <a:off x="1042039" y="1410961"/>
        <a:ext cx="3885536" cy="1350989"/>
      </dsp:txXfrm>
    </dsp:sp>
    <dsp:sp modelId="{6AD07FC5-D92D-4EE4-91E0-5FA837366895}">
      <dsp:nvSpPr>
        <dsp:cNvPr id="0" name=""/>
        <dsp:cNvSpPr/>
      </dsp:nvSpPr>
      <dsp:spPr>
        <a:xfrm rot="5400000">
          <a:off x="-223294" y="3134533"/>
          <a:ext cx="1488627" cy="1042038"/>
        </a:xfrm>
        <a:prstGeom prst="chevron">
          <a:avLst/>
        </a:prstGeom>
        <a:gradFill rotWithShape="0">
          <a:gsLst>
            <a:gs pos="0">
              <a:schemeClr val="accent4">
                <a:hueOff val="0"/>
                <a:satOff val="0"/>
                <a:lumOff val="0"/>
                <a:alphaOff val="0"/>
                <a:tint val="50000"/>
                <a:satMod val="300000"/>
              </a:schemeClr>
            </a:gs>
            <a:gs pos="35000">
              <a:schemeClr val="accent4">
                <a:hueOff val="0"/>
                <a:satOff val="0"/>
                <a:lumOff val="0"/>
                <a:alphaOff val="0"/>
                <a:tint val="37000"/>
                <a:satMod val="300000"/>
              </a:schemeClr>
            </a:gs>
            <a:gs pos="100000">
              <a:schemeClr val="accent4">
                <a:hueOff val="0"/>
                <a:satOff val="0"/>
                <a:lumOff val="0"/>
                <a:alphaOff val="0"/>
                <a:tint val="15000"/>
                <a:satMod val="350000"/>
              </a:schemeClr>
            </a:gs>
          </a:gsLst>
          <a:lin ang="16200000" scaled="1"/>
        </a:gradFill>
        <a:ln w="9525" cap="flat" cmpd="sng" algn="ctr">
          <a:solidFill>
            <a:schemeClr val="accent4">
              <a:hueOff val="0"/>
              <a:satOff val="0"/>
              <a:lumOff val="0"/>
              <a:alphaOff val="0"/>
            </a:schemeClr>
          </a:solidFill>
          <a:prstDash val="solid"/>
        </a:ln>
        <a:effectLst>
          <a:outerShdw blurRad="40000" dist="20000" dir="5400000" rotWithShape="0">
            <a:srgbClr val="000000">
              <a:alpha val="38000"/>
            </a:srgbClr>
          </a:outerShdw>
        </a:effectLst>
      </dsp:spPr>
      <dsp:style>
        <a:lnRef idx="1">
          <a:scrgbClr r="0" g="0" b="0"/>
        </a:lnRef>
        <a:fillRef idx="2">
          <a:scrgbClr r="0" g="0" b="0"/>
        </a:fillRef>
        <a:effectRef idx="1">
          <a:scrgbClr r="0" g="0" b="0"/>
        </a:effectRef>
        <a:fontRef idx="minor">
          <a:schemeClr val="dk1"/>
        </a:fontRef>
      </dsp:style>
      <dsp:txBody>
        <a:bodyPr spcFirstLastPara="0" vert="horz" wrap="square" lIns="17780" tIns="17780" rIns="17780" bIns="17780" numCol="1" spcCol="1270" anchor="ctr" anchorCtr="0">
          <a:noAutofit/>
        </a:bodyPr>
        <a:lstStyle/>
        <a:p>
          <a:pPr marL="0" lvl="0" indent="0" algn="ctr" defTabSz="1244600">
            <a:lnSpc>
              <a:spcPct val="90000"/>
            </a:lnSpc>
            <a:spcBef>
              <a:spcPct val="0"/>
            </a:spcBef>
            <a:spcAft>
              <a:spcPct val="35000"/>
            </a:spcAft>
            <a:buNone/>
          </a:pPr>
          <a:endParaRPr lang="es-ES" sz="2800" kern="1200" dirty="0"/>
        </a:p>
      </dsp:txBody>
      <dsp:txXfrm rot="-5400000">
        <a:off x="1" y="3432257"/>
        <a:ext cx="1042038" cy="446589"/>
      </dsp:txXfrm>
    </dsp:sp>
    <dsp:sp modelId="{8F323DF3-114A-490E-BACB-9CCC65336835}">
      <dsp:nvSpPr>
        <dsp:cNvPr id="0" name=""/>
        <dsp:cNvSpPr/>
      </dsp:nvSpPr>
      <dsp:spPr>
        <a:xfrm rot="5400000">
          <a:off x="2537545" y="1415732"/>
          <a:ext cx="967607" cy="3958621"/>
        </a:xfrm>
        <a:prstGeom prst="round2SameRect">
          <a:avLst/>
        </a:prstGeom>
        <a:solidFill>
          <a:schemeClr val="lt1">
            <a:alpha val="90000"/>
            <a:hueOff val="0"/>
            <a:satOff val="0"/>
            <a:lumOff val="0"/>
            <a:alphaOff val="0"/>
          </a:schemeClr>
        </a:solidFill>
        <a:ln w="9525" cap="flat" cmpd="sng" algn="ctr">
          <a:solidFill>
            <a:schemeClr val="accent4">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99568" tIns="8890" rIns="8890" bIns="8890" numCol="1" spcCol="1270" anchor="ctr" anchorCtr="0">
          <a:noAutofit/>
        </a:bodyPr>
        <a:lstStyle/>
        <a:p>
          <a:pPr marL="114300" lvl="1" indent="-114300" algn="l" defTabSz="622300">
            <a:lnSpc>
              <a:spcPct val="90000"/>
            </a:lnSpc>
            <a:spcBef>
              <a:spcPct val="0"/>
            </a:spcBef>
            <a:spcAft>
              <a:spcPct val="15000"/>
            </a:spcAft>
            <a:buChar char="•"/>
          </a:pPr>
          <a:r>
            <a:rPr lang="es-VE" sz="1400" kern="1200" dirty="0">
              <a:latin typeface="Arial" pitchFamily="34" charset="0"/>
              <a:cs typeface="Arial" pitchFamily="34" charset="0"/>
            </a:rPr>
            <a:t>Para identificar escenarios potenciales de accidentes con consecuencias mayores.</a:t>
          </a:r>
          <a:endParaRPr lang="es-ES" sz="1400" kern="1200" dirty="0">
            <a:latin typeface="Arial" pitchFamily="34" charset="0"/>
            <a:cs typeface="Arial" pitchFamily="34" charset="0"/>
          </a:endParaRPr>
        </a:p>
      </dsp:txBody>
      <dsp:txXfrm rot="-5400000">
        <a:off x="1042039" y="2958474"/>
        <a:ext cx="3911386" cy="873137"/>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023FB97-BCA2-4783-AB6C-D505FC97384B}">
      <dsp:nvSpPr>
        <dsp:cNvPr id="0" name=""/>
        <dsp:cNvSpPr/>
      </dsp:nvSpPr>
      <dsp:spPr>
        <a:xfrm>
          <a:off x="0" y="3691462"/>
          <a:ext cx="2786082" cy="807601"/>
        </a:xfrm>
        <a:prstGeom prst="rect">
          <a:avLst/>
        </a:prstGeom>
        <a:solidFill>
          <a:schemeClr val="accent1">
            <a:hueOff val="0"/>
            <a:satOff val="0"/>
            <a:lumOff val="0"/>
            <a:alphaOff val="0"/>
          </a:schemeClr>
        </a:solidFill>
        <a:ln>
          <a:noFill/>
        </a:ln>
        <a:effectLst/>
        <a:scene3d>
          <a:camera prst="orthographicFront"/>
          <a:lightRig rig="chilly" dir="t"/>
        </a:scene3d>
        <a:sp3d prstMaterial="translucentPowder">
          <a:bevelT w="127000" h="25400" prst="softRound"/>
        </a:sp3d>
      </dsp:spPr>
      <dsp:style>
        <a:lnRef idx="0">
          <a:scrgbClr r="0" g="0" b="0"/>
        </a:lnRef>
        <a:fillRef idx="1">
          <a:scrgbClr r="0" g="0" b="0"/>
        </a:fillRef>
        <a:effectRef idx="0">
          <a:scrgbClr r="0" g="0" b="0"/>
        </a:effectRef>
        <a:fontRef idx="minor">
          <a:schemeClr val="lt1"/>
        </a:fontRef>
      </dsp:style>
      <dsp:txBody>
        <a:bodyPr spcFirstLastPara="0" vert="horz" wrap="square" lIns="99568" tIns="99568" rIns="99568" bIns="99568" numCol="1" spcCol="1270" anchor="ctr" anchorCtr="0">
          <a:noAutofit/>
        </a:bodyPr>
        <a:lstStyle/>
        <a:p>
          <a:pPr marL="0" lvl="0" indent="0" algn="ctr" defTabSz="622300">
            <a:lnSpc>
              <a:spcPct val="90000"/>
            </a:lnSpc>
            <a:spcBef>
              <a:spcPct val="0"/>
            </a:spcBef>
            <a:spcAft>
              <a:spcPct val="35000"/>
            </a:spcAft>
            <a:buNone/>
          </a:pPr>
          <a:r>
            <a:rPr lang="es-VE" sz="1400" kern="1200" dirty="0">
              <a:solidFill>
                <a:schemeClr val="tx1"/>
              </a:solidFill>
              <a:latin typeface="Arial" pitchFamily="34" charset="0"/>
              <a:ea typeface="Calibri" pitchFamily="34" charset="0"/>
              <a:cs typeface="Times New Roman" pitchFamily="18" charset="0"/>
            </a:rPr>
            <a:t>Revisión sistemática del proceso</a:t>
          </a:r>
          <a:endParaRPr lang="es-ES" sz="1400" kern="1200" dirty="0">
            <a:solidFill>
              <a:schemeClr val="tx1"/>
            </a:solidFill>
            <a:latin typeface="Arial" pitchFamily="34" charset="0"/>
          </a:endParaRPr>
        </a:p>
      </dsp:txBody>
      <dsp:txXfrm>
        <a:off x="0" y="3691462"/>
        <a:ext cx="2786082" cy="807601"/>
      </dsp:txXfrm>
    </dsp:sp>
    <dsp:sp modelId="{6E5594DA-9070-4085-9116-07A036EBE055}">
      <dsp:nvSpPr>
        <dsp:cNvPr id="0" name=""/>
        <dsp:cNvSpPr/>
      </dsp:nvSpPr>
      <dsp:spPr>
        <a:xfrm rot="10800000">
          <a:off x="0" y="2461484"/>
          <a:ext cx="2786082" cy="1242091"/>
        </a:xfrm>
        <a:prstGeom prst="upArrowCallout">
          <a:avLst/>
        </a:prstGeom>
        <a:solidFill>
          <a:schemeClr val="accent1">
            <a:hueOff val="0"/>
            <a:satOff val="0"/>
            <a:lumOff val="0"/>
            <a:alphaOff val="0"/>
          </a:schemeClr>
        </a:solidFill>
        <a:ln>
          <a:noFill/>
        </a:ln>
        <a:effectLst/>
        <a:scene3d>
          <a:camera prst="orthographicFront"/>
          <a:lightRig rig="chilly" dir="t"/>
        </a:scene3d>
        <a:sp3d prstMaterial="translucentPowder">
          <a:bevelT w="127000" h="25400" prst="softRound"/>
        </a:sp3d>
      </dsp:spPr>
      <dsp:style>
        <a:lnRef idx="0">
          <a:scrgbClr r="0" g="0" b="0"/>
        </a:lnRef>
        <a:fillRef idx="1">
          <a:scrgbClr r="0" g="0" b="0"/>
        </a:fillRef>
        <a:effectRef idx="0">
          <a:scrgbClr r="0" g="0" b="0"/>
        </a:effectRef>
        <a:fontRef idx="minor">
          <a:schemeClr val="lt1"/>
        </a:fontRef>
      </dsp:style>
      <dsp:txBody>
        <a:bodyPr spcFirstLastPara="0" vert="horz" wrap="square" lIns="99568" tIns="99568" rIns="99568" bIns="99568" numCol="1" spcCol="1270" anchor="ctr" anchorCtr="0">
          <a:noAutofit/>
        </a:bodyPr>
        <a:lstStyle/>
        <a:p>
          <a:pPr marL="0" lvl="0" indent="0" algn="ctr" defTabSz="622300">
            <a:lnSpc>
              <a:spcPct val="90000"/>
            </a:lnSpc>
            <a:spcBef>
              <a:spcPct val="0"/>
            </a:spcBef>
            <a:spcAft>
              <a:spcPct val="35000"/>
            </a:spcAft>
            <a:buNone/>
          </a:pPr>
          <a:r>
            <a:rPr lang="es-VE" sz="1400" kern="1200" dirty="0">
              <a:solidFill>
                <a:schemeClr val="tx1"/>
              </a:solidFill>
              <a:latin typeface="Arial" pitchFamily="34" charset="0"/>
              <a:ea typeface="Calibri" pitchFamily="34" charset="0"/>
              <a:cs typeface="Times New Roman" pitchFamily="18" charset="0"/>
            </a:rPr>
            <a:t>Aplicable en todas las etapas de la instalación</a:t>
          </a:r>
          <a:endParaRPr lang="es-ES" sz="1400" kern="1200" dirty="0">
            <a:solidFill>
              <a:schemeClr val="tx1"/>
            </a:solidFill>
          </a:endParaRPr>
        </a:p>
      </dsp:txBody>
      <dsp:txXfrm rot="10800000">
        <a:off x="0" y="2461484"/>
        <a:ext cx="2786082" cy="807073"/>
      </dsp:txXfrm>
    </dsp:sp>
    <dsp:sp modelId="{1892AA8C-50DA-4190-907C-BB7F50D46200}">
      <dsp:nvSpPr>
        <dsp:cNvPr id="0" name=""/>
        <dsp:cNvSpPr/>
      </dsp:nvSpPr>
      <dsp:spPr>
        <a:xfrm rot="10800000">
          <a:off x="0" y="1231507"/>
          <a:ext cx="2786082" cy="1242091"/>
        </a:xfrm>
        <a:prstGeom prst="upArrowCallout">
          <a:avLst/>
        </a:prstGeom>
        <a:solidFill>
          <a:schemeClr val="accent1">
            <a:hueOff val="0"/>
            <a:satOff val="0"/>
            <a:lumOff val="0"/>
            <a:alphaOff val="0"/>
          </a:schemeClr>
        </a:solidFill>
        <a:ln>
          <a:noFill/>
        </a:ln>
        <a:effectLst/>
        <a:scene3d>
          <a:camera prst="orthographicFront"/>
          <a:lightRig rig="chilly" dir="t"/>
        </a:scene3d>
        <a:sp3d prstMaterial="translucentPowder">
          <a:bevelT w="127000" h="25400" prst="softRound"/>
        </a:sp3d>
      </dsp:spPr>
      <dsp:style>
        <a:lnRef idx="0">
          <a:scrgbClr r="0" g="0" b="0"/>
        </a:lnRef>
        <a:fillRef idx="1">
          <a:scrgbClr r="0" g="0" b="0"/>
        </a:fillRef>
        <a:effectRef idx="0">
          <a:scrgbClr r="0" g="0" b="0"/>
        </a:effectRef>
        <a:fontRef idx="minor">
          <a:schemeClr val="lt1"/>
        </a:fontRef>
      </dsp:style>
      <dsp:txBody>
        <a:bodyPr spcFirstLastPara="0" vert="horz" wrap="square" lIns="99568" tIns="99568" rIns="99568" bIns="99568" numCol="1" spcCol="1270" anchor="ctr" anchorCtr="0">
          <a:noAutofit/>
        </a:bodyPr>
        <a:lstStyle/>
        <a:p>
          <a:pPr marL="0" lvl="0" indent="0" algn="ctr" defTabSz="622300">
            <a:lnSpc>
              <a:spcPct val="90000"/>
            </a:lnSpc>
            <a:spcBef>
              <a:spcPct val="0"/>
            </a:spcBef>
            <a:spcAft>
              <a:spcPct val="35000"/>
            </a:spcAft>
            <a:buNone/>
          </a:pPr>
          <a:r>
            <a:rPr lang="es-VE" sz="1400" kern="1200" dirty="0">
              <a:solidFill>
                <a:schemeClr val="tx1"/>
              </a:solidFill>
              <a:latin typeface="Arial" pitchFamily="34" charset="0"/>
              <a:ea typeface="Calibri" pitchFamily="34" charset="0"/>
              <a:cs typeface="Times New Roman" pitchFamily="18" charset="0"/>
            </a:rPr>
            <a:t>Grupo de trabajo multidisciplinario con experiencia en    los procesos</a:t>
          </a:r>
          <a:endParaRPr lang="es-ES" sz="1400" kern="1200" dirty="0">
            <a:solidFill>
              <a:schemeClr val="tx1"/>
            </a:solidFill>
          </a:endParaRPr>
        </a:p>
      </dsp:txBody>
      <dsp:txXfrm rot="10800000">
        <a:off x="0" y="1231507"/>
        <a:ext cx="2786082" cy="807073"/>
      </dsp:txXfrm>
    </dsp:sp>
    <dsp:sp modelId="{B96A2049-719F-4048-9D07-BD71AFB21409}">
      <dsp:nvSpPr>
        <dsp:cNvPr id="0" name=""/>
        <dsp:cNvSpPr/>
      </dsp:nvSpPr>
      <dsp:spPr>
        <a:xfrm rot="10800000">
          <a:off x="0" y="2"/>
          <a:ext cx="2786082" cy="1242091"/>
        </a:xfrm>
        <a:prstGeom prst="upArrowCallout">
          <a:avLst/>
        </a:prstGeom>
        <a:solidFill>
          <a:schemeClr val="accent1">
            <a:hueOff val="0"/>
            <a:satOff val="0"/>
            <a:lumOff val="0"/>
            <a:alphaOff val="0"/>
          </a:schemeClr>
        </a:solidFill>
        <a:ln>
          <a:noFill/>
        </a:ln>
        <a:effectLst/>
        <a:scene3d>
          <a:camera prst="orthographicFront"/>
          <a:lightRig rig="chilly" dir="t"/>
        </a:scene3d>
        <a:sp3d prstMaterial="translucentPowder">
          <a:bevelT w="127000" h="25400" prst="softRound"/>
        </a:sp3d>
      </dsp:spPr>
      <dsp:style>
        <a:lnRef idx="0">
          <a:scrgbClr r="0" g="0" b="0"/>
        </a:lnRef>
        <a:fillRef idx="1">
          <a:scrgbClr r="0" g="0" b="0"/>
        </a:fillRef>
        <a:effectRef idx="0">
          <a:scrgbClr r="0" g="0" b="0"/>
        </a:effectRef>
        <a:fontRef idx="minor">
          <a:schemeClr val="lt1"/>
        </a:fontRef>
      </dsp:style>
      <dsp:txBody>
        <a:bodyPr spcFirstLastPara="0" vert="horz" wrap="square" lIns="99568" tIns="99568" rIns="99568" bIns="99568" numCol="1" spcCol="1270" anchor="ctr" anchorCtr="0">
          <a:noAutofit/>
        </a:bodyPr>
        <a:lstStyle/>
        <a:p>
          <a:pPr marL="0" lvl="0" indent="0" algn="ctr" defTabSz="622300">
            <a:lnSpc>
              <a:spcPct val="90000"/>
            </a:lnSpc>
            <a:spcBef>
              <a:spcPct val="0"/>
            </a:spcBef>
            <a:spcAft>
              <a:spcPct val="35000"/>
            </a:spcAft>
            <a:buNone/>
          </a:pPr>
          <a:r>
            <a:rPr lang="es-VE" sz="1400" kern="1200" dirty="0">
              <a:solidFill>
                <a:schemeClr val="tx1"/>
              </a:solidFill>
              <a:latin typeface="Arial" pitchFamily="34" charset="0"/>
              <a:ea typeface="Calibri" pitchFamily="34" charset="0"/>
              <a:cs typeface="Times New Roman" pitchFamily="18" charset="0"/>
            </a:rPr>
            <a:t>Predictivo</a:t>
          </a:r>
          <a:endParaRPr lang="es-ES" sz="1400" kern="1200" dirty="0">
            <a:solidFill>
              <a:schemeClr val="tx1"/>
            </a:solidFill>
          </a:endParaRPr>
        </a:p>
      </dsp:txBody>
      <dsp:txXfrm rot="10800000">
        <a:off x="0" y="2"/>
        <a:ext cx="2786082" cy="807073"/>
      </dsp:txXfrm>
    </dsp:sp>
  </dsp:spTree>
</dsp:drawing>
</file>

<file path=ppt/diagrams/layout1.xml><?xml version="1.0" encoding="utf-8"?>
<dgm:layoutDef xmlns:dgm="http://schemas.openxmlformats.org/drawingml/2006/diagram" xmlns:a="http://schemas.openxmlformats.org/drawingml/2006/main" uniqueId="urn:microsoft.com/office/officeart/2005/8/layout/vList3">
  <dgm:title val=""/>
  <dgm:desc val=""/>
  <dgm:catLst>
    <dgm:cat type="list" pri="14000"/>
    <dgm:cat type="convert" pri="3000"/>
    <dgm:cat type="picture" pri="27000"/>
    <dgm:cat type="pictureconvert" pri="27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alg type="lin">
      <dgm:param type="linDir" val="fromT"/>
      <dgm:param type="vertAlign" val="mid"/>
      <dgm:param type="horzAlign" val="ctr"/>
    </dgm:alg>
    <dgm:shape xmlns:r="http://schemas.openxmlformats.org/officeDocument/2006/relationships" r:blip="">
      <dgm:adjLst/>
    </dgm:shape>
    <dgm:presOf/>
    <dgm:constrLst>
      <dgm:constr type="w" for="ch" forName="composite" refType="w"/>
      <dgm:constr type="h" for="ch" forName="composite" refType="h"/>
      <dgm:constr type="h" for="ch" forName="spacing" refType="h" refFor="ch" refForName="composite" fact="0.25"/>
      <dgm:constr type="h" for="ch" forName="spacing" refType="w" op="lte" fact="0.1"/>
      <dgm:constr type="primFontSz" for="des" ptType="node"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w" for="ch" forName="imgShp" refType="w" fact="0.335"/>
              <dgm:constr type="h" for="ch" forName="imgShp" refType="w" refFor="ch" refForName="imgShp" op="equ"/>
              <dgm:constr type="h" for="ch" forName="imgShp" refType="h" op="lte"/>
              <dgm:constr type="ctrY" for="ch" forName="imgShp" refType="h" fact="0.5"/>
              <dgm:constr type="l" for="ch" forName="imgShp"/>
              <dgm:constr type="w" for="ch" forName="txShp" refType="w" op="equ" fact="0.665"/>
              <dgm:constr type="h" for="ch" forName="txShp" refType="h" refFor="ch" refForName="imgShp" op="equ"/>
              <dgm:constr type="ctrY" for="ch" forName="txShp" refType="h" fact="0.5"/>
              <dgm:constr type="l" for="ch" forName="txShp" refType="w" refFor="ch" refForName="imgShp" fact="0.5"/>
              <dgm:constr type="lMarg" for="ch" forName="txShp" refType="w" refFor="ch" refForName="imgShp" fact="1.25"/>
            </dgm:constrLst>
          </dgm:if>
          <dgm:else name="Name3">
            <dgm:constrLst>
              <dgm:constr type="w" for="ch" forName="imgShp" refType="w" fact="0.335"/>
              <dgm:constr type="h" for="ch" forName="imgShp" refType="w" refFor="ch" refForName="imgShp" op="equ"/>
              <dgm:constr type="h" for="ch" forName="imgShp" refType="h" op="lte"/>
              <dgm:constr type="ctrY" for="ch" forName="imgShp" refType="h" fact="0.5"/>
              <dgm:constr type="r" for="ch" forName="imgShp" refType="w"/>
              <dgm:constr type="w" for="ch" forName="txShp" refType="w" op="equ" fact="0.665"/>
              <dgm:constr type="h" for="ch" forName="txShp" refType="h" refFor="ch" refForName="imgShp" op="equ"/>
              <dgm:constr type="ctrY" for="ch" forName="txShp" refType="h" fact="0.5"/>
              <dgm:constr type="r" for="ch" forName="txShp" refType="ctrX" refFor="ch" refForName="imgShp"/>
              <dgm:constr type="rMarg" for="ch" forName="txShp" refType="w" refFor="ch" refForName="imgShp" fact="1.25"/>
            </dgm:constrLst>
          </dgm:else>
        </dgm:choose>
        <dgm:ruleLst/>
        <dgm:layoutNode name="imgShp" styleLbl="fgImgPlace1">
          <dgm:alg type="sp"/>
          <dgm:shape xmlns:r="http://schemas.openxmlformats.org/officeDocument/2006/relationships" type="ellipse" r:blip="" blipPhldr="1">
            <dgm:adjLst/>
          </dgm:shape>
          <dgm:presOf/>
          <dgm:constrLst/>
          <dgm:ruleLst/>
        </dgm:layoutNode>
        <dgm:layoutNode name="txShp">
          <dgm:varLst>
            <dgm:bulletEnabled val="1"/>
          </dgm:varLst>
          <dgm:alg type="tx"/>
          <dgm:choose name="Name4">
            <dgm:if name="Name5" func="var" arg="dir" op="equ" val="norm">
              <dgm:shape xmlns:r="http://schemas.openxmlformats.org/officeDocument/2006/relationships" rot="180" type="homePlate" r:blip="" zOrderOff="-1">
                <dgm:adjLst/>
              </dgm:shape>
            </dgm:if>
            <dgm:else name="Name6">
              <dgm:shape xmlns:r="http://schemas.openxmlformats.org/officeDocument/2006/relationships" type="homePlate" r:blip="" zOrderOff="-1">
                <dgm:adjLst/>
              </dgm:shape>
            </dgm:else>
          </dgm:choose>
          <dgm:presOf axis="desOrSelf" ptType="node"/>
          <dgm:constrLst>
            <dgm:constr type="tMarg" refType="primFontSz" fact="0.3"/>
            <dgm:constr type="bMarg" refType="primFontSz" fact="0.3"/>
          </dgm:constrLst>
          <dgm:ruleLst>
            <dgm:rule type="primFontSz" val="5" fact="NaN" max="NaN"/>
          </dgm:ruleLst>
        </dgm:layoutNode>
      </dgm:layoutNode>
      <dgm:forEach name="Name7" axis="followSib" ptType="sibTrans" cnt="1">
        <dgm:layoutNode name="spacing">
          <dgm:alg type="sp"/>
          <dgm:shape xmlns:r="http://schemas.openxmlformats.org/officeDocument/2006/relationships" r:blip="">
            <dgm:adjLst/>
          </dgm:shape>
          <dgm:presOf axis="sel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radial3">
  <dgm:title val=""/>
  <dgm:desc val=""/>
  <dgm:catLst>
    <dgm:cat type="relationship" pri="31000"/>
    <dgm:cat type="cycle" pri="12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omposite">
    <dgm:varLst>
      <dgm:chMax val="1"/>
      <dgm:dir/>
      <dgm:resizeHandles val="exact"/>
    </dgm:varLst>
    <dgm:alg type="composite">
      <dgm:param type="ar" val="1"/>
    </dgm:alg>
    <dgm:shape xmlns:r="http://schemas.openxmlformats.org/officeDocument/2006/relationships" r:blip="">
      <dgm:adjLst/>
    </dgm:shape>
    <dgm:presOf/>
    <dgm:constrLst/>
    <dgm:ruleLst/>
    <dgm:layoutNode name="radial">
      <dgm:varLst>
        <dgm:animLvl val="ctr"/>
      </dgm:varLst>
      <dgm:choose name="Name0">
        <dgm:if name="Name1" func="var" arg="dir" op="equ" val="norm">
          <dgm:choose name="Name2">
            <dgm:if name="Name3" axis="ch ch" ptType="node node" st="1 1" cnt="1 0" func="cnt" op="lte" val="1">
              <dgm:alg type="cycle">
                <dgm:param type="stAng" val="90"/>
                <dgm:param type="spanAng" val="360"/>
                <dgm:param type="ctrShpMap" val="fNode"/>
              </dgm:alg>
            </dgm:if>
            <dgm:else name="Name4">
              <dgm:alg type="cycle">
                <dgm:param type="stAng" val="0"/>
                <dgm:param type="spanAng" val="360"/>
                <dgm:param type="ctrShpMap" val="fNode"/>
              </dgm:alg>
            </dgm:else>
          </dgm:choose>
        </dgm:if>
        <dgm:else name="Name5">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h" for="ch" forName="centerShape" refType="h"/>
        <dgm:constr type="w" for="ch" forName="node" refType="w" fact="0.5"/>
        <dgm:constr type="h" for="ch" forName="node" refType="h" fact="0.5"/>
        <dgm:constr type="sp" refType="w" refFor="ch" refForName="node" fact="-0.2"/>
        <dgm:constr type="sibSp" refType="w" refFor="ch" refForName="node" fact="-0.2"/>
        <dgm:constr type="primFontSz" for="ch" forName="centerShape" val="65"/>
        <dgm:constr type="primFontSz" for="des" forName="node" val="65"/>
        <dgm:constr type="primFontSz" for="ch" forName="node" refType="primFontSz" refFor="ch" refForName="centerShape" op="lte"/>
      </dgm:constrLst>
      <dgm:ruleLst/>
      <dgm:forEach name="Name6" axis="ch" ptType="node" cnt="1">
        <dgm:layoutNode name="centerShape" styleLbl="vennNode1">
          <dgm:alg type="tx"/>
          <dgm:shape xmlns:r="http://schemas.openxmlformats.org/officeDocument/2006/relationships" type="ellipse"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7" axis="ch" ptType="node">
          <dgm:layoutNode name="node" styleLbl="vennNode1">
            <dgm:varLst>
              <dgm:bulletEnabled val="1"/>
            </dgm:varLst>
            <dgm:alg type="tx">
              <dgm:param type="txAnchorVertCh" val="mid"/>
            </dgm:alg>
            <dgm:shape xmlns:r="http://schemas.openxmlformats.org/officeDocument/2006/relationships" type="ellipse" r:blip="">
              <dgm:adjLst/>
            </dgm:shape>
            <dgm:presOf axis="desOrSelf" ptType="nod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dgm:forEach>
    </dgm:layoutNode>
  </dgm:layoutNode>
</dgm:layoutDef>
</file>

<file path=ppt/diagrams/layout3.xml><?xml version="1.0" encoding="utf-8"?>
<dgm:layoutDef xmlns:dgm="http://schemas.openxmlformats.org/drawingml/2006/diagram" xmlns:a="http://schemas.openxmlformats.org/drawingml/2006/main" uniqueId="urn:microsoft.com/office/officeart/2005/8/layout/hList3">
  <dgm:title val=""/>
  <dgm:desc val=""/>
  <dgm:catLst>
    <dgm:cat type="list" pri="19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1" destId="2" srcOrd="0" destOrd="0"/>
        <dgm:cxn modelId="7" srcId="1" destId="3" srcOrd="1" destOrd="0"/>
        <dgm:cxn modelId="8" srcId="1" destId="4" srcOrd="2" destOrd="0"/>
      </dgm:cxnLst>
      <dgm:bg/>
      <dgm:whole/>
    </dgm:dataModel>
  </dgm:sampData>
  <dgm:styleData>
    <dgm:dataModel>
      <dgm:ptLst>
        <dgm:pt modelId="0" type="doc"/>
        <dgm:pt modelId="1"/>
        <dgm:pt modelId="2"/>
        <dgm:pt modelId="3"/>
      </dgm:ptLst>
      <dgm:cxnLst>
        <dgm:cxn modelId="5" srcId="0" destId="1" srcOrd="0" destOrd="0"/>
        <dgm:cxn modelId="6" srcId="1" destId="2" srcOrd="0" destOrd="0"/>
        <dgm:cxn modelId="7" srcId="1" destId="3" srcOrd="1" destOrd="0"/>
      </dgm:cxnLst>
      <dgm:bg/>
      <dgm:whole/>
    </dgm:dataModel>
  </dgm:styleData>
  <dgm:clrData>
    <dgm:dataModel>
      <dgm:ptLst>
        <dgm:pt modelId="0" type="doc"/>
        <dgm:pt modelId="1"/>
        <dgm:pt modelId="2"/>
        <dgm:pt modelId="3"/>
        <dgm:pt modelId="4"/>
        <dgm:pt modelId="5"/>
      </dgm:ptLst>
      <dgm:cxnLst>
        <dgm:cxn modelId="6" srcId="0" destId="1" srcOrd="0" destOrd="0"/>
        <dgm:cxn modelId="7" srcId="1" destId="2" srcOrd="0" destOrd="0"/>
        <dgm:cxn modelId="8" srcId="1" destId="3" srcOrd="1" destOrd="0"/>
        <dgm:cxn modelId="9" srcId="1" destId="4" srcOrd="2" destOrd="0"/>
        <dgm:cxn modelId="10" srcId="1" destId="5" srcOrd="3" destOrd="0"/>
      </dgm:cxnLst>
      <dgm:bg/>
      <dgm:whole/>
    </dgm:dataModel>
  </dgm:clrData>
  <dgm:layoutNode name="composite">
    <dgm:varLst>
      <dgm:chMax val="1"/>
      <dgm:dir/>
      <dgm:resizeHandles val="exact"/>
    </dgm:varLst>
    <dgm:alg type="composite"/>
    <dgm:shape xmlns:r="http://schemas.openxmlformats.org/officeDocument/2006/relationships" r:blip="">
      <dgm:adjLst/>
    </dgm:shape>
    <dgm:presOf/>
    <dgm:constrLst>
      <dgm:constr type="w" for="ch" forName="roof" refType="w"/>
      <dgm:constr type="h" for="ch" forName="roof" refType="h" fact="0.3"/>
      <dgm:constr type="primFontSz" for="ch" forName="roof" val="65"/>
      <dgm:constr type="w" for="ch" forName="pillars" refType="w"/>
      <dgm:constr type="h" for="ch" forName="pillars" refType="h" fact="0.63"/>
      <dgm:constr type="t" for="ch" forName="pillars" refType="h" fact="0.3"/>
      <dgm:constr type="primFontSz" for="des" forName="pillar1" val="65"/>
      <dgm:constr type="primFontSz" for="des" forName="pillarX" refType="primFontSz" refFor="des" refForName="pillar1" op="equ"/>
      <dgm:constr type="w" for="ch" forName="base" refType="w"/>
      <dgm:constr type="h" for="ch" forName="base" refType="h" fact="0.07"/>
      <dgm:constr type="t" for="ch" forName="base" refType="h" fact="0.93"/>
    </dgm:constrLst>
    <dgm:ruleLst/>
    <dgm:forEach name="Name0" axis="ch" ptType="node" cnt="1">
      <dgm:layoutNode name="roof" styleLbl="dkBgShp">
        <dgm:alg type="tx"/>
        <dgm:shape xmlns:r="http://schemas.openxmlformats.org/officeDocument/2006/relationships" type="rect" r:blip="">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pillars" styleLbl="node1">
        <dgm:choose name="Name1">
          <dgm:if name="Name2" func="var" arg="dir" op="equ" val="norm">
            <dgm:alg type="lin">
              <dgm:param type="linDir" val="fromL"/>
            </dgm:alg>
          </dgm:if>
          <dgm:else name="Name3">
            <dgm:alg type="lin">
              <dgm:param type="linDir" val="fromR"/>
            </dgm:alg>
          </dgm:else>
        </dgm:choose>
        <dgm:shape xmlns:r="http://schemas.openxmlformats.org/officeDocument/2006/relationships" r:blip="">
          <dgm:adjLst/>
        </dgm:shape>
        <dgm:presOf/>
        <dgm:constrLst>
          <dgm:constr type="w" for="ch" forName="pillar1" refType="w"/>
          <dgm:constr type="h" for="ch" forName="pillar1" refType="h"/>
          <dgm:constr type="w" for="ch" forName="pillarX" refType="w"/>
          <dgm:constr type="h" for="ch" forName="pillarX" refType="h"/>
        </dgm:constrLst>
        <dgm:ruleLst/>
        <dgm:layoutNode name="pillar1" styleLbl="node1">
          <dgm:varLst>
            <dgm:bulletEnabled val="1"/>
          </dgm:varLst>
          <dgm:alg type="tx"/>
          <dgm:shape xmlns:r="http://schemas.openxmlformats.org/officeDocument/2006/relationships" type="rect" r:blip="">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ch" ptType="node" st="2">
          <dgm:layoutNode name="pillarX" styleLbl="node1">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dgm:layoutNode>
      <dgm:layoutNode name="base" styleLbl="dkBgShp">
        <dgm:alg type="sp"/>
        <dgm:shape xmlns:r="http://schemas.openxmlformats.org/officeDocument/2006/relationships" type="rect" r:blip="">
          <dgm:adjLst/>
        </dgm:shape>
        <dgm:presOf/>
        <dgm:constrLst/>
        <dgm:ruleLst/>
      </dgm:layoutNode>
    </dgm:forEach>
  </dgm:layoutNode>
</dgm:layoutDef>
</file>

<file path=ppt/diagrams/layout4.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process4">
  <dgm:title val=""/>
  <dgm:desc val=""/>
  <dgm:catLst>
    <dgm:cat type="process" pri="16000"/>
    <dgm:cat type="list" pri="20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alg type="lin">
      <dgm:param type="linDir" val="fromB"/>
    </dgm:alg>
    <dgm:shape xmlns:r="http://schemas.openxmlformats.org/officeDocument/2006/relationships" r:blip="">
      <dgm:adjLst/>
    </dgm:shape>
    <dgm:presOf/>
    <dgm:constrLst>
      <dgm:constr type="h" for="ch" forName="boxAndChildren" refType="h"/>
      <dgm:constr type="h" for="ch" forName="arrowAndChildren" refType="h" refFor="ch" refForName="boxAndChildren" op="equ" fact="1.538"/>
      <dgm:constr type="w" for="ch" forName="arrowAndChildren" refType="w"/>
      <dgm:constr type="w" for="ch" forName="boxAndChildren" refType="w"/>
      <dgm:constr type="h" for="ch" forName="sp" refType="h" fact="-0.015"/>
      <dgm:constr type="primFontSz" for="des" forName="parentTextBox" val="65"/>
      <dgm:constr type="primFontSz" for="des" forName="parentTextArrow" refType="primFontSz" refFor="des" refForName="parentTextBox" op="equ"/>
      <dgm:constr type="primFontSz" for="des" forName="childTextArrow" val="65"/>
      <dgm:constr type="primFontSz" for="des" forName="childTextBox" refType="primFontSz" refFor="des" refForName="childTextArrow" op="equ"/>
    </dgm:constrLst>
    <dgm:ruleLst/>
    <dgm:forEach name="Name1" axis="ch" ptType="node" st="-1" step="-1">
      <dgm:choose name="Name2">
        <dgm:if name="Name3" axis="self" ptType="node" func="revPos" op="equ" val="1">
          <dgm:layoutNode name="boxAndChildren">
            <dgm:alg type="composite"/>
            <dgm:shape xmlns:r="http://schemas.openxmlformats.org/officeDocument/2006/relationships" r:blip="">
              <dgm:adjLst/>
            </dgm:shape>
            <dgm:presOf/>
            <dgm:choose name="Name4">
              <dgm:if name="Name5" axis="ch" ptType="node" func="cnt" op="gte" val="1">
                <dgm:constrLst>
                  <dgm:constr type="w" for="ch" forName="parentTextBox" refType="w"/>
                  <dgm:constr type="h" for="ch" forName="parentTextBox" refType="h" fact="0.54"/>
                  <dgm:constr type="t" for="ch" forName="parentTextBox"/>
                  <dgm:constr type="w" for="ch" forName="entireBox" refType="w"/>
                  <dgm:constr type="h" for="ch" forName="entireBox" refType="h"/>
                  <dgm:constr type="w" for="ch" forName="descendantBox" refType="w"/>
                  <dgm:constr type="b" for="ch" forName="descendantBox" refType="h" fact="0.98"/>
                  <dgm:constr type="h" for="ch" forName="descendantBox" refType="h" fact="0.46"/>
                </dgm:constrLst>
              </dgm:if>
              <dgm:else name="Name6">
                <dgm:constrLst>
                  <dgm:constr type="w" for="ch" forName="parentTextBox" refType="w"/>
                  <dgm:constr type="h" for="ch" forName="parentTextBox" refType="h"/>
                </dgm:constrLst>
              </dgm:else>
            </dgm:choose>
            <dgm:ruleLst/>
            <dgm:layoutNode name="parentTextBox">
              <dgm:alg type="tx"/>
              <dgm:choose name="Name7">
                <dgm:if name="Name8" axis="ch" ptType="node" func="cnt" op="gte" val="1">
                  <dgm:shape xmlns:r="http://schemas.openxmlformats.org/officeDocument/2006/relationships" type="rect" r:blip="" zOrderOff="1" hideGeom="1">
                    <dgm:adjLst/>
                  </dgm:shape>
                </dgm:if>
                <dgm:else name="Name9">
                  <dgm:shape xmlns:r="http://schemas.openxmlformats.org/officeDocument/2006/relationships" type="rect" r:blip="">
                    <dgm:adjLst/>
                  </dgm:shape>
                </dgm:else>
              </dgm:choose>
              <dgm:presOf axis="self"/>
              <dgm:constrLst/>
              <dgm:ruleLst>
                <dgm:rule type="primFontSz" val="5" fact="NaN" max="NaN"/>
              </dgm:ruleLst>
            </dgm:layoutNode>
            <dgm:choose name="Name10">
              <dgm:if name="Name11" axis="ch" ptType="node" func="cnt" op="gte" val="1">
                <dgm:layoutNode name="entireBox">
                  <dgm:alg type="sp"/>
                  <dgm:shape xmlns:r="http://schemas.openxmlformats.org/officeDocument/2006/relationships" type="rect" r:blip="">
                    <dgm:adjLst/>
                  </dgm:shape>
                  <dgm:presOf axis="self"/>
                  <dgm:constrLst/>
                  <dgm:ruleLst/>
                </dgm:layoutNode>
                <dgm:layoutNode name="descendantBox" styleLbl="fgAccFollowNode1">
                  <dgm:choose name="Name12">
                    <dgm:if name="Name13" func="var" arg="dir" op="equ" val="norm">
                      <dgm:alg type="lin"/>
                    </dgm:if>
                    <dgm:else name="Name14">
                      <dgm:alg type="lin">
                        <dgm:param type="linDir" val="fromR"/>
                      </dgm:alg>
                    </dgm:else>
                  </dgm:choose>
                  <dgm:shape xmlns:r="http://schemas.openxmlformats.org/officeDocument/2006/relationships" r:blip="">
                    <dgm:adjLst/>
                  </dgm:shape>
                  <dgm:presOf/>
                  <dgm:constrLst>
                    <dgm:constr type="w" for="ch" forName="childTextBox" refType="w"/>
                    <dgm:constr type="h" for="ch" forName="childTextBox" refType="h"/>
                  </dgm:constrLst>
                  <dgm:ruleLst/>
                  <dgm:forEach name="Name15" axis="ch" ptType="node">
                    <dgm:layoutNode name="childTextBox"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16"/>
            </dgm:choose>
          </dgm:layoutNode>
        </dgm:if>
        <dgm:else name="Name17">
          <dgm:layoutNode name="arrowAndChildren">
            <dgm:alg type="composite"/>
            <dgm:shape xmlns:r="http://schemas.openxmlformats.org/officeDocument/2006/relationships" r:blip="">
              <dgm:adjLst/>
            </dgm:shape>
            <dgm:presOf/>
            <dgm:choose name="Name18">
              <dgm:if name="Name19" axis="ch" ptType="node" func="cnt" op="gte" val="1">
                <dgm:constrLst>
                  <dgm:constr type="w" for="ch" forName="parentTextArrow" refType="w"/>
                  <dgm:constr type="t" for="ch" forName="parentTextArrow"/>
                  <dgm:constr type="h" for="ch" forName="parentTextArrow" refType="h" fact="0.351"/>
                  <dgm:constr type="w" for="ch" forName="arrow" refType="w"/>
                  <dgm:constr type="h" for="ch" forName="arrow" refType="h"/>
                  <dgm:constr type="w" for="ch" forName="descendantArrow" refType="w"/>
                  <dgm:constr type="b" for="ch" forName="descendantArrow" refType="h" fact="0.65"/>
                  <dgm:constr type="h" for="ch" forName="descendantArrow" refType="h" fact="0.299"/>
                </dgm:constrLst>
              </dgm:if>
              <dgm:else name="Name20">
                <dgm:constrLst>
                  <dgm:constr type="w" for="ch" forName="parentTextArrow" refType="w"/>
                  <dgm:constr type="h" for="ch" forName="parentTextArrow" refType="h"/>
                </dgm:constrLst>
              </dgm:else>
            </dgm:choose>
            <dgm:ruleLst/>
            <dgm:layoutNode name="parentTextArrow">
              <dgm:alg type="tx"/>
              <dgm:choose name="Name21">
                <dgm:if name="Name22" axis="ch" ptType="node" func="cnt" op="gte" val="1">
                  <dgm:shape xmlns:r="http://schemas.openxmlformats.org/officeDocument/2006/relationships" type="rect" r:blip="" zOrderOff="1" hideGeom="1">
                    <dgm:adjLst/>
                  </dgm:shape>
                </dgm:if>
                <dgm:else name="Name23">
                  <dgm:shape xmlns:r="http://schemas.openxmlformats.org/officeDocument/2006/relationships" rot="180" type="upArrowCallout" r:blip="">
                    <dgm:adjLst/>
                  </dgm:shape>
                </dgm:else>
              </dgm:choose>
              <dgm:presOf axis="self"/>
              <dgm:constrLst/>
              <dgm:ruleLst>
                <dgm:rule type="primFontSz" val="5" fact="NaN" max="NaN"/>
              </dgm:ruleLst>
            </dgm:layoutNode>
            <dgm:choose name="Name24">
              <dgm:if name="Name25" axis="ch" ptType="node" func="cnt" op="gte" val="1">
                <dgm:layoutNode name="arrow">
                  <dgm:alg type="sp"/>
                  <dgm:shape xmlns:r="http://schemas.openxmlformats.org/officeDocument/2006/relationships" rot="180" type="upArrowCallout" r:blip="">
                    <dgm:adjLst/>
                  </dgm:shape>
                  <dgm:presOf axis="self"/>
                  <dgm:constrLst/>
                  <dgm:ruleLst/>
                </dgm:layoutNode>
                <dgm:layoutNode name="descendantArrow">
                  <dgm:choose name="Name26">
                    <dgm:if name="Name27" func="var" arg="dir" op="equ" val="norm">
                      <dgm:alg type="lin"/>
                    </dgm:if>
                    <dgm:else name="Name28">
                      <dgm:alg type="lin">
                        <dgm:param type="linDir" val="fromR"/>
                      </dgm:alg>
                    </dgm:else>
                  </dgm:choose>
                  <dgm:shape xmlns:r="http://schemas.openxmlformats.org/officeDocument/2006/relationships" r:blip="">
                    <dgm:adjLst/>
                  </dgm:shape>
                  <dgm:presOf/>
                  <dgm:constrLst>
                    <dgm:constr type="w" for="ch" forName="childTextArrow" refType="w"/>
                    <dgm:constr type="h" for="ch" forName="childTextArrow" refType="h"/>
                  </dgm:constrLst>
                  <dgm:ruleLst/>
                  <dgm:forEach name="Name29" axis="ch" ptType="node">
                    <dgm:layoutNode name="childTextArrow"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30"/>
            </dgm:choose>
          </dgm:layoutNode>
        </dgm:else>
      </dgm:choose>
      <dgm:forEach name="Name31" axis="precedSib" ptType="sibTrans" st="-1" cnt="1">
        <dgm:layoutNode name="sp">
          <dgm:alg type="sp"/>
          <dgm:shape xmlns:r="http://schemas.openxmlformats.org/officeDocument/2006/relationships" r:blip="">
            <dgm:adjLst/>
          </dgm:shape>
          <dgm:presOf axis="sel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3d4">
  <dgm:title val=""/>
  <dgm:desc val=""/>
  <dgm:catLst>
    <dgm:cat type="3D" pri="11400"/>
  </dgm:catLst>
  <dgm:scene3d>
    <a:camera prst="orthographicFront"/>
    <a:lightRig rig="threePt" dir="t"/>
  </dgm:scene3d>
  <dgm:styleLbl name="node0">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venn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lightRig rig="chilly" dir="t"/>
    </dgm:scene3d>
    <dgm:sp3d prstMaterial="translucentPowder">
      <a:bevelT w="127000" h="25400" prst="softRound"/>
    </dgm:sp3d>
    <dgm:txPr/>
    <dgm:style>
      <a:lnRef idx="1">
        <a:scrgbClr r="0" g="0" b="0"/>
      </a:lnRef>
      <a:fillRef idx="1">
        <a:scrgbClr r="0" g="0" b="0"/>
      </a:fillRef>
      <a:effectRef idx="0">
        <a:scrgbClr r="0" g="0" b="0"/>
      </a:effectRef>
      <a:fontRef idx="minor">
        <a:schemeClr val="lt1"/>
      </a:fontRef>
    </dgm:style>
  </dgm:styleLbl>
  <dgm:styleLbl name="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2">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3">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4">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fgImgPlace1">
    <dgm:scene3d>
      <a:camera prst="orthographicFront"/>
      <a:lightRig rig="chilly" dir="t"/>
    </dgm:scene3d>
    <dgm:sp3d z="12700" extrusionH="12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alignImgPlac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bgImgPlace1">
    <dgm:scene3d>
      <a:camera prst="orthographicFront"/>
      <a:lightRig rig="chilly" dir="t"/>
    </dgm:scene3d>
    <dgm:sp3d z="-257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chilly" dir="t"/>
    </dgm:scene3d>
    <dgm:sp3d z="-70000" extrusionH="1700" prstMaterial="translucentPowder">
      <a:bevelT w="25400" h="6350" prst="softRound"/>
      <a:bevelB w="0" h="0" prst="convex"/>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bgSibTrans2D1">
    <dgm:scene3d>
      <a:camera prst="orthographicFront"/>
      <a:lightRig rig="chilly" dir="t"/>
    </dgm:scene3d>
    <dgm:sp3d z="-25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sibTrans1D1">
    <dgm:scene3d>
      <a:camera prst="orthographicFront"/>
      <a:lightRig rig="chilly"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chilly"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2">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3">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parChTrans2D1">
    <dgm:scene3d>
      <a:camera prst="orthographicFront"/>
      <a:lightRig rig="chilly" dir="t"/>
    </dgm:scene3d>
    <dgm:sp3d z="1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2">
    <dgm:scene3d>
      <a:camera prst="orthographicFront"/>
      <a:lightRig rig="chilly" dir="t"/>
    </dgm:scene3d>
    <dgm:sp3d z="1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3">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4">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1D1">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con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alignAcc1">
    <dgm:scene3d>
      <a:camera prst="orthographicFront"/>
      <a:lightRig rig="chilly" dir="t"/>
    </dgm:scene3d>
    <dgm:sp3d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trAlignAcc1">
    <dgm:scene3d>
      <a:camera prst="orthographicFront"/>
      <a:lightRig rig="chilly" dir="t"/>
    </dgm:scene3d>
    <dgm:sp3d prstMaterial="dkEdge">
      <a:bevelT w="127000" h="25400"/>
    </dgm:sp3d>
    <dgm:txPr/>
    <dgm:style>
      <a:lnRef idx="1">
        <a:scrgbClr r="0" g="0" b="0"/>
      </a:lnRef>
      <a:fillRef idx="1">
        <a:scrgbClr r="0" g="0" b="0"/>
      </a:fillRef>
      <a:effectRef idx="0">
        <a:scrgbClr r="0" g="0" b="0"/>
      </a:effectRef>
      <a:fontRef idx="minor">
        <a:schemeClr val="lt1"/>
      </a:fontRef>
    </dgm:style>
  </dgm:styleLbl>
  <dgm:styleLbl name="b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AlignAcc1">
    <dgm:scene3d>
      <a:camera prst="orthographicFront"/>
      <a:lightRig rig="chilly" dir="t"/>
    </dgm:scene3d>
    <dgm:sp3d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B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FollowNode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chilly" dir="t"/>
    </dgm:scene3d>
    <dgm:sp3d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bgAccFollowNode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0">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2">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3">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4">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bgShp">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dkBgShp">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trBgShp">
    <dgm:scene3d>
      <a:camera prst="orthographicFront"/>
      <a:lightRig rig="chilly"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Marcador de encabezado"/>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s-VE" dirty="0"/>
          </a:p>
        </p:txBody>
      </p:sp>
      <p:sp>
        <p:nvSpPr>
          <p:cNvPr id="3" name="2 Marcador de fecha"/>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C94BB47-BA94-45DE-8C16-18D98EB0A6E4}" type="datetimeFigureOut">
              <a:rPr lang="es-VE" smtClean="0"/>
              <a:pPr/>
              <a:t>23/4/2023</a:t>
            </a:fld>
            <a:endParaRPr lang="es-VE" dirty="0"/>
          </a:p>
        </p:txBody>
      </p:sp>
      <p:sp>
        <p:nvSpPr>
          <p:cNvPr id="4" name="3 Marcador de imagen de diapositiva"/>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s-VE" dirty="0"/>
          </a:p>
        </p:txBody>
      </p:sp>
      <p:sp>
        <p:nvSpPr>
          <p:cNvPr id="5" name="4 Marcador de notas"/>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VE"/>
          </a:p>
        </p:txBody>
      </p:sp>
      <p:sp>
        <p:nvSpPr>
          <p:cNvPr id="6" name="5 Marcador de pie de página"/>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s-VE" dirty="0"/>
          </a:p>
        </p:txBody>
      </p:sp>
      <p:sp>
        <p:nvSpPr>
          <p:cNvPr id="7" name="6 Marcador de número de diapositiva"/>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4BC62BE-A9CC-4450-AF1B-EE423D3AECE7}" type="slidenum">
              <a:rPr lang="es-VE" smtClean="0"/>
              <a:pPr/>
              <a:t>‹Nº›</a:t>
            </a:fld>
            <a:endParaRPr lang="es-VE" dirty="0"/>
          </a:p>
        </p:txBody>
      </p:sp>
    </p:spTree>
    <p:extLst>
      <p:ext uri="{BB962C8B-B14F-4D97-AF65-F5344CB8AC3E}">
        <p14:creationId xmlns:p14="http://schemas.microsoft.com/office/powerpoint/2010/main" val="283073363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1 Título"/>
          <p:cNvSpPr>
            <a:spLocks noGrp="1"/>
          </p:cNvSpPr>
          <p:nvPr>
            <p:ph type="ctrTitle"/>
          </p:nvPr>
        </p:nvSpPr>
        <p:spPr>
          <a:xfrm>
            <a:off x="685800" y="2130425"/>
            <a:ext cx="7772400" cy="1470025"/>
          </a:xfrm>
        </p:spPr>
        <p:txBody>
          <a:bodyPr/>
          <a:lstStyle/>
          <a:p>
            <a:r>
              <a:rPr lang="es-ES"/>
              <a:t>Haga clic para modificar el estilo de título del patrón</a:t>
            </a:r>
          </a:p>
        </p:txBody>
      </p:sp>
      <p:sp>
        <p:nvSpPr>
          <p:cNvPr id="3" name="2 Subtítulo"/>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
              <a:t>Haga clic para modificar el estilo de subtítulo del patrón</a:t>
            </a:r>
          </a:p>
        </p:txBody>
      </p:sp>
      <p:sp>
        <p:nvSpPr>
          <p:cNvPr id="4" name="3 Marcador de fecha"/>
          <p:cNvSpPr>
            <a:spLocks noGrp="1"/>
          </p:cNvSpPr>
          <p:nvPr>
            <p:ph type="dt" sz="half" idx="10"/>
          </p:nvPr>
        </p:nvSpPr>
        <p:spPr/>
        <p:txBody>
          <a:bodyPr/>
          <a:lstStyle/>
          <a:p>
            <a:pPr>
              <a:defRPr/>
            </a:pPr>
            <a:fld id="{F7604529-D8F9-4990-9204-5CF06FA6AF83}" type="datetimeFigureOut">
              <a:rPr lang="es-VE" smtClean="0"/>
              <a:pPr>
                <a:defRPr/>
              </a:pPr>
              <a:t>23/4/2023</a:t>
            </a:fld>
            <a:endParaRPr lang="es-VE" dirty="0"/>
          </a:p>
        </p:txBody>
      </p:sp>
      <p:sp>
        <p:nvSpPr>
          <p:cNvPr id="5" name="4 Marcador de pie de página"/>
          <p:cNvSpPr>
            <a:spLocks noGrp="1"/>
          </p:cNvSpPr>
          <p:nvPr>
            <p:ph type="ftr" sz="quarter" idx="11"/>
          </p:nvPr>
        </p:nvSpPr>
        <p:spPr/>
        <p:txBody>
          <a:bodyPr/>
          <a:lstStyle/>
          <a:p>
            <a:pPr>
              <a:defRPr/>
            </a:pPr>
            <a:endParaRPr lang="es-VE" dirty="0"/>
          </a:p>
        </p:txBody>
      </p:sp>
      <p:sp>
        <p:nvSpPr>
          <p:cNvPr id="6" name="5 Marcador de número de diapositiva"/>
          <p:cNvSpPr>
            <a:spLocks noGrp="1"/>
          </p:cNvSpPr>
          <p:nvPr>
            <p:ph type="sldNum" sz="quarter" idx="12"/>
          </p:nvPr>
        </p:nvSpPr>
        <p:spPr/>
        <p:txBody>
          <a:bodyPr/>
          <a:lstStyle/>
          <a:p>
            <a:pPr>
              <a:defRPr/>
            </a:pPr>
            <a:fld id="{FACAA424-F84D-4548-A58F-F773EF5618E0}" type="slidenum">
              <a:rPr lang="es-VE" smtClean="0"/>
              <a:pPr>
                <a:defRPr/>
              </a:pPr>
              <a:t>‹Nº›</a:t>
            </a:fld>
            <a:endParaRPr lang="es-VE"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a:t>Haga clic para modificar el estilo de título del patrón</a:t>
            </a:r>
          </a:p>
        </p:txBody>
      </p:sp>
      <p:sp>
        <p:nvSpPr>
          <p:cNvPr id="3" name="2 Marcador de texto vertical"/>
          <p:cNvSpPr>
            <a:spLocks noGrp="1"/>
          </p:cNvSpPr>
          <p:nvPr>
            <p:ph type="body" orient="vert" idx="1"/>
          </p:nvPr>
        </p:nvSpPr>
        <p:spPr/>
        <p:txBody>
          <a:bodyPr vert="eaVert"/>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3 Marcador de fecha"/>
          <p:cNvSpPr>
            <a:spLocks noGrp="1"/>
          </p:cNvSpPr>
          <p:nvPr>
            <p:ph type="dt" sz="half" idx="10"/>
          </p:nvPr>
        </p:nvSpPr>
        <p:spPr/>
        <p:txBody>
          <a:bodyPr/>
          <a:lstStyle/>
          <a:p>
            <a:pPr>
              <a:defRPr/>
            </a:pPr>
            <a:fld id="{6B7D7EBD-3FE5-4131-9F72-F6C77A3AEDCF}" type="datetimeFigureOut">
              <a:rPr lang="es-VE" smtClean="0"/>
              <a:pPr>
                <a:defRPr/>
              </a:pPr>
              <a:t>23/4/2023</a:t>
            </a:fld>
            <a:endParaRPr lang="es-VE" dirty="0"/>
          </a:p>
        </p:txBody>
      </p:sp>
      <p:sp>
        <p:nvSpPr>
          <p:cNvPr id="5" name="4 Marcador de pie de página"/>
          <p:cNvSpPr>
            <a:spLocks noGrp="1"/>
          </p:cNvSpPr>
          <p:nvPr>
            <p:ph type="ftr" sz="quarter" idx="11"/>
          </p:nvPr>
        </p:nvSpPr>
        <p:spPr/>
        <p:txBody>
          <a:bodyPr/>
          <a:lstStyle/>
          <a:p>
            <a:pPr>
              <a:defRPr/>
            </a:pPr>
            <a:endParaRPr lang="es-VE" dirty="0"/>
          </a:p>
        </p:txBody>
      </p:sp>
      <p:sp>
        <p:nvSpPr>
          <p:cNvPr id="6" name="5 Marcador de número de diapositiva"/>
          <p:cNvSpPr>
            <a:spLocks noGrp="1"/>
          </p:cNvSpPr>
          <p:nvPr>
            <p:ph type="sldNum" sz="quarter" idx="12"/>
          </p:nvPr>
        </p:nvSpPr>
        <p:spPr/>
        <p:txBody>
          <a:bodyPr/>
          <a:lstStyle/>
          <a:p>
            <a:pPr>
              <a:defRPr/>
            </a:pPr>
            <a:fld id="{4E8F3C9A-B175-4200-BC5C-05A4D712374B}" type="slidenum">
              <a:rPr lang="es-VE" smtClean="0"/>
              <a:pPr>
                <a:defRPr/>
              </a:pPr>
              <a:t>‹Nº›</a:t>
            </a:fld>
            <a:endParaRPr lang="es-VE"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6629400" y="274638"/>
            <a:ext cx="2057400" cy="5851525"/>
          </a:xfrm>
        </p:spPr>
        <p:txBody>
          <a:bodyPr vert="eaVert"/>
          <a:lstStyle/>
          <a:p>
            <a:r>
              <a:rPr lang="es-ES"/>
              <a:t>Haga clic para modificar el estilo de título del patrón</a:t>
            </a:r>
          </a:p>
        </p:txBody>
      </p:sp>
      <p:sp>
        <p:nvSpPr>
          <p:cNvPr id="3" name="2 Marcador de texto vertical"/>
          <p:cNvSpPr>
            <a:spLocks noGrp="1"/>
          </p:cNvSpPr>
          <p:nvPr>
            <p:ph type="body" orient="vert" idx="1"/>
          </p:nvPr>
        </p:nvSpPr>
        <p:spPr>
          <a:xfrm>
            <a:off x="457200" y="274638"/>
            <a:ext cx="6019800" cy="5851525"/>
          </a:xfrm>
        </p:spPr>
        <p:txBody>
          <a:bodyPr vert="eaVert"/>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3 Marcador de fecha"/>
          <p:cNvSpPr>
            <a:spLocks noGrp="1"/>
          </p:cNvSpPr>
          <p:nvPr>
            <p:ph type="dt" sz="half" idx="10"/>
          </p:nvPr>
        </p:nvSpPr>
        <p:spPr/>
        <p:txBody>
          <a:bodyPr/>
          <a:lstStyle/>
          <a:p>
            <a:pPr>
              <a:defRPr/>
            </a:pPr>
            <a:fld id="{5E945AA7-D077-40B1-85C0-0A4FA3690401}" type="datetimeFigureOut">
              <a:rPr lang="es-VE" smtClean="0"/>
              <a:pPr>
                <a:defRPr/>
              </a:pPr>
              <a:t>23/4/2023</a:t>
            </a:fld>
            <a:endParaRPr lang="es-VE" dirty="0"/>
          </a:p>
        </p:txBody>
      </p:sp>
      <p:sp>
        <p:nvSpPr>
          <p:cNvPr id="5" name="4 Marcador de pie de página"/>
          <p:cNvSpPr>
            <a:spLocks noGrp="1"/>
          </p:cNvSpPr>
          <p:nvPr>
            <p:ph type="ftr" sz="quarter" idx="11"/>
          </p:nvPr>
        </p:nvSpPr>
        <p:spPr/>
        <p:txBody>
          <a:bodyPr/>
          <a:lstStyle/>
          <a:p>
            <a:pPr>
              <a:defRPr/>
            </a:pPr>
            <a:endParaRPr lang="es-VE" dirty="0"/>
          </a:p>
        </p:txBody>
      </p:sp>
      <p:sp>
        <p:nvSpPr>
          <p:cNvPr id="6" name="5 Marcador de número de diapositiva"/>
          <p:cNvSpPr>
            <a:spLocks noGrp="1"/>
          </p:cNvSpPr>
          <p:nvPr>
            <p:ph type="sldNum" sz="quarter" idx="12"/>
          </p:nvPr>
        </p:nvSpPr>
        <p:spPr/>
        <p:txBody>
          <a:bodyPr/>
          <a:lstStyle/>
          <a:p>
            <a:pPr>
              <a:defRPr/>
            </a:pPr>
            <a:fld id="{9736F1E0-1DED-4623-8248-4C47AE370A9C}" type="slidenum">
              <a:rPr lang="es-VE" smtClean="0"/>
              <a:pPr>
                <a:defRPr/>
              </a:pPr>
              <a:t>‹Nº›</a:t>
            </a:fld>
            <a:endParaRPr lang="es-VE"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a:t>Haga clic para modificar el estilo de título del patrón</a:t>
            </a:r>
          </a:p>
        </p:txBody>
      </p:sp>
      <p:sp>
        <p:nvSpPr>
          <p:cNvPr id="3" name="2 Marcador de contenido"/>
          <p:cNvSpPr>
            <a:spLocks noGrp="1"/>
          </p:cNvSpPr>
          <p:nvPr>
            <p:ph idx="1"/>
          </p:nvPr>
        </p:nvSpPr>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3 Marcador de fecha"/>
          <p:cNvSpPr>
            <a:spLocks noGrp="1"/>
          </p:cNvSpPr>
          <p:nvPr>
            <p:ph type="dt" sz="half" idx="10"/>
          </p:nvPr>
        </p:nvSpPr>
        <p:spPr/>
        <p:txBody>
          <a:bodyPr/>
          <a:lstStyle/>
          <a:p>
            <a:pPr>
              <a:defRPr/>
            </a:pPr>
            <a:fld id="{EE77E568-EC1D-4340-A6AD-1221EC7ADDCD}" type="datetimeFigureOut">
              <a:rPr lang="es-VE" smtClean="0"/>
              <a:pPr>
                <a:defRPr/>
              </a:pPr>
              <a:t>23/4/2023</a:t>
            </a:fld>
            <a:endParaRPr lang="es-VE" dirty="0"/>
          </a:p>
        </p:txBody>
      </p:sp>
      <p:sp>
        <p:nvSpPr>
          <p:cNvPr id="5" name="4 Marcador de pie de página"/>
          <p:cNvSpPr>
            <a:spLocks noGrp="1"/>
          </p:cNvSpPr>
          <p:nvPr>
            <p:ph type="ftr" sz="quarter" idx="11"/>
          </p:nvPr>
        </p:nvSpPr>
        <p:spPr/>
        <p:txBody>
          <a:bodyPr/>
          <a:lstStyle/>
          <a:p>
            <a:pPr>
              <a:defRPr/>
            </a:pPr>
            <a:endParaRPr lang="es-VE" dirty="0"/>
          </a:p>
        </p:txBody>
      </p:sp>
      <p:sp>
        <p:nvSpPr>
          <p:cNvPr id="6" name="5 Marcador de número de diapositiva"/>
          <p:cNvSpPr>
            <a:spLocks noGrp="1"/>
          </p:cNvSpPr>
          <p:nvPr>
            <p:ph type="sldNum" sz="quarter" idx="12"/>
          </p:nvPr>
        </p:nvSpPr>
        <p:spPr/>
        <p:txBody>
          <a:bodyPr/>
          <a:lstStyle/>
          <a:p>
            <a:pPr>
              <a:defRPr/>
            </a:pPr>
            <a:fld id="{FAE66D4B-E364-44F7-8AEA-79F9A50E3DC0}" type="slidenum">
              <a:rPr lang="es-VE" smtClean="0"/>
              <a:pPr>
                <a:defRPr/>
              </a:pPr>
              <a:t>‹Nº›</a:t>
            </a:fld>
            <a:endParaRPr lang="es-VE"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1 Título"/>
          <p:cNvSpPr>
            <a:spLocks noGrp="1"/>
          </p:cNvSpPr>
          <p:nvPr>
            <p:ph type="title"/>
          </p:nvPr>
        </p:nvSpPr>
        <p:spPr>
          <a:xfrm>
            <a:off x="722313" y="4406900"/>
            <a:ext cx="7772400" cy="1362075"/>
          </a:xfrm>
        </p:spPr>
        <p:txBody>
          <a:bodyPr anchor="t"/>
          <a:lstStyle>
            <a:lvl1pPr algn="l">
              <a:defRPr sz="4000" b="1" cap="all"/>
            </a:lvl1pPr>
          </a:lstStyle>
          <a:p>
            <a:r>
              <a:rPr lang="es-ES"/>
              <a:t>Haga clic para modificar el estilo de título del patrón</a:t>
            </a:r>
          </a:p>
        </p:txBody>
      </p:sp>
      <p:sp>
        <p:nvSpPr>
          <p:cNvPr id="3" name="2 Marcador de texto"/>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a:t>Haga clic para modificar el estilo de texto del patrón</a:t>
            </a:r>
          </a:p>
        </p:txBody>
      </p:sp>
      <p:sp>
        <p:nvSpPr>
          <p:cNvPr id="4" name="3 Marcador de fecha"/>
          <p:cNvSpPr>
            <a:spLocks noGrp="1"/>
          </p:cNvSpPr>
          <p:nvPr>
            <p:ph type="dt" sz="half" idx="10"/>
          </p:nvPr>
        </p:nvSpPr>
        <p:spPr/>
        <p:txBody>
          <a:bodyPr/>
          <a:lstStyle/>
          <a:p>
            <a:pPr>
              <a:defRPr/>
            </a:pPr>
            <a:fld id="{F73BFAAE-AD3E-41DA-9C4B-2481C10ADFD8}" type="datetimeFigureOut">
              <a:rPr lang="es-VE" smtClean="0"/>
              <a:pPr>
                <a:defRPr/>
              </a:pPr>
              <a:t>23/4/2023</a:t>
            </a:fld>
            <a:endParaRPr lang="es-VE" dirty="0"/>
          </a:p>
        </p:txBody>
      </p:sp>
      <p:sp>
        <p:nvSpPr>
          <p:cNvPr id="5" name="4 Marcador de pie de página"/>
          <p:cNvSpPr>
            <a:spLocks noGrp="1"/>
          </p:cNvSpPr>
          <p:nvPr>
            <p:ph type="ftr" sz="quarter" idx="11"/>
          </p:nvPr>
        </p:nvSpPr>
        <p:spPr/>
        <p:txBody>
          <a:bodyPr/>
          <a:lstStyle/>
          <a:p>
            <a:pPr>
              <a:defRPr/>
            </a:pPr>
            <a:endParaRPr lang="es-VE" dirty="0"/>
          </a:p>
        </p:txBody>
      </p:sp>
      <p:sp>
        <p:nvSpPr>
          <p:cNvPr id="6" name="5 Marcador de número de diapositiva"/>
          <p:cNvSpPr>
            <a:spLocks noGrp="1"/>
          </p:cNvSpPr>
          <p:nvPr>
            <p:ph type="sldNum" sz="quarter" idx="12"/>
          </p:nvPr>
        </p:nvSpPr>
        <p:spPr/>
        <p:txBody>
          <a:bodyPr/>
          <a:lstStyle/>
          <a:p>
            <a:pPr>
              <a:defRPr/>
            </a:pPr>
            <a:fld id="{5A436030-F7EF-44BC-AF22-043A741C8461}" type="slidenum">
              <a:rPr lang="es-VE" smtClean="0"/>
              <a:pPr>
                <a:defRPr/>
              </a:pPr>
              <a:t>‹Nº›</a:t>
            </a:fld>
            <a:endParaRPr lang="es-VE"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a:t>Haga clic para modificar el estilo de título del patrón</a:t>
            </a:r>
          </a:p>
        </p:txBody>
      </p:sp>
      <p:sp>
        <p:nvSpPr>
          <p:cNvPr id="3" name="2 Marcador de contenido"/>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3 Marcador de contenido"/>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5" name="4 Marcador de fecha"/>
          <p:cNvSpPr>
            <a:spLocks noGrp="1"/>
          </p:cNvSpPr>
          <p:nvPr>
            <p:ph type="dt" sz="half" idx="10"/>
          </p:nvPr>
        </p:nvSpPr>
        <p:spPr/>
        <p:txBody>
          <a:bodyPr/>
          <a:lstStyle/>
          <a:p>
            <a:pPr>
              <a:defRPr/>
            </a:pPr>
            <a:fld id="{21AFB128-4169-45EF-9E06-489E66868B9A}" type="datetimeFigureOut">
              <a:rPr lang="es-VE" smtClean="0"/>
              <a:pPr>
                <a:defRPr/>
              </a:pPr>
              <a:t>23/4/2023</a:t>
            </a:fld>
            <a:endParaRPr lang="es-VE" dirty="0"/>
          </a:p>
        </p:txBody>
      </p:sp>
      <p:sp>
        <p:nvSpPr>
          <p:cNvPr id="6" name="5 Marcador de pie de página"/>
          <p:cNvSpPr>
            <a:spLocks noGrp="1"/>
          </p:cNvSpPr>
          <p:nvPr>
            <p:ph type="ftr" sz="quarter" idx="11"/>
          </p:nvPr>
        </p:nvSpPr>
        <p:spPr/>
        <p:txBody>
          <a:bodyPr/>
          <a:lstStyle/>
          <a:p>
            <a:pPr>
              <a:defRPr/>
            </a:pPr>
            <a:endParaRPr lang="es-VE" dirty="0"/>
          </a:p>
        </p:txBody>
      </p:sp>
      <p:sp>
        <p:nvSpPr>
          <p:cNvPr id="7" name="6 Marcador de número de diapositiva"/>
          <p:cNvSpPr>
            <a:spLocks noGrp="1"/>
          </p:cNvSpPr>
          <p:nvPr>
            <p:ph type="sldNum" sz="quarter" idx="12"/>
          </p:nvPr>
        </p:nvSpPr>
        <p:spPr/>
        <p:txBody>
          <a:bodyPr/>
          <a:lstStyle/>
          <a:p>
            <a:pPr>
              <a:defRPr/>
            </a:pPr>
            <a:fld id="{246E64BC-2C7F-4EC7-B020-688E7BAD72F1}" type="slidenum">
              <a:rPr lang="es-VE" smtClean="0"/>
              <a:pPr>
                <a:defRPr/>
              </a:pPr>
              <a:t>‹Nº›</a:t>
            </a:fld>
            <a:endParaRPr lang="es-VE"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lvl1pPr>
              <a:defRPr/>
            </a:lvl1pPr>
          </a:lstStyle>
          <a:p>
            <a:r>
              <a:rPr lang="es-ES"/>
              <a:t>Haga clic para modificar el estilo de título del patrón</a:t>
            </a:r>
          </a:p>
        </p:txBody>
      </p:sp>
      <p:sp>
        <p:nvSpPr>
          <p:cNvPr id="3" name="2 Marcador de texto"/>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el estilo de texto del patrón</a:t>
            </a:r>
          </a:p>
        </p:txBody>
      </p:sp>
      <p:sp>
        <p:nvSpPr>
          <p:cNvPr id="4" name="3 Marcador de contenido"/>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5" name="4 Marcador de texto"/>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el estilo de texto del patrón</a:t>
            </a:r>
          </a:p>
        </p:txBody>
      </p:sp>
      <p:sp>
        <p:nvSpPr>
          <p:cNvPr id="6" name="5 Marcador de contenido"/>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7" name="6 Marcador de fecha"/>
          <p:cNvSpPr>
            <a:spLocks noGrp="1"/>
          </p:cNvSpPr>
          <p:nvPr>
            <p:ph type="dt" sz="half" idx="10"/>
          </p:nvPr>
        </p:nvSpPr>
        <p:spPr/>
        <p:txBody>
          <a:bodyPr/>
          <a:lstStyle/>
          <a:p>
            <a:pPr>
              <a:defRPr/>
            </a:pPr>
            <a:fld id="{E53A91A4-FEF5-44F1-BE22-05C1612C7C0D}" type="datetimeFigureOut">
              <a:rPr lang="es-VE" smtClean="0"/>
              <a:pPr>
                <a:defRPr/>
              </a:pPr>
              <a:t>23/4/2023</a:t>
            </a:fld>
            <a:endParaRPr lang="es-VE" dirty="0"/>
          </a:p>
        </p:txBody>
      </p:sp>
      <p:sp>
        <p:nvSpPr>
          <p:cNvPr id="8" name="7 Marcador de pie de página"/>
          <p:cNvSpPr>
            <a:spLocks noGrp="1"/>
          </p:cNvSpPr>
          <p:nvPr>
            <p:ph type="ftr" sz="quarter" idx="11"/>
          </p:nvPr>
        </p:nvSpPr>
        <p:spPr/>
        <p:txBody>
          <a:bodyPr/>
          <a:lstStyle/>
          <a:p>
            <a:pPr>
              <a:defRPr/>
            </a:pPr>
            <a:endParaRPr lang="es-VE" dirty="0"/>
          </a:p>
        </p:txBody>
      </p:sp>
      <p:sp>
        <p:nvSpPr>
          <p:cNvPr id="9" name="8 Marcador de número de diapositiva"/>
          <p:cNvSpPr>
            <a:spLocks noGrp="1"/>
          </p:cNvSpPr>
          <p:nvPr>
            <p:ph type="sldNum" sz="quarter" idx="12"/>
          </p:nvPr>
        </p:nvSpPr>
        <p:spPr/>
        <p:txBody>
          <a:bodyPr/>
          <a:lstStyle/>
          <a:p>
            <a:pPr>
              <a:defRPr/>
            </a:pPr>
            <a:fld id="{BF247BDC-4E86-48CD-A6E5-5DB6CE50D339}" type="slidenum">
              <a:rPr lang="es-VE" smtClean="0"/>
              <a:pPr>
                <a:defRPr/>
              </a:pPr>
              <a:t>‹Nº›</a:t>
            </a:fld>
            <a:endParaRPr lang="es-VE"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a:t>Haga clic para modificar el estilo de título del patrón</a:t>
            </a:r>
          </a:p>
        </p:txBody>
      </p:sp>
      <p:sp>
        <p:nvSpPr>
          <p:cNvPr id="3" name="2 Marcador de fecha"/>
          <p:cNvSpPr>
            <a:spLocks noGrp="1"/>
          </p:cNvSpPr>
          <p:nvPr>
            <p:ph type="dt" sz="half" idx="10"/>
          </p:nvPr>
        </p:nvSpPr>
        <p:spPr/>
        <p:txBody>
          <a:bodyPr/>
          <a:lstStyle/>
          <a:p>
            <a:pPr>
              <a:defRPr/>
            </a:pPr>
            <a:fld id="{137BCF8E-D63E-4D41-B0EF-611535DD321B}" type="datetimeFigureOut">
              <a:rPr lang="es-VE" smtClean="0"/>
              <a:pPr>
                <a:defRPr/>
              </a:pPr>
              <a:t>23/4/2023</a:t>
            </a:fld>
            <a:endParaRPr lang="es-VE" dirty="0"/>
          </a:p>
        </p:txBody>
      </p:sp>
      <p:sp>
        <p:nvSpPr>
          <p:cNvPr id="4" name="3 Marcador de pie de página"/>
          <p:cNvSpPr>
            <a:spLocks noGrp="1"/>
          </p:cNvSpPr>
          <p:nvPr>
            <p:ph type="ftr" sz="quarter" idx="11"/>
          </p:nvPr>
        </p:nvSpPr>
        <p:spPr/>
        <p:txBody>
          <a:bodyPr/>
          <a:lstStyle/>
          <a:p>
            <a:pPr>
              <a:defRPr/>
            </a:pPr>
            <a:endParaRPr lang="es-VE" dirty="0"/>
          </a:p>
        </p:txBody>
      </p:sp>
      <p:sp>
        <p:nvSpPr>
          <p:cNvPr id="5" name="4 Marcador de número de diapositiva"/>
          <p:cNvSpPr>
            <a:spLocks noGrp="1"/>
          </p:cNvSpPr>
          <p:nvPr>
            <p:ph type="sldNum" sz="quarter" idx="12"/>
          </p:nvPr>
        </p:nvSpPr>
        <p:spPr/>
        <p:txBody>
          <a:bodyPr/>
          <a:lstStyle/>
          <a:p>
            <a:pPr>
              <a:defRPr/>
            </a:pPr>
            <a:fld id="{D958D153-9208-40C6-8F6E-8CA8D8B6AA11}" type="slidenum">
              <a:rPr lang="es-VE" smtClean="0"/>
              <a:pPr>
                <a:defRPr/>
              </a:pPr>
              <a:t>‹Nº›</a:t>
            </a:fld>
            <a:endParaRPr lang="es-VE"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1 Marcador de fecha"/>
          <p:cNvSpPr>
            <a:spLocks noGrp="1"/>
          </p:cNvSpPr>
          <p:nvPr>
            <p:ph type="dt" sz="half" idx="10"/>
          </p:nvPr>
        </p:nvSpPr>
        <p:spPr/>
        <p:txBody>
          <a:bodyPr/>
          <a:lstStyle/>
          <a:p>
            <a:pPr>
              <a:defRPr/>
            </a:pPr>
            <a:fld id="{75176F07-34F9-4935-9483-59A09B333203}" type="datetimeFigureOut">
              <a:rPr lang="es-VE" smtClean="0"/>
              <a:pPr>
                <a:defRPr/>
              </a:pPr>
              <a:t>23/4/2023</a:t>
            </a:fld>
            <a:endParaRPr lang="es-VE" dirty="0"/>
          </a:p>
        </p:txBody>
      </p:sp>
      <p:sp>
        <p:nvSpPr>
          <p:cNvPr id="3" name="2 Marcador de pie de página"/>
          <p:cNvSpPr>
            <a:spLocks noGrp="1"/>
          </p:cNvSpPr>
          <p:nvPr>
            <p:ph type="ftr" sz="quarter" idx="11"/>
          </p:nvPr>
        </p:nvSpPr>
        <p:spPr/>
        <p:txBody>
          <a:bodyPr/>
          <a:lstStyle/>
          <a:p>
            <a:pPr>
              <a:defRPr/>
            </a:pPr>
            <a:endParaRPr lang="es-VE" dirty="0"/>
          </a:p>
        </p:txBody>
      </p:sp>
      <p:sp>
        <p:nvSpPr>
          <p:cNvPr id="4" name="3 Marcador de número de diapositiva"/>
          <p:cNvSpPr>
            <a:spLocks noGrp="1"/>
          </p:cNvSpPr>
          <p:nvPr>
            <p:ph type="sldNum" sz="quarter" idx="12"/>
          </p:nvPr>
        </p:nvSpPr>
        <p:spPr/>
        <p:txBody>
          <a:bodyPr/>
          <a:lstStyle/>
          <a:p>
            <a:pPr>
              <a:defRPr/>
            </a:pPr>
            <a:fld id="{FF350A2A-C321-46E2-B16E-751A1C038007}" type="slidenum">
              <a:rPr lang="es-VE" smtClean="0"/>
              <a:pPr>
                <a:defRPr/>
              </a:pPr>
              <a:t>‹Nº›</a:t>
            </a:fld>
            <a:endParaRPr lang="es-VE"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3050"/>
            <a:ext cx="3008313" cy="1162050"/>
          </a:xfrm>
        </p:spPr>
        <p:txBody>
          <a:bodyPr anchor="b"/>
          <a:lstStyle>
            <a:lvl1pPr algn="l">
              <a:defRPr sz="2000" b="1"/>
            </a:lvl1pPr>
          </a:lstStyle>
          <a:p>
            <a:r>
              <a:rPr lang="es-ES"/>
              <a:t>Haga clic para modificar el estilo de título del patrón</a:t>
            </a:r>
          </a:p>
        </p:txBody>
      </p:sp>
      <p:sp>
        <p:nvSpPr>
          <p:cNvPr id="3" name="2 Marcador de contenido"/>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3 Marcador de texto"/>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Haga clic para modificar el estilo de texto del patrón</a:t>
            </a:r>
          </a:p>
        </p:txBody>
      </p:sp>
      <p:sp>
        <p:nvSpPr>
          <p:cNvPr id="5" name="4 Marcador de fecha"/>
          <p:cNvSpPr>
            <a:spLocks noGrp="1"/>
          </p:cNvSpPr>
          <p:nvPr>
            <p:ph type="dt" sz="half" idx="10"/>
          </p:nvPr>
        </p:nvSpPr>
        <p:spPr/>
        <p:txBody>
          <a:bodyPr/>
          <a:lstStyle/>
          <a:p>
            <a:pPr>
              <a:defRPr/>
            </a:pPr>
            <a:fld id="{F7EEDF74-6E5B-481C-8AC2-016E5E07CCBF}" type="datetimeFigureOut">
              <a:rPr lang="es-VE" smtClean="0"/>
              <a:pPr>
                <a:defRPr/>
              </a:pPr>
              <a:t>23/4/2023</a:t>
            </a:fld>
            <a:endParaRPr lang="es-VE" dirty="0"/>
          </a:p>
        </p:txBody>
      </p:sp>
      <p:sp>
        <p:nvSpPr>
          <p:cNvPr id="6" name="5 Marcador de pie de página"/>
          <p:cNvSpPr>
            <a:spLocks noGrp="1"/>
          </p:cNvSpPr>
          <p:nvPr>
            <p:ph type="ftr" sz="quarter" idx="11"/>
          </p:nvPr>
        </p:nvSpPr>
        <p:spPr/>
        <p:txBody>
          <a:bodyPr/>
          <a:lstStyle/>
          <a:p>
            <a:pPr>
              <a:defRPr/>
            </a:pPr>
            <a:endParaRPr lang="es-VE" dirty="0"/>
          </a:p>
        </p:txBody>
      </p:sp>
      <p:sp>
        <p:nvSpPr>
          <p:cNvPr id="7" name="6 Marcador de número de diapositiva"/>
          <p:cNvSpPr>
            <a:spLocks noGrp="1"/>
          </p:cNvSpPr>
          <p:nvPr>
            <p:ph type="sldNum" sz="quarter" idx="12"/>
          </p:nvPr>
        </p:nvSpPr>
        <p:spPr/>
        <p:txBody>
          <a:bodyPr/>
          <a:lstStyle/>
          <a:p>
            <a:pPr>
              <a:defRPr/>
            </a:pPr>
            <a:fld id="{268D10D9-293A-45DF-8DB5-AB524BBEC406}" type="slidenum">
              <a:rPr lang="es-VE" smtClean="0"/>
              <a:pPr>
                <a:defRPr/>
              </a:pPr>
              <a:t>‹Nº›</a:t>
            </a:fld>
            <a:endParaRPr lang="es-VE"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1792288" y="4800600"/>
            <a:ext cx="5486400" cy="566738"/>
          </a:xfrm>
        </p:spPr>
        <p:txBody>
          <a:bodyPr anchor="b"/>
          <a:lstStyle>
            <a:lvl1pPr algn="l">
              <a:defRPr sz="2000" b="1"/>
            </a:lvl1pPr>
          </a:lstStyle>
          <a:p>
            <a:r>
              <a:rPr lang="es-ES"/>
              <a:t>Haga clic para modificar el estilo de título del patrón</a:t>
            </a:r>
          </a:p>
        </p:txBody>
      </p:sp>
      <p:sp>
        <p:nvSpPr>
          <p:cNvPr id="3" name="2 Marcador de posición de imagen"/>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ES" dirty="0"/>
          </a:p>
        </p:txBody>
      </p:sp>
      <p:sp>
        <p:nvSpPr>
          <p:cNvPr id="4" name="3 Marcador de texto"/>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Haga clic para modificar el estilo de texto del patrón</a:t>
            </a:r>
          </a:p>
        </p:txBody>
      </p:sp>
      <p:sp>
        <p:nvSpPr>
          <p:cNvPr id="5" name="4 Marcador de fecha"/>
          <p:cNvSpPr>
            <a:spLocks noGrp="1"/>
          </p:cNvSpPr>
          <p:nvPr>
            <p:ph type="dt" sz="half" idx="10"/>
          </p:nvPr>
        </p:nvSpPr>
        <p:spPr/>
        <p:txBody>
          <a:bodyPr/>
          <a:lstStyle/>
          <a:p>
            <a:pPr>
              <a:defRPr/>
            </a:pPr>
            <a:fld id="{38E203C1-B3CD-47F8-9D22-C619D501C608}" type="datetimeFigureOut">
              <a:rPr lang="es-VE" smtClean="0"/>
              <a:pPr>
                <a:defRPr/>
              </a:pPr>
              <a:t>23/4/2023</a:t>
            </a:fld>
            <a:endParaRPr lang="es-VE" dirty="0"/>
          </a:p>
        </p:txBody>
      </p:sp>
      <p:sp>
        <p:nvSpPr>
          <p:cNvPr id="6" name="5 Marcador de pie de página"/>
          <p:cNvSpPr>
            <a:spLocks noGrp="1"/>
          </p:cNvSpPr>
          <p:nvPr>
            <p:ph type="ftr" sz="quarter" idx="11"/>
          </p:nvPr>
        </p:nvSpPr>
        <p:spPr/>
        <p:txBody>
          <a:bodyPr/>
          <a:lstStyle/>
          <a:p>
            <a:pPr>
              <a:defRPr/>
            </a:pPr>
            <a:endParaRPr lang="es-VE" dirty="0"/>
          </a:p>
        </p:txBody>
      </p:sp>
      <p:sp>
        <p:nvSpPr>
          <p:cNvPr id="7" name="6 Marcador de número de diapositiva"/>
          <p:cNvSpPr>
            <a:spLocks noGrp="1"/>
          </p:cNvSpPr>
          <p:nvPr>
            <p:ph type="sldNum" sz="quarter" idx="12"/>
          </p:nvPr>
        </p:nvSpPr>
        <p:spPr/>
        <p:txBody>
          <a:bodyPr/>
          <a:lstStyle/>
          <a:p>
            <a:pPr>
              <a:defRPr/>
            </a:pPr>
            <a:fld id="{2A317C2B-7196-446C-BB58-EBD0E71CC2CB}" type="slidenum">
              <a:rPr lang="es-VE" smtClean="0"/>
              <a:pPr>
                <a:defRPr/>
              </a:pPr>
              <a:t>‹Nº›</a:t>
            </a:fld>
            <a:endParaRPr lang="es-VE"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Marcador de título"/>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s-ES"/>
              <a:t>Haga clic para modificar el estilo de título del patrón</a:t>
            </a:r>
          </a:p>
        </p:txBody>
      </p:sp>
      <p:sp>
        <p:nvSpPr>
          <p:cNvPr id="3" name="2 Marcador de texto"/>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3 Marcador de fecha"/>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a:defRPr/>
            </a:pPr>
            <a:fld id="{CE4A68A1-38E5-452D-B3DF-6C557950CBBB}" type="datetimeFigureOut">
              <a:rPr lang="es-VE" smtClean="0"/>
              <a:pPr>
                <a:defRPr/>
              </a:pPr>
              <a:t>23/4/2023</a:t>
            </a:fld>
            <a:endParaRPr lang="es-VE" dirty="0"/>
          </a:p>
        </p:txBody>
      </p:sp>
      <p:sp>
        <p:nvSpPr>
          <p:cNvPr id="5" name="4 Marcador de pie de página"/>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a:defRPr/>
            </a:pPr>
            <a:endParaRPr lang="es-VE" dirty="0"/>
          </a:p>
        </p:txBody>
      </p:sp>
      <p:sp>
        <p:nvSpPr>
          <p:cNvPr id="6" name="5 Marcador de número de diapositiva"/>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a:defRPr/>
            </a:pPr>
            <a:fld id="{DBC0AB23-0852-4675-B497-8C43A520FF83}" type="slidenum">
              <a:rPr lang="es-VE" smtClean="0"/>
              <a:pPr>
                <a:defRPr/>
              </a:pPr>
              <a:t>‹Nº›</a:t>
            </a:fld>
            <a:endParaRPr lang="es-VE" dirty="0"/>
          </a:p>
        </p:txBody>
      </p:sp>
    </p:spTree>
  </p:cSld>
  <p:clrMap bg1="lt1" tx1="dk1" bg2="lt2" tx2="dk2" accent1="accent1" accent2="accent2" accent3="accent3" accent4="accent4" accent5="accent5" accent6="accent6" hlink="hlink" folHlink="folHlink"/>
  <p:sldLayoutIdLst>
    <p:sldLayoutId id="2147483928" r:id="rId1"/>
    <p:sldLayoutId id="2147483929" r:id="rId2"/>
    <p:sldLayoutId id="2147483930" r:id="rId3"/>
    <p:sldLayoutId id="2147483931" r:id="rId4"/>
    <p:sldLayoutId id="2147483932" r:id="rId5"/>
    <p:sldLayoutId id="2147483933" r:id="rId6"/>
    <p:sldLayoutId id="2147483934" r:id="rId7"/>
    <p:sldLayoutId id="2147483935" r:id="rId8"/>
    <p:sldLayoutId id="2147483936" r:id="rId9"/>
    <p:sldLayoutId id="2147483937" r:id="rId10"/>
    <p:sldLayoutId id="2147483938"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emf"/><Relationship Id="rId3" Type="http://schemas.openxmlformats.org/officeDocument/2006/relationships/image" Target="../media/image2.jpeg"/><Relationship Id="rId7" Type="http://schemas.openxmlformats.org/officeDocument/2006/relationships/image" Target="../media/image6.emf"/><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5.emf"/><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image" Target="../media/image22.png"/><Relationship Id="rId1" Type="http://schemas.openxmlformats.org/officeDocument/2006/relationships/slideLayout" Target="../slideLayouts/slideLayout7.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25.jpe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26.emf"/><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27.emf"/><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28.emf"/><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diagramLayout" Target="../diagrams/layout3.xml"/><Relationship Id="rId7" Type="http://schemas.openxmlformats.org/officeDocument/2006/relationships/image" Target="../media/image9.png"/><Relationship Id="rId2" Type="http://schemas.openxmlformats.org/officeDocument/2006/relationships/diagramData" Target="../diagrams/data3.xml"/><Relationship Id="rId1" Type="http://schemas.openxmlformats.org/officeDocument/2006/relationships/slideLayout" Target="../slideLayouts/slideLayout7.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2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29.pn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8" Type="http://schemas.microsoft.com/office/2007/relationships/diagramDrawing" Target="../diagrams/drawing4.xml"/><Relationship Id="rId3" Type="http://schemas.openxmlformats.org/officeDocument/2006/relationships/image" Target="../media/image30.png"/><Relationship Id="rId7" Type="http://schemas.openxmlformats.org/officeDocument/2006/relationships/diagramColors" Target="../diagrams/colors4.xml"/><Relationship Id="rId2" Type="http://schemas.openxmlformats.org/officeDocument/2006/relationships/image" Target="../media/image9.png"/><Relationship Id="rId1" Type="http://schemas.openxmlformats.org/officeDocument/2006/relationships/slideLayout" Target="../slideLayouts/slideLayout7.xml"/><Relationship Id="rId6" Type="http://schemas.openxmlformats.org/officeDocument/2006/relationships/diagramQuickStyle" Target="../diagrams/quickStyle4.xml"/><Relationship Id="rId5" Type="http://schemas.openxmlformats.org/officeDocument/2006/relationships/diagramLayout" Target="../diagrams/layout4.xml"/><Relationship Id="rId4" Type="http://schemas.openxmlformats.org/officeDocument/2006/relationships/diagramData" Target="../diagrams/data4.xml"/></Relationships>
</file>

<file path=ppt/slides/_rels/slide24.xml.rels><?xml version="1.0" encoding="UTF-8" standalone="yes"?>
<Relationships xmlns="http://schemas.openxmlformats.org/package/2006/relationships"><Relationship Id="rId3" Type="http://schemas.openxmlformats.org/officeDocument/2006/relationships/diagramLayout" Target="../diagrams/layout5.xml"/><Relationship Id="rId7" Type="http://schemas.openxmlformats.org/officeDocument/2006/relationships/image" Target="../media/image9.png"/><Relationship Id="rId2" Type="http://schemas.openxmlformats.org/officeDocument/2006/relationships/diagramData" Target="../diagrams/data5.xml"/><Relationship Id="rId1" Type="http://schemas.openxmlformats.org/officeDocument/2006/relationships/slideLayout" Target="../slideLayouts/slideLayout7.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2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31.pn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32.pn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33.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34.pn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34.pn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35.png"/><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36.png"/><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37.png"/><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38.png"/><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38.png"/><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39.png"/><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40.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41.emf"/><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42.jpe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43.wmf"/><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34.png"/><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44.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45.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46.pn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image" Target="../media/image47.jpeg"/><Relationship Id="rId1" Type="http://schemas.openxmlformats.org/officeDocument/2006/relationships/slideLayout" Target="../slideLayouts/slideLayout2.xml"/><Relationship Id="rId5" Type="http://schemas.openxmlformats.org/officeDocument/2006/relationships/image" Target="../media/image9.png"/><Relationship Id="rId4" Type="http://schemas.openxmlformats.org/officeDocument/2006/relationships/image" Target="../media/image49.png"/></Relationships>
</file>

<file path=ppt/slides/_rels/slide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jpeg"/><Relationship Id="rId1" Type="http://schemas.openxmlformats.org/officeDocument/2006/relationships/slideLayout" Target="../slideLayouts/slideLayout7.xml"/><Relationship Id="rId4" Type="http://schemas.openxmlformats.org/officeDocument/2006/relationships/image" Target="../media/image9.png"/></Relationships>
</file>

<file path=ppt/slides/_rels/slide5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50.pn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51.pn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52.pn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53.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7.xml"/><Relationship Id="rId4" Type="http://schemas.openxmlformats.org/officeDocument/2006/relationships/image" Target="../media/image9.png"/></Relationships>
</file>

<file path=ppt/slides/_rels/slide6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54.wmf"/><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55.png"/><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56.png"/><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57.jpeg"/><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58.png"/><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image" Target="../media/image59.emf"/><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image" Target="../media/image60.emf"/><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png"/><Relationship Id="rId1" Type="http://schemas.openxmlformats.org/officeDocument/2006/relationships/slideLayout" Target="../slideLayouts/slideLayout7.xml"/><Relationship Id="rId5" Type="http://schemas.openxmlformats.org/officeDocument/2006/relationships/image" Target="../media/image9.png"/><Relationship Id="rId4" Type="http://schemas.openxmlformats.org/officeDocument/2006/relationships/image" Target="../media/image17.png"/></Relationships>
</file>

<file path=ppt/slides/_rels/slide7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7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7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7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61.png"/><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62.png"/><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image" Target="../media/image63.png"/><Relationship Id="rId1" Type="http://schemas.openxmlformats.org/officeDocument/2006/relationships/slideLayout" Target="../slideLayouts/slideLayout2.xml"/><Relationship Id="rId4" Type="http://schemas.openxmlformats.org/officeDocument/2006/relationships/image" Target="../media/image9.png"/></Relationships>
</file>

<file path=ppt/slides/_rels/slide7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8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8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8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83.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image" Target="../media/image65.png"/><Relationship Id="rId1" Type="http://schemas.openxmlformats.org/officeDocument/2006/relationships/slideLayout" Target="../slideLayouts/slideLayout2.xml"/><Relationship Id="rId5" Type="http://schemas.openxmlformats.org/officeDocument/2006/relationships/image" Target="../media/image68.png"/><Relationship Id="rId4" Type="http://schemas.openxmlformats.org/officeDocument/2006/relationships/image" Target="../media/image67.png"/></Relationships>
</file>

<file path=ppt/slides/_rels/slide84.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image" Target="../media/image65.png"/><Relationship Id="rId1" Type="http://schemas.openxmlformats.org/officeDocument/2006/relationships/slideLayout" Target="../slideLayouts/slideLayout2.xml"/><Relationship Id="rId5" Type="http://schemas.openxmlformats.org/officeDocument/2006/relationships/image" Target="../media/image68.png"/><Relationship Id="rId4" Type="http://schemas.openxmlformats.org/officeDocument/2006/relationships/image" Target="../media/image67.png"/></Relationships>
</file>

<file path=ppt/slides/_rels/slide8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69.jpe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image" Target="../media/image18.png"/><Relationship Id="rId1" Type="http://schemas.openxmlformats.org/officeDocument/2006/relationships/slideLayout" Target="../slideLayouts/slideLayout7.xml"/><Relationship Id="rId6" Type="http://schemas.openxmlformats.org/officeDocument/2006/relationships/diagramColors" Target="../diagrams/colors1.xml"/><Relationship Id="rId11" Type="http://schemas.openxmlformats.org/officeDocument/2006/relationships/image" Target="../media/image9.png"/><Relationship Id="rId5" Type="http://schemas.openxmlformats.org/officeDocument/2006/relationships/diagramQuickStyle" Target="../diagrams/quickStyle1.xml"/><Relationship Id="rId10" Type="http://schemas.openxmlformats.org/officeDocument/2006/relationships/image" Target="../media/image21.png"/><Relationship Id="rId4" Type="http://schemas.openxmlformats.org/officeDocument/2006/relationships/diagramLayout" Target="../diagrams/layout1.xml"/><Relationship Id="rId9" Type="http://schemas.openxmlformats.org/officeDocument/2006/relationships/image" Target="../media/image2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55" name="Picture 11"/>
          <p:cNvPicPr>
            <a:picLocks noChangeAspect="1" noChangeArrowheads="1"/>
          </p:cNvPicPr>
          <p:nvPr/>
        </p:nvPicPr>
        <p:blipFill>
          <a:blip r:embed="rId2" cstate="print"/>
          <a:srcRect b="7291"/>
          <a:stretch>
            <a:fillRect/>
          </a:stretch>
        </p:blipFill>
        <p:spPr bwMode="auto">
          <a:xfrm>
            <a:off x="0" y="500042"/>
            <a:ext cx="9144000" cy="6357958"/>
          </a:xfrm>
          <a:prstGeom prst="rect">
            <a:avLst/>
          </a:prstGeom>
          <a:noFill/>
          <a:ln w="9525">
            <a:noFill/>
            <a:miter lim="800000"/>
            <a:headEnd/>
            <a:tailEnd/>
          </a:ln>
          <a:effectLst/>
        </p:spPr>
      </p:pic>
      <p:grpSp>
        <p:nvGrpSpPr>
          <p:cNvPr id="15" name="13 Grupo"/>
          <p:cNvGrpSpPr>
            <a:grpSpLocks/>
          </p:cNvGrpSpPr>
          <p:nvPr/>
        </p:nvGrpSpPr>
        <p:grpSpPr bwMode="auto">
          <a:xfrm>
            <a:off x="5072066" y="5929326"/>
            <a:ext cx="4221681" cy="714383"/>
            <a:chOff x="1170691" y="3143251"/>
            <a:chExt cx="2857517" cy="968049"/>
          </a:xfrm>
        </p:grpSpPr>
        <p:grpSp>
          <p:nvGrpSpPr>
            <p:cNvPr id="18" name="9 Grupo"/>
            <p:cNvGrpSpPr>
              <a:grpSpLocks/>
            </p:cNvGrpSpPr>
            <p:nvPr/>
          </p:nvGrpSpPr>
          <p:grpSpPr bwMode="auto">
            <a:xfrm>
              <a:off x="1170691" y="3143251"/>
              <a:ext cx="2857517" cy="849658"/>
              <a:chOff x="1384868" y="4572001"/>
              <a:chExt cx="5248538" cy="1636092"/>
            </a:xfrm>
          </p:grpSpPr>
          <p:cxnSp>
            <p:nvCxnSpPr>
              <p:cNvPr id="20" name="19 Conector angular"/>
              <p:cNvCxnSpPr/>
              <p:nvPr/>
            </p:nvCxnSpPr>
            <p:spPr>
              <a:xfrm>
                <a:off x="3072337" y="5317625"/>
                <a:ext cx="3411038" cy="859258"/>
              </a:xfrm>
              <a:prstGeom prst="bentConnector3">
                <a:avLst>
                  <a:gd name="adj1" fmla="val 68962"/>
                </a:avLst>
              </a:prstGeom>
              <a:ln>
                <a:solidFill>
                  <a:srgbClr val="0000FF"/>
                </a:solidFill>
              </a:ln>
            </p:spPr>
            <p:style>
              <a:lnRef idx="3">
                <a:schemeClr val="accent1"/>
              </a:lnRef>
              <a:fillRef idx="0">
                <a:schemeClr val="accent1"/>
              </a:fillRef>
              <a:effectRef idx="2">
                <a:schemeClr val="accent1"/>
              </a:effectRef>
              <a:fontRef idx="minor">
                <a:schemeClr val="tx1"/>
              </a:fontRef>
            </p:style>
          </p:cxnSp>
          <p:sp>
            <p:nvSpPr>
              <p:cNvPr id="21" name="12 CuadroTexto"/>
              <p:cNvSpPr txBox="1">
                <a:spLocks noChangeArrowheads="1"/>
              </p:cNvSpPr>
              <p:nvPr/>
            </p:nvSpPr>
            <p:spPr bwMode="auto">
              <a:xfrm>
                <a:off x="1384868" y="4882992"/>
                <a:ext cx="5248538" cy="1325101"/>
              </a:xfrm>
              <a:prstGeom prst="rect">
                <a:avLst/>
              </a:prstGeom>
              <a:noFill/>
              <a:ln w="9525">
                <a:noFill/>
                <a:miter lim="800000"/>
                <a:headEnd/>
                <a:tailEnd/>
              </a:ln>
            </p:spPr>
            <p:txBody>
              <a:bodyPr>
                <a:spAutoFit/>
              </a:bodyPr>
              <a:lstStyle/>
              <a:p>
                <a:r>
                  <a:rPr lang="es-VE" sz="2700" dirty="0">
                    <a:latin typeface="Elephant" pitchFamily="18" charset="0"/>
                    <a:cs typeface="Aharoni" pitchFamily="2" charset="-79"/>
                  </a:rPr>
                  <a:t>               </a:t>
                </a:r>
                <a:r>
                  <a:rPr lang="es-VE" sz="1400" dirty="0">
                    <a:solidFill>
                      <a:schemeClr val="bg1"/>
                    </a:solidFill>
                    <a:latin typeface="Elephant" pitchFamily="18" charset="0"/>
                    <a:cs typeface="Aharoni" pitchFamily="2" charset="-79"/>
                  </a:rPr>
                  <a:t>Ingeniería Eléctrica</a:t>
                </a:r>
              </a:p>
            </p:txBody>
          </p:sp>
          <p:sp>
            <p:nvSpPr>
              <p:cNvPr id="22" name="13 CuadroTexto"/>
              <p:cNvSpPr txBox="1">
                <a:spLocks noChangeArrowheads="1"/>
              </p:cNvSpPr>
              <p:nvPr/>
            </p:nvSpPr>
            <p:spPr bwMode="auto">
              <a:xfrm>
                <a:off x="2363175" y="4572001"/>
                <a:ext cx="4214839" cy="883401"/>
              </a:xfrm>
              <a:prstGeom prst="rect">
                <a:avLst/>
              </a:prstGeom>
              <a:noFill/>
              <a:ln w="9525">
                <a:noFill/>
                <a:miter lim="800000"/>
                <a:headEnd/>
                <a:tailEnd/>
              </a:ln>
            </p:spPr>
            <p:txBody>
              <a:bodyPr>
                <a:spAutoFit/>
              </a:bodyPr>
              <a:lstStyle/>
              <a:p>
                <a:r>
                  <a:rPr lang="es-VE" sz="1600" dirty="0">
                    <a:solidFill>
                      <a:srgbClr val="00FF00"/>
                    </a:solidFill>
                    <a:latin typeface="Elephant" pitchFamily="18" charset="0"/>
                    <a:cs typeface="Aharoni" pitchFamily="2" charset="-79"/>
                  </a:rPr>
                  <a:t>          Maestría</a:t>
                </a:r>
                <a:endParaRPr lang="es-VE" sz="1600" dirty="0">
                  <a:solidFill>
                    <a:srgbClr val="0000FF"/>
                  </a:solidFill>
                  <a:latin typeface="Aharoni" pitchFamily="2" charset="-79"/>
                  <a:cs typeface="Aharoni" pitchFamily="2" charset="-79"/>
                </a:endParaRPr>
              </a:p>
            </p:txBody>
          </p:sp>
        </p:grpSp>
        <p:pic>
          <p:nvPicPr>
            <p:cNvPr id="19" name="Picture 3" descr="Resultado de imagen para globo terraqueo"/>
            <p:cNvPicPr>
              <a:picLocks noChangeAspect="1" noChangeArrowheads="1"/>
            </p:cNvPicPr>
            <p:nvPr/>
          </p:nvPicPr>
          <p:blipFill>
            <a:blip r:embed="rId3" cstate="print"/>
            <a:srcRect b="8000"/>
            <a:stretch>
              <a:fillRect/>
            </a:stretch>
          </p:blipFill>
          <p:spPr bwMode="auto">
            <a:xfrm>
              <a:off x="1702585" y="3143255"/>
              <a:ext cx="338478" cy="968045"/>
            </a:xfrm>
            <a:prstGeom prst="ellipse">
              <a:avLst/>
            </a:prstGeom>
            <a:ln>
              <a:noFill/>
            </a:ln>
            <a:effectLst>
              <a:softEdge rad="112500"/>
            </a:effectLst>
          </p:spPr>
        </p:pic>
      </p:grpSp>
      <p:sp>
        <p:nvSpPr>
          <p:cNvPr id="11" name="10 Rectángulo"/>
          <p:cNvSpPr/>
          <p:nvPr/>
        </p:nvSpPr>
        <p:spPr>
          <a:xfrm>
            <a:off x="2928926" y="2775892"/>
            <a:ext cx="6429420" cy="1477328"/>
          </a:xfrm>
          <a:prstGeom prst="rect">
            <a:avLst/>
          </a:prstGeom>
          <a:noFill/>
          <a:ln>
            <a:noFill/>
          </a:ln>
        </p:spPr>
        <p:txBody>
          <a:bodyPr wrap="square" lIns="91440" tIns="45720" rIns="91440" bIns="45720">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r>
              <a:rPr lang="es-VE" b="1" cap="all" dirty="0">
                <a:ln w="0"/>
                <a:solidFill>
                  <a:schemeClr val="bg1"/>
                </a:solidFill>
                <a:effectLst>
                  <a:reflection blurRad="12700" stA="50000" endPos="50000" dist="5000" dir="5400000" sy="-100000" rotWithShape="0"/>
                </a:effectLst>
              </a:rPr>
              <a:t> </a:t>
            </a:r>
            <a:endParaRPr lang="es-ES" b="1" cap="all" dirty="0">
              <a:ln w="0"/>
              <a:solidFill>
                <a:schemeClr val="bg1"/>
              </a:solidFill>
              <a:effectLst>
                <a:reflection blurRad="12700" stA="50000" endPos="50000" dist="5000" dir="5400000" sy="-100000" rotWithShape="0"/>
              </a:effectLst>
            </a:endParaRPr>
          </a:p>
          <a:p>
            <a:pPr algn="ctr"/>
            <a:r>
              <a:rPr lang="es-VE" b="1" cap="all" dirty="0">
                <a:ln w="0"/>
                <a:solidFill>
                  <a:schemeClr val="bg1"/>
                </a:solidFill>
                <a:effectLst>
                  <a:reflection blurRad="12700" stA="50000" endPos="50000" dist="5000" dir="5400000" sy="-100000" rotWithShape="0"/>
                </a:effectLst>
              </a:rPr>
              <a:t> </a:t>
            </a:r>
            <a:endParaRPr lang="es-ES" b="1" cap="all" dirty="0">
              <a:ln w="0"/>
              <a:solidFill>
                <a:schemeClr val="bg1"/>
              </a:solidFill>
              <a:effectLst>
                <a:reflection blurRad="12700" stA="50000" endPos="50000" dist="5000" dir="5400000" sy="-100000" rotWithShape="0"/>
              </a:effectLst>
            </a:endParaRPr>
          </a:p>
          <a:p>
            <a:pPr algn="ctr"/>
            <a:r>
              <a:rPr lang="es-VE" b="1" cap="all" dirty="0">
                <a:ln w="0"/>
                <a:solidFill>
                  <a:schemeClr val="bg1"/>
                </a:solidFill>
                <a:effectLst>
                  <a:reflection blurRad="12700" stA="50000" endPos="50000" dist="5000" dir="5400000" sy="-100000" rotWithShape="0"/>
                </a:effectLst>
              </a:rPr>
              <a:t>METODOLOGIA PARA EL DESARROLLO DE LA INGENIERIA CONCEPTUAL EN EL DISEÑO DE SUBESTACIONES ELECTRICAS.</a:t>
            </a:r>
            <a:endParaRPr lang="es-ES" b="1" cap="all" dirty="0">
              <a:ln w="0"/>
              <a:solidFill>
                <a:schemeClr val="bg1"/>
              </a:solidFill>
              <a:effectLst>
                <a:reflection blurRad="12700" stA="50000" endPos="50000" dist="5000" dir="5400000" sy="-100000" rotWithShape="0"/>
              </a:effectLst>
            </a:endParaRPr>
          </a:p>
        </p:txBody>
      </p:sp>
      <p:sp>
        <p:nvSpPr>
          <p:cNvPr id="26" name="25 Rectángulo"/>
          <p:cNvSpPr/>
          <p:nvPr/>
        </p:nvSpPr>
        <p:spPr>
          <a:xfrm>
            <a:off x="0" y="0"/>
            <a:ext cx="9144000" cy="500042"/>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VE" dirty="0"/>
          </a:p>
        </p:txBody>
      </p:sp>
      <p:pic>
        <p:nvPicPr>
          <p:cNvPr id="12289" name="Imagen 2"/>
          <p:cNvPicPr>
            <a:picLocks noChangeAspect="1" noChangeArrowheads="1"/>
          </p:cNvPicPr>
          <p:nvPr/>
        </p:nvPicPr>
        <p:blipFill>
          <a:blip r:embed="rId4" cstate="print"/>
          <a:srcRect/>
          <a:stretch>
            <a:fillRect/>
          </a:stretch>
        </p:blipFill>
        <p:spPr bwMode="auto">
          <a:xfrm>
            <a:off x="214281" y="2786058"/>
            <a:ext cx="2329569" cy="2428892"/>
          </a:xfrm>
          <a:prstGeom prst="rect">
            <a:avLst/>
          </a:prstGeom>
          <a:noFill/>
          <a:ln w="9525">
            <a:noFill/>
            <a:miter lim="800000"/>
            <a:headEnd/>
            <a:tailEnd/>
          </a:ln>
        </p:spPr>
      </p:pic>
      <p:pic>
        <p:nvPicPr>
          <p:cNvPr id="12290" name="Picture 2"/>
          <p:cNvPicPr>
            <a:picLocks noChangeAspect="1" noChangeArrowheads="1"/>
          </p:cNvPicPr>
          <p:nvPr/>
        </p:nvPicPr>
        <p:blipFill>
          <a:blip r:embed="rId5" cstate="print"/>
          <a:srcRect/>
          <a:stretch>
            <a:fillRect/>
          </a:stretch>
        </p:blipFill>
        <p:spPr bwMode="auto">
          <a:xfrm>
            <a:off x="5072066" y="0"/>
            <a:ext cx="1571636" cy="1692530"/>
          </a:xfrm>
          <a:prstGeom prst="ellipse">
            <a:avLst/>
          </a:prstGeom>
          <a:ln>
            <a:noFill/>
          </a:ln>
          <a:effectLst>
            <a:softEdge rad="112500"/>
          </a:effectLst>
        </p:spPr>
      </p:pic>
      <p:pic>
        <p:nvPicPr>
          <p:cNvPr id="12291" name="Picture 3"/>
          <p:cNvPicPr>
            <a:picLocks noChangeAspect="1" noChangeArrowheads="1"/>
          </p:cNvPicPr>
          <p:nvPr/>
        </p:nvPicPr>
        <p:blipFill>
          <a:blip r:embed="rId6" cstate="print"/>
          <a:srcRect/>
          <a:stretch>
            <a:fillRect/>
          </a:stretch>
        </p:blipFill>
        <p:spPr bwMode="auto">
          <a:xfrm>
            <a:off x="0" y="0"/>
            <a:ext cx="1543330" cy="1785926"/>
          </a:xfrm>
          <a:prstGeom prst="ellipse">
            <a:avLst/>
          </a:prstGeom>
          <a:ln>
            <a:noFill/>
          </a:ln>
          <a:effectLst>
            <a:softEdge rad="112500"/>
          </a:effectLst>
        </p:spPr>
      </p:pic>
      <p:pic>
        <p:nvPicPr>
          <p:cNvPr id="12292" name="Picture 4"/>
          <p:cNvPicPr>
            <a:picLocks noChangeAspect="1" noChangeArrowheads="1"/>
          </p:cNvPicPr>
          <p:nvPr/>
        </p:nvPicPr>
        <p:blipFill>
          <a:blip r:embed="rId7" cstate="print"/>
          <a:srcRect/>
          <a:stretch>
            <a:fillRect/>
          </a:stretch>
        </p:blipFill>
        <p:spPr bwMode="auto">
          <a:xfrm>
            <a:off x="7576764" y="0"/>
            <a:ext cx="1567236" cy="1785926"/>
          </a:xfrm>
          <a:prstGeom prst="ellipse">
            <a:avLst/>
          </a:prstGeom>
          <a:ln>
            <a:noFill/>
          </a:ln>
          <a:effectLst>
            <a:softEdge rad="112500"/>
          </a:effectLst>
        </p:spPr>
      </p:pic>
      <p:pic>
        <p:nvPicPr>
          <p:cNvPr id="12293" name="Picture 5"/>
          <p:cNvPicPr>
            <a:picLocks noChangeAspect="1" noChangeArrowheads="1"/>
          </p:cNvPicPr>
          <p:nvPr/>
        </p:nvPicPr>
        <p:blipFill>
          <a:blip r:embed="rId8" cstate="print"/>
          <a:srcRect/>
          <a:stretch>
            <a:fillRect/>
          </a:stretch>
        </p:blipFill>
        <p:spPr bwMode="auto">
          <a:xfrm>
            <a:off x="2357422" y="0"/>
            <a:ext cx="1500198" cy="1592231"/>
          </a:xfrm>
          <a:prstGeom prst="ellipse">
            <a:avLst/>
          </a:prstGeom>
          <a:ln>
            <a:noFill/>
          </a:ln>
          <a:effectLst>
            <a:softEdge rad="112500"/>
          </a:effectLst>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5" name="Rectangle 1"/>
          <p:cNvSpPr>
            <a:spLocks noChangeArrowheads="1"/>
          </p:cNvSpPr>
          <p:nvPr/>
        </p:nvSpPr>
        <p:spPr bwMode="auto">
          <a:xfrm>
            <a:off x="1214414" y="142852"/>
            <a:ext cx="7474799" cy="959197"/>
          </a:xfrm>
          <a:prstGeom prst="rect">
            <a:avLst/>
          </a:prstGeom>
          <a:noFill/>
          <a:ln>
            <a:noFill/>
            <a:headEnd/>
            <a:tailEnd/>
          </a:ln>
        </p:spPr>
        <p:style>
          <a:lnRef idx="1">
            <a:schemeClr val="dk1"/>
          </a:lnRef>
          <a:fillRef idx="2">
            <a:schemeClr val="dk1"/>
          </a:fillRef>
          <a:effectRef idx="1">
            <a:schemeClr val="dk1"/>
          </a:effectRef>
          <a:fontRef idx="minor">
            <a:schemeClr val="dk1"/>
          </a:fontRef>
        </p:style>
        <p:txBody>
          <a:bodyPr vert="horz" wrap="square" lIns="409446" tIns="126960" rIns="91440" bIns="0" numCol="1" anchor="ctr" anchorCtr="0" compatLnSpc="1">
            <a:prstTxWarp prst="textNoShape">
              <a:avLst/>
            </a:prstTxWarp>
            <a:spAutoFit/>
          </a:bodyPr>
          <a:lstStyle/>
          <a:p>
            <a:pPr marL="457200" lvl="1" algn="ctr" fontAlgn="auto">
              <a:spcBef>
                <a:spcPts val="0"/>
              </a:spcBef>
              <a:spcAft>
                <a:spcPts val="0"/>
              </a:spcAft>
              <a:defRPr/>
            </a:pPr>
            <a:r>
              <a:rPr lang="es-ES" b="1" dirty="0">
                <a:ln>
                  <a:solidFill>
                    <a:sysClr val="windowText" lastClr="000000"/>
                  </a:solidFill>
                </a:ln>
                <a:solidFill>
                  <a:schemeClr val="tx1"/>
                </a:solidFill>
                <a:latin typeface="Arial" pitchFamily="34" charset="0"/>
                <a:cs typeface="Arial" pitchFamily="34" charset="0"/>
              </a:rPr>
              <a:t>Componentes y parámetros principales de una Subestación Eléctrica.</a:t>
            </a:r>
          </a:p>
          <a:p>
            <a:pPr marL="914400" marR="0" lvl="2" indent="0" algn="l" defTabSz="914400" rtl="0" eaLnBrk="0" fontAlgn="base" latinLnBrk="0" hangingPunct="0">
              <a:lnSpc>
                <a:spcPct val="100000"/>
              </a:lnSpc>
              <a:spcBef>
                <a:spcPct val="0"/>
              </a:spcBef>
              <a:spcAft>
                <a:spcPct val="0"/>
              </a:spcAft>
              <a:buClrTx/>
              <a:buSzTx/>
              <a:buFontTx/>
              <a:buAutoNum type="arabicPeriod"/>
              <a:tabLst/>
            </a:pPr>
            <a:endParaRPr kumimoji="0" lang="es-ES" i="0" u="none" strike="noStrike" cap="none" normalizeH="0" baseline="0" dirty="0">
              <a:ln>
                <a:noFill/>
              </a:ln>
              <a:solidFill>
                <a:schemeClr val="tx1"/>
              </a:solidFill>
              <a:effectLst/>
              <a:latin typeface="Arial" pitchFamily="34" charset="0"/>
            </a:endParaRPr>
          </a:p>
        </p:txBody>
      </p:sp>
      <p:pic>
        <p:nvPicPr>
          <p:cNvPr id="139266" name="Imagen 1"/>
          <p:cNvPicPr>
            <a:picLocks noChangeAspect="1" noChangeArrowheads="1"/>
          </p:cNvPicPr>
          <p:nvPr/>
        </p:nvPicPr>
        <p:blipFill>
          <a:blip r:embed="rId2" cstate="print"/>
          <a:srcRect/>
          <a:stretch>
            <a:fillRect/>
          </a:stretch>
        </p:blipFill>
        <p:spPr bwMode="auto">
          <a:xfrm>
            <a:off x="5143504" y="2428868"/>
            <a:ext cx="3657594" cy="2860675"/>
          </a:xfrm>
          <a:prstGeom prst="rect">
            <a:avLst/>
          </a:prstGeom>
          <a:noFill/>
          <a:ln w="9525">
            <a:noFill/>
            <a:miter lim="800000"/>
            <a:headEnd/>
            <a:tailEnd/>
          </a:ln>
        </p:spPr>
      </p:pic>
      <p:graphicFrame>
        <p:nvGraphicFramePr>
          <p:cNvPr id="9" name="8 Diagrama"/>
          <p:cNvGraphicFramePr/>
          <p:nvPr/>
        </p:nvGraphicFramePr>
        <p:xfrm>
          <a:off x="142844" y="1643050"/>
          <a:ext cx="4929222" cy="471490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0" name="9 Rectángulo"/>
          <p:cNvSpPr/>
          <p:nvPr/>
        </p:nvSpPr>
        <p:spPr>
          <a:xfrm>
            <a:off x="2500298" y="1214422"/>
            <a:ext cx="5357850" cy="307777"/>
          </a:xfrm>
          <a:prstGeom prst="rect">
            <a:avLst/>
          </a:prstGeom>
        </p:spPr>
        <p:txBody>
          <a:bodyPr wrap="square">
            <a:spAutoFit/>
          </a:bodyPr>
          <a:lstStyle/>
          <a:p>
            <a:pPr marL="1371600" lvl="3"/>
            <a:r>
              <a:rPr lang="es-VE" sz="1400" b="1" dirty="0">
                <a:latin typeface="Arial" pitchFamily="34" charset="0"/>
                <a:ea typeface="Times New Roman" pitchFamily="18" charset="0"/>
                <a:cs typeface="Arial" pitchFamily="34" charset="0"/>
              </a:rPr>
              <a:t>TECNOLOGÍA GIS</a:t>
            </a:r>
            <a:endParaRPr lang="es-VE" sz="1400" b="1" i="1" dirty="0">
              <a:latin typeface="Arial" pitchFamily="34" charset="0"/>
              <a:ea typeface="Times New Roman" pitchFamily="18" charset="0"/>
              <a:cs typeface="Arial" pitchFamily="34" charset="0"/>
            </a:endParaRPr>
          </a:p>
        </p:txBody>
      </p:sp>
      <p:pic>
        <p:nvPicPr>
          <p:cNvPr id="7" name="Imagen 2"/>
          <p:cNvPicPr>
            <a:picLocks noChangeAspect="1" noChangeArrowheads="1"/>
          </p:cNvPicPr>
          <p:nvPr/>
        </p:nvPicPr>
        <p:blipFill>
          <a:blip r:embed="rId8" cstate="print"/>
          <a:srcRect/>
          <a:stretch>
            <a:fillRect/>
          </a:stretch>
        </p:blipFill>
        <p:spPr bwMode="auto">
          <a:xfrm>
            <a:off x="0" y="0"/>
            <a:ext cx="1119693" cy="1167432"/>
          </a:xfrm>
          <a:prstGeom prst="rect">
            <a:avLst/>
          </a:prstGeom>
          <a:noFill/>
          <a:ln w="9525">
            <a:noFill/>
            <a:miter lim="800000"/>
            <a:headEnd/>
            <a:tailEnd/>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5" name="Rectangle 1"/>
          <p:cNvSpPr>
            <a:spLocks noChangeArrowheads="1"/>
          </p:cNvSpPr>
          <p:nvPr/>
        </p:nvSpPr>
        <p:spPr bwMode="auto">
          <a:xfrm>
            <a:off x="1214414" y="214290"/>
            <a:ext cx="7474799" cy="959197"/>
          </a:xfrm>
          <a:prstGeom prst="rect">
            <a:avLst/>
          </a:prstGeom>
          <a:noFill/>
          <a:ln>
            <a:noFill/>
            <a:headEnd/>
            <a:tailEnd/>
          </a:ln>
        </p:spPr>
        <p:style>
          <a:lnRef idx="1">
            <a:schemeClr val="dk1"/>
          </a:lnRef>
          <a:fillRef idx="2">
            <a:schemeClr val="dk1"/>
          </a:fillRef>
          <a:effectRef idx="1">
            <a:schemeClr val="dk1"/>
          </a:effectRef>
          <a:fontRef idx="minor">
            <a:schemeClr val="dk1"/>
          </a:fontRef>
        </p:style>
        <p:txBody>
          <a:bodyPr vert="horz" wrap="square" lIns="409446" tIns="126960" rIns="91440" bIns="0" numCol="1" anchor="ctr" anchorCtr="0" compatLnSpc="1">
            <a:prstTxWarp prst="textNoShape">
              <a:avLst/>
            </a:prstTxWarp>
            <a:spAutoFit/>
          </a:bodyPr>
          <a:lstStyle/>
          <a:p>
            <a:pPr marL="457200" marR="0" lvl="1" indent="0" algn="ctr" defTabSz="914400" eaLnBrk="1" fontAlgn="auto" latinLnBrk="0" hangingPunct="1">
              <a:lnSpc>
                <a:spcPct val="100000"/>
              </a:lnSpc>
              <a:spcBef>
                <a:spcPts val="0"/>
              </a:spcBef>
              <a:spcAft>
                <a:spcPts val="0"/>
              </a:spcAft>
              <a:buClrTx/>
              <a:buSzTx/>
              <a:tabLst/>
              <a:defRPr/>
            </a:pPr>
            <a:r>
              <a:rPr lang="es-ES" b="1" dirty="0">
                <a:ln>
                  <a:solidFill>
                    <a:sysClr val="windowText" lastClr="000000"/>
                  </a:solidFill>
                </a:ln>
                <a:solidFill>
                  <a:schemeClr val="tx1"/>
                </a:solidFill>
                <a:latin typeface="Arial" pitchFamily="34" charset="0"/>
                <a:cs typeface="Arial" pitchFamily="34" charset="0"/>
              </a:rPr>
              <a:t>Componentes y parámetros principales de una Subestación Eléctrica.</a:t>
            </a:r>
          </a:p>
          <a:p>
            <a:pPr marL="914400" marR="0" lvl="2" indent="0" algn="l" defTabSz="914400" rtl="0" eaLnBrk="0" fontAlgn="base" latinLnBrk="0" hangingPunct="0">
              <a:lnSpc>
                <a:spcPct val="100000"/>
              </a:lnSpc>
              <a:spcBef>
                <a:spcPct val="0"/>
              </a:spcBef>
              <a:spcAft>
                <a:spcPct val="0"/>
              </a:spcAft>
              <a:buClrTx/>
              <a:buSzTx/>
              <a:buFontTx/>
              <a:buAutoNum type="arabicPeriod"/>
              <a:tabLst/>
            </a:pPr>
            <a:endParaRPr kumimoji="0" lang="es-ES" i="0" u="none" strike="noStrike" cap="none" normalizeH="0" baseline="0" dirty="0">
              <a:ln>
                <a:noFill/>
              </a:ln>
              <a:solidFill>
                <a:schemeClr val="tx1"/>
              </a:solidFill>
              <a:effectLst/>
              <a:latin typeface="Arial" pitchFamily="34" charset="0"/>
            </a:endParaRPr>
          </a:p>
        </p:txBody>
      </p:sp>
      <p:graphicFrame>
        <p:nvGraphicFramePr>
          <p:cNvPr id="6" name="5 Tabla"/>
          <p:cNvGraphicFramePr>
            <a:graphicFrameLocks noGrp="1"/>
          </p:cNvGraphicFramePr>
          <p:nvPr/>
        </p:nvGraphicFramePr>
        <p:xfrm>
          <a:off x="1643042" y="1357298"/>
          <a:ext cx="6286544" cy="2282888"/>
        </p:xfrm>
        <a:graphic>
          <a:graphicData uri="http://schemas.openxmlformats.org/drawingml/2006/table">
            <a:tbl>
              <a:tblPr>
                <a:tableStyleId>{3C2FFA5D-87B4-456A-9821-1D502468CF0F}</a:tableStyleId>
              </a:tblPr>
              <a:tblGrid>
                <a:gridCol w="1571636">
                  <a:extLst>
                    <a:ext uri="{9D8B030D-6E8A-4147-A177-3AD203B41FA5}">
                      <a16:colId xmlns:a16="http://schemas.microsoft.com/office/drawing/2014/main" val="20000"/>
                    </a:ext>
                  </a:extLst>
                </a:gridCol>
                <a:gridCol w="1428760">
                  <a:extLst>
                    <a:ext uri="{9D8B030D-6E8A-4147-A177-3AD203B41FA5}">
                      <a16:colId xmlns:a16="http://schemas.microsoft.com/office/drawing/2014/main" val="20001"/>
                    </a:ext>
                  </a:extLst>
                </a:gridCol>
                <a:gridCol w="1428760">
                  <a:extLst>
                    <a:ext uri="{9D8B030D-6E8A-4147-A177-3AD203B41FA5}">
                      <a16:colId xmlns:a16="http://schemas.microsoft.com/office/drawing/2014/main" val="20002"/>
                    </a:ext>
                  </a:extLst>
                </a:gridCol>
                <a:gridCol w="1857388">
                  <a:extLst>
                    <a:ext uri="{9D8B030D-6E8A-4147-A177-3AD203B41FA5}">
                      <a16:colId xmlns:a16="http://schemas.microsoft.com/office/drawing/2014/main" val="20003"/>
                    </a:ext>
                  </a:extLst>
                </a:gridCol>
              </a:tblGrid>
              <a:tr h="628013">
                <a:tc>
                  <a:txBody>
                    <a:bodyPr/>
                    <a:lstStyle/>
                    <a:p>
                      <a:pPr algn="ctr">
                        <a:spcBef>
                          <a:spcPts val="600"/>
                        </a:spcBef>
                        <a:spcAft>
                          <a:spcPts val="600"/>
                        </a:spcAft>
                        <a:tabLst>
                          <a:tab pos="742950" algn="l"/>
                          <a:tab pos="941705" algn="ctr"/>
                        </a:tabLst>
                      </a:pPr>
                      <a:endParaRPr lang="es-ES" sz="1400" dirty="0">
                        <a:latin typeface="Arial" pitchFamily="34" charset="0"/>
                        <a:cs typeface="Arial" pitchFamily="34" charset="0"/>
                      </a:endParaRPr>
                    </a:p>
                    <a:p>
                      <a:pPr algn="ctr">
                        <a:spcBef>
                          <a:spcPts val="600"/>
                        </a:spcBef>
                        <a:spcAft>
                          <a:spcPts val="600"/>
                        </a:spcAft>
                        <a:tabLst>
                          <a:tab pos="742950" algn="l"/>
                          <a:tab pos="941705" algn="ctr"/>
                        </a:tabLst>
                      </a:pPr>
                      <a:r>
                        <a:rPr lang="es-ES" sz="1400" dirty="0">
                          <a:latin typeface="Arial" pitchFamily="34" charset="0"/>
                          <a:cs typeface="Arial" pitchFamily="34" charset="0"/>
                        </a:rPr>
                        <a:t>Tipo</a:t>
                      </a:r>
                      <a:endParaRPr lang="es-ES" sz="1400" dirty="0">
                        <a:solidFill>
                          <a:srgbClr val="000000"/>
                        </a:solidFill>
                        <a:latin typeface="Arial" pitchFamily="34" charset="0"/>
                        <a:ea typeface="Times New Roman"/>
                        <a:cs typeface="Arial" pitchFamily="34" charset="0"/>
                      </a:endParaRPr>
                    </a:p>
                  </a:txBody>
                  <a:tcPr marL="68580" marR="68580" marT="0" marB="0"/>
                </a:tc>
                <a:tc>
                  <a:txBody>
                    <a:bodyPr/>
                    <a:lstStyle/>
                    <a:p>
                      <a:pPr algn="ctr">
                        <a:spcAft>
                          <a:spcPts val="0"/>
                        </a:spcAft>
                      </a:pPr>
                      <a:endParaRPr lang="es-ES" sz="1400">
                        <a:latin typeface="Arial" pitchFamily="34" charset="0"/>
                        <a:cs typeface="Arial" pitchFamily="34" charset="0"/>
                      </a:endParaRPr>
                    </a:p>
                    <a:p>
                      <a:pPr algn="ctr">
                        <a:spcAft>
                          <a:spcPts val="0"/>
                        </a:spcAft>
                      </a:pPr>
                      <a:r>
                        <a:rPr lang="es-ES" sz="1400">
                          <a:latin typeface="Arial" pitchFamily="34" charset="0"/>
                          <a:cs typeface="Arial" pitchFamily="34" charset="0"/>
                        </a:rPr>
                        <a:t>AIS</a:t>
                      </a:r>
                      <a:endParaRPr lang="es-ES" sz="1400">
                        <a:solidFill>
                          <a:srgbClr val="000000"/>
                        </a:solidFill>
                        <a:latin typeface="Arial" pitchFamily="34" charset="0"/>
                        <a:ea typeface="Times New Roman"/>
                        <a:cs typeface="Arial" pitchFamily="34" charset="0"/>
                      </a:endParaRPr>
                    </a:p>
                  </a:txBody>
                  <a:tcPr marL="68580" marR="68580" marT="0" marB="0"/>
                </a:tc>
                <a:tc>
                  <a:txBody>
                    <a:bodyPr/>
                    <a:lstStyle/>
                    <a:p>
                      <a:pPr algn="ctr">
                        <a:spcAft>
                          <a:spcPts val="0"/>
                        </a:spcAft>
                      </a:pPr>
                      <a:endParaRPr lang="es-ES" sz="1400">
                        <a:latin typeface="Arial" pitchFamily="34" charset="0"/>
                        <a:cs typeface="Arial" pitchFamily="34" charset="0"/>
                      </a:endParaRPr>
                    </a:p>
                    <a:p>
                      <a:pPr algn="ctr">
                        <a:spcAft>
                          <a:spcPts val="0"/>
                        </a:spcAft>
                      </a:pPr>
                      <a:r>
                        <a:rPr lang="es-ES" sz="1400">
                          <a:latin typeface="Arial" pitchFamily="34" charset="0"/>
                          <a:cs typeface="Arial" pitchFamily="34" charset="0"/>
                        </a:rPr>
                        <a:t>GIS</a:t>
                      </a:r>
                      <a:endParaRPr lang="es-ES" sz="1400">
                        <a:solidFill>
                          <a:srgbClr val="000000"/>
                        </a:solidFill>
                        <a:latin typeface="Arial" pitchFamily="34" charset="0"/>
                        <a:ea typeface="Times New Roman"/>
                        <a:cs typeface="Arial" pitchFamily="34" charset="0"/>
                      </a:endParaRPr>
                    </a:p>
                  </a:txBody>
                  <a:tcPr marL="68580" marR="68580" marT="0" marB="0"/>
                </a:tc>
                <a:tc>
                  <a:txBody>
                    <a:bodyPr/>
                    <a:lstStyle/>
                    <a:p>
                      <a:pPr algn="ctr">
                        <a:spcAft>
                          <a:spcPts val="0"/>
                        </a:spcAft>
                      </a:pPr>
                      <a:endParaRPr lang="es-ES" sz="1400">
                        <a:latin typeface="Arial" pitchFamily="34" charset="0"/>
                        <a:cs typeface="Arial" pitchFamily="34" charset="0"/>
                      </a:endParaRPr>
                    </a:p>
                    <a:p>
                      <a:pPr algn="ctr">
                        <a:spcAft>
                          <a:spcPts val="0"/>
                        </a:spcAft>
                      </a:pPr>
                      <a:r>
                        <a:rPr lang="es-ES" sz="1400">
                          <a:latin typeface="Arial" pitchFamily="34" charset="0"/>
                          <a:cs typeface="Arial" pitchFamily="34" charset="0"/>
                        </a:rPr>
                        <a:t>Aplicaciones GIS</a:t>
                      </a:r>
                      <a:endParaRPr lang="es-ES" sz="1400">
                        <a:solidFill>
                          <a:srgbClr val="000000"/>
                        </a:solidFill>
                        <a:latin typeface="Arial" pitchFamily="34" charset="0"/>
                        <a:ea typeface="Times New Roman"/>
                        <a:cs typeface="Arial" pitchFamily="34" charset="0"/>
                      </a:endParaRPr>
                    </a:p>
                  </a:txBody>
                  <a:tcPr marL="68580" marR="68580" marT="0" marB="0"/>
                </a:tc>
                <a:extLst>
                  <a:ext uri="{0D108BD9-81ED-4DB2-BD59-A6C34878D82A}">
                    <a16:rowId xmlns:a16="http://schemas.microsoft.com/office/drawing/2014/main" val="10000"/>
                  </a:ext>
                </a:extLst>
              </a:tr>
              <a:tr h="464281">
                <a:tc>
                  <a:txBody>
                    <a:bodyPr/>
                    <a:lstStyle/>
                    <a:p>
                      <a:pPr>
                        <a:lnSpc>
                          <a:spcPct val="115000"/>
                        </a:lnSpc>
                        <a:spcAft>
                          <a:spcPts val="1000"/>
                        </a:spcAft>
                        <a:tabLst>
                          <a:tab pos="3248025" algn="l"/>
                        </a:tabLst>
                      </a:pPr>
                      <a:r>
                        <a:rPr lang="es-VE" sz="1400">
                          <a:latin typeface="Arial" pitchFamily="34" charset="0"/>
                          <a:cs typeface="Arial" pitchFamily="34" charset="0"/>
                        </a:rPr>
                        <a:t>Espacio</a:t>
                      </a:r>
                      <a:endParaRPr lang="es-ES" sz="1400">
                        <a:latin typeface="Arial" pitchFamily="34" charset="0"/>
                        <a:ea typeface="Calibri"/>
                        <a:cs typeface="Arial" pitchFamily="34" charset="0"/>
                      </a:endParaRPr>
                    </a:p>
                  </a:txBody>
                  <a:tcPr marL="68580" marR="68580" marT="0" marB="0"/>
                </a:tc>
                <a:tc>
                  <a:txBody>
                    <a:bodyPr/>
                    <a:lstStyle/>
                    <a:p>
                      <a:pPr>
                        <a:lnSpc>
                          <a:spcPct val="115000"/>
                        </a:lnSpc>
                        <a:spcAft>
                          <a:spcPts val="1000"/>
                        </a:spcAft>
                        <a:tabLst>
                          <a:tab pos="3248025" algn="l"/>
                        </a:tabLst>
                      </a:pPr>
                      <a:r>
                        <a:rPr lang="es-VE" sz="1400">
                          <a:latin typeface="Arial" pitchFamily="34" charset="0"/>
                          <a:cs typeface="Arial" pitchFamily="34" charset="0"/>
                        </a:rPr>
                        <a:t>Ilimitado</a:t>
                      </a:r>
                      <a:endParaRPr lang="es-ES" sz="1400">
                        <a:latin typeface="Arial" pitchFamily="34" charset="0"/>
                        <a:ea typeface="Calibri"/>
                        <a:cs typeface="Arial" pitchFamily="34" charset="0"/>
                      </a:endParaRPr>
                    </a:p>
                  </a:txBody>
                  <a:tcPr marL="68580" marR="68580" marT="0" marB="0"/>
                </a:tc>
                <a:tc>
                  <a:txBody>
                    <a:bodyPr/>
                    <a:lstStyle/>
                    <a:p>
                      <a:pPr>
                        <a:lnSpc>
                          <a:spcPct val="115000"/>
                        </a:lnSpc>
                        <a:spcAft>
                          <a:spcPts val="1000"/>
                        </a:spcAft>
                        <a:tabLst>
                          <a:tab pos="3248025" algn="l"/>
                        </a:tabLst>
                      </a:pPr>
                      <a:r>
                        <a:rPr lang="es-VE" sz="1400">
                          <a:latin typeface="Arial" pitchFamily="34" charset="0"/>
                          <a:cs typeface="Arial" pitchFamily="34" charset="0"/>
                        </a:rPr>
                        <a:t>Limitado</a:t>
                      </a:r>
                      <a:endParaRPr lang="es-ES" sz="1400">
                        <a:latin typeface="Arial" pitchFamily="34" charset="0"/>
                        <a:ea typeface="Calibri"/>
                        <a:cs typeface="Arial" pitchFamily="34" charset="0"/>
                      </a:endParaRPr>
                    </a:p>
                  </a:txBody>
                  <a:tcPr marL="68580" marR="68580" marT="0" marB="0"/>
                </a:tc>
                <a:tc>
                  <a:txBody>
                    <a:bodyPr/>
                    <a:lstStyle/>
                    <a:p>
                      <a:pPr>
                        <a:lnSpc>
                          <a:spcPct val="115000"/>
                        </a:lnSpc>
                        <a:spcAft>
                          <a:spcPts val="1000"/>
                        </a:spcAft>
                        <a:tabLst>
                          <a:tab pos="3248025" algn="l"/>
                        </a:tabLst>
                      </a:pPr>
                      <a:r>
                        <a:rPr lang="es-VE" sz="1400">
                          <a:latin typeface="Arial" pitchFamily="34" charset="0"/>
                          <a:cs typeface="Arial" pitchFamily="34" charset="0"/>
                        </a:rPr>
                        <a:t>Ciudades, industrias y zonas montañosas</a:t>
                      </a:r>
                      <a:endParaRPr lang="es-ES" sz="1400">
                        <a:latin typeface="Arial" pitchFamily="34" charset="0"/>
                        <a:ea typeface="Calibri"/>
                        <a:cs typeface="Arial" pitchFamily="34" charset="0"/>
                      </a:endParaRPr>
                    </a:p>
                  </a:txBody>
                  <a:tcPr marL="68580" marR="68580" marT="0" marB="0"/>
                </a:tc>
                <a:extLst>
                  <a:ext uri="{0D108BD9-81ED-4DB2-BD59-A6C34878D82A}">
                    <a16:rowId xmlns:a16="http://schemas.microsoft.com/office/drawing/2014/main" val="10001"/>
                  </a:ext>
                </a:extLst>
              </a:tr>
              <a:tr h="464281">
                <a:tc>
                  <a:txBody>
                    <a:bodyPr/>
                    <a:lstStyle/>
                    <a:p>
                      <a:pPr>
                        <a:lnSpc>
                          <a:spcPct val="115000"/>
                        </a:lnSpc>
                        <a:spcAft>
                          <a:spcPts val="1000"/>
                        </a:spcAft>
                        <a:tabLst>
                          <a:tab pos="3248025" algn="l"/>
                        </a:tabLst>
                      </a:pPr>
                      <a:r>
                        <a:rPr lang="es-VE" sz="1400">
                          <a:latin typeface="Arial" pitchFamily="34" charset="0"/>
                          <a:cs typeface="Arial" pitchFamily="34" charset="0"/>
                        </a:rPr>
                        <a:t>Ambiente</a:t>
                      </a:r>
                      <a:endParaRPr lang="es-ES" sz="1400">
                        <a:latin typeface="Arial" pitchFamily="34" charset="0"/>
                        <a:ea typeface="Calibri"/>
                        <a:cs typeface="Arial" pitchFamily="34" charset="0"/>
                      </a:endParaRPr>
                    </a:p>
                  </a:txBody>
                  <a:tcPr marL="68580" marR="68580" marT="0" marB="0"/>
                </a:tc>
                <a:tc>
                  <a:txBody>
                    <a:bodyPr/>
                    <a:lstStyle/>
                    <a:p>
                      <a:pPr>
                        <a:lnSpc>
                          <a:spcPct val="115000"/>
                        </a:lnSpc>
                        <a:spcAft>
                          <a:spcPts val="1000"/>
                        </a:spcAft>
                        <a:tabLst>
                          <a:tab pos="3248025" algn="l"/>
                        </a:tabLst>
                      </a:pPr>
                      <a:r>
                        <a:rPr lang="es-VE" sz="1400">
                          <a:latin typeface="Arial" pitchFamily="34" charset="0"/>
                          <a:cs typeface="Arial" pitchFamily="34" charset="0"/>
                        </a:rPr>
                        <a:t>Normal</a:t>
                      </a:r>
                      <a:endParaRPr lang="es-ES" sz="1400">
                        <a:latin typeface="Arial" pitchFamily="34" charset="0"/>
                        <a:ea typeface="Calibri"/>
                        <a:cs typeface="Arial" pitchFamily="34" charset="0"/>
                      </a:endParaRPr>
                    </a:p>
                  </a:txBody>
                  <a:tcPr marL="68580" marR="68580" marT="0" marB="0"/>
                </a:tc>
                <a:tc>
                  <a:txBody>
                    <a:bodyPr/>
                    <a:lstStyle/>
                    <a:p>
                      <a:pPr>
                        <a:lnSpc>
                          <a:spcPct val="115000"/>
                        </a:lnSpc>
                        <a:spcAft>
                          <a:spcPts val="1000"/>
                        </a:spcAft>
                        <a:tabLst>
                          <a:tab pos="3248025" algn="l"/>
                        </a:tabLst>
                      </a:pPr>
                      <a:r>
                        <a:rPr lang="es-VE" sz="1400" dirty="0">
                          <a:latin typeface="Arial" pitchFamily="34" charset="0"/>
                          <a:cs typeface="Arial" pitchFamily="34" charset="0"/>
                        </a:rPr>
                        <a:t>Extremo</a:t>
                      </a:r>
                      <a:endParaRPr lang="es-ES" sz="1400" dirty="0">
                        <a:latin typeface="Arial" pitchFamily="34" charset="0"/>
                        <a:ea typeface="Calibri"/>
                        <a:cs typeface="Arial" pitchFamily="34" charset="0"/>
                      </a:endParaRPr>
                    </a:p>
                  </a:txBody>
                  <a:tcPr marL="68580" marR="68580" marT="0" marB="0"/>
                </a:tc>
                <a:tc>
                  <a:txBody>
                    <a:bodyPr/>
                    <a:lstStyle/>
                    <a:p>
                      <a:pPr>
                        <a:lnSpc>
                          <a:spcPct val="115000"/>
                        </a:lnSpc>
                        <a:spcAft>
                          <a:spcPts val="1000"/>
                        </a:spcAft>
                        <a:tabLst>
                          <a:tab pos="3248025" algn="l"/>
                        </a:tabLst>
                      </a:pPr>
                      <a:r>
                        <a:rPr lang="es-VE" sz="1400">
                          <a:latin typeface="Arial" pitchFamily="34" charset="0"/>
                          <a:cs typeface="Arial" pitchFamily="34" charset="0"/>
                        </a:rPr>
                        <a:t>Contaminación, viento y limitado acceso</a:t>
                      </a:r>
                      <a:endParaRPr lang="es-ES" sz="1400">
                        <a:latin typeface="Arial" pitchFamily="34" charset="0"/>
                        <a:ea typeface="Calibri"/>
                        <a:cs typeface="Arial" pitchFamily="34" charset="0"/>
                      </a:endParaRPr>
                    </a:p>
                  </a:txBody>
                  <a:tcPr marL="68580" marR="68580" marT="0" marB="0"/>
                </a:tc>
                <a:extLst>
                  <a:ext uri="{0D108BD9-81ED-4DB2-BD59-A6C34878D82A}">
                    <a16:rowId xmlns:a16="http://schemas.microsoft.com/office/drawing/2014/main" val="10002"/>
                  </a:ext>
                </a:extLst>
              </a:tr>
              <a:tr h="449329">
                <a:tc>
                  <a:txBody>
                    <a:bodyPr/>
                    <a:lstStyle/>
                    <a:p>
                      <a:pPr>
                        <a:lnSpc>
                          <a:spcPct val="115000"/>
                        </a:lnSpc>
                        <a:spcAft>
                          <a:spcPts val="1000"/>
                        </a:spcAft>
                        <a:tabLst>
                          <a:tab pos="3248025" algn="l"/>
                        </a:tabLst>
                      </a:pPr>
                      <a:r>
                        <a:rPr lang="es-VE" sz="1400">
                          <a:latin typeface="Arial" pitchFamily="34" charset="0"/>
                          <a:cs typeface="Arial" pitchFamily="34" charset="0"/>
                        </a:rPr>
                        <a:t>Mantenimiento</a:t>
                      </a:r>
                      <a:endParaRPr lang="es-ES" sz="1400">
                        <a:latin typeface="Arial" pitchFamily="34" charset="0"/>
                        <a:ea typeface="Calibri"/>
                        <a:cs typeface="Arial" pitchFamily="34" charset="0"/>
                      </a:endParaRPr>
                    </a:p>
                  </a:txBody>
                  <a:tcPr marL="68580" marR="68580" marT="0" marB="0"/>
                </a:tc>
                <a:tc>
                  <a:txBody>
                    <a:bodyPr/>
                    <a:lstStyle/>
                    <a:p>
                      <a:pPr>
                        <a:lnSpc>
                          <a:spcPct val="115000"/>
                        </a:lnSpc>
                        <a:spcAft>
                          <a:spcPts val="1000"/>
                        </a:spcAft>
                        <a:tabLst>
                          <a:tab pos="3248025" algn="l"/>
                        </a:tabLst>
                      </a:pPr>
                      <a:r>
                        <a:rPr lang="es-VE" sz="1400">
                          <a:latin typeface="Arial" pitchFamily="34" charset="0"/>
                          <a:cs typeface="Arial" pitchFamily="34" charset="0"/>
                        </a:rPr>
                        <a:t>Normal</a:t>
                      </a:r>
                      <a:endParaRPr lang="es-ES" sz="1400">
                        <a:latin typeface="Arial" pitchFamily="34" charset="0"/>
                        <a:ea typeface="Calibri"/>
                        <a:cs typeface="Arial" pitchFamily="34" charset="0"/>
                      </a:endParaRPr>
                    </a:p>
                  </a:txBody>
                  <a:tcPr marL="68580" marR="68580" marT="0" marB="0"/>
                </a:tc>
                <a:tc>
                  <a:txBody>
                    <a:bodyPr/>
                    <a:lstStyle/>
                    <a:p>
                      <a:pPr>
                        <a:lnSpc>
                          <a:spcPct val="115000"/>
                        </a:lnSpc>
                        <a:spcAft>
                          <a:spcPts val="1000"/>
                        </a:spcAft>
                        <a:tabLst>
                          <a:tab pos="3248025" algn="l"/>
                        </a:tabLst>
                      </a:pPr>
                      <a:r>
                        <a:rPr lang="es-VE" sz="1400">
                          <a:latin typeface="Arial" pitchFamily="34" charset="0"/>
                          <a:cs typeface="Arial" pitchFamily="34" charset="0"/>
                        </a:rPr>
                        <a:t>Reducido</a:t>
                      </a:r>
                      <a:endParaRPr lang="es-ES" sz="1400">
                        <a:latin typeface="Arial" pitchFamily="34" charset="0"/>
                        <a:ea typeface="Calibri"/>
                        <a:cs typeface="Arial" pitchFamily="34" charset="0"/>
                      </a:endParaRPr>
                    </a:p>
                  </a:txBody>
                  <a:tcPr marL="68580" marR="68580" marT="0" marB="0"/>
                </a:tc>
                <a:tc>
                  <a:txBody>
                    <a:bodyPr/>
                    <a:lstStyle/>
                    <a:p>
                      <a:pPr>
                        <a:lnSpc>
                          <a:spcPct val="115000"/>
                        </a:lnSpc>
                        <a:spcAft>
                          <a:spcPts val="1000"/>
                        </a:spcAft>
                        <a:tabLst>
                          <a:tab pos="3248025" algn="l"/>
                        </a:tabLst>
                      </a:pPr>
                      <a:r>
                        <a:rPr lang="es-VE" sz="1400" dirty="0">
                          <a:latin typeface="Arial" pitchFamily="34" charset="0"/>
                          <a:cs typeface="Arial" pitchFamily="34" charset="0"/>
                        </a:rPr>
                        <a:t>Mano de obra costosa y escaza</a:t>
                      </a:r>
                      <a:endParaRPr lang="es-ES" sz="1400" dirty="0">
                        <a:latin typeface="Arial" pitchFamily="34" charset="0"/>
                        <a:ea typeface="Calibri"/>
                        <a:cs typeface="Arial" pitchFamily="34" charset="0"/>
                      </a:endParaRPr>
                    </a:p>
                  </a:txBody>
                  <a:tcPr marL="68580" marR="68580" marT="0" marB="0"/>
                </a:tc>
                <a:extLst>
                  <a:ext uri="{0D108BD9-81ED-4DB2-BD59-A6C34878D82A}">
                    <a16:rowId xmlns:a16="http://schemas.microsoft.com/office/drawing/2014/main" val="10003"/>
                  </a:ext>
                </a:extLst>
              </a:tr>
            </a:tbl>
          </a:graphicData>
        </a:graphic>
      </p:graphicFrame>
      <p:graphicFrame>
        <p:nvGraphicFramePr>
          <p:cNvPr id="7" name="6 Tabla"/>
          <p:cNvGraphicFramePr>
            <a:graphicFrameLocks noGrp="1"/>
          </p:cNvGraphicFramePr>
          <p:nvPr>
            <p:extLst>
              <p:ext uri="{D42A27DB-BD31-4B8C-83A1-F6EECF244321}">
                <p14:modId xmlns:p14="http://schemas.microsoft.com/office/powerpoint/2010/main" val="1430457524"/>
              </p:ext>
            </p:extLst>
          </p:nvPr>
        </p:nvGraphicFramePr>
        <p:xfrm>
          <a:off x="1701384" y="3847336"/>
          <a:ext cx="6500858" cy="2404750"/>
        </p:xfrm>
        <a:graphic>
          <a:graphicData uri="http://schemas.openxmlformats.org/drawingml/2006/table">
            <a:tbl>
              <a:tblPr>
                <a:tableStyleId>{69C7853C-536D-4A76-A0AE-DD22124D55A5}</a:tableStyleId>
              </a:tblPr>
              <a:tblGrid>
                <a:gridCol w="3250429">
                  <a:extLst>
                    <a:ext uri="{9D8B030D-6E8A-4147-A177-3AD203B41FA5}">
                      <a16:colId xmlns:a16="http://schemas.microsoft.com/office/drawing/2014/main" val="20000"/>
                    </a:ext>
                  </a:extLst>
                </a:gridCol>
                <a:gridCol w="3250429">
                  <a:extLst>
                    <a:ext uri="{9D8B030D-6E8A-4147-A177-3AD203B41FA5}">
                      <a16:colId xmlns:a16="http://schemas.microsoft.com/office/drawing/2014/main" val="20001"/>
                    </a:ext>
                  </a:extLst>
                </a:gridCol>
              </a:tblGrid>
              <a:tr h="0">
                <a:tc>
                  <a:txBody>
                    <a:bodyPr/>
                    <a:lstStyle/>
                    <a:p>
                      <a:pPr algn="ctr">
                        <a:lnSpc>
                          <a:spcPct val="150000"/>
                        </a:lnSpc>
                        <a:spcAft>
                          <a:spcPts val="0"/>
                        </a:spcAft>
                      </a:pPr>
                      <a:r>
                        <a:rPr lang="es-ES" sz="1200" dirty="0">
                          <a:latin typeface="Arial" pitchFamily="34" charset="0"/>
                          <a:cs typeface="Arial" pitchFamily="34" charset="0"/>
                        </a:rPr>
                        <a:t>AIS</a:t>
                      </a:r>
                      <a:endParaRPr lang="es-ES" sz="1200" dirty="0">
                        <a:solidFill>
                          <a:srgbClr val="000000"/>
                        </a:solidFill>
                        <a:latin typeface="Arial" pitchFamily="34" charset="0"/>
                        <a:ea typeface="Times New Roman"/>
                        <a:cs typeface="Arial" pitchFamily="34" charset="0"/>
                      </a:endParaRPr>
                    </a:p>
                  </a:txBody>
                  <a:tcPr marL="68580" marR="68580" marT="0" marB="0"/>
                </a:tc>
                <a:tc>
                  <a:txBody>
                    <a:bodyPr/>
                    <a:lstStyle/>
                    <a:p>
                      <a:pPr algn="ctr">
                        <a:lnSpc>
                          <a:spcPct val="150000"/>
                        </a:lnSpc>
                        <a:spcAft>
                          <a:spcPts val="0"/>
                        </a:spcAft>
                      </a:pPr>
                      <a:r>
                        <a:rPr lang="es-ES" sz="1200">
                          <a:latin typeface="Arial" pitchFamily="34" charset="0"/>
                          <a:cs typeface="Arial" pitchFamily="34" charset="0"/>
                        </a:rPr>
                        <a:t>GIS</a:t>
                      </a:r>
                      <a:endParaRPr lang="es-ES" sz="1200">
                        <a:solidFill>
                          <a:srgbClr val="000000"/>
                        </a:solidFill>
                        <a:latin typeface="Arial" pitchFamily="34" charset="0"/>
                        <a:ea typeface="Times New Roman"/>
                        <a:cs typeface="Arial" pitchFamily="34" charset="0"/>
                      </a:endParaRPr>
                    </a:p>
                  </a:txBody>
                  <a:tcPr marL="68580" marR="68580" marT="0" marB="0"/>
                </a:tc>
                <a:extLst>
                  <a:ext uri="{0D108BD9-81ED-4DB2-BD59-A6C34878D82A}">
                    <a16:rowId xmlns:a16="http://schemas.microsoft.com/office/drawing/2014/main" val="10000"/>
                  </a:ext>
                </a:extLst>
              </a:tr>
              <a:tr h="0">
                <a:tc>
                  <a:txBody>
                    <a:bodyPr/>
                    <a:lstStyle/>
                    <a:p>
                      <a:pPr>
                        <a:lnSpc>
                          <a:spcPct val="150000"/>
                        </a:lnSpc>
                        <a:spcAft>
                          <a:spcPts val="1000"/>
                        </a:spcAft>
                        <a:tabLst>
                          <a:tab pos="3248025" algn="l"/>
                        </a:tabLst>
                      </a:pPr>
                      <a:r>
                        <a:rPr lang="es-VE" sz="1200" dirty="0">
                          <a:latin typeface="Arial" pitchFamily="34" charset="0"/>
                          <a:cs typeface="Arial" pitchFamily="34" charset="0"/>
                        </a:rPr>
                        <a:t>Diseño estructural y espacial</a:t>
                      </a:r>
                      <a:endParaRPr lang="es-ES" sz="1200" dirty="0">
                        <a:latin typeface="Arial" pitchFamily="34" charset="0"/>
                        <a:ea typeface="Calibri"/>
                        <a:cs typeface="Arial" pitchFamily="34" charset="0"/>
                      </a:endParaRPr>
                    </a:p>
                  </a:txBody>
                  <a:tcPr marL="68580" marR="68580" marT="0" marB="0"/>
                </a:tc>
                <a:tc>
                  <a:txBody>
                    <a:bodyPr/>
                    <a:lstStyle/>
                    <a:p>
                      <a:pPr>
                        <a:lnSpc>
                          <a:spcPct val="150000"/>
                        </a:lnSpc>
                        <a:spcAft>
                          <a:spcPts val="1000"/>
                        </a:spcAft>
                        <a:tabLst>
                          <a:tab pos="3248025" algn="l"/>
                        </a:tabLst>
                      </a:pPr>
                      <a:r>
                        <a:rPr lang="es-VE" sz="1200">
                          <a:latin typeface="Arial" pitchFamily="34" charset="0"/>
                          <a:cs typeface="Arial" pitchFamily="34" charset="0"/>
                        </a:rPr>
                        <a:t>Diseño modular y compacto</a:t>
                      </a:r>
                      <a:endParaRPr lang="es-ES" sz="1200">
                        <a:latin typeface="Arial" pitchFamily="34" charset="0"/>
                        <a:ea typeface="Calibri"/>
                        <a:cs typeface="Arial" pitchFamily="34" charset="0"/>
                      </a:endParaRPr>
                    </a:p>
                  </a:txBody>
                  <a:tcPr marL="68580" marR="68580" marT="0" marB="0"/>
                </a:tc>
                <a:extLst>
                  <a:ext uri="{0D108BD9-81ED-4DB2-BD59-A6C34878D82A}">
                    <a16:rowId xmlns:a16="http://schemas.microsoft.com/office/drawing/2014/main" val="10001"/>
                  </a:ext>
                </a:extLst>
              </a:tr>
              <a:tr h="0">
                <a:tc>
                  <a:txBody>
                    <a:bodyPr/>
                    <a:lstStyle/>
                    <a:p>
                      <a:pPr>
                        <a:lnSpc>
                          <a:spcPct val="150000"/>
                        </a:lnSpc>
                        <a:spcAft>
                          <a:spcPts val="1000"/>
                        </a:spcAft>
                        <a:tabLst>
                          <a:tab pos="3248025" algn="l"/>
                        </a:tabLst>
                      </a:pPr>
                      <a:r>
                        <a:rPr lang="es-VE" sz="1200" dirty="0">
                          <a:latin typeface="Arial" pitchFamily="34" charset="0"/>
                          <a:cs typeface="Arial" pitchFamily="34" charset="0"/>
                        </a:rPr>
                        <a:t>Instalación exterior</a:t>
                      </a:r>
                      <a:endParaRPr lang="es-ES" sz="1200" dirty="0">
                        <a:latin typeface="Arial" pitchFamily="34" charset="0"/>
                        <a:ea typeface="Calibri"/>
                        <a:cs typeface="Arial" pitchFamily="34" charset="0"/>
                      </a:endParaRPr>
                    </a:p>
                  </a:txBody>
                  <a:tcPr marL="68580" marR="68580" marT="0" marB="0"/>
                </a:tc>
                <a:tc>
                  <a:txBody>
                    <a:bodyPr/>
                    <a:lstStyle/>
                    <a:p>
                      <a:pPr>
                        <a:lnSpc>
                          <a:spcPct val="150000"/>
                        </a:lnSpc>
                        <a:spcAft>
                          <a:spcPts val="1000"/>
                        </a:spcAft>
                        <a:tabLst>
                          <a:tab pos="3248025" algn="l"/>
                        </a:tabLst>
                      </a:pPr>
                      <a:r>
                        <a:rPr lang="es-VE" sz="1200">
                          <a:latin typeface="Arial" pitchFamily="34" charset="0"/>
                          <a:cs typeface="Arial" pitchFamily="34" charset="0"/>
                        </a:rPr>
                        <a:t>Instalación interior y exterior</a:t>
                      </a:r>
                      <a:endParaRPr lang="es-ES" sz="1200">
                        <a:latin typeface="Arial" pitchFamily="34" charset="0"/>
                        <a:ea typeface="Calibri"/>
                        <a:cs typeface="Arial" pitchFamily="34" charset="0"/>
                      </a:endParaRPr>
                    </a:p>
                  </a:txBody>
                  <a:tcPr marL="68580" marR="68580" marT="0" marB="0"/>
                </a:tc>
                <a:extLst>
                  <a:ext uri="{0D108BD9-81ED-4DB2-BD59-A6C34878D82A}">
                    <a16:rowId xmlns:a16="http://schemas.microsoft.com/office/drawing/2014/main" val="10002"/>
                  </a:ext>
                </a:extLst>
              </a:tr>
              <a:tr h="0">
                <a:tc>
                  <a:txBody>
                    <a:bodyPr/>
                    <a:lstStyle/>
                    <a:p>
                      <a:pPr>
                        <a:lnSpc>
                          <a:spcPct val="150000"/>
                        </a:lnSpc>
                        <a:spcAft>
                          <a:spcPts val="1000"/>
                        </a:spcAft>
                        <a:tabLst>
                          <a:tab pos="3248025" algn="l"/>
                        </a:tabLst>
                      </a:pPr>
                      <a:r>
                        <a:rPr lang="es-VE" sz="1200" dirty="0">
                          <a:latin typeface="Arial" pitchFamily="34" charset="0"/>
                          <a:cs typeface="Arial" pitchFamily="34" charset="0"/>
                        </a:rPr>
                        <a:t>Mayor espacio</a:t>
                      </a:r>
                      <a:endParaRPr lang="es-ES" sz="1200" dirty="0">
                        <a:latin typeface="Arial" pitchFamily="34" charset="0"/>
                        <a:ea typeface="Calibri"/>
                        <a:cs typeface="Arial" pitchFamily="34" charset="0"/>
                      </a:endParaRPr>
                    </a:p>
                  </a:txBody>
                  <a:tcPr marL="68580" marR="68580" marT="0" marB="0"/>
                </a:tc>
                <a:tc>
                  <a:txBody>
                    <a:bodyPr/>
                    <a:lstStyle/>
                    <a:p>
                      <a:pPr>
                        <a:lnSpc>
                          <a:spcPct val="150000"/>
                        </a:lnSpc>
                        <a:spcAft>
                          <a:spcPts val="1000"/>
                        </a:spcAft>
                        <a:tabLst>
                          <a:tab pos="3248025" algn="l"/>
                        </a:tabLst>
                      </a:pPr>
                      <a:r>
                        <a:rPr lang="es-VE" sz="1200">
                          <a:latin typeface="Arial" pitchFamily="34" charset="0"/>
                          <a:cs typeface="Arial" pitchFamily="34" charset="0"/>
                        </a:rPr>
                        <a:t>Menor espacio</a:t>
                      </a:r>
                      <a:endParaRPr lang="es-ES" sz="1200">
                        <a:latin typeface="Arial" pitchFamily="34" charset="0"/>
                        <a:ea typeface="Calibri"/>
                        <a:cs typeface="Arial" pitchFamily="34" charset="0"/>
                      </a:endParaRPr>
                    </a:p>
                  </a:txBody>
                  <a:tcPr marL="68580" marR="68580" marT="0" marB="0"/>
                </a:tc>
                <a:extLst>
                  <a:ext uri="{0D108BD9-81ED-4DB2-BD59-A6C34878D82A}">
                    <a16:rowId xmlns:a16="http://schemas.microsoft.com/office/drawing/2014/main" val="10003"/>
                  </a:ext>
                </a:extLst>
              </a:tr>
              <a:tr h="0">
                <a:tc>
                  <a:txBody>
                    <a:bodyPr/>
                    <a:lstStyle/>
                    <a:p>
                      <a:pPr>
                        <a:lnSpc>
                          <a:spcPct val="150000"/>
                        </a:lnSpc>
                        <a:spcAft>
                          <a:spcPts val="1000"/>
                        </a:spcAft>
                        <a:tabLst>
                          <a:tab pos="3248025" algn="l"/>
                        </a:tabLst>
                      </a:pPr>
                      <a:r>
                        <a:rPr lang="es-VE" sz="1200">
                          <a:latin typeface="Arial" pitchFamily="34" charset="0"/>
                          <a:cs typeface="Arial" pitchFamily="34" charset="0"/>
                        </a:rPr>
                        <a:t>Exposición a la intemperie</a:t>
                      </a:r>
                      <a:endParaRPr lang="es-ES" sz="1200">
                        <a:latin typeface="Arial" pitchFamily="34" charset="0"/>
                        <a:ea typeface="Calibri"/>
                        <a:cs typeface="Arial" pitchFamily="34" charset="0"/>
                      </a:endParaRPr>
                    </a:p>
                  </a:txBody>
                  <a:tcPr marL="68580" marR="68580" marT="0" marB="0"/>
                </a:tc>
                <a:tc>
                  <a:txBody>
                    <a:bodyPr/>
                    <a:lstStyle/>
                    <a:p>
                      <a:pPr>
                        <a:lnSpc>
                          <a:spcPct val="150000"/>
                        </a:lnSpc>
                        <a:spcAft>
                          <a:spcPts val="1000"/>
                        </a:spcAft>
                        <a:tabLst>
                          <a:tab pos="3248025" algn="l"/>
                        </a:tabLst>
                      </a:pPr>
                      <a:r>
                        <a:rPr lang="es-VE" sz="1200" dirty="0">
                          <a:latin typeface="Arial" pitchFamily="34" charset="0"/>
                          <a:cs typeface="Arial" pitchFamily="34" charset="0"/>
                        </a:rPr>
                        <a:t>Aislamiento a la intemperie</a:t>
                      </a:r>
                      <a:endParaRPr lang="es-ES" sz="1200" dirty="0">
                        <a:latin typeface="Arial" pitchFamily="34" charset="0"/>
                        <a:ea typeface="Calibri"/>
                        <a:cs typeface="Arial" pitchFamily="34" charset="0"/>
                      </a:endParaRPr>
                    </a:p>
                  </a:txBody>
                  <a:tcPr marL="68580" marR="68580" marT="0" marB="0"/>
                </a:tc>
                <a:extLst>
                  <a:ext uri="{0D108BD9-81ED-4DB2-BD59-A6C34878D82A}">
                    <a16:rowId xmlns:a16="http://schemas.microsoft.com/office/drawing/2014/main" val="10004"/>
                  </a:ext>
                </a:extLst>
              </a:tr>
              <a:tr h="0">
                <a:tc>
                  <a:txBody>
                    <a:bodyPr/>
                    <a:lstStyle/>
                    <a:p>
                      <a:pPr>
                        <a:lnSpc>
                          <a:spcPct val="150000"/>
                        </a:lnSpc>
                        <a:spcAft>
                          <a:spcPts val="1000"/>
                        </a:spcAft>
                        <a:tabLst>
                          <a:tab pos="3248025" algn="l"/>
                        </a:tabLst>
                      </a:pPr>
                      <a:r>
                        <a:rPr lang="es-VE" sz="1200">
                          <a:latin typeface="Arial" pitchFamily="34" charset="0"/>
                          <a:cs typeface="Arial" pitchFamily="34" charset="0"/>
                        </a:rPr>
                        <a:t>Menor seguridad</a:t>
                      </a:r>
                      <a:endParaRPr lang="es-ES" sz="1200">
                        <a:latin typeface="Arial" pitchFamily="34" charset="0"/>
                        <a:ea typeface="Calibri"/>
                        <a:cs typeface="Arial" pitchFamily="34" charset="0"/>
                      </a:endParaRPr>
                    </a:p>
                  </a:txBody>
                  <a:tcPr marL="68580" marR="68580" marT="0" marB="0"/>
                </a:tc>
                <a:tc>
                  <a:txBody>
                    <a:bodyPr/>
                    <a:lstStyle/>
                    <a:p>
                      <a:pPr>
                        <a:lnSpc>
                          <a:spcPct val="150000"/>
                        </a:lnSpc>
                        <a:spcAft>
                          <a:spcPts val="1000"/>
                        </a:spcAft>
                        <a:tabLst>
                          <a:tab pos="3248025" algn="l"/>
                        </a:tabLst>
                      </a:pPr>
                      <a:r>
                        <a:rPr lang="es-VE" sz="1200" dirty="0">
                          <a:latin typeface="Arial" pitchFamily="34" charset="0"/>
                          <a:cs typeface="Arial" pitchFamily="34" charset="0"/>
                        </a:rPr>
                        <a:t>Mayor seguridad</a:t>
                      </a:r>
                      <a:endParaRPr lang="es-ES" sz="1200" dirty="0">
                        <a:latin typeface="Arial" pitchFamily="34" charset="0"/>
                        <a:ea typeface="Calibri"/>
                        <a:cs typeface="Arial" pitchFamily="34" charset="0"/>
                      </a:endParaRPr>
                    </a:p>
                  </a:txBody>
                  <a:tcPr marL="68580" marR="68580" marT="0" marB="0"/>
                </a:tc>
                <a:extLst>
                  <a:ext uri="{0D108BD9-81ED-4DB2-BD59-A6C34878D82A}">
                    <a16:rowId xmlns:a16="http://schemas.microsoft.com/office/drawing/2014/main" val="10005"/>
                  </a:ext>
                </a:extLst>
              </a:tr>
              <a:tr h="0">
                <a:tc>
                  <a:txBody>
                    <a:bodyPr/>
                    <a:lstStyle/>
                    <a:p>
                      <a:pPr>
                        <a:lnSpc>
                          <a:spcPct val="150000"/>
                        </a:lnSpc>
                        <a:spcAft>
                          <a:spcPts val="1000"/>
                        </a:spcAft>
                        <a:tabLst>
                          <a:tab pos="3248025" algn="l"/>
                        </a:tabLst>
                      </a:pPr>
                      <a:r>
                        <a:rPr lang="es-VE" sz="1200">
                          <a:latin typeface="Arial" pitchFamily="34" charset="0"/>
                          <a:cs typeface="Arial" pitchFamily="34" charset="0"/>
                        </a:rPr>
                        <a:t>Menor confiabilidad</a:t>
                      </a:r>
                      <a:endParaRPr lang="es-ES" sz="1200">
                        <a:latin typeface="Arial" pitchFamily="34" charset="0"/>
                        <a:ea typeface="Calibri"/>
                        <a:cs typeface="Arial" pitchFamily="34" charset="0"/>
                      </a:endParaRPr>
                    </a:p>
                  </a:txBody>
                  <a:tcPr marL="68580" marR="68580" marT="0" marB="0"/>
                </a:tc>
                <a:tc>
                  <a:txBody>
                    <a:bodyPr/>
                    <a:lstStyle/>
                    <a:p>
                      <a:pPr>
                        <a:lnSpc>
                          <a:spcPct val="150000"/>
                        </a:lnSpc>
                        <a:spcAft>
                          <a:spcPts val="1000"/>
                        </a:spcAft>
                        <a:tabLst>
                          <a:tab pos="3248025" algn="l"/>
                        </a:tabLst>
                      </a:pPr>
                      <a:r>
                        <a:rPr lang="es-VE" sz="1200" dirty="0">
                          <a:latin typeface="Arial" pitchFamily="34" charset="0"/>
                          <a:cs typeface="Arial" pitchFamily="34" charset="0"/>
                        </a:rPr>
                        <a:t>Mayor confiabilidad</a:t>
                      </a:r>
                      <a:endParaRPr lang="es-ES" sz="1200" dirty="0">
                        <a:latin typeface="Arial" pitchFamily="34" charset="0"/>
                        <a:ea typeface="Calibri"/>
                        <a:cs typeface="Arial" pitchFamily="34" charset="0"/>
                      </a:endParaRPr>
                    </a:p>
                  </a:txBody>
                  <a:tcPr marL="68580" marR="68580" marT="0" marB="0"/>
                </a:tc>
                <a:extLst>
                  <a:ext uri="{0D108BD9-81ED-4DB2-BD59-A6C34878D82A}">
                    <a16:rowId xmlns:a16="http://schemas.microsoft.com/office/drawing/2014/main" val="10006"/>
                  </a:ext>
                </a:extLst>
              </a:tr>
              <a:tr h="0">
                <a:tc>
                  <a:txBody>
                    <a:bodyPr/>
                    <a:lstStyle/>
                    <a:p>
                      <a:pPr>
                        <a:lnSpc>
                          <a:spcPct val="150000"/>
                        </a:lnSpc>
                        <a:spcAft>
                          <a:spcPts val="1000"/>
                        </a:spcAft>
                        <a:tabLst>
                          <a:tab pos="3248025" algn="l"/>
                        </a:tabLst>
                      </a:pPr>
                      <a:r>
                        <a:rPr lang="es-VE" sz="1200">
                          <a:latin typeface="Arial" pitchFamily="34" charset="0"/>
                          <a:cs typeface="Arial" pitchFamily="34" charset="0"/>
                        </a:rPr>
                        <a:t>Menor costo de equipos</a:t>
                      </a:r>
                      <a:endParaRPr lang="es-ES" sz="1200">
                        <a:latin typeface="Arial" pitchFamily="34" charset="0"/>
                        <a:ea typeface="Calibri"/>
                        <a:cs typeface="Arial" pitchFamily="34" charset="0"/>
                      </a:endParaRPr>
                    </a:p>
                  </a:txBody>
                  <a:tcPr marL="68580" marR="68580" marT="0" marB="0"/>
                </a:tc>
                <a:tc>
                  <a:txBody>
                    <a:bodyPr/>
                    <a:lstStyle/>
                    <a:p>
                      <a:pPr>
                        <a:lnSpc>
                          <a:spcPct val="150000"/>
                        </a:lnSpc>
                        <a:spcAft>
                          <a:spcPts val="1000"/>
                        </a:spcAft>
                        <a:tabLst>
                          <a:tab pos="3248025" algn="l"/>
                        </a:tabLst>
                      </a:pPr>
                      <a:r>
                        <a:rPr lang="es-VE" sz="1200" dirty="0">
                          <a:latin typeface="Arial" pitchFamily="34" charset="0"/>
                          <a:cs typeface="Arial" pitchFamily="34" charset="0"/>
                        </a:rPr>
                        <a:t>Menor costo de O&amp;M</a:t>
                      </a:r>
                      <a:endParaRPr lang="es-ES" sz="1200" dirty="0">
                        <a:latin typeface="Arial" pitchFamily="34" charset="0"/>
                        <a:ea typeface="Calibri"/>
                        <a:cs typeface="Arial" pitchFamily="34" charset="0"/>
                      </a:endParaRPr>
                    </a:p>
                  </a:txBody>
                  <a:tcPr marL="68580" marR="68580" marT="0" marB="0"/>
                </a:tc>
                <a:extLst>
                  <a:ext uri="{0D108BD9-81ED-4DB2-BD59-A6C34878D82A}">
                    <a16:rowId xmlns:a16="http://schemas.microsoft.com/office/drawing/2014/main" val="10007"/>
                  </a:ext>
                </a:extLst>
              </a:tr>
              <a:tr h="0">
                <a:tc>
                  <a:txBody>
                    <a:bodyPr/>
                    <a:lstStyle/>
                    <a:p>
                      <a:pPr>
                        <a:lnSpc>
                          <a:spcPct val="150000"/>
                        </a:lnSpc>
                        <a:spcAft>
                          <a:spcPts val="1000"/>
                        </a:spcAft>
                        <a:tabLst>
                          <a:tab pos="3248025" algn="l"/>
                        </a:tabLst>
                      </a:pPr>
                      <a:r>
                        <a:rPr lang="es-VE" sz="1200">
                          <a:latin typeface="Arial" pitchFamily="34" charset="0"/>
                          <a:cs typeface="Arial" pitchFamily="34" charset="0"/>
                        </a:rPr>
                        <a:t>Menor vida útil</a:t>
                      </a:r>
                      <a:endParaRPr lang="es-ES" sz="1200">
                        <a:latin typeface="Arial" pitchFamily="34" charset="0"/>
                        <a:ea typeface="Calibri"/>
                        <a:cs typeface="Arial" pitchFamily="34" charset="0"/>
                      </a:endParaRPr>
                    </a:p>
                  </a:txBody>
                  <a:tcPr marL="68580" marR="68580" marT="0" marB="0"/>
                </a:tc>
                <a:tc>
                  <a:txBody>
                    <a:bodyPr/>
                    <a:lstStyle/>
                    <a:p>
                      <a:pPr>
                        <a:lnSpc>
                          <a:spcPct val="150000"/>
                        </a:lnSpc>
                        <a:spcAft>
                          <a:spcPts val="1000"/>
                        </a:spcAft>
                        <a:tabLst>
                          <a:tab pos="3248025" algn="l"/>
                        </a:tabLst>
                      </a:pPr>
                      <a:r>
                        <a:rPr lang="es-VE" sz="1200" dirty="0">
                          <a:latin typeface="Arial" pitchFamily="34" charset="0"/>
                          <a:cs typeface="Arial" pitchFamily="34" charset="0"/>
                        </a:rPr>
                        <a:t>Mayor vida útil</a:t>
                      </a:r>
                      <a:endParaRPr lang="es-ES" sz="1200" dirty="0">
                        <a:latin typeface="Arial" pitchFamily="34" charset="0"/>
                        <a:ea typeface="Calibri"/>
                        <a:cs typeface="Arial" pitchFamily="34" charset="0"/>
                      </a:endParaRPr>
                    </a:p>
                  </a:txBody>
                  <a:tcPr marL="68580" marR="68580" marT="0" marB="0"/>
                </a:tc>
                <a:extLst>
                  <a:ext uri="{0D108BD9-81ED-4DB2-BD59-A6C34878D82A}">
                    <a16:rowId xmlns:a16="http://schemas.microsoft.com/office/drawing/2014/main" val="10008"/>
                  </a:ext>
                </a:extLst>
              </a:tr>
              <a:tr h="0">
                <a:tc>
                  <a:txBody>
                    <a:bodyPr/>
                    <a:lstStyle/>
                    <a:p>
                      <a:pPr>
                        <a:lnSpc>
                          <a:spcPct val="150000"/>
                        </a:lnSpc>
                        <a:spcAft>
                          <a:spcPts val="1000"/>
                        </a:spcAft>
                        <a:tabLst>
                          <a:tab pos="3248025" algn="l"/>
                        </a:tabLst>
                      </a:pPr>
                      <a:r>
                        <a:rPr lang="es-VE" sz="1200" dirty="0">
                          <a:latin typeface="Arial" pitchFamily="34" charset="0"/>
                          <a:cs typeface="Arial" pitchFamily="34" charset="0"/>
                        </a:rPr>
                        <a:t>No requiere monitoreo de aire</a:t>
                      </a:r>
                      <a:endParaRPr lang="es-ES" sz="1200" dirty="0">
                        <a:latin typeface="Arial" pitchFamily="34" charset="0"/>
                        <a:ea typeface="Calibri"/>
                        <a:cs typeface="Arial" pitchFamily="34" charset="0"/>
                      </a:endParaRPr>
                    </a:p>
                  </a:txBody>
                  <a:tcPr marL="68580" marR="68580" marT="0" marB="0"/>
                </a:tc>
                <a:tc>
                  <a:txBody>
                    <a:bodyPr/>
                    <a:lstStyle/>
                    <a:p>
                      <a:pPr>
                        <a:lnSpc>
                          <a:spcPct val="150000"/>
                        </a:lnSpc>
                        <a:spcAft>
                          <a:spcPts val="1000"/>
                        </a:spcAft>
                        <a:tabLst>
                          <a:tab pos="3248025" algn="l"/>
                        </a:tabLst>
                      </a:pPr>
                      <a:r>
                        <a:rPr lang="es-VE" sz="1200" dirty="0">
                          <a:latin typeface="Arial" pitchFamily="34" charset="0"/>
                          <a:cs typeface="Arial" pitchFamily="34" charset="0"/>
                        </a:rPr>
                        <a:t>Monitoreo continuo de gas</a:t>
                      </a:r>
                      <a:endParaRPr lang="es-ES" sz="1200" dirty="0">
                        <a:latin typeface="Arial" pitchFamily="34" charset="0"/>
                        <a:ea typeface="Calibri"/>
                        <a:cs typeface="Arial" pitchFamily="34" charset="0"/>
                      </a:endParaRPr>
                    </a:p>
                  </a:txBody>
                  <a:tcPr marL="68580" marR="68580" marT="0" marB="0"/>
                </a:tc>
                <a:extLst>
                  <a:ext uri="{0D108BD9-81ED-4DB2-BD59-A6C34878D82A}">
                    <a16:rowId xmlns:a16="http://schemas.microsoft.com/office/drawing/2014/main" val="10009"/>
                  </a:ext>
                </a:extLst>
              </a:tr>
            </a:tbl>
          </a:graphicData>
        </a:graphic>
      </p:graphicFrame>
      <p:pic>
        <p:nvPicPr>
          <p:cNvPr id="8" name="Imagen 2"/>
          <p:cNvPicPr>
            <a:picLocks noChangeAspect="1" noChangeArrowheads="1"/>
          </p:cNvPicPr>
          <p:nvPr/>
        </p:nvPicPr>
        <p:blipFill>
          <a:blip r:embed="rId2" cstate="print"/>
          <a:srcRect/>
          <a:stretch>
            <a:fillRect/>
          </a:stretch>
        </p:blipFill>
        <p:spPr bwMode="auto">
          <a:xfrm>
            <a:off x="0" y="0"/>
            <a:ext cx="1119693" cy="1167432"/>
          </a:xfrm>
          <a:prstGeom prst="rect">
            <a:avLst/>
          </a:prstGeom>
          <a:noFill/>
          <a:ln w="9525">
            <a:noFill/>
            <a:miter lim="800000"/>
            <a:headEnd/>
            <a:tailEnd/>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7 Tabla"/>
          <p:cNvGraphicFramePr>
            <a:graphicFrameLocks noGrp="1"/>
          </p:cNvGraphicFramePr>
          <p:nvPr/>
        </p:nvGraphicFramePr>
        <p:xfrm>
          <a:off x="785786" y="1714488"/>
          <a:ext cx="7500990" cy="4172863"/>
        </p:xfrm>
        <a:graphic>
          <a:graphicData uri="http://schemas.openxmlformats.org/drawingml/2006/table">
            <a:tbl>
              <a:tblPr>
                <a:tableStyleId>{3C2FFA5D-87B4-456A-9821-1D502468CF0F}</a:tableStyleId>
              </a:tblPr>
              <a:tblGrid>
                <a:gridCol w="2500330">
                  <a:extLst>
                    <a:ext uri="{9D8B030D-6E8A-4147-A177-3AD203B41FA5}">
                      <a16:colId xmlns:a16="http://schemas.microsoft.com/office/drawing/2014/main" val="20000"/>
                    </a:ext>
                  </a:extLst>
                </a:gridCol>
                <a:gridCol w="2500330">
                  <a:extLst>
                    <a:ext uri="{9D8B030D-6E8A-4147-A177-3AD203B41FA5}">
                      <a16:colId xmlns:a16="http://schemas.microsoft.com/office/drawing/2014/main" val="20001"/>
                    </a:ext>
                  </a:extLst>
                </a:gridCol>
                <a:gridCol w="2500330">
                  <a:extLst>
                    <a:ext uri="{9D8B030D-6E8A-4147-A177-3AD203B41FA5}">
                      <a16:colId xmlns:a16="http://schemas.microsoft.com/office/drawing/2014/main" val="20002"/>
                    </a:ext>
                  </a:extLst>
                </a:gridCol>
              </a:tblGrid>
              <a:tr h="371478">
                <a:tc>
                  <a:txBody>
                    <a:bodyPr/>
                    <a:lstStyle/>
                    <a:p>
                      <a:pPr algn="ctr">
                        <a:lnSpc>
                          <a:spcPct val="150000"/>
                        </a:lnSpc>
                        <a:spcAft>
                          <a:spcPts val="1000"/>
                        </a:spcAft>
                      </a:pPr>
                      <a:r>
                        <a:rPr lang="es-VE" sz="1400">
                          <a:latin typeface="Arial" pitchFamily="34" charset="0"/>
                          <a:cs typeface="Arial" pitchFamily="34" charset="0"/>
                        </a:rPr>
                        <a:t>Costo durante el Ciclo de Vida</a:t>
                      </a:r>
                      <a:endParaRPr lang="es-ES" sz="1400">
                        <a:latin typeface="Arial" pitchFamily="34" charset="0"/>
                        <a:ea typeface="Calibri"/>
                        <a:cs typeface="Arial" pitchFamily="34" charset="0"/>
                      </a:endParaRPr>
                    </a:p>
                  </a:txBody>
                  <a:tcPr marL="68580" marR="68580" marT="0" marB="0"/>
                </a:tc>
                <a:tc>
                  <a:txBody>
                    <a:bodyPr/>
                    <a:lstStyle/>
                    <a:p>
                      <a:pPr algn="ctr">
                        <a:lnSpc>
                          <a:spcPct val="150000"/>
                        </a:lnSpc>
                        <a:spcAft>
                          <a:spcPts val="1000"/>
                        </a:spcAft>
                      </a:pPr>
                      <a:r>
                        <a:rPr lang="es-VE" sz="1400">
                          <a:latin typeface="Arial" pitchFamily="34" charset="0"/>
                          <a:cs typeface="Arial" pitchFamily="34" charset="0"/>
                        </a:rPr>
                        <a:t>AIS</a:t>
                      </a:r>
                      <a:endParaRPr lang="es-ES" sz="1400">
                        <a:latin typeface="Arial" pitchFamily="34" charset="0"/>
                        <a:ea typeface="Calibri"/>
                        <a:cs typeface="Arial" pitchFamily="34" charset="0"/>
                      </a:endParaRPr>
                    </a:p>
                  </a:txBody>
                  <a:tcPr marL="68580" marR="68580" marT="0" marB="0"/>
                </a:tc>
                <a:tc>
                  <a:txBody>
                    <a:bodyPr/>
                    <a:lstStyle/>
                    <a:p>
                      <a:pPr algn="ctr">
                        <a:lnSpc>
                          <a:spcPct val="150000"/>
                        </a:lnSpc>
                        <a:spcAft>
                          <a:spcPts val="1000"/>
                        </a:spcAft>
                      </a:pPr>
                      <a:r>
                        <a:rPr lang="es-VE" sz="1400">
                          <a:latin typeface="Arial" pitchFamily="34" charset="0"/>
                          <a:cs typeface="Arial" pitchFamily="34" charset="0"/>
                        </a:rPr>
                        <a:t>GIS</a:t>
                      </a:r>
                      <a:endParaRPr lang="es-ES" sz="1400">
                        <a:latin typeface="Arial" pitchFamily="34" charset="0"/>
                        <a:ea typeface="Calibri"/>
                        <a:cs typeface="Arial" pitchFamily="34" charset="0"/>
                      </a:endParaRPr>
                    </a:p>
                  </a:txBody>
                  <a:tcPr marL="68580" marR="68580" marT="0" marB="0"/>
                </a:tc>
                <a:extLst>
                  <a:ext uri="{0D108BD9-81ED-4DB2-BD59-A6C34878D82A}">
                    <a16:rowId xmlns:a16="http://schemas.microsoft.com/office/drawing/2014/main" val="10000"/>
                  </a:ext>
                </a:extLst>
              </a:tr>
              <a:tr h="371478">
                <a:tc>
                  <a:txBody>
                    <a:bodyPr/>
                    <a:lstStyle/>
                    <a:p>
                      <a:pPr algn="just">
                        <a:lnSpc>
                          <a:spcPct val="150000"/>
                        </a:lnSpc>
                        <a:spcAft>
                          <a:spcPts val="1000"/>
                        </a:spcAft>
                      </a:pPr>
                      <a:r>
                        <a:rPr lang="es-VE" sz="1400">
                          <a:latin typeface="Arial" pitchFamily="34" charset="0"/>
                          <a:cs typeface="Arial" pitchFamily="34" charset="0"/>
                        </a:rPr>
                        <a:t>Planificación e Ingeniería</a:t>
                      </a:r>
                      <a:endParaRPr lang="es-ES" sz="1400">
                        <a:latin typeface="Arial" pitchFamily="34" charset="0"/>
                        <a:ea typeface="Calibri"/>
                        <a:cs typeface="Arial" pitchFamily="34" charset="0"/>
                      </a:endParaRPr>
                    </a:p>
                  </a:txBody>
                  <a:tcPr marL="68580" marR="68580" marT="0" marB="0"/>
                </a:tc>
                <a:tc>
                  <a:txBody>
                    <a:bodyPr/>
                    <a:lstStyle/>
                    <a:p>
                      <a:pPr algn="ctr">
                        <a:lnSpc>
                          <a:spcPct val="115000"/>
                        </a:lnSpc>
                        <a:spcAft>
                          <a:spcPts val="1000"/>
                        </a:spcAft>
                      </a:pPr>
                      <a:r>
                        <a:rPr lang="es-VE" sz="1400">
                          <a:latin typeface="Arial" pitchFamily="34" charset="0"/>
                          <a:cs typeface="Arial" pitchFamily="34" charset="0"/>
                        </a:rPr>
                        <a:t>100%</a:t>
                      </a:r>
                      <a:endParaRPr lang="es-ES" sz="1400">
                        <a:latin typeface="Arial" pitchFamily="34" charset="0"/>
                        <a:ea typeface="Calibri"/>
                        <a:cs typeface="Arial" pitchFamily="34" charset="0"/>
                      </a:endParaRPr>
                    </a:p>
                  </a:txBody>
                  <a:tcPr marL="68580" marR="68580" marT="0" marB="0"/>
                </a:tc>
                <a:tc>
                  <a:txBody>
                    <a:bodyPr/>
                    <a:lstStyle/>
                    <a:p>
                      <a:pPr algn="ctr">
                        <a:lnSpc>
                          <a:spcPct val="115000"/>
                        </a:lnSpc>
                        <a:spcAft>
                          <a:spcPts val="1000"/>
                        </a:spcAft>
                      </a:pPr>
                      <a:r>
                        <a:rPr lang="es-VE" sz="1400">
                          <a:latin typeface="Arial" pitchFamily="34" charset="0"/>
                          <a:cs typeface="Arial" pitchFamily="34" charset="0"/>
                        </a:rPr>
                        <a:t>80%</a:t>
                      </a:r>
                      <a:endParaRPr lang="es-ES" sz="1400">
                        <a:latin typeface="Arial" pitchFamily="34" charset="0"/>
                        <a:ea typeface="Calibri"/>
                        <a:cs typeface="Arial" pitchFamily="34" charset="0"/>
                      </a:endParaRPr>
                    </a:p>
                  </a:txBody>
                  <a:tcPr marL="68580" marR="68580" marT="0" marB="0"/>
                </a:tc>
                <a:extLst>
                  <a:ext uri="{0D108BD9-81ED-4DB2-BD59-A6C34878D82A}">
                    <a16:rowId xmlns:a16="http://schemas.microsoft.com/office/drawing/2014/main" val="10001"/>
                  </a:ext>
                </a:extLst>
              </a:tr>
              <a:tr h="371478">
                <a:tc>
                  <a:txBody>
                    <a:bodyPr/>
                    <a:lstStyle/>
                    <a:p>
                      <a:pPr algn="just">
                        <a:lnSpc>
                          <a:spcPct val="150000"/>
                        </a:lnSpc>
                        <a:spcAft>
                          <a:spcPts val="1000"/>
                        </a:spcAft>
                      </a:pPr>
                      <a:r>
                        <a:rPr lang="es-VE" sz="1400">
                          <a:latin typeface="Arial" pitchFamily="34" charset="0"/>
                          <a:cs typeface="Arial" pitchFamily="34" charset="0"/>
                        </a:rPr>
                        <a:t>Equipos primarios</a:t>
                      </a:r>
                      <a:endParaRPr lang="es-ES" sz="1400">
                        <a:latin typeface="Arial" pitchFamily="34" charset="0"/>
                        <a:ea typeface="Calibri"/>
                        <a:cs typeface="Arial" pitchFamily="34" charset="0"/>
                      </a:endParaRPr>
                    </a:p>
                  </a:txBody>
                  <a:tcPr marL="68580" marR="68580" marT="0" marB="0"/>
                </a:tc>
                <a:tc>
                  <a:txBody>
                    <a:bodyPr/>
                    <a:lstStyle/>
                    <a:p>
                      <a:pPr algn="ctr">
                        <a:lnSpc>
                          <a:spcPct val="115000"/>
                        </a:lnSpc>
                        <a:spcAft>
                          <a:spcPts val="1000"/>
                        </a:spcAft>
                      </a:pPr>
                      <a:r>
                        <a:rPr lang="es-VE" sz="1400">
                          <a:latin typeface="Arial" pitchFamily="34" charset="0"/>
                          <a:cs typeface="Arial" pitchFamily="34" charset="0"/>
                        </a:rPr>
                        <a:t>100%</a:t>
                      </a:r>
                      <a:endParaRPr lang="es-ES" sz="1400">
                        <a:latin typeface="Arial" pitchFamily="34" charset="0"/>
                        <a:ea typeface="Calibri"/>
                        <a:cs typeface="Arial" pitchFamily="34" charset="0"/>
                      </a:endParaRPr>
                    </a:p>
                  </a:txBody>
                  <a:tcPr marL="68580" marR="68580" marT="0" marB="0"/>
                </a:tc>
                <a:tc>
                  <a:txBody>
                    <a:bodyPr/>
                    <a:lstStyle/>
                    <a:p>
                      <a:pPr algn="ctr">
                        <a:lnSpc>
                          <a:spcPct val="115000"/>
                        </a:lnSpc>
                        <a:spcAft>
                          <a:spcPts val="1000"/>
                        </a:spcAft>
                      </a:pPr>
                      <a:r>
                        <a:rPr lang="es-VE" sz="1400">
                          <a:latin typeface="Arial" pitchFamily="34" charset="0"/>
                          <a:cs typeface="Arial" pitchFamily="34" charset="0"/>
                        </a:rPr>
                        <a:t>120%</a:t>
                      </a:r>
                      <a:endParaRPr lang="es-ES" sz="1400">
                        <a:latin typeface="Arial" pitchFamily="34" charset="0"/>
                        <a:ea typeface="Calibri"/>
                        <a:cs typeface="Arial" pitchFamily="34" charset="0"/>
                      </a:endParaRPr>
                    </a:p>
                  </a:txBody>
                  <a:tcPr marL="68580" marR="68580" marT="0" marB="0"/>
                </a:tc>
                <a:extLst>
                  <a:ext uri="{0D108BD9-81ED-4DB2-BD59-A6C34878D82A}">
                    <a16:rowId xmlns:a16="http://schemas.microsoft.com/office/drawing/2014/main" val="10002"/>
                  </a:ext>
                </a:extLst>
              </a:tr>
              <a:tr h="371478">
                <a:tc>
                  <a:txBody>
                    <a:bodyPr/>
                    <a:lstStyle/>
                    <a:p>
                      <a:pPr algn="just">
                        <a:lnSpc>
                          <a:spcPct val="150000"/>
                        </a:lnSpc>
                        <a:spcAft>
                          <a:spcPts val="1000"/>
                        </a:spcAft>
                      </a:pPr>
                      <a:r>
                        <a:rPr lang="es-VE" sz="1400">
                          <a:latin typeface="Arial" pitchFamily="34" charset="0"/>
                          <a:cs typeface="Arial" pitchFamily="34" charset="0"/>
                        </a:rPr>
                        <a:t>Equipos secundarios</a:t>
                      </a:r>
                      <a:endParaRPr lang="es-ES" sz="1400">
                        <a:latin typeface="Arial" pitchFamily="34" charset="0"/>
                        <a:ea typeface="Calibri"/>
                        <a:cs typeface="Arial" pitchFamily="34" charset="0"/>
                      </a:endParaRPr>
                    </a:p>
                  </a:txBody>
                  <a:tcPr marL="68580" marR="68580" marT="0" marB="0"/>
                </a:tc>
                <a:tc>
                  <a:txBody>
                    <a:bodyPr/>
                    <a:lstStyle/>
                    <a:p>
                      <a:pPr algn="ctr">
                        <a:lnSpc>
                          <a:spcPct val="115000"/>
                        </a:lnSpc>
                        <a:spcAft>
                          <a:spcPts val="1000"/>
                        </a:spcAft>
                      </a:pPr>
                      <a:r>
                        <a:rPr lang="es-VE" sz="1400">
                          <a:latin typeface="Arial" pitchFamily="34" charset="0"/>
                          <a:cs typeface="Arial" pitchFamily="34" charset="0"/>
                        </a:rPr>
                        <a:t>100%</a:t>
                      </a:r>
                      <a:endParaRPr lang="es-ES" sz="1400">
                        <a:latin typeface="Arial" pitchFamily="34" charset="0"/>
                        <a:ea typeface="Calibri"/>
                        <a:cs typeface="Arial" pitchFamily="34" charset="0"/>
                      </a:endParaRPr>
                    </a:p>
                  </a:txBody>
                  <a:tcPr marL="68580" marR="68580" marT="0" marB="0"/>
                </a:tc>
                <a:tc>
                  <a:txBody>
                    <a:bodyPr/>
                    <a:lstStyle/>
                    <a:p>
                      <a:pPr algn="ctr">
                        <a:lnSpc>
                          <a:spcPct val="115000"/>
                        </a:lnSpc>
                        <a:spcAft>
                          <a:spcPts val="1000"/>
                        </a:spcAft>
                      </a:pPr>
                      <a:r>
                        <a:rPr lang="es-VE" sz="1400">
                          <a:latin typeface="Arial" pitchFamily="34" charset="0"/>
                          <a:cs typeface="Arial" pitchFamily="34" charset="0"/>
                        </a:rPr>
                        <a:t>100%</a:t>
                      </a:r>
                      <a:endParaRPr lang="es-ES" sz="1400">
                        <a:latin typeface="Arial" pitchFamily="34" charset="0"/>
                        <a:ea typeface="Calibri"/>
                        <a:cs typeface="Arial" pitchFamily="34" charset="0"/>
                      </a:endParaRPr>
                    </a:p>
                  </a:txBody>
                  <a:tcPr marL="68580" marR="68580" marT="0" marB="0"/>
                </a:tc>
                <a:extLst>
                  <a:ext uri="{0D108BD9-81ED-4DB2-BD59-A6C34878D82A}">
                    <a16:rowId xmlns:a16="http://schemas.microsoft.com/office/drawing/2014/main" val="10003"/>
                  </a:ext>
                </a:extLst>
              </a:tr>
              <a:tr h="371478">
                <a:tc>
                  <a:txBody>
                    <a:bodyPr/>
                    <a:lstStyle/>
                    <a:p>
                      <a:pPr algn="just">
                        <a:lnSpc>
                          <a:spcPct val="150000"/>
                        </a:lnSpc>
                        <a:spcAft>
                          <a:spcPts val="1000"/>
                        </a:spcAft>
                      </a:pPr>
                      <a:r>
                        <a:rPr lang="es-VE" sz="1400">
                          <a:latin typeface="Arial" pitchFamily="34" charset="0"/>
                          <a:cs typeface="Arial" pitchFamily="34" charset="0"/>
                        </a:rPr>
                        <a:t>Trabajos Civiles Estructuras</a:t>
                      </a:r>
                      <a:endParaRPr lang="es-ES" sz="1400">
                        <a:latin typeface="Arial" pitchFamily="34" charset="0"/>
                        <a:ea typeface="Calibri"/>
                        <a:cs typeface="Arial" pitchFamily="34" charset="0"/>
                      </a:endParaRPr>
                    </a:p>
                  </a:txBody>
                  <a:tcPr marL="68580" marR="68580" marT="0" marB="0"/>
                </a:tc>
                <a:tc>
                  <a:txBody>
                    <a:bodyPr/>
                    <a:lstStyle/>
                    <a:p>
                      <a:pPr algn="ctr">
                        <a:lnSpc>
                          <a:spcPct val="115000"/>
                        </a:lnSpc>
                        <a:spcAft>
                          <a:spcPts val="1000"/>
                        </a:spcAft>
                      </a:pPr>
                      <a:r>
                        <a:rPr lang="es-VE" sz="1400">
                          <a:latin typeface="Arial" pitchFamily="34" charset="0"/>
                          <a:cs typeface="Arial" pitchFamily="34" charset="0"/>
                        </a:rPr>
                        <a:t>100% </a:t>
                      </a:r>
                      <a:endParaRPr lang="es-ES" sz="1400">
                        <a:latin typeface="Arial" pitchFamily="34" charset="0"/>
                        <a:ea typeface="Calibri"/>
                        <a:cs typeface="Arial" pitchFamily="34" charset="0"/>
                      </a:endParaRPr>
                    </a:p>
                  </a:txBody>
                  <a:tcPr marL="68580" marR="68580" marT="0" marB="0"/>
                </a:tc>
                <a:tc>
                  <a:txBody>
                    <a:bodyPr/>
                    <a:lstStyle/>
                    <a:p>
                      <a:pPr algn="ctr">
                        <a:lnSpc>
                          <a:spcPct val="115000"/>
                        </a:lnSpc>
                        <a:spcAft>
                          <a:spcPts val="1000"/>
                        </a:spcAft>
                      </a:pPr>
                      <a:r>
                        <a:rPr lang="es-VE" sz="1400">
                          <a:latin typeface="Arial" pitchFamily="34" charset="0"/>
                          <a:cs typeface="Arial" pitchFamily="34" charset="0"/>
                        </a:rPr>
                        <a:t>60%</a:t>
                      </a:r>
                      <a:endParaRPr lang="es-ES" sz="1400">
                        <a:latin typeface="Arial" pitchFamily="34" charset="0"/>
                        <a:ea typeface="Calibri"/>
                        <a:cs typeface="Arial" pitchFamily="34" charset="0"/>
                      </a:endParaRPr>
                    </a:p>
                  </a:txBody>
                  <a:tcPr marL="68580" marR="68580" marT="0" marB="0"/>
                </a:tc>
                <a:extLst>
                  <a:ext uri="{0D108BD9-81ED-4DB2-BD59-A6C34878D82A}">
                    <a16:rowId xmlns:a16="http://schemas.microsoft.com/office/drawing/2014/main" val="10004"/>
                  </a:ext>
                </a:extLst>
              </a:tr>
              <a:tr h="371478">
                <a:tc>
                  <a:txBody>
                    <a:bodyPr/>
                    <a:lstStyle/>
                    <a:p>
                      <a:pPr algn="just">
                        <a:lnSpc>
                          <a:spcPct val="150000"/>
                        </a:lnSpc>
                        <a:spcAft>
                          <a:spcPts val="1000"/>
                        </a:spcAft>
                      </a:pPr>
                      <a:r>
                        <a:rPr lang="es-VE" sz="1400">
                          <a:latin typeface="Arial" pitchFamily="34" charset="0"/>
                          <a:cs typeface="Arial" pitchFamily="34" charset="0"/>
                        </a:rPr>
                        <a:t>Montaje eléctrico y levantamiento</a:t>
                      </a:r>
                      <a:endParaRPr lang="es-ES" sz="1400">
                        <a:latin typeface="Arial" pitchFamily="34" charset="0"/>
                        <a:ea typeface="Calibri"/>
                        <a:cs typeface="Arial" pitchFamily="34" charset="0"/>
                      </a:endParaRPr>
                    </a:p>
                  </a:txBody>
                  <a:tcPr marL="68580" marR="68580" marT="0" marB="0"/>
                </a:tc>
                <a:tc>
                  <a:txBody>
                    <a:bodyPr/>
                    <a:lstStyle/>
                    <a:p>
                      <a:pPr algn="ctr">
                        <a:lnSpc>
                          <a:spcPct val="115000"/>
                        </a:lnSpc>
                        <a:spcAft>
                          <a:spcPts val="1000"/>
                        </a:spcAft>
                      </a:pPr>
                      <a:r>
                        <a:rPr lang="es-VE" sz="1400">
                          <a:latin typeface="Arial" pitchFamily="34" charset="0"/>
                          <a:cs typeface="Arial" pitchFamily="34" charset="0"/>
                        </a:rPr>
                        <a:t>100% </a:t>
                      </a:r>
                      <a:endParaRPr lang="es-ES" sz="1400">
                        <a:latin typeface="Arial" pitchFamily="34" charset="0"/>
                        <a:ea typeface="Calibri"/>
                        <a:cs typeface="Arial" pitchFamily="34" charset="0"/>
                      </a:endParaRPr>
                    </a:p>
                  </a:txBody>
                  <a:tcPr marL="68580" marR="68580" marT="0" marB="0"/>
                </a:tc>
                <a:tc>
                  <a:txBody>
                    <a:bodyPr/>
                    <a:lstStyle/>
                    <a:p>
                      <a:pPr algn="ctr">
                        <a:lnSpc>
                          <a:spcPct val="115000"/>
                        </a:lnSpc>
                        <a:spcAft>
                          <a:spcPts val="1000"/>
                        </a:spcAft>
                      </a:pPr>
                      <a:r>
                        <a:rPr lang="es-VE" sz="1400">
                          <a:latin typeface="Arial" pitchFamily="34" charset="0"/>
                          <a:cs typeface="Arial" pitchFamily="34" charset="0"/>
                        </a:rPr>
                        <a:t>70%</a:t>
                      </a:r>
                      <a:endParaRPr lang="es-ES" sz="1400">
                        <a:latin typeface="Arial" pitchFamily="34" charset="0"/>
                        <a:ea typeface="Calibri"/>
                        <a:cs typeface="Arial" pitchFamily="34" charset="0"/>
                      </a:endParaRPr>
                    </a:p>
                  </a:txBody>
                  <a:tcPr marL="68580" marR="68580" marT="0" marB="0"/>
                </a:tc>
                <a:extLst>
                  <a:ext uri="{0D108BD9-81ED-4DB2-BD59-A6C34878D82A}">
                    <a16:rowId xmlns:a16="http://schemas.microsoft.com/office/drawing/2014/main" val="10005"/>
                  </a:ext>
                </a:extLst>
              </a:tr>
              <a:tr h="371478">
                <a:tc>
                  <a:txBody>
                    <a:bodyPr/>
                    <a:lstStyle/>
                    <a:p>
                      <a:pPr algn="just">
                        <a:lnSpc>
                          <a:spcPct val="150000"/>
                        </a:lnSpc>
                        <a:spcAft>
                          <a:spcPts val="1000"/>
                        </a:spcAft>
                      </a:pPr>
                      <a:r>
                        <a:rPr lang="es-VE" sz="1400">
                          <a:latin typeface="Arial" pitchFamily="34" charset="0"/>
                          <a:cs typeface="Arial" pitchFamily="34" charset="0"/>
                        </a:rPr>
                        <a:t>Mantenimiento</a:t>
                      </a:r>
                      <a:endParaRPr lang="es-ES" sz="1400">
                        <a:latin typeface="Arial" pitchFamily="34" charset="0"/>
                        <a:ea typeface="Calibri"/>
                        <a:cs typeface="Arial" pitchFamily="34" charset="0"/>
                      </a:endParaRPr>
                    </a:p>
                  </a:txBody>
                  <a:tcPr marL="68580" marR="68580" marT="0" marB="0"/>
                </a:tc>
                <a:tc>
                  <a:txBody>
                    <a:bodyPr/>
                    <a:lstStyle/>
                    <a:p>
                      <a:pPr algn="ctr">
                        <a:lnSpc>
                          <a:spcPct val="115000"/>
                        </a:lnSpc>
                        <a:spcAft>
                          <a:spcPts val="1000"/>
                        </a:spcAft>
                      </a:pPr>
                      <a:r>
                        <a:rPr lang="es-VE" sz="1400">
                          <a:latin typeface="Arial" pitchFamily="34" charset="0"/>
                          <a:cs typeface="Arial" pitchFamily="34" charset="0"/>
                        </a:rPr>
                        <a:t>100%</a:t>
                      </a:r>
                      <a:endParaRPr lang="es-ES" sz="1400">
                        <a:latin typeface="Arial" pitchFamily="34" charset="0"/>
                        <a:ea typeface="Calibri"/>
                        <a:cs typeface="Arial" pitchFamily="34" charset="0"/>
                      </a:endParaRPr>
                    </a:p>
                  </a:txBody>
                  <a:tcPr marL="68580" marR="68580" marT="0" marB="0"/>
                </a:tc>
                <a:tc>
                  <a:txBody>
                    <a:bodyPr/>
                    <a:lstStyle/>
                    <a:p>
                      <a:pPr algn="ctr">
                        <a:lnSpc>
                          <a:spcPct val="115000"/>
                        </a:lnSpc>
                        <a:spcAft>
                          <a:spcPts val="1000"/>
                        </a:spcAft>
                      </a:pPr>
                      <a:r>
                        <a:rPr lang="es-VE" sz="1400">
                          <a:latin typeface="Arial" pitchFamily="34" charset="0"/>
                          <a:cs typeface="Arial" pitchFamily="34" charset="0"/>
                        </a:rPr>
                        <a:t>50%</a:t>
                      </a:r>
                      <a:endParaRPr lang="es-ES" sz="1400">
                        <a:latin typeface="Arial" pitchFamily="34" charset="0"/>
                        <a:ea typeface="Calibri"/>
                        <a:cs typeface="Arial" pitchFamily="34" charset="0"/>
                      </a:endParaRPr>
                    </a:p>
                  </a:txBody>
                  <a:tcPr marL="68580" marR="68580" marT="0" marB="0"/>
                </a:tc>
                <a:extLst>
                  <a:ext uri="{0D108BD9-81ED-4DB2-BD59-A6C34878D82A}">
                    <a16:rowId xmlns:a16="http://schemas.microsoft.com/office/drawing/2014/main" val="10006"/>
                  </a:ext>
                </a:extLst>
              </a:tr>
              <a:tr h="371478">
                <a:tc>
                  <a:txBody>
                    <a:bodyPr/>
                    <a:lstStyle/>
                    <a:p>
                      <a:pPr algn="just">
                        <a:lnSpc>
                          <a:spcPct val="150000"/>
                        </a:lnSpc>
                        <a:spcAft>
                          <a:spcPts val="1000"/>
                        </a:spcAft>
                      </a:pPr>
                      <a:r>
                        <a:rPr lang="es-VE" sz="1400">
                          <a:latin typeface="Arial" pitchFamily="34" charset="0"/>
                          <a:cs typeface="Arial" pitchFamily="34" charset="0"/>
                        </a:rPr>
                        <a:t>Interrupccion del servicio</a:t>
                      </a:r>
                      <a:endParaRPr lang="es-ES" sz="1400">
                        <a:latin typeface="Arial" pitchFamily="34" charset="0"/>
                        <a:ea typeface="Calibri"/>
                        <a:cs typeface="Arial" pitchFamily="34" charset="0"/>
                      </a:endParaRPr>
                    </a:p>
                  </a:txBody>
                  <a:tcPr marL="68580" marR="68580" marT="0" marB="0"/>
                </a:tc>
                <a:tc>
                  <a:txBody>
                    <a:bodyPr/>
                    <a:lstStyle/>
                    <a:p>
                      <a:pPr algn="ctr">
                        <a:lnSpc>
                          <a:spcPct val="115000"/>
                        </a:lnSpc>
                        <a:spcAft>
                          <a:spcPts val="1000"/>
                        </a:spcAft>
                      </a:pPr>
                      <a:r>
                        <a:rPr lang="es-VE" sz="1400">
                          <a:latin typeface="Arial" pitchFamily="34" charset="0"/>
                          <a:cs typeface="Arial" pitchFamily="34" charset="0"/>
                        </a:rPr>
                        <a:t>100%</a:t>
                      </a:r>
                      <a:endParaRPr lang="es-ES" sz="1400">
                        <a:latin typeface="Arial" pitchFamily="34" charset="0"/>
                        <a:ea typeface="Calibri"/>
                        <a:cs typeface="Arial" pitchFamily="34" charset="0"/>
                      </a:endParaRPr>
                    </a:p>
                  </a:txBody>
                  <a:tcPr marL="68580" marR="68580" marT="0" marB="0"/>
                </a:tc>
                <a:tc>
                  <a:txBody>
                    <a:bodyPr/>
                    <a:lstStyle/>
                    <a:p>
                      <a:pPr algn="ctr">
                        <a:lnSpc>
                          <a:spcPct val="115000"/>
                        </a:lnSpc>
                        <a:spcAft>
                          <a:spcPts val="1000"/>
                        </a:spcAft>
                      </a:pPr>
                      <a:r>
                        <a:rPr lang="es-VE" sz="1400">
                          <a:latin typeface="Arial" pitchFamily="34" charset="0"/>
                          <a:cs typeface="Arial" pitchFamily="34" charset="0"/>
                        </a:rPr>
                        <a:t>50%</a:t>
                      </a:r>
                      <a:endParaRPr lang="es-ES" sz="1400">
                        <a:latin typeface="Arial" pitchFamily="34" charset="0"/>
                        <a:ea typeface="Calibri"/>
                        <a:cs typeface="Arial" pitchFamily="34" charset="0"/>
                      </a:endParaRPr>
                    </a:p>
                  </a:txBody>
                  <a:tcPr marL="68580" marR="68580" marT="0" marB="0"/>
                </a:tc>
                <a:extLst>
                  <a:ext uri="{0D108BD9-81ED-4DB2-BD59-A6C34878D82A}">
                    <a16:rowId xmlns:a16="http://schemas.microsoft.com/office/drawing/2014/main" val="10007"/>
                  </a:ext>
                </a:extLst>
              </a:tr>
              <a:tr h="742955">
                <a:tc>
                  <a:txBody>
                    <a:bodyPr/>
                    <a:lstStyle/>
                    <a:p>
                      <a:pPr algn="just">
                        <a:lnSpc>
                          <a:spcPct val="150000"/>
                        </a:lnSpc>
                        <a:spcAft>
                          <a:spcPts val="1000"/>
                        </a:spcAft>
                      </a:pPr>
                      <a:r>
                        <a:rPr lang="es-VE" sz="1400">
                          <a:latin typeface="Arial" pitchFamily="34" charset="0"/>
                          <a:cs typeface="Arial" pitchFamily="34" charset="0"/>
                        </a:rPr>
                        <a:t>Costos después de 10 años de Instalada</a:t>
                      </a:r>
                      <a:endParaRPr lang="es-ES" sz="1400">
                        <a:latin typeface="Arial" pitchFamily="34" charset="0"/>
                        <a:ea typeface="Calibri"/>
                        <a:cs typeface="Arial" pitchFamily="34" charset="0"/>
                      </a:endParaRPr>
                    </a:p>
                  </a:txBody>
                  <a:tcPr marL="68580" marR="68580" marT="0" marB="0"/>
                </a:tc>
                <a:tc>
                  <a:txBody>
                    <a:bodyPr/>
                    <a:lstStyle/>
                    <a:p>
                      <a:pPr algn="ctr">
                        <a:lnSpc>
                          <a:spcPct val="115000"/>
                        </a:lnSpc>
                        <a:spcAft>
                          <a:spcPts val="1000"/>
                        </a:spcAft>
                      </a:pPr>
                      <a:r>
                        <a:rPr lang="es-VE" sz="1400">
                          <a:latin typeface="Arial" pitchFamily="34" charset="0"/>
                          <a:cs typeface="Arial" pitchFamily="34" charset="0"/>
                        </a:rPr>
                        <a:t>100%</a:t>
                      </a:r>
                      <a:endParaRPr lang="es-ES" sz="1400">
                        <a:latin typeface="Arial" pitchFamily="34" charset="0"/>
                        <a:ea typeface="Calibri"/>
                        <a:cs typeface="Arial" pitchFamily="34" charset="0"/>
                      </a:endParaRPr>
                    </a:p>
                  </a:txBody>
                  <a:tcPr marL="68580" marR="68580" marT="0" marB="0"/>
                </a:tc>
                <a:tc>
                  <a:txBody>
                    <a:bodyPr/>
                    <a:lstStyle/>
                    <a:p>
                      <a:pPr algn="ctr">
                        <a:lnSpc>
                          <a:spcPct val="115000"/>
                        </a:lnSpc>
                        <a:spcAft>
                          <a:spcPts val="1000"/>
                        </a:spcAft>
                      </a:pPr>
                      <a:r>
                        <a:rPr lang="es-VE" sz="1400" dirty="0">
                          <a:latin typeface="Arial" pitchFamily="34" charset="0"/>
                          <a:cs typeface="Arial" pitchFamily="34" charset="0"/>
                        </a:rPr>
                        <a:t>Max 70%</a:t>
                      </a:r>
                      <a:endParaRPr lang="es-ES" sz="1400" dirty="0">
                        <a:latin typeface="Arial" pitchFamily="34" charset="0"/>
                        <a:ea typeface="Calibri"/>
                        <a:cs typeface="Arial" pitchFamily="34" charset="0"/>
                      </a:endParaRPr>
                    </a:p>
                  </a:txBody>
                  <a:tcPr marL="68580" marR="68580" marT="0" marB="0"/>
                </a:tc>
                <a:extLst>
                  <a:ext uri="{0D108BD9-81ED-4DB2-BD59-A6C34878D82A}">
                    <a16:rowId xmlns:a16="http://schemas.microsoft.com/office/drawing/2014/main" val="10008"/>
                  </a:ext>
                </a:extLst>
              </a:tr>
            </a:tbl>
          </a:graphicData>
        </a:graphic>
      </p:graphicFrame>
      <p:pic>
        <p:nvPicPr>
          <p:cNvPr id="5" name="Imagen 2"/>
          <p:cNvPicPr>
            <a:picLocks noChangeAspect="1" noChangeArrowheads="1"/>
          </p:cNvPicPr>
          <p:nvPr/>
        </p:nvPicPr>
        <p:blipFill>
          <a:blip r:embed="rId2" cstate="print"/>
          <a:srcRect/>
          <a:stretch>
            <a:fillRect/>
          </a:stretch>
        </p:blipFill>
        <p:spPr bwMode="auto">
          <a:xfrm>
            <a:off x="0" y="0"/>
            <a:ext cx="1119693" cy="1167432"/>
          </a:xfrm>
          <a:prstGeom prst="rect">
            <a:avLst/>
          </a:prstGeom>
          <a:noFill/>
          <a:ln w="9525">
            <a:noFill/>
            <a:miter lim="800000"/>
            <a:headEnd/>
            <a:tailEnd/>
          </a:ln>
        </p:spPr>
      </p:pic>
      <p:sp>
        <p:nvSpPr>
          <p:cNvPr id="6" name="Rectangle 1"/>
          <p:cNvSpPr>
            <a:spLocks noChangeArrowheads="1"/>
          </p:cNvSpPr>
          <p:nvPr/>
        </p:nvSpPr>
        <p:spPr bwMode="auto">
          <a:xfrm>
            <a:off x="1214414" y="214290"/>
            <a:ext cx="7474799" cy="959197"/>
          </a:xfrm>
          <a:prstGeom prst="rect">
            <a:avLst/>
          </a:prstGeom>
          <a:noFill/>
          <a:ln>
            <a:noFill/>
            <a:headEnd/>
            <a:tailEnd/>
          </a:ln>
        </p:spPr>
        <p:style>
          <a:lnRef idx="1">
            <a:schemeClr val="dk1"/>
          </a:lnRef>
          <a:fillRef idx="2">
            <a:schemeClr val="dk1"/>
          </a:fillRef>
          <a:effectRef idx="1">
            <a:schemeClr val="dk1"/>
          </a:effectRef>
          <a:fontRef idx="minor">
            <a:schemeClr val="dk1"/>
          </a:fontRef>
        </p:style>
        <p:txBody>
          <a:bodyPr vert="horz" wrap="square" lIns="409446" tIns="126960" rIns="91440" bIns="0" numCol="1" anchor="ctr" anchorCtr="0" compatLnSpc="1">
            <a:prstTxWarp prst="textNoShape">
              <a:avLst/>
            </a:prstTxWarp>
            <a:spAutoFit/>
          </a:bodyPr>
          <a:lstStyle/>
          <a:p>
            <a:pPr marL="457200" marR="0" lvl="1" indent="0" algn="ctr" defTabSz="914400" eaLnBrk="1" fontAlgn="auto" latinLnBrk="0" hangingPunct="1">
              <a:lnSpc>
                <a:spcPct val="100000"/>
              </a:lnSpc>
              <a:spcBef>
                <a:spcPts val="0"/>
              </a:spcBef>
              <a:spcAft>
                <a:spcPts val="0"/>
              </a:spcAft>
              <a:buClrTx/>
              <a:buSzTx/>
              <a:tabLst/>
              <a:defRPr/>
            </a:pPr>
            <a:r>
              <a:rPr lang="es-ES" b="1" dirty="0">
                <a:ln>
                  <a:solidFill>
                    <a:sysClr val="windowText" lastClr="000000"/>
                  </a:solidFill>
                </a:ln>
                <a:solidFill>
                  <a:schemeClr val="tx1"/>
                </a:solidFill>
                <a:latin typeface="Arial" pitchFamily="34" charset="0"/>
                <a:cs typeface="Arial" pitchFamily="34" charset="0"/>
              </a:rPr>
              <a:t>Componentes y parámetros principales de una Subestación Eléctrica.</a:t>
            </a:r>
          </a:p>
          <a:p>
            <a:pPr marL="914400" marR="0" lvl="2" indent="0" algn="l" defTabSz="914400" rtl="0" eaLnBrk="0" fontAlgn="base" latinLnBrk="0" hangingPunct="0">
              <a:lnSpc>
                <a:spcPct val="100000"/>
              </a:lnSpc>
              <a:spcBef>
                <a:spcPct val="0"/>
              </a:spcBef>
              <a:spcAft>
                <a:spcPct val="0"/>
              </a:spcAft>
              <a:buClrTx/>
              <a:buSzTx/>
              <a:buFontTx/>
              <a:buAutoNum type="arabicPeriod"/>
              <a:tabLst/>
            </a:pPr>
            <a:endParaRPr kumimoji="0" lang="es-ES" i="0" u="none" strike="noStrike" cap="none" normalizeH="0" baseline="0" dirty="0">
              <a:ln>
                <a:noFill/>
              </a:ln>
              <a:solidFill>
                <a:schemeClr val="tx1"/>
              </a:solidFill>
              <a:effectLst/>
              <a:latin typeface="Arial" pitchFamily="34" charset="0"/>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4 Tabla"/>
          <p:cNvGraphicFramePr>
            <a:graphicFrameLocks noGrp="1"/>
          </p:cNvGraphicFramePr>
          <p:nvPr/>
        </p:nvGraphicFramePr>
        <p:xfrm>
          <a:off x="2000232" y="1857364"/>
          <a:ext cx="5214973" cy="2928958"/>
        </p:xfrm>
        <a:graphic>
          <a:graphicData uri="http://schemas.openxmlformats.org/drawingml/2006/table">
            <a:tbl>
              <a:tblPr>
                <a:tableStyleId>{69C7853C-536D-4A76-A0AE-DD22124D55A5}</a:tableStyleId>
              </a:tblPr>
              <a:tblGrid>
                <a:gridCol w="3180224">
                  <a:extLst>
                    <a:ext uri="{9D8B030D-6E8A-4147-A177-3AD203B41FA5}">
                      <a16:colId xmlns:a16="http://schemas.microsoft.com/office/drawing/2014/main" val="20000"/>
                    </a:ext>
                  </a:extLst>
                </a:gridCol>
                <a:gridCol w="937975">
                  <a:extLst>
                    <a:ext uri="{9D8B030D-6E8A-4147-A177-3AD203B41FA5}">
                      <a16:colId xmlns:a16="http://schemas.microsoft.com/office/drawing/2014/main" val="20001"/>
                    </a:ext>
                  </a:extLst>
                </a:gridCol>
                <a:gridCol w="1096774">
                  <a:extLst>
                    <a:ext uri="{9D8B030D-6E8A-4147-A177-3AD203B41FA5}">
                      <a16:colId xmlns:a16="http://schemas.microsoft.com/office/drawing/2014/main" val="20002"/>
                    </a:ext>
                  </a:extLst>
                </a:gridCol>
              </a:tblGrid>
              <a:tr h="639935">
                <a:tc>
                  <a:txBody>
                    <a:bodyPr/>
                    <a:lstStyle/>
                    <a:p>
                      <a:pPr marL="0" marR="0" indent="0" algn="l" defTabSz="914400" rtl="0" eaLnBrk="1" fontAlgn="auto" latinLnBrk="0" hangingPunct="1">
                        <a:lnSpc>
                          <a:spcPct val="150000"/>
                        </a:lnSpc>
                        <a:spcBef>
                          <a:spcPts val="0"/>
                        </a:spcBef>
                        <a:spcAft>
                          <a:spcPts val="1000"/>
                        </a:spcAft>
                        <a:buClrTx/>
                        <a:buSzTx/>
                        <a:buFontTx/>
                        <a:buNone/>
                        <a:tabLst/>
                        <a:defRPr/>
                      </a:pPr>
                      <a:r>
                        <a:rPr lang="es-ES" sz="1400" dirty="0">
                          <a:latin typeface="Arial" pitchFamily="34" charset="0"/>
                          <a:cs typeface="Arial" pitchFamily="34" charset="0"/>
                        </a:rPr>
                        <a:t>Impacto Ambiental de una Subestación AIS vs GIS</a:t>
                      </a:r>
                      <a:endParaRPr lang="es-VE" sz="1400" dirty="0">
                        <a:latin typeface="Arial" pitchFamily="34" charset="0"/>
                        <a:ea typeface="Calibri"/>
                        <a:cs typeface="Arial" pitchFamily="34" charset="0"/>
                      </a:endParaRPr>
                    </a:p>
                  </a:txBody>
                  <a:tcPr marL="68580" marR="68580" marT="0" marB="0"/>
                </a:tc>
                <a:tc>
                  <a:txBody>
                    <a:bodyPr/>
                    <a:lstStyle/>
                    <a:p>
                      <a:pPr algn="ctr">
                        <a:lnSpc>
                          <a:spcPct val="150000"/>
                        </a:lnSpc>
                        <a:spcAft>
                          <a:spcPts val="1000"/>
                        </a:spcAft>
                      </a:pPr>
                      <a:r>
                        <a:rPr lang="es-VE" sz="1400">
                          <a:latin typeface="Arial" pitchFamily="34" charset="0"/>
                          <a:cs typeface="Arial" pitchFamily="34" charset="0"/>
                        </a:rPr>
                        <a:t>AIS</a:t>
                      </a:r>
                      <a:endParaRPr lang="es-ES" sz="1400">
                        <a:latin typeface="Arial" pitchFamily="34" charset="0"/>
                        <a:ea typeface="Calibri"/>
                        <a:cs typeface="Arial" pitchFamily="34" charset="0"/>
                      </a:endParaRPr>
                    </a:p>
                  </a:txBody>
                  <a:tcPr marL="68580" marR="68580" marT="0" marB="0"/>
                </a:tc>
                <a:tc>
                  <a:txBody>
                    <a:bodyPr/>
                    <a:lstStyle/>
                    <a:p>
                      <a:pPr algn="ctr">
                        <a:lnSpc>
                          <a:spcPct val="150000"/>
                        </a:lnSpc>
                        <a:spcAft>
                          <a:spcPts val="1000"/>
                        </a:spcAft>
                      </a:pPr>
                      <a:r>
                        <a:rPr lang="es-VE" sz="1400">
                          <a:latin typeface="Arial" pitchFamily="34" charset="0"/>
                          <a:cs typeface="Arial" pitchFamily="34" charset="0"/>
                        </a:rPr>
                        <a:t>GIS</a:t>
                      </a:r>
                      <a:endParaRPr lang="es-ES" sz="1400">
                        <a:latin typeface="Arial" pitchFamily="34" charset="0"/>
                        <a:ea typeface="Calibri"/>
                        <a:cs typeface="Arial" pitchFamily="34" charset="0"/>
                      </a:endParaRPr>
                    </a:p>
                  </a:txBody>
                  <a:tcPr marL="68580" marR="68580" marT="0" marB="0"/>
                </a:tc>
                <a:extLst>
                  <a:ext uri="{0D108BD9-81ED-4DB2-BD59-A6C34878D82A}">
                    <a16:rowId xmlns:a16="http://schemas.microsoft.com/office/drawing/2014/main" val="10000"/>
                  </a:ext>
                </a:extLst>
              </a:tr>
              <a:tr h="763007">
                <a:tc>
                  <a:txBody>
                    <a:bodyPr/>
                    <a:lstStyle/>
                    <a:p>
                      <a:pPr algn="just">
                        <a:lnSpc>
                          <a:spcPct val="150000"/>
                        </a:lnSpc>
                        <a:spcAft>
                          <a:spcPts val="1000"/>
                        </a:spcAft>
                      </a:pPr>
                      <a:r>
                        <a:rPr lang="es-VE" sz="1400" dirty="0">
                          <a:latin typeface="Arial" pitchFamily="34" charset="0"/>
                          <a:cs typeface="Arial" pitchFamily="34" charset="0"/>
                        </a:rPr>
                        <a:t>Consideraciones de Energía primaria</a:t>
                      </a:r>
                      <a:endParaRPr lang="es-ES" sz="1400" dirty="0">
                        <a:latin typeface="Arial" pitchFamily="34" charset="0"/>
                        <a:ea typeface="Calibri"/>
                        <a:cs typeface="Arial" pitchFamily="34" charset="0"/>
                      </a:endParaRPr>
                    </a:p>
                  </a:txBody>
                  <a:tcPr marL="68580" marR="68580" marT="0" marB="0"/>
                </a:tc>
                <a:tc>
                  <a:txBody>
                    <a:bodyPr/>
                    <a:lstStyle/>
                    <a:p>
                      <a:pPr algn="ctr">
                        <a:lnSpc>
                          <a:spcPct val="115000"/>
                        </a:lnSpc>
                        <a:spcAft>
                          <a:spcPts val="1000"/>
                        </a:spcAft>
                      </a:pPr>
                      <a:r>
                        <a:rPr lang="es-VE" sz="1400" dirty="0">
                          <a:latin typeface="Arial" pitchFamily="34" charset="0"/>
                          <a:cs typeface="Arial" pitchFamily="34" charset="0"/>
                        </a:rPr>
                        <a:t>100%</a:t>
                      </a:r>
                      <a:endParaRPr lang="es-ES" sz="1400" dirty="0">
                        <a:latin typeface="Arial" pitchFamily="34" charset="0"/>
                        <a:ea typeface="Calibri"/>
                        <a:cs typeface="Arial" pitchFamily="34" charset="0"/>
                      </a:endParaRPr>
                    </a:p>
                  </a:txBody>
                  <a:tcPr marL="68580" marR="68580" marT="0" marB="0"/>
                </a:tc>
                <a:tc>
                  <a:txBody>
                    <a:bodyPr/>
                    <a:lstStyle/>
                    <a:p>
                      <a:pPr algn="ctr">
                        <a:lnSpc>
                          <a:spcPct val="115000"/>
                        </a:lnSpc>
                        <a:spcAft>
                          <a:spcPts val="1000"/>
                        </a:spcAft>
                      </a:pPr>
                      <a:r>
                        <a:rPr lang="es-ES" sz="1400" dirty="0">
                          <a:latin typeface="Arial" pitchFamily="34" charset="0"/>
                          <a:cs typeface="Arial" pitchFamily="34" charset="0"/>
                        </a:rPr>
                        <a:t>73%</a:t>
                      </a:r>
                      <a:endParaRPr lang="es-ES" sz="1400" dirty="0">
                        <a:latin typeface="Arial" pitchFamily="34" charset="0"/>
                        <a:ea typeface="Calibri"/>
                        <a:cs typeface="Arial" pitchFamily="34" charset="0"/>
                      </a:endParaRPr>
                    </a:p>
                  </a:txBody>
                  <a:tcPr marL="68580" marR="68580" marT="0" marB="0"/>
                </a:tc>
                <a:extLst>
                  <a:ext uri="{0D108BD9-81ED-4DB2-BD59-A6C34878D82A}">
                    <a16:rowId xmlns:a16="http://schemas.microsoft.com/office/drawing/2014/main" val="10001"/>
                  </a:ext>
                </a:extLst>
              </a:tr>
              <a:tr h="381504">
                <a:tc>
                  <a:txBody>
                    <a:bodyPr/>
                    <a:lstStyle/>
                    <a:p>
                      <a:pPr algn="just">
                        <a:lnSpc>
                          <a:spcPct val="150000"/>
                        </a:lnSpc>
                        <a:spcAft>
                          <a:spcPts val="1000"/>
                        </a:spcAft>
                      </a:pPr>
                      <a:r>
                        <a:rPr lang="es-VE" sz="1400" dirty="0">
                          <a:latin typeface="Arial" pitchFamily="34" charset="0"/>
                          <a:cs typeface="Arial" pitchFamily="34" charset="0"/>
                        </a:rPr>
                        <a:t>Requerimiento de Área</a:t>
                      </a:r>
                      <a:endParaRPr lang="es-ES" sz="1400" dirty="0">
                        <a:latin typeface="Arial" pitchFamily="34" charset="0"/>
                        <a:ea typeface="Calibri"/>
                        <a:cs typeface="Arial" pitchFamily="34" charset="0"/>
                      </a:endParaRPr>
                    </a:p>
                  </a:txBody>
                  <a:tcPr marL="68580" marR="68580" marT="0" marB="0"/>
                </a:tc>
                <a:tc>
                  <a:txBody>
                    <a:bodyPr/>
                    <a:lstStyle/>
                    <a:p>
                      <a:pPr algn="ctr">
                        <a:lnSpc>
                          <a:spcPct val="115000"/>
                        </a:lnSpc>
                        <a:spcAft>
                          <a:spcPts val="1000"/>
                        </a:spcAft>
                      </a:pPr>
                      <a:r>
                        <a:rPr lang="es-VE" sz="1400">
                          <a:latin typeface="Arial" pitchFamily="34" charset="0"/>
                          <a:cs typeface="Arial" pitchFamily="34" charset="0"/>
                        </a:rPr>
                        <a:t>100%</a:t>
                      </a:r>
                      <a:endParaRPr lang="es-ES" sz="1400">
                        <a:latin typeface="Arial" pitchFamily="34" charset="0"/>
                        <a:ea typeface="Calibri"/>
                        <a:cs typeface="Arial" pitchFamily="34" charset="0"/>
                      </a:endParaRPr>
                    </a:p>
                  </a:txBody>
                  <a:tcPr marL="68580" marR="68580" marT="0" marB="0"/>
                </a:tc>
                <a:tc>
                  <a:txBody>
                    <a:bodyPr/>
                    <a:lstStyle/>
                    <a:p>
                      <a:pPr algn="ctr">
                        <a:lnSpc>
                          <a:spcPct val="115000"/>
                        </a:lnSpc>
                        <a:spcAft>
                          <a:spcPts val="1000"/>
                        </a:spcAft>
                      </a:pPr>
                      <a:r>
                        <a:rPr lang="es-ES" sz="1400" dirty="0">
                          <a:latin typeface="Arial" pitchFamily="34" charset="0"/>
                          <a:cs typeface="Arial" pitchFamily="34" charset="0"/>
                        </a:rPr>
                        <a:t>14%</a:t>
                      </a:r>
                      <a:endParaRPr lang="es-ES" sz="1400" dirty="0">
                        <a:latin typeface="Arial" pitchFamily="34" charset="0"/>
                        <a:ea typeface="Calibri"/>
                        <a:cs typeface="Arial" pitchFamily="34" charset="0"/>
                      </a:endParaRPr>
                    </a:p>
                  </a:txBody>
                  <a:tcPr marL="68580" marR="68580" marT="0" marB="0"/>
                </a:tc>
                <a:extLst>
                  <a:ext uri="{0D108BD9-81ED-4DB2-BD59-A6C34878D82A}">
                    <a16:rowId xmlns:a16="http://schemas.microsoft.com/office/drawing/2014/main" val="10002"/>
                  </a:ext>
                </a:extLst>
              </a:tr>
              <a:tr h="381504">
                <a:tc>
                  <a:txBody>
                    <a:bodyPr/>
                    <a:lstStyle/>
                    <a:p>
                      <a:pPr algn="just">
                        <a:lnSpc>
                          <a:spcPct val="150000"/>
                        </a:lnSpc>
                        <a:spcAft>
                          <a:spcPts val="1000"/>
                        </a:spcAft>
                      </a:pPr>
                      <a:r>
                        <a:rPr lang="es-VE" sz="1400">
                          <a:latin typeface="Arial" pitchFamily="34" charset="0"/>
                          <a:cs typeface="Arial" pitchFamily="34" charset="0"/>
                        </a:rPr>
                        <a:t>Acidificación</a:t>
                      </a:r>
                      <a:endParaRPr lang="es-ES" sz="1400">
                        <a:latin typeface="Arial" pitchFamily="34" charset="0"/>
                        <a:ea typeface="Calibri"/>
                        <a:cs typeface="Arial" pitchFamily="34" charset="0"/>
                      </a:endParaRPr>
                    </a:p>
                  </a:txBody>
                  <a:tcPr marL="68580" marR="68580" marT="0" marB="0"/>
                </a:tc>
                <a:tc>
                  <a:txBody>
                    <a:bodyPr/>
                    <a:lstStyle/>
                    <a:p>
                      <a:pPr algn="ctr">
                        <a:lnSpc>
                          <a:spcPct val="115000"/>
                        </a:lnSpc>
                        <a:spcAft>
                          <a:spcPts val="1000"/>
                        </a:spcAft>
                      </a:pPr>
                      <a:r>
                        <a:rPr lang="es-VE" sz="1400">
                          <a:latin typeface="Arial" pitchFamily="34" charset="0"/>
                          <a:cs typeface="Arial" pitchFamily="34" charset="0"/>
                        </a:rPr>
                        <a:t>100%</a:t>
                      </a:r>
                      <a:endParaRPr lang="es-ES" sz="1400">
                        <a:latin typeface="Arial" pitchFamily="34" charset="0"/>
                        <a:ea typeface="Calibri"/>
                        <a:cs typeface="Arial" pitchFamily="34" charset="0"/>
                      </a:endParaRPr>
                    </a:p>
                  </a:txBody>
                  <a:tcPr marL="68580" marR="68580" marT="0" marB="0"/>
                </a:tc>
                <a:tc>
                  <a:txBody>
                    <a:bodyPr/>
                    <a:lstStyle/>
                    <a:p>
                      <a:pPr algn="ctr">
                        <a:lnSpc>
                          <a:spcPct val="115000"/>
                        </a:lnSpc>
                        <a:spcAft>
                          <a:spcPts val="1000"/>
                        </a:spcAft>
                      </a:pPr>
                      <a:r>
                        <a:rPr lang="es-ES" sz="1400" dirty="0">
                          <a:latin typeface="Arial" pitchFamily="34" charset="0"/>
                          <a:cs typeface="Arial" pitchFamily="34" charset="0"/>
                        </a:rPr>
                        <a:t>81%</a:t>
                      </a:r>
                      <a:endParaRPr lang="es-ES" sz="1400" dirty="0">
                        <a:latin typeface="Arial" pitchFamily="34" charset="0"/>
                        <a:ea typeface="Calibri"/>
                        <a:cs typeface="Arial" pitchFamily="34" charset="0"/>
                      </a:endParaRPr>
                    </a:p>
                  </a:txBody>
                  <a:tcPr marL="68580" marR="68580" marT="0" marB="0"/>
                </a:tc>
                <a:extLst>
                  <a:ext uri="{0D108BD9-81ED-4DB2-BD59-A6C34878D82A}">
                    <a16:rowId xmlns:a16="http://schemas.microsoft.com/office/drawing/2014/main" val="10003"/>
                  </a:ext>
                </a:extLst>
              </a:tr>
              <a:tr h="381504">
                <a:tc>
                  <a:txBody>
                    <a:bodyPr/>
                    <a:lstStyle/>
                    <a:p>
                      <a:pPr algn="just">
                        <a:lnSpc>
                          <a:spcPct val="150000"/>
                        </a:lnSpc>
                        <a:spcAft>
                          <a:spcPts val="1000"/>
                        </a:spcAft>
                      </a:pPr>
                      <a:r>
                        <a:rPr lang="es-VE" sz="1400">
                          <a:latin typeface="Arial" pitchFamily="34" charset="0"/>
                          <a:cs typeface="Arial" pitchFamily="34" charset="0"/>
                        </a:rPr>
                        <a:t>Efecto Invernadero</a:t>
                      </a:r>
                      <a:endParaRPr lang="es-ES" sz="1400">
                        <a:latin typeface="Arial" pitchFamily="34" charset="0"/>
                        <a:ea typeface="Calibri"/>
                        <a:cs typeface="Arial" pitchFamily="34" charset="0"/>
                      </a:endParaRPr>
                    </a:p>
                  </a:txBody>
                  <a:tcPr marL="68580" marR="68580" marT="0" marB="0"/>
                </a:tc>
                <a:tc>
                  <a:txBody>
                    <a:bodyPr/>
                    <a:lstStyle/>
                    <a:p>
                      <a:pPr algn="ctr">
                        <a:lnSpc>
                          <a:spcPct val="115000"/>
                        </a:lnSpc>
                        <a:spcAft>
                          <a:spcPts val="1000"/>
                        </a:spcAft>
                      </a:pPr>
                      <a:r>
                        <a:rPr lang="es-VE" sz="1400">
                          <a:latin typeface="Arial" pitchFamily="34" charset="0"/>
                          <a:cs typeface="Arial" pitchFamily="34" charset="0"/>
                        </a:rPr>
                        <a:t>100%</a:t>
                      </a:r>
                      <a:endParaRPr lang="es-ES" sz="1400">
                        <a:latin typeface="Arial" pitchFamily="34" charset="0"/>
                        <a:ea typeface="Calibri"/>
                        <a:cs typeface="Arial" pitchFamily="34" charset="0"/>
                      </a:endParaRPr>
                    </a:p>
                  </a:txBody>
                  <a:tcPr marL="68580" marR="68580" marT="0" marB="0"/>
                </a:tc>
                <a:tc>
                  <a:txBody>
                    <a:bodyPr/>
                    <a:lstStyle/>
                    <a:p>
                      <a:pPr algn="ctr">
                        <a:lnSpc>
                          <a:spcPct val="115000"/>
                        </a:lnSpc>
                        <a:spcAft>
                          <a:spcPts val="1000"/>
                        </a:spcAft>
                      </a:pPr>
                      <a:r>
                        <a:rPr lang="es-ES" sz="1400" dirty="0">
                          <a:latin typeface="Arial" pitchFamily="34" charset="0"/>
                          <a:cs typeface="Arial" pitchFamily="34" charset="0"/>
                        </a:rPr>
                        <a:t>79%</a:t>
                      </a:r>
                      <a:endParaRPr lang="es-ES" sz="1400" dirty="0">
                        <a:latin typeface="Arial" pitchFamily="34" charset="0"/>
                        <a:ea typeface="Calibri"/>
                        <a:cs typeface="Arial" pitchFamily="34" charset="0"/>
                      </a:endParaRPr>
                    </a:p>
                  </a:txBody>
                  <a:tcPr marL="68580" marR="68580" marT="0" marB="0"/>
                </a:tc>
                <a:extLst>
                  <a:ext uri="{0D108BD9-81ED-4DB2-BD59-A6C34878D82A}">
                    <a16:rowId xmlns:a16="http://schemas.microsoft.com/office/drawing/2014/main" val="10004"/>
                  </a:ext>
                </a:extLst>
              </a:tr>
              <a:tr h="381504">
                <a:tc>
                  <a:txBody>
                    <a:bodyPr/>
                    <a:lstStyle/>
                    <a:p>
                      <a:pPr algn="just">
                        <a:lnSpc>
                          <a:spcPct val="150000"/>
                        </a:lnSpc>
                        <a:spcAft>
                          <a:spcPts val="1000"/>
                        </a:spcAft>
                      </a:pPr>
                      <a:r>
                        <a:rPr lang="es-VE" sz="1400">
                          <a:latin typeface="Arial" pitchFamily="34" charset="0"/>
                          <a:cs typeface="Arial" pitchFamily="34" charset="0"/>
                        </a:rPr>
                        <a:t>Nitrificación</a:t>
                      </a:r>
                      <a:endParaRPr lang="es-ES" sz="1400">
                        <a:latin typeface="Arial" pitchFamily="34" charset="0"/>
                        <a:ea typeface="Calibri"/>
                        <a:cs typeface="Arial" pitchFamily="34" charset="0"/>
                      </a:endParaRPr>
                    </a:p>
                  </a:txBody>
                  <a:tcPr marL="68580" marR="68580" marT="0" marB="0"/>
                </a:tc>
                <a:tc>
                  <a:txBody>
                    <a:bodyPr/>
                    <a:lstStyle/>
                    <a:p>
                      <a:pPr algn="ctr">
                        <a:lnSpc>
                          <a:spcPct val="115000"/>
                        </a:lnSpc>
                        <a:spcAft>
                          <a:spcPts val="1000"/>
                        </a:spcAft>
                      </a:pPr>
                      <a:r>
                        <a:rPr lang="es-VE" sz="1400">
                          <a:latin typeface="Arial" pitchFamily="34" charset="0"/>
                          <a:cs typeface="Arial" pitchFamily="34" charset="0"/>
                        </a:rPr>
                        <a:t>100%</a:t>
                      </a:r>
                      <a:endParaRPr lang="es-ES" sz="1400">
                        <a:latin typeface="Arial" pitchFamily="34" charset="0"/>
                        <a:ea typeface="Calibri"/>
                        <a:cs typeface="Arial" pitchFamily="34" charset="0"/>
                      </a:endParaRPr>
                    </a:p>
                  </a:txBody>
                  <a:tcPr marL="68580" marR="68580" marT="0" marB="0"/>
                </a:tc>
                <a:tc>
                  <a:txBody>
                    <a:bodyPr/>
                    <a:lstStyle/>
                    <a:p>
                      <a:pPr algn="ctr">
                        <a:lnSpc>
                          <a:spcPct val="115000"/>
                        </a:lnSpc>
                        <a:spcAft>
                          <a:spcPts val="1000"/>
                        </a:spcAft>
                      </a:pPr>
                      <a:r>
                        <a:rPr lang="es-ES" sz="1400" dirty="0">
                          <a:latin typeface="Arial" pitchFamily="34" charset="0"/>
                          <a:cs typeface="Arial" pitchFamily="34" charset="0"/>
                        </a:rPr>
                        <a:t>71%</a:t>
                      </a:r>
                      <a:endParaRPr lang="es-ES" sz="1400" dirty="0">
                        <a:latin typeface="Arial" pitchFamily="34" charset="0"/>
                        <a:ea typeface="Calibri"/>
                        <a:cs typeface="Arial" pitchFamily="34" charset="0"/>
                      </a:endParaRPr>
                    </a:p>
                  </a:txBody>
                  <a:tcPr marL="68580" marR="68580" marT="0" marB="0"/>
                </a:tc>
                <a:extLst>
                  <a:ext uri="{0D108BD9-81ED-4DB2-BD59-A6C34878D82A}">
                    <a16:rowId xmlns:a16="http://schemas.microsoft.com/office/drawing/2014/main" val="10005"/>
                  </a:ext>
                </a:extLst>
              </a:tr>
            </a:tbl>
          </a:graphicData>
        </a:graphic>
      </p:graphicFrame>
      <p:pic>
        <p:nvPicPr>
          <p:cNvPr id="6" name="Imagen 2"/>
          <p:cNvPicPr>
            <a:picLocks noChangeAspect="1" noChangeArrowheads="1"/>
          </p:cNvPicPr>
          <p:nvPr/>
        </p:nvPicPr>
        <p:blipFill>
          <a:blip r:embed="rId2" cstate="print"/>
          <a:srcRect/>
          <a:stretch>
            <a:fillRect/>
          </a:stretch>
        </p:blipFill>
        <p:spPr bwMode="auto">
          <a:xfrm>
            <a:off x="0" y="0"/>
            <a:ext cx="1119693" cy="1167432"/>
          </a:xfrm>
          <a:prstGeom prst="rect">
            <a:avLst/>
          </a:prstGeom>
          <a:noFill/>
          <a:ln w="9525">
            <a:noFill/>
            <a:miter lim="800000"/>
            <a:headEnd/>
            <a:tailEnd/>
          </a:ln>
        </p:spPr>
      </p:pic>
      <p:sp>
        <p:nvSpPr>
          <p:cNvPr id="7" name="Rectangle 1"/>
          <p:cNvSpPr>
            <a:spLocks noChangeArrowheads="1"/>
          </p:cNvSpPr>
          <p:nvPr/>
        </p:nvSpPr>
        <p:spPr bwMode="auto">
          <a:xfrm>
            <a:off x="1214414" y="214290"/>
            <a:ext cx="7474799" cy="959197"/>
          </a:xfrm>
          <a:prstGeom prst="rect">
            <a:avLst/>
          </a:prstGeom>
          <a:noFill/>
          <a:ln>
            <a:noFill/>
            <a:headEnd/>
            <a:tailEnd/>
          </a:ln>
        </p:spPr>
        <p:style>
          <a:lnRef idx="1">
            <a:schemeClr val="dk1"/>
          </a:lnRef>
          <a:fillRef idx="2">
            <a:schemeClr val="dk1"/>
          </a:fillRef>
          <a:effectRef idx="1">
            <a:schemeClr val="dk1"/>
          </a:effectRef>
          <a:fontRef idx="minor">
            <a:schemeClr val="dk1"/>
          </a:fontRef>
        </p:style>
        <p:txBody>
          <a:bodyPr vert="horz" wrap="square" lIns="409446" tIns="126960" rIns="91440" bIns="0" numCol="1" anchor="ctr" anchorCtr="0" compatLnSpc="1">
            <a:prstTxWarp prst="textNoShape">
              <a:avLst/>
            </a:prstTxWarp>
            <a:spAutoFit/>
          </a:bodyPr>
          <a:lstStyle/>
          <a:p>
            <a:pPr marL="457200" marR="0" lvl="1" indent="0" algn="ctr" defTabSz="914400" eaLnBrk="1" fontAlgn="auto" latinLnBrk="0" hangingPunct="1">
              <a:lnSpc>
                <a:spcPct val="100000"/>
              </a:lnSpc>
              <a:spcBef>
                <a:spcPts val="0"/>
              </a:spcBef>
              <a:spcAft>
                <a:spcPts val="0"/>
              </a:spcAft>
              <a:buClrTx/>
              <a:buSzTx/>
              <a:tabLst/>
              <a:defRPr/>
            </a:pPr>
            <a:r>
              <a:rPr lang="es-ES" b="1" dirty="0">
                <a:ln>
                  <a:solidFill>
                    <a:sysClr val="windowText" lastClr="000000"/>
                  </a:solidFill>
                </a:ln>
                <a:solidFill>
                  <a:schemeClr val="tx1"/>
                </a:solidFill>
                <a:latin typeface="Arial" pitchFamily="34" charset="0"/>
                <a:cs typeface="Arial" pitchFamily="34" charset="0"/>
              </a:rPr>
              <a:t>Componentes y parámetros principales de una Subestación Eléctrica.</a:t>
            </a:r>
          </a:p>
          <a:p>
            <a:pPr marL="914400" marR="0" lvl="2" indent="0" algn="l" defTabSz="914400" rtl="0" eaLnBrk="0" fontAlgn="base" latinLnBrk="0" hangingPunct="0">
              <a:lnSpc>
                <a:spcPct val="100000"/>
              </a:lnSpc>
              <a:spcBef>
                <a:spcPct val="0"/>
              </a:spcBef>
              <a:spcAft>
                <a:spcPct val="0"/>
              </a:spcAft>
              <a:buClrTx/>
              <a:buSzTx/>
              <a:buFontTx/>
              <a:buAutoNum type="arabicPeriod"/>
              <a:tabLst/>
            </a:pPr>
            <a:endParaRPr kumimoji="0" lang="es-ES" i="0" u="none" strike="noStrike" cap="none" normalizeH="0" baseline="0" dirty="0">
              <a:ln>
                <a:noFill/>
              </a:ln>
              <a:solidFill>
                <a:schemeClr val="tx1"/>
              </a:solidFill>
              <a:effectLst/>
              <a:latin typeface="Arial" pitchFamily="34" charset="0"/>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6" name="Rectangle 2"/>
          <p:cNvSpPr>
            <a:spLocks noChangeArrowheads="1"/>
          </p:cNvSpPr>
          <p:nvPr/>
        </p:nvSpPr>
        <p:spPr bwMode="auto">
          <a:xfrm>
            <a:off x="0" y="1428736"/>
            <a:ext cx="9193864" cy="415498"/>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449263" algn="just" defTabSz="914400" rtl="0" eaLnBrk="1" fontAlgn="base" latinLnBrk="0" hangingPunct="1">
              <a:lnSpc>
                <a:spcPct val="150000"/>
              </a:lnSpc>
              <a:spcBef>
                <a:spcPct val="0"/>
              </a:spcBef>
              <a:spcAft>
                <a:spcPct val="0"/>
              </a:spcAft>
              <a:buClrTx/>
              <a:buSzTx/>
              <a:buFontTx/>
              <a:buNone/>
              <a:tabLst/>
            </a:pPr>
            <a:r>
              <a:rPr kumimoji="0" lang="es-ES" sz="1400" b="0" i="0" u="none" strike="noStrike" cap="none" normalizeH="0" baseline="0" dirty="0">
                <a:ln>
                  <a:noFill/>
                </a:ln>
                <a:solidFill>
                  <a:schemeClr val="tx1"/>
                </a:solidFill>
                <a:effectLst/>
                <a:latin typeface="Arial" pitchFamily="34" charset="0"/>
                <a:ea typeface="Calibri" pitchFamily="34" charset="0"/>
                <a:cs typeface="Arial" pitchFamily="34" charset="0"/>
              </a:rPr>
              <a:t>Una vez seleccionado el tipo de subestación a proyectar se deben tomar en cuenta los siguientes aspectos:</a:t>
            </a:r>
            <a:endParaRPr kumimoji="0" lang="es-ES" sz="1400" b="0" i="0" u="none" strike="noStrike" cap="none" normalizeH="0" baseline="0" dirty="0">
              <a:ln>
                <a:noFill/>
              </a:ln>
              <a:solidFill>
                <a:schemeClr val="tx1"/>
              </a:solidFill>
              <a:effectLst/>
              <a:latin typeface="Arial" pitchFamily="34" charset="0"/>
            </a:endParaRPr>
          </a:p>
        </p:txBody>
      </p:sp>
      <p:pic>
        <p:nvPicPr>
          <p:cNvPr id="18" name="Imagen 2"/>
          <p:cNvPicPr>
            <a:picLocks noChangeAspect="1" noChangeArrowheads="1"/>
          </p:cNvPicPr>
          <p:nvPr/>
        </p:nvPicPr>
        <p:blipFill>
          <a:blip r:embed="rId2" cstate="print"/>
          <a:srcRect/>
          <a:stretch>
            <a:fillRect/>
          </a:stretch>
        </p:blipFill>
        <p:spPr bwMode="auto">
          <a:xfrm>
            <a:off x="0" y="0"/>
            <a:ext cx="1119693" cy="1167432"/>
          </a:xfrm>
          <a:prstGeom prst="rect">
            <a:avLst/>
          </a:prstGeom>
          <a:noFill/>
          <a:ln w="9525">
            <a:noFill/>
            <a:miter lim="800000"/>
            <a:headEnd/>
            <a:tailEnd/>
          </a:ln>
        </p:spPr>
      </p:pic>
      <p:sp>
        <p:nvSpPr>
          <p:cNvPr id="20" name="Rectangle 1"/>
          <p:cNvSpPr>
            <a:spLocks noChangeArrowheads="1"/>
          </p:cNvSpPr>
          <p:nvPr/>
        </p:nvSpPr>
        <p:spPr bwMode="auto">
          <a:xfrm>
            <a:off x="1214414" y="214290"/>
            <a:ext cx="7474799" cy="959197"/>
          </a:xfrm>
          <a:prstGeom prst="rect">
            <a:avLst/>
          </a:prstGeom>
          <a:noFill/>
          <a:ln>
            <a:noFill/>
            <a:headEnd/>
            <a:tailEnd/>
          </a:ln>
        </p:spPr>
        <p:style>
          <a:lnRef idx="1">
            <a:schemeClr val="dk1"/>
          </a:lnRef>
          <a:fillRef idx="2">
            <a:schemeClr val="dk1"/>
          </a:fillRef>
          <a:effectRef idx="1">
            <a:schemeClr val="dk1"/>
          </a:effectRef>
          <a:fontRef idx="minor">
            <a:schemeClr val="dk1"/>
          </a:fontRef>
        </p:style>
        <p:txBody>
          <a:bodyPr vert="horz" wrap="square" lIns="409446" tIns="126960" rIns="91440" bIns="0" numCol="1" anchor="ctr" anchorCtr="0" compatLnSpc="1">
            <a:prstTxWarp prst="textNoShape">
              <a:avLst/>
            </a:prstTxWarp>
            <a:spAutoFit/>
          </a:bodyPr>
          <a:lstStyle/>
          <a:p>
            <a:pPr marL="457200" marR="0" lvl="1" indent="0" algn="ctr" defTabSz="914400" eaLnBrk="1" fontAlgn="auto" latinLnBrk="0" hangingPunct="1">
              <a:lnSpc>
                <a:spcPct val="100000"/>
              </a:lnSpc>
              <a:spcBef>
                <a:spcPts val="0"/>
              </a:spcBef>
              <a:spcAft>
                <a:spcPts val="0"/>
              </a:spcAft>
              <a:buClrTx/>
              <a:buSzTx/>
              <a:tabLst/>
              <a:defRPr/>
            </a:pPr>
            <a:r>
              <a:rPr lang="es-ES" b="1" dirty="0">
                <a:ln>
                  <a:solidFill>
                    <a:sysClr val="windowText" lastClr="000000"/>
                  </a:solidFill>
                </a:ln>
                <a:solidFill>
                  <a:schemeClr val="tx1"/>
                </a:solidFill>
                <a:latin typeface="Arial" pitchFamily="34" charset="0"/>
                <a:cs typeface="Arial" pitchFamily="34" charset="0"/>
              </a:rPr>
              <a:t>Componentes y parámetros principales de una Subestación Eléctrica.</a:t>
            </a:r>
          </a:p>
          <a:p>
            <a:pPr marL="914400" marR="0" lvl="2" indent="0" algn="l" defTabSz="914400" rtl="0" eaLnBrk="0" fontAlgn="base" latinLnBrk="0" hangingPunct="0">
              <a:lnSpc>
                <a:spcPct val="100000"/>
              </a:lnSpc>
              <a:spcBef>
                <a:spcPct val="0"/>
              </a:spcBef>
              <a:spcAft>
                <a:spcPct val="0"/>
              </a:spcAft>
              <a:buClrTx/>
              <a:buSzTx/>
              <a:buFontTx/>
              <a:buAutoNum type="arabicPeriod"/>
              <a:tabLst/>
            </a:pPr>
            <a:endParaRPr kumimoji="0" lang="es-ES" i="0" u="none" strike="noStrike" cap="none" normalizeH="0" baseline="0" dirty="0">
              <a:ln>
                <a:noFill/>
              </a:ln>
              <a:solidFill>
                <a:schemeClr val="tx1"/>
              </a:solidFill>
              <a:effectLst/>
              <a:latin typeface="Arial" pitchFamily="34" charset="0"/>
            </a:endParaRPr>
          </a:p>
        </p:txBody>
      </p:sp>
      <p:sp>
        <p:nvSpPr>
          <p:cNvPr id="22" name="21 Abrir llave"/>
          <p:cNvSpPr/>
          <p:nvPr/>
        </p:nvSpPr>
        <p:spPr>
          <a:xfrm>
            <a:off x="428596" y="2500306"/>
            <a:ext cx="1785950" cy="3571900"/>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s-VE"/>
          </a:p>
        </p:txBody>
      </p:sp>
      <p:sp>
        <p:nvSpPr>
          <p:cNvPr id="68609" name="Rectangle 1"/>
          <p:cNvSpPr>
            <a:spLocks noChangeArrowheads="1"/>
          </p:cNvSpPr>
          <p:nvPr/>
        </p:nvSpPr>
        <p:spPr bwMode="auto">
          <a:xfrm>
            <a:off x="1571604" y="2714620"/>
            <a:ext cx="6960836" cy="160043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Char char="•"/>
              <a:tabLst/>
            </a:pPr>
            <a:r>
              <a:rPr kumimoji="0" lang="es-ES" sz="1400" b="0" i="0" u="none" strike="noStrike" cap="none" normalizeH="0" baseline="0" dirty="0">
                <a:ln>
                  <a:noFill/>
                </a:ln>
                <a:solidFill>
                  <a:schemeClr val="tx1"/>
                </a:solidFill>
                <a:effectLst/>
                <a:latin typeface="Arial" pitchFamily="34" charset="0"/>
                <a:ea typeface="Calibri" pitchFamily="34" charset="0"/>
                <a:cs typeface="Arial" pitchFamily="34" charset="0"/>
              </a:rPr>
              <a:t>Condiciones ambientales normalizadas.</a:t>
            </a:r>
          </a:p>
          <a:p>
            <a:pPr marL="0" marR="0" lvl="0" indent="0" algn="just" defTabSz="914400" rtl="0" eaLnBrk="1" fontAlgn="base" latinLnBrk="0" hangingPunct="1">
              <a:lnSpc>
                <a:spcPct val="100000"/>
              </a:lnSpc>
              <a:spcBef>
                <a:spcPct val="0"/>
              </a:spcBef>
              <a:spcAft>
                <a:spcPct val="0"/>
              </a:spcAft>
              <a:buClrTx/>
              <a:buSzTx/>
              <a:buFontTx/>
              <a:buChar char="•"/>
              <a:tabLst/>
            </a:pPr>
            <a:endParaRPr kumimoji="0" lang="es-VE" sz="1400" b="0" i="0" u="none" strike="noStrike" cap="none" normalizeH="0" baseline="0" dirty="0">
              <a:ln>
                <a:noFill/>
              </a:ln>
              <a:solidFill>
                <a:schemeClr val="tx1"/>
              </a:solidFill>
              <a:effectLst/>
              <a:latin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Char char="•"/>
              <a:tabLst/>
            </a:pPr>
            <a:r>
              <a:rPr kumimoji="0" lang="es-ES" sz="1400" b="0" i="0" u="none" strike="noStrike" cap="none" normalizeH="0" baseline="0" dirty="0">
                <a:ln>
                  <a:noFill/>
                </a:ln>
                <a:solidFill>
                  <a:schemeClr val="tx1"/>
                </a:solidFill>
                <a:effectLst/>
                <a:latin typeface="Arial" pitchFamily="34" charset="0"/>
                <a:ea typeface="Calibri" pitchFamily="34" charset="0"/>
                <a:cs typeface="Arial" pitchFamily="34" charset="0"/>
              </a:rPr>
              <a:t>Temperatura, nivel isoceraunico, sismos, vientos etc.</a:t>
            </a:r>
          </a:p>
          <a:p>
            <a:pPr marL="0" marR="0" lvl="0" indent="0" algn="just" defTabSz="914400" rtl="0" eaLnBrk="0" fontAlgn="base" latinLnBrk="0" hangingPunct="0">
              <a:lnSpc>
                <a:spcPct val="100000"/>
              </a:lnSpc>
              <a:spcBef>
                <a:spcPct val="0"/>
              </a:spcBef>
              <a:spcAft>
                <a:spcPct val="0"/>
              </a:spcAft>
              <a:buClrTx/>
              <a:buSzTx/>
              <a:buFontTx/>
              <a:buChar char="•"/>
              <a:tabLst/>
            </a:pPr>
            <a:endParaRPr kumimoji="0" lang="es-VE" sz="1400" b="0" i="0" u="none" strike="noStrike" cap="none" normalizeH="0" baseline="0" dirty="0">
              <a:ln>
                <a:noFill/>
              </a:ln>
              <a:solidFill>
                <a:schemeClr val="tx1"/>
              </a:solidFill>
              <a:effectLst/>
              <a:latin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Char char="•"/>
              <a:tabLst/>
            </a:pPr>
            <a:r>
              <a:rPr kumimoji="0" lang="es-ES" sz="1400" b="0" i="0" u="none" strike="noStrike" cap="none" normalizeH="0" baseline="0" dirty="0">
                <a:ln>
                  <a:noFill/>
                </a:ln>
                <a:solidFill>
                  <a:schemeClr val="tx1"/>
                </a:solidFill>
                <a:effectLst/>
                <a:latin typeface="Arial" pitchFamily="34" charset="0"/>
                <a:ea typeface="Calibri" pitchFamily="34" charset="0"/>
                <a:cs typeface="Arial" pitchFamily="34" charset="0"/>
              </a:rPr>
              <a:t>Tensiones nominales.</a:t>
            </a:r>
          </a:p>
          <a:p>
            <a:pPr marL="0" marR="0" lvl="0" indent="0" algn="just" defTabSz="914400" rtl="0" eaLnBrk="0" fontAlgn="base" latinLnBrk="0" hangingPunct="0">
              <a:lnSpc>
                <a:spcPct val="100000"/>
              </a:lnSpc>
              <a:spcBef>
                <a:spcPct val="0"/>
              </a:spcBef>
              <a:spcAft>
                <a:spcPct val="0"/>
              </a:spcAft>
              <a:buClrTx/>
              <a:buSzTx/>
              <a:buFontTx/>
              <a:buChar char="•"/>
              <a:tabLst/>
            </a:pPr>
            <a:endParaRPr kumimoji="0" lang="es-VE" sz="1400" b="0" i="0" u="none" strike="noStrike" cap="none" normalizeH="0" baseline="0" dirty="0">
              <a:ln>
                <a:noFill/>
              </a:ln>
              <a:solidFill>
                <a:schemeClr val="tx1"/>
              </a:solidFill>
              <a:effectLst/>
              <a:latin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Char char="•"/>
              <a:tabLst/>
            </a:pPr>
            <a:r>
              <a:rPr kumimoji="0" lang="es-ES" sz="1400" b="0" i="0" u="none" strike="noStrike" cap="none" normalizeH="0" baseline="0" dirty="0">
                <a:ln>
                  <a:noFill/>
                </a:ln>
                <a:solidFill>
                  <a:schemeClr val="tx1"/>
                </a:solidFill>
                <a:effectLst/>
                <a:latin typeface="Arial" pitchFamily="34" charset="0"/>
                <a:ea typeface="Calibri" pitchFamily="34" charset="0"/>
                <a:cs typeface="Arial" pitchFamily="34" charset="0"/>
              </a:rPr>
              <a:t>Sobretensiones de origen atmosférico, de maniobra y a frecuencia industrial.</a:t>
            </a:r>
            <a:endParaRPr kumimoji="0" lang="es-ES" sz="1400" b="0" i="0" u="none" strike="noStrike" cap="none" normalizeH="0" baseline="0" dirty="0">
              <a:ln>
                <a:noFill/>
              </a:ln>
              <a:solidFill>
                <a:schemeClr val="tx1"/>
              </a:solidFill>
              <a:effectLst/>
              <a:latin typeface="Arial" pitchFamily="34" charset="0"/>
            </a:endParaRPr>
          </a:p>
        </p:txBody>
      </p:sp>
      <p:sp>
        <p:nvSpPr>
          <p:cNvPr id="68610" name="Rectangle 2"/>
          <p:cNvSpPr>
            <a:spLocks noChangeArrowheads="1"/>
          </p:cNvSpPr>
          <p:nvPr/>
        </p:nvSpPr>
        <p:spPr bwMode="auto">
          <a:xfrm>
            <a:off x="1571604" y="4286256"/>
            <a:ext cx="3797835" cy="1668214"/>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50000"/>
              </a:lnSpc>
              <a:spcBef>
                <a:spcPct val="0"/>
              </a:spcBef>
              <a:spcAft>
                <a:spcPct val="0"/>
              </a:spcAft>
              <a:buClrTx/>
              <a:buSzTx/>
              <a:buFontTx/>
              <a:buChar char="•"/>
              <a:tabLst/>
            </a:pPr>
            <a:r>
              <a:rPr kumimoji="0" lang="es-ES" sz="1400" b="0" i="0" u="none" strike="noStrike" cap="none" normalizeH="0" baseline="0" dirty="0">
                <a:ln>
                  <a:noFill/>
                </a:ln>
                <a:solidFill>
                  <a:schemeClr val="tx1"/>
                </a:solidFill>
                <a:effectLst/>
                <a:latin typeface="Arial" pitchFamily="34" charset="0"/>
                <a:ea typeface="Calibri" pitchFamily="34" charset="0"/>
                <a:cs typeface="Arial" pitchFamily="34" charset="0"/>
              </a:rPr>
              <a:t>Corriente nominal y de cortocircuito.</a:t>
            </a:r>
            <a:endParaRPr kumimoji="0" lang="es-VE" sz="1400" b="0" i="0" u="none" strike="noStrike" cap="none" normalizeH="0" baseline="0" dirty="0">
              <a:ln>
                <a:noFill/>
              </a:ln>
              <a:solidFill>
                <a:schemeClr val="tx1"/>
              </a:solidFill>
              <a:effectLst/>
              <a:latin typeface="Arial" pitchFamily="34" charset="0"/>
            </a:endParaRPr>
          </a:p>
          <a:p>
            <a:pPr marL="0" marR="0" lvl="0" indent="0" algn="l" defTabSz="914400" rtl="0" eaLnBrk="0" fontAlgn="base" latinLnBrk="0" hangingPunct="0">
              <a:lnSpc>
                <a:spcPct val="150000"/>
              </a:lnSpc>
              <a:spcBef>
                <a:spcPct val="0"/>
              </a:spcBef>
              <a:spcAft>
                <a:spcPct val="0"/>
              </a:spcAft>
              <a:buClrTx/>
              <a:buSzTx/>
              <a:buFontTx/>
              <a:buChar char="•"/>
              <a:tabLst/>
            </a:pPr>
            <a:r>
              <a:rPr kumimoji="0" lang="es-ES" sz="1400" b="0" i="0" u="none" strike="noStrike" cap="none" normalizeH="0" baseline="0" dirty="0">
                <a:ln>
                  <a:noFill/>
                </a:ln>
                <a:solidFill>
                  <a:schemeClr val="tx1"/>
                </a:solidFill>
                <a:effectLst/>
                <a:latin typeface="Arial" pitchFamily="34" charset="0"/>
                <a:ea typeface="Calibri" pitchFamily="34" charset="0"/>
                <a:cs typeface="Arial" pitchFamily="34" charset="0"/>
              </a:rPr>
              <a:t>Pórticos.</a:t>
            </a:r>
            <a:endParaRPr kumimoji="0" lang="es-VE" sz="1400" b="0" i="0" u="none" strike="noStrike" cap="none" normalizeH="0" baseline="0" dirty="0">
              <a:ln>
                <a:noFill/>
              </a:ln>
              <a:solidFill>
                <a:schemeClr val="tx1"/>
              </a:solidFill>
              <a:effectLst/>
              <a:latin typeface="Arial" pitchFamily="34" charset="0"/>
            </a:endParaRPr>
          </a:p>
          <a:p>
            <a:pPr marL="0" marR="0" lvl="0" indent="0" algn="l" defTabSz="914400" rtl="0" eaLnBrk="0" fontAlgn="base" latinLnBrk="0" hangingPunct="0">
              <a:lnSpc>
                <a:spcPct val="150000"/>
              </a:lnSpc>
              <a:spcBef>
                <a:spcPct val="0"/>
              </a:spcBef>
              <a:spcAft>
                <a:spcPct val="0"/>
              </a:spcAft>
              <a:buClrTx/>
              <a:buSzTx/>
              <a:buFontTx/>
              <a:buChar char="•"/>
              <a:tabLst/>
            </a:pPr>
            <a:r>
              <a:rPr kumimoji="0" lang="es-ES" sz="1400" b="0" i="0" u="none" strike="noStrike" cap="none" normalizeH="0" baseline="0" dirty="0">
                <a:ln>
                  <a:noFill/>
                </a:ln>
                <a:solidFill>
                  <a:schemeClr val="tx1"/>
                </a:solidFill>
                <a:effectLst/>
                <a:latin typeface="Arial" pitchFamily="34" charset="0"/>
                <a:ea typeface="Calibri" pitchFamily="34" charset="0"/>
                <a:cs typeface="Arial" pitchFamily="34" charset="0"/>
              </a:rPr>
              <a:t>Soportes de equipos.</a:t>
            </a:r>
            <a:endParaRPr kumimoji="0" lang="es-VE" sz="1400" b="0" i="0" u="none" strike="noStrike" cap="none" normalizeH="0" baseline="0" dirty="0">
              <a:ln>
                <a:noFill/>
              </a:ln>
              <a:solidFill>
                <a:schemeClr val="tx1"/>
              </a:solidFill>
              <a:effectLst/>
              <a:latin typeface="Arial" pitchFamily="34" charset="0"/>
            </a:endParaRPr>
          </a:p>
          <a:p>
            <a:pPr marL="0" marR="0" lvl="0" indent="0" algn="l" defTabSz="914400" rtl="0" eaLnBrk="0" fontAlgn="base" latinLnBrk="0" hangingPunct="0">
              <a:lnSpc>
                <a:spcPct val="150000"/>
              </a:lnSpc>
              <a:spcBef>
                <a:spcPct val="0"/>
              </a:spcBef>
              <a:spcAft>
                <a:spcPct val="0"/>
              </a:spcAft>
              <a:buClrTx/>
              <a:buSzTx/>
              <a:buFontTx/>
              <a:buChar char="•"/>
              <a:tabLst/>
            </a:pPr>
            <a:r>
              <a:rPr kumimoji="0" lang="es-ES" sz="1400" b="0" i="0" u="none" strike="noStrike" cap="none" normalizeH="0" baseline="0" dirty="0">
                <a:ln>
                  <a:noFill/>
                </a:ln>
                <a:solidFill>
                  <a:schemeClr val="tx1"/>
                </a:solidFill>
                <a:effectLst/>
                <a:latin typeface="Arial" pitchFamily="34" charset="0"/>
                <a:ea typeface="Calibri" pitchFamily="34" charset="0"/>
                <a:cs typeface="Arial" pitchFamily="34" charset="0"/>
              </a:rPr>
              <a:t>Soportes de barras.</a:t>
            </a:r>
            <a:endParaRPr kumimoji="0" lang="es-VE" sz="1400" b="0" i="0" u="none" strike="noStrike" cap="none" normalizeH="0" baseline="0" dirty="0">
              <a:ln>
                <a:noFill/>
              </a:ln>
              <a:solidFill>
                <a:schemeClr val="tx1"/>
              </a:solidFill>
              <a:effectLst/>
              <a:latin typeface="Arial" pitchFamily="34" charset="0"/>
            </a:endParaRPr>
          </a:p>
          <a:p>
            <a:pPr marL="0" marR="0" lvl="0" indent="0" algn="l" defTabSz="914400" rtl="0" eaLnBrk="0" fontAlgn="base" latinLnBrk="0" hangingPunct="0">
              <a:lnSpc>
                <a:spcPct val="150000"/>
              </a:lnSpc>
              <a:spcBef>
                <a:spcPct val="0"/>
              </a:spcBef>
              <a:spcAft>
                <a:spcPct val="0"/>
              </a:spcAft>
              <a:buClrTx/>
              <a:buSzTx/>
              <a:buFontTx/>
              <a:buChar char="•"/>
              <a:tabLst/>
            </a:pPr>
            <a:r>
              <a:rPr kumimoji="0" lang="es-ES" sz="1400" b="0" i="0" u="none" strike="noStrike" cap="none" normalizeH="0" baseline="0" dirty="0">
                <a:ln>
                  <a:noFill/>
                </a:ln>
                <a:solidFill>
                  <a:schemeClr val="tx1"/>
                </a:solidFill>
                <a:effectLst/>
                <a:latin typeface="Arial" pitchFamily="34" charset="0"/>
                <a:ea typeface="Calibri" pitchFamily="34" charset="0"/>
                <a:cs typeface="Arial" pitchFamily="34" charset="0"/>
              </a:rPr>
              <a:t>Distancias de seguridad entre fase y a tierra.</a:t>
            </a:r>
            <a:endParaRPr kumimoji="0" lang="es-ES" sz="1400" b="0" i="0" u="none" strike="noStrike" cap="none" normalizeH="0" baseline="0" dirty="0">
              <a:ln>
                <a:noFill/>
              </a:ln>
              <a:solidFill>
                <a:schemeClr val="tx1"/>
              </a:solidFill>
              <a:effectLst/>
              <a:latin typeface="Arial" pitchFamily="34" charset="0"/>
            </a:endParaRPr>
          </a:p>
        </p:txBody>
      </p:sp>
      <p:pic>
        <p:nvPicPr>
          <p:cNvPr id="68611" name="Picture 3"/>
          <p:cNvPicPr>
            <a:picLocks noChangeAspect="1" noChangeArrowheads="1"/>
          </p:cNvPicPr>
          <p:nvPr/>
        </p:nvPicPr>
        <p:blipFill>
          <a:blip r:embed="rId3"/>
          <a:srcRect/>
          <a:stretch>
            <a:fillRect/>
          </a:stretch>
        </p:blipFill>
        <p:spPr bwMode="auto">
          <a:xfrm>
            <a:off x="5572132" y="4500570"/>
            <a:ext cx="3143272" cy="2071702"/>
          </a:xfrm>
          <a:prstGeom prst="rect">
            <a:avLst/>
          </a:prstGeom>
          <a:noFill/>
          <a:ln w="9525">
            <a:noFill/>
            <a:miter lim="800000"/>
            <a:headEnd/>
            <a:tailEnd/>
          </a:ln>
          <a:effectLst/>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6" name="Rectangle 2"/>
          <p:cNvSpPr>
            <a:spLocks noChangeArrowheads="1"/>
          </p:cNvSpPr>
          <p:nvPr/>
        </p:nvSpPr>
        <p:spPr bwMode="auto">
          <a:xfrm>
            <a:off x="0" y="1428736"/>
            <a:ext cx="9193864" cy="415498"/>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449263" algn="just" defTabSz="914400" rtl="0" eaLnBrk="1" fontAlgn="base" latinLnBrk="0" hangingPunct="1">
              <a:lnSpc>
                <a:spcPct val="150000"/>
              </a:lnSpc>
              <a:spcBef>
                <a:spcPct val="0"/>
              </a:spcBef>
              <a:spcAft>
                <a:spcPct val="0"/>
              </a:spcAft>
              <a:buClrTx/>
              <a:buSzTx/>
              <a:buFontTx/>
              <a:buNone/>
              <a:tabLst/>
            </a:pPr>
            <a:r>
              <a:rPr kumimoji="0" lang="es-ES" sz="1400" b="0" i="0" u="none" strike="noStrike" cap="none" normalizeH="0" baseline="0" dirty="0">
                <a:ln>
                  <a:noFill/>
                </a:ln>
                <a:solidFill>
                  <a:schemeClr val="tx1"/>
                </a:solidFill>
                <a:effectLst/>
                <a:latin typeface="Arial" pitchFamily="34" charset="0"/>
                <a:ea typeface="Calibri" pitchFamily="34" charset="0"/>
                <a:cs typeface="Arial" pitchFamily="34" charset="0"/>
              </a:rPr>
              <a:t>Una vez seleccionado el tipo de subestación a proyectar se deben tomar en cuenta los siguientes aspectos:</a:t>
            </a:r>
            <a:endParaRPr kumimoji="0" lang="es-ES" sz="1400" b="0" i="0" u="none" strike="noStrike" cap="none" normalizeH="0" baseline="0" dirty="0">
              <a:ln>
                <a:noFill/>
              </a:ln>
              <a:solidFill>
                <a:schemeClr val="tx1"/>
              </a:solidFill>
              <a:effectLst/>
              <a:latin typeface="Arial" pitchFamily="34" charset="0"/>
            </a:endParaRPr>
          </a:p>
        </p:txBody>
      </p:sp>
      <p:pic>
        <p:nvPicPr>
          <p:cNvPr id="18" name="Imagen 2"/>
          <p:cNvPicPr>
            <a:picLocks noChangeAspect="1" noChangeArrowheads="1"/>
          </p:cNvPicPr>
          <p:nvPr/>
        </p:nvPicPr>
        <p:blipFill>
          <a:blip r:embed="rId2" cstate="print"/>
          <a:srcRect/>
          <a:stretch>
            <a:fillRect/>
          </a:stretch>
        </p:blipFill>
        <p:spPr bwMode="auto">
          <a:xfrm>
            <a:off x="0" y="0"/>
            <a:ext cx="1119693" cy="1167432"/>
          </a:xfrm>
          <a:prstGeom prst="rect">
            <a:avLst/>
          </a:prstGeom>
          <a:noFill/>
          <a:ln w="9525">
            <a:noFill/>
            <a:miter lim="800000"/>
            <a:headEnd/>
            <a:tailEnd/>
          </a:ln>
        </p:spPr>
      </p:pic>
      <p:sp>
        <p:nvSpPr>
          <p:cNvPr id="20" name="Rectangle 1"/>
          <p:cNvSpPr>
            <a:spLocks noChangeArrowheads="1"/>
          </p:cNvSpPr>
          <p:nvPr/>
        </p:nvSpPr>
        <p:spPr bwMode="auto">
          <a:xfrm>
            <a:off x="1214414" y="214290"/>
            <a:ext cx="7474799" cy="959197"/>
          </a:xfrm>
          <a:prstGeom prst="rect">
            <a:avLst/>
          </a:prstGeom>
          <a:noFill/>
          <a:ln>
            <a:noFill/>
            <a:headEnd/>
            <a:tailEnd/>
          </a:ln>
        </p:spPr>
        <p:style>
          <a:lnRef idx="1">
            <a:schemeClr val="dk1"/>
          </a:lnRef>
          <a:fillRef idx="2">
            <a:schemeClr val="dk1"/>
          </a:fillRef>
          <a:effectRef idx="1">
            <a:schemeClr val="dk1"/>
          </a:effectRef>
          <a:fontRef idx="minor">
            <a:schemeClr val="dk1"/>
          </a:fontRef>
        </p:style>
        <p:txBody>
          <a:bodyPr vert="horz" wrap="square" lIns="409446" tIns="126960" rIns="91440" bIns="0" numCol="1" anchor="ctr" anchorCtr="0" compatLnSpc="1">
            <a:prstTxWarp prst="textNoShape">
              <a:avLst/>
            </a:prstTxWarp>
            <a:spAutoFit/>
          </a:bodyPr>
          <a:lstStyle/>
          <a:p>
            <a:pPr marL="457200" marR="0" lvl="1" indent="0" algn="ctr" defTabSz="914400" eaLnBrk="1" fontAlgn="auto" latinLnBrk="0" hangingPunct="1">
              <a:lnSpc>
                <a:spcPct val="100000"/>
              </a:lnSpc>
              <a:spcBef>
                <a:spcPts val="0"/>
              </a:spcBef>
              <a:spcAft>
                <a:spcPts val="0"/>
              </a:spcAft>
              <a:buClrTx/>
              <a:buSzTx/>
              <a:tabLst/>
              <a:defRPr/>
            </a:pPr>
            <a:r>
              <a:rPr lang="es-ES" b="1" dirty="0">
                <a:ln>
                  <a:solidFill>
                    <a:sysClr val="windowText" lastClr="000000"/>
                  </a:solidFill>
                </a:ln>
                <a:solidFill>
                  <a:schemeClr val="tx1"/>
                </a:solidFill>
                <a:latin typeface="Arial" pitchFamily="34" charset="0"/>
                <a:cs typeface="Arial" pitchFamily="34" charset="0"/>
              </a:rPr>
              <a:t>Componentes y parámetros principales de una Subestación Eléctrica.</a:t>
            </a:r>
          </a:p>
          <a:p>
            <a:pPr marL="914400" marR="0" lvl="2" indent="0" algn="l" defTabSz="914400" rtl="0" eaLnBrk="0" fontAlgn="base" latinLnBrk="0" hangingPunct="0">
              <a:lnSpc>
                <a:spcPct val="100000"/>
              </a:lnSpc>
              <a:spcBef>
                <a:spcPct val="0"/>
              </a:spcBef>
              <a:spcAft>
                <a:spcPct val="0"/>
              </a:spcAft>
              <a:buClrTx/>
              <a:buSzTx/>
              <a:buFontTx/>
              <a:buAutoNum type="arabicPeriod"/>
              <a:tabLst/>
            </a:pPr>
            <a:endParaRPr kumimoji="0" lang="es-ES" i="0" u="none" strike="noStrike" cap="none" normalizeH="0" baseline="0" dirty="0">
              <a:ln>
                <a:noFill/>
              </a:ln>
              <a:solidFill>
                <a:schemeClr val="tx1"/>
              </a:solidFill>
              <a:effectLst/>
              <a:latin typeface="Arial" pitchFamily="34" charset="0"/>
            </a:endParaRPr>
          </a:p>
        </p:txBody>
      </p:sp>
      <p:sp>
        <p:nvSpPr>
          <p:cNvPr id="22" name="21 Abrir llave"/>
          <p:cNvSpPr/>
          <p:nvPr/>
        </p:nvSpPr>
        <p:spPr>
          <a:xfrm>
            <a:off x="428596" y="2500306"/>
            <a:ext cx="1785950" cy="3571900"/>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s-VE"/>
          </a:p>
        </p:txBody>
      </p:sp>
      <p:sp>
        <p:nvSpPr>
          <p:cNvPr id="100353" name="Rectangle 1"/>
          <p:cNvSpPr>
            <a:spLocks noChangeArrowheads="1"/>
          </p:cNvSpPr>
          <p:nvPr/>
        </p:nvSpPr>
        <p:spPr bwMode="auto">
          <a:xfrm>
            <a:off x="1714480" y="2928934"/>
            <a:ext cx="6643734" cy="235449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50000"/>
              </a:lnSpc>
              <a:spcBef>
                <a:spcPct val="0"/>
              </a:spcBef>
              <a:spcAft>
                <a:spcPct val="0"/>
              </a:spcAft>
              <a:buClrTx/>
              <a:buSzTx/>
              <a:buFontTx/>
              <a:buChar char="•"/>
              <a:tabLst/>
            </a:pPr>
            <a:r>
              <a:rPr kumimoji="0" lang="es-ES" sz="1400" b="0" i="0" u="none" strike="noStrike" cap="none" normalizeH="0" baseline="0" dirty="0">
                <a:ln>
                  <a:noFill/>
                </a:ln>
                <a:solidFill>
                  <a:schemeClr val="tx1"/>
                </a:solidFill>
                <a:effectLst/>
                <a:latin typeface="Arial" pitchFamily="34" charset="0"/>
                <a:ea typeface="Calibri" pitchFamily="34" charset="0"/>
                <a:cs typeface="Arial" pitchFamily="34" charset="0"/>
              </a:rPr>
              <a:t>Equipos que pueden permitir el mantenimiento con seguridad.</a:t>
            </a:r>
            <a:endParaRPr kumimoji="0" lang="es-VE" sz="1400" b="0" i="0" u="none" strike="noStrike" cap="none" normalizeH="0" baseline="0" dirty="0">
              <a:ln>
                <a:noFill/>
              </a:ln>
              <a:solidFill>
                <a:schemeClr val="tx1"/>
              </a:solidFill>
              <a:effectLst/>
              <a:latin typeface="Arial" pitchFamily="34" charset="0"/>
            </a:endParaRPr>
          </a:p>
          <a:p>
            <a:pPr marL="0" marR="0" lvl="0" indent="0" algn="l" defTabSz="914400" rtl="0" eaLnBrk="0" fontAlgn="base" latinLnBrk="0" hangingPunct="0">
              <a:lnSpc>
                <a:spcPct val="150000"/>
              </a:lnSpc>
              <a:spcBef>
                <a:spcPct val="0"/>
              </a:spcBef>
              <a:spcAft>
                <a:spcPct val="0"/>
              </a:spcAft>
              <a:buClrTx/>
              <a:buSzTx/>
              <a:buFontTx/>
              <a:buChar char="•"/>
              <a:tabLst/>
            </a:pPr>
            <a:r>
              <a:rPr kumimoji="0" lang="es-ES" sz="1400" b="0" i="0" u="none" strike="noStrike" cap="none" normalizeH="0" baseline="0" dirty="0">
                <a:ln>
                  <a:noFill/>
                </a:ln>
                <a:solidFill>
                  <a:schemeClr val="tx1"/>
                </a:solidFill>
                <a:effectLst/>
                <a:latin typeface="Arial" pitchFamily="34" charset="0"/>
                <a:ea typeface="Calibri" pitchFamily="34" charset="0"/>
                <a:cs typeface="Arial" pitchFamily="34" charset="0"/>
              </a:rPr>
              <a:t>Criterios tales como la elevación de la temperatura en condiciones de operación normal o de emergencia. Tamaños normalizados, tipos de conector, aisladores, anclajes, interferencias radiofónicas.</a:t>
            </a:r>
            <a:endParaRPr kumimoji="0" lang="es-VE" sz="1400" b="0" i="0" u="none" strike="noStrike" cap="none" normalizeH="0" baseline="0" dirty="0">
              <a:ln>
                <a:noFill/>
              </a:ln>
              <a:solidFill>
                <a:schemeClr val="tx1"/>
              </a:solidFill>
              <a:effectLst/>
              <a:latin typeface="Arial" pitchFamily="34" charset="0"/>
            </a:endParaRPr>
          </a:p>
          <a:p>
            <a:pPr marL="0" marR="0" lvl="0" indent="0" algn="l" defTabSz="914400" rtl="0" eaLnBrk="0" fontAlgn="base" latinLnBrk="0" hangingPunct="0">
              <a:lnSpc>
                <a:spcPct val="150000"/>
              </a:lnSpc>
              <a:spcBef>
                <a:spcPct val="0"/>
              </a:spcBef>
              <a:spcAft>
                <a:spcPct val="0"/>
              </a:spcAft>
              <a:buClrTx/>
              <a:buSzTx/>
              <a:buFontTx/>
              <a:buChar char="•"/>
              <a:tabLst/>
            </a:pPr>
            <a:r>
              <a:rPr kumimoji="0" lang="es-ES" sz="1400" b="0" i="0" u="none" strike="noStrike" cap="none" normalizeH="0" baseline="0" dirty="0">
                <a:ln>
                  <a:noFill/>
                </a:ln>
                <a:solidFill>
                  <a:schemeClr val="tx1"/>
                </a:solidFill>
                <a:effectLst/>
                <a:latin typeface="Arial" pitchFamily="34" charset="0"/>
                <a:ea typeface="Calibri" pitchFamily="34" charset="0"/>
                <a:cs typeface="Arial" pitchFamily="34" charset="0"/>
              </a:rPr>
              <a:t>Criterios para la selección de cables de mando y medida. Uso de blindaje.</a:t>
            </a:r>
            <a:endParaRPr kumimoji="0" lang="es-VE" sz="1400" b="0" i="0" u="none" strike="noStrike" cap="none" normalizeH="0" baseline="0" dirty="0">
              <a:ln>
                <a:noFill/>
              </a:ln>
              <a:solidFill>
                <a:schemeClr val="tx1"/>
              </a:solidFill>
              <a:effectLst/>
              <a:latin typeface="Arial" pitchFamily="34" charset="0"/>
            </a:endParaRPr>
          </a:p>
          <a:p>
            <a:pPr marL="0" marR="0" lvl="0" indent="0" algn="l" defTabSz="914400" rtl="0" eaLnBrk="0" fontAlgn="base" latinLnBrk="0" hangingPunct="0">
              <a:lnSpc>
                <a:spcPct val="150000"/>
              </a:lnSpc>
              <a:spcBef>
                <a:spcPct val="0"/>
              </a:spcBef>
              <a:spcAft>
                <a:spcPct val="0"/>
              </a:spcAft>
              <a:buClrTx/>
              <a:buSzTx/>
              <a:buFontTx/>
              <a:buChar char="•"/>
              <a:tabLst/>
            </a:pPr>
            <a:r>
              <a:rPr kumimoji="0" lang="es-ES" sz="1400" b="0" i="0" u="none" strike="noStrike" cap="none" normalizeH="0" baseline="0" dirty="0">
                <a:ln>
                  <a:noFill/>
                </a:ln>
                <a:solidFill>
                  <a:schemeClr val="tx1"/>
                </a:solidFill>
                <a:effectLst/>
                <a:latin typeface="Arial" pitchFamily="34" charset="0"/>
                <a:ea typeface="Calibri" pitchFamily="34" charset="0"/>
                <a:cs typeface="Arial" pitchFamily="34" charset="0"/>
              </a:rPr>
              <a:t>Criterios generales para la protección de líneas (confiabilidad, seguridad, estabilidad)</a:t>
            </a:r>
            <a:endParaRPr kumimoji="0" lang="es-ES" sz="1400" b="0" i="0" u="none" strike="noStrike" cap="none" normalizeH="0" baseline="0" dirty="0">
              <a:ln>
                <a:noFill/>
              </a:ln>
              <a:solidFill>
                <a:schemeClr val="tx1"/>
              </a:solidFill>
              <a:effectLst/>
              <a:latin typeface="Arial" pitchFamily="34" charset="0"/>
            </a:endParaRPr>
          </a:p>
        </p:txBody>
      </p:sp>
      <p:pic>
        <p:nvPicPr>
          <p:cNvPr id="100354" name="Picture 2"/>
          <p:cNvPicPr>
            <a:picLocks noChangeAspect="1" noChangeArrowheads="1"/>
          </p:cNvPicPr>
          <p:nvPr/>
        </p:nvPicPr>
        <p:blipFill>
          <a:blip r:embed="rId3"/>
          <a:srcRect/>
          <a:stretch>
            <a:fillRect/>
          </a:stretch>
        </p:blipFill>
        <p:spPr bwMode="auto">
          <a:xfrm>
            <a:off x="6000760" y="4962525"/>
            <a:ext cx="2743200" cy="1895475"/>
          </a:xfrm>
          <a:prstGeom prst="ellipse">
            <a:avLst/>
          </a:prstGeom>
          <a:ln>
            <a:noFill/>
          </a:ln>
          <a:effectLst>
            <a:softEdge rad="112500"/>
          </a:effectLst>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6" name="Rectangle 2"/>
          <p:cNvSpPr>
            <a:spLocks noChangeArrowheads="1"/>
          </p:cNvSpPr>
          <p:nvPr/>
        </p:nvSpPr>
        <p:spPr bwMode="auto">
          <a:xfrm>
            <a:off x="-43451" y="1500174"/>
            <a:ext cx="9187451" cy="415498"/>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449263" algn="just" defTabSz="914400" rtl="0" eaLnBrk="1" fontAlgn="base" latinLnBrk="0" hangingPunct="1">
              <a:lnSpc>
                <a:spcPct val="150000"/>
              </a:lnSpc>
              <a:spcBef>
                <a:spcPct val="0"/>
              </a:spcBef>
              <a:spcAft>
                <a:spcPct val="0"/>
              </a:spcAft>
              <a:buClrTx/>
              <a:buSzTx/>
              <a:buFontTx/>
              <a:buNone/>
              <a:tabLst/>
            </a:pPr>
            <a:r>
              <a:rPr kumimoji="0" lang="es-ES" sz="1400" b="0" i="0" u="none" strike="noStrike" cap="none" normalizeH="0" baseline="0" dirty="0">
                <a:ln>
                  <a:noFill/>
                </a:ln>
                <a:solidFill>
                  <a:schemeClr val="tx1"/>
                </a:solidFill>
                <a:effectLst/>
                <a:latin typeface="Arial" pitchFamily="34" charset="0"/>
                <a:ea typeface="Calibri" pitchFamily="34" charset="0"/>
                <a:cs typeface="Arial" pitchFamily="34" charset="0"/>
              </a:rPr>
              <a:t>Una vez seleccionado el tipo de subestación a proyectar se deben tomar en cuenta los siguientes aspectos</a:t>
            </a:r>
            <a:r>
              <a:rPr kumimoji="0" lang="es-ES" sz="1200" b="0" i="0" u="none" strike="noStrike" cap="none" normalizeH="0" baseline="0" dirty="0">
                <a:ln>
                  <a:noFill/>
                </a:ln>
                <a:solidFill>
                  <a:schemeClr val="tx1"/>
                </a:solidFill>
                <a:effectLst/>
                <a:latin typeface="Arial" pitchFamily="34" charset="0"/>
                <a:ea typeface="Calibri" pitchFamily="34" charset="0"/>
                <a:cs typeface="Arial" pitchFamily="34" charset="0"/>
              </a:rPr>
              <a:t>:</a:t>
            </a:r>
            <a:endParaRPr kumimoji="0" lang="es-ES" sz="1800" b="0" i="0" u="none" strike="noStrike" cap="none" normalizeH="0" baseline="0" dirty="0">
              <a:ln>
                <a:noFill/>
              </a:ln>
              <a:solidFill>
                <a:schemeClr val="tx1"/>
              </a:solidFill>
              <a:effectLst/>
              <a:latin typeface="Arial" pitchFamily="34" charset="0"/>
            </a:endParaRPr>
          </a:p>
        </p:txBody>
      </p:sp>
      <p:sp>
        <p:nvSpPr>
          <p:cNvPr id="143364" name="AutoShape 4" descr="Resultado de imagen de SUBESTACIONES ELECTRICAS EN CONSTRUCCION"/>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s-ES"/>
          </a:p>
        </p:txBody>
      </p:sp>
      <p:pic>
        <p:nvPicPr>
          <p:cNvPr id="143365" name="Picture 5"/>
          <p:cNvPicPr>
            <a:picLocks noChangeAspect="1" noChangeArrowheads="1"/>
          </p:cNvPicPr>
          <p:nvPr/>
        </p:nvPicPr>
        <p:blipFill>
          <a:blip r:embed="rId2" cstate="print"/>
          <a:srcRect/>
          <a:stretch>
            <a:fillRect/>
          </a:stretch>
        </p:blipFill>
        <p:spPr bwMode="auto">
          <a:xfrm>
            <a:off x="5786446" y="4500570"/>
            <a:ext cx="2767016" cy="2000264"/>
          </a:xfrm>
          <a:prstGeom prst="ellipse">
            <a:avLst/>
          </a:prstGeom>
          <a:ln>
            <a:noFill/>
          </a:ln>
          <a:effectLst>
            <a:softEdge rad="112500"/>
          </a:effectLst>
        </p:spPr>
      </p:pic>
      <p:pic>
        <p:nvPicPr>
          <p:cNvPr id="10" name="Imagen 2"/>
          <p:cNvPicPr>
            <a:picLocks noChangeAspect="1" noChangeArrowheads="1"/>
          </p:cNvPicPr>
          <p:nvPr/>
        </p:nvPicPr>
        <p:blipFill>
          <a:blip r:embed="rId3" cstate="print"/>
          <a:srcRect/>
          <a:stretch>
            <a:fillRect/>
          </a:stretch>
        </p:blipFill>
        <p:spPr bwMode="auto">
          <a:xfrm>
            <a:off x="0" y="0"/>
            <a:ext cx="1119693" cy="1167432"/>
          </a:xfrm>
          <a:prstGeom prst="rect">
            <a:avLst/>
          </a:prstGeom>
          <a:noFill/>
          <a:ln w="9525">
            <a:noFill/>
            <a:miter lim="800000"/>
            <a:headEnd/>
            <a:tailEnd/>
          </a:ln>
        </p:spPr>
      </p:pic>
      <p:sp>
        <p:nvSpPr>
          <p:cNvPr id="11" name="10 Abrir llave"/>
          <p:cNvSpPr/>
          <p:nvPr/>
        </p:nvSpPr>
        <p:spPr>
          <a:xfrm>
            <a:off x="428596" y="2500306"/>
            <a:ext cx="1785950" cy="3571900"/>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s-VE"/>
          </a:p>
        </p:txBody>
      </p:sp>
      <p:sp>
        <p:nvSpPr>
          <p:cNvPr id="12" name="11 Rectángulo"/>
          <p:cNvSpPr/>
          <p:nvPr/>
        </p:nvSpPr>
        <p:spPr>
          <a:xfrm>
            <a:off x="1643042" y="2643182"/>
            <a:ext cx="5715024" cy="698717"/>
          </a:xfrm>
          <a:prstGeom prst="rect">
            <a:avLst/>
          </a:prstGeom>
        </p:spPr>
        <p:txBody>
          <a:bodyPr wrap="square">
            <a:spAutoFit/>
          </a:bodyPr>
          <a:lstStyle/>
          <a:p>
            <a:pPr lvl="0" algn="just">
              <a:lnSpc>
                <a:spcPct val="150000"/>
              </a:lnSpc>
              <a:buFontTx/>
              <a:buChar char="•"/>
            </a:pPr>
            <a:r>
              <a:rPr lang="es-ES" sz="1400" dirty="0">
                <a:latin typeface="Arial" pitchFamily="34" charset="0"/>
                <a:ea typeface="Calibri" pitchFamily="34" charset="0"/>
                <a:cs typeface="Arial" pitchFamily="34" charset="0"/>
              </a:rPr>
              <a:t>Esquemas de principios para la protección de transformadores, baterías de condensadores, barras, fallas de interruptores, salidas).</a:t>
            </a:r>
            <a:endParaRPr lang="es-ES" sz="1400" dirty="0">
              <a:latin typeface="Arial" pitchFamily="34" charset="0"/>
            </a:endParaRPr>
          </a:p>
        </p:txBody>
      </p:sp>
      <p:sp>
        <p:nvSpPr>
          <p:cNvPr id="13" name="12 Rectángulo"/>
          <p:cNvSpPr/>
          <p:nvPr/>
        </p:nvSpPr>
        <p:spPr>
          <a:xfrm>
            <a:off x="1571604" y="3786190"/>
            <a:ext cx="4572000" cy="584775"/>
          </a:xfrm>
          <a:prstGeom prst="rect">
            <a:avLst/>
          </a:prstGeom>
        </p:spPr>
        <p:txBody>
          <a:bodyPr>
            <a:spAutoFit/>
          </a:bodyPr>
          <a:lstStyle/>
          <a:p>
            <a:pPr lvl="0" algn="just">
              <a:buFontTx/>
              <a:buChar char="•"/>
            </a:pPr>
            <a:r>
              <a:rPr lang="es-ES" sz="1400" dirty="0">
                <a:latin typeface="Arial" pitchFamily="34" charset="0"/>
                <a:ea typeface="Calibri" pitchFamily="34" charset="0"/>
                <a:cs typeface="Arial" pitchFamily="34" charset="0"/>
              </a:rPr>
              <a:t>Tipo de mando y señalización requeridos en cada tipo de subestación</a:t>
            </a:r>
            <a:r>
              <a:rPr lang="es-ES" dirty="0">
                <a:latin typeface="Arial" pitchFamily="34" charset="0"/>
                <a:ea typeface="Calibri" pitchFamily="34" charset="0"/>
                <a:cs typeface="Arial" pitchFamily="34" charset="0"/>
              </a:rPr>
              <a:t>.</a:t>
            </a:r>
            <a:endParaRPr lang="es-ES" sz="1600" dirty="0">
              <a:latin typeface="Arial" pitchFamily="34" charset="0"/>
            </a:endParaRPr>
          </a:p>
        </p:txBody>
      </p:sp>
      <p:sp>
        <p:nvSpPr>
          <p:cNvPr id="14" name="13 Rectángulo"/>
          <p:cNvSpPr/>
          <p:nvPr/>
        </p:nvSpPr>
        <p:spPr>
          <a:xfrm>
            <a:off x="1500166" y="5072074"/>
            <a:ext cx="4572000" cy="523220"/>
          </a:xfrm>
          <a:prstGeom prst="rect">
            <a:avLst/>
          </a:prstGeom>
        </p:spPr>
        <p:txBody>
          <a:bodyPr>
            <a:spAutoFit/>
          </a:bodyPr>
          <a:lstStyle/>
          <a:p>
            <a:pPr lvl="0">
              <a:buFontTx/>
              <a:buChar char="•"/>
            </a:pPr>
            <a:r>
              <a:rPr lang="es-ES" sz="1400" dirty="0">
                <a:latin typeface="Arial" pitchFamily="34" charset="0"/>
                <a:ea typeface="Calibri" pitchFamily="34" charset="0"/>
                <a:cs typeface="Arial" pitchFamily="34" charset="0"/>
              </a:rPr>
              <a:t>Lista Preliminar de Equipos Mayores</a:t>
            </a:r>
            <a:endParaRPr lang="es-ES" sz="1400" dirty="0">
              <a:latin typeface="Arial" pitchFamily="34" charset="0"/>
            </a:endParaRPr>
          </a:p>
          <a:p>
            <a:pPr lvl="0" eaLnBrk="0" hangingPunct="0"/>
            <a:endParaRPr lang="es-ES" sz="1400" dirty="0">
              <a:latin typeface="Arial" pitchFamily="34" charset="0"/>
            </a:endParaRPr>
          </a:p>
        </p:txBody>
      </p:sp>
      <p:sp>
        <p:nvSpPr>
          <p:cNvPr id="15" name="Rectangle 1"/>
          <p:cNvSpPr>
            <a:spLocks noChangeArrowheads="1"/>
          </p:cNvSpPr>
          <p:nvPr/>
        </p:nvSpPr>
        <p:spPr bwMode="auto">
          <a:xfrm>
            <a:off x="1214414" y="214290"/>
            <a:ext cx="7474799" cy="959197"/>
          </a:xfrm>
          <a:prstGeom prst="rect">
            <a:avLst/>
          </a:prstGeom>
          <a:noFill/>
          <a:ln>
            <a:noFill/>
            <a:headEnd/>
            <a:tailEnd/>
          </a:ln>
        </p:spPr>
        <p:style>
          <a:lnRef idx="1">
            <a:schemeClr val="dk1"/>
          </a:lnRef>
          <a:fillRef idx="2">
            <a:schemeClr val="dk1"/>
          </a:fillRef>
          <a:effectRef idx="1">
            <a:schemeClr val="dk1"/>
          </a:effectRef>
          <a:fontRef idx="minor">
            <a:schemeClr val="dk1"/>
          </a:fontRef>
        </p:style>
        <p:txBody>
          <a:bodyPr vert="horz" wrap="square" lIns="409446" tIns="126960" rIns="91440" bIns="0" numCol="1" anchor="ctr" anchorCtr="0" compatLnSpc="1">
            <a:prstTxWarp prst="textNoShape">
              <a:avLst/>
            </a:prstTxWarp>
            <a:spAutoFit/>
          </a:bodyPr>
          <a:lstStyle/>
          <a:p>
            <a:pPr marL="457200" marR="0" lvl="1" indent="0" algn="ctr" defTabSz="914400" eaLnBrk="1" fontAlgn="auto" latinLnBrk="0" hangingPunct="1">
              <a:lnSpc>
                <a:spcPct val="100000"/>
              </a:lnSpc>
              <a:spcBef>
                <a:spcPts val="0"/>
              </a:spcBef>
              <a:spcAft>
                <a:spcPts val="0"/>
              </a:spcAft>
              <a:buClrTx/>
              <a:buSzTx/>
              <a:tabLst/>
              <a:defRPr/>
            </a:pPr>
            <a:r>
              <a:rPr lang="es-ES" b="1" dirty="0">
                <a:ln>
                  <a:solidFill>
                    <a:sysClr val="windowText" lastClr="000000"/>
                  </a:solidFill>
                </a:ln>
                <a:solidFill>
                  <a:schemeClr val="tx1"/>
                </a:solidFill>
                <a:latin typeface="Arial" pitchFamily="34" charset="0"/>
                <a:cs typeface="Arial" pitchFamily="34" charset="0"/>
              </a:rPr>
              <a:t>Componentes y parámetros principales de una Subestación Eléctrica.</a:t>
            </a:r>
          </a:p>
          <a:p>
            <a:pPr marL="914400" marR="0" lvl="2" indent="0" algn="l" defTabSz="914400" rtl="0" eaLnBrk="0" fontAlgn="base" latinLnBrk="0" hangingPunct="0">
              <a:lnSpc>
                <a:spcPct val="100000"/>
              </a:lnSpc>
              <a:spcBef>
                <a:spcPct val="0"/>
              </a:spcBef>
              <a:spcAft>
                <a:spcPct val="0"/>
              </a:spcAft>
              <a:buClrTx/>
              <a:buSzTx/>
              <a:buFontTx/>
              <a:buAutoNum type="arabicPeriod"/>
              <a:tabLst/>
            </a:pPr>
            <a:endParaRPr kumimoji="0" lang="es-ES" i="0" u="none" strike="noStrike" cap="none" normalizeH="0" baseline="0" dirty="0">
              <a:ln>
                <a:noFill/>
              </a:ln>
              <a:solidFill>
                <a:schemeClr val="tx1"/>
              </a:solidFill>
              <a:effectLst/>
              <a:latin typeface="Arial" pitchFamily="34" charset="0"/>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6 Tabla"/>
          <p:cNvGraphicFramePr>
            <a:graphicFrameLocks noGrp="1"/>
          </p:cNvGraphicFramePr>
          <p:nvPr>
            <p:extLst>
              <p:ext uri="{D42A27DB-BD31-4B8C-83A1-F6EECF244321}">
                <p14:modId xmlns:p14="http://schemas.microsoft.com/office/powerpoint/2010/main" val="1908866592"/>
              </p:ext>
            </p:extLst>
          </p:nvPr>
        </p:nvGraphicFramePr>
        <p:xfrm>
          <a:off x="785787" y="1493520"/>
          <a:ext cx="7572427" cy="4829824"/>
        </p:xfrm>
        <a:graphic>
          <a:graphicData uri="http://schemas.openxmlformats.org/drawingml/2006/table">
            <a:tbl>
              <a:tblPr/>
              <a:tblGrid>
                <a:gridCol w="1606591">
                  <a:extLst>
                    <a:ext uri="{9D8B030D-6E8A-4147-A177-3AD203B41FA5}">
                      <a16:colId xmlns:a16="http://schemas.microsoft.com/office/drawing/2014/main" val="20000"/>
                    </a:ext>
                  </a:extLst>
                </a:gridCol>
                <a:gridCol w="2868392">
                  <a:extLst>
                    <a:ext uri="{9D8B030D-6E8A-4147-A177-3AD203B41FA5}">
                      <a16:colId xmlns:a16="http://schemas.microsoft.com/office/drawing/2014/main" val="20001"/>
                    </a:ext>
                  </a:extLst>
                </a:gridCol>
                <a:gridCol w="3097444">
                  <a:extLst>
                    <a:ext uri="{9D8B030D-6E8A-4147-A177-3AD203B41FA5}">
                      <a16:colId xmlns:a16="http://schemas.microsoft.com/office/drawing/2014/main" val="20002"/>
                    </a:ext>
                  </a:extLst>
                </a:gridCol>
              </a:tblGrid>
              <a:tr h="299161">
                <a:tc>
                  <a:txBody>
                    <a:bodyPr/>
                    <a:lstStyle/>
                    <a:p>
                      <a:pPr algn="just">
                        <a:lnSpc>
                          <a:spcPct val="150000"/>
                        </a:lnSpc>
                        <a:spcAft>
                          <a:spcPts val="0"/>
                        </a:spcAft>
                      </a:pPr>
                      <a:r>
                        <a:rPr lang="es-ES" sz="1400" dirty="0">
                          <a:latin typeface="Arial"/>
                          <a:ea typeface="Calibri"/>
                          <a:cs typeface="Times New Roman"/>
                        </a:rPr>
                        <a:t>Equipos</a:t>
                      </a:r>
                      <a:endParaRPr lang="es-ES" sz="1400" dirty="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algn="ctr">
                        <a:lnSpc>
                          <a:spcPct val="150000"/>
                        </a:lnSpc>
                        <a:spcAft>
                          <a:spcPts val="0"/>
                        </a:spcAft>
                      </a:pPr>
                      <a:r>
                        <a:rPr lang="es-ES" sz="1400">
                          <a:latin typeface="Arial"/>
                          <a:ea typeface="Calibri"/>
                          <a:cs typeface="Times New Roman"/>
                        </a:rPr>
                        <a:t>Relación de equipos</a:t>
                      </a:r>
                      <a:endParaRPr lang="es-ES" sz="14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s-ES"/>
                    </a:p>
                  </a:txBody>
                  <a:tcPr/>
                </a:tc>
                <a:extLst>
                  <a:ext uri="{0D108BD9-81ED-4DB2-BD59-A6C34878D82A}">
                    <a16:rowId xmlns:a16="http://schemas.microsoft.com/office/drawing/2014/main" val="10000"/>
                  </a:ext>
                </a:extLst>
              </a:tr>
              <a:tr h="1371155">
                <a:tc>
                  <a:txBody>
                    <a:bodyPr/>
                    <a:lstStyle/>
                    <a:p>
                      <a:pPr>
                        <a:lnSpc>
                          <a:spcPct val="150000"/>
                        </a:lnSpc>
                        <a:spcAft>
                          <a:spcPts val="1000"/>
                        </a:spcAft>
                      </a:pPr>
                      <a:r>
                        <a:rPr lang="es-ES" sz="1400">
                          <a:latin typeface="Arial"/>
                          <a:ea typeface="Calibri"/>
                          <a:cs typeface="Times New Roman"/>
                        </a:rPr>
                        <a:t>Alta tensión</a:t>
                      </a:r>
                      <a:endParaRPr lang="es-ES" sz="14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342900" lvl="0" indent="-342900">
                        <a:lnSpc>
                          <a:spcPct val="115000"/>
                        </a:lnSpc>
                        <a:spcAft>
                          <a:spcPts val="1000"/>
                        </a:spcAft>
                        <a:buFont typeface="Wingdings"/>
                        <a:buChar char=""/>
                      </a:pPr>
                      <a:r>
                        <a:rPr lang="es-ES" sz="1400" dirty="0">
                          <a:latin typeface="Arial"/>
                          <a:ea typeface="Calibri"/>
                          <a:cs typeface="Times New Roman"/>
                        </a:rPr>
                        <a:t>Interruptores automáticos</a:t>
                      </a:r>
                      <a:endParaRPr lang="es-ES" sz="1400" dirty="0">
                        <a:latin typeface="Calibri"/>
                        <a:ea typeface="Calibri"/>
                        <a:cs typeface="Times New Roman"/>
                      </a:endParaRPr>
                    </a:p>
                    <a:p>
                      <a:pPr marL="342900" lvl="0" indent="-342900">
                        <a:lnSpc>
                          <a:spcPct val="115000"/>
                        </a:lnSpc>
                        <a:spcAft>
                          <a:spcPts val="1000"/>
                        </a:spcAft>
                        <a:buFont typeface="Wingdings"/>
                        <a:buChar char=""/>
                      </a:pPr>
                      <a:r>
                        <a:rPr lang="es-ES" sz="1400" dirty="0">
                          <a:latin typeface="Arial"/>
                          <a:ea typeface="Calibri"/>
                          <a:cs typeface="Times New Roman"/>
                        </a:rPr>
                        <a:t>Seccionadores</a:t>
                      </a:r>
                      <a:endParaRPr lang="es-ES" sz="1400" dirty="0">
                        <a:latin typeface="Calibri"/>
                        <a:ea typeface="Calibri"/>
                        <a:cs typeface="Times New Roman"/>
                      </a:endParaRPr>
                    </a:p>
                    <a:p>
                      <a:pPr marL="342900" lvl="0" indent="-342900">
                        <a:lnSpc>
                          <a:spcPct val="115000"/>
                        </a:lnSpc>
                        <a:spcAft>
                          <a:spcPts val="1000"/>
                        </a:spcAft>
                        <a:buFont typeface="Wingdings"/>
                        <a:buChar char=""/>
                      </a:pPr>
                      <a:r>
                        <a:rPr lang="es-ES" sz="1400" dirty="0">
                          <a:latin typeface="Arial"/>
                          <a:ea typeface="Calibri"/>
                          <a:cs typeface="Times New Roman"/>
                        </a:rPr>
                        <a:t>Seccionadores de puesta a tierra</a:t>
                      </a:r>
                      <a:endParaRPr lang="es-ES" sz="1400" dirty="0">
                        <a:latin typeface="Calibri"/>
                        <a:ea typeface="Calibri"/>
                        <a:cs typeface="Times New Roman"/>
                      </a:endParaRPr>
                    </a:p>
                    <a:p>
                      <a:pPr marL="342900" lvl="0" indent="-342900">
                        <a:lnSpc>
                          <a:spcPct val="115000"/>
                        </a:lnSpc>
                        <a:spcAft>
                          <a:spcPts val="1000"/>
                        </a:spcAft>
                        <a:buFont typeface="Wingdings"/>
                        <a:buChar char=""/>
                      </a:pPr>
                      <a:r>
                        <a:rPr lang="es-ES" sz="1400" dirty="0">
                          <a:latin typeface="Arial"/>
                          <a:ea typeface="Calibri"/>
                          <a:cs typeface="Times New Roman"/>
                        </a:rPr>
                        <a:t>Aisladores.</a:t>
                      </a:r>
                      <a:endParaRPr lang="es-ES" sz="1400" dirty="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342900" lvl="0" indent="-342900">
                        <a:lnSpc>
                          <a:spcPct val="115000"/>
                        </a:lnSpc>
                        <a:spcAft>
                          <a:spcPts val="1000"/>
                        </a:spcAft>
                        <a:buFont typeface="Wingdings"/>
                        <a:buChar char=""/>
                      </a:pPr>
                      <a:r>
                        <a:rPr lang="es-ES" sz="1400" dirty="0">
                          <a:latin typeface="Arial"/>
                          <a:ea typeface="Calibri"/>
                          <a:cs typeface="Times New Roman"/>
                        </a:rPr>
                        <a:t>Transformador de corriente</a:t>
                      </a:r>
                      <a:endParaRPr lang="es-ES" sz="1400" dirty="0">
                        <a:latin typeface="Calibri"/>
                        <a:ea typeface="Calibri"/>
                        <a:cs typeface="Times New Roman"/>
                      </a:endParaRPr>
                    </a:p>
                    <a:p>
                      <a:pPr marL="342900" lvl="0" indent="-342900">
                        <a:lnSpc>
                          <a:spcPct val="115000"/>
                        </a:lnSpc>
                        <a:spcAft>
                          <a:spcPts val="1000"/>
                        </a:spcAft>
                        <a:buFont typeface="Wingdings"/>
                        <a:buChar char=""/>
                      </a:pPr>
                      <a:r>
                        <a:rPr lang="es-ES" sz="1400" dirty="0">
                          <a:latin typeface="Arial"/>
                          <a:ea typeface="Calibri"/>
                          <a:cs typeface="Times New Roman"/>
                        </a:rPr>
                        <a:t>Transformador de tensión</a:t>
                      </a:r>
                      <a:endParaRPr lang="es-ES" sz="1400" dirty="0">
                        <a:latin typeface="Calibri"/>
                        <a:ea typeface="Calibri"/>
                        <a:cs typeface="Times New Roman"/>
                      </a:endParaRPr>
                    </a:p>
                    <a:p>
                      <a:pPr marL="342900" lvl="0" indent="-342900">
                        <a:lnSpc>
                          <a:spcPct val="115000"/>
                        </a:lnSpc>
                        <a:spcAft>
                          <a:spcPts val="1000"/>
                        </a:spcAft>
                        <a:buFont typeface="Wingdings"/>
                        <a:buChar char=""/>
                      </a:pPr>
                      <a:r>
                        <a:rPr lang="es-ES" sz="1400" dirty="0">
                          <a:latin typeface="Arial"/>
                          <a:ea typeface="Calibri"/>
                          <a:cs typeface="Times New Roman"/>
                        </a:rPr>
                        <a:t>Pararrayos</a:t>
                      </a:r>
                      <a:endParaRPr lang="es-ES" sz="1400" dirty="0">
                        <a:latin typeface="Calibri"/>
                        <a:ea typeface="Calibri"/>
                        <a:cs typeface="Times New Roman"/>
                      </a:endParaRPr>
                    </a:p>
                    <a:p>
                      <a:pPr marL="342900" lvl="0" indent="-342900">
                        <a:lnSpc>
                          <a:spcPct val="115000"/>
                        </a:lnSpc>
                        <a:spcAft>
                          <a:spcPts val="1000"/>
                        </a:spcAft>
                        <a:buFont typeface="Wingdings"/>
                        <a:buChar char=""/>
                      </a:pPr>
                      <a:r>
                        <a:rPr lang="es-ES" sz="1400" dirty="0">
                          <a:latin typeface="Arial"/>
                          <a:ea typeface="Calibri"/>
                          <a:cs typeface="Times New Roman"/>
                        </a:rPr>
                        <a:t>Material de conexión</a:t>
                      </a:r>
                      <a:endParaRPr lang="es-ES" sz="1400" dirty="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1180024">
                <a:tc>
                  <a:txBody>
                    <a:bodyPr/>
                    <a:lstStyle/>
                    <a:p>
                      <a:pPr>
                        <a:lnSpc>
                          <a:spcPct val="150000"/>
                        </a:lnSpc>
                        <a:spcAft>
                          <a:spcPts val="1000"/>
                        </a:spcAft>
                      </a:pPr>
                      <a:r>
                        <a:rPr lang="es-ES" sz="1400">
                          <a:latin typeface="Arial"/>
                          <a:ea typeface="Calibri"/>
                          <a:cs typeface="Times New Roman"/>
                        </a:rPr>
                        <a:t>Equipos  de transformación y compensación</a:t>
                      </a:r>
                      <a:endParaRPr lang="es-ES" sz="14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342900" lvl="0" indent="-342900">
                        <a:lnSpc>
                          <a:spcPct val="115000"/>
                        </a:lnSpc>
                        <a:spcAft>
                          <a:spcPts val="1000"/>
                        </a:spcAft>
                        <a:buFont typeface="Wingdings"/>
                        <a:buChar char=""/>
                      </a:pPr>
                      <a:r>
                        <a:rPr lang="es-ES" sz="1400" dirty="0">
                          <a:latin typeface="Arial"/>
                          <a:ea typeface="Calibri"/>
                          <a:cs typeface="Times New Roman"/>
                        </a:rPr>
                        <a:t>Autotransformadores  y transformadores</a:t>
                      </a:r>
                      <a:endParaRPr lang="es-ES" sz="1400" dirty="0">
                        <a:latin typeface="Calibri"/>
                        <a:ea typeface="Calibri"/>
                        <a:cs typeface="Times New Roman"/>
                      </a:endParaRPr>
                    </a:p>
                    <a:p>
                      <a:pPr marL="342900" lvl="0" indent="-342900">
                        <a:lnSpc>
                          <a:spcPct val="115000"/>
                        </a:lnSpc>
                        <a:spcAft>
                          <a:spcPts val="1000"/>
                        </a:spcAft>
                        <a:buFont typeface="Wingdings"/>
                        <a:buChar char=""/>
                      </a:pPr>
                      <a:r>
                        <a:rPr lang="es-ES" sz="1400" dirty="0">
                          <a:latin typeface="Arial"/>
                          <a:ea typeface="Calibri"/>
                          <a:cs typeface="Times New Roman"/>
                        </a:rPr>
                        <a:t>Reactores de línea</a:t>
                      </a:r>
                      <a:endParaRPr lang="es-ES" sz="1400" dirty="0">
                        <a:latin typeface="Calibri"/>
                        <a:ea typeface="Calibri"/>
                        <a:cs typeface="Times New Roman"/>
                      </a:endParaRPr>
                    </a:p>
                    <a:p>
                      <a:pPr marL="342900" lvl="0" indent="-342900">
                        <a:lnSpc>
                          <a:spcPct val="115000"/>
                        </a:lnSpc>
                        <a:spcAft>
                          <a:spcPts val="1000"/>
                        </a:spcAft>
                        <a:buFont typeface="Wingdings"/>
                        <a:buChar char=""/>
                      </a:pPr>
                      <a:r>
                        <a:rPr lang="es-ES" sz="1400" dirty="0">
                          <a:latin typeface="Arial"/>
                          <a:ea typeface="Calibri"/>
                          <a:cs typeface="Times New Roman"/>
                        </a:rPr>
                        <a:t>Reactores de neutro</a:t>
                      </a:r>
                      <a:endParaRPr lang="es-ES" sz="1400" dirty="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342900" lvl="0" indent="-342900">
                        <a:lnSpc>
                          <a:spcPct val="115000"/>
                        </a:lnSpc>
                        <a:spcAft>
                          <a:spcPts val="1000"/>
                        </a:spcAft>
                        <a:buFont typeface="Wingdings"/>
                        <a:buChar char=""/>
                      </a:pPr>
                      <a:r>
                        <a:rPr lang="es-ES" sz="1400" dirty="0">
                          <a:latin typeface="Arial"/>
                          <a:ea typeface="Calibri"/>
                          <a:cs typeface="Times New Roman"/>
                        </a:rPr>
                        <a:t>Baterías de condensadores</a:t>
                      </a:r>
                      <a:endParaRPr lang="es-ES" sz="1400" dirty="0">
                        <a:latin typeface="Calibri"/>
                        <a:ea typeface="Calibri"/>
                        <a:cs typeface="Times New Roman"/>
                      </a:endParaRPr>
                    </a:p>
                    <a:p>
                      <a:pPr marL="342900" lvl="0" indent="-342900">
                        <a:lnSpc>
                          <a:spcPct val="115000"/>
                        </a:lnSpc>
                        <a:spcAft>
                          <a:spcPts val="1000"/>
                        </a:spcAft>
                        <a:buFont typeface="Wingdings"/>
                        <a:buChar char=""/>
                      </a:pPr>
                      <a:r>
                        <a:rPr lang="es-ES" sz="1400" dirty="0">
                          <a:latin typeface="Arial"/>
                          <a:ea typeface="Calibri"/>
                          <a:cs typeface="Times New Roman"/>
                        </a:rPr>
                        <a:t> Compensación serie</a:t>
                      </a:r>
                      <a:endParaRPr lang="es-ES" sz="1400" dirty="0">
                        <a:latin typeface="Calibri"/>
                        <a:ea typeface="Calibri"/>
                        <a:cs typeface="Times New Roman"/>
                      </a:endParaRPr>
                    </a:p>
                    <a:p>
                      <a:pPr marL="342900" lvl="0" indent="-342900">
                        <a:lnSpc>
                          <a:spcPct val="115000"/>
                        </a:lnSpc>
                        <a:spcAft>
                          <a:spcPts val="1000"/>
                        </a:spcAft>
                        <a:buFont typeface="Wingdings"/>
                        <a:buChar char=""/>
                      </a:pPr>
                      <a:r>
                        <a:rPr lang="es-ES" sz="1400" dirty="0">
                          <a:latin typeface="Arial"/>
                          <a:ea typeface="Calibri"/>
                          <a:cs typeface="Times New Roman"/>
                        </a:rPr>
                        <a:t>Compensación estática</a:t>
                      </a:r>
                      <a:endParaRPr lang="es-ES" sz="1400" dirty="0">
                        <a:latin typeface="Calibri"/>
                        <a:ea typeface="Calibri"/>
                        <a:cs typeface="Times New Roman"/>
                      </a:endParaRPr>
                    </a:p>
                    <a:p>
                      <a:pPr marL="342900" lvl="0" indent="-342900">
                        <a:lnSpc>
                          <a:spcPct val="115000"/>
                        </a:lnSpc>
                        <a:spcAft>
                          <a:spcPts val="1000"/>
                        </a:spcAft>
                        <a:buFont typeface="Wingdings"/>
                        <a:buChar char=""/>
                      </a:pPr>
                      <a:r>
                        <a:rPr lang="es-ES" sz="1400" dirty="0">
                          <a:latin typeface="Arial"/>
                          <a:ea typeface="Calibri"/>
                          <a:cs typeface="Times New Roman"/>
                        </a:rPr>
                        <a:t>Transformador de puesta a tierra</a:t>
                      </a:r>
                      <a:endParaRPr lang="es-ES" sz="1400" dirty="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1371155">
                <a:tc>
                  <a:txBody>
                    <a:bodyPr/>
                    <a:lstStyle/>
                    <a:p>
                      <a:pPr>
                        <a:lnSpc>
                          <a:spcPct val="150000"/>
                        </a:lnSpc>
                        <a:spcAft>
                          <a:spcPts val="1000"/>
                        </a:spcAft>
                      </a:pPr>
                      <a:r>
                        <a:rPr lang="es-ES" sz="1400">
                          <a:latin typeface="Arial"/>
                          <a:ea typeface="Calibri"/>
                          <a:cs typeface="Times New Roman"/>
                        </a:rPr>
                        <a:t> Equipos de media tensión</a:t>
                      </a:r>
                      <a:endParaRPr lang="es-ES" sz="14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342900" lvl="0" indent="-342900">
                        <a:lnSpc>
                          <a:spcPct val="115000"/>
                        </a:lnSpc>
                        <a:spcAft>
                          <a:spcPts val="1000"/>
                        </a:spcAft>
                        <a:buFont typeface="Wingdings"/>
                        <a:buChar char=""/>
                      </a:pPr>
                      <a:r>
                        <a:rPr lang="es-ES" sz="1400" dirty="0">
                          <a:latin typeface="Arial"/>
                          <a:ea typeface="Calibri"/>
                          <a:cs typeface="Times New Roman"/>
                        </a:rPr>
                        <a:t>Celdas</a:t>
                      </a:r>
                      <a:endParaRPr lang="es-ES" sz="1400" dirty="0">
                        <a:latin typeface="Calibri"/>
                        <a:ea typeface="Calibri"/>
                        <a:cs typeface="Times New Roman"/>
                      </a:endParaRPr>
                    </a:p>
                    <a:p>
                      <a:pPr marL="342900" lvl="0" indent="-342900">
                        <a:lnSpc>
                          <a:spcPct val="115000"/>
                        </a:lnSpc>
                        <a:spcAft>
                          <a:spcPts val="1000"/>
                        </a:spcAft>
                        <a:buFont typeface="Wingdings"/>
                        <a:buChar char=""/>
                      </a:pPr>
                      <a:r>
                        <a:rPr lang="es-ES" sz="1400" dirty="0">
                          <a:latin typeface="Arial"/>
                          <a:ea typeface="Calibri"/>
                          <a:cs typeface="Times New Roman"/>
                        </a:rPr>
                        <a:t>Interruptores</a:t>
                      </a:r>
                      <a:endParaRPr lang="es-ES" sz="1400" dirty="0">
                        <a:latin typeface="Calibri"/>
                        <a:ea typeface="Calibri"/>
                        <a:cs typeface="Times New Roman"/>
                      </a:endParaRPr>
                    </a:p>
                    <a:p>
                      <a:pPr marL="342900" lvl="0" indent="-342900">
                        <a:lnSpc>
                          <a:spcPct val="115000"/>
                        </a:lnSpc>
                        <a:spcAft>
                          <a:spcPts val="1000"/>
                        </a:spcAft>
                        <a:buFont typeface="Wingdings"/>
                        <a:buChar char=""/>
                      </a:pPr>
                      <a:r>
                        <a:rPr lang="es-ES" sz="1400" dirty="0">
                          <a:latin typeface="Arial"/>
                          <a:ea typeface="Calibri"/>
                          <a:cs typeface="Times New Roman"/>
                        </a:rPr>
                        <a:t>Seccionadores de puesta a tierra</a:t>
                      </a:r>
                      <a:endParaRPr lang="es-ES" sz="1400" dirty="0">
                        <a:latin typeface="Calibri"/>
                        <a:ea typeface="Calibri"/>
                        <a:cs typeface="Times New Roman"/>
                      </a:endParaRPr>
                    </a:p>
                    <a:p>
                      <a:pPr marL="342900" lvl="0" indent="-342900">
                        <a:lnSpc>
                          <a:spcPct val="115000"/>
                        </a:lnSpc>
                        <a:spcAft>
                          <a:spcPts val="1000"/>
                        </a:spcAft>
                        <a:buFont typeface="Wingdings"/>
                        <a:buChar char=""/>
                      </a:pPr>
                      <a:r>
                        <a:rPr lang="es-ES" sz="1400" dirty="0">
                          <a:latin typeface="Arial"/>
                          <a:ea typeface="Calibri"/>
                          <a:cs typeface="Times New Roman"/>
                        </a:rPr>
                        <a:t>Transformadores de corriente</a:t>
                      </a:r>
                      <a:endParaRPr lang="es-ES" sz="1400" dirty="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342900" lvl="0" indent="-342900">
                        <a:lnSpc>
                          <a:spcPct val="115000"/>
                        </a:lnSpc>
                        <a:spcAft>
                          <a:spcPts val="1000"/>
                        </a:spcAft>
                        <a:buFont typeface="Wingdings"/>
                        <a:buChar char=""/>
                      </a:pPr>
                      <a:r>
                        <a:rPr lang="es-ES" sz="1400" dirty="0">
                          <a:latin typeface="Arial"/>
                          <a:ea typeface="Calibri"/>
                          <a:cs typeface="Times New Roman"/>
                        </a:rPr>
                        <a:t>Transformadores de tensión</a:t>
                      </a:r>
                      <a:endParaRPr lang="es-ES" sz="1400" dirty="0">
                        <a:latin typeface="Calibri"/>
                        <a:ea typeface="Calibri"/>
                        <a:cs typeface="Times New Roman"/>
                      </a:endParaRPr>
                    </a:p>
                    <a:p>
                      <a:pPr marL="342900" lvl="0" indent="-342900">
                        <a:lnSpc>
                          <a:spcPct val="115000"/>
                        </a:lnSpc>
                        <a:spcAft>
                          <a:spcPts val="1000"/>
                        </a:spcAft>
                        <a:buFont typeface="Wingdings"/>
                        <a:buChar char=""/>
                      </a:pPr>
                      <a:r>
                        <a:rPr lang="es-ES" sz="1400" dirty="0">
                          <a:latin typeface="Arial"/>
                          <a:ea typeface="Calibri"/>
                          <a:cs typeface="Times New Roman"/>
                        </a:rPr>
                        <a:t> Pararrayos</a:t>
                      </a:r>
                      <a:endParaRPr lang="es-ES" sz="1400" dirty="0">
                        <a:latin typeface="Calibri"/>
                        <a:ea typeface="Calibri"/>
                        <a:cs typeface="Times New Roman"/>
                      </a:endParaRPr>
                    </a:p>
                    <a:p>
                      <a:pPr marL="342900" lvl="0" indent="-342900">
                        <a:lnSpc>
                          <a:spcPct val="115000"/>
                        </a:lnSpc>
                        <a:spcAft>
                          <a:spcPts val="1000"/>
                        </a:spcAft>
                        <a:buFont typeface="Wingdings"/>
                        <a:buChar char=""/>
                      </a:pPr>
                      <a:r>
                        <a:rPr lang="es-ES" sz="1400" dirty="0">
                          <a:latin typeface="Arial"/>
                          <a:ea typeface="Calibri"/>
                          <a:cs typeface="Times New Roman"/>
                        </a:rPr>
                        <a:t>Aisladores de soporte</a:t>
                      </a:r>
                      <a:endParaRPr lang="es-ES" sz="1400" dirty="0">
                        <a:latin typeface="Calibri"/>
                        <a:ea typeface="Calibri"/>
                        <a:cs typeface="Times New Roman"/>
                      </a:endParaRPr>
                    </a:p>
                    <a:p>
                      <a:pPr marL="342900" lvl="0" indent="-342900">
                        <a:lnSpc>
                          <a:spcPct val="115000"/>
                        </a:lnSpc>
                        <a:spcAft>
                          <a:spcPts val="1000"/>
                        </a:spcAft>
                        <a:buFont typeface="Wingdings"/>
                        <a:buChar char=""/>
                      </a:pPr>
                      <a:r>
                        <a:rPr lang="es-ES" sz="1400" dirty="0">
                          <a:latin typeface="Arial"/>
                          <a:ea typeface="Calibri"/>
                          <a:cs typeface="Times New Roman"/>
                        </a:rPr>
                        <a:t>Cables y terminales</a:t>
                      </a:r>
                      <a:endParaRPr lang="es-ES" sz="1400" dirty="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bl>
          </a:graphicData>
        </a:graphic>
      </p:graphicFrame>
      <p:pic>
        <p:nvPicPr>
          <p:cNvPr id="5" name="Imagen 2"/>
          <p:cNvPicPr>
            <a:picLocks noChangeAspect="1" noChangeArrowheads="1"/>
          </p:cNvPicPr>
          <p:nvPr/>
        </p:nvPicPr>
        <p:blipFill>
          <a:blip r:embed="rId2" cstate="print"/>
          <a:srcRect/>
          <a:stretch>
            <a:fillRect/>
          </a:stretch>
        </p:blipFill>
        <p:spPr bwMode="auto">
          <a:xfrm>
            <a:off x="0" y="0"/>
            <a:ext cx="1119693" cy="1167432"/>
          </a:xfrm>
          <a:prstGeom prst="rect">
            <a:avLst/>
          </a:prstGeom>
          <a:noFill/>
          <a:ln w="9525">
            <a:noFill/>
            <a:miter lim="800000"/>
            <a:headEnd/>
            <a:tailEnd/>
          </a:ln>
        </p:spPr>
      </p:pic>
      <p:sp>
        <p:nvSpPr>
          <p:cNvPr id="6" name="Rectangle 1"/>
          <p:cNvSpPr>
            <a:spLocks noChangeArrowheads="1"/>
          </p:cNvSpPr>
          <p:nvPr/>
        </p:nvSpPr>
        <p:spPr bwMode="auto">
          <a:xfrm>
            <a:off x="1214414" y="214290"/>
            <a:ext cx="7474799" cy="959197"/>
          </a:xfrm>
          <a:prstGeom prst="rect">
            <a:avLst/>
          </a:prstGeom>
          <a:noFill/>
          <a:ln>
            <a:noFill/>
            <a:headEnd/>
            <a:tailEnd/>
          </a:ln>
        </p:spPr>
        <p:style>
          <a:lnRef idx="1">
            <a:schemeClr val="dk1"/>
          </a:lnRef>
          <a:fillRef idx="2">
            <a:schemeClr val="dk1"/>
          </a:fillRef>
          <a:effectRef idx="1">
            <a:schemeClr val="dk1"/>
          </a:effectRef>
          <a:fontRef idx="minor">
            <a:schemeClr val="dk1"/>
          </a:fontRef>
        </p:style>
        <p:txBody>
          <a:bodyPr vert="horz" wrap="square" lIns="409446" tIns="126960" rIns="91440" bIns="0" numCol="1" anchor="ctr" anchorCtr="0" compatLnSpc="1">
            <a:prstTxWarp prst="textNoShape">
              <a:avLst/>
            </a:prstTxWarp>
            <a:spAutoFit/>
          </a:bodyPr>
          <a:lstStyle/>
          <a:p>
            <a:pPr marL="457200" marR="0" lvl="1" indent="0" algn="ctr" defTabSz="914400" eaLnBrk="1" fontAlgn="auto" latinLnBrk="0" hangingPunct="1">
              <a:lnSpc>
                <a:spcPct val="100000"/>
              </a:lnSpc>
              <a:spcBef>
                <a:spcPts val="0"/>
              </a:spcBef>
              <a:spcAft>
                <a:spcPts val="0"/>
              </a:spcAft>
              <a:buClrTx/>
              <a:buSzTx/>
              <a:tabLst/>
              <a:defRPr/>
            </a:pPr>
            <a:r>
              <a:rPr lang="es-ES" b="1" dirty="0">
                <a:ln>
                  <a:solidFill>
                    <a:sysClr val="windowText" lastClr="000000"/>
                  </a:solidFill>
                </a:ln>
                <a:solidFill>
                  <a:schemeClr val="tx1"/>
                </a:solidFill>
                <a:latin typeface="Arial" pitchFamily="34" charset="0"/>
                <a:cs typeface="Arial" pitchFamily="34" charset="0"/>
              </a:rPr>
              <a:t>Componentes y parámetros principales de una Subestación Eléctrica.</a:t>
            </a:r>
          </a:p>
          <a:p>
            <a:pPr marL="914400" marR="0" lvl="2" indent="0" algn="l" defTabSz="914400" rtl="0" eaLnBrk="0" fontAlgn="base" latinLnBrk="0" hangingPunct="0">
              <a:lnSpc>
                <a:spcPct val="100000"/>
              </a:lnSpc>
              <a:spcBef>
                <a:spcPct val="0"/>
              </a:spcBef>
              <a:spcAft>
                <a:spcPct val="0"/>
              </a:spcAft>
              <a:buClrTx/>
              <a:buSzTx/>
              <a:buFontTx/>
              <a:buAutoNum type="arabicPeriod"/>
              <a:tabLst/>
            </a:pPr>
            <a:endParaRPr kumimoji="0" lang="es-ES" i="0" u="none" strike="noStrike" cap="none" normalizeH="0" baseline="0" dirty="0">
              <a:ln>
                <a:noFill/>
              </a:ln>
              <a:solidFill>
                <a:schemeClr val="tx1"/>
              </a:solidFill>
              <a:effectLst/>
              <a:latin typeface="Arial" pitchFamily="34" charset="0"/>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11" name="Rectangle 3"/>
          <p:cNvSpPr>
            <a:spLocks noChangeArrowheads="1"/>
          </p:cNvSpPr>
          <p:nvPr/>
        </p:nvSpPr>
        <p:spPr bwMode="auto">
          <a:xfrm>
            <a:off x="1428728" y="1169522"/>
            <a:ext cx="6357982" cy="102188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50000"/>
              </a:lnSpc>
              <a:spcBef>
                <a:spcPct val="0"/>
              </a:spcBef>
              <a:spcAft>
                <a:spcPct val="0"/>
              </a:spcAft>
              <a:buClrTx/>
              <a:buSzTx/>
              <a:buFontTx/>
              <a:buNone/>
              <a:tabLst/>
            </a:pPr>
            <a:r>
              <a:rPr kumimoji="0" lang="es-ES" sz="1400" b="0" i="0" u="none" strike="noStrike" cap="none" normalizeH="0" baseline="0" dirty="0">
                <a:ln>
                  <a:noFill/>
                </a:ln>
                <a:solidFill>
                  <a:schemeClr val="tx1"/>
                </a:solidFill>
                <a:effectLst/>
                <a:latin typeface="Arial" pitchFamily="34" charset="0"/>
                <a:ea typeface="Calibri" pitchFamily="34" charset="0"/>
                <a:cs typeface="Arial" pitchFamily="34" charset="0"/>
              </a:rPr>
              <a:t>Según la naturaleza del proyecto, se deberán realizar los estudios eléctricos que apliquen:</a:t>
            </a:r>
            <a:endParaRPr kumimoji="0" lang="es-ES" sz="1400" b="0" i="0" u="none" strike="noStrike" cap="none" normalizeH="0" baseline="0" dirty="0">
              <a:ln>
                <a:noFill/>
              </a:ln>
              <a:solidFill>
                <a:schemeClr val="tx1"/>
              </a:solidFill>
              <a:effectLst/>
              <a:latin typeface="Arial" pitchFamily="34" charset="0"/>
            </a:endParaRPr>
          </a:p>
          <a:p>
            <a:pPr marL="0" marR="0" lvl="0" indent="0" algn="just" defTabSz="914400" rtl="0" eaLnBrk="0" fontAlgn="base" latinLnBrk="0" hangingPunct="0">
              <a:lnSpc>
                <a:spcPct val="150000"/>
              </a:lnSpc>
              <a:spcBef>
                <a:spcPct val="0"/>
              </a:spcBef>
              <a:spcAft>
                <a:spcPct val="0"/>
              </a:spcAft>
              <a:buClrTx/>
              <a:buSzTx/>
              <a:buFontTx/>
              <a:buNone/>
              <a:tabLst/>
            </a:pPr>
            <a:r>
              <a:rPr kumimoji="0" lang="es-ES" sz="1400" b="0" i="0" u="none" strike="noStrike" cap="none" normalizeH="0" baseline="0" dirty="0">
                <a:ln>
                  <a:noFill/>
                </a:ln>
                <a:solidFill>
                  <a:schemeClr val="tx1"/>
                </a:solidFill>
                <a:effectLst/>
                <a:latin typeface="Arial" pitchFamily="34" charset="0"/>
                <a:ea typeface="Calibri" pitchFamily="34" charset="0"/>
                <a:cs typeface="Arial" pitchFamily="34" charset="0"/>
              </a:rPr>
              <a:t>Estudios del sistema</a:t>
            </a:r>
            <a:endParaRPr kumimoji="0" lang="es-ES" sz="1400" b="0" i="0" u="none" strike="noStrike" cap="none" normalizeH="0" baseline="0" dirty="0">
              <a:ln>
                <a:noFill/>
              </a:ln>
              <a:solidFill>
                <a:schemeClr val="tx1"/>
              </a:solidFill>
              <a:effectLst/>
              <a:latin typeface="Arial" pitchFamily="34" charset="0"/>
            </a:endParaRPr>
          </a:p>
        </p:txBody>
      </p:sp>
      <p:pic>
        <p:nvPicPr>
          <p:cNvPr id="145412" name="Picture 4"/>
          <p:cNvPicPr>
            <a:picLocks noChangeAspect="1" noChangeArrowheads="1"/>
          </p:cNvPicPr>
          <p:nvPr/>
        </p:nvPicPr>
        <p:blipFill>
          <a:blip r:embed="rId2" cstate="print"/>
          <a:srcRect b="62831"/>
          <a:stretch>
            <a:fillRect/>
          </a:stretch>
        </p:blipFill>
        <p:spPr bwMode="auto">
          <a:xfrm>
            <a:off x="1357290" y="2348880"/>
            <a:ext cx="7053051" cy="4166774"/>
          </a:xfrm>
          <a:prstGeom prst="rect">
            <a:avLst/>
          </a:prstGeom>
          <a:noFill/>
          <a:ln w="3175">
            <a:solidFill>
              <a:schemeClr val="tx1"/>
            </a:solidFill>
            <a:miter lim="800000"/>
            <a:headEnd/>
            <a:tailEnd/>
          </a:ln>
          <a:effectLst/>
        </p:spPr>
      </p:pic>
      <p:pic>
        <p:nvPicPr>
          <p:cNvPr id="6" name="Imagen 2"/>
          <p:cNvPicPr>
            <a:picLocks noChangeAspect="1" noChangeArrowheads="1"/>
          </p:cNvPicPr>
          <p:nvPr/>
        </p:nvPicPr>
        <p:blipFill>
          <a:blip r:embed="rId3" cstate="print"/>
          <a:srcRect/>
          <a:stretch>
            <a:fillRect/>
          </a:stretch>
        </p:blipFill>
        <p:spPr bwMode="auto">
          <a:xfrm>
            <a:off x="0" y="0"/>
            <a:ext cx="1119693" cy="1167432"/>
          </a:xfrm>
          <a:prstGeom prst="rect">
            <a:avLst/>
          </a:prstGeom>
          <a:noFill/>
          <a:ln w="9525">
            <a:noFill/>
            <a:miter lim="800000"/>
            <a:headEnd/>
            <a:tailEnd/>
          </a:ln>
        </p:spPr>
      </p:pic>
      <p:sp>
        <p:nvSpPr>
          <p:cNvPr id="7" name="Rectangle 1"/>
          <p:cNvSpPr>
            <a:spLocks noChangeArrowheads="1"/>
          </p:cNvSpPr>
          <p:nvPr/>
        </p:nvSpPr>
        <p:spPr bwMode="auto">
          <a:xfrm>
            <a:off x="1214414" y="214290"/>
            <a:ext cx="7474799" cy="959197"/>
          </a:xfrm>
          <a:prstGeom prst="rect">
            <a:avLst/>
          </a:prstGeom>
          <a:noFill/>
          <a:ln>
            <a:noFill/>
            <a:headEnd/>
            <a:tailEnd/>
          </a:ln>
        </p:spPr>
        <p:style>
          <a:lnRef idx="1">
            <a:schemeClr val="dk1"/>
          </a:lnRef>
          <a:fillRef idx="2">
            <a:schemeClr val="dk1"/>
          </a:fillRef>
          <a:effectRef idx="1">
            <a:schemeClr val="dk1"/>
          </a:effectRef>
          <a:fontRef idx="minor">
            <a:schemeClr val="dk1"/>
          </a:fontRef>
        </p:style>
        <p:txBody>
          <a:bodyPr vert="horz" wrap="square" lIns="409446" tIns="126960" rIns="91440" bIns="0" numCol="1" anchor="ctr" anchorCtr="0" compatLnSpc="1">
            <a:prstTxWarp prst="textNoShape">
              <a:avLst/>
            </a:prstTxWarp>
            <a:spAutoFit/>
          </a:bodyPr>
          <a:lstStyle/>
          <a:p>
            <a:pPr marL="457200" marR="0" lvl="1" indent="0" algn="ctr" defTabSz="914400" eaLnBrk="1" fontAlgn="auto" latinLnBrk="0" hangingPunct="1">
              <a:lnSpc>
                <a:spcPct val="100000"/>
              </a:lnSpc>
              <a:spcBef>
                <a:spcPts val="0"/>
              </a:spcBef>
              <a:spcAft>
                <a:spcPts val="0"/>
              </a:spcAft>
              <a:buClrTx/>
              <a:buSzTx/>
              <a:tabLst/>
              <a:defRPr/>
            </a:pPr>
            <a:r>
              <a:rPr lang="es-ES" b="1" dirty="0">
                <a:ln>
                  <a:solidFill>
                    <a:sysClr val="windowText" lastClr="000000"/>
                  </a:solidFill>
                </a:ln>
                <a:solidFill>
                  <a:schemeClr val="tx1"/>
                </a:solidFill>
                <a:latin typeface="Arial" pitchFamily="34" charset="0"/>
                <a:cs typeface="Arial" pitchFamily="34" charset="0"/>
              </a:rPr>
              <a:t>Componentes y parámetros principales de una Subestación Eléctrica.</a:t>
            </a:r>
          </a:p>
          <a:p>
            <a:pPr marL="914400" marR="0" lvl="2" indent="0" algn="l" defTabSz="914400" rtl="0" eaLnBrk="0" fontAlgn="base" latinLnBrk="0" hangingPunct="0">
              <a:lnSpc>
                <a:spcPct val="100000"/>
              </a:lnSpc>
              <a:spcBef>
                <a:spcPct val="0"/>
              </a:spcBef>
              <a:spcAft>
                <a:spcPct val="0"/>
              </a:spcAft>
              <a:buClrTx/>
              <a:buSzTx/>
              <a:buFontTx/>
              <a:buAutoNum type="arabicPeriod"/>
              <a:tabLst/>
            </a:pPr>
            <a:endParaRPr kumimoji="0" lang="es-ES" i="0" u="none" strike="noStrike" cap="none" normalizeH="0" baseline="0" dirty="0">
              <a:ln>
                <a:noFill/>
              </a:ln>
              <a:solidFill>
                <a:schemeClr val="tx1"/>
              </a:solidFill>
              <a:effectLst/>
              <a:latin typeface="Arial" pitchFamily="34" charset="0"/>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6435" name="Picture 3"/>
          <p:cNvPicPr>
            <a:picLocks noChangeAspect="1" noChangeArrowheads="1"/>
          </p:cNvPicPr>
          <p:nvPr/>
        </p:nvPicPr>
        <p:blipFill>
          <a:blip r:embed="rId2" cstate="print"/>
          <a:srcRect t="37514" b="4964"/>
          <a:stretch>
            <a:fillRect/>
          </a:stretch>
        </p:blipFill>
        <p:spPr bwMode="auto">
          <a:xfrm>
            <a:off x="1357290" y="1285860"/>
            <a:ext cx="6715172" cy="4929222"/>
          </a:xfrm>
          <a:prstGeom prst="rect">
            <a:avLst/>
          </a:prstGeom>
          <a:noFill/>
          <a:ln w="9525">
            <a:solidFill>
              <a:schemeClr val="tx1"/>
            </a:solidFill>
            <a:miter lim="800000"/>
            <a:headEnd/>
            <a:tailEnd/>
          </a:ln>
          <a:effectLst/>
        </p:spPr>
      </p:pic>
      <p:pic>
        <p:nvPicPr>
          <p:cNvPr id="5" name="Imagen 2"/>
          <p:cNvPicPr>
            <a:picLocks noChangeAspect="1" noChangeArrowheads="1"/>
          </p:cNvPicPr>
          <p:nvPr/>
        </p:nvPicPr>
        <p:blipFill>
          <a:blip r:embed="rId3" cstate="print"/>
          <a:srcRect/>
          <a:stretch>
            <a:fillRect/>
          </a:stretch>
        </p:blipFill>
        <p:spPr bwMode="auto">
          <a:xfrm>
            <a:off x="23283" y="-24"/>
            <a:ext cx="1119693" cy="1167432"/>
          </a:xfrm>
          <a:prstGeom prst="rect">
            <a:avLst/>
          </a:prstGeom>
          <a:noFill/>
          <a:ln w="9525">
            <a:noFill/>
            <a:miter lim="800000"/>
            <a:headEnd/>
            <a:tailEnd/>
          </a:ln>
        </p:spPr>
      </p:pic>
      <p:sp>
        <p:nvSpPr>
          <p:cNvPr id="6" name="Rectangle 1"/>
          <p:cNvSpPr>
            <a:spLocks noChangeArrowheads="1"/>
          </p:cNvSpPr>
          <p:nvPr/>
        </p:nvSpPr>
        <p:spPr bwMode="auto">
          <a:xfrm>
            <a:off x="1214414" y="214290"/>
            <a:ext cx="7474799" cy="959197"/>
          </a:xfrm>
          <a:prstGeom prst="rect">
            <a:avLst/>
          </a:prstGeom>
          <a:noFill/>
          <a:ln>
            <a:noFill/>
            <a:headEnd/>
            <a:tailEnd/>
          </a:ln>
        </p:spPr>
        <p:style>
          <a:lnRef idx="1">
            <a:schemeClr val="dk1"/>
          </a:lnRef>
          <a:fillRef idx="2">
            <a:schemeClr val="dk1"/>
          </a:fillRef>
          <a:effectRef idx="1">
            <a:schemeClr val="dk1"/>
          </a:effectRef>
          <a:fontRef idx="minor">
            <a:schemeClr val="dk1"/>
          </a:fontRef>
        </p:style>
        <p:txBody>
          <a:bodyPr vert="horz" wrap="square" lIns="409446" tIns="126960" rIns="91440" bIns="0" numCol="1" anchor="ctr" anchorCtr="0" compatLnSpc="1">
            <a:prstTxWarp prst="textNoShape">
              <a:avLst/>
            </a:prstTxWarp>
            <a:spAutoFit/>
          </a:bodyPr>
          <a:lstStyle/>
          <a:p>
            <a:pPr marL="457200" marR="0" lvl="1" indent="0" algn="ctr" defTabSz="914400" eaLnBrk="1" fontAlgn="auto" latinLnBrk="0" hangingPunct="1">
              <a:lnSpc>
                <a:spcPct val="100000"/>
              </a:lnSpc>
              <a:spcBef>
                <a:spcPts val="0"/>
              </a:spcBef>
              <a:spcAft>
                <a:spcPts val="0"/>
              </a:spcAft>
              <a:buClrTx/>
              <a:buSzTx/>
              <a:tabLst/>
              <a:defRPr/>
            </a:pPr>
            <a:r>
              <a:rPr lang="es-ES" b="1" dirty="0">
                <a:ln>
                  <a:solidFill>
                    <a:sysClr val="windowText" lastClr="000000"/>
                  </a:solidFill>
                </a:ln>
                <a:solidFill>
                  <a:schemeClr val="tx1"/>
                </a:solidFill>
                <a:latin typeface="Arial" pitchFamily="34" charset="0"/>
                <a:cs typeface="Arial" pitchFamily="34" charset="0"/>
              </a:rPr>
              <a:t>Componentes y parámetros principales de una Subestación Eléctrica.</a:t>
            </a:r>
          </a:p>
          <a:p>
            <a:pPr marL="914400" marR="0" lvl="2" indent="0" algn="l" defTabSz="914400" rtl="0" eaLnBrk="0" fontAlgn="base" latinLnBrk="0" hangingPunct="0">
              <a:lnSpc>
                <a:spcPct val="100000"/>
              </a:lnSpc>
              <a:spcBef>
                <a:spcPct val="0"/>
              </a:spcBef>
              <a:spcAft>
                <a:spcPct val="0"/>
              </a:spcAft>
              <a:buClrTx/>
              <a:buSzTx/>
              <a:buFontTx/>
              <a:buAutoNum type="arabicPeriod"/>
              <a:tabLst/>
            </a:pPr>
            <a:endParaRPr kumimoji="0" lang="es-ES" i="0" u="none" strike="noStrike" cap="none" normalizeH="0" baseline="0" dirty="0">
              <a:ln>
                <a:noFill/>
              </a:ln>
              <a:solidFill>
                <a:schemeClr val="tx1"/>
              </a:solidFill>
              <a:effectLst/>
              <a:latin typeface="Arial"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17 CuadroTexto"/>
          <p:cNvSpPr txBox="1"/>
          <p:nvPr/>
        </p:nvSpPr>
        <p:spPr>
          <a:xfrm>
            <a:off x="357158" y="285728"/>
            <a:ext cx="8358187" cy="2257836"/>
          </a:xfrm>
          <a:prstGeom prst="rect">
            <a:avLst/>
          </a:prstGeom>
          <a:noFill/>
        </p:spPr>
        <p:txBody>
          <a:bodyPr wrap="square" lIns="102401" tIns="51200" rIns="102401" bIns="51200">
            <a:spAutoFit/>
          </a:bodyPr>
          <a:lstStyle/>
          <a:p>
            <a:pPr algn="ctr" fontAlgn="auto">
              <a:spcBef>
                <a:spcPts val="0"/>
              </a:spcBef>
              <a:spcAft>
                <a:spcPts val="0"/>
              </a:spcAft>
              <a:defRPr/>
            </a:pPr>
            <a:endParaRPr lang="es-ES" sz="1600" b="1" dirty="0">
              <a:latin typeface="+mn-lt"/>
              <a:cs typeface="+mn-cs"/>
            </a:endParaRPr>
          </a:p>
          <a:p>
            <a:pPr algn="ctr" fontAlgn="auto">
              <a:spcBef>
                <a:spcPts val="0"/>
              </a:spcBef>
              <a:spcAft>
                <a:spcPts val="0"/>
              </a:spcAft>
              <a:defRPr/>
            </a:pPr>
            <a:endParaRPr lang="es-VE" sz="1200" dirty="0">
              <a:latin typeface="+mn-lt"/>
              <a:cs typeface="+mn-cs"/>
            </a:endParaRPr>
          </a:p>
          <a:p>
            <a:pPr algn="ctr" fontAlgn="auto">
              <a:spcBef>
                <a:spcPts val="0"/>
              </a:spcBef>
              <a:spcAft>
                <a:spcPts val="0"/>
              </a:spcAft>
              <a:defRPr/>
            </a:pPr>
            <a:endParaRPr lang="es-VE" sz="1200" dirty="0">
              <a:latin typeface="+mn-lt"/>
              <a:cs typeface="+mn-cs"/>
            </a:endParaRPr>
          </a:p>
          <a:p>
            <a:pPr algn="ctr"/>
            <a:r>
              <a:rPr lang="es-VE" sz="1400" dirty="0"/>
              <a:t>Universidad Nacional Experimental Politécnica</a:t>
            </a:r>
            <a:endParaRPr lang="es-ES" sz="1400" dirty="0"/>
          </a:p>
          <a:p>
            <a:pPr algn="ctr"/>
            <a:r>
              <a:rPr lang="es-VE" sz="1400" dirty="0"/>
              <a:t>“Antonio José de Sucre”</a:t>
            </a:r>
            <a:endParaRPr lang="es-ES" sz="1400" dirty="0"/>
          </a:p>
          <a:p>
            <a:pPr algn="ctr"/>
            <a:r>
              <a:rPr lang="es-VE" sz="1400" dirty="0"/>
              <a:t>Vice-Rectorado Puerto Ordaz</a:t>
            </a:r>
            <a:endParaRPr lang="es-ES" sz="1400" dirty="0"/>
          </a:p>
          <a:p>
            <a:pPr algn="ctr"/>
            <a:r>
              <a:rPr lang="es-VE" sz="1400" dirty="0"/>
              <a:t>Dirección de Investigación y Postgrado</a:t>
            </a:r>
            <a:endParaRPr lang="es-ES" sz="1400" dirty="0"/>
          </a:p>
          <a:p>
            <a:pPr algn="ctr"/>
            <a:r>
              <a:rPr lang="es-VE" sz="1400" dirty="0"/>
              <a:t>Unidad Regional de Postgrado</a:t>
            </a:r>
            <a:endParaRPr lang="es-ES" sz="1400" dirty="0"/>
          </a:p>
          <a:p>
            <a:pPr algn="ctr"/>
            <a:r>
              <a:rPr lang="es-VE" sz="1400" dirty="0"/>
              <a:t>Maestría en Ingeniería Eléctrica</a:t>
            </a:r>
            <a:endParaRPr lang="es-ES" sz="1400" dirty="0"/>
          </a:p>
          <a:p>
            <a:pPr algn="ctr" fontAlgn="auto">
              <a:spcBef>
                <a:spcPts val="0"/>
              </a:spcBef>
              <a:spcAft>
                <a:spcPts val="0"/>
              </a:spcAft>
              <a:defRPr/>
            </a:pPr>
            <a:endParaRPr lang="es-VE" sz="1600" dirty="0">
              <a:latin typeface="+mn-lt"/>
              <a:cs typeface="+mn-cs"/>
            </a:endParaRPr>
          </a:p>
        </p:txBody>
      </p:sp>
      <p:sp>
        <p:nvSpPr>
          <p:cNvPr id="19" name="16 CuadroTexto"/>
          <p:cNvSpPr txBox="1">
            <a:spLocks noChangeArrowheads="1"/>
          </p:cNvSpPr>
          <p:nvPr/>
        </p:nvSpPr>
        <p:spPr bwMode="auto">
          <a:xfrm>
            <a:off x="6357970" y="4714884"/>
            <a:ext cx="2857500" cy="626620"/>
          </a:xfrm>
          <a:prstGeom prst="rect">
            <a:avLst/>
          </a:prstGeom>
          <a:noFill/>
          <a:ln w="9525">
            <a:noFill/>
            <a:miter lim="800000"/>
            <a:headEnd/>
            <a:tailEnd/>
          </a:ln>
        </p:spPr>
        <p:txBody>
          <a:bodyPr lIns="102401" tIns="51200" rIns="102401" bIns="51200">
            <a:spAutoFit/>
          </a:bodyPr>
          <a:lstStyle/>
          <a:p>
            <a:r>
              <a:rPr lang="es-VE" sz="1600" b="1" dirty="0"/>
              <a:t>Autor:</a:t>
            </a:r>
          </a:p>
          <a:p>
            <a:r>
              <a:rPr lang="es-VE" dirty="0"/>
              <a:t>Ing. Aleiska Gómez </a:t>
            </a:r>
          </a:p>
        </p:txBody>
      </p:sp>
      <p:sp>
        <p:nvSpPr>
          <p:cNvPr id="20" name="14 CuadroTexto"/>
          <p:cNvSpPr txBox="1">
            <a:spLocks noChangeArrowheads="1"/>
          </p:cNvSpPr>
          <p:nvPr/>
        </p:nvSpPr>
        <p:spPr bwMode="auto">
          <a:xfrm>
            <a:off x="285720" y="4500570"/>
            <a:ext cx="3071812" cy="842064"/>
          </a:xfrm>
          <a:prstGeom prst="rect">
            <a:avLst/>
          </a:prstGeom>
          <a:noFill/>
          <a:ln w="9525">
            <a:noFill/>
            <a:miter lim="800000"/>
            <a:headEnd/>
            <a:tailEnd/>
          </a:ln>
        </p:spPr>
        <p:txBody>
          <a:bodyPr lIns="102401" tIns="51200" rIns="102401" bIns="51200">
            <a:spAutoFit/>
          </a:bodyPr>
          <a:lstStyle/>
          <a:p>
            <a:pPr>
              <a:lnSpc>
                <a:spcPct val="150000"/>
              </a:lnSpc>
            </a:pPr>
            <a:r>
              <a:rPr lang="es-VE" sz="1600" b="1" dirty="0"/>
              <a:t>Tutor :</a:t>
            </a:r>
          </a:p>
          <a:p>
            <a:pPr>
              <a:lnSpc>
                <a:spcPct val="150000"/>
              </a:lnSpc>
            </a:pPr>
            <a:r>
              <a:rPr lang="es-VE" sz="1600" dirty="0"/>
              <a:t>MSc. José Castro</a:t>
            </a:r>
          </a:p>
        </p:txBody>
      </p:sp>
      <p:sp>
        <p:nvSpPr>
          <p:cNvPr id="21" name="17 CuadroTexto"/>
          <p:cNvSpPr txBox="1">
            <a:spLocks noChangeArrowheads="1"/>
          </p:cNvSpPr>
          <p:nvPr/>
        </p:nvSpPr>
        <p:spPr bwMode="auto">
          <a:xfrm>
            <a:off x="0" y="6231380"/>
            <a:ext cx="9144000" cy="626620"/>
          </a:xfrm>
          <a:prstGeom prst="rect">
            <a:avLst/>
          </a:prstGeom>
          <a:noFill/>
          <a:ln w="9525">
            <a:noFill/>
            <a:miter lim="800000"/>
            <a:headEnd/>
            <a:tailEnd/>
          </a:ln>
        </p:spPr>
        <p:txBody>
          <a:bodyPr wrap="square" lIns="102401" tIns="51200" rIns="102401" bIns="51200">
            <a:spAutoFit/>
          </a:bodyPr>
          <a:lstStyle/>
          <a:p>
            <a:pPr algn="ctr"/>
            <a:r>
              <a:rPr lang="es-VE" sz="1600" b="1" dirty="0"/>
              <a:t>Puerto Ordaz, Junio 2018</a:t>
            </a:r>
            <a:endParaRPr lang="es-VE" sz="1600" dirty="0"/>
          </a:p>
          <a:p>
            <a:endParaRPr lang="es-VE" dirty="0"/>
          </a:p>
        </p:txBody>
      </p:sp>
      <p:sp>
        <p:nvSpPr>
          <p:cNvPr id="8" name="7 Redondear rectángulo de esquina diagonal"/>
          <p:cNvSpPr/>
          <p:nvPr/>
        </p:nvSpPr>
        <p:spPr>
          <a:xfrm>
            <a:off x="857224" y="3143248"/>
            <a:ext cx="7643866" cy="571500"/>
          </a:xfrm>
          <a:prstGeom prst="round2DiagRect">
            <a:avLst/>
          </a:prstGeom>
          <a:noFill/>
          <a:ln w="12700">
            <a:noFill/>
          </a:ln>
        </p:spPr>
        <p:style>
          <a:lnRef idx="1">
            <a:schemeClr val="accent1"/>
          </a:lnRef>
          <a:fillRef idx="3">
            <a:schemeClr val="accent1"/>
          </a:fillRef>
          <a:effectRef idx="2">
            <a:schemeClr val="accent1"/>
          </a:effectRef>
          <a:fontRef idx="minor">
            <a:schemeClr val="lt1"/>
          </a:fontRef>
        </p:style>
        <p:txBody>
          <a:bodyPr lIns="102401" tIns="51200" rIns="102401" bIns="51200" anchor="ctr">
            <a:scene3d>
              <a:camera prst="orthographicFront"/>
              <a:lightRig rig="soft" dir="t">
                <a:rot lat="0" lon="0" rev="10800000"/>
              </a:lightRig>
            </a:scene3d>
            <a:sp3d>
              <a:bevelT w="27940" h="12700"/>
              <a:contourClr>
                <a:srgbClr val="DDDDDD"/>
              </a:contourClr>
            </a:sp3d>
          </a:bodyPr>
          <a:lstStyle/>
          <a:p>
            <a:pPr algn="ctr" fontAlgn="auto">
              <a:spcBef>
                <a:spcPts val="0"/>
              </a:spcBef>
              <a:spcAft>
                <a:spcPts val="0"/>
              </a:spcAft>
              <a:defRPr/>
            </a:pPr>
            <a:r>
              <a:rPr lang="es-ES" b="1" spc="150" dirty="0">
                <a:ln w="11430"/>
                <a:solidFill>
                  <a:srgbClr val="0000FF"/>
                </a:solidFill>
                <a:effectLst>
                  <a:outerShdw blurRad="25400" algn="tl" rotWithShape="0">
                    <a:srgbClr val="000000">
                      <a:alpha val="43000"/>
                    </a:srgbClr>
                  </a:outerShdw>
                </a:effectLst>
              </a:rPr>
              <a:t> </a:t>
            </a:r>
          </a:p>
          <a:p>
            <a:pPr algn="ctr" fontAlgn="auto">
              <a:spcBef>
                <a:spcPts val="0"/>
              </a:spcBef>
              <a:spcAft>
                <a:spcPts val="0"/>
              </a:spcAft>
              <a:defRPr/>
            </a:pPr>
            <a:r>
              <a:rPr lang="es-ES" b="1" spc="150" dirty="0">
                <a:ln w="11430"/>
                <a:solidFill>
                  <a:srgbClr val="0000FF"/>
                </a:solidFill>
                <a:effectLst>
                  <a:outerShdw blurRad="25400" algn="tl" rotWithShape="0">
                    <a:srgbClr val="000000">
                      <a:alpha val="43000"/>
                    </a:srgbClr>
                  </a:outerShdw>
                </a:effectLst>
              </a:rPr>
              <a:t>METODOLOGIA PARA EL DESARROLLO DE LA INGENIERIA CONCEPTUAL EN EL DISEÑO DE SUBESTACIONES ELECTRICAS.</a:t>
            </a:r>
          </a:p>
        </p:txBody>
      </p:sp>
      <p:pic>
        <p:nvPicPr>
          <p:cNvPr id="11265" name="Picture 1"/>
          <p:cNvPicPr>
            <a:picLocks noChangeAspect="1" noChangeArrowheads="1"/>
          </p:cNvPicPr>
          <p:nvPr/>
        </p:nvPicPr>
        <p:blipFill>
          <a:blip r:embed="rId2" cstate="print"/>
          <a:srcRect/>
          <a:stretch>
            <a:fillRect/>
          </a:stretch>
        </p:blipFill>
        <p:spPr bwMode="auto">
          <a:xfrm>
            <a:off x="1857356" y="1285860"/>
            <a:ext cx="828675" cy="866775"/>
          </a:xfrm>
          <a:prstGeom prst="rect">
            <a:avLst/>
          </a:prstGeom>
          <a:noFill/>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7458" name="Picture 2"/>
          <p:cNvPicPr>
            <a:picLocks noChangeAspect="1" noChangeArrowheads="1"/>
          </p:cNvPicPr>
          <p:nvPr/>
        </p:nvPicPr>
        <p:blipFill>
          <a:blip r:embed="rId2" cstate="print"/>
          <a:srcRect/>
          <a:stretch>
            <a:fillRect/>
          </a:stretch>
        </p:blipFill>
        <p:spPr bwMode="auto">
          <a:xfrm>
            <a:off x="1428728" y="1582738"/>
            <a:ext cx="6500857" cy="4132278"/>
          </a:xfrm>
          <a:prstGeom prst="rect">
            <a:avLst/>
          </a:prstGeom>
          <a:noFill/>
          <a:ln w="9525">
            <a:noFill/>
            <a:miter lim="800000"/>
            <a:headEnd/>
            <a:tailEnd/>
          </a:ln>
          <a:effectLst/>
        </p:spPr>
      </p:pic>
      <p:pic>
        <p:nvPicPr>
          <p:cNvPr id="5" name="Imagen 2"/>
          <p:cNvPicPr>
            <a:picLocks noChangeAspect="1" noChangeArrowheads="1"/>
          </p:cNvPicPr>
          <p:nvPr/>
        </p:nvPicPr>
        <p:blipFill>
          <a:blip r:embed="rId3" cstate="print"/>
          <a:srcRect/>
          <a:stretch>
            <a:fillRect/>
          </a:stretch>
        </p:blipFill>
        <p:spPr bwMode="auto">
          <a:xfrm>
            <a:off x="0" y="0"/>
            <a:ext cx="1119693" cy="1167432"/>
          </a:xfrm>
          <a:prstGeom prst="rect">
            <a:avLst/>
          </a:prstGeom>
          <a:noFill/>
          <a:ln w="9525">
            <a:noFill/>
            <a:miter lim="800000"/>
            <a:headEnd/>
            <a:tailEnd/>
          </a:ln>
        </p:spPr>
      </p:pic>
      <p:sp>
        <p:nvSpPr>
          <p:cNvPr id="6" name="Rectangle 1"/>
          <p:cNvSpPr>
            <a:spLocks noChangeArrowheads="1"/>
          </p:cNvSpPr>
          <p:nvPr/>
        </p:nvSpPr>
        <p:spPr bwMode="auto">
          <a:xfrm>
            <a:off x="1214414" y="214290"/>
            <a:ext cx="7474799" cy="959197"/>
          </a:xfrm>
          <a:prstGeom prst="rect">
            <a:avLst/>
          </a:prstGeom>
          <a:noFill/>
          <a:ln>
            <a:noFill/>
            <a:headEnd/>
            <a:tailEnd/>
          </a:ln>
        </p:spPr>
        <p:style>
          <a:lnRef idx="1">
            <a:schemeClr val="dk1"/>
          </a:lnRef>
          <a:fillRef idx="2">
            <a:schemeClr val="dk1"/>
          </a:fillRef>
          <a:effectRef idx="1">
            <a:schemeClr val="dk1"/>
          </a:effectRef>
          <a:fontRef idx="minor">
            <a:schemeClr val="dk1"/>
          </a:fontRef>
        </p:style>
        <p:txBody>
          <a:bodyPr vert="horz" wrap="square" lIns="409446" tIns="126960" rIns="91440" bIns="0" numCol="1" anchor="ctr" anchorCtr="0" compatLnSpc="1">
            <a:prstTxWarp prst="textNoShape">
              <a:avLst/>
            </a:prstTxWarp>
            <a:spAutoFit/>
          </a:bodyPr>
          <a:lstStyle/>
          <a:p>
            <a:pPr marL="457200" marR="0" lvl="1" indent="0" algn="ctr" defTabSz="914400" eaLnBrk="1" fontAlgn="auto" latinLnBrk="0" hangingPunct="1">
              <a:lnSpc>
                <a:spcPct val="100000"/>
              </a:lnSpc>
              <a:spcBef>
                <a:spcPts val="0"/>
              </a:spcBef>
              <a:spcAft>
                <a:spcPts val="0"/>
              </a:spcAft>
              <a:buClrTx/>
              <a:buSzTx/>
              <a:tabLst/>
              <a:defRPr/>
            </a:pPr>
            <a:r>
              <a:rPr lang="es-ES" b="1" dirty="0">
                <a:ln>
                  <a:solidFill>
                    <a:sysClr val="windowText" lastClr="000000"/>
                  </a:solidFill>
                </a:ln>
                <a:solidFill>
                  <a:schemeClr val="tx1"/>
                </a:solidFill>
                <a:latin typeface="Arial" pitchFamily="34" charset="0"/>
                <a:cs typeface="Arial" pitchFamily="34" charset="0"/>
              </a:rPr>
              <a:t>Componentes y parámetros principales de una Subestación Eléctrica.</a:t>
            </a:r>
          </a:p>
          <a:p>
            <a:pPr marL="914400" marR="0" lvl="2" indent="0" algn="l" defTabSz="914400" rtl="0" eaLnBrk="0" fontAlgn="base" latinLnBrk="0" hangingPunct="0">
              <a:lnSpc>
                <a:spcPct val="100000"/>
              </a:lnSpc>
              <a:spcBef>
                <a:spcPct val="0"/>
              </a:spcBef>
              <a:spcAft>
                <a:spcPct val="0"/>
              </a:spcAft>
              <a:buClrTx/>
              <a:buSzTx/>
              <a:buFontTx/>
              <a:buAutoNum type="arabicPeriod"/>
              <a:tabLst/>
            </a:pPr>
            <a:endParaRPr kumimoji="0" lang="es-ES" i="0" u="none" strike="noStrike" cap="none" normalizeH="0" baseline="0" dirty="0">
              <a:ln>
                <a:noFill/>
              </a:ln>
              <a:solidFill>
                <a:schemeClr val="tx1"/>
              </a:solidFill>
              <a:effectLst/>
              <a:latin typeface="Arial" pitchFamily="34" charset="0"/>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 name="9 Diagrama"/>
          <p:cNvGraphicFramePr/>
          <p:nvPr>
            <p:extLst>
              <p:ext uri="{D42A27DB-BD31-4B8C-83A1-F6EECF244321}">
                <p14:modId xmlns:p14="http://schemas.microsoft.com/office/powerpoint/2010/main" val="2500447558"/>
              </p:ext>
            </p:extLst>
          </p:nvPr>
        </p:nvGraphicFramePr>
        <p:xfrm>
          <a:off x="1000100" y="1571612"/>
          <a:ext cx="6572296" cy="457200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5" name="Imagen 2"/>
          <p:cNvPicPr>
            <a:picLocks noChangeAspect="1" noChangeArrowheads="1"/>
          </p:cNvPicPr>
          <p:nvPr/>
        </p:nvPicPr>
        <p:blipFill>
          <a:blip r:embed="rId7" cstate="print"/>
          <a:srcRect/>
          <a:stretch>
            <a:fillRect/>
          </a:stretch>
        </p:blipFill>
        <p:spPr bwMode="auto">
          <a:xfrm>
            <a:off x="23283" y="-24"/>
            <a:ext cx="1119693" cy="1167432"/>
          </a:xfrm>
          <a:prstGeom prst="rect">
            <a:avLst/>
          </a:prstGeom>
          <a:noFill/>
          <a:ln w="9525">
            <a:noFill/>
            <a:miter lim="800000"/>
            <a:headEnd/>
            <a:tailEnd/>
          </a:ln>
        </p:spPr>
      </p:pic>
      <p:sp>
        <p:nvSpPr>
          <p:cNvPr id="6" name="Rectangle 1"/>
          <p:cNvSpPr>
            <a:spLocks noChangeArrowheads="1"/>
          </p:cNvSpPr>
          <p:nvPr/>
        </p:nvSpPr>
        <p:spPr bwMode="auto">
          <a:xfrm>
            <a:off x="1214414" y="214290"/>
            <a:ext cx="7474799" cy="959197"/>
          </a:xfrm>
          <a:prstGeom prst="rect">
            <a:avLst/>
          </a:prstGeom>
          <a:noFill/>
          <a:ln>
            <a:noFill/>
            <a:headEnd/>
            <a:tailEnd/>
          </a:ln>
        </p:spPr>
        <p:style>
          <a:lnRef idx="1">
            <a:schemeClr val="dk1"/>
          </a:lnRef>
          <a:fillRef idx="2">
            <a:schemeClr val="dk1"/>
          </a:fillRef>
          <a:effectRef idx="1">
            <a:schemeClr val="dk1"/>
          </a:effectRef>
          <a:fontRef idx="minor">
            <a:schemeClr val="dk1"/>
          </a:fontRef>
        </p:style>
        <p:txBody>
          <a:bodyPr vert="horz" wrap="square" lIns="409446" tIns="126960" rIns="91440" bIns="0" numCol="1" anchor="ctr" anchorCtr="0" compatLnSpc="1">
            <a:prstTxWarp prst="textNoShape">
              <a:avLst/>
            </a:prstTxWarp>
            <a:spAutoFit/>
          </a:bodyPr>
          <a:lstStyle/>
          <a:p>
            <a:pPr marL="457200" marR="0" lvl="1" indent="0" algn="ctr" defTabSz="914400" eaLnBrk="1" fontAlgn="auto" latinLnBrk="0" hangingPunct="1">
              <a:lnSpc>
                <a:spcPct val="100000"/>
              </a:lnSpc>
              <a:spcBef>
                <a:spcPts val="0"/>
              </a:spcBef>
              <a:spcAft>
                <a:spcPts val="0"/>
              </a:spcAft>
              <a:buClrTx/>
              <a:buSzTx/>
              <a:tabLst/>
              <a:defRPr/>
            </a:pPr>
            <a:r>
              <a:rPr lang="es-ES" b="1" dirty="0">
                <a:ln>
                  <a:solidFill>
                    <a:sysClr val="windowText" lastClr="000000"/>
                  </a:solidFill>
                </a:ln>
                <a:solidFill>
                  <a:schemeClr val="tx1"/>
                </a:solidFill>
                <a:latin typeface="Arial" pitchFamily="34" charset="0"/>
                <a:cs typeface="Arial" pitchFamily="34" charset="0"/>
              </a:rPr>
              <a:t>Componentes y parámetros principales de una Subestación Eléctrica.</a:t>
            </a:r>
          </a:p>
          <a:p>
            <a:pPr marL="914400" marR="0" lvl="2" indent="0" algn="l" defTabSz="914400" rtl="0" eaLnBrk="0" fontAlgn="base" latinLnBrk="0" hangingPunct="0">
              <a:lnSpc>
                <a:spcPct val="100000"/>
              </a:lnSpc>
              <a:spcBef>
                <a:spcPct val="0"/>
              </a:spcBef>
              <a:spcAft>
                <a:spcPct val="0"/>
              </a:spcAft>
              <a:buClrTx/>
              <a:buSzTx/>
              <a:buFontTx/>
              <a:buAutoNum type="arabicPeriod"/>
              <a:tabLst/>
            </a:pPr>
            <a:endParaRPr kumimoji="0" lang="es-ES" i="0" u="none" strike="noStrike" cap="none" normalizeH="0" baseline="0" dirty="0">
              <a:ln>
                <a:noFill/>
              </a:ln>
              <a:solidFill>
                <a:schemeClr val="tx1"/>
              </a:solidFill>
              <a:effectLst/>
              <a:latin typeface="Arial" pitchFamily="34" charset="0"/>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505" name="Rectangle 1"/>
          <p:cNvSpPr>
            <a:spLocks noChangeArrowheads="1"/>
          </p:cNvSpPr>
          <p:nvPr/>
        </p:nvSpPr>
        <p:spPr bwMode="auto">
          <a:xfrm>
            <a:off x="500034" y="1571612"/>
            <a:ext cx="7643834" cy="307777"/>
          </a:xfrm>
          <a:prstGeom prst="rect">
            <a:avLst/>
          </a:prstGeom>
          <a:ln>
            <a:headEnd/>
            <a:tailEnd/>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anchor="ctr" anchorCtr="0" compatLnSpc="1">
            <a:prstTxWarp prst="textNoShape">
              <a:avLst/>
            </a:prstTxWarp>
            <a:spAutoFit/>
          </a:bodyPr>
          <a:lstStyle/>
          <a:p>
            <a:pPr marL="1371600" marR="0" lvl="3" indent="0" algn="just" defTabSz="914400" rtl="0" eaLnBrk="1" fontAlgn="base" latinLnBrk="0" hangingPunct="1">
              <a:lnSpc>
                <a:spcPct val="100000"/>
              </a:lnSpc>
              <a:spcBef>
                <a:spcPct val="0"/>
              </a:spcBef>
              <a:spcAft>
                <a:spcPct val="0"/>
              </a:spcAft>
              <a:buClrTx/>
              <a:buSzPct val="100000"/>
              <a:buFontTx/>
              <a:buAutoNum type="arabicPeriod"/>
              <a:tabLst/>
            </a:pPr>
            <a:r>
              <a:rPr kumimoji="0" lang="es-ES" sz="1400" b="1" i="0" u="none" strike="noStrike" cap="none" normalizeH="0" baseline="0" dirty="0">
                <a:ln>
                  <a:noFill/>
                </a:ln>
                <a:solidFill>
                  <a:schemeClr val="tx1"/>
                </a:solidFill>
                <a:effectLst/>
                <a:latin typeface="Arial" pitchFamily="34" charset="0"/>
                <a:ea typeface="Calibri" pitchFamily="34" charset="0"/>
                <a:cs typeface="Arial" pitchFamily="34" charset="0"/>
              </a:rPr>
              <a:t>Tipos de documentos y planos  a generar</a:t>
            </a:r>
            <a:endParaRPr kumimoji="0" lang="es-ES" sz="1400" b="0" i="0" u="none" strike="noStrike" cap="none" normalizeH="0" baseline="0" dirty="0">
              <a:ln>
                <a:noFill/>
              </a:ln>
              <a:solidFill>
                <a:schemeClr val="tx1"/>
              </a:solidFill>
              <a:effectLst/>
              <a:latin typeface="Arial" pitchFamily="34" charset="0"/>
            </a:endParaRPr>
          </a:p>
        </p:txBody>
      </p:sp>
      <p:sp>
        <p:nvSpPr>
          <p:cNvPr id="149506" name="Rectangle 2"/>
          <p:cNvSpPr>
            <a:spLocks noChangeArrowheads="1"/>
          </p:cNvSpPr>
          <p:nvPr/>
        </p:nvSpPr>
        <p:spPr bwMode="auto">
          <a:xfrm>
            <a:off x="428596" y="2500306"/>
            <a:ext cx="3286148" cy="3139321"/>
          </a:xfrm>
          <a:prstGeom prst="rect">
            <a:avLst/>
          </a:prstGeom>
          <a:ln>
            <a:headEnd/>
            <a:tailEnd/>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50000"/>
              </a:lnSpc>
              <a:spcBef>
                <a:spcPct val="0"/>
              </a:spcBef>
              <a:spcAft>
                <a:spcPct val="0"/>
              </a:spcAft>
              <a:buClrTx/>
              <a:buSzTx/>
              <a:buFontTx/>
              <a:buNone/>
              <a:tabLst>
                <a:tab pos="657225" algn="l"/>
              </a:tabLst>
            </a:pPr>
            <a:r>
              <a:rPr kumimoji="0" lang="es-ES" sz="1200" b="0" i="0" u="none" strike="noStrike" cap="none" normalizeH="0" baseline="0" dirty="0">
                <a:ln>
                  <a:noFill/>
                </a:ln>
                <a:solidFill>
                  <a:schemeClr val="tx1"/>
                </a:solidFill>
                <a:effectLst/>
                <a:latin typeface="Arial" pitchFamily="34" charset="0"/>
                <a:ea typeface="Calibri" pitchFamily="34" charset="0"/>
                <a:cs typeface="Arial" pitchFamily="34" charset="0"/>
              </a:rPr>
              <a:t>1. Diagrama Unifilar </a:t>
            </a:r>
            <a:endParaRPr kumimoji="0" lang="es-ES" sz="1200" b="0" i="0" u="none" strike="noStrike" cap="none" normalizeH="0" baseline="0" dirty="0">
              <a:ln>
                <a:noFill/>
              </a:ln>
              <a:solidFill>
                <a:schemeClr val="tx1"/>
              </a:solidFill>
              <a:effectLst/>
              <a:latin typeface="Arial" pitchFamily="34" charset="0"/>
            </a:endParaRPr>
          </a:p>
          <a:p>
            <a:pPr marL="0" marR="0" lvl="0" indent="0" algn="just" defTabSz="914400" rtl="0" eaLnBrk="0" fontAlgn="base" latinLnBrk="0" hangingPunct="0">
              <a:lnSpc>
                <a:spcPct val="150000"/>
              </a:lnSpc>
              <a:spcBef>
                <a:spcPct val="0"/>
              </a:spcBef>
              <a:spcAft>
                <a:spcPct val="0"/>
              </a:spcAft>
              <a:buClrTx/>
              <a:buSzTx/>
              <a:buFontTx/>
              <a:buNone/>
              <a:tabLst>
                <a:tab pos="657225" algn="l"/>
              </a:tabLst>
            </a:pPr>
            <a:r>
              <a:rPr kumimoji="0" lang="es-ES" sz="1200" b="0" i="0" u="none" strike="noStrike" cap="none" normalizeH="0" baseline="0" dirty="0">
                <a:ln>
                  <a:noFill/>
                </a:ln>
                <a:solidFill>
                  <a:schemeClr val="tx1"/>
                </a:solidFill>
                <a:effectLst/>
                <a:latin typeface="Arial" pitchFamily="34" charset="0"/>
                <a:ea typeface="Calibri" pitchFamily="34" charset="0"/>
                <a:cs typeface="Arial" pitchFamily="34" charset="0"/>
              </a:rPr>
              <a:t>2. Diagrama Unifilar Ampliado incluyendo esquema de protecciones eléctricas</a:t>
            </a:r>
            <a:endParaRPr kumimoji="0" lang="es-ES" sz="1200" b="0" i="0" u="none" strike="noStrike" cap="none" normalizeH="0" baseline="0" dirty="0">
              <a:ln>
                <a:noFill/>
              </a:ln>
              <a:solidFill>
                <a:schemeClr val="tx1"/>
              </a:solidFill>
              <a:effectLst/>
              <a:latin typeface="Arial" pitchFamily="34" charset="0"/>
            </a:endParaRPr>
          </a:p>
          <a:p>
            <a:pPr marL="0" marR="0" lvl="0" indent="0" algn="just" defTabSz="914400" rtl="0" eaLnBrk="0" fontAlgn="base" latinLnBrk="0" hangingPunct="0">
              <a:lnSpc>
                <a:spcPct val="150000"/>
              </a:lnSpc>
              <a:spcBef>
                <a:spcPct val="0"/>
              </a:spcBef>
              <a:spcAft>
                <a:spcPct val="0"/>
              </a:spcAft>
              <a:buClrTx/>
              <a:buSzTx/>
              <a:buFontTx/>
              <a:buNone/>
              <a:tabLst>
                <a:tab pos="657225" algn="l"/>
              </a:tabLst>
            </a:pPr>
            <a:r>
              <a:rPr kumimoji="0" lang="es-ES" sz="1200" b="0" i="0" u="none" strike="noStrike" cap="none" normalizeH="0" baseline="0" dirty="0">
                <a:ln>
                  <a:noFill/>
                </a:ln>
                <a:solidFill>
                  <a:schemeClr val="tx1"/>
                </a:solidFill>
                <a:effectLst/>
                <a:latin typeface="Arial" pitchFamily="34" charset="0"/>
                <a:ea typeface="Calibri" pitchFamily="34" charset="0"/>
                <a:cs typeface="Arial" pitchFamily="34" charset="0"/>
              </a:rPr>
              <a:t>3. Diagrama </a:t>
            </a:r>
            <a:r>
              <a:rPr kumimoji="0" lang="es-ES" sz="1200" b="0" i="0" u="none" strike="noStrike" cap="none" normalizeH="0" baseline="0" dirty="0" err="1">
                <a:ln>
                  <a:noFill/>
                </a:ln>
                <a:solidFill>
                  <a:schemeClr val="tx1"/>
                </a:solidFill>
                <a:effectLst/>
                <a:latin typeface="Arial" pitchFamily="34" charset="0"/>
                <a:ea typeface="Calibri" pitchFamily="34" charset="0"/>
                <a:cs typeface="Arial" pitchFamily="34" charset="0"/>
              </a:rPr>
              <a:t>trifilar</a:t>
            </a:r>
            <a:endParaRPr kumimoji="0" lang="es-ES" sz="1200" b="0" i="0" u="none" strike="noStrike" cap="none" normalizeH="0" baseline="0" dirty="0">
              <a:ln>
                <a:noFill/>
              </a:ln>
              <a:solidFill>
                <a:schemeClr val="tx1"/>
              </a:solidFill>
              <a:effectLst/>
              <a:latin typeface="Arial" pitchFamily="34" charset="0"/>
            </a:endParaRPr>
          </a:p>
          <a:p>
            <a:pPr marL="0" marR="0" lvl="0" indent="0" algn="just" defTabSz="914400" rtl="0" eaLnBrk="0" fontAlgn="base" latinLnBrk="0" hangingPunct="0">
              <a:lnSpc>
                <a:spcPct val="150000"/>
              </a:lnSpc>
              <a:spcBef>
                <a:spcPct val="0"/>
              </a:spcBef>
              <a:spcAft>
                <a:spcPct val="0"/>
              </a:spcAft>
              <a:buClrTx/>
              <a:buSzTx/>
              <a:buFontTx/>
              <a:buNone/>
              <a:tabLst>
                <a:tab pos="657225" algn="l"/>
              </a:tabLst>
            </a:pPr>
            <a:r>
              <a:rPr kumimoji="0" lang="es-ES" sz="1200" b="0" i="0" u="none" strike="noStrike" cap="none" normalizeH="0" baseline="0" dirty="0">
                <a:ln>
                  <a:noFill/>
                </a:ln>
                <a:solidFill>
                  <a:schemeClr val="tx1"/>
                </a:solidFill>
                <a:effectLst/>
                <a:latin typeface="Arial" pitchFamily="34" charset="0"/>
                <a:ea typeface="Calibri" pitchFamily="34" charset="0"/>
                <a:cs typeface="Arial" pitchFamily="34" charset="0"/>
              </a:rPr>
              <a:t>4. Plano</a:t>
            </a:r>
            <a:r>
              <a:rPr kumimoji="0" lang="es-ES" sz="1200" b="0" i="0" u="none" strike="noStrike" cap="none" normalizeH="0" dirty="0">
                <a:ln>
                  <a:noFill/>
                </a:ln>
                <a:solidFill>
                  <a:schemeClr val="tx1"/>
                </a:solidFill>
                <a:effectLst/>
                <a:latin typeface="Arial" pitchFamily="34" charset="0"/>
                <a:ea typeface="Calibri" pitchFamily="34" charset="0"/>
                <a:cs typeface="Arial" pitchFamily="34" charset="0"/>
              </a:rPr>
              <a:t> de Implantación E</a:t>
            </a:r>
            <a:r>
              <a:rPr kumimoji="0" lang="es-ES" sz="1200" b="0" i="0" u="none" strike="noStrike" cap="none" normalizeH="0" baseline="0" dirty="0">
                <a:ln>
                  <a:noFill/>
                </a:ln>
                <a:solidFill>
                  <a:schemeClr val="tx1"/>
                </a:solidFill>
                <a:effectLst/>
                <a:latin typeface="Arial" pitchFamily="34" charset="0"/>
                <a:ea typeface="Calibri" pitchFamily="34" charset="0"/>
                <a:cs typeface="Arial" pitchFamily="34" charset="0"/>
              </a:rPr>
              <a:t>léctrico</a:t>
            </a:r>
            <a:endParaRPr kumimoji="0" lang="es-ES" sz="1200" b="0" i="0" u="none" strike="noStrike" cap="none" normalizeH="0" baseline="0" dirty="0">
              <a:ln>
                <a:noFill/>
              </a:ln>
              <a:solidFill>
                <a:schemeClr val="tx1"/>
              </a:solidFill>
              <a:effectLst/>
              <a:latin typeface="Arial" pitchFamily="34" charset="0"/>
            </a:endParaRPr>
          </a:p>
          <a:p>
            <a:pPr marL="0" marR="0" lvl="0" indent="0" algn="just" defTabSz="914400" rtl="0" eaLnBrk="0" fontAlgn="base" latinLnBrk="0" hangingPunct="0">
              <a:lnSpc>
                <a:spcPct val="150000"/>
              </a:lnSpc>
              <a:spcBef>
                <a:spcPct val="0"/>
              </a:spcBef>
              <a:spcAft>
                <a:spcPct val="0"/>
              </a:spcAft>
              <a:buClrTx/>
              <a:buSzTx/>
              <a:buFontTx/>
              <a:buNone/>
              <a:tabLst>
                <a:tab pos="657225" algn="l"/>
              </a:tabLst>
            </a:pPr>
            <a:r>
              <a:rPr kumimoji="0" lang="es-ES" sz="1200" b="0" i="0" u="none" strike="noStrike" cap="none" normalizeH="0" baseline="0" dirty="0">
                <a:ln>
                  <a:noFill/>
                </a:ln>
                <a:solidFill>
                  <a:schemeClr val="tx1"/>
                </a:solidFill>
                <a:effectLst/>
                <a:latin typeface="Arial" pitchFamily="34" charset="0"/>
                <a:ea typeface="Calibri" pitchFamily="34" charset="0"/>
                <a:cs typeface="Arial" pitchFamily="34" charset="0"/>
              </a:rPr>
              <a:t>5. Preparación del sitio</a:t>
            </a:r>
            <a:endParaRPr kumimoji="0" lang="es-ES" sz="1200" b="0" i="0" u="none" strike="noStrike" cap="none" normalizeH="0" baseline="0" dirty="0">
              <a:ln>
                <a:noFill/>
              </a:ln>
              <a:solidFill>
                <a:schemeClr val="tx1"/>
              </a:solidFill>
              <a:effectLst/>
              <a:latin typeface="Arial" pitchFamily="34" charset="0"/>
            </a:endParaRPr>
          </a:p>
          <a:p>
            <a:pPr marL="0" marR="0" lvl="0" indent="0" algn="just" defTabSz="914400" rtl="0" eaLnBrk="0" fontAlgn="base" latinLnBrk="0" hangingPunct="0">
              <a:lnSpc>
                <a:spcPct val="150000"/>
              </a:lnSpc>
              <a:spcBef>
                <a:spcPct val="0"/>
              </a:spcBef>
              <a:spcAft>
                <a:spcPct val="0"/>
              </a:spcAft>
              <a:buClrTx/>
              <a:buSzTx/>
              <a:buFontTx/>
              <a:buNone/>
              <a:tabLst>
                <a:tab pos="657225" algn="l"/>
              </a:tabLst>
            </a:pPr>
            <a:r>
              <a:rPr kumimoji="0" lang="es-ES" sz="1200" b="0" i="0" u="none" strike="noStrike" cap="none" normalizeH="0" baseline="0" dirty="0">
                <a:ln>
                  <a:noFill/>
                </a:ln>
                <a:solidFill>
                  <a:schemeClr val="tx1"/>
                </a:solidFill>
                <a:effectLst/>
                <a:latin typeface="Arial" pitchFamily="34" charset="0"/>
                <a:ea typeface="Calibri" pitchFamily="34" charset="0"/>
                <a:cs typeface="Arial" pitchFamily="34" charset="0"/>
              </a:rPr>
              <a:t>6. Diseño de la cerca</a:t>
            </a:r>
            <a:endParaRPr kumimoji="0" lang="es-ES" sz="1200" b="0" i="0" u="none" strike="noStrike" cap="none" normalizeH="0" baseline="0" dirty="0">
              <a:ln>
                <a:noFill/>
              </a:ln>
              <a:solidFill>
                <a:schemeClr val="tx1"/>
              </a:solidFill>
              <a:effectLst/>
              <a:latin typeface="Arial" pitchFamily="34" charset="0"/>
            </a:endParaRPr>
          </a:p>
          <a:p>
            <a:pPr marL="0" marR="0" lvl="0" indent="0" algn="just" defTabSz="914400" rtl="0" eaLnBrk="0" fontAlgn="base" latinLnBrk="0" hangingPunct="0">
              <a:lnSpc>
                <a:spcPct val="150000"/>
              </a:lnSpc>
              <a:spcBef>
                <a:spcPct val="0"/>
              </a:spcBef>
              <a:spcAft>
                <a:spcPct val="0"/>
              </a:spcAft>
              <a:buClrTx/>
              <a:buSzTx/>
              <a:buFontTx/>
              <a:buNone/>
              <a:tabLst>
                <a:tab pos="657225" algn="l"/>
              </a:tabLst>
            </a:pPr>
            <a:r>
              <a:rPr kumimoji="0" lang="es-ES" sz="1200" b="0" i="0" u="none" strike="noStrike" cap="none" normalizeH="0" baseline="0" dirty="0">
                <a:ln>
                  <a:noFill/>
                </a:ln>
                <a:solidFill>
                  <a:schemeClr val="tx1"/>
                </a:solidFill>
                <a:effectLst/>
                <a:latin typeface="Arial" pitchFamily="34" charset="0"/>
                <a:ea typeface="Calibri" pitchFamily="34" charset="0"/>
                <a:cs typeface="Arial" pitchFamily="34" charset="0"/>
              </a:rPr>
              <a:t>7. Plano de Implantación general</a:t>
            </a:r>
            <a:endParaRPr kumimoji="0" lang="es-ES" sz="1200" b="0" i="0" u="none" strike="noStrike" cap="none" normalizeH="0" baseline="0" dirty="0">
              <a:ln>
                <a:noFill/>
              </a:ln>
              <a:solidFill>
                <a:schemeClr val="tx1"/>
              </a:solidFill>
              <a:effectLst/>
              <a:latin typeface="Arial" pitchFamily="34" charset="0"/>
            </a:endParaRPr>
          </a:p>
          <a:p>
            <a:pPr marL="0" marR="0" lvl="0" indent="0" algn="just" defTabSz="914400" rtl="0" eaLnBrk="0" fontAlgn="base" latinLnBrk="0" hangingPunct="0">
              <a:lnSpc>
                <a:spcPct val="150000"/>
              </a:lnSpc>
              <a:spcBef>
                <a:spcPct val="0"/>
              </a:spcBef>
              <a:spcAft>
                <a:spcPct val="0"/>
              </a:spcAft>
              <a:buClrTx/>
              <a:buSzTx/>
              <a:buFontTx/>
              <a:buNone/>
              <a:tabLst>
                <a:tab pos="657225" algn="l"/>
              </a:tabLst>
            </a:pPr>
            <a:r>
              <a:rPr kumimoji="0" lang="es-ES" sz="1200" b="0" i="0" u="none" strike="noStrike" cap="none" normalizeH="0" baseline="0" dirty="0">
                <a:ln>
                  <a:noFill/>
                </a:ln>
                <a:solidFill>
                  <a:schemeClr val="tx1"/>
                </a:solidFill>
                <a:effectLst/>
                <a:latin typeface="Arial" pitchFamily="34" charset="0"/>
                <a:ea typeface="Calibri" pitchFamily="34" charset="0"/>
                <a:cs typeface="Arial" pitchFamily="34" charset="0"/>
              </a:rPr>
              <a:t>8. Diagrama de elevación de estructuras</a:t>
            </a:r>
            <a:endParaRPr kumimoji="0" lang="es-ES" sz="1200" b="0" i="0" u="none" strike="noStrike" cap="none" normalizeH="0" baseline="0" dirty="0">
              <a:ln>
                <a:noFill/>
              </a:ln>
              <a:solidFill>
                <a:schemeClr val="tx1"/>
              </a:solidFill>
              <a:effectLst/>
              <a:latin typeface="Arial" pitchFamily="34" charset="0"/>
            </a:endParaRPr>
          </a:p>
          <a:p>
            <a:pPr marL="0" marR="0" lvl="0" indent="0" algn="just" defTabSz="914400" rtl="0" eaLnBrk="0" fontAlgn="base" latinLnBrk="0" hangingPunct="0">
              <a:lnSpc>
                <a:spcPct val="150000"/>
              </a:lnSpc>
              <a:spcBef>
                <a:spcPct val="0"/>
              </a:spcBef>
              <a:spcAft>
                <a:spcPct val="0"/>
              </a:spcAft>
              <a:buClrTx/>
              <a:buSzTx/>
              <a:buFontTx/>
              <a:buNone/>
              <a:tabLst>
                <a:tab pos="657225" algn="l"/>
              </a:tabLst>
            </a:pPr>
            <a:r>
              <a:rPr kumimoji="0" lang="es-ES" sz="1200" b="0" i="0" u="none" strike="noStrike" cap="none" normalizeH="0" baseline="0" dirty="0">
                <a:ln>
                  <a:noFill/>
                </a:ln>
                <a:solidFill>
                  <a:schemeClr val="tx1"/>
                </a:solidFill>
                <a:effectLst/>
                <a:latin typeface="Arial" pitchFamily="34" charset="0"/>
                <a:ea typeface="Calibri" pitchFamily="34" charset="0"/>
                <a:cs typeface="Arial" pitchFamily="34" charset="0"/>
              </a:rPr>
              <a:t>9. Diseños de la Fundación</a:t>
            </a:r>
            <a:endParaRPr kumimoji="0" lang="es-ES" sz="1200" b="0" i="0" u="none" strike="noStrike" cap="none" normalizeH="0" baseline="0" dirty="0">
              <a:ln>
                <a:noFill/>
              </a:ln>
              <a:solidFill>
                <a:schemeClr val="tx1"/>
              </a:solidFill>
              <a:effectLst/>
              <a:latin typeface="Arial" pitchFamily="34" charset="0"/>
            </a:endParaRPr>
          </a:p>
          <a:p>
            <a:pPr marL="0" marR="0" lvl="0" indent="0" algn="just" defTabSz="914400" rtl="0" eaLnBrk="0" fontAlgn="base" latinLnBrk="0" hangingPunct="0">
              <a:lnSpc>
                <a:spcPct val="150000"/>
              </a:lnSpc>
              <a:spcBef>
                <a:spcPct val="0"/>
              </a:spcBef>
              <a:spcAft>
                <a:spcPct val="0"/>
              </a:spcAft>
              <a:buClrTx/>
              <a:buSzTx/>
              <a:buFontTx/>
              <a:buNone/>
              <a:tabLst>
                <a:tab pos="657225" algn="l"/>
              </a:tabLst>
            </a:pPr>
            <a:r>
              <a:rPr kumimoji="0" lang="es-ES" sz="1200" b="0" i="0" u="none" strike="noStrike" cap="none" normalizeH="0" baseline="0" dirty="0">
                <a:ln>
                  <a:noFill/>
                </a:ln>
                <a:solidFill>
                  <a:schemeClr val="tx1"/>
                </a:solidFill>
                <a:effectLst/>
                <a:latin typeface="Arial" pitchFamily="34" charset="0"/>
                <a:ea typeface="Calibri" pitchFamily="34" charset="0"/>
                <a:cs typeface="Arial" pitchFamily="34" charset="0"/>
              </a:rPr>
              <a:t>10. Diseño de puesta a tierra</a:t>
            </a:r>
            <a:endParaRPr kumimoji="0" lang="es-ES" sz="1200" b="0" i="0" u="none" strike="noStrike" cap="none" normalizeH="0" baseline="0" dirty="0">
              <a:ln>
                <a:noFill/>
              </a:ln>
              <a:solidFill>
                <a:schemeClr val="tx1"/>
              </a:solidFill>
              <a:effectLst/>
              <a:latin typeface="Arial" pitchFamily="34" charset="0"/>
            </a:endParaRPr>
          </a:p>
        </p:txBody>
      </p:sp>
      <p:pic>
        <p:nvPicPr>
          <p:cNvPr id="149507" name="Imagen 772"/>
          <p:cNvPicPr>
            <a:picLocks noChangeAspect="1" noChangeArrowheads="1"/>
          </p:cNvPicPr>
          <p:nvPr/>
        </p:nvPicPr>
        <p:blipFill>
          <a:blip r:embed="rId2" cstate="print"/>
          <a:srcRect/>
          <a:stretch>
            <a:fillRect/>
          </a:stretch>
        </p:blipFill>
        <p:spPr bwMode="auto">
          <a:xfrm>
            <a:off x="4000496" y="2214554"/>
            <a:ext cx="4898606" cy="3714776"/>
          </a:xfrm>
          <a:prstGeom prst="rect">
            <a:avLst/>
          </a:prstGeom>
          <a:noFill/>
          <a:ln w="9525">
            <a:noFill/>
            <a:miter lim="800000"/>
            <a:headEnd/>
            <a:tailEnd/>
          </a:ln>
        </p:spPr>
      </p:pic>
      <p:pic>
        <p:nvPicPr>
          <p:cNvPr id="7" name="Imagen 2"/>
          <p:cNvPicPr>
            <a:picLocks noChangeAspect="1" noChangeArrowheads="1"/>
          </p:cNvPicPr>
          <p:nvPr/>
        </p:nvPicPr>
        <p:blipFill>
          <a:blip r:embed="rId3" cstate="print"/>
          <a:srcRect/>
          <a:stretch>
            <a:fillRect/>
          </a:stretch>
        </p:blipFill>
        <p:spPr bwMode="auto">
          <a:xfrm>
            <a:off x="0" y="-24"/>
            <a:ext cx="1119693" cy="1167432"/>
          </a:xfrm>
          <a:prstGeom prst="rect">
            <a:avLst/>
          </a:prstGeom>
          <a:noFill/>
          <a:ln w="9525">
            <a:noFill/>
            <a:miter lim="800000"/>
            <a:headEnd/>
            <a:tailEnd/>
          </a:ln>
        </p:spPr>
      </p:pic>
      <p:sp>
        <p:nvSpPr>
          <p:cNvPr id="8" name="Rectangle 1"/>
          <p:cNvSpPr>
            <a:spLocks noChangeArrowheads="1"/>
          </p:cNvSpPr>
          <p:nvPr/>
        </p:nvSpPr>
        <p:spPr bwMode="auto">
          <a:xfrm>
            <a:off x="1214414" y="214290"/>
            <a:ext cx="7474799" cy="959197"/>
          </a:xfrm>
          <a:prstGeom prst="rect">
            <a:avLst/>
          </a:prstGeom>
          <a:noFill/>
          <a:ln>
            <a:noFill/>
            <a:headEnd/>
            <a:tailEnd/>
          </a:ln>
        </p:spPr>
        <p:style>
          <a:lnRef idx="1">
            <a:schemeClr val="dk1"/>
          </a:lnRef>
          <a:fillRef idx="2">
            <a:schemeClr val="dk1"/>
          </a:fillRef>
          <a:effectRef idx="1">
            <a:schemeClr val="dk1"/>
          </a:effectRef>
          <a:fontRef idx="minor">
            <a:schemeClr val="dk1"/>
          </a:fontRef>
        </p:style>
        <p:txBody>
          <a:bodyPr vert="horz" wrap="square" lIns="409446" tIns="126960" rIns="91440" bIns="0" numCol="1" anchor="ctr" anchorCtr="0" compatLnSpc="1">
            <a:prstTxWarp prst="textNoShape">
              <a:avLst/>
            </a:prstTxWarp>
            <a:spAutoFit/>
          </a:bodyPr>
          <a:lstStyle/>
          <a:p>
            <a:pPr marL="457200" marR="0" lvl="1" indent="0" algn="ctr" defTabSz="914400" eaLnBrk="1" fontAlgn="auto" latinLnBrk="0" hangingPunct="1">
              <a:lnSpc>
                <a:spcPct val="100000"/>
              </a:lnSpc>
              <a:spcBef>
                <a:spcPts val="0"/>
              </a:spcBef>
              <a:spcAft>
                <a:spcPts val="0"/>
              </a:spcAft>
              <a:buClrTx/>
              <a:buSzTx/>
              <a:tabLst/>
              <a:defRPr/>
            </a:pPr>
            <a:r>
              <a:rPr lang="es-ES" b="1" dirty="0">
                <a:ln>
                  <a:solidFill>
                    <a:sysClr val="windowText" lastClr="000000"/>
                  </a:solidFill>
                </a:ln>
                <a:solidFill>
                  <a:schemeClr val="tx1"/>
                </a:solidFill>
                <a:latin typeface="Arial" pitchFamily="34" charset="0"/>
                <a:cs typeface="Arial" pitchFamily="34" charset="0"/>
              </a:rPr>
              <a:t>Componentes y parámetros principales de una Subestación Eléctrica.</a:t>
            </a:r>
          </a:p>
          <a:p>
            <a:pPr marL="914400" marR="0" lvl="2" indent="0" algn="l" defTabSz="914400" rtl="0" eaLnBrk="0" fontAlgn="base" latinLnBrk="0" hangingPunct="0">
              <a:lnSpc>
                <a:spcPct val="100000"/>
              </a:lnSpc>
              <a:spcBef>
                <a:spcPct val="0"/>
              </a:spcBef>
              <a:spcAft>
                <a:spcPct val="0"/>
              </a:spcAft>
              <a:buClrTx/>
              <a:buSzTx/>
              <a:buFontTx/>
              <a:buAutoNum type="arabicPeriod"/>
              <a:tabLst/>
            </a:pPr>
            <a:endParaRPr kumimoji="0" lang="es-ES" i="0" u="none" strike="noStrike" cap="none" normalizeH="0" baseline="0" dirty="0">
              <a:ln>
                <a:noFill/>
              </a:ln>
              <a:solidFill>
                <a:schemeClr val="tx1"/>
              </a:solidFill>
              <a:effectLst/>
              <a:latin typeface="Arial" pitchFamily="34" charset="0"/>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2"/>
          <p:cNvPicPr>
            <a:picLocks noChangeAspect="1" noChangeArrowheads="1"/>
          </p:cNvPicPr>
          <p:nvPr/>
        </p:nvPicPr>
        <p:blipFill>
          <a:blip r:embed="rId2" cstate="print"/>
          <a:srcRect/>
          <a:stretch>
            <a:fillRect/>
          </a:stretch>
        </p:blipFill>
        <p:spPr bwMode="auto">
          <a:xfrm>
            <a:off x="0" y="0"/>
            <a:ext cx="1119693" cy="1167432"/>
          </a:xfrm>
          <a:prstGeom prst="rect">
            <a:avLst/>
          </a:prstGeom>
          <a:noFill/>
          <a:ln w="9525">
            <a:noFill/>
            <a:miter lim="800000"/>
            <a:headEnd/>
            <a:tailEnd/>
          </a:ln>
        </p:spPr>
      </p:pic>
      <p:pic>
        <p:nvPicPr>
          <p:cNvPr id="150531" name="Picture 3"/>
          <p:cNvPicPr>
            <a:picLocks noChangeAspect="1" noChangeArrowheads="1"/>
          </p:cNvPicPr>
          <p:nvPr/>
        </p:nvPicPr>
        <p:blipFill>
          <a:blip r:embed="rId3" cstate="print"/>
          <a:srcRect l="36467" t="16725" r="29025" b="17622"/>
          <a:stretch>
            <a:fillRect/>
          </a:stretch>
        </p:blipFill>
        <p:spPr bwMode="auto">
          <a:xfrm>
            <a:off x="5286380" y="1428736"/>
            <a:ext cx="3405317" cy="4071966"/>
          </a:xfrm>
          <a:prstGeom prst="rect">
            <a:avLst/>
          </a:prstGeom>
          <a:noFill/>
        </p:spPr>
      </p:pic>
      <p:sp>
        <p:nvSpPr>
          <p:cNvPr id="150532" name="Rectangle 4"/>
          <p:cNvSpPr>
            <a:spLocks noChangeArrowheads="1"/>
          </p:cNvSpPr>
          <p:nvPr/>
        </p:nvSpPr>
        <p:spPr bwMode="auto">
          <a:xfrm>
            <a:off x="3643306" y="5857892"/>
            <a:ext cx="5500694" cy="30777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VE" sz="1400" b="0" i="0" u="none" strike="noStrike" cap="none" normalizeH="0" baseline="0" dirty="0">
                <a:ln>
                  <a:noFill/>
                </a:ln>
                <a:solidFill>
                  <a:schemeClr val="tx1"/>
                </a:solidFill>
                <a:effectLst/>
                <a:latin typeface="Arial" pitchFamily="34" charset="0"/>
                <a:ea typeface="Calibri" pitchFamily="34" charset="0"/>
                <a:cs typeface="Arial" pitchFamily="34" charset="0"/>
              </a:rPr>
              <a:t>Esquema del Análisis Preliminar de Peligros,</a:t>
            </a:r>
            <a:r>
              <a:rPr kumimoji="0" lang="es-VE" sz="1400" b="0" i="0" u="none" strike="noStrike" cap="none" normalizeH="0" baseline="0" dirty="0">
                <a:ln>
                  <a:noFill/>
                </a:ln>
                <a:solidFill>
                  <a:schemeClr val="tx1"/>
                </a:solidFill>
                <a:effectLst/>
                <a:latin typeface="Arial" pitchFamily="34" charset="0"/>
                <a:ea typeface="Calibri" pitchFamily="34" charset="0"/>
                <a:cs typeface="Times New Roman" pitchFamily="18" charset="0"/>
              </a:rPr>
              <a:t> </a:t>
            </a:r>
            <a:r>
              <a:rPr kumimoji="0" lang="es-VE" sz="1400" b="0" i="0" u="none" strike="noStrike" cap="none" normalizeH="0" baseline="0" dirty="0">
                <a:ln>
                  <a:noFill/>
                </a:ln>
                <a:solidFill>
                  <a:schemeClr val="tx1"/>
                </a:solidFill>
                <a:effectLst/>
                <a:latin typeface="Arial" pitchFamily="34" charset="0"/>
                <a:ea typeface="Calibri" pitchFamily="34" charset="0"/>
                <a:cs typeface="Arial" pitchFamily="34" charset="0"/>
              </a:rPr>
              <a:t>PDVSA IR-S-02</a:t>
            </a:r>
            <a:endParaRPr kumimoji="0" lang="es-VE" sz="1400" b="0" i="0" u="none" strike="noStrike" cap="none" normalizeH="0" baseline="0" dirty="0">
              <a:ln>
                <a:noFill/>
              </a:ln>
              <a:solidFill>
                <a:schemeClr val="tx1"/>
              </a:solidFill>
              <a:effectLst/>
              <a:latin typeface="Arial" pitchFamily="34" charset="0"/>
            </a:endParaRPr>
          </a:p>
        </p:txBody>
      </p:sp>
      <p:graphicFrame>
        <p:nvGraphicFramePr>
          <p:cNvPr id="9" name="8 Diagrama"/>
          <p:cNvGraphicFramePr/>
          <p:nvPr/>
        </p:nvGraphicFramePr>
        <p:xfrm>
          <a:off x="214282" y="1357298"/>
          <a:ext cx="5000660" cy="4429156"/>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7" name="Rectangle 1"/>
          <p:cNvSpPr>
            <a:spLocks noChangeArrowheads="1"/>
          </p:cNvSpPr>
          <p:nvPr/>
        </p:nvSpPr>
        <p:spPr bwMode="auto">
          <a:xfrm>
            <a:off x="1214414" y="214290"/>
            <a:ext cx="7474799" cy="959197"/>
          </a:xfrm>
          <a:prstGeom prst="rect">
            <a:avLst/>
          </a:prstGeom>
          <a:noFill/>
          <a:ln>
            <a:noFill/>
            <a:headEnd/>
            <a:tailEnd/>
          </a:ln>
        </p:spPr>
        <p:style>
          <a:lnRef idx="1">
            <a:schemeClr val="dk1"/>
          </a:lnRef>
          <a:fillRef idx="2">
            <a:schemeClr val="dk1"/>
          </a:fillRef>
          <a:effectRef idx="1">
            <a:schemeClr val="dk1"/>
          </a:effectRef>
          <a:fontRef idx="minor">
            <a:schemeClr val="dk1"/>
          </a:fontRef>
        </p:style>
        <p:txBody>
          <a:bodyPr vert="horz" wrap="square" lIns="409446" tIns="126960" rIns="91440" bIns="0" numCol="1" anchor="ctr" anchorCtr="0" compatLnSpc="1">
            <a:prstTxWarp prst="textNoShape">
              <a:avLst/>
            </a:prstTxWarp>
            <a:spAutoFit/>
          </a:bodyPr>
          <a:lstStyle/>
          <a:p>
            <a:pPr marL="457200" lvl="1" algn="ctr" fontAlgn="auto">
              <a:spcBef>
                <a:spcPts val="0"/>
              </a:spcBef>
              <a:spcAft>
                <a:spcPts val="0"/>
              </a:spcAft>
              <a:defRPr/>
            </a:pPr>
            <a:r>
              <a:rPr lang="es-ES" b="1" dirty="0">
                <a:ln>
                  <a:solidFill>
                    <a:sysClr val="windowText" lastClr="000000"/>
                  </a:solidFill>
                </a:ln>
                <a:solidFill>
                  <a:schemeClr val="tx1"/>
                </a:solidFill>
                <a:latin typeface="Arial" pitchFamily="34" charset="0"/>
                <a:cs typeface="Arial" pitchFamily="34" charset="0"/>
              </a:rPr>
              <a:t>Realizar estudios especiales de seguridad correspondientes a la fase conceptualizar, aplicados a subestaciones eléctricas</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55" name="Rectangle 3"/>
          <p:cNvSpPr>
            <a:spLocks noChangeArrowheads="1"/>
          </p:cNvSpPr>
          <p:nvPr/>
        </p:nvSpPr>
        <p:spPr bwMode="auto">
          <a:xfrm>
            <a:off x="571472" y="2357430"/>
            <a:ext cx="3643338" cy="296087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50000"/>
              </a:lnSpc>
              <a:spcBef>
                <a:spcPct val="0"/>
              </a:spcBef>
              <a:spcAft>
                <a:spcPct val="0"/>
              </a:spcAft>
              <a:buClrTx/>
              <a:buSzTx/>
              <a:buFontTx/>
              <a:buNone/>
              <a:tabLst/>
            </a:pPr>
            <a:r>
              <a:rPr kumimoji="0" lang="es-ES" sz="1400" b="0" i="0" u="none" strike="noStrike" cap="none" normalizeH="0" baseline="0" dirty="0">
                <a:ln>
                  <a:noFill/>
                </a:ln>
                <a:solidFill>
                  <a:schemeClr val="tx1"/>
                </a:solidFill>
                <a:effectLst/>
                <a:latin typeface="Arial" pitchFamily="34" charset="0"/>
                <a:ea typeface="Calibri" pitchFamily="34" charset="0"/>
                <a:cs typeface="Times New Roman" pitchFamily="18" charset="0"/>
              </a:rPr>
              <a:t>Método cualitativo que identifica posibles secuencias de accidentes y por ende, identifica peligros, consecuencias y  algunas posibles vías de reducción del Riesgo.  </a:t>
            </a:r>
            <a:endParaRPr kumimoji="0" lang="es-ES" sz="1400" b="0" i="0" u="none" strike="noStrike" cap="none" normalizeH="0" baseline="0" dirty="0">
              <a:ln>
                <a:noFill/>
              </a:ln>
              <a:solidFill>
                <a:schemeClr val="tx1"/>
              </a:solidFill>
              <a:effectLst/>
              <a:latin typeface="Arial" pitchFamily="34" charset="0"/>
            </a:endParaRPr>
          </a:p>
          <a:p>
            <a:pPr marL="0" marR="0" lvl="0" indent="0" algn="just" defTabSz="914400" rtl="0" eaLnBrk="0" fontAlgn="base" latinLnBrk="0" hangingPunct="0">
              <a:lnSpc>
                <a:spcPct val="150000"/>
              </a:lnSpc>
              <a:spcBef>
                <a:spcPct val="0"/>
              </a:spcBef>
              <a:spcAft>
                <a:spcPct val="0"/>
              </a:spcAft>
              <a:buClrTx/>
              <a:buSzTx/>
              <a:buFontTx/>
              <a:buNone/>
              <a:tabLst/>
            </a:pPr>
            <a:r>
              <a:rPr kumimoji="0" lang="es-ES" sz="1400" b="0" i="0" u="none" strike="noStrike" cap="none" normalizeH="0" baseline="0" dirty="0">
                <a:ln>
                  <a:noFill/>
                </a:ln>
                <a:solidFill>
                  <a:schemeClr val="tx1"/>
                </a:solidFill>
                <a:effectLst/>
                <a:latin typeface="Arial" pitchFamily="34" charset="0"/>
                <a:ea typeface="Calibri" pitchFamily="34" charset="0"/>
                <a:cs typeface="Times New Roman" pitchFamily="18" charset="0"/>
              </a:rPr>
              <a:t>El método incluye un </a:t>
            </a:r>
            <a:r>
              <a:rPr kumimoji="0" lang="es-ES" sz="1400" b="0" i="0" u="none" strike="noStrike" cap="none" normalizeH="0" baseline="0" dirty="0" err="1">
                <a:ln>
                  <a:noFill/>
                </a:ln>
                <a:solidFill>
                  <a:schemeClr val="tx1"/>
                </a:solidFill>
                <a:effectLst/>
                <a:latin typeface="Arial" pitchFamily="34" charset="0"/>
                <a:ea typeface="Calibri" pitchFamily="34" charset="0"/>
                <a:cs typeface="Times New Roman" pitchFamily="18" charset="0"/>
              </a:rPr>
              <a:t>exámen</a:t>
            </a:r>
            <a:r>
              <a:rPr kumimoji="0" lang="es-ES" sz="1400" b="0" i="0" u="none" strike="noStrike" cap="none" normalizeH="0" baseline="0" dirty="0">
                <a:ln>
                  <a:noFill/>
                </a:ln>
                <a:solidFill>
                  <a:schemeClr val="tx1"/>
                </a:solidFill>
                <a:effectLst/>
                <a:latin typeface="Arial" pitchFamily="34" charset="0"/>
                <a:ea typeface="Calibri" pitchFamily="34" charset="0"/>
                <a:cs typeface="Times New Roman" pitchFamily="18" charset="0"/>
              </a:rPr>
              <a:t> de las posibles desviaciones a la intención de diseño, construcción, modificación y operación</a:t>
            </a:r>
            <a:endParaRPr kumimoji="0" lang="es-ES" sz="1400" b="0" i="0" u="none" strike="noStrike" cap="none" normalizeH="0" baseline="0" dirty="0">
              <a:ln>
                <a:noFill/>
              </a:ln>
              <a:solidFill>
                <a:schemeClr val="tx1"/>
              </a:solidFill>
              <a:effectLst/>
              <a:latin typeface="Arial" pitchFamily="34" charset="0"/>
            </a:endParaRPr>
          </a:p>
        </p:txBody>
      </p:sp>
      <p:sp>
        <p:nvSpPr>
          <p:cNvPr id="12" name="11 Rectángulo"/>
          <p:cNvSpPr/>
          <p:nvPr/>
        </p:nvSpPr>
        <p:spPr>
          <a:xfrm>
            <a:off x="500034" y="1500174"/>
            <a:ext cx="3429024" cy="42862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lvl="3" algn="ctr"/>
            <a:endParaRPr lang="es-ES" b="1" dirty="0"/>
          </a:p>
          <a:p>
            <a:pPr marL="0" lvl="3" algn="ctr"/>
            <a:r>
              <a:rPr lang="x-none" b="1" dirty="0"/>
              <a:t>¿QUÉ PASARÍA SI? (What if) </a:t>
            </a:r>
            <a:endParaRPr lang="es-ES" sz="1200" b="1" i="1" dirty="0"/>
          </a:p>
          <a:p>
            <a:pPr algn="ctr"/>
            <a:endParaRPr lang="es-ES" dirty="0"/>
          </a:p>
        </p:txBody>
      </p:sp>
      <p:sp>
        <p:nvSpPr>
          <p:cNvPr id="151558" name="Rectangle 6"/>
          <p:cNvSpPr>
            <a:spLocks noChangeArrowheads="1"/>
          </p:cNvSpPr>
          <p:nvPr/>
        </p:nvSpPr>
        <p:spPr bwMode="auto">
          <a:xfrm>
            <a:off x="4000496" y="4865804"/>
            <a:ext cx="3571900" cy="37555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lvl="1">
              <a:lnSpc>
                <a:spcPct val="150000"/>
              </a:lnSpc>
            </a:pPr>
            <a:endParaRPr kumimoji="0" lang="es-VE" sz="1400" b="0" i="0" u="none" strike="noStrike" cap="none" normalizeH="0" baseline="0" dirty="0">
              <a:ln>
                <a:noFill/>
              </a:ln>
              <a:solidFill>
                <a:schemeClr val="tx1"/>
              </a:solidFill>
              <a:effectLst/>
              <a:latin typeface="Arial" pitchFamily="34" charset="0"/>
            </a:endParaRPr>
          </a:p>
        </p:txBody>
      </p:sp>
      <p:sp>
        <p:nvSpPr>
          <p:cNvPr id="14" name="13 Rectángulo"/>
          <p:cNvSpPr/>
          <p:nvPr/>
        </p:nvSpPr>
        <p:spPr>
          <a:xfrm>
            <a:off x="4643438" y="1428736"/>
            <a:ext cx="3429024" cy="42862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lvl="3" algn="ctr"/>
            <a:endParaRPr lang="es-ES" sz="1400" dirty="0">
              <a:solidFill>
                <a:schemeClr val="bg1"/>
              </a:solidFill>
              <a:latin typeface="Arial" pitchFamily="34" charset="0"/>
              <a:cs typeface="Arial" pitchFamily="34" charset="0"/>
            </a:endParaRPr>
          </a:p>
          <a:p>
            <a:pPr marL="0" lvl="3" algn="ctr"/>
            <a:endParaRPr lang="es-ES" sz="1400" i="1" dirty="0">
              <a:solidFill>
                <a:schemeClr val="bg1"/>
              </a:solidFill>
              <a:latin typeface="Arial" pitchFamily="34" charset="0"/>
              <a:cs typeface="Arial" pitchFamily="34" charset="0"/>
            </a:endParaRPr>
          </a:p>
          <a:p>
            <a:pPr marL="0" lvl="3" algn="ctr"/>
            <a:r>
              <a:rPr lang="es-ES" sz="1400" b="1" dirty="0">
                <a:solidFill>
                  <a:schemeClr val="bg1"/>
                </a:solidFill>
                <a:latin typeface="Arial" pitchFamily="34" charset="0"/>
                <a:cs typeface="Arial" pitchFamily="34" charset="0"/>
              </a:rPr>
              <a:t>Características </a:t>
            </a:r>
          </a:p>
          <a:p>
            <a:pPr marL="0" lvl="3" algn="ctr"/>
            <a:endParaRPr lang="es-ES" sz="1200" b="1" i="1" dirty="0"/>
          </a:p>
          <a:p>
            <a:pPr algn="ctr"/>
            <a:endParaRPr lang="es-ES" dirty="0"/>
          </a:p>
        </p:txBody>
      </p:sp>
      <p:graphicFrame>
        <p:nvGraphicFramePr>
          <p:cNvPr id="22" name="21 Diagrama"/>
          <p:cNvGraphicFramePr/>
          <p:nvPr/>
        </p:nvGraphicFramePr>
        <p:xfrm>
          <a:off x="5000628" y="2071678"/>
          <a:ext cx="2786082" cy="450059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23" name="22 Rectángulo"/>
          <p:cNvSpPr/>
          <p:nvPr/>
        </p:nvSpPr>
        <p:spPr>
          <a:xfrm>
            <a:off x="8001024" y="2071678"/>
            <a:ext cx="785818" cy="4429156"/>
          </a:xfrm>
          <a:prstGeom prst="rect">
            <a:avLst/>
          </a:prstGeom>
        </p:spPr>
        <p:style>
          <a:lnRef idx="1">
            <a:schemeClr val="dk1"/>
          </a:lnRef>
          <a:fillRef idx="2">
            <a:schemeClr val="dk1"/>
          </a:fillRef>
          <a:effectRef idx="1">
            <a:schemeClr val="dk1"/>
          </a:effectRef>
          <a:fontRef idx="minor">
            <a:schemeClr val="dk1"/>
          </a:fontRef>
        </p:style>
        <p:txBody>
          <a:bodyPr vert="vert270" rtlCol="0" anchor="ctr"/>
          <a:lstStyle/>
          <a:p>
            <a:pPr algn="ctr"/>
            <a:r>
              <a:rPr lang="es-VE" sz="1400" dirty="0">
                <a:solidFill>
                  <a:schemeClr val="tx1"/>
                </a:solidFill>
                <a:latin typeface="Arial" pitchFamily="34" charset="0"/>
                <a:ea typeface="Calibri" pitchFamily="34" charset="0"/>
                <a:cs typeface="Times New Roman" pitchFamily="18" charset="0"/>
              </a:rPr>
              <a:t>Previene accidentes</a:t>
            </a:r>
            <a:endParaRPr lang="es-ES" sz="1400" dirty="0">
              <a:solidFill>
                <a:schemeClr val="tx1"/>
              </a:solidFill>
            </a:endParaRPr>
          </a:p>
        </p:txBody>
      </p:sp>
      <p:sp>
        <p:nvSpPr>
          <p:cNvPr id="10" name="Rectangle 1"/>
          <p:cNvSpPr>
            <a:spLocks noChangeArrowheads="1"/>
          </p:cNvSpPr>
          <p:nvPr/>
        </p:nvSpPr>
        <p:spPr bwMode="auto">
          <a:xfrm>
            <a:off x="1214414" y="214290"/>
            <a:ext cx="7474799" cy="959197"/>
          </a:xfrm>
          <a:prstGeom prst="rect">
            <a:avLst/>
          </a:prstGeom>
          <a:noFill/>
          <a:ln>
            <a:noFill/>
            <a:headEnd/>
            <a:tailEnd/>
          </a:ln>
        </p:spPr>
        <p:style>
          <a:lnRef idx="1">
            <a:schemeClr val="dk1"/>
          </a:lnRef>
          <a:fillRef idx="2">
            <a:schemeClr val="dk1"/>
          </a:fillRef>
          <a:effectRef idx="1">
            <a:schemeClr val="dk1"/>
          </a:effectRef>
          <a:fontRef idx="minor">
            <a:schemeClr val="dk1"/>
          </a:fontRef>
        </p:style>
        <p:txBody>
          <a:bodyPr vert="horz" wrap="square" lIns="409446" tIns="126960" rIns="91440" bIns="0" numCol="1" anchor="ctr" anchorCtr="0" compatLnSpc="1">
            <a:prstTxWarp prst="textNoShape">
              <a:avLst/>
            </a:prstTxWarp>
            <a:spAutoFit/>
          </a:bodyPr>
          <a:lstStyle/>
          <a:p>
            <a:pPr marL="457200" lvl="1" algn="ctr" fontAlgn="auto">
              <a:spcBef>
                <a:spcPts val="0"/>
              </a:spcBef>
              <a:spcAft>
                <a:spcPts val="0"/>
              </a:spcAft>
              <a:defRPr/>
            </a:pPr>
            <a:r>
              <a:rPr lang="es-ES" b="1" dirty="0">
                <a:ln>
                  <a:solidFill>
                    <a:sysClr val="windowText" lastClr="000000"/>
                  </a:solidFill>
                </a:ln>
                <a:solidFill>
                  <a:schemeClr val="tx1"/>
                </a:solidFill>
                <a:latin typeface="Arial" pitchFamily="34" charset="0"/>
                <a:cs typeface="Arial" pitchFamily="34" charset="0"/>
              </a:rPr>
              <a:t>Realizar estudios especiales de seguridad correspondientes a la fase conceptualizar, aplicados a subestaciones eléctricas</a:t>
            </a:r>
          </a:p>
        </p:txBody>
      </p:sp>
      <p:pic>
        <p:nvPicPr>
          <p:cNvPr id="11" name="Imagen 2"/>
          <p:cNvPicPr>
            <a:picLocks noChangeAspect="1" noChangeArrowheads="1"/>
          </p:cNvPicPr>
          <p:nvPr/>
        </p:nvPicPr>
        <p:blipFill>
          <a:blip r:embed="rId7" cstate="print"/>
          <a:srcRect/>
          <a:stretch>
            <a:fillRect/>
          </a:stretch>
        </p:blipFill>
        <p:spPr bwMode="auto">
          <a:xfrm>
            <a:off x="0" y="0"/>
            <a:ext cx="1119693" cy="1167432"/>
          </a:xfrm>
          <a:prstGeom prst="rect">
            <a:avLst/>
          </a:prstGeom>
          <a:noFill/>
          <a:ln w="9525">
            <a:noFill/>
            <a:miter lim="800000"/>
            <a:headEnd/>
            <a:tailEnd/>
          </a:ln>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11 Rectángulo"/>
          <p:cNvSpPr/>
          <p:nvPr/>
        </p:nvSpPr>
        <p:spPr>
          <a:xfrm>
            <a:off x="467544" y="1500174"/>
            <a:ext cx="3429024" cy="42862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b="1" dirty="0">
                <a:latin typeface="Arial" pitchFamily="34" charset="0"/>
                <a:cs typeface="Arial" pitchFamily="34" charset="0"/>
              </a:rPr>
              <a:t>Metodología</a:t>
            </a:r>
          </a:p>
        </p:txBody>
      </p:sp>
      <p:sp>
        <p:nvSpPr>
          <p:cNvPr id="14" name="13 Rectángulo"/>
          <p:cNvSpPr/>
          <p:nvPr/>
        </p:nvSpPr>
        <p:spPr>
          <a:xfrm>
            <a:off x="4643438" y="1500174"/>
            <a:ext cx="3429024" cy="42862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s-ES" b="1" dirty="0">
                <a:latin typeface="Arial" pitchFamily="34" charset="0"/>
                <a:cs typeface="Arial" pitchFamily="34" charset="0"/>
              </a:rPr>
              <a:t>PASOS PARA EL ANÁLISIS </a:t>
            </a:r>
          </a:p>
        </p:txBody>
      </p:sp>
      <p:sp>
        <p:nvSpPr>
          <p:cNvPr id="152577" name="Rectangle 1"/>
          <p:cNvSpPr>
            <a:spLocks noChangeArrowheads="1"/>
          </p:cNvSpPr>
          <p:nvPr/>
        </p:nvSpPr>
        <p:spPr bwMode="auto">
          <a:xfrm>
            <a:off x="357158" y="2071678"/>
            <a:ext cx="4071966" cy="457670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50000"/>
              </a:lnSpc>
              <a:spcBef>
                <a:spcPct val="0"/>
              </a:spcBef>
              <a:spcAft>
                <a:spcPct val="0"/>
              </a:spcAft>
              <a:buClrTx/>
              <a:buSzTx/>
              <a:buFontTx/>
              <a:buChar char="•"/>
              <a:tabLst>
                <a:tab pos="457200" algn="l"/>
              </a:tabLst>
            </a:pPr>
            <a:r>
              <a:rPr kumimoji="0" lang="es-ES" sz="1400" b="0" i="0" u="none" strike="noStrike" cap="none" normalizeH="0" baseline="0" dirty="0">
                <a:ln>
                  <a:noFill/>
                </a:ln>
                <a:solidFill>
                  <a:schemeClr val="tx1"/>
                </a:solidFill>
                <a:effectLst/>
                <a:latin typeface="Arial" pitchFamily="34" charset="0"/>
                <a:ea typeface="Calibri" pitchFamily="34" charset="0"/>
                <a:cs typeface="Times New Roman" pitchFamily="18" charset="0"/>
              </a:rPr>
              <a:t>Dividir el sistema en nodos de estudios</a:t>
            </a:r>
            <a:endParaRPr kumimoji="0" lang="es-ES" sz="1400" b="0" i="0" u="none" strike="noStrike" cap="none" normalizeH="0" baseline="0" dirty="0">
              <a:ln>
                <a:noFill/>
              </a:ln>
              <a:solidFill>
                <a:schemeClr val="tx1"/>
              </a:solidFill>
              <a:effectLst/>
              <a:latin typeface="Arial" pitchFamily="34" charset="0"/>
            </a:endParaRPr>
          </a:p>
          <a:p>
            <a:pPr marL="0" marR="0" lvl="0" indent="0" algn="just" defTabSz="914400" rtl="0" eaLnBrk="0" fontAlgn="base" latinLnBrk="0" hangingPunct="0">
              <a:lnSpc>
                <a:spcPct val="150000"/>
              </a:lnSpc>
              <a:spcBef>
                <a:spcPct val="0"/>
              </a:spcBef>
              <a:spcAft>
                <a:spcPct val="0"/>
              </a:spcAft>
              <a:buClrTx/>
              <a:buSzTx/>
              <a:buFontTx/>
              <a:buChar char="•"/>
              <a:tabLst>
                <a:tab pos="457200" algn="l"/>
              </a:tabLst>
            </a:pPr>
            <a:r>
              <a:rPr kumimoji="0" lang="es-ES" sz="1400" b="0" i="0" u="none" strike="noStrike" cap="none" normalizeH="0" baseline="0" dirty="0">
                <a:ln>
                  <a:noFill/>
                </a:ln>
                <a:solidFill>
                  <a:schemeClr val="tx1"/>
                </a:solidFill>
                <a:effectLst/>
                <a:latin typeface="Arial" pitchFamily="34" charset="0"/>
                <a:ea typeface="Calibri" pitchFamily="34" charset="0"/>
                <a:cs typeface="Times New Roman" pitchFamily="18" charset="0"/>
              </a:rPr>
              <a:t> Selección del nodo (líneas, recipiente, equipo, instrumentos)</a:t>
            </a:r>
            <a:endParaRPr kumimoji="0" lang="es-ES" sz="1400" b="0" i="0" u="none" strike="noStrike" cap="none" normalizeH="0" baseline="0" dirty="0">
              <a:ln>
                <a:noFill/>
              </a:ln>
              <a:solidFill>
                <a:schemeClr val="tx1"/>
              </a:solidFill>
              <a:effectLst/>
              <a:latin typeface="Arial" pitchFamily="34" charset="0"/>
            </a:endParaRPr>
          </a:p>
          <a:p>
            <a:pPr marL="0" marR="0" lvl="0" indent="0" algn="just" defTabSz="914400" rtl="0" eaLnBrk="0" fontAlgn="base" latinLnBrk="0" hangingPunct="0">
              <a:lnSpc>
                <a:spcPct val="150000"/>
              </a:lnSpc>
              <a:spcBef>
                <a:spcPct val="0"/>
              </a:spcBef>
              <a:spcAft>
                <a:spcPct val="0"/>
              </a:spcAft>
              <a:buClrTx/>
              <a:buSzTx/>
              <a:buFontTx/>
              <a:buChar char="•"/>
              <a:tabLst>
                <a:tab pos="457200" algn="l"/>
              </a:tabLst>
            </a:pPr>
            <a:r>
              <a:rPr kumimoji="0" lang="es-ES" sz="1400" b="0" i="0" u="none" strike="noStrike" cap="none" normalizeH="0" baseline="0" dirty="0">
                <a:ln>
                  <a:noFill/>
                </a:ln>
                <a:solidFill>
                  <a:schemeClr val="tx1"/>
                </a:solidFill>
                <a:effectLst/>
                <a:latin typeface="Arial" pitchFamily="34" charset="0"/>
                <a:ea typeface="Calibri" pitchFamily="34" charset="0"/>
                <a:cs typeface="Times New Roman" pitchFamily="18" charset="0"/>
              </a:rPr>
              <a:t> Describir intención del diseño</a:t>
            </a:r>
            <a:endParaRPr kumimoji="0" lang="es-ES" sz="1400" b="0" i="0" u="none" strike="noStrike" cap="none" normalizeH="0" baseline="0" dirty="0">
              <a:ln>
                <a:noFill/>
              </a:ln>
              <a:solidFill>
                <a:schemeClr val="tx1"/>
              </a:solidFill>
              <a:effectLst/>
              <a:latin typeface="Arial" pitchFamily="34" charset="0"/>
            </a:endParaRPr>
          </a:p>
          <a:p>
            <a:pPr marL="0" marR="0" lvl="0" indent="0" algn="just" defTabSz="914400" rtl="0" eaLnBrk="0" fontAlgn="base" latinLnBrk="0" hangingPunct="0">
              <a:lnSpc>
                <a:spcPct val="150000"/>
              </a:lnSpc>
              <a:spcBef>
                <a:spcPct val="0"/>
              </a:spcBef>
              <a:spcAft>
                <a:spcPct val="0"/>
              </a:spcAft>
              <a:buClrTx/>
              <a:buSzTx/>
              <a:buFontTx/>
              <a:buChar char="•"/>
              <a:tabLst>
                <a:tab pos="457200" algn="l"/>
              </a:tabLst>
            </a:pPr>
            <a:r>
              <a:rPr kumimoji="0" lang="es-ES" sz="1400" b="0" i="0" u="none" strike="noStrike" cap="none" normalizeH="0" baseline="0" dirty="0">
                <a:ln>
                  <a:noFill/>
                </a:ln>
                <a:solidFill>
                  <a:schemeClr val="tx1"/>
                </a:solidFill>
                <a:effectLst/>
                <a:latin typeface="Arial" pitchFamily="34" charset="0"/>
                <a:ea typeface="Calibri" pitchFamily="34" charset="0"/>
                <a:cs typeface="Times New Roman" pitchFamily="18" charset="0"/>
              </a:rPr>
              <a:t> Aplicar pregunta  ¿Qué pasaría si ? (“</a:t>
            </a:r>
            <a:r>
              <a:rPr kumimoji="0" lang="es-ES" sz="1400" b="0" i="0" u="none" strike="noStrike" cap="none" normalizeH="0" baseline="0" dirty="0" err="1">
                <a:ln>
                  <a:noFill/>
                </a:ln>
                <a:solidFill>
                  <a:schemeClr val="tx1"/>
                </a:solidFill>
                <a:effectLst/>
                <a:latin typeface="Arial" pitchFamily="34" charset="0"/>
                <a:ea typeface="Calibri" pitchFamily="34" charset="0"/>
                <a:cs typeface="Times New Roman" pitchFamily="18" charset="0"/>
              </a:rPr>
              <a:t>What</a:t>
            </a:r>
            <a:r>
              <a:rPr kumimoji="0" lang="es-ES" sz="1400" b="0" i="0" u="none" strike="noStrike" cap="none" normalizeH="0" baseline="0" dirty="0">
                <a:ln>
                  <a:noFill/>
                </a:ln>
                <a:solidFill>
                  <a:schemeClr val="tx1"/>
                </a:solidFill>
                <a:effectLst/>
                <a:latin typeface="Arial" pitchFamily="34" charset="0"/>
                <a:ea typeface="Calibri" pitchFamily="34" charset="0"/>
                <a:cs typeface="Times New Roman" pitchFamily="18" charset="0"/>
              </a:rPr>
              <a:t> </a:t>
            </a:r>
            <a:r>
              <a:rPr kumimoji="0" lang="es-ES" sz="1400" b="0" i="0" u="none" strike="noStrike" cap="none" normalizeH="0" baseline="0" dirty="0" err="1">
                <a:ln>
                  <a:noFill/>
                </a:ln>
                <a:solidFill>
                  <a:schemeClr val="tx1"/>
                </a:solidFill>
                <a:effectLst/>
                <a:latin typeface="Arial" pitchFamily="34" charset="0"/>
                <a:ea typeface="Calibri" pitchFamily="34" charset="0"/>
                <a:cs typeface="Times New Roman" pitchFamily="18" charset="0"/>
              </a:rPr>
              <a:t>if</a:t>
            </a:r>
            <a:r>
              <a:rPr kumimoji="0" lang="es-ES" sz="1400" b="0" i="0" u="none" strike="noStrike" cap="none" normalizeH="0" baseline="0" dirty="0">
                <a:ln>
                  <a:noFill/>
                </a:ln>
                <a:solidFill>
                  <a:schemeClr val="tx1"/>
                </a:solidFill>
                <a:effectLst/>
                <a:latin typeface="Arial" pitchFamily="34" charset="0"/>
                <a:ea typeface="Calibri" pitchFamily="34" charset="0"/>
                <a:cs typeface="Times New Roman" pitchFamily="18" charset="0"/>
              </a:rPr>
              <a:t>”)</a:t>
            </a:r>
            <a:endParaRPr kumimoji="0" lang="es-ES" sz="1400" b="0" i="0" u="none" strike="noStrike" cap="none" normalizeH="0" baseline="0" dirty="0">
              <a:ln>
                <a:noFill/>
              </a:ln>
              <a:solidFill>
                <a:schemeClr val="tx1"/>
              </a:solidFill>
              <a:effectLst/>
              <a:latin typeface="Arial" pitchFamily="34" charset="0"/>
            </a:endParaRPr>
          </a:p>
          <a:p>
            <a:pPr marL="0" marR="0" lvl="0" indent="0" algn="just" defTabSz="914400" rtl="0" eaLnBrk="0" fontAlgn="base" latinLnBrk="0" hangingPunct="0">
              <a:lnSpc>
                <a:spcPct val="150000"/>
              </a:lnSpc>
              <a:spcBef>
                <a:spcPct val="0"/>
              </a:spcBef>
              <a:spcAft>
                <a:spcPct val="0"/>
              </a:spcAft>
              <a:buClrTx/>
              <a:buSzTx/>
              <a:buFontTx/>
              <a:buChar char="•"/>
              <a:tabLst>
                <a:tab pos="457200" algn="l"/>
              </a:tabLst>
            </a:pPr>
            <a:r>
              <a:rPr kumimoji="0" lang="es-ES" sz="1400" b="0" i="0" u="none" strike="noStrike" cap="none" normalizeH="0" baseline="0" dirty="0">
                <a:ln>
                  <a:noFill/>
                </a:ln>
                <a:solidFill>
                  <a:schemeClr val="tx1"/>
                </a:solidFill>
                <a:effectLst/>
                <a:latin typeface="Arial" pitchFamily="34" charset="0"/>
                <a:ea typeface="Calibri" pitchFamily="34" charset="0"/>
                <a:cs typeface="Times New Roman" pitchFamily="18" charset="0"/>
              </a:rPr>
              <a:t> Identificar peligros:</a:t>
            </a:r>
            <a:endParaRPr kumimoji="0" lang="es-ES" sz="1400" b="0" i="0" u="none" strike="noStrike" cap="none" normalizeH="0" baseline="0" dirty="0">
              <a:ln>
                <a:noFill/>
              </a:ln>
              <a:solidFill>
                <a:schemeClr val="tx1"/>
              </a:solidFill>
              <a:effectLst/>
              <a:latin typeface="Arial" pitchFamily="34" charset="0"/>
            </a:endParaRPr>
          </a:p>
          <a:p>
            <a:pPr marL="0" marR="0" lvl="0" indent="0" algn="just" defTabSz="914400" rtl="0" eaLnBrk="0" fontAlgn="base" latinLnBrk="0" hangingPunct="0">
              <a:lnSpc>
                <a:spcPct val="150000"/>
              </a:lnSpc>
              <a:spcBef>
                <a:spcPct val="0"/>
              </a:spcBef>
              <a:spcAft>
                <a:spcPct val="0"/>
              </a:spcAft>
              <a:buClrTx/>
              <a:buSzTx/>
              <a:buFontTx/>
              <a:buNone/>
              <a:tabLst>
                <a:tab pos="457200" algn="l"/>
              </a:tabLst>
            </a:pPr>
            <a:r>
              <a:rPr kumimoji="0" lang="es-ES" sz="1400" b="0" i="0" u="none" strike="noStrike" cap="none" normalizeH="0" baseline="0" dirty="0">
                <a:ln>
                  <a:noFill/>
                </a:ln>
                <a:solidFill>
                  <a:schemeClr val="tx1"/>
                </a:solidFill>
                <a:effectLst/>
                <a:latin typeface="Arial" pitchFamily="34" charset="0"/>
                <a:ea typeface="Calibri" pitchFamily="34" charset="0"/>
                <a:cs typeface="Times New Roman" pitchFamily="18" charset="0"/>
              </a:rPr>
              <a:t>   - Aplicar listas de verificación</a:t>
            </a:r>
            <a:endParaRPr kumimoji="0" lang="es-ES" sz="1400" b="0" i="0" u="none" strike="noStrike" cap="none" normalizeH="0" baseline="0" dirty="0">
              <a:ln>
                <a:noFill/>
              </a:ln>
              <a:solidFill>
                <a:schemeClr val="tx1"/>
              </a:solidFill>
              <a:effectLst/>
              <a:latin typeface="Arial" pitchFamily="34" charset="0"/>
            </a:endParaRPr>
          </a:p>
          <a:p>
            <a:pPr marL="0" marR="0" lvl="0" indent="0" algn="just" defTabSz="914400" rtl="0" eaLnBrk="0" fontAlgn="base" latinLnBrk="0" hangingPunct="0">
              <a:lnSpc>
                <a:spcPct val="150000"/>
              </a:lnSpc>
              <a:spcBef>
                <a:spcPct val="0"/>
              </a:spcBef>
              <a:spcAft>
                <a:spcPct val="0"/>
              </a:spcAft>
              <a:buClrTx/>
              <a:buSzTx/>
              <a:buFontTx/>
              <a:buNone/>
              <a:tabLst>
                <a:tab pos="457200" algn="l"/>
              </a:tabLst>
            </a:pPr>
            <a:r>
              <a:rPr kumimoji="0" lang="es-ES" sz="1400" b="0" i="0" u="none" strike="noStrike" cap="none" normalizeH="0" baseline="0" dirty="0">
                <a:ln>
                  <a:noFill/>
                </a:ln>
                <a:solidFill>
                  <a:schemeClr val="tx1"/>
                </a:solidFill>
                <a:effectLst/>
                <a:latin typeface="Arial" pitchFamily="34" charset="0"/>
                <a:ea typeface="Calibri" pitchFamily="34" charset="0"/>
                <a:cs typeface="Times New Roman" pitchFamily="18" charset="0"/>
              </a:rPr>
              <a:t>   -   Identificar consecuencias </a:t>
            </a:r>
            <a:endParaRPr kumimoji="0" lang="es-ES" sz="1400" b="0" i="0" u="none" strike="noStrike" cap="none" normalizeH="0" baseline="0" dirty="0">
              <a:ln>
                <a:noFill/>
              </a:ln>
              <a:solidFill>
                <a:schemeClr val="tx1"/>
              </a:solidFill>
              <a:effectLst/>
              <a:latin typeface="Arial" pitchFamily="34" charset="0"/>
            </a:endParaRPr>
          </a:p>
          <a:p>
            <a:pPr marL="0" marR="0" lvl="0" indent="0" algn="just" defTabSz="914400" rtl="0" eaLnBrk="0" fontAlgn="base" latinLnBrk="0" hangingPunct="0">
              <a:lnSpc>
                <a:spcPct val="150000"/>
              </a:lnSpc>
              <a:spcBef>
                <a:spcPct val="0"/>
              </a:spcBef>
              <a:spcAft>
                <a:spcPct val="0"/>
              </a:spcAft>
              <a:buClrTx/>
              <a:buSzTx/>
              <a:buFontTx/>
              <a:buChar char="•"/>
              <a:tabLst>
                <a:tab pos="457200" algn="l"/>
              </a:tabLst>
            </a:pPr>
            <a:r>
              <a:rPr kumimoji="0" lang="es-ES" sz="1400" b="0" i="0" u="none" strike="noStrike" cap="none" normalizeH="0" baseline="0" dirty="0">
                <a:ln>
                  <a:noFill/>
                </a:ln>
                <a:solidFill>
                  <a:schemeClr val="tx1"/>
                </a:solidFill>
                <a:effectLst/>
                <a:latin typeface="Arial" pitchFamily="34" charset="0"/>
                <a:ea typeface="Calibri" pitchFamily="34" charset="0"/>
                <a:cs typeface="Times New Roman" pitchFamily="18" charset="0"/>
              </a:rPr>
              <a:t> Evaluar el riesgo (probabilidad, severidad) *Opcional</a:t>
            </a:r>
            <a:endParaRPr kumimoji="0" lang="es-ES" sz="1400" b="0" i="0" u="none" strike="noStrike" cap="none" normalizeH="0" baseline="0" dirty="0">
              <a:ln>
                <a:noFill/>
              </a:ln>
              <a:solidFill>
                <a:schemeClr val="tx1"/>
              </a:solidFill>
              <a:effectLst/>
              <a:latin typeface="Arial" pitchFamily="34" charset="0"/>
            </a:endParaRPr>
          </a:p>
          <a:p>
            <a:pPr marL="0" marR="0" lvl="0" indent="0" algn="just" defTabSz="914400" rtl="0" eaLnBrk="0" fontAlgn="base" latinLnBrk="0" hangingPunct="0">
              <a:lnSpc>
                <a:spcPct val="150000"/>
              </a:lnSpc>
              <a:spcBef>
                <a:spcPct val="0"/>
              </a:spcBef>
              <a:spcAft>
                <a:spcPct val="0"/>
              </a:spcAft>
              <a:buClrTx/>
              <a:buSzTx/>
              <a:buFontTx/>
              <a:buChar char="•"/>
              <a:tabLst>
                <a:tab pos="457200" algn="l"/>
              </a:tabLst>
            </a:pPr>
            <a:r>
              <a:rPr kumimoji="0" lang="es-ES" sz="1400" b="0" i="0" u="none" strike="noStrike" cap="none" normalizeH="0" baseline="0" dirty="0">
                <a:ln>
                  <a:noFill/>
                </a:ln>
                <a:solidFill>
                  <a:schemeClr val="tx1"/>
                </a:solidFill>
                <a:effectLst/>
                <a:latin typeface="Arial" pitchFamily="34" charset="0"/>
                <a:ea typeface="Calibri" pitchFamily="34" charset="0"/>
                <a:cs typeface="Times New Roman" pitchFamily="18" charset="0"/>
              </a:rPr>
              <a:t> Formular recomendaciones</a:t>
            </a:r>
            <a:endParaRPr kumimoji="0" lang="es-ES" sz="1400" b="0" i="0" u="none" strike="noStrike" cap="none" normalizeH="0" baseline="0" dirty="0">
              <a:ln>
                <a:noFill/>
              </a:ln>
              <a:solidFill>
                <a:schemeClr val="tx1"/>
              </a:solidFill>
              <a:effectLst/>
              <a:latin typeface="Arial" pitchFamily="34" charset="0"/>
            </a:endParaRPr>
          </a:p>
          <a:p>
            <a:pPr marL="0" marR="0" lvl="0" indent="0" algn="just" defTabSz="914400" rtl="0" eaLnBrk="0" fontAlgn="base" latinLnBrk="0" hangingPunct="0">
              <a:lnSpc>
                <a:spcPct val="150000"/>
              </a:lnSpc>
              <a:spcBef>
                <a:spcPct val="0"/>
              </a:spcBef>
              <a:spcAft>
                <a:spcPct val="0"/>
              </a:spcAft>
              <a:buClrTx/>
              <a:buSzTx/>
              <a:buFontTx/>
              <a:buChar char="•"/>
              <a:tabLst>
                <a:tab pos="457200" algn="l"/>
              </a:tabLst>
            </a:pPr>
            <a:r>
              <a:rPr kumimoji="0" lang="es-ES" sz="1400" b="0" i="0" u="none" strike="noStrike" cap="none" normalizeH="0" baseline="0" dirty="0">
                <a:ln>
                  <a:noFill/>
                </a:ln>
                <a:solidFill>
                  <a:schemeClr val="tx1"/>
                </a:solidFill>
                <a:effectLst/>
                <a:latin typeface="Arial" pitchFamily="34" charset="0"/>
                <a:ea typeface="Calibri" pitchFamily="34" charset="0"/>
                <a:cs typeface="Times New Roman" pitchFamily="18" charset="0"/>
              </a:rPr>
              <a:t> Repetir el procedimiento para cada nodo</a:t>
            </a:r>
            <a:endParaRPr kumimoji="0" lang="es-ES" sz="1400" b="0" i="0" u="none" strike="noStrike" cap="none" normalizeH="0" baseline="0" dirty="0">
              <a:ln>
                <a:noFill/>
              </a:ln>
              <a:solidFill>
                <a:schemeClr val="tx1"/>
              </a:solidFill>
              <a:effectLst/>
              <a:latin typeface="Arial" pitchFamily="34" charset="0"/>
            </a:endParaRPr>
          </a:p>
          <a:p>
            <a:pPr marL="0" marR="0" lvl="0" indent="0" algn="just" defTabSz="914400" rtl="0" eaLnBrk="0" fontAlgn="base" latinLnBrk="0" hangingPunct="0">
              <a:lnSpc>
                <a:spcPct val="150000"/>
              </a:lnSpc>
              <a:spcBef>
                <a:spcPct val="0"/>
              </a:spcBef>
              <a:spcAft>
                <a:spcPct val="0"/>
              </a:spcAft>
              <a:buClrTx/>
              <a:buSzTx/>
              <a:buFontTx/>
              <a:buChar char="•"/>
              <a:tabLst>
                <a:tab pos="457200" algn="l"/>
              </a:tabLst>
            </a:pPr>
            <a:r>
              <a:rPr kumimoji="0" lang="es-ES" sz="1400" b="0" i="0" u="none" strike="noStrike" cap="none" normalizeH="0" baseline="0" dirty="0">
                <a:ln>
                  <a:noFill/>
                </a:ln>
                <a:solidFill>
                  <a:schemeClr val="tx1"/>
                </a:solidFill>
                <a:effectLst/>
                <a:latin typeface="Arial" pitchFamily="34" charset="0"/>
                <a:ea typeface="Calibri" pitchFamily="34" charset="0"/>
                <a:cs typeface="Times New Roman" pitchFamily="18" charset="0"/>
              </a:rPr>
              <a:t> Emitir un reporte</a:t>
            </a:r>
            <a:endParaRPr kumimoji="0" lang="es-ES" sz="1400" b="0" i="0" u="none" strike="noStrike" cap="none" normalizeH="0" baseline="0" dirty="0">
              <a:ln>
                <a:noFill/>
              </a:ln>
              <a:solidFill>
                <a:schemeClr val="tx1"/>
              </a:solidFill>
              <a:effectLst/>
              <a:latin typeface="Arial" pitchFamily="34" charset="0"/>
            </a:endParaRPr>
          </a:p>
          <a:p>
            <a:pPr marL="0" marR="0" lvl="0" indent="0" algn="just" defTabSz="914400" rtl="0" eaLnBrk="0" fontAlgn="base" latinLnBrk="0" hangingPunct="0">
              <a:lnSpc>
                <a:spcPct val="150000"/>
              </a:lnSpc>
              <a:spcBef>
                <a:spcPct val="0"/>
              </a:spcBef>
              <a:spcAft>
                <a:spcPct val="0"/>
              </a:spcAft>
              <a:buClrTx/>
              <a:buSzTx/>
              <a:buFontTx/>
              <a:buChar char="•"/>
              <a:tabLst>
                <a:tab pos="457200" algn="l"/>
              </a:tabLst>
            </a:pPr>
            <a:r>
              <a:rPr kumimoji="0" lang="es-ES" sz="1400" b="0" i="0" u="none" strike="noStrike" cap="none" normalizeH="0" baseline="0" dirty="0">
                <a:ln>
                  <a:noFill/>
                </a:ln>
                <a:solidFill>
                  <a:schemeClr val="tx1"/>
                </a:solidFill>
                <a:effectLst/>
                <a:latin typeface="Arial" pitchFamily="34" charset="0"/>
                <a:ea typeface="Calibri" pitchFamily="34" charset="0"/>
                <a:cs typeface="Times New Roman" pitchFamily="18" charset="0"/>
              </a:rPr>
              <a:t> Implementar acciones correctivas</a:t>
            </a:r>
            <a:endParaRPr kumimoji="0" lang="es-ES" sz="1400" b="0" i="0" u="none" strike="noStrike" cap="none" normalizeH="0" baseline="0" dirty="0">
              <a:ln>
                <a:noFill/>
              </a:ln>
              <a:solidFill>
                <a:schemeClr val="tx1"/>
              </a:solidFill>
              <a:effectLst/>
              <a:latin typeface="Arial" pitchFamily="34" charset="0"/>
            </a:endParaRPr>
          </a:p>
        </p:txBody>
      </p:sp>
      <p:sp>
        <p:nvSpPr>
          <p:cNvPr id="152578" name="Rectangle 2"/>
          <p:cNvSpPr>
            <a:spLocks noChangeArrowheads="1"/>
          </p:cNvSpPr>
          <p:nvPr/>
        </p:nvSpPr>
        <p:spPr bwMode="auto">
          <a:xfrm>
            <a:off x="4714876" y="2214554"/>
            <a:ext cx="3429024" cy="199137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50000"/>
              </a:lnSpc>
              <a:spcBef>
                <a:spcPct val="0"/>
              </a:spcBef>
              <a:spcAft>
                <a:spcPct val="0"/>
              </a:spcAft>
              <a:buClrTx/>
              <a:buSzTx/>
              <a:buFontTx/>
              <a:buChar char="•"/>
              <a:tabLst/>
            </a:pPr>
            <a:r>
              <a:rPr kumimoji="0" lang="es-VE" sz="1400" b="0" i="0" u="none" strike="noStrike" cap="none" normalizeH="0" baseline="0" dirty="0">
                <a:ln>
                  <a:noFill/>
                </a:ln>
                <a:solidFill>
                  <a:schemeClr val="tx1"/>
                </a:solidFill>
                <a:effectLst/>
                <a:latin typeface="Arial" pitchFamily="34" charset="0"/>
                <a:ea typeface="Calibri" pitchFamily="34" charset="0"/>
                <a:cs typeface="Times New Roman" pitchFamily="18" charset="0"/>
              </a:rPr>
              <a:t>Definir alcance del análisis</a:t>
            </a:r>
            <a:endParaRPr kumimoji="0" lang="es-ES" sz="1400" b="0" i="0" u="none" strike="noStrike" cap="none" normalizeH="0" baseline="0" dirty="0">
              <a:ln>
                <a:noFill/>
              </a:ln>
              <a:solidFill>
                <a:schemeClr val="tx1"/>
              </a:solidFill>
              <a:effectLst/>
              <a:latin typeface="Arial" pitchFamily="34" charset="0"/>
            </a:endParaRPr>
          </a:p>
          <a:p>
            <a:pPr marL="0" marR="0" lvl="0" indent="0" algn="just" defTabSz="914400" rtl="0" eaLnBrk="0" fontAlgn="base" latinLnBrk="0" hangingPunct="0">
              <a:lnSpc>
                <a:spcPct val="150000"/>
              </a:lnSpc>
              <a:spcBef>
                <a:spcPct val="0"/>
              </a:spcBef>
              <a:spcAft>
                <a:spcPct val="0"/>
              </a:spcAft>
              <a:buClrTx/>
              <a:buSzTx/>
              <a:buFontTx/>
              <a:buChar char="•"/>
              <a:tabLst/>
            </a:pPr>
            <a:r>
              <a:rPr kumimoji="0" lang="es-VE" sz="1400" b="0" i="0" u="none" strike="noStrike" cap="none" normalizeH="0" baseline="0" dirty="0">
                <a:ln>
                  <a:noFill/>
                </a:ln>
                <a:solidFill>
                  <a:schemeClr val="tx1"/>
                </a:solidFill>
                <a:effectLst/>
                <a:latin typeface="Arial" pitchFamily="34" charset="0"/>
                <a:ea typeface="Calibri" pitchFamily="34" charset="0"/>
                <a:cs typeface="Times New Roman" pitchFamily="18" charset="0"/>
              </a:rPr>
              <a:t>Seleccionar grupo de trabajo</a:t>
            </a:r>
            <a:endParaRPr kumimoji="0" lang="es-ES" sz="1400" b="0" i="0" u="none" strike="noStrike" cap="none" normalizeH="0" baseline="0" dirty="0">
              <a:ln>
                <a:noFill/>
              </a:ln>
              <a:solidFill>
                <a:schemeClr val="tx1"/>
              </a:solidFill>
              <a:effectLst/>
              <a:latin typeface="Arial" pitchFamily="34" charset="0"/>
            </a:endParaRPr>
          </a:p>
          <a:p>
            <a:pPr marL="0" marR="0" lvl="0" indent="0" algn="just" defTabSz="914400" rtl="0" eaLnBrk="0" fontAlgn="base" latinLnBrk="0" hangingPunct="0">
              <a:lnSpc>
                <a:spcPct val="150000"/>
              </a:lnSpc>
              <a:spcBef>
                <a:spcPct val="0"/>
              </a:spcBef>
              <a:spcAft>
                <a:spcPct val="0"/>
              </a:spcAft>
              <a:buClrTx/>
              <a:buSzTx/>
              <a:buFontTx/>
              <a:buChar char="•"/>
              <a:tabLst/>
            </a:pPr>
            <a:r>
              <a:rPr kumimoji="0" lang="es-VE" sz="1400" b="0" i="0" u="none" strike="noStrike" cap="none" normalizeH="0" baseline="0" dirty="0">
                <a:ln>
                  <a:noFill/>
                </a:ln>
                <a:solidFill>
                  <a:schemeClr val="tx1"/>
                </a:solidFill>
                <a:effectLst/>
                <a:latin typeface="Arial" pitchFamily="34" charset="0"/>
                <a:ea typeface="Calibri" pitchFamily="34" charset="0"/>
                <a:cs typeface="Times New Roman" pitchFamily="18" charset="0"/>
              </a:rPr>
              <a:t>Obtener información básica</a:t>
            </a:r>
            <a:endParaRPr kumimoji="0" lang="es-ES" sz="1400" b="0" i="0" u="none" strike="noStrike" cap="none" normalizeH="0" baseline="0" dirty="0">
              <a:ln>
                <a:noFill/>
              </a:ln>
              <a:solidFill>
                <a:schemeClr val="tx1"/>
              </a:solidFill>
              <a:effectLst/>
              <a:latin typeface="Arial" pitchFamily="34" charset="0"/>
            </a:endParaRPr>
          </a:p>
          <a:p>
            <a:pPr marL="0" marR="0" lvl="0" indent="0" algn="just" defTabSz="914400" rtl="0" eaLnBrk="0" fontAlgn="base" latinLnBrk="0" hangingPunct="0">
              <a:lnSpc>
                <a:spcPct val="150000"/>
              </a:lnSpc>
              <a:spcBef>
                <a:spcPct val="0"/>
              </a:spcBef>
              <a:spcAft>
                <a:spcPct val="0"/>
              </a:spcAft>
              <a:buClrTx/>
              <a:buSzTx/>
              <a:buFontTx/>
              <a:buChar char="•"/>
              <a:tabLst/>
            </a:pPr>
            <a:r>
              <a:rPr kumimoji="0" lang="es-VE" sz="1400" b="0" i="0" u="none" strike="noStrike" cap="none" normalizeH="0" baseline="0" dirty="0">
                <a:ln>
                  <a:noFill/>
                </a:ln>
                <a:solidFill>
                  <a:schemeClr val="tx1"/>
                </a:solidFill>
                <a:effectLst/>
                <a:latin typeface="Arial" pitchFamily="34" charset="0"/>
                <a:ea typeface="Calibri" pitchFamily="34" charset="0"/>
                <a:cs typeface="Times New Roman" pitchFamily="18" charset="0"/>
              </a:rPr>
              <a:t>Desarrollar técnica  “ ¿Qué pasaría sí?”</a:t>
            </a:r>
            <a:endParaRPr kumimoji="0" lang="es-ES" sz="1400" b="0" i="0" u="none" strike="noStrike" cap="none" normalizeH="0" baseline="0" dirty="0">
              <a:ln>
                <a:noFill/>
              </a:ln>
              <a:solidFill>
                <a:schemeClr val="tx1"/>
              </a:solidFill>
              <a:effectLst/>
              <a:latin typeface="Arial" pitchFamily="34" charset="0"/>
            </a:endParaRPr>
          </a:p>
          <a:p>
            <a:pPr marL="0" marR="0" lvl="0" indent="0" algn="just" defTabSz="914400" rtl="0" eaLnBrk="0" fontAlgn="base" latinLnBrk="0" hangingPunct="0">
              <a:lnSpc>
                <a:spcPct val="150000"/>
              </a:lnSpc>
              <a:spcBef>
                <a:spcPct val="0"/>
              </a:spcBef>
              <a:spcAft>
                <a:spcPct val="0"/>
              </a:spcAft>
              <a:buClrTx/>
              <a:buSzTx/>
              <a:buFontTx/>
              <a:buChar char="•"/>
              <a:tabLst/>
            </a:pPr>
            <a:r>
              <a:rPr kumimoji="0" lang="es-VE" sz="1400" b="0" i="0" u="none" strike="noStrike" cap="none" normalizeH="0" baseline="0" dirty="0">
                <a:ln>
                  <a:noFill/>
                </a:ln>
                <a:solidFill>
                  <a:schemeClr val="tx1"/>
                </a:solidFill>
                <a:effectLst/>
                <a:latin typeface="Arial" pitchFamily="34" charset="0"/>
                <a:ea typeface="Calibri" pitchFamily="34" charset="0"/>
                <a:cs typeface="Times New Roman" pitchFamily="18" charset="0"/>
              </a:rPr>
              <a:t>Hacer reportes</a:t>
            </a:r>
            <a:endParaRPr kumimoji="0" lang="es-ES" sz="1400" b="0" i="0" u="none" strike="noStrike" cap="none" normalizeH="0" baseline="0" dirty="0">
              <a:ln>
                <a:noFill/>
              </a:ln>
              <a:solidFill>
                <a:schemeClr val="tx1"/>
              </a:solidFill>
              <a:effectLst/>
              <a:latin typeface="Arial" pitchFamily="34" charset="0"/>
            </a:endParaRPr>
          </a:p>
          <a:p>
            <a:pPr marL="0" marR="0" lvl="0" indent="0" algn="just" defTabSz="914400" rtl="0" eaLnBrk="0" fontAlgn="base" latinLnBrk="0" hangingPunct="0">
              <a:lnSpc>
                <a:spcPct val="150000"/>
              </a:lnSpc>
              <a:spcBef>
                <a:spcPct val="0"/>
              </a:spcBef>
              <a:spcAft>
                <a:spcPct val="0"/>
              </a:spcAft>
              <a:buClrTx/>
              <a:buSzTx/>
              <a:buFontTx/>
              <a:buChar char="•"/>
              <a:tabLst/>
            </a:pPr>
            <a:r>
              <a:rPr kumimoji="0" lang="es-VE" sz="1400" b="0" i="0" u="none" strike="noStrike" cap="none" normalizeH="0" baseline="0" dirty="0">
                <a:ln>
                  <a:noFill/>
                </a:ln>
                <a:solidFill>
                  <a:schemeClr val="tx1"/>
                </a:solidFill>
                <a:effectLst/>
                <a:latin typeface="Arial" pitchFamily="34" charset="0"/>
                <a:ea typeface="Calibri" pitchFamily="34" charset="0"/>
                <a:cs typeface="Times New Roman" pitchFamily="18" charset="0"/>
              </a:rPr>
              <a:t>Emitir recomendaciones</a:t>
            </a:r>
            <a:endParaRPr kumimoji="0" lang="es-VE" sz="1400" b="0" i="0" u="none" strike="noStrike" cap="none" normalizeH="0" baseline="0" dirty="0">
              <a:ln>
                <a:noFill/>
              </a:ln>
              <a:solidFill>
                <a:schemeClr val="tx1"/>
              </a:solidFill>
              <a:effectLst/>
              <a:latin typeface="Arial" pitchFamily="34" charset="0"/>
            </a:endParaRPr>
          </a:p>
        </p:txBody>
      </p:sp>
      <p:pic>
        <p:nvPicPr>
          <p:cNvPr id="8" name="Imagen 2"/>
          <p:cNvPicPr>
            <a:picLocks noChangeAspect="1" noChangeArrowheads="1"/>
          </p:cNvPicPr>
          <p:nvPr/>
        </p:nvPicPr>
        <p:blipFill>
          <a:blip r:embed="rId2" cstate="print"/>
          <a:srcRect/>
          <a:stretch>
            <a:fillRect/>
          </a:stretch>
        </p:blipFill>
        <p:spPr bwMode="auto">
          <a:xfrm>
            <a:off x="0" y="0"/>
            <a:ext cx="1119693" cy="1167432"/>
          </a:xfrm>
          <a:prstGeom prst="rect">
            <a:avLst/>
          </a:prstGeom>
          <a:noFill/>
          <a:ln w="9525">
            <a:noFill/>
            <a:miter lim="800000"/>
            <a:headEnd/>
            <a:tailEnd/>
          </a:ln>
        </p:spPr>
      </p:pic>
      <p:sp>
        <p:nvSpPr>
          <p:cNvPr id="9" name="Rectangle 1"/>
          <p:cNvSpPr>
            <a:spLocks noChangeArrowheads="1"/>
          </p:cNvSpPr>
          <p:nvPr/>
        </p:nvSpPr>
        <p:spPr bwMode="auto">
          <a:xfrm>
            <a:off x="1214414" y="214290"/>
            <a:ext cx="7474799" cy="959197"/>
          </a:xfrm>
          <a:prstGeom prst="rect">
            <a:avLst/>
          </a:prstGeom>
          <a:noFill/>
          <a:ln>
            <a:noFill/>
            <a:headEnd/>
            <a:tailEnd/>
          </a:ln>
        </p:spPr>
        <p:style>
          <a:lnRef idx="1">
            <a:schemeClr val="dk1"/>
          </a:lnRef>
          <a:fillRef idx="2">
            <a:schemeClr val="dk1"/>
          </a:fillRef>
          <a:effectRef idx="1">
            <a:schemeClr val="dk1"/>
          </a:effectRef>
          <a:fontRef idx="minor">
            <a:schemeClr val="dk1"/>
          </a:fontRef>
        </p:style>
        <p:txBody>
          <a:bodyPr vert="horz" wrap="square" lIns="409446" tIns="126960" rIns="91440" bIns="0" numCol="1" anchor="ctr" anchorCtr="0" compatLnSpc="1">
            <a:prstTxWarp prst="textNoShape">
              <a:avLst/>
            </a:prstTxWarp>
            <a:spAutoFit/>
          </a:bodyPr>
          <a:lstStyle/>
          <a:p>
            <a:pPr marL="457200" lvl="1" algn="ctr" fontAlgn="auto">
              <a:spcBef>
                <a:spcPts val="0"/>
              </a:spcBef>
              <a:spcAft>
                <a:spcPts val="0"/>
              </a:spcAft>
              <a:defRPr/>
            </a:pPr>
            <a:r>
              <a:rPr lang="es-ES" b="1" dirty="0">
                <a:ln>
                  <a:solidFill>
                    <a:sysClr val="windowText" lastClr="000000"/>
                  </a:solidFill>
                </a:ln>
                <a:solidFill>
                  <a:schemeClr val="tx1"/>
                </a:solidFill>
                <a:latin typeface="Arial" pitchFamily="34" charset="0"/>
                <a:cs typeface="Arial" pitchFamily="34" charset="0"/>
              </a:rPr>
              <a:t>Realizar estudios especiales de seguridad correspondientes a la fase conceptualizar, aplicados a subestaciones eléctricas</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7 Rectángulo"/>
          <p:cNvSpPr/>
          <p:nvPr/>
        </p:nvSpPr>
        <p:spPr>
          <a:xfrm>
            <a:off x="3214678" y="1285860"/>
            <a:ext cx="3134191" cy="369332"/>
          </a:xfrm>
          <a:prstGeom prst="rect">
            <a:avLst/>
          </a:prstGeom>
        </p:spPr>
        <p:style>
          <a:lnRef idx="2">
            <a:schemeClr val="accent1"/>
          </a:lnRef>
          <a:fillRef idx="1">
            <a:schemeClr val="lt1"/>
          </a:fillRef>
          <a:effectRef idx="0">
            <a:schemeClr val="accent1"/>
          </a:effectRef>
          <a:fontRef idx="minor">
            <a:schemeClr val="dk1"/>
          </a:fontRef>
        </p:style>
        <p:txBody>
          <a:bodyPr wrap="none">
            <a:spAutoFit/>
          </a:bodyPr>
          <a:lstStyle/>
          <a:p>
            <a:r>
              <a:rPr lang="es-ES" b="1" dirty="0">
                <a:latin typeface="Arial" pitchFamily="34" charset="0"/>
                <a:cs typeface="Arial" pitchFamily="34" charset="0"/>
              </a:rPr>
              <a:t>Hoja de registro del hazop </a:t>
            </a:r>
          </a:p>
        </p:txBody>
      </p:sp>
      <p:pic>
        <p:nvPicPr>
          <p:cNvPr id="153604" name="Picture 4"/>
          <p:cNvPicPr>
            <a:picLocks noChangeAspect="1" noChangeArrowheads="1"/>
          </p:cNvPicPr>
          <p:nvPr/>
        </p:nvPicPr>
        <p:blipFill>
          <a:blip r:embed="rId2" cstate="print"/>
          <a:srcRect/>
          <a:stretch>
            <a:fillRect/>
          </a:stretch>
        </p:blipFill>
        <p:spPr bwMode="auto">
          <a:xfrm>
            <a:off x="285720" y="1714488"/>
            <a:ext cx="8767736" cy="4929198"/>
          </a:xfrm>
          <a:prstGeom prst="rect">
            <a:avLst/>
          </a:prstGeom>
          <a:noFill/>
          <a:ln w="9525">
            <a:noFill/>
            <a:miter lim="800000"/>
            <a:headEnd/>
            <a:tailEnd/>
          </a:ln>
          <a:effectLst/>
        </p:spPr>
      </p:pic>
      <p:sp>
        <p:nvSpPr>
          <p:cNvPr id="6" name="Rectangle 1"/>
          <p:cNvSpPr>
            <a:spLocks noChangeArrowheads="1"/>
          </p:cNvSpPr>
          <p:nvPr/>
        </p:nvSpPr>
        <p:spPr bwMode="auto">
          <a:xfrm>
            <a:off x="1000100" y="214290"/>
            <a:ext cx="7474799" cy="959197"/>
          </a:xfrm>
          <a:prstGeom prst="rect">
            <a:avLst/>
          </a:prstGeom>
          <a:noFill/>
          <a:ln>
            <a:noFill/>
            <a:headEnd/>
            <a:tailEnd/>
          </a:ln>
        </p:spPr>
        <p:style>
          <a:lnRef idx="1">
            <a:schemeClr val="dk1"/>
          </a:lnRef>
          <a:fillRef idx="2">
            <a:schemeClr val="dk1"/>
          </a:fillRef>
          <a:effectRef idx="1">
            <a:schemeClr val="dk1"/>
          </a:effectRef>
          <a:fontRef idx="minor">
            <a:schemeClr val="dk1"/>
          </a:fontRef>
        </p:style>
        <p:txBody>
          <a:bodyPr vert="horz" wrap="square" lIns="409446" tIns="126960" rIns="91440" bIns="0" numCol="1" anchor="ctr" anchorCtr="0" compatLnSpc="1">
            <a:prstTxWarp prst="textNoShape">
              <a:avLst/>
            </a:prstTxWarp>
            <a:spAutoFit/>
          </a:bodyPr>
          <a:lstStyle/>
          <a:p>
            <a:pPr marL="457200" lvl="1" algn="ctr" fontAlgn="auto">
              <a:spcBef>
                <a:spcPts val="0"/>
              </a:spcBef>
              <a:spcAft>
                <a:spcPts val="0"/>
              </a:spcAft>
              <a:defRPr/>
            </a:pPr>
            <a:r>
              <a:rPr lang="es-ES" b="1" dirty="0">
                <a:ln>
                  <a:solidFill>
                    <a:sysClr val="windowText" lastClr="000000"/>
                  </a:solidFill>
                </a:ln>
                <a:solidFill>
                  <a:schemeClr val="tx1"/>
                </a:solidFill>
                <a:latin typeface="Arial" pitchFamily="34" charset="0"/>
                <a:cs typeface="Arial" pitchFamily="34" charset="0"/>
              </a:rPr>
              <a:t>Realizar estudios especiales de seguridad correspondientes a la fase conceptualizar, aplicados a subestaciones eléctricas</a:t>
            </a:r>
          </a:p>
        </p:txBody>
      </p:sp>
      <p:pic>
        <p:nvPicPr>
          <p:cNvPr id="7" name="Imagen 2"/>
          <p:cNvPicPr>
            <a:picLocks noChangeAspect="1" noChangeArrowheads="1"/>
          </p:cNvPicPr>
          <p:nvPr/>
        </p:nvPicPr>
        <p:blipFill>
          <a:blip r:embed="rId3" cstate="print"/>
          <a:srcRect/>
          <a:stretch>
            <a:fillRect/>
          </a:stretch>
        </p:blipFill>
        <p:spPr bwMode="auto">
          <a:xfrm>
            <a:off x="0" y="0"/>
            <a:ext cx="1119693" cy="1167432"/>
          </a:xfrm>
          <a:prstGeom prst="rect">
            <a:avLst/>
          </a:prstGeom>
          <a:noFill/>
          <a:ln w="9525">
            <a:noFill/>
            <a:miter lim="800000"/>
            <a:headEnd/>
            <a:tailEnd/>
          </a:ln>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32 Redondear rectángulo de esquina diagonal"/>
          <p:cNvSpPr/>
          <p:nvPr/>
        </p:nvSpPr>
        <p:spPr>
          <a:xfrm>
            <a:off x="1142976" y="214290"/>
            <a:ext cx="5500694" cy="571500"/>
          </a:xfrm>
          <a:prstGeom prst="round2DiagRect">
            <a:avLst/>
          </a:prstGeom>
          <a:noFill/>
          <a:ln w="12700">
            <a:noFill/>
          </a:ln>
        </p:spPr>
        <p:style>
          <a:lnRef idx="1">
            <a:schemeClr val="accent1"/>
          </a:lnRef>
          <a:fillRef idx="3">
            <a:schemeClr val="accent1"/>
          </a:fillRef>
          <a:effectRef idx="2">
            <a:schemeClr val="accent1"/>
          </a:effectRef>
          <a:fontRef idx="minor">
            <a:schemeClr val="lt1"/>
          </a:fontRef>
        </p:style>
        <p:txBody>
          <a:bodyPr lIns="102401" tIns="51200" rIns="102401" bIns="51200" anchor="ctr">
            <a:scene3d>
              <a:camera prst="orthographicFront"/>
              <a:lightRig rig="flat" dir="tl"/>
            </a:scene3d>
            <a:sp3d contourW="19050" prstMaterial="clear">
              <a:bevelT w="50800" h="50800"/>
              <a:contourClr>
                <a:schemeClr val="accent5">
                  <a:tint val="70000"/>
                  <a:satMod val="180000"/>
                  <a:alpha val="70000"/>
                </a:schemeClr>
              </a:contourClr>
            </a:sp3d>
          </a:bodyPr>
          <a:lstStyle/>
          <a:p>
            <a:pPr marL="457200" lvl="1" algn="ctr" fontAlgn="auto">
              <a:spcBef>
                <a:spcPts val="0"/>
              </a:spcBef>
              <a:spcAft>
                <a:spcPts val="0"/>
              </a:spcAft>
              <a:defRPr/>
            </a:pPr>
            <a:r>
              <a:rPr lang="es-VE" b="1" dirty="0">
                <a:ln>
                  <a:solidFill>
                    <a:sysClr val="windowText" lastClr="000000"/>
                  </a:solidFill>
                </a:ln>
                <a:solidFill>
                  <a:schemeClr val="tx1"/>
                </a:solidFill>
                <a:latin typeface="Arial" pitchFamily="34" charset="0"/>
                <a:cs typeface="Arial" pitchFamily="34" charset="0"/>
              </a:rPr>
              <a:t>Propuesta de Metodológica </a:t>
            </a:r>
          </a:p>
        </p:txBody>
      </p:sp>
      <p:sp>
        <p:nvSpPr>
          <p:cNvPr id="21" name="20 Pentágono"/>
          <p:cNvSpPr/>
          <p:nvPr/>
        </p:nvSpPr>
        <p:spPr>
          <a:xfrm>
            <a:off x="142844" y="1857364"/>
            <a:ext cx="1285884" cy="785818"/>
          </a:xfrm>
          <a:prstGeom prst="homePlate">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es-ES" sz="1400" dirty="0">
                <a:latin typeface="Arial" pitchFamily="34" charset="0"/>
                <a:cs typeface="Arial" pitchFamily="34" charset="0"/>
              </a:rPr>
              <a:t>Visualizar</a:t>
            </a:r>
          </a:p>
        </p:txBody>
      </p:sp>
      <p:sp>
        <p:nvSpPr>
          <p:cNvPr id="22" name="21 Cheurón"/>
          <p:cNvSpPr/>
          <p:nvPr/>
        </p:nvSpPr>
        <p:spPr>
          <a:xfrm>
            <a:off x="785786" y="1571612"/>
            <a:ext cx="3071834" cy="1571636"/>
          </a:xfrm>
          <a:prstGeom prst="chevron">
            <a:avLst/>
          </a:prstGeom>
        </p:spPr>
        <p:style>
          <a:lnRef idx="1">
            <a:schemeClr val="dk1"/>
          </a:lnRef>
          <a:fillRef idx="2">
            <a:schemeClr val="dk1"/>
          </a:fillRef>
          <a:effectRef idx="1">
            <a:schemeClr val="dk1"/>
          </a:effectRef>
          <a:fontRef idx="minor">
            <a:schemeClr val="dk1"/>
          </a:fontRef>
        </p:style>
        <p:txBody>
          <a:bodyPr rtlCol="0" anchor="ctr"/>
          <a:lstStyle/>
          <a:p>
            <a:pPr algn="ctr"/>
            <a:r>
              <a:rPr lang="es-ES" sz="1400" dirty="0">
                <a:solidFill>
                  <a:schemeClr val="tx1"/>
                </a:solidFill>
                <a:latin typeface="Arial" pitchFamily="34" charset="0"/>
                <a:cs typeface="Arial" pitchFamily="34" charset="0"/>
              </a:rPr>
              <a:t>Conceptualizar</a:t>
            </a:r>
          </a:p>
        </p:txBody>
      </p:sp>
      <p:sp>
        <p:nvSpPr>
          <p:cNvPr id="29" name="28 Cheurón"/>
          <p:cNvSpPr/>
          <p:nvPr/>
        </p:nvSpPr>
        <p:spPr>
          <a:xfrm>
            <a:off x="3428992" y="1785926"/>
            <a:ext cx="2000264" cy="785818"/>
          </a:xfrm>
          <a:prstGeom prst="chevron">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es-ES" sz="1400" dirty="0">
                <a:solidFill>
                  <a:schemeClr val="tx1"/>
                </a:solidFill>
                <a:latin typeface="Arial" pitchFamily="34" charset="0"/>
                <a:cs typeface="Arial" pitchFamily="34" charset="0"/>
              </a:rPr>
              <a:t>Definir</a:t>
            </a:r>
          </a:p>
        </p:txBody>
      </p:sp>
      <p:sp>
        <p:nvSpPr>
          <p:cNvPr id="30" name="29 Cheurón"/>
          <p:cNvSpPr/>
          <p:nvPr/>
        </p:nvSpPr>
        <p:spPr>
          <a:xfrm>
            <a:off x="5000628" y="1785926"/>
            <a:ext cx="2000264" cy="785818"/>
          </a:xfrm>
          <a:prstGeom prst="chevron">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es-ES" sz="1400" dirty="0">
                <a:solidFill>
                  <a:schemeClr val="tx1"/>
                </a:solidFill>
                <a:latin typeface="Arial" pitchFamily="34" charset="0"/>
                <a:cs typeface="Arial" pitchFamily="34" charset="0"/>
              </a:rPr>
              <a:t>Implantar</a:t>
            </a:r>
          </a:p>
        </p:txBody>
      </p:sp>
      <p:sp>
        <p:nvSpPr>
          <p:cNvPr id="31" name="30 Cheurón"/>
          <p:cNvSpPr/>
          <p:nvPr/>
        </p:nvSpPr>
        <p:spPr>
          <a:xfrm>
            <a:off x="6572264" y="1785926"/>
            <a:ext cx="2000264" cy="785818"/>
          </a:xfrm>
          <a:prstGeom prst="chevron">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lang="es-ES" sz="1400" dirty="0">
                <a:solidFill>
                  <a:schemeClr val="tx1"/>
                </a:solidFill>
                <a:latin typeface="Arial" pitchFamily="34" charset="0"/>
                <a:cs typeface="Arial" pitchFamily="34" charset="0"/>
              </a:rPr>
              <a:t>Operar</a:t>
            </a:r>
          </a:p>
        </p:txBody>
      </p:sp>
      <p:sp>
        <p:nvSpPr>
          <p:cNvPr id="32" name="31 Rectángulo"/>
          <p:cNvSpPr/>
          <p:nvPr/>
        </p:nvSpPr>
        <p:spPr>
          <a:xfrm>
            <a:off x="571472" y="3571876"/>
            <a:ext cx="2714644" cy="1928826"/>
          </a:xfrm>
          <a:prstGeom prst="rect">
            <a:avLst/>
          </a:prstGeom>
          <a:ln>
            <a:prstDash val="lgDash"/>
          </a:ln>
        </p:spPr>
        <p:style>
          <a:lnRef idx="2">
            <a:schemeClr val="accent6"/>
          </a:lnRef>
          <a:fillRef idx="1">
            <a:schemeClr val="lt1"/>
          </a:fillRef>
          <a:effectRef idx="0">
            <a:schemeClr val="accent6"/>
          </a:effectRef>
          <a:fontRef idx="minor">
            <a:schemeClr val="dk1"/>
          </a:fontRef>
        </p:style>
        <p:txBody>
          <a:bodyPr rtlCol="0" anchor="ctr"/>
          <a:lstStyle/>
          <a:p>
            <a:pPr algn="ctr"/>
            <a:r>
              <a:rPr lang="es-ES" sz="1400" dirty="0">
                <a:solidFill>
                  <a:schemeClr val="tx1"/>
                </a:solidFill>
                <a:latin typeface="Arial" pitchFamily="34" charset="0"/>
                <a:cs typeface="Arial" pitchFamily="34" charset="0"/>
              </a:rPr>
              <a:t>Elaborar, Evaluar y seleccionar las mejores opciones, estableciendo costos, tiempos de ejecución y conformado la organización en las fases siguiente</a:t>
            </a:r>
          </a:p>
        </p:txBody>
      </p:sp>
      <p:sp>
        <p:nvSpPr>
          <p:cNvPr id="34" name="33 Rectángulo"/>
          <p:cNvSpPr/>
          <p:nvPr/>
        </p:nvSpPr>
        <p:spPr>
          <a:xfrm>
            <a:off x="3786182" y="2928934"/>
            <a:ext cx="2000264" cy="714380"/>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es-ES" sz="1400" dirty="0">
                <a:latin typeface="Arial" pitchFamily="34" charset="0"/>
                <a:cs typeface="Arial" pitchFamily="34" charset="0"/>
              </a:rPr>
              <a:t>Conformar Equipo de Trabajo</a:t>
            </a:r>
          </a:p>
        </p:txBody>
      </p:sp>
      <p:sp>
        <p:nvSpPr>
          <p:cNvPr id="35" name="34 Rectángulo"/>
          <p:cNvSpPr/>
          <p:nvPr/>
        </p:nvSpPr>
        <p:spPr>
          <a:xfrm>
            <a:off x="3786182" y="3643314"/>
            <a:ext cx="2000264" cy="857256"/>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es-ES" sz="1400" dirty="0">
              <a:latin typeface="Arial" pitchFamily="34" charset="0"/>
              <a:cs typeface="Arial" pitchFamily="34" charset="0"/>
            </a:endParaRPr>
          </a:p>
          <a:p>
            <a:pPr algn="ctr"/>
            <a:r>
              <a:rPr lang="es-ES" sz="1400" dirty="0">
                <a:latin typeface="Arial" pitchFamily="34" charset="0"/>
                <a:cs typeface="Arial" pitchFamily="34" charset="0"/>
              </a:rPr>
              <a:t>Formalizar Objetivos, roles y responsabilidades</a:t>
            </a:r>
          </a:p>
        </p:txBody>
      </p:sp>
      <p:sp>
        <p:nvSpPr>
          <p:cNvPr id="36" name="35 Rectángulo"/>
          <p:cNvSpPr/>
          <p:nvPr/>
        </p:nvSpPr>
        <p:spPr>
          <a:xfrm>
            <a:off x="3786182" y="4500570"/>
            <a:ext cx="2000264" cy="1000132"/>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es-ES" sz="1400" dirty="0">
              <a:latin typeface="Arial" pitchFamily="34" charset="0"/>
              <a:cs typeface="Arial" pitchFamily="34" charset="0"/>
            </a:endParaRPr>
          </a:p>
          <a:p>
            <a:pPr algn="ctr"/>
            <a:r>
              <a:rPr lang="es-ES" sz="1400" dirty="0">
                <a:latin typeface="Arial" pitchFamily="34" charset="0"/>
                <a:cs typeface="Arial" pitchFamily="34" charset="0"/>
              </a:rPr>
              <a:t>Preparar plan para conceptualizar/definir</a:t>
            </a:r>
          </a:p>
        </p:txBody>
      </p:sp>
      <p:sp>
        <p:nvSpPr>
          <p:cNvPr id="37" name="36 Rectángulo"/>
          <p:cNvSpPr/>
          <p:nvPr/>
        </p:nvSpPr>
        <p:spPr>
          <a:xfrm>
            <a:off x="6286512" y="2643182"/>
            <a:ext cx="2000264" cy="500066"/>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es-ES" sz="1400" dirty="0">
                <a:latin typeface="Arial" pitchFamily="34" charset="0"/>
                <a:cs typeface="Arial" pitchFamily="34" charset="0"/>
              </a:rPr>
              <a:t>Evaluar la Tecnología</a:t>
            </a:r>
          </a:p>
        </p:txBody>
      </p:sp>
      <p:sp>
        <p:nvSpPr>
          <p:cNvPr id="39" name="38 Rectángulo"/>
          <p:cNvSpPr/>
          <p:nvPr/>
        </p:nvSpPr>
        <p:spPr>
          <a:xfrm>
            <a:off x="6286512" y="3143248"/>
            <a:ext cx="2000264" cy="642942"/>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es-ES" sz="1400" dirty="0">
                <a:latin typeface="Arial" pitchFamily="34" charset="0"/>
                <a:cs typeface="Arial" pitchFamily="34" charset="0"/>
              </a:rPr>
              <a:t>Evaluar el Sitio</a:t>
            </a:r>
          </a:p>
        </p:txBody>
      </p:sp>
      <p:sp>
        <p:nvSpPr>
          <p:cNvPr id="41" name="40 Rectángulo"/>
          <p:cNvSpPr/>
          <p:nvPr/>
        </p:nvSpPr>
        <p:spPr>
          <a:xfrm>
            <a:off x="6286512" y="3714752"/>
            <a:ext cx="2000264" cy="642942"/>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es-ES" sz="1400" dirty="0">
                <a:latin typeface="Arial" pitchFamily="34" charset="0"/>
                <a:cs typeface="Arial" pitchFamily="34" charset="0"/>
              </a:rPr>
              <a:t>Preparar estimados de costos clase IV</a:t>
            </a:r>
          </a:p>
        </p:txBody>
      </p:sp>
      <p:sp>
        <p:nvSpPr>
          <p:cNvPr id="43" name="42 Rectángulo"/>
          <p:cNvSpPr/>
          <p:nvPr/>
        </p:nvSpPr>
        <p:spPr>
          <a:xfrm>
            <a:off x="6286512" y="4357694"/>
            <a:ext cx="2000264" cy="642942"/>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es-ES" sz="1400" dirty="0">
                <a:latin typeface="Arial" pitchFamily="34" charset="0"/>
                <a:cs typeface="Arial" pitchFamily="34" charset="0"/>
              </a:rPr>
              <a:t>Evaluar la Rentabilidad de las opciones </a:t>
            </a:r>
          </a:p>
        </p:txBody>
      </p:sp>
      <p:sp>
        <p:nvSpPr>
          <p:cNvPr id="45" name="44 Rectángulo"/>
          <p:cNvSpPr/>
          <p:nvPr/>
        </p:nvSpPr>
        <p:spPr>
          <a:xfrm>
            <a:off x="6286512" y="5000636"/>
            <a:ext cx="2000264" cy="642942"/>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es-ES" sz="1400" dirty="0">
                <a:latin typeface="Arial" pitchFamily="34" charset="0"/>
                <a:cs typeface="Arial" pitchFamily="34" charset="0"/>
              </a:rPr>
              <a:t>Prepara la Solicitud para alcanzar estimados clase II</a:t>
            </a:r>
          </a:p>
        </p:txBody>
      </p:sp>
      <p:sp>
        <p:nvSpPr>
          <p:cNvPr id="46" name="45 Llamada de flecha hacia abajo"/>
          <p:cNvSpPr/>
          <p:nvPr/>
        </p:nvSpPr>
        <p:spPr>
          <a:xfrm>
            <a:off x="3786182" y="5500702"/>
            <a:ext cx="2000264" cy="928694"/>
          </a:xfrm>
          <a:prstGeom prst="downArrowCallou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es-ES" sz="1400" dirty="0">
                <a:latin typeface="Arial" pitchFamily="34" charset="0"/>
                <a:cs typeface="Arial" pitchFamily="34" charset="0"/>
              </a:rPr>
              <a:t>Organizarse para la planificación del proyecto</a:t>
            </a:r>
          </a:p>
        </p:txBody>
      </p:sp>
      <p:sp>
        <p:nvSpPr>
          <p:cNvPr id="47" name="46 Llamada de flecha hacia abajo"/>
          <p:cNvSpPr/>
          <p:nvPr/>
        </p:nvSpPr>
        <p:spPr>
          <a:xfrm>
            <a:off x="6286512" y="5643578"/>
            <a:ext cx="2000264" cy="1214422"/>
          </a:xfrm>
          <a:prstGeom prst="downArrowCallou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es-ES" sz="1400" dirty="0">
                <a:latin typeface="Arial" pitchFamily="34" charset="0"/>
                <a:cs typeface="Arial" pitchFamily="34" charset="0"/>
              </a:rPr>
              <a:t>Selección de las opciones preferidas estimados de costos clase II</a:t>
            </a:r>
          </a:p>
        </p:txBody>
      </p:sp>
      <p:sp>
        <p:nvSpPr>
          <p:cNvPr id="24" name="23 Rectángulo"/>
          <p:cNvSpPr/>
          <p:nvPr/>
        </p:nvSpPr>
        <p:spPr>
          <a:xfrm>
            <a:off x="3857620" y="785794"/>
            <a:ext cx="4572000" cy="923330"/>
          </a:xfrm>
          <a:prstGeom prst="rect">
            <a:avLst/>
          </a:prstGeom>
        </p:spPr>
        <p:txBody>
          <a:bodyPr>
            <a:spAutoFit/>
          </a:bodyPr>
          <a:lstStyle/>
          <a:p>
            <a:pPr algn="ctr"/>
            <a:r>
              <a:rPr lang="es-ES" dirty="0">
                <a:latin typeface="Arial" pitchFamily="34" charset="0"/>
                <a:cs typeface="Arial" pitchFamily="34" charset="0"/>
              </a:rPr>
              <a:t>Establecer los pasos necesarios a seguir para la correcta ejecución de la Ingeniería Conceptual</a:t>
            </a:r>
          </a:p>
        </p:txBody>
      </p:sp>
      <p:pic>
        <p:nvPicPr>
          <p:cNvPr id="28" name="Imagen 2"/>
          <p:cNvPicPr>
            <a:picLocks noChangeAspect="1" noChangeArrowheads="1"/>
          </p:cNvPicPr>
          <p:nvPr/>
        </p:nvPicPr>
        <p:blipFill>
          <a:blip r:embed="rId2" cstate="print"/>
          <a:srcRect/>
          <a:stretch>
            <a:fillRect/>
          </a:stretch>
        </p:blipFill>
        <p:spPr bwMode="auto">
          <a:xfrm>
            <a:off x="0" y="0"/>
            <a:ext cx="1119693" cy="1167432"/>
          </a:xfrm>
          <a:prstGeom prst="rect">
            <a:avLst/>
          </a:prstGeom>
          <a:noFill/>
          <a:ln w="9525">
            <a:noFill/>
            <a:miter lim="800000"/>
            <a:headEnd/>
            <a:tailEnd/>
          </a:ln>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23 Redondear rectángulo de esquina diagonal"/>
          <p:cNvSpPr/>
          <p:nvPr/>
        </p:nvSpPr>
        <p:spPr>
          <a:xfrm>
            <a:off x="1714480" y="214290"/>
            <a:ext cx="5500694" cy="571500"/>
          </a:xfrm>
          <a:prstGeom prst="round2DiagRect">
            <a:avLst/>
          </a:prstGeom>
          <a:noFill/>
          <a:ln w="12700">
            <a:noFill/>
          </a:ln>
        </p:spPr>
        <p:style>
          <a:lnRef idx="1">
            <a:schemeClr val="accent1"/>
          </a:lnRef>
          <a:fillRef idx="3">
            <a:schemeClr val="accent1"/>
          </a:fillRef>
          <a:effectRef idx="2">
            <a:schemeClr val="accent1"/>
          </a:effectRef>
          <a:fontRef idx="minor">
            <a:schemeClr val="lt1"/>
          </a:fontRef>
        </p:style>
        <p:txBody>
          <a:bodyPr lIns="102401" tIns="51200" rIns="102401" bIns="51200" anchor="ctr">
            <a:scene3d>
              <a:camera prst="orthographicFront"/>
              <a:lightRig rig="flat" dir="tl"/>
            </a:scene3d>
            <a:sp3d contourW="19050" prstMaterial="clear">
              <a:bevelT w="50800" h="50800"/>
              <a:contourClr>
                <a:schemeClr val="accent5">
                  <a:tint val="70000"/>
                  <a:satMod val="180000"/>
                  <a:alpha val="70000"/>
                </a:schemeClr>
              </a:contourClr>
            </a:sp3d>
          </a:bodyPr>
          <a:lstStyle/>
          <a:p>
            <a:pPr algn="ctr" fontAlgn="auto">
              <a:spcBef>
                <a:spcPts val="0"/>
              </a:spcBef>
              <a:spcAft>
                <a:spcPts val="0"/>
              </a:spcAft>
              <a:defRPr/>
            </a:pPr>
            <a:r>
              <a:rPr lang="es-VE" b="1" dirty="0">
                <a:ln>
                  <a:solidFill>
                    <a:sysClr val="windowText" lastClr="000000"/>
                  </a:solidFill>
                </a:ln>
                <a:solidFill>
                  <a:schemeClr val="tx1"/>
                </a:solidFill>
                <a:latin typeface="Arial" pitchFamily="34" charset="0"/>
                <a:cs typeface="Arial" pitchFamily="34" charset="0"/>
              </a:rPr>
              <a:t>Propuesta de Metodológica </a:t>
            </a:r>
          </a:p>
        </p:txBody>
      </p:sp>
      <p:sp>
        <p:nvSpPr>
          <p:cNvPr id="25" name="24 Llamada de flecha a la derecha"/>
          <p:cNvSpPr/>
          <p:nvPr/>
        </p:nvSpPr>
        <p:spPr>
          <a:xfrm>
            <a:off x="142844" y="2285992"/>
            <a:ext cx="1785950" cy="2643206"/>
          </a:xfrm>
          <a:prstGeom prst="rightArrowCallout">
            <a:avLst/>
          </a:prstGeom>
        </p:spPr>
        <p:style>
          <a:lnRef idx="2">
            <a:schemeClr val="accent6"/>
          </a:lnRef>
          <a:fillRef idx="1">
            <a:schemeClr val="lt1"/>
          </a:fillRef>
          <a:effectRef idx="0">
            <a:schemeClr val="accent6"/>
          </a:effectRef>
          <a:fontRef idx="minor">
            <a:schemeClr val="dk1"/>
          </a:fontRef>
        </p:style>
        <p:txBody>
          <a:bodyPr rtlCol="0" anchor="ctr"/>
          <a:lstStyle/>
          <a:p>
            <a:r>
              <a:rPr lang="es-ES" sz="1200" dirty="0">
                <a:latin typeface="Arial" pitchFamily="34" charset="0"/>
                <a:cs typeface="Arial" pitchFamily="34" charset="0"/>
              </a:rPr>
              <a:t>Visualización del proyecto </a:t>
            </a:r>
          </a:p>
        </p:txBody>
      </p:sp>
      <p:sp>
        <p:nvSpPr>
          <p:cNvPr id="26" name="25 Rectángulo redondeado"/>
          <p:cNvSpPr/>
          <p:nvPr/>
        </p:nvSpPr>
        <p:spPr>
          <a:xfrm>
            <a:off x="71406" y="1214422"/>
            <a:ext cx="1571636" cy="1000132"/>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es-ES" sz="1200" dirty="0">
                <a:latin typeface="Arial" pitchFamily="34" charset="0"/>
                <a:cs typeface="Arial" pitchFamily="34" charset="0"/>
              </a:rPr>
              <a:t>Entrada a la Fase o Tarea/requisito para ejecutar la actividad</a:t>
            </a:r>
          </a:p>
        </p:txBody>
      </p:sp>
      <p:sp>
        <p:nvSpPr>
          <p:cNvPr id="28" name="27 Rectángulo redondeado"/>
          <p:cNvSpPr/>
          <p:nvPr/>
        </p:nvSpPr>
        <p:spPr>
          <a:xfrm>
            <a:off x="2000232" y="928670"/>
            <a:ext cx="3571900" cy="5143536"/>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r>
              <a:rPr lang="es-ES" sz="1200" b="1" dirty="0">
                <a:latin typeface="Arial" pitchFamily="34" charset="0"/>
                <a:cs typeface="Arial" pitchFamily="34" charset="0"/>
              </a:rPr>
              <a:t>Conformar el equipo de trabajo:</a:t>
            </a:r>
          </a:p>
          <a:p>
            <a:pPr>
              <a:lnSpc>
                <a:spcPct val="150000"/>
              </a:lnSpc>
            </a:pPr>
            <a:endParaRPr lang="es-ES" sz="1200" dirty="0">
              <a:latin typeface="Arial" pitchFamily="34" charset="0"/>
              <a:cs typeface="Arial" pitchFamily="34" charset="0"/>
            </a:endParaRPr>
          </a:p>
          <a:p>
            <a:pPr>
              <a:lnSpc>
                <a:spcPct val="150000"/>
              </a:lnSpc>
            </a:pPr>
            <a:r>
              <a:rPr lang="es-ES" sz="1200" dirty="0">
                <a:latin typeface="Arial" pitchFamily="34" charset="0"/>
                <a:cs typeface="Arial" pitchFamily="34" charset="0"/>
              </a:rPr>
              <a:t>A. Identificar de organizaciones involucradas</a:t>
            </a:r>
          </a:p>
          <a:p>
            <a:pPr>
              <a:lnSpc>
                <a:spcPct val="150000"/>
              </a:lnSpc>
            </a:pPr>
            <a:r>
              <a:rPr lang="es-ES" sz="1200" dirty="0">
                <a:latin typeface="Arial" pitchFamily="34" charset="0"/>
                <a:cs typeface="Arial" pitchFamily="34" charset="0"/>
              </a:rPr>
              <a:t>B. Identificar de competencias para conformar el equipo de trabajo</a:t>
            </a:r>
          </a:p>
          <a:p>
            <a:pPr>
              <a:lnSpc>
                <a:spcPct val="150000"/>
              </a:lnSpc>
            </a:pPr>
            <a:r>
              <a:rPr lang="es-ES" dirty="0"/>
              <a:t>C. </a:t>
            </a:r>
            <a:r>
              <a:rPr lang="es-ES" sz="1200" dirty="0">
                <a:latin typeface="Arial" pitchFamily="34" charset="0"/>
                <a:cs typeface="Arial" pitchFamily="34" charset="0"/>
              </a:rPr>
              <a:t>Identificar de equipos de apoyo (riesgos, tecnologías, sitio, mercado)</a:t>
            </a:r>
          </a:p>
          <a:p>
            <a:pPr>
              <a:lnSpc>
                <a:spcPct val="150000"/>
              </a:lnSpc>
            </a:pPr>
            <a:r>
              <a:rPr lang="es-ES" sz="1200" dirty="0">
                <a:latin typeface="Arial" pitchFamily="34" charset="0"/>
                <a:cs typeface="Arial" pitchFamily="34" charset="0"/>
              </a:rPr>
              <a:t>D. Seleccionar de los miembros del equipo de trabajo</a:t>
            </a:r>
          </a:p>
          <a:p>
            <a:pPr>
              <a:lnSpc>
                <a:spcPct val="150000"/>
              </a:lnSpc>
            </a:pPr>
            <a:r>
              <a:rPr lang="es-ES" sz="1200" dirty="0">
                <a:latin typeface="Arial" pitchFamily="34" charset="0"/>
                <a:cs typeface="Arial" pitchFamily="34" charset="0"/>
              </a:rPr>
              <a:t>E. Solicitar recursos a consultoras o contratar servicios profesionales (DSO)</a:t>
            </a:r>
          </a:p>
          <a:p>
            <a:pPr>
              <a:lnSpc>
                <a:spcPct val="150000"/>
              </a:lnSpc>
            </a:pPr>
            <a:r>
              <a:rPr lang="es-ES" sz="1200" dirty="0">
                <a:latin typeface="Arial" pitchFamily="34" charset="0"/>
                <a:cs typeface="Arial" pitchFamily="34" charset="0"/>
              </a:rPr>
              <a:t>F. Designar equipo de trabajo para la fase conceptualizar</a:t>
            </a:r>
          </a:p>
          <a:p>
            <a:pPr>
              <a:lnSpc>
                <a:spcPct val="150000"/>
              </a:lnSpc>
            </a:pPr>
            <a:r>
              <a:rPr lang="es-ES" sz="1200" dirty="0">
                <a:latin typeface="Arial" pitchFamily="34" charset="0"/>
                <a:cs typeface="Arial" pitchFamily="34" charset="0"/>
              </a:rPr>
              <a:t>G. Elaborar acuerdo de servicio fases conceptualizar y definir </a:t>
            </a:r>
            <a:endParaRPr lang="es-ES" dirty="0">
              <a:latin typeface="Arial" pitchFamily="34" charset="0"/>
              <a:cs typeface="Arial" pitchFamily="34" charset="0"/>
            </a:endParaRPr>
          </a:p>
        </p:txBody>
      </p:sp>
      <p:sp>
        <p:nvSpPr>
          <p:cNvPr id="38" name="37 Flecha derecha"/>
          <p:cNvSpPr/>
          <p:nvPr/>
        </p:nvSpPr>
        <p:spPr>
          <a:xfrm>
            <a:off x="5572132" y="1785926"/>
            <a:ext cx="857256" cy="1071570"/>
          </a:xfrm>
          <a:prstGeom prst="rightArrow">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s-ES"/>
          </a:p>
        </p:txBody>
      </p:sp>
      <p:sp>
        <p:nvSpPr>
          <p:cNvPr id="40" name="39 Rectángulo redondeado"/>
          <p:cNvSpPr/>
          <p:nvPr/>
        </p:nvSpPr>
        <p:spPr>
          <a:xfrm>
            <a:off x="6357950" y="1357298"/>
            <a:ext cx="2428924" cy="1643074"/>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es-ES" sz="1200" dirty="0">
                <a:latin typeface="Arial" pitchFamily="34" charset="0"/>
                <a:cs typeface="Arial" pitchFamily="34" charset="0"/>
              </a:rPr>
              <a:t>GGPIC fase conceptualizar: Conformar el equipo de trabajo.</a:t>
            </a:r>
          </a:p>
          <a:p>
            <a:pPr algn="ctr"/>
            <a:r>
              <a:rPr lang="es-ES" sz="1200" dirty="0">
                <a:latin typeface="Arial" pitchFamily="34" charset="0"/>
                <a:cs typeface="Arial" pitchFamily="34" charset="0"/>
              </a:rPr>
              <a:t>(*) Modelo para la elaboración del acuerdo de servicio.</a:t>
            </a:r>
          </a:p>
        </p:txBody>
      </p:sp>
      <p:sp>
        <p:nvSpPr>
          <p:cNvPr id="42" name="41 Flecha derecha"/>
          <p:cNvSpPr/>
          <p:nvPr/>
        </p:nvSpPr>
        <p:spPr>
          <a:xfrm rot="5400000">
            <a:off x="7179487" y="3036091"/>
            <a:ext cx="857256" cy="785818"/>
          </a:xfrm>
          <a:prstGeom prst="rightArrow">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s-ES"/>
          </a:p>
        </p:txBody>
      </p:sp>
      <p:sp>
        <p:nvSpPr>
          <p:cNvPr id="49" name="48 Flecha derecha"/>
          <p:cNvSpPr/>
          <p:nvPr/>
        </p:nvSpPr>
        <p:spPr>
          <a:xfrm rot="5400000">
            <a:off x="7072330" y="4786322"/>
            <a:ext cx="1143008" cy="857256"/>
          </a:xfrm>
          <a:prstGeom prst="rightArrow">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s-ES"/>
          </a:p>
        </p:txBody>
      </p:sp>
      <p:sp>
        <p:nvSpPr>
          <p:cNvPr id="51" name="50 Rectángulo redondeado"/>
          <p:cNvSpPr/>
          <p:nvPr/>
        </p:nvSpPr>
        <p:spPr>
          <a:xfrm>
            <a:off x="6429388" y="3857628"/>
            <a:ext cx="2286016" cy="928694"/>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es-ES" sz="1200" dirty="0">
                <a:latin typeface="Arial" pitchFamily="34" charset="0"/>
                <a:cs typeface="Arial" pitchFamily="34" charset="0"/>
              </a:rPr>
              <a:t>Resultado. Equipo de Trabajo Conformado </a:t>
            </a:r>
          </a:p>
        </p:txBody>
      </p:sp>
      <p:sp>
        <p:nvSpPr>
          <p:cNvPr id="52" name="51 Rectángulo redondeado"/>
          <p:cNvSpPr/>
          <p:nvPr/>
        </p:nvSpPr>
        <p:spPr>
          <a:xfrm>
            <a:off x="6572264" y="5786454"/>
            <a:ext cx="2286016" cy="785818"/>
          </a:xfrm>
          <a:prstGeom prst="roundRect">
            <a:avLst/>
          </a:prstGeom>
        </p:spPr>
        <p:style>
          <a:lnRef idx="1">
            <a:schemeClr val="dk1"/>
          </a:lnRef>
          <a:fillRef idx="2">
            <a:schemeClr val="dk1"/>
          </a:fillRef>
          <a:effectRef idx="1">
            <a:schemeClr val="dk1"/>
          </a:effectRef>
          <a:fontRef idx="minor">
            <a:schemeClr val="dk1"/>
          </a:fontRef>
        </p:style>
        <p:txBody>
          <a:bodyPr rtlCol="0" anchor="ctr"/>
          <a:lstStyle/>
          <a:p>
            <a:pPr algn="ctr"/>
            <a:r>
              <a:rPr lang="es-ES" sz="1200" dirty="0">
                <a:latin typeface="Arial" pitchFamily="34" charset="0"/>
                <a:cs typeface="Arial" pitchFamily="34" charset="0"/>
              </a:rPr>
              <a:t>Objetivo: Organizarse para la fase de planificación del proyecto</a:t>
            </a:r>
          </a:p>
        </p:txBody>
      </p:sp>
      <p:pic>
        <p:nvPicPr>
          <p:cNvPr id="58370" name="Picture 2"/>
          <p:cNvPicPr>
            <a:picLocks noChangeAspect="1" noChangeArrowheads="1"/>
          </p:cNvPicPr>
          <p:nvPr/>
        </p:nvPicPr>
        <p:blipFill>
          <a:blip r:embed="rId2" cstate="print"/>
          <a:srcRect/>
          <a:stretch>
            <a:fillRect/>
          </a:stretch>
        </p:blipFill>
        <p:spPr bwMode="auto">
          <a:xfrm>
            <a:off x="5572132" y="5643578"/>
            <a:ext cx="1000132" cy="1000132"/>
          </a:xfrm>
          <a:prstGeom prst="rect">
            <a:avLst/>
          </a:prstGeom>
          <a:noFill/>
          <a:ln w="9525">
            <a:noFill/>
            <a:miter lim="800000"/>
            <a:headEnd/>
            <a:tailEnd/>
          </a:ln>
          <a:effectLst/>
        </p:spPr>
      </p:pic>
      <p:pic>
        <p:nvPicPr>
          <p:cNvPr id="14" name="Imagen 2"/>
          <p:cNvPicPr>
            <a:picLocks noChangeAspect="1" noChangeArrowheads="1"/>
          </p:cNvPicPr>
          <p:nvPr/>
        </p:nvPicPr>
        <p:blipFill>
          <a:blip r:embed="rId3" cstate="print"/>
          <a:srcRect/>
          <a:stretch>
            <a:fillRect/>
          </a:stretch>
        </p:blipFill>
        <p:spPr bwMode="auto">
          <a:xfrm>
            <a:off x="0" y="0"/>
            <a:ext cx="1119693" cy="1167432"/>
          </a:xfrm>
          <a:prstGeom prst="rect">
            <a:avLst/>
          </a:prstGeom>
          <a:noFill/>
          <a:ln w="9525">
            <a:noFill/>
            <a:miter lim="800000"/>
            <a:headEnd/>
            <a:tailEnd/>
          </a:ln>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23 Redondear rectángulo de esquina diagonal"/>
          <p:cNvSpPr/>
          <p:nvPr/>
        </p:nvSpPr>
        <p:spPr>
          <a:xfrm>
            <a:off x="1857356" y="214290"/>
            <a:ext cx="5500694" cy="571500"/>
          </a:xfrm>
          <a:prstGeom prst="round2DiagRect">
            <a:avLst/>
          </a:prstGeom>
          <a:noFill/>
          <a:ln w="12700">
            <a:noFill/>
          </a:ln>
        </p:spPr>
        <p:style>
          <a:lnRef idx="1">
            <a:schemeClr val="accent1"/>
          </a:lnRef>
          <a:fillRef idx="3">
            <a:schemeClr val="accent1"/>
          </a:fillRef>
          <a:effectRef idx="2">
            <a:schemeClr val="accent1"/>
          </a:effectRef>
          <a:fontRef idx="minor">
            <a:schemeClr val="lt1"/>
          </a:fontRef>
        </p:style>
        <p:txBody>
          <a:bodyPr lIns="102401" tIns="51200" rIns="102401" bIns="51200" anchor="ctr">
            <a:scene3d>
              <a:camera prst="orthographicFront"/>
              <a:lightRig rig="flat" dir="tl"/>
            </a:scene3d>
            <a:sp3d contourW="19050" prstMaterial="clear">
              <a:bevelT w="50800" h="50800"/>
              <a:contourClr>
                <a:schemeClr val="accent5">
                  <a:tint val="70000"/>
                  <a:satMod val="180000"/>
                  <a:alpha val="70000"/>
                </a:schemeClr>
              </a:contourClr>
            </a:sp3d>
          </a:bodyPr>
          <a:lstStyle/>
          <a:p>
            <a:pPr algn="ctr" fontAlgn="auto">
              <a:spcBef>
                <a:spcPts val="0"/>
              </a:spcBef>
              <a:spcAft>
                <a:spcPts val="0"/>
              </a:spcAft>
              <a:defRPr/>
            </a:pPr>
            <a:r>
              <a:rPr lang="es-VE" b="1" dirty="0">
                <a:ln>
                  <a:solidFill>
                    <a:sysClr val="windowText" lastClr="000000"/>
                  </a:solidFill>
                </a:ln>
                <a:solidFill>
                  <a:schemeClr val="tx1"/>
                </a:solidFill>
                <a:latin typeface="Arial" pitchFamily="34" charset="0"/>
                <a:cs typeface="Arial" pitchFamily="34" charset="0"/>
              </a:rPr>
              <a:t>Propuesta de Metodológica </a:t>
            </a:r>
          </a:p>
        </p:txBody>
      </p:sp>
      <p:sp>
        <p:nvSpPr>
          <p:cNvPr id="25" name="24 Llamada de flecha a la derecha"/>
          <p:cNvSpPr/>
          <p:nvPr/>
        </p:nvSpPr>
        <p:spPr>
          <a:xfrm>
            <a:off x="642910" y="2357430"/>
            <a:ext cx="1785950" cy="2643206"/>
          </a:xfrm>
          <a:prstGeom prst="rightArrowCallout">
            <a:avLst/>
          </a:prstGeom>
        </p:spPr>
        <p:style>
          <a:lnRef idx="2">
            <a:schemeClr val="accent6"/>
          </a:lnRef>
          <a:fillRef idx="1">
            <a:schemeClr val="lt1"/>
          </a:fillRef>
          <a:effectRef idx="0">
            <a:schemeClr val="accent6"/>
          </a:effectRef>
          <a:fontRef idx="minor">
            <a:schemeClr val="dk1"/>
          </a:fontRef>
        </p:style>
        <p:txBody>
          <a:bodyPr rtlCol="0" anchor="ctr"/>
          <a:lstStyle/>
          <a:p>
            <a:r>
              <a:rPr lang="es-ES" sz="1200" dirty="0">
                <a:latin typeface="Arial" pitchFamily="34" charset="0"/>
                <a:cs typeface="Arial" pitchFamily="34" charset="0"/>
              </a:rPr>
              <a:t>Documento soporte de decisión</a:t>
            </a:r>
          </a:p>
          <a:p>
            <a:endParaRPr lang="es-ES" sz="1200" dirty="0">
              <a:latin typeface="Arial" pitchFamily="34" charset="0"/>
              <a:cs typeface="Arial" pitchFamily="34" charset="0"/>
            </a:endParaRPr>
          </a:p>
        </p:txBody>
      </p:sp>
      <p:sp>
        <p:nvSpPr>
          <p:cNvPr id="26" name="25 Rectángulo redondeado"/>
          <p:cNvSpPr/>
          <p:nvPr/>
        </p:nvSpPr>
        <p:spPr>
          <a:xfrm>
            <a:off x="428596" y="1285860"/>
            <a:ext cx="1571636" cy="1000132"/>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es-ES" sz="1200" dirty="0">
                <a:latin typeface="Arial" pitchFamily="34" charset="0"/>
                <a:cs typeface="Arial" pitchFamily="34" charset="0"/>
              </a:rPr>
              <a:t>Entrada a la Fase o Tarea/requisito para ejecutar la actividad</a:t>
            </a:r>
          </a:p>
        </p:txBody>
      </p:sp>
      <p:sp>
        <p:nvSpPr>
          <p:cNvPr id="28" name="27 Rectángulo redondeado"/>
          <p:cNvSpPr/>
          <p:nvPr/>
        </p:nvSpPr>
        <p:spPr>
          <a:xfrm>
            <a:off x="2500298" y="1285860"/>
            <a:ext cx="2928958" cy="4786346"/>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algn="just">
              <a:lnSpc>
                <a:spcPct val="150000"/>
              </a:lnSpc>
            </a:pPr>
            <a:r>
              <a:rPr lang="es-ES" sz="1200" b="1" dirty="0">
                <a:latin typeface="Arial" pitchFamily="34" charset="0"/>
                <a:cs typeface="Arial" pitchFamily="34" charset="0"/>
              </a:rPr>
              <a:t>Formalizar objetivos, roles y responsabilidades:</a:t>
            </a:r>
          </a:p>
          <a:p>
            <a:pPr algn="just">
              <a:lnSpc>
                <a:spcPct val="150000"/>
              </a:lnSpc>
            </a:pPr>
            <a:r>
              <a:rPr lang="es-ES" sz="1200" dirty="0">
                <a:latin typeface="Arial" pitchFamily="34" charset="0"/>
                <a:cs typeface="Arial" pitchFamily="34" charset="0"/>
              </a:rPr>
              <a:t>A. Validar propósitos y metas del proyecto</a:t>
            </a:r>
          </a:p>
          <a:p>
            <a:pPr algn="just">
              <a:lnSpc>
                <a:spcPct val="150000"/>
              </a:lnSpc>
            </a:pPr>
            <a:r>
              <a:rPr lang="es-ES" sz="1200" dirty="0">
                <a:latin typeface="Arial" pitchFamily="34" charset="0"/>
                <a:cs typeface="Arial" pitchFamily="34" charset="0"/>
              </a:rPr>
              <a:t>B. Establecer el mandato (presentación)</a:t>
            </a:r>
          </a:p>
          <a:p>
            <a:pPr algn="just">
              <a:lnSpc>
                <a:spcPct val="150000"/>
              </a:lnSpc>
            </a:pPr>
            <a:r>
              <a:rPr lang="es-ES" sz="1200" dirty="0">
                <a:latin typeface="Arial" pitchFamily="34" charset="0"/>
                <a:cs typeface="Arial" pitchFamily="34" charset="0"/>
              </a:rPr>
              <a:t>C. Verificación de la alineación del proyecto con los objetivos corporativos</a:t>
            </a:r>
          </a:p>
          <a:p>
            <a:pPr algn="just">
              <a:lnSpc>
                <a:spcPct val="150000"/>
              </a:lnSpc>
            </a:pPr>
            <a:r>
              <a:rPr lang="es-ES" sz="1200" dirty="0">
                <a:latin typeface="Arial" pitchFamily="34" charset="0"/>
                <a:cs typeface="Arial" pitchFamily="34" charset="0"/>
              </a:rPr>
              <a:t>D. Enumerar opciones conocidas / Identificar opciones técnicamente factibles</a:t>
            </a:r>
          </a:p>
          <a:p>
            <a:pPr algn="just">
              <a:lnSpc>
                <a:spcPct val="150000"/>
              </a:lnSpc>
            </a:pPr>
            <a:r>
              <a:rPr lang="es-ES" sz="1200" dirty="0">
                <a:latin typeface="Arial" pitchFamily="34" charset="0"/>
                <a:cs typeface="Arial" pitchFamily="34" charset="0"/>
              </a:rPr>
              <a:t>E. Identificar practicas de incremento de valor aplicables a las opciones</a:t>
            </a:r>
            <a:endParaRPr lang="es-ES" dirty="0">
              <a:latin typeface="Arial" pitchFamily="34" charset="0"/>
              <a:cs typeface="Arial" pitchFamily="34" charset="0"/>
            </a:endParaRPr>
          </a:p>
        </p:txBody>
      </p:sp>
      <p:sp>
        <p:nvSpPr>
          <p:cNvPr id="38" name="37 Flecha derecha"/>
          <p:cNvSpPr/>
          <p:nvPr/>
        </p:nvSpPr>
        <p:spPr>
          <a:xfrm>
            <a:off x="5500694" y="1785926"/>
            <a:ext cx="857256" cy="1071570"/>
          </a:xfrm>
          <a:prstGeom prst="rightArrow">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s-ES"/>
          </a:p>
        </p:txBody>
      </p:sp>
      <p:sp>
        <p:nvSpPr>
          <p:cNvPr id="40" name="39 Rectángulo redondeado"/>
          <p:cNvSpPr/>
          <p:nvPr/>
        </p:nvSpPr>
        <p:spPr>
          <a:xfrm>
            <a:off x="6357950" y="1357298"/>
            <a:ext cx="2428924" cy="1643074"/>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es-ES" sz="1200" dirty="0">
                <a:latin typeface="Arial" pitchFamily="34" charset="0"/>
                <a:cs typeface="Arial" pitchFamily="34" charset="0"/>
              </a:rPr>
              <a:t>GGPIC fase conceptualizar: Formalizar objetivos, roles y</a:t>
            </a:r>
          </a:p>
          <a:p>
            <a:pPr algn="ctr"/>
            <a:r>
              <a:rPr lang="es-ES" sz="1200" dirty="0">
                <a:latin typeface="Arial" pitchFamily="34" charset="0"/>
                <a:cs typeface="Arial" pitchFamily="34" charset="0"/>
              </a:rPr>
              <a:t>responsabilidades.</a:t>
            </a:r>
          </a:p>
          <a:p>
            <a:pPr algn="ctr"/>
            <a:r>
              <a:rPr lang="es-ES" sz="1200" dirty="0">
                <a:latin typeface="Arial" pitchFamily="34" charset="0"/>
                <a:cs typeface="Arial" pitchFamily="34" charset="0"/>
              </a:rPr>
              <a:t>(*) Modelo para la elaboración de la presentación con el</a:t>
            </a:r>
          </a:p>
          <a:p>
            <a:pPr algn="ctr"/>
            <a:r>
              <a:rPr lang="es-ES" sz="1200" dirty="0">
                <a:latin typeface="Arial" pitchFamily="34" charset="0"/>
                <a:cs typeface="Arial" pitchFamily="34" charset="0"/>
              </a:rPr>
              <a:t>contenido del mandato D&amp;D.</a:t>
            </a:r>
          </a:p>
        </p:txBody>
      </p:sp>
      <p:sp>
        <p:nvSpPr>
          <p:cNvPr id="42" name="41 Flecha derecha"/>
          <p:cNvSpPr/>
          <p:nvPr/>
        </p:nvSpPr>
        <p:spPr>
          <a:xfrm rot="5400000">
            <a:off x="7179487" y="3036091"/>
            <a:ext cx="857256" cy="785818"/>
          </a:xfrm>
          <a:prstGeom prst="rightArrow">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s-ES"/>
          </a:p>
        </p:txBody>
      </p:sp>
      <p:sp>
        <p:nvSpPr>
          <p:cNvPr id="49" name="48 Flecha derecha"/>
          <p:cNvSpPr/>
          <p:nvPr/>
        </p:nvSpPr>
        <p:spPr>
          <a:xfrm rot="5400000">
            <a:off x="7322363" y="5036355"/>
            <a:ext cx="642942" cy="857256"/>
          </a:xfrm>
          <a:prstGeom prst="rightArrow">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s-ES"/>
          </a:p>
        </p:txBody>
      </p:sp>
      <p:sp>
        <p:nvSpPr>
          <p:cNvPr id="51" name="50 Rectángulo redondeado"/>
          <p:cNvSpPr/>
          <p:nvPr/>
        </p:nvSpPr>
        <p:spPr>
          <a:xfrm>
            <a:off x="6429388" y="3857628"/>
            <a:ext cx="2286016" cy="1357322"/>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es-ES" sz="1200" dirty="0">
                <a:latin typeface="Arial" pitchFamily="34" charset="0"/>
                <a:cs typeface="Arial" pitchFamily="34" charset="0"/>
              </a:rPr>
              <a:t>Documento mandato (presentación).</a:t>
            </a:r>
          </a:p>
          <a:p>
            <a:pPr algn="ctr"/>
            <a:r>
              <a:rPr lang="es-ES" sz="1200" dirty="0">
                <a:latin typeface="Arial" pitchFamily="34" charset="0"/>
                <a:cs typeface="Arial" pitchFamily="34" charset="0"/>
              </a:rPr>
              <a:t>Identificación preliminar de</a:t>
            </a:r>
          </a:p>
          <a:p>
            <a:pPr algn="ctr"/>
            <a:r>
              <a:rPr lang="es-ES" sz="1200" dirty="0">
                <a:latin typeface="Arial" pitchFamily="34" charset="0"/>
                <a:cs typeface="Arial" pitchFamily="34" charset="0"/>
              </a:rPr>
              <a:t>opciones.</a:t>
            </a:r>
          </a:p>
          <a:p>
            <a:pPr algn="ctr"/>
            <a:r>
              <a:rPr lang="es-ES" sz="1200" dirty="0">
                <a:latin typeface="Arial" pitchFamily="34" charset="0"/>
                <a:cs typeface="Arial" pitchFamily="34" charset="0"/>
              </a:rPr>
              <a:t>Prácticas de incremento de valor identificadas.</a:t>
            </a:r>
          </a:p>
        </p:txBody>
      </p:sp>
      <p:sp>
        <p:nvSpPr>
          <p:cNvPr id="52" name="51 Rectángulo redondeado"/>
          <p:cNvSpPr/>
          <p:nvPr/>
        </p:nvSpPr>
        <p:spPr>
          <a:xfrm>
            <a:off x="6572264" y="5786454"/>
            <a:ext cx="2286016" cy="785818"/>
          </a:xfrm>
          <a:prstGeom prst="roundRect">
            <a:avLst/>
          </a:prstGeom>
        </p:spPr>
        <p:style>
          <a:lnRef idx="1">
            <a:schemeClr val="dk1"/>
          </a:lnRef>
          <a:fillRef idx="2">
            <a:schemeClr val="dk1"/>
          </a:fillRef>
          <a:effectRef idx="1">
            <a:schemeClr val="dk1"/>
          </a:effectRef>
          <a:fontRef idx="minor">
            <a:schemeClr val="dk1"/>
          </a:fontRef>
        </p:style>
        <p:txBody>
          <a:bodyPr rtlCol="0" anchor="ctr"/>
          <a:lstStyle/>
          <a:p>
            <a:pPr algn="ctr"/>
            <a:r>
              <a:rPr lang="es-ES" sz="1200" dirty="0">
                <a:latin typeface="Arial" pitchFamily="34" charset="0"/>
                <a:cs typeface="Arial" pitchFamily="34" charset="0"/>
              </a:rPr>
              <a:t>Objetivo: Organizarse para la fase de planificación del proyecto</a:t>
            </a:r>
          </a:p>
        </p:txBody>
      </p:sp>
      <p:pic>
        <p:nvPicPr>
          <p:cNvPr id="59394" name="Picture 2"/>
          <p:cNvPicPr>
            <a:picLocks noChangeAspect="1" noChangeArrowheads="1"/>
          </p:cNvPicPr>
          <p:nvPr/>
        </p:nvPicPr>
        <p:blipFill>
          <a:blip r:embed="rId2" cstate="print"/>
          <a:srcRect b="15026"/>
          <a:stretch>
            <a:fillRect/>
          </a:stretch>
        </p:blipFill>
        <p:spPr bwMode="auto">
          <a:xfrm>
            <a:off x="5500694" y="5214950"/>
            <a:ext cx="1000132" cy="1413983"/>
          </a:xfrm>
          <a:prstGeom prst="rect">
            <a:avLst/>
          </a:prstGeom>
          <a:noFill/>
          <a:ln w="9525">
            <a:noFill/>
            <a:miter lim="800000"/>
            <a:headEnd/>
            <a:tailEnd/>
          </a:ln>
          <a:effectLst/>
        </p:spPr>
      </p:pic>
      <p:pic>
        <p:nvPicPr>
          <p:cNvPr id="14" name="Imagen 2"/>
          <p:cNvPicPr>
            <a:picLocks noChangeAspect="1" noChangeArrowheads="1"/>
          </p:cNvPicPr>
          <p:nvPr/>
        </p:nvPicPr>
        <p:blipFill>
          <a:blip r:embed="rId3" cstate="print"/>
          <a:srcRect/>
          <a:stretch>
            <a:fillRect/>
          </a:stretch>
        </p:blipFill>
        <p:spPr bwMode="auto">
          <a:xfrm>
            <a:off x="0" y="0"/>
            <a:ext cx="1119693" cy="1167432"/>
          </a:xfrm>
          <a:prstGeom prst="rect">
            <a:avLst/>
          </a:prstGeom>
          <a:noFill/>
          <a:ln w="9525">
            <a:noFill/>
            <a:miter lim="800000"/>
            <a:headEnd/>
            <a:tailEnd/>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 name="50 Redondear rectángulo de esquina diagonal"/>
          <p:cNvSpPr/>
          <p:nvPr/>
        </p:nvSpPr>
        <p:spPr>
          <a:xfrm>
            <a:off x="1714480" y="0"/>
            <a:ext cx="5500694" cy="571500"/>
          </a:xfrm>
          <a:prstGeom prst="round2DiagRect">
            <a:avLst/>
          </a:prstGeom>
          <a:noFill/>
          <a:ln w="12700">
            <a:noFill/>
          </a:ln>
        </p:spPr>
        <p:style>
          <a:lnRef idx="1">
            <a:schemeClr val="accent1"/>
          </a:lnRef>
          <a:fillRef idx="3">
            <a:schemeClr val="accent1"/>
          </a:fillRef>
          <a:effectRef idx="2">
            <a:schemeClr val="accent1"/>
          </a:effectRef>
          <a:fontRef idx="minor">
            <a:schemeClr val="lt1"/>
          </a:fontRef>
        </p:style>
        <p:txBody>
          <a:bodyPr lIns="102401" tIns="51200" rIns="102401" bIns="51200" anchor="ctr">
            <a:scene3d>
              <a:camera prst="orthographicFront"/>
              <a:lightRig rig="flat" dir="tl"/>
            </a:scene3d>
            <a:sp3d contourW="19050" prstMaterial="clear">
              <a:bevelT w="50800" h="50800"/>
              <a:contourClr>
                <a:schemeClr val="accent5">
                  <a:tint val="70000"/>
                  <a:satMod val="180000"/>
                  <a:alpha val="70000"/>
                </a:schemeClr>
              </a:contourClr>
            </a:sp3d>
          </a:bodyPr>
          <a:lstStyle/>
          <a:p>
            <a:pPr algn="ctr" fontAlgn="auto">
              <a:spcBef>
                <a:spcPts val="0"/>
              </a:spcBef>
              <a:spcAft>
                <a:spcPts val="0"/>
              </a:spcAft>
              <a:defRPr/>
            </a:pPr>
            <a:r>
              <a:rPr lang="es-VE" b="1" dirty="0">
                <a:ln>
                  <a:solidFill>
                    <a:sysClr val="windowText" lastClr="000000"/>
                  </a:solidFill>
                </a:ln>
                <a:solidFill>
                  <a:schemeClr val="tx1"/>
                </a:solidFill>
                <a:latin typeface="Arial" pitchFamily="34" charset="0"/>
                <a:cs typeface="Arial" pitchFamily="34" charset="0"/>
              </a:rPr>
              <a:t>Introducción</a:t>
            </a:r>
          </a:p>
        </p:txBody>
      </p:sp>
      <p:pic>
        <p:nvPicPr>
          <p:cNvPr id="8" name="Imagen 2"/>
          <p:cNvPicPr>
            <a:picLocks noChangeAspect="1" noChangeArrowheads="1"/>
          </p:cNvPicPr>
          <p:nvPr/>
        </p:nvPicPr>
        <p:blipFill>
          <a:blip r:embed="rId2" cstate="print"/>
          <a:srcRect/>
          <a:stretch>
            <a:fillRect/>
          </a:stretch>
        </p:blipFill>
        <p:spPr bwMode="auto">
          <a:xfrm>
            <a:off x="94753" y="214290"/>
            <a:ext cx="548157" cy="571528"/>
          </a:xfrm>
          <a:prstGeom prst="rect">
            <a:avLst/>
          </a:prstGeom>
          <a:noFill/>
          <a:ln w="9525">
            <a:noFill/>
            <a:miter lim="800000"/>
            <a:headEnd/>
            <a:tailEnd/>
          </a:ln>
        </p:spPr>
      </p:pic>
      <p:pic>
        <p:nvPicPr>
          <p:cNvPr id="10243" name="Picture 3"/>
          <p:cNvPicPr>
            <a:picLocks noChangeAspect="1" noChangeArrowheads="1"/>
          </p:cNvPicPr>
          <p:nvPr/>
        </p:nvPicPr>
        <p:blipFill>
          <a:blip r:embed="rId3" cstate="print"/>
          <a:srcRect b="20495"/>
          <a:stretch>
            <a:fillRect/>
          </a:stretch>
        </p:blipFill>
        <p:spPr bwMode="auto">
          <a:xfrm>
            <a:off x="571472" y="1142984"/>
            <a:ext cx="2286016" cy="1428759"/>
          </a:xfrm>
          <a:prstGeom prst="rect">
            <a:avLst/>
          </a:prstGeom>
          <a:noFill/>
          <a:ln w="9525">
            <a:noFill/>
            <a:miter lim="800000"/>
            <a:headEnd/>
            <a:tailEnd/>
          </a:ln>
          <a:effectLst/>
        </p:spPr>
      </p:pic>
      <p:sp>
        <p:nvSpPr>
          <p:cNvPr id="20" name="19 Llamada de flecha a la derecha"/>
          <p:cNvSpPr/>
          <p:nvPr/>
        </p:nvSpPr>
        <p:spPr>
          <a:xfrm>
            <a:off x="500034" y="2857496"/>
            <a:ext cx="3357586" cy="3500462"/>
          </a:xfrm>
          <a:prstGeom prst="rightArrowCallout">
            <a:avLst/>
          </a:prstGeom>
          <a:ln>
            <a:solidFill>
              <a:schemeClr val="tx1"/>
            </a:solidFill>
            <a:prstDash val="dashDot"/>
          </a:ln>
        </p:spPr>
        <p:style>
          <a:lnRef idx="2">
            <a:schemeClr val="dk1"/>
          </a:lnRef>
          <a:fillRef idx="1">
            <a:schemeClr val="lt1"/>
          </a:fillRef>
          <a:effectRef idx="0">
            <a:schemeClr val="dk1"/>
          </a:effectRef>
          <a:fontRef idx="minor">
            <a:schemeClr val="dk1"/>
          </a:fontRef>
        </p:style>
        <p:txBody>
          <a:bodyPr rtlCol="0" anchor="ctr"/>
          <a:lstStyle/>
          <a:p>
            <a:pPr lvl="0" indent="449263" algn="just"/>
            <a:r>
              <a:rPr lang="es-VE" sz="1200" dirty="0">
                <a:solidFill>
                  <a:schemeClr val="tx1"/>
                </a:solidFill>
                <a:latin typeface="Arial" pitchFamily="34" charset="0"/>
                <a:ea typeface="Calibri" pitchFamily="34" charset="0"/>
                <a:cs typeface="Arial" pitchFamily="34" charset="0"/>
              </a:rPr>
              <a:t>Las subestaciones Eléctricas están conformadas por un conjunto de equipos instalados en determinado sitio: Interruptores, seccionadores, transformadores de potencia, transformadores de voltaje y de corriente, descargadores de sobretensión, equipos de protección y control, así como edificaciones para salas de control y casa de adquisición de datos, cuyo objeto es distribuir o transformar energía eléctrica y permitir la interconexión de los sistemas eléctricos de potencia. </a:t>
            </a:r>
            <a:endParaRPr lang="es-VE" sz="1200" dirty="0">
              <a:solidFill>
                <a:schemeClr val="tx1"/>
              </a:solidFill>
              <a:latin typeface="Arial" pitchFamily="34" charset="0"/>
            </a:endParaRPr>
          </a:p>
        </p:txBody>
      </p:sp>
      <p:sp>
        <p:nvSpPr>
          <p:cNvPr id="23" name="22 Rectángulo redondeado"/>
          <p:cNvSpPr/>
          <p:nvPr/>
        </p:nvSpPr>
        <p:spPr>
          <a:xfrm>
            <a:off x="3786182" y="785794"/>
            <a:ext cx="2000264" cy="642942"/>
          </a:xfrm>
          <a:prstGeom prst="roundRect">
            <a:avLst/>
          </a:prstGeom>
          <a:ln w="3175"/>
        </p:spPr>
        <p:style>
          <a:lnRef idx="2">
            <a:schemeClr val="dk1"/>
          </a:lnRef>
          <a:fillRef idx="1">
            <a:schemeClr val="lt1"/>
          </a:fillRef>
          <a:effectRef idx="0">
            <a:schemeClr val="dk1"/>
          </a:effectRef>
          <a:fontRef idx="minor">
            <a:schemeClr val="dk1"/>
          </a:fontRef>
        </p:style>
        <p:txBody>
          <a:bodyPr rtlCol="0" anchor="ctr"/>
          <a:lstStyle/>
          <a:p>
            <a:pPr algn="ctr"/>
            <a:r>
              <a:rPr lang="es-VE" sz="1200" dirty="0">
                <a:latin typeface="Arial" pitchFamily="34" charset="0"/>
                <a:cs typeface="Arial" pitchFamily="34" charset="0"/>
              </a:rPr>
              <a:t>En el diseño de una subestación eléctrica se requiere </a:t>
            </a:r>
            <a:endParaRPr lang="es-ES" sz="1200" dirty="0">
              <a:latin typeface="Arial" pitchFamily="34" charset="0"/>
              <a:cs typeface="Arial" pitchFamily="34" charset="0"/>
            </a:endParaRPr>
          </a:p>
        </p:txBody>
      </p:sp>
      <p:sp>
        <p:nvSpPr>
          <p:cNvPr id="24" name="23 Rectángulo redondeado"/>
          <p:cNvSpPr/>
          <p:nvPr/>
        </p:nvSpPr>
        <p:spPr>
          <a:xfrm>
            <a:off x="3786182" y="1643050"/>
            <a:ext cx="2000264" cy="642942"/>
          </a:xfrm>
          <a:prstGeom prst="roundRect">
            <a:avLst/>
          </a:prstGeom>
          <a:ln w="3175"/>
        </p:spPr>
        <p:style>
          <a:lnRef idx="2">
            <a:schemeClr val="dk1"/>
          </a:lnRef>
          <a:fillRef idx="1">
            <a:schemeClr val="lt1"/>
          </a:fillRef>
          <a:effectRef idx="0">
            <a:schemeClr val="dk1"/>
          </a:effectRef>
          <a:fontRef idx="minor">
            <a:schemeClr val="dk1"/>
          </a:fontRef>
        </p:style>
        <p:txBody>
          <a:bodyPr rtlCol="0" anchor="ctr"/>
          <a:lstStyle/>
          <a:p>
            <a:pPr algn="ctr"/>
            <a:r>
              <a:rPr lang="es-VE" sz="1200" dirty="0">
                <a:latin typeface="Arial" pitchFamily="34" charset="0"/>
                <a:cs typeface="Arial" pitchFamily="34" charset="0"/>
              </a:rPr>
              <a:t>Objetivos del proyecto</a:t>
            </a:r>
            <a:endParaRPr lang="es-ES" sz="1200" dirty="0">
              <a:latin typeface="Arial" pitchFamily="34" charset="0"/>
              <a:cs typeface="Arial" pitchFamily="34" charset="0"/>
            </a:endParaRPr>
          </a:p>
        </p:txBody>
      </p:sp>
      <p:sp>
        <p:nvSpPr>
          <p:cNvPr id="25" name="24 Rectángulo redondeado"/>
          <p:cNvSpPr/>
          <p:nvPr/>
        </p:nvSpPr>
        <p:spPr>
          <a:xfrm>
            <a:off x="3786182" y="2428868"/>
            <a:ext cx="2000264" cy="642942"/>
          </a:xfrm>
          <a:prstGeom prst="roundRect">
            <a:avLst/>
          </a:prstGeom>
          <a:ln w="3175"/>
        </p:spPr>
        <p:style>
          <a:lnRef idx="2">
            <a:schemeClr val="dk1"/>
          </a:lnRef>
          <a:fillRef idx="1">
            <a:schemeClr val="lt1"/>
          </a:fillRef>
          <a:effectRef idx="0">
            <a:schemeClr val="dk1"/>
          </a:effectRef>
          <a:fontRef idx="minor">
            <a:schemeClr val="dk1"/>
          </a:fontRef>
        </p:style>
        <p:txBody>
          <a:bodyPr rtlCol="0" anchor="ctr"/>
          <a:lstStyle/>
          <a:p>
            <a:pPr algn="ctr"/>
            <a:r>
              <a:rPr lang="es-VE" sz="1200" dirty="0">
                <a:latin typeface="Arial" pitchFamily="34" charset="0"/>
                <a:cs typeface="Arial" pitchFamily="34" charset="0"/>
              </a:rPr>
              <a:t>tensión de diseño</a:t>
            </a:r>
            <a:endParaRPr lang="es-ES" sz="1200" dirty="0">
              <a:latin typeface="Arial" pitchFamily="34" charset="0"/>
              <a:cs typeface="Arial" pitchFamily="34" charset="0"/>
            </a:endParaRPr>
          </a:p>
        </p:txBody>
      </p:sp>
      <p:sp>
        <p:nvSpPr>
          <p:cNvPr id="26" name="25 Rectángulo redondeado"/>
          <p:cNvSpPr/>
          <p:nvPr/>
        </p:nvSpPr>
        <p:spPr>
          <a:xfrm>
            <a:off x="3786182" y="3214686"/>
            <a:ext cx="2000264" cy="642942"/>
          </a:xfrm>
          <a:prstGeom prst="roundRect">
            <a:avLst/>
          </a:prstGeom>
          <a:ln w="3175"/>
        </p:spPr>
        <p:style>
          <a:lnRef idx="2">
            <a:schemeClr val="dk1"/>
          </a:lnRef>
          <a:fillRef idx="1">
            <a:schemeClr val="lt1"/>
          </a:fillRef>
          <a:effectRef idx="0">
            <a:schemeClr val="dk1"/>
          </a:effectRef>
          <a:fontRef idx="minor">
            <a:schemeClr val="dk1"/>
          </a:fontRef>
        </p:style>
        <p:txBody>
          <a:bodyPr rtlCol="0" anchor="ctr"/>
          <a:lstStyle/>
          <a:p>
            <a:pPr algn="ctr"/>
            <a:r>
              <a:rPr lang="es-VE" sz="1200" dirty="0">
                <a:latin typeface="Arial" pitchFamily="34" charset="0"/>
                <a:cs typeface="Arial" pitchFamily="34" charset="0"/>
              </a:rPr>
              <a:t>numero de circuitos iniciales</a:t>
            </a:r>
            <a:endParaRPr lang="es-ES" sz="1200" dirty="0">
              <a:latin typeface="Arial" pitchFamily="34" charset="0"/>
              <a:cs typeface="Arial" pitchFamily="34" charset="0"/>
            </a:endParaRPr>
          </a:p>
        </p:txBody>
      </p:sp>
      <p:sp>
        <p:nvSpPr>
          <p:cNvPr id="27" name="26 Rectángulo redondeado"/>
          <p:cNvSpPr/>
          <p:nvPr/>
        </p:nvSpPr>
        <p:spPr>
          <a:xfrm>
            <a:off x="3857620" y="3929066"/>
            <a:ext cx="2000264" cy="1785950"/>
          </a:xfrm>
          <a:prstGeom prst="roundRect">
            <a:avLst/>
          </a:prstGeom>
          <a:ln w="3175"/>
        </p:spPr>
        <p:style>
          <a:lnRef idx="2">
            <a:schemeClr val="dk1"/>
          </a:lnRef>
          <a:fillRef idx="1">
            <a:schemeClr val="lt1"/>
          </a:fillRef>
          <a:effectRef idx="0">
            <a:schemeClr val="dk1"/>
          </a:effectRef>
          <a:fontRef idx="minor">
            <a:schemeClr val="dk1"/>
          </a:fontRef>
        </p:style>
        <p:txBody>
          <a:bodyPr rtlCol="0" anchor="ctr"/>
          <a:lstStyle/>
          <a:p>
            <a:pPr algn="just"/>
            <a:r>
              <a:rPr lang="es-VE" sz="1200" dirty="0">
                <a:latin typeface="Arial" pitchFamily="34" charset="0"/>
                <a:cs typeface="Arial" pitchFamily="34" charset="0"/>
              </a:rPr>
              <a:t>capacidad de los equipos de potencia transformadores, Interruptores, seccionadores y/o compensación requeridos, características de la carga</a:t>
            </a:r>
            <a:endParaRPr lang="es-ES" sz="1200" dirty="0">
              <a:latin typeface="Arial" pitchFamily="34" charset="0"/>
              <a:cs typeface="Arial" pitchFamily="34" charset="0"/>
            </a:endParaRPr>
          </a:p>
        </p:txBody>
      </p:sp>
      <p:sp>
        <p:nvSpPr>
          <p:cNvPr id="28" name="27 Rectángulo redondeado"/>
          <p:cNvSpPr/>
          <p:nvPr/>
        </p:nvSpPr>
        <p:spPr>
          <a:xfrm>
            <a:off x="3857620" y="5786454"/>
            <a:ext cx="2000264" cy="857256"/>
          </a:xfrm>
          <a:prstGeom prst="roundRect">
            <a:avLst/>
          </a:prstGeom>
          <a:ln w="3175"/>
        </p:spPr>
        <p:style>
          <a:lnRef idx="2">
            <a:schemeClr val="dk1"/>
          </a:lnRef>
          <a:fillRef idx="1">
            <a:schemeClr val="lt1"/>
          </a:fillRef>
          <a:effectRef idx="0">
            <a:schemeClr val="dk1"/>
          </a:effectRef>
          <a:fontRef idx="minor">
            <a:schemeClr val="dk1"/>
          </a:fontRef>
        </p:style>
        <p:txBody>
          <a:bodyPr rtlCol="0" anchor="ctr"/>
          <a:lstStyle/>
          <a:p>
            <a:pPr algn="ctr"/>
            <a:r>
              <a:rPr lang="es-VE" sz="1200" dirty="0">
                <a:latin typeface="Arial" pitchFamily="34" charset="0"/>
                <a:cs typeface="Arial" pitchFamily="34" charset="0"/>
              </a:rPr>
              <a:t>evaluaciones y estudios preliminares para generar la documentación de diseño</a:t>
            </a:r>
            <a:endParaRPr lang="es-ES" sz="1200" dirty="0">
              <a:latin typeface="Arial" pitchFamily="34" charset="0"/>
              <a:cs typeface="Arial" pitchFamily="34" charset="0"/>
            </a:endParaRPr>
          </a:p>
        </p:txBody>
      </p:sp>
      <p:sp>
        <p:nvSpPr>
          <p:cNvPr id="30" name="29 Cerrar llave"/>
          <p:cNvSpPr/>
          <p:nvPr/>
        </p:nvSpPr>
        <p:spPr>
          <a:xfrm>
            <a:off x="5929322" y="857232"/>
            <a:ext cx="857256" cy="5500726"/>
          </a:xfrm>
          <a:prstGeom prst="rightBrace">
            <a:avLst>
              <a:gd name="adj1" fmla="val 8333"/>
              <a:gd name="adj2" fmla="val 50248"/>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s-ES" dirty="0"/>
          </a:p>
        </p:txBody>
      </p:sp>
      <p:sp>
        <p:nvSpPr>
          <p:cNvPr id="31" name="30 Rectángulo"/>
          <p:cNvSpPr/>
          <p:nvPr/>
        </p:nvSpPr>
        <p:spPr>
          <a:xfrm>
            <a:off x="6500826" y="285728"/>
            <a:ext cx="2357422" cy="2862322"/>
          </a:xfrm>
          <a:prstGeom prst="rect">
            <a:avLst/>
          </a:prstGeom>
          <a:ln/>
        </p:spPr>
        <p:style>
          <a:lnRef idx="2">
            <a:schemeClr val="dk1"/>
          </a:lnRef>
          <a:fillRef idx="1">
            <a:schemeClr val="lt1"/>
          </a:fillRef>
          <a:effectRef idx="0">
            <a:schemeClr val="dk1"/>
          </a:effectRef>
          <a:fontRef idx="minor">
            <a:schemeClr val="dk1"/>
          </a:fontRef>
        </p:style>
        <p:txBody>
          <a:bodyPr wrap="square">
            <a:spAutoFit/>
          </a:bodyPr>
          <a:lstStyle/>
          <a:p>
            <a:pPr algn="just"/>
            <a:r>
              <a:rPr lang="es-VE" sz="1200" dirty="0">
                <a:latin typeface="Arial" pitchFamily="34" charset="0"/>
                <a:cs typeface="Arial" pitchFamily="34" charset="0"/>
              </a:rPr>
              <a:t>Este trabajo plantea una metodología para el desarrollo de la fase conceptual en el diseño de subestaciones eléctricas, a fin de establecer los criterios necesarios  con la finalidad de reducir tiempos en la evaluación de las mejores opciones, esto se realizara a través del diseño de herramientas versátiles que se desarrollaran en este trabajo de grado, las cuales permitirán generar los productos que son propios de esta fase</a:t>
            </a:r>
            <a:endParaRPr lang="es-ES" sz="1200" dirty="0">
              <a:latin typeface="Arial" pitchFamily="34" charset="0"/>
              <a:cs typeface="Arial" pitchFamily="34" charset="0"/>
            </a:endParaRPr>
          </a:p>
        </p:txBody>
      </p:sp>
      <p:sp>
        <p:nvSpPr>
          <p:cNvPr id="32" name="31 Flecha a la derecha con bandas"/>
          <p:cNvSpPr/>
          <p:nvPr/>
        </p:nvSpPr>
        <p:spPr>
          <a:xfrm rot="5400000">
            <a:off x="7072330" y="3286124"/>
            <a:ext cx="1143008" cy="857256"/>
          </a:xfrm>
          <a:prstGeom prst="striped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33" name="32 Rectángulo"/>
          <p:cNvSpPr/>
          <p:nvPr/>
        </p:nvSpPr>
        <p:spPr>
          <a:xfrm>
            <a:off x="6929454" y="4357694"/>
            <a:ext cx="1571636" cy="461665"/>
          </a:xfrm>
          <a:prstGeom prst="rect">
            <a:avLst/>
          </a:prstGeom>
          <a:ln>
            <a:solidFill>
              <a:srgbClr val="00B050"/>
            </a:solidFill>
          </a:ln>
        </p:spPr>
        <p:txBody>
          <a:bodyPr wrap="square">
            <a:spAutoFit/>
          </a:bodyPr>
          <a:lstStyle/>
          <a:p>
            <a:pPr algn="ctr"/>
            <a:r>
              <a:rPr lang="es-VE" sz="1200" b="1" dirty="0"/>
              <a:t>Evaluación del sitio</a:t>
            </a:r>
            <a:endParaRPr lang="es-ES" sz="1200" dirty="0"/>
          </a:p>
        </p:txBody>
      </p:sp>
      <p:sp>
        <p:nvSpPr>
          <p:cNvPr id="34" name="33 Rectángulo"/>
          <p:cNvSpPr/>
          <p:nvPr/>
        </p:nvSpPr>
        <p:spPr>
          <a:xfrm>
            <a:off x="6643702" y="4857760"/>
            <a:ext cx="2143140" cy="461665"/>
          </a:xfrm>
          <a:prstGeom prst="rect">
            <a:avLst/>
          </a:prstGeom>
          <a:ln>
            <a:solidFill>
              <a:srgbClr val="00B050"/>
            </a:solidFill>
          </a:ln>
        </p:spPr>
        <p:txBody>
          <a:bodyPr wrap="square">
            <a:spAutoFit/>
          </a:bodyPr>
          <a:lstStyle/>
          <a:p>
            <a:pPr algn="ctr"/>
            <a:r>
              <a:rPr lang="es-VE" sz="1200" b="1" dirty="0"/>
              <a:t>Selección de la tecnología a utilizar</a:t>
            </a:r>
            <a:endParaRPr lang="es-ES" sz="1200" dirty="0"/>
          </a:p>
        </p:txBody>
      </p:sp>
      <p:sp>
        <p:nvSpPr>
          <p:cNvPr id="36" name="35 Rectángulo"/>
          <p:cNvSpPr/>
          <p:nvPr/>
        </p:nvSpPr>
        <p:spPr>
          <a:xfrm>
            <a:off x="6643702" y="5357826"/>
            <a:ext cx="2214578" cy="461665"/>
          </a:xfrm>
          <a:prstGeom prst="rect">
            <a:avLst/>
          </a:prstGeom>
          <a:ln>
            <a:solidFill>
              <a:srgbClr val="00B050"/>
            </a:solidFill>
          </a:ln>
        </p:spPr>
        <p:txBody>
          <a:bodyPr wrap="square">
            <a:spAutoFit/>
          </a:bodyPr>
          <a:lstStyle/>
          <a:p>
            <a:pPr algn="ctr"/>
            <a:r>
              <a:rPr lang="es-VE" sz="1200" b="1" dirty="0"/>
              <a:t>Estimación de costos y rentabilidad de opciones</a:t>
            </a:r>
            <a:endParaRPr lang="es-ES" sz="1200" dirty="0"/>
          </a:p>
        </p:txBody>
      </p:sp>
      <p:sp>
        <p:nvSpPr>
          <p:cNvPr id="38" name="37 Rectángulo"/>
          <p:cNvSpPr/>
          <p:nvPr/>
        </p:nvSpPr>
        <p:spPr>
          <a:xfrm>
            <a:off x="6786578" y="5929330"/>
            <a:ext cx="1928826" cy="276999"/>
          </a:xfrm>
          <a:prstGeom prst="rect">
            <a:avLst/>
          </a:prstGeom>
          <a:ln>
            <a:solidFill>
              <a:srgbClr val="00B050"/>
            </a:solidFill>
          </a:ln>
        </p:spPr>
        <p:txBody>
          <a:bodyPr wrap="square">
            <a:spAutoFit/>
          </a:bodyPr>
          <a:lstStyle/>
          <a:p>
            <a:pPr algn="ctr"/>
            <a:r>
              <a:rPr lang="es-VE" sz="1200" b="1" dirty="0"/>
              <a:t>Organigrama</a:t>
            </a:r>
            <a:endParaRPr lang="es-ES" sz="1200" dirty="0"/>
          </a:p>
        </p:txBody>
      </p:sp>
      <p:sp>
        <p:nvSpPr>
          <p:cNvPr id="39" name="38 Rectángulo"/>
          <p:cNvSpPr/>
          <p:nvPr/>
        </p:nvSpPr>
        <p:spPr>
          <a:xfrm>
            <a:off x="6786578" y="6286520"/>
            <a:ext cx="1928826" cy="461665"/>
          </a:xfrm>
          <a:prstGeom prst="rect">
            <a:avLst/>
          </a:prstGeom>
          <a:ln>
            <a:solidFill>
              <a:srgbClr val="00B050"/>
            </a:solidFill>
          </a:ln>
        </p:spPr>
        <p:txBody>
          <a:bodyPr wrap="square">
            <a:spAutoFit/>
          </a:bodyPr>
          <a:lstStyle/>
          <a:p>
            <a:pPr algn="ctr"/>
            <a:r>
              <a:rPr lang="es-VE" sz="1200" b="1" dirty="0"/>
              <a:t>Preparar la Planificación</a:t>
            </a:r>
            <a:endParaRPr lang="es-ES" sz="1200" dirty="0"/>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23 Redondear rectángulo de esquina diagonal"/>
          <p:cNvSpPr/>
          <p:nvPr/>
        </p:nvSpPr>
        <p:spPr>
          <a:xfrm>
            <a:off x="1714480" y="142852"/>
            <a:ext cx="5500694" cy="571500"/>
          </a:xfrm>
          <a:prstGeom prst="round2DiagRect">
            <a:avLst/>
          </a:prstGeom>
          <a:noFill/>
          <a:ln w="12700">
            <a:noFill/>
          </a:ln>
        </p:spPr>
        <p:style>
          <a:lnRef idx="1">
            <a:schemeClr val="accent1"/>
          </a:lnRef>
          <a:fillRef idx="3">
            <a:schemeClr val="accent1"/>
          </a:fillRef>
          <a:effectRef idx="2">
            <a:schemeClr val="accent1"/>
          </a:effectRef>
          <a:fontRef idx="minor">
            <a:schemeClr val="lt1"/>
          </a:fontRef>
        </p:style>
        <p:txBody>
          <a:bodyPr lIns="102401" tIns="51200" rIns="102401" bIns="51200" anchor="ctr">
            <a:scene3d>
              <a:camera prst="orthographicFront"/>
              <a:lightRig rig="flat" dir="tl"/>
            </a:scene3d>
            <a:sp3d contourW="19050" prstMaterial="clear">
              <a:bevelT w="50800" h="50800"/>
              <a:contourClr>
                <a:schemeClr val="accent5">
                  <a:tint val="70000"/>
                  <a:satMod val="180000"/>
                  <a:alpha val="70000"/>
                </a:schemeClr>
              </a:contourClr>
            </a:sp3d>
          </a:bodyPr>
          <a:lstStyle/>
          <a:p>
            <a:pPr algn="ctr" fontAlgn="auto">
              <a:spcBef>
                <a:spcPts val="0"/>
              </a:spcBef>
              <a:spcAft>
                <a:spcPts val="0"/>
              </a:spcAft>
              <a:defRPr/>
            </a:pPr>
            <a:r>
              <a:rPr lang="es-VE" b="1" dirty="0">
                <a:ln>
                  <a:solidFill>
                    <a:sysClr val="windowText" lastClr="000000"/>
                  </a:solidFill>
                </a:ln>
                <a:solidFill>
                  <a:schemeClr val="tx1"/>
                </a:solidFill>
                <a:latin typeface="Arial" pitchFamily="34" charset="0"/>
                <a:cs typeface="Arial" pitchFamily="34" charset="0"/>
              </a:rPr>
              <a:t>Propuesta de Metodológica </a:t>
            </a:r>
          </a:p>
        </p:txBody>
      </p:sp>
      <p:sp>
        <p:nvSpPr>
          <p:cNvPr id="25" name="24 Llamada de flecha a la derecha"/>
          <p:cNvSpPr/>
          <p:nvPr/>
        </p:nvSpPr>
        <p:spPr>
          <a:xfrm>
            <a:off x="214282" y="2357430"/>
            <a:ext cx="1785950" cy="2643206"/>
          </a:xfrm>
          <a:prstGeom prst="rightArrowCallout">
            <a:avLst/>
          </a:prstGeom>
        </p:spPr>
        <p:style>
          <a:lnRef idx="2">
            <a:schemeClr val="accent6"/>
          </a:lnRef>
          <a:fillRef idx="1">
            <a:schemeClr val="lt1"/>
          </a:fillRef>
          <a:effectRef idx="0">
            <a:schemeClr val="accent6"/>
          </a:effectRef>
          <a:fontRef idx="minor">
            <a:schemeClr val="dk1"/>
          </a:fontRef>
        </p:style>
        <p:txBody>
          <a:bodyPr rtlCol="0" anchor="ctr"/>
          <a:lstStyle/>
          <a:p>
            <a:pPr algn="just"/>
            <a:r>
              <a:rPr lang="es-ES" sz="1200" dirty="0">
                <a:latin typeface="Arial" pitchFamily="34" charset="0"/>
                <a:cs typeface="Arial" pitchFamily="34" charset="0"/>
              </a:rPr>
              <a:t>Documento soporte de decisión</a:t>
            </a:r>
          </a:p>
          <a:p>
            <a:pPr algn="just"/>
            <a:r>
              <a:rPr lang="es-ES" sz="1200" dirty="0">
                <a:latin typeface="Arial" pitchFamily="34" charset="0"/>
                <a:cs typeface="Arial" pitchFamily="34" charset="0"/>
              </a:rPr>
              <a:t>DSD1 </a:t>
            </a:r>
          </a:p>
          <a:p>
            <a:pPr algn="just"/>
            <a:r>
              <a:rPr lang="es-ES" sz="1200" dirty="0">
                <a:latin typeface="Arial" pitchFamily="34" charset="0"/>
                <a:cs typeface="Arial" pitchFamily="34" charset="0"/>
              </a:rPr>
              <a:t>PEP Clase V que incluya plan</a:t>
            </a:r>
          </a:p>
          <a:p>
            <a:pPr algn="just"/>
            <a:r>
              <a:rPr lang="es-ES" sz="1200" dirty="0">
                <a:latin typeface="Arial" pitchFamily="34" charset="0"/>
                <a:cs typeface="Arial" pitchFamily="34" charset="0"/>
              </a:rPr>
              <a:t>Clase II fase conceptualizar.</a:t>
            </a:r>
          </a:p>
        </p:txBody>
      </p:sp>
      <p:sp>
        <p:nvSpPr>
          <p:cNvPr id="26" name="25 Rectángulo redondeado"/>
          <p:cNvSpPr/>
          <p:nvPr/>
        </p:nvSpPr>
        <p:spPr>
          <a:xfrm>
            <a:off x="71406" y="1285860"/>
            <a:ext cx="1571636" cy="1000132"/>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es-ES" sz="1200" dirty="0">
                <a:latin typeface="Arial" pitchFamily="34" charset="0"/>
                <a:cs typeface="Arial" pitchFamily="34" charset="0"/>
              </a:rPr>
              <a:t>Entrada a la Fase o Tarea/requisito para ejecutar la actividad</a:t>
            </a:r>
          </a:p>
        </p:txBody>
      </p:sp>
      <p:sp>
        <p:nvSpPr>
          <p:cNvPr id="28" name="27 Rectángulo redondeado"/>
          <p:cNvSpPr/>
          <p:nvPr/>
        </p:nvSpPr>
        <p:spPr>
          <a:xfrm>
            <a:off x="2071670" y="714356"/>
            <a:ext cx="3357586" cy="5929354"/>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algn="just">
              <a:lnSpc>
                <a:spcPct val="150000"/>
              </a:lnSpc>
            </a:pPr>
            <a:r>
              <a:rPr lang="es-ES" sz="1200" b="1" dirty="0">
                <a:latin typeface="Arial" pitchFamily="34" charset="0"/>
                <a:cs typeface="Arial" pitchFamily="34" charset="0"/>
              </a:rPr>
              <a:t>Preparar plan para conceptualizar / definir</a:t>
            </a:r>
            <a:r>
              <a:rPr lang="es-ES" sz="1200" dirty="0"/>
              <a:t>:</a:t>
            </a:r>
            <a:r>
              <a:rPr lang="es-ES" sz="1200" dirty="0">
                <a:latin typeface="Arial" pitchFamily="34" charset="0"/>
                <a:cs typeface="Arial" pitchFamily="34" charset="0"/>
              </a:rPr>
              <a:t> </a:t>
            </a:r>
          </a:p>
          <a:p>
            <a:pPr algn="just">
              <a:lnSpc>
                <a:spcPct val="150000"/>
              </a:lnSpc>
            </a:pPr>
            <a:r>
              <a:rPr lang="es-ES" sz="1200" dirty="0">
                <a:latin typeface="Arial" pitchFamily="34" charset="0"/>
                <a:cs typeface="Arial" pitchFamily="34" charset="0"/>
              </a:rPr>
              <a:t>A. Identificar de métodos y recursos para desarrollar planificación preliminar</a:t>
            </a:r>
          </a:p>
          <a:p>
            <a:pPr algn="just">
              <a:lnSpc>
                <a:spcPct val="150000"/>
              </a:lnSpc>
            </a:pPr>
            <a:r>
              <a:rPr lang="es-ES" sz="1200" dirty="0">
                <a:latin typeface="Arial" pitchFamily="34" charset="0"/>
                <a:cs typeface="Arial" pitchFamily="34" charset="0"/>
              </a:rPr>
              <a:t>del proyecto</a:t>
            </a:r>
          </a:p>
          <a:p>
            <a:pPr algn="just">
              <a:lnSpc>
                <a:spcPct val="150000"/>
              </a:lnSpc>
            </a:pPr>
            <a:r>
              <a:rPr lang="es-ES" sz="1200" dirty="0">
                <a:latin typeface="Arial" pitchFamily="34" charset="0"/>
                <a:cs typeface="Arial" pitchFamily="34" charset="0"/>
              </a:rPr>
              <a:t>B. Describir premisas consideradas en la planificación del proyecto</a:t>
            </a:r>
          </a:p>
          <a:p>
            <a:pPr algn="just">
              <a:lnSpc>
                <a:spcPct val="150000"/>
              </a:lnSpc>
            </a:pPr>
            <a:r>
              <a:rPr lang="es-ES" sz="1200" dirty="0">
                <a:latin typeface="Arial" pitchFamily="34" charset="0"/>
                <a:cs typeface="Arial" pitchFamily="34" charset="0"/>
              </a:rPr>
              <a:t>C. Elaborar plan de la calidad proyecto fases conceptualizar y definir</a:t>
            </a:r>
          </a:p>
          <a:p>
            <a:pPr algn="just">
              <a:lnSpc>
                <a:spcPct val="150000"/>
              </a:lnSpc>
            </a:pPr>
            <a:r>
              <a:rPr lang="es-ES" sz="1200" dirty="0">
                <a:latin typeface="Arial" pitchFamily="34" charset="0"/>
                <a:cs typeface="Arial" pitchFamily="34" charset="0"/>
              </a:rPr>
              <a:t>D. Elaborar cronograma de actividades de la fase</a:t>
            </a:r>
          </a:p>
          <a:p>
            <a:pPr algn="just">
              <a:lnSpc>
                <a:spcPct val="150000"/>
              </a:lnSpc>
            </a:pPr>
            <a:r>
              <a:rPr lang="es-ES" sz="1200" dirty="0">
                <a:latin typeface="Arial" pitchFamily="34" charset="0"/>
                <a:cs typeface="Arial" pitchFamily="34" charset="0"/>
              </a:rPr>
              <a:t>E. Elaborar curva planificada física de la fase</a:t>
            </a:r>
          </a:p>
          <a:p>
            <a:pPr algn="just">
              <a:lnSpc>
                <a:spcPct val="150000"/>
              </a:lnSpc>
            </a:pPr>
            <a:r>
              <a:rPr lang="es-ES" sz="1200" dirty="0">
                <a:latin typeface="Arial" pitchFamily="34" charset="0"/>
                <a:cs typeface="Arial" pitchFamily="34" charset="0"/>
              </a:rPr>
              <a:t>F. Elaborar curva planificada financiera de la fase</a:t>
            </a:r>
          </a:p>
          <a:p>
            <a:pPr algn="just">
              <a:lnSpc>
                <a:spcPct val="150000"/>
              </a:lnSpc>
            </a:pPr>
            <a:r>
              <a:rPr lang="es-ES" sz="1200" dirty="0">
                <a:latin typeface="Arial" pitchFamily="34" charset="0"/>
                <a:cs typeface="Arial" pitchFamily="34" charset="0"/>
              </a:rPr>
              <a:t>G. Elaborar estructura de partición del trabajo (EPT)</a:t>
            </a:r>
          </a:p>
          <a:p>
            <a:pPr algn="just">
              <a:lnSpc>
                <a:spcPct val="150000"/>
              </a:lnSpc>
            </a:pPr>
            <a:r>
              <a:rPr lang="es-ES" sz="1200" dirty="0">
                <a:latin typeface="Arial" pitchFamily="34" charset="0"/>
                <a:cs typeface="Arial" pitchFamily="34" charset="0"/>
              </a:rPr>
              <a:t>H. Inicio preparación del plan de ejecución del proyecto (PEP) Clase IV</a:t>
            </a:r>
          </a:p>
        </p:txBody>
      </p:sp>
      <p:sp>
        <p:nvSpPr>
          <p:cNvPr id="38" name="37 Flecha derecha"/>
          <p:cNvSpPr/>
          <p:nvPr/>
        </p:nvSpPr>
        <p:spPr>
          <a:xfrm>
            <a:off x="5500694" y="1785926"/>
            <a:ext cx="857256" cy="1071570"/>
          </a:xfrm>
          <a:prstGeom prst="rightArrow">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s-ES"/>
          </a:p>
        </p:txBody>
      </p:sp>
      <p:sp>
        <p:nvSpPr>
          <p:cNvPr id="40" name="39 Rectángulo redondeado"/>
          <p:cNvSpPr/>
          <p:nvPr/>
        </p:nvSpPr>
        <p:spPr>
          <a:xfrm>
            <a:off x="6357950" y="1357298"/>
            <a:ext cx="2786050" cy="1643074"/>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algn="just">
              <a:lnSpc>
                <a:spcPct val="150000"/>
              </a:lnSpc>
            </a:pPr>
            <a:r>
              <a:rPr lang="es-ES" sz="1200" dirty="0">
                <a:latin typeface="Arial" pitchFamily="34" charset="0"/>
                <a:cs typeface="Arial" pitchFamily="34" charset="0"/>
              </a:rPr>
              <a:t>GGPIC fase conceptualizar: Preparar plan para conceptualizar / definir.</a:t>
            </a:r>
          </a:p>
          <a:p>
            <a:pPr algn="just">
              <a:lnSpc>
                <a:spcPct val="150000"/>
              </a:lnSpc>
            </a:pPr>
            <a:r>
              <a:rPr lang="es-ES" sz="1200" dirty="0">
                <a:latin typeface="Arial" pitchFamily="34" charset="0"/>
                <a:cs typeface="Arial" pitchFamily="34" charset="0"/>
              </a:rPr>
              <a:t>Modelo para la elaboración del plan de calidad fase conceptual y definir.</a:t>
            </a:r>
          </a:p>
        </p:txBody>
      </p:sp>
      <p:sp>
        <p:nvSpPr>
          <p:cNvPr id="42" name="41 Flecha derecha"/>
          <p:cNvSpPr/>
          <p:nvPr/>
        </p:nvSpPr>
        <p:spPr>
          <a:xfrm rot="5400000">
            <a:off x="7179487" y="3036091"/>
            <a:ext cx="857256" cy="785818"/>
          </a:xfrm>
          <a:prstGeom prst="rightArrow">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s-ES"/>
          </a:p>
        </p:txBody>
      </p:sp>
      <p:sp>
        <p:nvSpPr>
          <p:cNvPr id="49" name="48 Flecha derecha"/>
          <p:cNvSpPr/>
          <p:nvPr/>
        </p:nvSpPr>
        <p:spPr>
          <a:xfrm rot="5400000">
            <a:off x="7322363" y="5036355"/>
            <a:ext cx="642942" cy="857256"/>
          </a:xfrm>
          <a:prstGeom prst="rightArrow">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s-ES"/>
          </a:p>
        </p:txBody>
      </p:sp>
      <p:sp>
        <p:nvSpPr>
          <p:cNvPr id="51" name="50 Rectángulo redondeado"/>
          <p:cNvSpPr/>
          <p:nvPr/>
        </p:nvSpPr>
        <p:spPr>
          <a:xfrm>
            <a:off x="6429388" y="3857628"/>
            <a:ext cx="2286016" cy="1357322"/>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es-ES" sz="1200" dirty="0">
                <a:latin typeface="Arial" pitchFamily="34" charset="0"/>
                <a:cs typeface="Arial" pitchFamily="34" charset="0"/>
              </a:rPr>
              <a:t>Plan para conceptualizar / definir. Plan de la calidad.</a:t>
            </a:r>
          </a:p>
        </p:txBody>
      </p:sp>
      <p:sp>
        <p:nvSpPr>
          <p:cNvPr id="52" name="51 Rectángulo redondeado"/>
          <p:cNvSpPr/>
          <p:nvPr/>
        </p:nvSpPr>
        <p:spPr>
          <a:xfrm>
            <a:off x="6572264" y="5786454"/>
            <a:ext cx="2286016" cy="785818"/>
          </a:xfrm>
          <a:prstGeom prst="roundRect">
            <a:avLst/>
          </a:prstGeom>
        </p:spPr>
        <p:style>
          <a:lnRef idx="1">
            <a:schemeClr val="dk1"/>
          </a:lnRef>
          <a:fillRef idx="2">
            <a:schemeClr val="dk1"/>
          </a:fillRef>
          <a:effectRef idx="1">
            <a:schemeClr val="dk1"/>
          </a:effectRef>
          <a:fontRef idx="minor">
            <a:schemeClr val="dk1"/>
          </a:fontRef>
        </p:style>
        <p:txBody>
          <a:bodyPr rtlCol="0" anchor="ctr"/>
          <a:lstStyle/>
          <a:p>
            <a:pPr algn="ctr"/>
            <a:r>
              <a:rPr lang="es-ES" sz="1200" dirty="0">
                <a:latin typeface="Arial" pitchFamily="34" charset="0"/>
                <a:cs typeface="Arial" pitchFamily="34" charset="0"/>
              </a:rPr>
              <a:t>Objetivo: Organizarse para la fase de planificación del proyecto</a:t>
            </a:r>
          </a:p>
        </p:txBody>
      </p:sp>
      <p:pic>
        <p:nvPicPr>
          <p:cNvPr id="60418" name="Picture 2"/>
          <p:cNvPicPr>
            <a:picLocks noChangeAspect="1" noChangeArrowheads="1"/>
          </p:cNvPicPr>
          <p:nvPr/>
        </p:nvPicPr>
        <p:blipFill>
          <a:blip r:embed="rId2" cstate="print"/>
          <a:srcRect/>
          <a:stretch>
            <a:fillRect/>
          </a:stretch>
        </p:blipFill>
        <p:spPr bwMode="auto">
          <a:xfrm>
            <a:off x="5500694" y="5500702"/>
            <a:ext cx="1017043" cy="1071570"/>
          </a:xfrm>
          <a:prstGeom prst="rect">
            <a:avLst/>
          </a:prstGeom>
          <a:noFill/>
          <a:ln w="9525">
            <a:noFill/>
            <a:miter lim="800000"/>
            <a:headEnd/>
            <a:tailEnd/>
          </a:ln>
          <a:effectLst/>
        </p:spPr>
      </p:pic>
      <p:pic>
        <p:nvPicPr>
          <p:cNvPr id="14" name="Imagen 2"/>
          <p:cNvPicPr>
            <a:picLocks noChangeAspect="1" noChangeArrowheads="1"/>
          </p:cNvPicPr>
          <p:nvPr/>
        </p:nvPicPr>
        <p:blipFill>
          <a:blip r:embed="rId3" cstate="print"/>
          <a:srcRect/>
          <a:stretch>
            <a:fillRect/>
          </a:stretch>
        </p:blipFill>
        <p:spPr bwMode="auto">
          <a:xfrm>
            <a:off x="0" y="0"/>
            <a:ext cx="1119693" cy="1167432"/>
          </a:xfrm>
          <a:prstGeom prst="rect">
            <a:avLst/>
          </a:prstGeom>
          <a:noFill/>
          <a:ln w="9525">
            <a:noFill/>
            <a:miter lim="800000"/>
            <a:headEnd/>
            <a:tailEnd/>
          </a:ln>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23 Redondear rectángulo de esquina diagonal"/>
          <p:cNvSpPr/>
          <p:nvPr/>
        </p:nvSpPr>
        <p:spPr>
          <a:xfrm>
            <a:off x="1857356" y="214290"/>
            <a:ext cx="5500694" cy="571500"/>
          </a:xfrm>
          <a:prstGeom prst="round2DiagRect">
            <a:avLst/>
          </a:prstGeom>
          <a:noFill/>
          <a:ln w="12700">
            <a:noFill/>
          </a:ln>
        </p:spPr>
        <p:style>
          <a:lnRef idx="1">
            <a:schemeClr val="accent1"/>
          </a:lnRef>
          <a:fillRef idx="3">
            <a:schemeClr val="accent1"/>
          </a:fillRef>
          <a:effectRef idx="2">
            <a:schemeClr val="accent1"/>
          </a:effectRef>
          <a:fontRef idx="minor">
            <a:schemeClr val="lt1"/>
          </a:fontRef>
        </p:style>
        <p:txBody>
          <a:bodyPr lIns="102401" tIns="51200" rIns="102401" bIns="51200" anchor="ctr">
            <a:scene3d>
              <a:camera prst="orthographicFront"/>
              <a:lightRig rig="flat" dir="tl"/>
            </a:scene3d>
            <a:sp3d contourW="19050" prstMaterial="clear">
              <a:bevelT w="50800" h="50800"/>
              <a:contourClr>
                <a:schemeClr val="accent5">
                  <a:tint val="70000"/>
                  <a:satMod val="180000"/>
                  <a:alpha val="70000"/>
                </a:schemeClr>
              </a:contourClr>
            </a:sp3d>
          </a:bodyPr>
          <a:lstStyle/>
          <a:p>
            <a:pPr algn="ctr" fontAlgn="auto">
              <a:spcBef>
                <a:spcPts val="0"/>
              </a:spcBef>
              <a:spcAft>
                <a:spcPts val="0"/>
              </a:spcAft>
              <a:defRPr/>
            </a:pPr>
            <a:r>
              <a:rPr lang="es-VE" b="1" dirty="0">
                <a:ln>
                  <a:solidFill>
                    <a:sysClr val="windowText" lastClr="000000"/>
                  </a:solidFill>
                </a:ln>
                <a:solidFill>
                  <a:schemeClr val="tx1"/>
                </a:solidFill>
                <a:latin typeface="Arial" pitchFamily="34" charset="0"/>
                <a:cs typeface="Arial" pitchFamily="34" charset="0"/>
              </a:rPr>
              <a:t>Propuesta de Metodológica </a:t>
            </a:r>
          </a:p>
        </p:txBody>
      </p:sp>
      <p:sp>
        <p:nvSpPr>
          <p:cNvPr id="25" name="24 Llamada de flecha a la derecha"/>
          <p:cNvSpPr/>
          <p:nvPr/>
        </p:nvSpPr>
        <p:spPr>
          <a:xfrm>
            <a:off x="357158" y="2285992"/>
            <a:ext cx="2714644" cy="3929090"/>
          </a:xfrm>
          <a:prstGeom prst="rightArrowCallout">
            <a:avLst/>
          </a:prstGeom>
        </p:spPr>
        <p:style>
          <a:lnRef idx="2">
            <a:schemeClr val="accent6"/>
          </a:lnRef>
          <a:fillRef idx="1">
            <a:schemeClr val="lt1"/>
          </a:fillRef>
          <a:effectRef idx="0">
            <a:schemeClr val="accent6"/>
          </a:effectRef>
          <a:fontRef idx="minor">
            <a:schemeClr val="dk1"/>
          </a:fontRef>
        </p:style>
        <p:txBody>
          <a:bodyPr rtlCol="0" anchor="ctr"/>
          <a:lstStyle/>
          <a:p>
            <a:pPr>
              <a:lnSpc>
                <a:spcPct val="150000"/>
              </a:lnSpc>
            </a:pPr>
            <a:r>
              <a:rPr lang="es-ES" sz="1200" dirty="0">
                <a:latin typeface="Arial" pitchFamily="34" charset="0"/>
                <a:cs typeface="Arial" pitchFamily="34" charset="0"/>
              </a:rPr>
              <a:t>Planos de situación.</a:t>
            </a:r>
          </a:p>
          <a:p>
            <a:pPr>
              <a:lnSpc>
                <a:spcPct val="150000"/>
              </a:lnSpc>
            </a:pPr>
            <a:r>
              <a:rPr lang="es-ES" sz="1200" dirty="0">
                <a:latin typeface="Arial" pitchFamily="34" charset="0"/>
                <a:cs typeface="Arial" pitchFamily="34" charset="0"/>
              </a:rPr>
              <a:t>Condiciones ambientales.</a:t>
            </a:r>
          </a:p>
          <a:p>
            <a:pPr>
              <a:lnSpc>
                <a:spcPct val="150000"/>
              </a:lnSpc>
            </a:pPr>
            <a:r>
              <a:rPr lang="es-ES" sz="1200" dirty="0">
                <a:latin typeface="Arial" pitchFamily="34" charset="0"/>
                <a:cs typeface="Arial" pitchFamily="34" charset="0"/>
              </a:rPr>
              <a:t>Condiciones geotécnicas.</a:t>
            </a:r>
          </a:p>
          <a:p>
            <a:pPr>
              <a:lnSpc>
                <a:spcPct val="150000"/>
              </a:lnSpc>
            </a:pPr>
            <a:r>
              <a:rPr lang="es-ES" sz="1200" dirty="0">
                <a:latin typeface="Arial" pitchFamily="34" charset="0"/>
                <a:cs typeface="Arial" pitchFamily="34" charset="0"/>
              </a:rPr>
              <a:t>Condiciones geográficas</a:t>
            </a:r>
            <a:r>
              <a:rPr lang="es-ES" sz="800" dirty="0">
                <a:latin typeface="Helvetica"/>
              </a:rPr>
              <a:t>.</a:t>
            </a:r>
          </a:p>
        </p:txBody>
      </p:sp>
      <p:sp>
        <p:nvSpPr>
          <p:cNvPr id="26" name="25 Rectángulo redondeado"/>
          <p:cNvSpPr/>
          <p:nvPr/>
        </p:nvSpPr>
        <p:spPr>
          <a:xfrm>
            <a:off x="428596" y="1214422"/>
            <a:ext cx="1571636" cy="1000132"/>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es-ES" sz="1200" dirty="0">
                <a:latin typeface="Arial" pitchFamily="34" charset="0"/>
                <a:cs typeface="Arial" pitchFamily="34" charset="0"/>
              </a:rPr>
              <a:t>Entrada a la Fase o Tarea/requisito para ejecutar la actividad</a:t>
            </a:r>
          </a:p>
        </p:txBody>
      </p:sp>
      <p:sp>
        <p:nvSpPr>
          <p:cNvPr id="28" name="27 Rectángulo redondeado"/>
          <p:cNvSpPr/>
          <p:nvPr/>
        </p:nvSpPr>
        <p:spPr>
          <a:xfrm>
            <a:off x="3000364" y="1428736"/>
            <a:ext cx="2428892" cy="4786346"/>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algn="just">
              <a:lnSpc>
                <a:spcPct val="150000"/>
              </a:lnSpc>
            </a:pPr>
            <a:r>
              <a:rPr lang="es-ES" sz="1200" b="1" dirty="0">
                <a:latin typeface="Arial" pitchFamily="34" charset="0"/>
                <a:cs typeface="Arial" pitchFamily="34" charset="0"/>
              </a:rPr>
              <a:t>Evaluar el sitio:</a:t>
            </a:r>
          </a:p>
          <a:p>
            <a:pPr algn="just">
              <a:lnSpc>
                <a:spcPct val="150000"/>
              </a:lnSpc>
            </a:pPr>
            <a:r>
              <a:rPr lang="es-ES" sz="1200" dirty="0">
                <a:latin typeface="Arial" pitchFamily="34" charset="0"/>
                <a:cs typeface="Arial" pitchFamily="34" charset="0"/>
              </a:rPr>
              <a:t>A. Identificación de restricciones (ambiental, político, legal, financiero, social, laboral)</a:t>
            </a:r>
          </a:p>
          <a:p>
            <a:pPr algn="just">
              <a:lnSpc>
                <a:spcPct val="150000"/>
              </a:lnSpc>
            </a:pPr>
            <a:r>
              <a:rPr lang="es-ES" sz="1200" dirty="0">
                <a:latin typeface="Arial" pitchFamily="34" charset="0"/>
                <a:cs typeface="Arial" pitchFamily="34" charset="0"/>
              </a:rPr>
              <a:t>B. Selección del sitio</a:t>
            </a:r>
          </a:p>
          <a:p>
            <a:pPr algn="just">
              <a:lnSpc>
                <a:spcPct val="150000"/>
              </a:lnSpc>
            </a:pPr>
            <a:r>
              <a:rPr lang="es-ES" sz="1200" dirty="0">
                <a:latin typeface="Arial" pitchFamily="34" charset="0"/>
                <a:cs typeface="Arial" pitchFamily="34" charset="0"/>
              </a:rPr>
              <a:t>C. Puntos de interconexión y/o limites de batería</a:t>
            </a:r>
          </a:p>
          <a:p>
            <a:pPr algn="just">
              <a:lnSpc>
                <a:spcPct val="150000"/>
              </a:lnSpc>
            </a:pPr>
            <a:r>
              <a:rPr lang="es-ES" sz="1200" dirty="0">
                <a:latin typeface="Arial" pitchFamily="34" charset="0"/>
                <a:cs typeface="Arial" pitchFamily="34" charset="0"/>
              </a:rPr>
              <a:t>D. Compatibilidad del sitio con las tecnologías evaluadas</a:t>
            </a:r>
          </a:p>
          <a:p>
            <a:pPr algn="just">
              <a:lnSpc>
                <a:spcPct val="150000"/>
              </a:lnSpc>
            </a:pPr>
            <a:r>
              <a:rPr lang="es-ES" sz="1200" dirty="0">
                <a:latin typeface="Arial" pitchFamily="34" charset="0"/>
                <a:cs typeface="Arial" pitchFamily="34" charset="0"/>
              </a:rPr>
              <a:t>E. Documentar el proceso de selección del sitio</a:t>
            </a:r>
          </a:p>
        </p:txBody>
      </p:sp>
      <p:sp>
        <p:nvSpPr>
          <p:cNvPr id="38" name="37 Flecha derecha"/>
          <p:cNvSpPr/>
          <p:nvPr/>
        </p:nvSpPr>
        <p:spPr>
          <a:xfrm>
            <a:off x="5500694" y="1785926"/>
            <a:ext cx="857256" cy="1071570"/>
          </a:xfrm>
          <a:prstGeom prst="rightArrow">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s-ES"/>
          </a:p>
        </p:txBody>
      </p:sp>
      <p:sp>
        <p:nvSpPr>
          <p:cNvPr id="40" name="39 Rectángulo redondeado"/>
          <p:cNvSpPr/>
          <p:nvPr/>
        </p:nvSpPr>
        <p:spPr>
          <a:xfrm>
            <a:off x="6357950" y="1357298"/>
            <a:ext cx="2500330" cy="1500198"/>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algn="just">
              <a:lnSpc>
                <a:spcPct val="150000"/>
              </a:lnSpc>
            </a:pPr>
            <a:r>
              <a:rPr lang="es-ES" sz="1200" dirty="0">
                <a:latin typeface="Arial" pitchFamily="34" charset="0"/>
                <a:cs typeface="Arial" pitchFamily="34" charset="0"/>
              </a:rPr>
              <a:t>GGPIC fase conceptualizar: Evaluar el sitio. PDVSA IR-M-01 “Separación entre Equipos e Instalaciones</a:t>
            </a:r>
          </a:p>
        </p:txBody>
      </p:sp>
      <p:sp>
        <p:nvSpPr>
          <p:cNvPr id="42" name="41 Flecha derecha"/>
          <p:cNvSpPr/>
          <p:nvPr/>
        </p:nvSpPr>
        <p:spPr>
          <a:xfrm rot="5400000">
            <a:off x="7179487" y="3036091"/>
            <a:ext cx="857256" cy="785818"/>
          </a:xfrm>
          <a:prstGeom prst="rightArrow">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s-ES"/>
          </a:p>
        </p:txBody>
      </p:sp>
      <p:sp>
        <p:nvSpPr>
          <p:cNvPr id="49" name="48 Flecha derecha"/>
          <p:cNvSpPr/>
          <p:nvPr/>
        </p:nvSpPr>
        <p:spPr>
          <a:xfrm rot="5400000">
            <a:off x="7322363" y="5036355"/>
            <a:ext cx="642942" cy="857256"/>
          </a:xfrm>
          <a:prstGeom prst="rightArrow">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s-ES"/>
          </a:p>
        </p:txBody>
      </p:sp>
      <p:sp>
        <p:nvSpPr>
          <p:cNvPr id="51" name="50 Rectángulo redondeado"/>
          <p:cNvSpPr/>
          <p:nvPr/>
        </p:nvSpPr>
        <p:spPr>
          <a:xfrm>
            <a:off x="6429388" y="3857628"/>
            <a:ext cx="2286016" cy="1357322"/>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es-ES" sz="1200" dirty="0">
                <a:latin typeface="Arial" pitchFamily="34" charset="0"/>
                <a:cs typeface="Arial" pitchFamily="34" charset="0"/>
              </a:rPr>
              <a:t>Documento de selección del sitio.</a:t>
            </a:r>
          </a:p>
        </p:txBody>
      </p:sp>
      <p:sp>
        <p:nvSpPr>
          <p:cNvPr id="52" name="51 Rectángulo redondeado"/>
          <p:cNvSpPr/>
          <p:nvPr/>
        </p:nvSpPr>
        <p:spPr>
          <a:xfrm>
            <a:off x="6572264" y="5786454"/>
            <a:ext cx="2286016" cy="785818"/>
          </a:xfrm>
          <a:prstGeom prst="roundRect">
            <a:avLst/>
          </a:prstGeom>
        </p:spPr>
        <p:style>
          <a:lnRef idx="1">
            <a:schemeClr val="dk1"/>
          </a:lnRef>
          <a:fillRef idx="2">
            <a:schemeClr val="dk1"/>
          </a:fillRef>
          <a:effectRef idx="1">
            <a:schemeClr val="dk1"/>
          </a:effectRef>
          <a:fontRef idx="minor">
            <a:schemeClr val="dk1"/>
          </a:fontRef>
        </p:style>
        <p:txBody>
          <a:bodyPr rtlCol="0" anchor="ctr"/>
          <a:lstStyle/>
          <a:p>
            <a:pPr algn="ctr"/>
            <a:r>
              <a:rPr lang="es-ES" sz="1200" dirty="0">
                <a:latin typeface="Arial" pitchFamily="34" charset="0"/>
                <a:cs typeface="Arial" pitchFamily="34" charset="0"/>
              </a:rPr>
              <a:t>Objetivo: Seleccionar la(s) opción(es) preferida(s)</a:t>
            </a:r>
          </a:p>
        </p:txBody>
      </p:sp>
      <p:pic>
        <p:nvPicPr>
          <p:cNvPr id="60418" name="Picture 2"/>
          <p:cNvPicPr>
            <a:picLocks noChangeAspect="1" noChangeArrowheads="1"/>
          </p:cNvPicPr>
          <p:nvPr/>
        </p:nvPicPr>
        <p:blipFill>
          <a:blip r:embed="rId2" cstate="print"/>
          <a:srcRect/>
          <a:stretch>
            <a:fillRect/>
          </a:stretch>
        </p:blipFill>
        <p:spPr bwMode="auto">
          <a:xfrm>
            <a:off x="5568497" y="5572140"/>
            <a:ext cx="949240" cy="1000132"/>
          </a:xfrm>
          <a:prstGeom prst="rect">
            <a:avLst/>
          </a:prstGeom>
          <a:noFill/>
          <a:ln w="9525">
            <a:noFill/>
            <a:miter lim="800000"/>
            <a:headEnd/>
            <a:tailEnd/>
          </a:ln>
          <a:effectLst/>
        </p:spPr>
      </p:pic>
      <p:pic>
        <p:nvPicPr>
          <p:cNvPr id="14" name="Imagen 2"/>
          <p:cNvPicPr>
            <a:picLocks noChangeAspect="1" noChangeArrowheads="1"/>
          </p:cNvPicPr>
          <p:nvPr/>
        </p:nvPicPr>
        <p:blipFill>
          <a:blip r:embed="rId3" cstate="print"/>
          <a:srcRect/>
          <a:stretch>
            <a:fillRect/>
          </a:stretch>
        </p:blipFill>
        <p:spPr bwMode="auto">
          <a:xfrm>
            <a:off x="0" y="0"/>
            <a:ext cx="1119693" cy="1167432"/>
          </a:xfrm>
          <a:prstGeom prst="rect">
            <a:avLst/>
          </a:prstGeom>
          <a:noFill/>
          <a:ln w="9525">
            <a:noFill/>
            <a:miter lim="800000"/>
            <a:headEnd/>
            <a:tailEnd/>
          </a:ln>
        </p:spPr>
      </p:pic>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5 Rectángulo"/>
          <p:cNvSpPr/>
          <p:nvPr/>
        </p:nvSpPr>
        <p:spPr>
          <a:xfrm>
            <a:off x="500034" y="2285992"/>
            <a:ext cx="2222500" cy="584200"/>
          </a:xfrm>
          <a:prstGeom prst="rect">
            <a:avLst/>
          </a:prstGeom>
        </p:spPr>
        <p:style>
          <a:lnRef idx="2">
            <a:schemeClr val="accent2"/>
          </a:lnRef>
          <a:fillRef idx="1">
            <a:schemeClr val="lt1"/>
          </a:fillRef>
          <a:effectRef idx="0">
            <a:schemeClr val="accent2"/>
          </a:effectRef>
          <a:fontRef idx="minor">
            <a:schemeClr val="dk1"/>
          </a:fontRef>
        </p:style>
        <p:txBody>
          <a:bodyPr>
            <a:spAutoFit/>
          </a:bodyPr>
          <a:lstStyle/>
          <a:p>
            <a:pPr>
              <a:defRPr/>
            </a:pPr>
            <a:r>
              <a:rPr lang="es-ES" sz="1400" dirty="0">
                <a:latin typeface="Arial" pitchFamily="34" charset="0"/>
                <a:cs typeface="Arial" pitchFamily="34" charset="0"/>
              </a:rPr>
              <a:t>Aspectos relativos a los objetivos del sitio</a:t>
            </a:r>
            <a:r>
              <a:rPr lang="es-ES" dirty="0"/>
              <a:t>:</a:t>
            </a:r>
          </a:p>
        </p:txBody>
      </p:sp>
      <p:sp>
        <p:nvSpPr>
          <p:cNvPr id="7" name="6 Abrir llave"/>
          <p:cNvSpPr/>
          <p:nvPr/>
        </p:nvSpPr>
        <p:spPr>
          <a:xfrm>
            <a:off x="3067050" y="1576388"/>
            <a:ext cx="674688" cy="4719637"/>
          </a:xfrm>
          <a:prstGeom prst="leftBrace">
            <a:avLst/>
          </a:prstGeom>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s-ES"/>
          </a:p>
        </p:txBody>
      </p:sp>
      <p:sp>
        <p:nvSpPr>
          <p:cNvPr id="24582" name="7 Rectángulo"/>
          <p:cNvSpPr>
            <a:spLocks noChangeArrowheads="1"/>
          </p:cNvSpPr>
          <p:nvPr/>
        </p:nvSpPr>
        <p:spPr bwMode="auto">
          <a:xfrm>
            <a:off x="3741738" y="1460500"/>
            <a:ext cx="4572000" cy="522288"/>
          </a:xfrm>
          <a:prstGeom prst="rect">
            <a:avLst/>
          </a:prstGeom>
          <a:noFill/>
          <a:ln w="9525">
            <a:noFill/>
            <a:miter lim="800000"/>
            <a:headEnd/>
            <a:tailEnd/>
          </a:ln>
        </p:spPr>
        <p:txBody>
          <a:bodyPr>
            <a:spAutoFit/>
          </a:bodyPr>
          <a:lstStyle/>
          <a:p>
            <a:r>
              <a:rPr lang="es-ES" sz="1400" dirty="0">
                <a:latin typeface="Arial" pitchFamily="34" charset="0"/>
                <a:cs typeface="Arial" pitchFamily="34" charset="0"/>
              </a:rPr>
              <a:t>Posibilidad de crecimiento o de expansiones de capacidad futuras</a:t>
            </a:r>
          </a:p>
        </p:txBody>
      </p:sp>
      <p:sp>
        <p:nvSpPr>
          <p:cNvPr id="24583" name="8 Rectángulo"/>
          <p:cNvSpPr>
            <a:spLocks noChangeArrowheads="1"/>
          </p:cNvSpPr>
          <p:nvPr/>
        </p:nvSpPr>
        <p:spPr bwMode="auto">
          <a:xfrm>
            <a:off x="3741738" y="1982788"/>
            <a:ext cx="4572000" cy="307975"/>
          </a:xfrm>
          <a:prstGeom prst="rect">
            <a:avLst/>
          </a:prstGeom>
          <a:noFill/>
          <a:ln w="9525">
            <a:noFill/>
            <a:miter lim="800000"/>
            <a:headEnd/>
            <a:tailEnd/>
          </a:ln>
        </p:spPr>
        <p:txBody>
          <a:bodyPr>
            <a:spAutoFit/>
          </a:bodyPr>
          <a:lstStyle/>
          <a:p>
            <a:r>
              <a:rPr lang="es-ES" sz="1400" dirty="0">
                <a:latin typeface="Arial" pitchFamily="34" charset="0"/>
                <a:cs typeface="Arial" pitchFamily="34" charset="0"/>
              </a:rPr>
              <a:t>Nivel de impuestos y otras consideraciones legales</a:t>
            </a:r>
          </a:p>
        </p:txBody>
      </p:sp>
      <p:sp>
        <p:nvSpPr>
          <p:cNvPr id="24584" name="9 Rectángulo"/>
          <p:cNvSpPr>
            <a:spLocks noChangeArrowheads="1"/>
          </p:cNvSpPr>
          <p:nvPr/>
        </p:nvSpPr>
        <p:spPr bwMode="auto">
          <a:xfrm>
            <a:off x="3741738" y="2290763"/>
            <a:ext cx="2016125" cy="307975"/>
          </a:xfrm>
          <a:prstGeom prst="rect">
            <a:avLst/>
          </a:prstGeom>
          <a:noFill/>
          <a:ln w="9525">
            <a:noFill/>
            <a:miter lim="800000"/>
            <a:headEnd/>
            <a:tailEnd/>
          </a:ln>
        </p:spPr>
        <p:txBody>
          <a:bodyPr wrap="none">
            <a:spAutoFit/>
          </a:bodyPr>
          <a:lstStyle/>
          <a:p>
            <a:r>
              <a:rPr lang="es-ES" sz="1400">
                <a:latin typeface="Arial" pitchFamily="34" charset="0"/>
                <a:cs typeface="Arial" pitchFamily="34" charset="0"/>
              </a:rPr>
              <a:t>Objetivo de largo plazo</a:t>
            </a:r>
          </a:p>
        </p:txBody>
      </p:sp>
      <p:sp>
        <p:nvSpPr>
          <p:cNvPr id="24585" name="10 Rectángulo"/>
          <p:cNvSpPr>
            <a:spLocks noChangeArrowheads="1"/>
          </p:cNvSpPr>
          <p:nvPr/>
        </p:nvSpPr>
        <p:spPr bwMode="auto">
          <a:xfrm>
            <a:off x="3741738" y="2598738"/>
            <a:ext cx="2701925" cy="307975"/>
          </a:xfrm>
          <a:prstGeom prst="rect">
            <a:avLst/>
          </a:prstGeom>
          <a:noFill/>
          <a:ln w="9525">
            <a:noFill/>
            <a:miter lim="800000"/>
            <a:headEnd/>
            <a:tailEnd/>
          </a:ln>
        </p:spPr>
        <p:txBody>
          <a:bodyPr wrap="none">
            <a:spAutoFit/>
          </a:bodyPr>
          <a:lstStyle/>
          <a:p>
            <a:r>
              <a:rPr lang="es-ES" sz="1400">
                <a:latin typeface="Arial" pitchFamily="34" charset="0"/>
                <a:cs typeface="Arial" pitchFamily="34" charset="0"/>
              </a:rPr>
              <a:t>Facilidad de acceso al mercado</a:t>
            </a:r>
          </a:p>
        </p:txBody>
      </p:sp>
      <p:sp>
        <p:nvSpPr>
          <p:cNvPr id="24586" name="11 Rectángulo"/>
          <p:cNvSpPr>
            <a:spLocks noChangeArrowheads="1"/>
          </p:cNvSpPr>
          <p:nvPr/>
        </p:nvSpPr>
        <p:spPr bwMode="auto">
          <a:xfrm>
            <a:off x="3741738" y="2998788"/>
            <a:ext cx="4572000" cy="306387"/>
          </a:xfrm>
          <a:prstGeom prst="rect">
            <a:avLst/>
          </a:prstGeom>
          <a:noFill/>
          <a:ln w="9525">
            <a:noFill/>
            <a:miter lim="800000"/>
            <a:headEnd/>
            <a:tailEnd/>
          </a:ln>
        </p:spPr>
        <p:txBody>
          <a:bodyPr>
            <a:spAutoFit/>
          </a:bodyPr>
          <a:lstStyle/>
          <a:p>
            <a:r>
              <a:rPr lang="es-ES" sz="1400">
                <a:latin typeface="Arial" pitchFamily="34" charset="0"/>
                <a:cs typeface="Arial" pitchFamily="34" charset="0"/>
              </a:rPr>
              <a:t>Facilidad de acceso a la materia prima a bajos costos</a:t>
            </a:r>
          </a:p>
        </p:txBody>
      </p:sp>
      <p:sp>
        <p:nvSpPr>
          <p:cNvPr id="24587" name="12 Rectángulo"/>
          <p:cNvSpPr>
            <a:spLocks noChangeArrowheads="1"/>
          </p:cNvSpPr>
          <p:nvPr/>
        </p:nvSpPr>
        <p:spPr bwMode="auto">
          <a:xfrm>
            <a:off x="3741738" y="3459163"/>
            <a:ext cx="2862262" cy="307975"/>
          </a:xfrm>
          <a:prstGeom prst="rect">
            <a:avLst/>
          </a:prstGeom>
          <a:noFill/>
          <a:ln w="9525">
            <a:noFill/>
            <a:miter lim="800000"/>
            <a:headEnd/>
            <a:tailEnd/>
          </a:ln>
        </p:spPr>
        <p:txBody>
          <a:bodyPr wrap="none">
            <a:spAutoFit/>
          </a:bodyPr>
          <a:lstStyle/>
          <a:p>
            <a:r>
              <a:rPr lang="es-ES" sz="1400">
                <a:latin typeface="Arial" pitchFamily="34" charset="0"/>
                <a:cs typeface="Arial" pitchFamily="34" charset="0"/>
              </a:rPr>
              <a:t>Disponibilidad y costo de la tierra.</a:t>
            </a:r>
          </a:p>
        </p:txBody>
      </p:sp>
      <p:sp>
        <p:nvSpPr>
          <p:cNvPr id="24588" name="13 Rectángulo"/>
          <p:cNvSpPr>
            <a:spLocks noChangeArrowheads="1"/>
          </p:cNvSpPr>
          <p:nvPr/>
        </p:nvSpPr>
        <p:spPr bwMode="auto">
          <a:xfrm>
            <a:off x="3741738" y="3859213"/>
            <a:ext cx="1092200" cy="307975"/>
          </a:xfrm>
          <a:prstGeom prst="rect">
            <a:avLst/>
          </a:prstGeom>
          <a:noFill/>
          <a:ln w="9525">
            <a:noFill/>
            <a:miter lim="800000"/>
            <a:headEnd/>
            <a:tailEnd/>
          </a:ln>
        </p:spPr>
        <p:txBody>
          <a:bodyPr wrap="none">
            <a:spAutoFit/>
          </a:bodyPr>
          <a:lstStyle/>
          <a:p>
            <a:r>
              <a:rPr lang="es-ES" sz="1400">
                <a:latin typeface="Arial" pitchFamily="34" charset="0"/>
                <a:cs typeface="Arial" pitchFamily="34" charset="0"/>
              </a:rPr>
              <a:t>Transporte.</a:t>
            </a:r>
          </a:p>
        </p:txBody>
      </p:sp>
      <p:sp>
        <p:nvSpPr>
          <p:cNvPr id="24589" name="15 Rectángulo"/>
          <p:cNvSpPr>
            <a:spLocks noChangeArrowheads="1"/>
          </p:cNvSpPr>
          <p:nvPr/>
        </p:nvSpPr>
        <p:spPr bwMode="auto">
          <a:xfrm>
            <a:off x="3741738" y="4229100"/>
            <a:ext cx="1746250" cy="307975"/>
          </a:xfrm>
          <a:prstGeom prst="rect">
            <a:avLst/>
          </a:prstGeom>
          <a:noFill/>
          <a:ln w="9525">
            <a:noFill/>
            <a:miter lim="800000"/>
            <a:headEnd/>
            <a:tailEnd/>
          </a:ln>
        </p:spPr>
        <p:txBody>
          <a:bodyPr wrap="none">
            <a:spAutoFit/>
          </a:bodyPr>
          <a:lstStyle/>
          <a:p>
            <a:r>
              <a:rPr lang="es-ES" sz="1400">
                <a:latin typeface="Arial" pitchFamily="34" charset="0"/>
                <a:cs typeface="Arial" pitchFamily="34" charset="0"/>
              </a:rPr>
              <a:t>Costo de la energía</a:t>
            </a:r>
          </a:p>
        </p:txBody>
      </p:sp>
      <p:sp>
        <p:nvSpPr>
          <p:cNvPr id="24590" name="16 Rectángulo"/>
          <p:cNvSpPr>
            <a:spLocks noChangeArrowheads="1"/>
          </p:cNvSpPr>
          <p:nvPr/>
        </p:nvSpPr>
        <p:spPr bwMode="auto">
          <a:xfrm>
            <a:off x="3714744" y="4572008"/>
            <a:ext cx="4572000" cy="523220"/>
          </a:xfrm>
          <a:prstGeom prst="rect">
            <a:avLst/>
          </a:prstGeom>
          <a:noFill/>
          <a:ln w="9525">
            <a:noFill/>
            <a:miter lim="800000"/>
            <a:headEnd/>
            <a:tailEnd/>
          </a:ln>
        </p:spPr>
        <p:txBody>
          <a:bodyPr>
            <a:spAutoFit/>
          </a:bodyPr>
          <a:lstStyle/>
          <a:p>
            <a:r>
              <a:rPr lang="es-ES" sz="1400" dirty="0"/>
              <a:t>Optimización de la infraestructura (facilidades de interconexión</a:t>
            </a:r>
          </a:p>
        </p:txBody>
      </p:sp>
      <p:sp>
        <p:nvSpPr>
          <p:cNvPr id="24591" name="17 Rectángulo"/>
          <p:cNvSpPr>
            <a:spLocks noChangeArrowheads="1"/>
          </p:cNvSpPr>
          <p:nvPr/>
        </p:nvSpPr>
        <p:spPr bwMode="auto">
          <a:xfrm>
            <a:off x="3741738" y="5183188"/>
            <a:ext cx="4572000" cy="307975"/>
          </a:xfrm>
          <a:prstGeom prst="rect">
            <a:avLst/>
          </a:prstGeom>
          <a:noFill/>
          <a:ln w="9525">
            <a:noFill/>
            <a:miter lim="800000"/>
            <a:headEnd/>
            <a:tailEnd/>
          </a:ln>
        </p:spPr>
        <p:txBody>
          <a:bodyPr>
            <a:spAutoFit/>
          </a:bodyPr>
          <a:lstStyle/>
          <a:p>
            <a:r>
              <a:rPr lang="es-ES" sz="1400">
                <a:latin typeface="Arial" pitchFamily="34" charset="0"/>
                <a:cs typeface="Arial" pitchFamily="34" charset="0"/>
              </a:rPr>
              <a:t>Análisis respecto a la labor de construcción y operación</a:t>
            </a:r>
          </a:p>
        </p:txBody>
      </p:sp>
      <p:sp>
        <p:nvSpPr>
          <p:cNvPr id="24592" name="18 Rectángulo"/>
          <p:cNvSpPr>
            <a:spLocks noChangeArrowheads="1"/>
          </p:cNvSpPr>
          <p:nvPr/>
        </p:nvSpPr>
        <p:spPr bwMode="auto">
          <a:xfrm>
            <a:off x="3741738" y="5491163"/>
            <a:ext cx="1350962" cy="307975"/>
          </a:xfrm>
          <a:prstGeom prst="rect">
            <a:avLst/>
          </a:prstGeom>
          <a:noFill/>
          <a:ln w="9525">
            <a:noFill/>
            <a:miter lim="800000"/>
            <a:headEnd/>
            <a:tailEnd/>
          </a:ln>
        </p:spPr>
        <p:txBody>
          <a:bodyPr wrap="none">
            <a:spAutoFit/>
          </a:bodyPr>
          <a:lstStyle/>
          <a:p>
            <a:r>
              <a:rPr lang="es-ES" sz="1400">
                <a:latin typeface="Arial" pitchFamily="34" charset="0"/>
                <a:cs typeface="Arial" pitchFamily="34" charset="0"/>
              </a:rPr>
              <a:t>Disponibilidad.</a:t>
            </a:r>
          </a:p>
        </p:txBody>
      </p:sp>
      <p:sp>
        <p:nvSpPr>
          <p:cNvPr id="24593" name="19 Rectángulo"/>
          <p:cNvSpPr>
            <a:spLocks noChangeArrowheads="1"/>
          </p:cNvSpPr>
          <p:nvPr/>
        </p:nvSpPr>
        <p:spPr bwMode="auto">
          <a:xfrm>
            <a:off x="3741738" y="5927725"/>
            <a:ext cx="2036762" cy="307975"/>
          </a:xfrm>
          <a:prstGeom prst="rect">
            <a:avLst/>
          </a:prstGeom>
          <a:noFill/>
          <a:ln w="9525">
            <a:noFill/>
            <a:miter lim="800000"/>
            <a:headEnd/>
            <a:tailEnd/>
          </a:ln>
        </p:spPr>
        <p:txBody>
          <a:bodyPr wrap="none">
            <a:spAutoFit/>
          </a:bodyPr>
          <a:lstStyle/>
          <a:p>
            <a:r>
              <a:rPr lang="es-ES" sz="1400">
                <a:latin typeface="Arial" pitchFamily="34" charset="0"/>
                <a:cs typeface="Arial" pitchFamily="34" charset="0"/>
              </a:rPr>
              <a:t>Consideraciones éticas</a:t>
            </a:r>
          </a:p>
        </p:txBody>
      </p:sp>
      <p:pic>
        <p:nvPicPr>
          <p:cNvPr id="24594" name="Picture 2"/>
          <p:cNvPicPr>
            <a:picLocks noChangeAspect="1" noChangeArrowheads="1"/>
          </p:cNvPicPr>
          <p:nvPr/>
        </p:nvPicPr>
        <p:blipFill>
          <a:blip r:embed="rId2" cstate="print"/>
          <a:srcRect/>
          <a:stretch>
            <a:fillRect/>
          </a:stretch>
        </p:blipFill>
        <p:spPr bwMode="auto">
          <a:xfrm>
            <a:off x="339724" y="2928935"/>
            <a:ext cx="2589201" cy="3465516"/>
          </a:xfrm>
          <a:prstGeom prst="rect">
            <a:avLst/>
          </a:prstGeom>
          <a:noFill/>
          <a:ln w="9525">
            <a:noFill/>
            <a:miter lim="800000"/>
            <a:headEnd/>
            <a:tailEnd/>
          </a:ln>
        </p:spPr>
      </p:pic>
      <p:sp>
        <p:nvSpPr>
          <p:cNvPr id="20" name="3 Rectángulo"/>
          <p:cNvSpPr>
            <a:spLocks noChangeArrowheads="1"/>
          </p:cNvSpPr>
          <p:nvPr/>
        </p:nvSpPr>
        <p:spPr bwMode="auto">
          <a:xfrm>
            <a:off x="1714480" y="571480"/>
            <a:ext cx="5295900" cy="368300"/>
          </a:xfrm>
          <a:prstGeom prst="rect">
            <a:avLst/>
          </a:prstGeom>
          <a:noFill/>
          <a:ln w="9525">
            <a:noFill/>
            <a:miter lim="800000"/>
            <a:headEnd/>
            <a:tailEnd/>
          </a:ln>
        </p:spPr>
        <p:txBody>
          <a:bodyPr>
            <a:spAutoFit/>
          </a:bodyPr>
          <a:lstStyle/>
          <a:p>
            <a:r>
              <a:rPr lang="es-ES" b="1" dirty="0">
                <a:ln>
                  <a:solidFill>
                    <a:sysClr val="windowText" lastClr="000000"/>
                  </a:solidFill>
                </a:ln>
                <a:latin typeface="Arial" pitchFamily="34" charset="0"/>
                <a:cs typeface="Arial" pitchFamily="34" charset="0"/>
              </a:rPr>
              <a:t>Consideraciones para Evaluación del sitio</a:t>
            </a:r>
          </a:p>
        </p:txBody>
      </p:sp>
      <p:pic>
        <p:nvPicPr>
          <p:cNvPr id="21" name="Imagen 2"/>
          <p:cNvPicPr>
            <a:picLocks noChangeAspect="1" noChangeArrowheads="1"/>
          </p:cNvPicPr>
          <p:nvPr/>
        </p:nvPicPr>
        <p:blipFill>
          <a:blip r:embed="rId3" cstate="print"/>
          <a:srcRect/>
          <a:stretch>
            <a:fillRect/>
          </a:stretch>
        </p:blipFill>
        <p:spPr bwMode="auto">
          <a:xfrm>
            <a:off x="0" y="0"/>
            <a:ext cx="1119693" cy="1167432"/>
          </a:xfrm>
          <a:prstGeom prst="rect">
            <a:avLst/>
          </a:prstGeom>
          <a:noFill/>
          <a:ln w="9525">
            <a:noFill/>
            <a:miter lim="800000"/>
            <a:headEnd/>
            <a:tailEnd/>
          </a:ln>
        </p:spPr>
      </p:pic>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5 Rectángulo"/>
          <p:cNvSpPr/>
          <p:nvPr/>
        </p:nvSpPr>
        <p:spPr>
          <a:xfrm>
            <a:off x="647700" y="3074988"/>
            <a:ext cx="2222500" cy="584200"/>
          </a:xfrm>
          <a:prstGeom prst="rect">
            <a:avLst/>
          </a:prstGeom>
        </p:spPr>
        <p:style>
          <a:lnRef idx="2">
            <a:schemeClr val="accent2"/>
          </a:lnRef>
          <a:fillRef idx="1">
            <a:schemeClr val="lt1"/>
          </a:fillRef>
          <a:effectRef idx="0">
            <a:schemeClr val="accent2"/>
          </a:effectRef>
          <a:fontRef idx="minor">
            <a:schemeClr val="dk1"/>
          </a:fontRef>
        </p:style>
        <p:txBody>
          <a:bodyPr>
            <a:spAutoFit/>
          </a:bodyPr>
          <a:lstStyle/>
          <a:p>
            <a:pPr>
              <a:defRPr/>
            </a:pPr>
            <a:r>
              <a:rPr lang="es-ES" sz="1400" dirty="0">
                <a:latin typeface="Arial" pitchFamily="34" charset="0"/>
                <a:cs typeface="Arial" pitchFamily="34" charset="0"/>
              </a:rPr>
              <a:t>Aspectos relativos a los objetivos del sitio</a:t>
            </a:r>
            <a:r>
              <a:rPr lang="es-ES" dirty="0"/>
              <a:t>:</a:t>
            </a:r>
          </a:p>
        </p:txBody>
      </p:sp>
      <p:sp>
        <p:nvSpPr>
          <p:cNvPr id="7" name="6 Abrir llave"/>
          <p:cNvSpPr/>
          <p:nvPr/>
        </p:nvSpPr>
        <p:spPr>
          <a:xfrm>
            <a:off x="3067050" y="1576388"/>
            <a:ext cx="674688" cy="3360737"/>
          </a:xfrm>
          <a:prstGeom prst="leftBrace">
            <a:avLst/>
          </a:prstGeom>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s-ES"/>
          </a:p>
        </p:txBody>
      </p:sp>
      <p:sp>
        <p:nvSpPr>
          <p:cNvPr id="25606" name="20 Rectángulo"/>
          <p:cNvSpPr>
            <a:spLocks noChangeArrowheads="1"/>
          </p:cNvSpPr>
          <p:nvPr/>
        </p:nvSpPr>
        <p:spPr bwMode="auto">
          <a:xfrm>
            <a:off x="3833813" y="1506538"/>
            <a:ext cx="2354262" cy="307975"/>
          </a:xfrm>
          <a:prstGeom prst="rect">
            <a:avLst/>
          </a:prstGeom>
          <a:noFill/>
          <a:ln w="9525">
            <a:noFill/>
            <a:miter lim="800000"/>
            <a:headEnd/>
            <a:tailEnd/>
          </a:ln>
        </p:spPr>
        <p:txBody>
          <a:bodyPr wrap="none">
            <a:spAutoFit/>
          </a:bodyPr>
          <a:lstStyle/>
          <a:p>
            <a:r>
              <a:rPr lang="es-ES" sz="1400">
                <a:latin typeface="Arial" pitchFamily="34" charset="0"/>
                <a:cs typeface="Arial" pitchFamily="34" charset="0"/>
              </a:rPr>
              <a:t>Actitud de la fuerza laboral.</a:t>
            </a:r>
          </a:p>
        </p:txBody>
      </p:sp>
      <p:sp>
        <p:nvSpPr>
          <p:cNvPr id="25607" name="21 Rectángulo"/>
          <p:cNvSpPr>
            <a:spLocks noChangeArrowheads="1"/>
          </p:cNvSpPr>
          <p:nvPr/>
        </p:nvSpPr>
        <p:spPr bwMode="auto">
          <a:xfrm>
            <a:off x="3833813" y="2082800"/>
            <a:ext cx="2274887" cy="306388"/>
          </a:xfrm>
          <a:prstGeom prst="rect">
            <a:avLst/>
          </a:prstGeom>
          <a:noFill/>
          <a:ln w="9525">
            <a:noFill/>
            <a:miter lim="800000"/>
            <a:headEnd/>
            <a:tailEnd/>
          </a:ln>
        </p:spPr>
        <p:txBody>
          <a:bodyPr wrap="none">
            <a:spAutoFit/>
          </a:bodyPr>
          <a:lstStyle/>
          <a:p>
            <a:r>
              <a:rPr lang="es-ES" sz="1400">
                <a:latin typeface="Arial" pitchFamily="34" charset="0"/>
                <a:cs typeface="Arial" pitchFamily="34" charset="0"/>
              </a:rPr>
              <a:t>Costo de la fuerza laboral.</a:t>
            </a:r>
          </a:p>
        </p:txBody>
      </p:sp>
      <p:sp>
        <p:nvSpPr>
          <p:cNvPr id="25608" name="22 Rectángulo"/>
          <p:cNvSpPr>
            <a:spLocks noChangeArrowheads="1"/>
          </p:cNvSpPr>
          <p:nvPr/>
        </p:nvSpPr>
        <p:spPr bwMode="auto">
          <a:xfrm>
            <a:off x="3741738" y="2630488"/>
            <a:ext cx="2611437" cy="307975"/>
          </a:xfrm>
          <a:prstGeom prst="rect">
            <a:avLst/>
          </a:prstGeom>
          <a:noFill/>
          <a:ln w="9525">
            <a:noFill/>
            <a:miter lim="800000"/>
            <a:headEnd/>
            <a:tailEnd/>
          </a:ln>
        </p:spPr>
        <p:txBody>
          <a:bodyPr wrap="none">
            <a:spAutoFit/>
          </a:bodyPr>
          <a:lstStyle/>
          <a:p>
            <a:r>
              <a:rPr lang="es-ES" sz="1400">
                <a:latin typeface="Arial" pitchFamily="34" charset="0"/>
                <a:cs typeface="Arial" pitchFamily="34" charset="0"/>
              </a:rPr>
              <a:t>Destrezas de la fuerza laboral.</a:t>
            </a:r>
          </a:p>
        </p:txBody>
      </p:sp>
      <p:sp>
        <p:nvSpPr>
          <p:cNvPr id="25609" name="23 Rectángulo"/>
          <p:cNvSpPr>
            <a:spLocks noChangeArrowheads="1"/>
          </p:cNvSpPr>
          <p:nvPr/>
        </p:nvSpPr>
        <p:spPr bwMode="auto">
          <a:xfrm>
            <a:off x="3833813" y="3059113"/>
            <a:ext cx="1809750" cy="307975"/>
          </a:xfrm>
          <a:prstGeom prst="rect">
            <a:avLst/>
          </a:prstGeom>
          <a:noFill/>
          <a:ln w="9525">
            <a:noFill/>
            <a:miter lim="800000"/>
            <a:headEnd/>
            <a:tailEnd/>
          </a:ln>
        </p:spPr>
        <p:txBody>
          <a:bodyPr wrap="none">
            <a:spAutoFit/>
          </a:bodyPr>
          <a:lstStyle/>
          <a:p>
            <a:r>
              <a:rPr lang="es-ES" sz="1400">
                <a:latin typeface="Arial" pitchFamily="34" charset="0"/>
                <a:cs typeface="Arial" pitchFamily="34" charset="0"/>
              </a:rPr>
              <a:t>Aspectos sindicales.</a:t>
            </a:r>
          </a:p>
        </p:txBody>
      </p:sp>
      <p:sp>
        <p:nvSpPr>
          <p:cNvPr id="25610" name="24 Rectángulo"/>
          <p:cNvSpPr>
            <a:spLocks noChangeArrowheads="1"/>
          </p:cNvSpPr>
          <p:nvPr/>
        </p:nvSpPr>
        <p:spPr bwMode="auto">
          <a:xfrm>
            <a:off x="3833813" y="3613150"/>
            <a:ext cx="1490662" cy="307975"/>
          </a:xfrm>
          <a:prstGeom prst="rect">
            <a:avLst/>
          </a:prstGeom>
          <a:noFill/>
          <a:ln w="9525">
            <a:noFill/>
            <a:miter lim="800000"/>
            <a:headEnd/>
            <a:tailEnd/>
          </a:ln>
        </p:spPr>
        <p:txBody>
          <a:bodyPr wrap="none">
            <a:spAutoFit/>
          </a:bodyPr>
          <a:lstStyle/>
          <a:p>
            <a:r>
              <a:rPr lang="es-ES" sz="1400">
                <a:latin typeface="Arial" pitchFamily="34" charset="0"/>
                <a:cs typeface="Arial" pitchFamily="34" charset="0"/>
              </a:rPr>
              <a:t>Análisis regional</a:t>
            </a:r>
          </a:p>
        </p:txBody>
      </p:sp>
      <p:sp>
        <p:nvSpPr>
          <p:cNvPr id="25611" name="25 Rectángulo"/>
          <p:cNvSpPr>
            <a:spLocks noChangeArrowheads="1"/>
          </p:cNvSpPr>
          <p:nvPr/>
        </p:nvSpPr>
        <p:spPr bwMode="auto">
          <a:xfrm>
            <a:off x="3741738" y="4229100"/>
            <a:ext cx="3534942" cy="307777"/>
          </a:xfrm>
          <a:prstGeom prst="rect">
            <a:avLst/>
          </a:prstGeom>
          <a:noFill/>
          <a:ln w="9525">
            <a:noFill/>
            <a:miter lim="800000"/>
            <a:headEnd/>
            <a:tailEnd/>
          </a:ln>
        </p:spPr>
        <p:txBody>
          <a:bodyPr wrap="none">
            <a:spAutoFit/>
          </a:bodyPr>
          <a:lstStyle/>
          <a:p>
            <a:r>
              <a:rPr lang="es-ES" sz="1400" dirty="0">
                <a:latin typeface="Arial" pitchFamily="34" charset="0"/>
                <a:cs typeface="Arial" pitchFamily="34" charset="0"/>
              </a:rPr>
              <a:t>Facilidad de atraer y retener profesionales</a:t>
            </a:r>
          </a:p>
        </p:txBody>
      </p:sp>
      <p:pic>
        <p:nvPicPr>
          <p:cNvPr id="25612" name="Picture 2"/>
          <p:cNvPicPr>
            <a:picLocks noChangeAspect="1" noChangeArrowheads="1"/>
          </p:cNvPicPr>
          <p:nvPr/>
        </p:nvPicPr>
        <p:blipFill>
          <a:blip r:embed="rId2" cstate="print"/>
          <a:srcRect/>
          <a:stretch>
            <a:fillRect/>
          </a:stretch>
        </p:blipFill>
        <p:spPr bwMode="auto">
          <a:xfrm>
            <a:off x="280988" y="4229100"/>
            <a:ext cx="2786062" cy="2536825"/>
          </a:xfrm>
          <a:prstGeom prst="rect">
            <a:avLst/>
          </a:prstGeom>
          <a:noFill/>
          <a:ln w="9525">
            <a:noFill/>
            <a:miter lim="800000"/>
            <a:headEnd/>
            <a:tailEnd/>
          </a:ln>
        </p:spPr>
      </p:pic>
      <p:pic>
        <p:nvPicPr>
          <p:cNvPr id="14" name="Imagen 2"/>
          <p:cNvPicPr>
            <a:picLocks noChangeAspect="1" noChangeArrowheads="1"/>
          </p:cNvPicPr>
          <p:nvPr/>
        </p:nvPicPr>
        <p:blipFill>
          <a:blip r:embed="rId3" cstate="print"/>
          <a:srcRect/>
          <a:stretch>
            <a:fillRect/>
          </a:stretch>
        </p:blipFill>
        <p:spPr bwMode="auto">
          <a:xfrm>
            <a:off x="0" y="0"/>
            <a:ext cx="1119693" cy="1167432"/>
          </a:xfrm>
          <a:prstGeom prst="rect">
            <a:avLst/>
          </a:prstGeom>
          <a:noFill/>
          <a:ln w="9525">
            <a:noFill/>
            <a:miter lim="800000"/>
            <a:headEnd/>
            <a:tailEnd/>
          </a:ln>
        </p:spPr>
      </p:pic>
      <p:sp>
        <p:nvSpPr>
          <p:cNvPr id="15" name="3 Rectángulo"/>
          <p:cNvSpPr>
            <a:spLocks noChangeArrowheads="1"/>
          </p:cNvSpPr>
          <p:nvPr/>
        </p:nvSpPr>
        <p:spPr bwMode="auto">
          <a:xfrm>
            <a:off x="1714480" y="571480"/>
            <a:ext cx="5295900" cy="368300"/>
          </a:xfrm>
          <a:prstGeom prst="rect">
            <a:avLst/>
          </a:prstGeom>
          <a:noFill/>
          <a:ln w="9525">
            <a:noFill/>
            <a:miter lim="800000"/>
            <a:headEnd/>
            <a:tailEnd/>
          </a:ln>
        </p:spPr>
        <p:txBody>
          <a:bodyPr>
            <a:spAutoFit/>
          </a:bodyPr>
          <a:lstStyle/>
          <a:p>
            <a:r>
              <a:rPr lang="es-ES" b="1" dirty="0">
                <a:ln>
                  <a:solidFill>
                    <a:sysClr val="windowText" lastClr="000000"/>
                  </a:solidFill>
                </a:ln>
                <a:latin typeface="Arial" pitchFamily="34" charset="0"/>
                <a:cs typeface="Arial" pitchFamily="34" charset="0"/>
              </a:rPr>
              <a:t>Consideraciones para Evaluación del sitio</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5 Rectángulo"/>
          <p:cNvSpPr/>
          <p:nvPr/>
        </p:nvSpPr>
        <p:spPr>
          <a:xfrm>
            <a:off x="647700" y="3074988"/>
            <a:ext cx="2222500" cy="584200"/>
          </a:xfrm>
          <a:prstGeom prst="rect">
            <a:avLst/>
          </a:prstGeom>
        </p:spPr>
        <p:style>
          <a:lnRef idx="2">
            <a:schemeClr val="accent2"/>
          </a:lnRef>
          <a:fillRef idx="1">
            <a:schemeClr val="lt1"/>
          </a:fillRef>
          <a:effectRef idx="0">
            <a:schemeClr val="accent2"/>
          </a:effectRef>
          <a:fontRef idx="minor">
            <a:schemeClr val="dk1"/>
          </a:fontRef>
        </p:style>
        <p:txBody>
          <a:bodyPr>
            <a:spAutoFit/>
          </a:bodyPr>
          <a:lstStyle/>
          <a:p>
            <a:pPr>
              <a:defRPr/>
            </a:pPr>
            <a:r>
              <a:rPr lang="es-ES" sz="1400" dirty="0">
                <a:latin typeface="Arial" pitchFamily="34" charset="0"/>
                <a:cs typeface="Arial" pitchFamily="34" charset="0"/>
              </a:rPr>
              <a:t>Aspectos relativos a los objetivos del sitio</a:t>
            </a:r>
            <a:r>
              <a:rPr lang="es-ES" dirty="0"/>
              <a:t>:</a:t>
            </a:r>
          </a:p>
        </p:txBody>
      </p:sp>
      <p:sp>
        <p:nvSpPr>
          <p:cNvPr id="7" name="6 Abrir llave"/>
          <p:cNvSpPr/>
          <p:nvPr/>
        </p:nvSpPr>
        <p:spPr>
          <a:xfrm>
            <a:off x="3067050" y="1576388"/>
            <a:ext cx="674688" cy="3781425"/>
          </a:xfrm>
          <a:prstGeom prst="leftBrace">
            <a:avLst/>
          </a:prstGeom>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s-ES"/>
          </a:p>
        </p:txBody>
      </p:sp>
      <p:sp>
        <p:nvSpPr>
          <p:cNvPr id="26630" name="11 Rectángulo"/>
          <p:cNvSpPr>
            <a:spLocks noChangeArrowheads="1"/>
          </p:cNvSpPr>
          <p:nvPr/>
        </p:nvSpPr>
        <p:spPr bwMode="auto">
          <a:xfrm>
            <a:off x="3565525" y="1576388"/>
            <a:ext cx="4572000" cy="523875"/>
          </a:xfrm>
          <a:prstGeom prst="rect">
            <a:avLst/>
          </a:prstGeom>
          <a:noFill/>
          <a:ln w="9525">
            <a:noFill/>
            <a:miter lim="800000"/>
            <a:headEnd/>
            <a:tailEnd/>
          </a:ln>
        </p:spPr>
        <p:txBody>
          <a:bodyPr>
            <a:spAutoFit/>
          </a:bodyPr>
          <a:lstStyle/>
          <a:p>
            <a:r>
              <a:rPr lang="es-ES" sz="1400">
                <a:latin typeface="Arial" pitchFamily="34" charset="0"/>
                <a:cs typeface="Arial" pitchFamily="34" charset="0"/>
              </a:rPr>
              <a:t>Servicios e infraestructura (clínicas, tiendas, agua, luz, teléfono, aseo, etc.) y costos relativos</a:t>
            </a:r>
          </a:p>
        </p:txBody>
      </p:sp>
      <p:sp>
        <p:nvSpPr>
          <p:cNvPr id="26631" name="12 Rectángulo"/>
          <p:cNvSpPr>
            <a:spLocks noChangeArrowheads="1"/>
          </p:cNvSpPr>
          <p:nvPr/>
        </p:nvSpPr>
        <p:spPr bwMode="auto">
          <a:xfrm>
            <a:off x="3565525" y="2306638"/>
            <a:ext cx="1470025" cy="307975"/>
          </a:xfrm>
          <a:prstGeom prst="rect">
            <a:avLst/>
          </a:prstGeom>
          <a:noFill/>
          <a:ln w="9525">
            <a:noFill/>
            <a:miter lim="800000"/>
            <a:headEnd/>
            <a:tailEnd/>
          </a:ln>
        </p:spPr>
        <p:txBody>
          <a:bodyPr wrap="none">
            <a:spAutoFit/>
          </a:bodyPr>
          <a:lstStyle/>
          <a:p>
            <a:r>
              <a:rPr lang="es-ES" sz="1400">
                <a:latin typeface="Arial" pitchFamily="34" charset="0"/>
                <a:cs typeface="Arial" pitchFamily="34" charset="0"/>
              </a:rPr>
              <a:t>Calidad de vida.</a:t>
            </a:r>
          </a:p>
        </p:txBody>
      </p:sp>
      <p:sp>
        <p:nvSpPr>
          <p:cNvPr id="26632" name="13 Rectángulo"/>
          <p:cNvSpPr>
            <a:spLocks noChangeArrowheads="1"/>
          </p:cNvSpPr>
          <p:nvPr/>
        </p:nvSpPr>
        <p:spPr bwMode="auto">
          <a:xfrm>
            <a:off x="3565525" y="2751138"/>
            <a:ext cx="4572000" cy="523875"/>
          </a:xfrm>
          <a:prstGeom prst="rect">
            <a:avLst/>
          </a:prstGeom>
          <a:noFill/>
          <a:ln w="9525">
            <a:noFill/>
            <a:miter lim="800000"/>
            <a:headEnd/>
            <a:tailEnd/>
          </a:ln>
        </p:spPr>
        <p:txBody>
          <a:bodyPr>
            <a:spAutoFit/>
          </a:bodyPr>
          <a:lstStyle/>
          <a:p>
            <a:r>
              <a:rPr lang="es-ES" sz="1400">
                <a:latin typeface="Arial" pitchFamily="34" charset="0"/>
                <a:cs typeface="Arial" pitchFamily="34" charset="0"/>
              </a:rPr>
              <a:t>Capacidades y costos de las industrias locales relacionadas</a:t>
            </a:r>
          </a:p>
        </p:txBody>
      </p:sp>
      <p:sp>
        <p:nvSpPr>
          <p:cNvPr id="26633" name="14 Rectángulo"/>
          <p:cNvSpPr>
            <a:spLocks noChangeArrowheads="1"/>
          </p:cNvSpPr>
          <p:nvPr/>
        </p:nvSpPr>
        <p:spPr bwMode="auto">
          <a:xfrm>
            <a:off x="3565525" y="3352800"/>
            <a:ext cx="2563813" cy="306388"/>
          </a:xfrm>
          <a:prstGeom prst="rect">
            <a:avLst/>
          </a:prstGeom>
          <a:noFill/>
          <a:ln w="9525">
            <a:noFill/>
            <a:miter lim="800000"/>
            <a:headEnd/>
            <a:tailEnd/>
          </a:ln>
        </p:spPr>
        <p:txBody>
          <a:bodyPr wrap="none">
            <a:spAutoFit/>
          </a:bodyPr>
          <a:lstStyle/>
          <a:p>
            <a:r>
              <a:rPr lang="es-ES" sz="1400">
                <a:latin typeface="Arial" pitchFamily="34" charset="0"/>
                <a:cs typeface="Arial" pitchFamily="34" charset="0"/>
              </a:rPr>
              <a:t>Incentivos financieros locales.</a:t>
            </a:r>
          </a:p>
        </p:txBody>
      </p:sp>
      <p:sp>
        <p:nvSpPr>
          <p:cNvPr id="26634" name="15 Rectángulo"/>
          <p:cNvSpPr>
            <a:spLocks noChangeArrowheads="1"/>
          </p:cNvSpPr>
          <p:nvPr/>
        </p:nvSpPr>
        <p:spPr bwMode="auto">
          <a:xfrm>
            <a:off x="3565525" y="3783013"/>
            <a:ext cx="2205038" cy="307975"/>
          </a:xfrm>
          <a:prstGeom prst="rect">
            <a:avLst/>
          </a:prstGeom>
          <a:noFill/>
          <a:ln w="9525">
            <a:noFill/>
            <a:miter lim="800000"/>
            <a:headEnd/>
            <a:tailEnd/>
          </a:ln>
        </p:spPr>
        <p:txBody>
          <a:bodyPr wrap="none">
            <a:spAutoFit/>
          </a:bodyPr>
          <a:lstStyle/>
          <a:p>
            <a:r>
              <a:rPr lang="es-ES" sz="1400">
                <a:latin typeface="Arial" pitchFamily="34" charset="0"/>
                <a:cs typeface="Arial" pitchFamily="34" charset="0"/>
              </a:rPr>
              <a:t>Inventivos de crecimiento</a:t>
            </a:r>
          </a:p>
        </p:txBody>
      </p:sp>
      <p:sp>
        <p:nvSpPr>
          <p:cNvPr id="26635" name="16 Rectángulo"/>
          <p:cNvSpPr>
            <a:spLocks noChangeArrowheads="1"/>
          </p:cNvSpPr>
          <p:nvPr/>
        </p:nvSpPr>
        <p:spPr bwMode="auto">
          <a:xfrm>
            <a:off x="3565525" y="4262438"/>
            <a:ext cx="2325688" cy="307975"/>
          </a:xfrm>
          <a:prstGeom prst="rect">
            <a:avLst/>
          </a:prstGeom>
          <a:noFill/>
          <a:ln w="9525">
            <a:noFill/>
            <a:miter lim="800000"/>
            <a:headEnd/>
            <a:tailEnd/>
          </a:ln>
        </p:spPr>
        <p:txBody>
          <a:bodyPr wrap="none">
            <a:spAutoFit/>
          </a:bodyPr>
          <a:lstStyle/>
          <a:p>
            <a:r>
              <a:rPr lang="es-ES" sz="1400">
                <a:latin typeface="Arial" pitchFamily="34" charset="0"/>
                <a:cs typeface="Arial" pitchFamily="34" charset="0"/>
              </a:rPr>
              <a:t>Restricciones ambientales.</a:t>
            </a:r>
          </a:p>
        </p:txBody>
      </p:sp>
      <p:sp>
        <p:nvSpPr>
          <p:cNvPr id="26636" name="17 Rectángulo"/>
          <p:cNvSpPr>
            <a:spLocks noChangeArrowheads="1"/>
          </p:cNvSpPr>
          <p:nvPr/>
        </p:nvSpPr>
        <p:spPr bwMode="auto">
          <a:xfrm>
            <a:off x="3565525" y="4741863"/>
            <a:ext cx="3181350" cy="307975"/>
          </a:xfrm>
          <a:prstGeom prst="rect">
            <a:avLst/>
          </a:prstGeom>
          <a:noFill/>
          <a:ln w="9525">
            <a:noFill/>
            <a:miter lim="800000"/>
            <a:headEnd/>
            <a:tailEnd/>
          </a:ln>
        </p:spPr>
        <p:txBody>
          <a:bodyPr wrap="none">
            <a:spAutoFit/>
          </a:bodyPr>
          <a:lstStyle/>
          <a:p>
            <a:r>
              <a:rPr lang="es-ES" sz="1400">
                <a:latin typeface="Arial" pitchFamily="34" charset="0"/>
                <a:cs typeface="Arial" pitchFamily="34" charset="0"/>
              </a:rPr>
              <a:t>Análisis de costo para cada ubicación</a:t>
            </a:r>
          </a:p>
        </p:txBody>
      </p:sp>
      <p:pic>
        <p:nvPicPr>
          <p:cNvPr id="18434" name="Picture 2"/>
          <p:cNvPicPr>
            <a:picLocks noChangeAspect="1" noChangeArrowheads="1"/>
          </p:cNvPicPr>
          <p:nvPr/>
        </p:nvPicPr>
        <p:blipFill>
          <a:blip r:embed="rId2" cstate="print"/>
          <a:srcRect/>
          <a:stretch>
            <a:fillRect/>
          </a:stretch>
        </p:blipFill>
        <p:spPr bwMode="auto">
          <a:xfrm>
            <a:off x="79574" y="4352925"/>
            <a:ext cx="3034516" cy="2272958"/>
          </a:xfrm>
          <a:prstGeom prst="ellipse">
            <a:avLst/>
          </a:prstGeom>
          <a:ln>
            <a:noFill/>
          </a:ln>
          <a:effectLst>
            <a:softEdge rad="112500"/>
          </a:effectLst>
        </p:spPr>
      </p:pic>
      <p:sp>
        <p:nvSpPr>
          <p:cNvPr id="15" name="3 Rectángulo"/>
          <p:cNvSpPr>
            <a:spLocks noChangeArrowheads="1"/>
          </p:cNvSpPr>
          <p:nvPr/>
        </p:nvSpPr>
        <p:spPr bwMode="auto">
          <a:xfrm>
            <a:off x="2285984" y="571480"/>
            <a:ext cx="5295900" cy="368300"/>
          </a:xfrm>
          <a:prstGeom prst="rect">
            <a:avLst/>
          </a:prstGeom>
          <a:noFill/>
          <a:ln w="9525">
            <a:noFill/>
            <a:miter lim="800000"/>
            <a:headEnd/>
            <a:tailEnd/>
          </a:ln>
        </p:spPr>
        <p:txBody>
          <a:bodyPr>
            <a:spAutoFit/>
          </a:bodyPr>
          <a:lstStyle/>
          <a:p>
            <a:r>
              <a:rPr lang="es-ES" b="1" dirty="0">
                <a:ln>
                  <a:solidFill>
                    <a:sysClr val="windowText" lastClr="000000"/>
                  </a:solidFill>
                </a:ln>
                <a:latin typeface="Arial" pitchFamily="34" charset="0"/>
                <a:cs typeface="Arial" pitchFamily="34" charset="0"/>
              </a:rPr>
              <a:t>Consideraciones para Evaluación del sitio</a:t>
            </a:r>
          </a:p>
        </p:txBody>
      </p:sp>
      <p:pic>
        <p:nvPicPr>
          <p:cNvPr id="16" name="Imagen 2"/>
          <p:cNvPicPr>
            <a:picLocks noChangeAspect="1" noChangeArrowheads="1"/>
          </p:cNvPicPr>
          <p:nvPr/>
        </p:nvPicPr>
        <p:blipFill>
          <a:blip r:embed="rId3" cstate="print"/>
          <a:srcRect/>
          <a:stretch>
            <a:fillRect/>
          </a:stretch>
        </p:blipFill>
        <p:spPr bwMode="auto">
          <a:xfrm>
            <a:off x="0" y="0"/>
            <a:ext cx="1119693" cy="1167432"/>
          </a:xfrm>
          <a:prstGeom prst="rect">
            <a:avLst/>
          </a:prstGeom>
          <a:noFill/>
          <a:ln w="9525">
            <a:noFill/>
            <a:miter lim="800000"/>
            <a:headEnd/>
            <a:tailEnd/>
          </a:ln>
        </p:spPr>
      </p:pic>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5 Rectángulo"/>
          <p:cNvSpPr/>
          <p:nvPr/>
        </p:nvSpPr>
        <p:spPr>
          <a:xfrm>
            <a:off x="3714744" y="1071546"/>
            <a:ext cx="2571768" cy="523875"/>
          </a:xfrm>
          <a:prstGeom prst="rect">
            <a:avLst/>
          </a:prstGeom>
        </p:spPr>
        <p:style>
          <a:lnRef idx="2">
            <a:schemeClr val="accent2"/>
          </a:lnRef>
          <a:fillRef idx="1">
            <a:schemeClr val="lt1"/>
          </a:fillRef>
          <a:effectRef idx="0">
            <a:schemeClr val="accent2"/>
          </a:effectRef>
          <a:fontRef idx="minor">
            <a:schemeClr val="dk1"/>
          </a:fontRef>
        </p:style>
        <p:txBody>
          <a:bodyPr wrap="square">
            <a:spAutoFit/>
          </a:bodyPr>
          <a:lstStyle/>
          <a:p>
            <a:pPr>
              <a:defRPr/>
            </a:pPr>
            <a:r>
              <a:rPr lang="es-ES" sz="1400" dirty="0">
                <a:latin typeface="Arial" pitchFamily="34" charset="0"/>
                <a:cs typeface="Arial" pitchFamily="34" charset="0"/>
              </a:rPr>
              <a:t>Aspectos relativos a las características del sitio</a:t>
            </a:r>
          </a:p>
        </p:txBody>
      </p:sp>
      <p:sp>
        <p:nvSpPr>
          <p:cNvPr id="19" name="18 Rectángulo"/>
          <p:cNvSpPr/>
          <p:nvPr/>
        </p:nvSpPr>
        <p:spPr>
          <a:xfrm>
            <a:off x="3714744" y="1785926"/>
            <a:ext cx="2573337" cy="307975"/>
          </a:xfrm>
          <a:prstGeom prst="rect">
            <a:avLst/>
          </a:prstGeom>
        </p:spPr>
        <p:style>
          <a:lnRef idx="2">
            <a:schemeClr val="accent2"/>
          </a:lnRef>
          <a:fillRef idx="1">
            <a:schemeClr val="lt1"/>
          </a:fillRef>
          <a:effectRef idx="0">
            <a:schemeClr val="accent2"/>
          </a:effectRef>
          <a:fontRef idx="minor">
            <a:schemeClr val="dk1"/>
          </a:fontRef>
        </p:style>
        <p:txBody>
          <a:bodyPr wrap="none">
            <a:spAutoFit/>
          </a:bodyPr>
          <a:lstStyle/>
          <a:p>
            <a:pPr>
              <a:defRPr/>
            </a:pPr>
            <a:r>
              <a:rPr lang="es-ES" sz="1400" dirty="0">
                <a:latin typeface="Arial" pitchFamily="34" charset="0"/>
                <a:cs typeface="Arial" pitchFamily="34" charset="0"/>
              </a:rPr>
              <a:t>Consideraciones hidrológicas.</a:t>
            </a:r>
          </a:p>
        </p:txBody>
      </p:sp>
      <p:pic>
        <p:nvPicPr>
          <p:cNvPr id="27654" name="Picture 2"/>
          <p:cNvPicPr>
            <a:picLocks noChangeAspect="1" noChangeArrowheads="1"/>
          </p:cNvPicPr>
          <p:nvPr/>
        </p:nvPicPr>
        <p:blipFill>
          <a:blip r:embed="rId2" cstate="print"/>
          <a:srcRect/>
          <a:stretch>
            <a:fillRect/>
          </a:stretch>
        </p:blipFill>
        <p:spPr bwMode="auto">
          <a:xfrm>
            <a:off x="0" y="2643182"/>
            <a:ext cx="2676525" cy="1714500"/>
          </a:xfrm>
          <a:prstGeom prst="rect">
            <a:avLst/>
          </a:prstGeom>
          <a:noFill/>
          <a:ln w="9525">
            <a:noFill/>
            <a:miter lim="800000"/>
            <a:headEnd/>
            <a:tailEnd/>
          </a:ln>
        </p:spPr>
      </p:pic>
      <p:sp>
        <p:nvSpPr>
          <p:cNvPr id="20" name="19 Rectángulo"/>
          <p:cNvSpPr/>
          <p:nvPr/>
        </p:nvSpPr>
        <p:spPr>
          <a:xfrm>
            <a:off x="3786182" y="3286124"/>
            <a:ext cx="2562225" cy="307975"/>
          </a:xfrm>
          <a:prstGeom prst="rect">
            <a:avLst/>
          </a:prstGeom>
        </p:spPr>
        <p:style>
          <a:lnRef idx="2">
            <a:schemeClr val="accent2"/>
          </a:lnRef>
          <a:fillRef idx="1">
            <a:schemeClr val="lt1"/>
          </a:fillRef>
          <a:effectRef idx="0">
            <a:schemeClr val="accent2"/>
          </a:effectRef>
          <a:fontRef idx="minor">
            <a:schemeClr val="dk1"/>
          </a:fontRef>
        </p:style>
        <p:txBody>
          <a:bodyPr wrap="none">
            <a:spAutoFit/>
          </a:bodyPr>
          <a:lstStyle/>
          <a:p>
            <a:pPr>
              <a:defRPr/>
            </a:pPr>
            <a:r>
              <a:rPr lang="es-ES" sz="1400" dirty="0">
                <a:latin typeface="Arial" pitchFamily="34" charset="0"/>
                <a:cs typeface="Arial" pitchFamily="34" charset="0"/>
              </a:rPr>
              <a:t>Capacidad portante del suelo.</a:t>
            </a:r>
          </a:p>
        </p:txBody>
      </p:sp>
      <p:sp>
        <p:nvSpPr>
          <p:cNvPr id="21" name="20 Rectángulo"/>
          <p:cNvSpPr/>
          <p:nvPr/>
        </p:nvSpPr>
        <p:spPr>
          <a:xfrm>
            <a:off x="3757614" y="2786058"/>
            <a:ext cx="1028700" cy="307975"/>
          </a:xfrm>
          <a:prstGeom prst="rect">
            <a:avLst/>
          </a:prstGeom>
        </p:spPr>
        <p:style>
          <a:lnRef idx="2">
            <a:schemeClr val="accent2"/>
          </a:lnRef>
          <a:fillRef idx="1">
            <a:schemeClr val="lt1"/>
          </a:fillRef>
          <a:effectRef idx="0">
            <a:schemeClr val="accent2"/>
          </a:effectRef>
          <a:fontRef idx="minor">
            <a:schemeClr val="dk1"/>
          </a:fontRef>
        </p:style>
        <p:txBody>
          <a:bodyPr wrap="none">
            <a:spAutoFit/>
          </a:bodyPr>
          <a:lstStyle/>
          <a:p>
            <a:pPr>
              <a:defRPr/>
            </a:pPr>
            <a:r>
              <a:rPr lang="es-ES" sz="1400" dirty="0">
                <a:latin typeface="Arial" pitchFamily="34" charset="0"/>
                <a:cs typeface="Arial" pitchFamily="34" charset="0"/>
              </a:rPr>
              <a:t>Carreteras</a:t>
            </a:r>
          </a:p>
        </p:txBody>
      </p:sp>
      <p:sp>
        <p:nvSpPr>
          <p:cNvPr id="22" name="21 Rectángulo"/>
          <p:cNvSpPr/>
          <p:nvPr/>
        </p:nvSpPr>
        <p:spPr>
          <a:xfrm>
            <a:off x="3744922" y="2285992"/>
            <a:ext cx="2184400" cy="307975"/>
          </a:xfrm>
          <a:prstGeom prst="rect">
            <a:avLst/>
          </a:prstGeom>
        </p:spPr>
        <p:style>
          <a:lnRef idx="2">
            <a:schemeClr val="accent2"/>
          </a:lnRef>
          <a:fillRef idx="1">
            <a:schemeClr val="lt1"/>
          </a:fillRef>
          <a:effectRef idx="0">
            <a:schemeClr val="accent2"/>
          </a:effectRef>
          <a:fontRef idx="minor">
            <a:schemeClr val="dk1"/>
          </a:fontRef>
        </p:style>
        <p:txBody>
          <a:bodyPr wrap="none">
            <a:spAutoFit/>
          </a:bodyPr>
          <a:lstStyle/>
          <a:p>
            <a:pPr>
              <a:defRPr/>
            </a:pPr>
            <a:r>
              <a:rPr lang="es-ES" sz="1400" dirty="0">
                <a:latin typeface="Arial" pitchFamily="34" charset="0"/>
                <a:cs typeface="Arial" pitchFamily="34" charset="0"/>
              </a:rPr>
              <a:t>Fundaciones de equipos.</a:t>
            </a:r>
          </a:p>
        </p:txBody>
      </p:sp>
      <p:sp>
        <p:nvSpPr>
          <p:cNvPr id="24" name="23 Rectángulo"/>
          <p:cNvSpPr/>
          <p:nvPr/>
        </p:nvSpPr>
        <p:spPr>
          <a:xfrm>
            <a:off x="3786214" y="3857628"/>
            <a:ext cx="4572000" cy="307975"/>
          </a:xfrm>
          <a:prstGeom prst="rect">
            <a:avLst/>
          </a:prstGeom>
        </p:spPr>
        <p:style>
          <a:lnRef idx="2">
            <a:schemeClr val="accent2"/>
          </a:lnRef>
          <a:fillRef idx="1">
            <a:schemeClr val="lt1"/>
          </a:fillRef>
          <a:effectRef idx="0">
            <a:schemeClr val="accent2"/>
          </a:effectRef>
          <a:fontRef idx="minor">
            <a:schemeClr val="dk1"/>
          </a:fontRef>
        </p:style>
        <p:txBody>
          <a:bodyPr>
            <a:spAutoFit/>
          </a:bodyPr>
          <a:lstStyle/>
          <a:p>
            <a:pPr>
              <a:defRPr/>
            </a:pPr>
            <a:r>
              <a:rPr lang="es-ES" sz="1400" dirty="0">
                <a:latin typeface="Arial" pitchFamily="34" charset="0"/>
                <a:cs typeface="Arial" pitchFamily="34" charset="0"/>
              </a:rPr>
              <a:t>Otras consideraciones geotécnicas (sismicidad, etc.)</a:t>
            </a:r>
          </a:p>
        </p:txBody>
      </p:sp>
      <p:sp>
        <p:nvSpPr>
          <p:cNvPr id="25" name="24 Rectángulo"/>
          <p:cNvSpPr/>
          <p:nvPr/>
        </p:nvSpPr>
        <p:spPr>
          <a:xfrm>
            <a:off x="3827481" y="4500570"/>
            <a:ext cx="3316287" cy="307975"/>
          </a:xfrm>
          <a:prstGeom prst="rect">
            <a:avLst/>
          </a:prstGeom>
        </p:spPr>
        <p:style>
          <a:lnRef idx="2">
            <a:schemeClr val="accent2"/>
          </a:lnRef>
          <a:fillRef idx="1">
            <a:schemeClr val="lt1"/>
          </a:fillRef>
          <a:effectRef idx="0">
            <a:schemeClr val="accent2"/>
          </a:effectRef>
          <a:fontRef idx="minor">
            <a:schemeClr val="dk1"/>
          </a:fontRef>
        </p:style>
        <p:txBody>
          <a:bodyPr wrap="none">
            <a:spAutoFit/>
          </a:bodyPr>
          <a:lstStyle/>
          <a:p>
            <a:pPr>
              <a:defRPr/>
            </a:pPr>
            <a:r>
              <a:rPr lang="es-ES" sz="1400" dirty="0">
                <a:latin typeface="Arial" pitchFamily="34" charset="0"/>
                <a:cs typeface="Arial" pitchFamily="34" charset="0"/>
              </a:rPr>
              <a:t>Consideraciones de drenaje del terreno</a:t>
            </a:r>
          </a:p>
        </p:txBody>
      </p:sp>
      <p:sp>
        <p:nvSpPr>
          <p:cNvPr id="26" name="25 Rectángulo"/>
          <p:cNvSpPr/>
          <p:nvPr/>
        </p:nvSpPr>
        <p:spPr>
          <a:xfrm>
            <a:off x="3838589" y="5000636"/>
            <a:ext cx="2733675" cy="307975"/>
          </a:xfrm>
          <a:prstGeom prst="rect">
            <a:avLst/>
          </a:prstGeom>
        </p:spPr>
        <p:style>
          <a:lnRef idx="2">
            <a:schemeClr val="accent2"/>
          </a:lnRef>
          <a:fillRef idx="1">
            <a:schemeClr val="lt1"/>
          </a:fillRef>
          <a:effectRef idx="0">
            <a:schemeClr val="accent2"/>
          </a:effectRef>
          <a:fontRef idx="minor">
            <a:schemeClr val="dk1"/>
          </a:fontRef>
        </p:style>
        <p:txBody>
          <a:bodyPr wrap="none">
            <a:spAutoFit/>
          </a:bodyPr>
          <a:lstStyle/>
          <a:p>
            <a:pPr>
              <a:defRPr/>
            </a:pPr>
            <a:r>
              <a:rPr lang="es-ES" sz="1400" dirty="0">
                <a:latin typeface="Arial" pitchFamily="34" charset="0"/>
                <a:cs typeface="Arial" pitchFamily="34" charset="0"/>
              </a:rPr>
              <a:t>Implicaciones históricas del sitio</a:t>
            </a:r>
          </a:p>
        </p:txBody>
      </p:sp>
      <p:sp>
        <p:nvSpPr>
          <p:cNvPr id="28" name="27 Rectángulo"/>
          <p:cNvSpPr/>
          <p:nvPr/>
        </p:nvSpPr>
        <p:spPr>
          <a:xfrm>
            <a:off x="3857620" y="5508625"/>
            <a:ext cx="2225675" cy="307975"/>
          </a:xfrm>
          <a:prstGeom prst="rect">
            <a:avLst/>
          </a:prstGeom>
        </p:spPr>
        <p:style>
          <a:lnRef idx="2">
            <a:schemeClr val="accent2"/>
          </a:lnRef>
          <a:fillRef idx="1">
            <a:schemeClr val="lt1"/>
          </a:fillRef>
          <a:effectRef idx="0">
            <a:schemeClr val="accent2"/>
          </a:effectRef>
          <a:fontRef idx="minor">
            <a:schemeClr val="dk1"/>
          </a:fontRef>
        </p:style>
        <p:txBody>
          <a:bodyPr wrap="none">
            <a:spAutoFit/>
          </a:bodyPr>
          <a:lstStyle/>
          <a:p>
            <a:pPr>
              <a:defRPr/>
            </a:pPr>
            <a:r>
              <a:rPr lang="es-ES" sz="1400" dirty="0">
                <a:latin typeface="Arial" pitchFamily="34" charset="0"/>
                <a:cs typeface="Arial" pitchFamily="34" charset="0"/>
              </a:rPr>
              <a:t>Condición de uso del sitio</a:t>
            </a:r>
          </a:p>
        </p:txBody>
      </p:sp>
      <p:sp>
        <p:nvSpPr>
          <p:cNvPr id="33" name="3 Rectángulo"/>
          <p:cNvSpPr>
            <a:spLocks noChangeArrowheads="1"/>
          </p:cNvSpPr>
          <p:nvPr/>
        </p:nvSpPr>
        <p:spPr bwMode="auto">
          <a:xfrm>
            <a:off x="1714480" y="571480"/>
            <a:ext cx="5295900" cy="368300"/>
          </a:xfrm>
          <a:prstGeom prst="rect">
            <a:avLst/>
          </a:prstGeom>
          <a:noFill/>
          <a:ln w="9525">
            <a:noFill/>
            <a:miter lim="800000"/>
            <a:headEnd/>
            <a:tailEnd/>
          </a:ln>
        </p:spPr>
        <p:txBody>
          <a:bodyPr>
            <a:spAutoFit/>
          </a:bodyPr>
          <a:lstStyle/>
          <a:p>
            <a:r>
              <a:rPr lang="es-ES" b="1" dirty="0">
                <a:ln>
                  <a:solidFill>
                    <a:sysClr val="windowText" lastClr="000000"/>
                  </a:solidFill>
                </a:ln>
                <a:latin typeface="Arial" pitchFamily="34" charset="0"/>
                <a:cs typeface="Arial" pitchFamily="34" charset="0"/>
              </a:rPr>
              <a:t>Consideraciones para Evaluación del sitio</a:t>
            </a:r>
          </a:p>
        </p:txBody>
      </p:sp>
      <p:pic>
        <p:nvPicPr>
          <p:cNvPr id="34" name="Imagen 2"/>
          <p:cNvPicPr>
            <a:picLocks noChangeAspect="1" noChangeArrowheads="1"/>
          </p:cNvPicPr>
          <p:nvPr/>
        </p:nvPicPr>
        <p:blipFill>
          <a:blip r:embed="rId3" cstate="print"/>
          <a:srcRect/>
          <a:stretch>
            <a:fillRect/>
          </a:stretch>
        </p:blipFill>
        <p:spPr bwMode="auto">
          <a:xfrm>
            <a:off x="0" y="0"/>
            <a:ext cx="1119693" cy="1167432"/>
          </a:xfrm>
          <a:prstGeom prst="rect">
            <a:avLst/>
          </a:prstGeom>
          <a:noFill/>
          <a:ln w="9525">
            <a:noFill/>
            <a:miter lim="800000"/>
            <a:headEnd/>
            <a:tailEnd/>
          </a:ln>
        </p:spPr>
      </p:pic>
      <p:sp>
        <p:nvSpPr>
          <p:cNvPr id="35" name="34 Abrir llave"/>
          <p:cNvSpPr/>
          <p:nvPr/>
        </p:nvSpPr>
        <p:spPr>
          <a:xfrm>
            <a:off x="2643174" y="1071546"/>
            <a:ext cx="928694" cy="5143536"/>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s-VE"/>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54" name="Picture 2"/>
          <p:cNvPicPr>
            <a:picLocks noChangeAspect="1" noChangeArrowheads="1"/>
          </p:cNvPicPr>
          <p:nvPr/>
        </p:nvPicPr>
        <p:blipFill>
          <a:blip r:embed="rId2" cstate="print"/>
          <a:srcRect/>
          <a:stretch>
            <a:fillRect/>
          </a:stretch>
        </p:blipFill>
        <p:spPr bwMode="auto">
          <a:xfrm>
            <a:off x="0" y="2214554"/>
            <a:ext cx="2676525" cy="1714500"/>
          </a:xfrm>
          <a:prstGeom prst="rect">
            <a:avLst/>
          </a:prstGeom>
          <a:noFill/>
          <a:ln w="9525">
            <a:noFill/>
            <a:miter lim="800000"/>
            <a:headEnd/>
            <a:tailEnd/>
          </a:ln>
        </p:spPr>
      </p:pic>
      <p:sp>
        <p:nvSpPr>
          <p:cNvPr id="23" name="22 Rectángulo"/>
          <p:cNvSpPr/>
          <p:nvPr/>
        </p:nvSpPr>
        <p:spPr>
          <a:xfrm>
            <a:off x="3929058" y="2406645"/>
            <a:ext cx="2205038" cy="307975"/>
          </a:xfrm>
          <a:prstGeom prst="rect">
            <a:avLst/>
          </a:prstGeom>
        </p:spPr>
        <p:style>
          <a:lnRef idx="2">
            <a:schemeClr val="accent2"/>
          </a:lnRef>
          <a:fillRef idx="1">
            <a:schemeClr val="lt1"/>
          </a:fillRef>
          <a:effectRef idx="0">
            <a:schemeClr val="accent2"/>
          </a:effectRef>
          <a:fontRef idx="minor">
            <a:schemeClr val="dk1"/>
          </a:fontRef>
        </p:style>
        <p:txBody>
          <a:bodyPr wrap="none">
            <a:spAutoFit/>
          </a:bodyPr>
          <a:lstStyle/>
          <a:p>
            <a:pPr>
              <a:defRPr/>
            </a:pPr>
            <a:r>
              <a:rPr lang="es-ES" sz="1400" dirty="0">
                <a:latin typeface="Arial" pitchFamily="34" charset="0"/>
                <a:cs typeface="Arial" pitchFamily="34" charset="0"/>
              </a:rPr>
              <a:t>Fundaciones de edificios.</a:t>
            </a:r>
          </a:p>
        </p:txBody>
      </p:sp>
      <p:sp>
        <p:nvSpPr>
          <p:cNvPr id="27" name="26 Rectángulo"/>
          <p:cNvSpPr/>
          <p:nvPr/>
        </p:nvSpPr>
        <p:spPr>
          <a:xfrm>
            <a:off x="3929058" y="3621091"/>
            <a:ext cx="1887538" cy="307975"/>
          </a:xfrm>
          <a:prstGeom prst="rect">
            <a:avLst/>
          </a:prstGeom>
        </p:spPr>
        <p:style>
          <a:lnRef idx="2">
            <a:schemeClr val="accent2"/>
          </a:lnRef>
          <a:fillRef idx="1">
            <a:schemeClr val="lt1"/>
          </a:fillRef>
          <a:effectRef idx="0">
            <a:schemeClr val="accent2"/>
          </a:effectRef>
          <a:fontRef idx="minor">
            <a:schemeClr val="dk1"/>
          </a:fontRef>
        </p:style>
        <p:txBody>
          <a:bodyPr wrap="none">
            <a:spAutoFit/>
          </a:bodyPr>
          <a:lstStyle/>
          <a:p>
            <a:pPr>
              <a:defRPr/>
            </a:pPr>
            <a:r>
              <a:rPr lang="es-ES" sz="1400" dirty="0">
                <a:latin typeface="Arial" pitchFamily="34" charset="0"/>
                <a:cs typeface="Arial" pitchFamily="34" charset="0"/>
              </a:rPr>
              <a:t>Evaluación ambiental</a:t>
            </a:r>
          </a:p>
        </p:txBody>
      </p:sp>
      <p:sp>
        <p:nvSpPr>
          <p:cNvPr id="29" name="28 Rectángulo"/>
          <p:cNvSpPr/>
          <p:nvPr/>
        </p:nvSpPr>
        <p:spPr>
          <a:xfrm>
            <a:off x="3929058" y="4192595"/>
            <a:ext cx="4572000" cy="307975"/>
          </a:xfrm>
          <a:prstGeom prst="rect">
            <a:avLst/>
          </a:prstGeom>
        </p:spPr>
        <p:style>
          <a:lnRef idx="2">
            <a:schemeClr val="accent2"/>
          </a:lnRef>
          <a:fillRef idx="1">
            <a:schemeClr val="lt1"/>
          </a:fillRef>
          <a:effectRef idx="0">
            <a:schemeClr val="accent2"/>
          </a:effectRef>
          <a:fontRef idx="minor">
            <a:schemeClr val="dk1"/>
          </a:fontRef>
        </p:style>
        <p:txBody>
          <a:bodyPr>
            <a:spAutoFit/>
          </a:bodyPr>
          <a:lstStyle/>
          <a:p>
            <a:pPr>
              <a:defRPr/>
            </a:pPr>
            <a:r>
              <a:rPr lang="es-ES" sz="1400" dirty="0">
                <a:latin typeface="Arial" pitchFamily="34" charset="0"/>
                <a:cs typeface="Arial" pitchFamily="34" charset="0"/>
              </a:rPr>
              <a:t>Disponibilidad de datos de calidad ambiental del aire.</a:t>
            </a:r>
          </a:p>
        </p:txBody>
      </p:sp>
      <p:sp>
        <p:nvSpPr>
          <p:cNvPr id="31" name="30 Rectángulo"/>
          <p:cNvSpPr/>
          <p:nvPr/>
        </p:nvSpPr>
        <p:spPr>
          <a:xfrm>
            <a:off x="3929058" y="1835141"/>
            <a:ext cx="3128962" cy="307975"/>
          </a:xfrm>
          <a:prstGeom prst="rect">
            <a:avLst/>
          </a:prstGeom>
        </p:spPr>
        <p:style>
          <a:lnRef idx="2">
            <a:schemeClr val="accent2"/>
          </a:lnRef>
          <a:fillRef idx="1">
            <a:schemeClr val="lt1"/>
          </a:fillRef>
          <a:effectRef idx="0">
            <a:schemeClr val="accent2"/>
          </a:effectRef>
          <a:fontRef idx="minor">
            <a:schemeClr val="dk1"/>
          </a:fontRef>
        </p:style>
        <p:txBody>
          <a:bodyPr wrap="none">
            <a:spAutoFit/>
          </a:bodyPr>
          <a:lstStyle/>
          <a:p>
            <a:pPr>
              <a:defRPr/>
            </a:pPr>
            <a:r>
              <a:rPr lang="es-ES" sz="1400" dirty="0">
                <a:latin typeface="Arial" pitchFamily="34" charset="0"/>
                <a:cs typeface="Arial" pitchFamily="34" charset="0"/>
              </a:rPr>
              <a:t>Uso del terreno circundante a la obra</a:t>
            </a:r>
          </a:p>
        </p:txBody>
      </p:sp>
      <p:sp>
        <p:nvSpPr>
          <p:cNvPr id="32" name="31 Rectángulo"/>
          <p:cNvSpPr/>
          <p:nvPr/>
        </p:nvSpPr>
        <p:spPr>
          <a:xfrm>
            <a:off x="3929058" y="3049587"/>
            <a:ext cx="3109913" cy="307975"/>
          </a:xfrm>
          <a:prstGeom prst="rect">
            <a:avLst/>
          </a:prstGeom>
        </p:spPr>
        <p:style>
          <a:lnRef idx="2">
            <a:schemeClr val="accent2"/>
          </a:lnRef>
          <a:fillRef idx="1">
            <a:schemeClr val="lt1"/>
          </a:fillRef>
          <a:effectRef idx="0">
            <a:schemeClr val="accent2"/>
          </a:effectRef>
          <a:fontRef idx="minor">
            <a:schemeClr val="dk1"/>
          </a:fontRef>
        </p:style>
        <p:txBody>
          <a:bodyPr wrap="none">
            <a:spAutoFit/>
          </a:bodyPr>
          <a:lstStyle/>
          <a:p>
            <a:pPr>
              <a:defRPr/>
            </a:pPr>
            <a:r>
              <a:rPr lang="es-ES" sz="1400" dirty="0">
                <a:latin typeface="Arial" pitchFamily="34" charset="0"/>
                <a:cs typeface="Arial" pitchFamily="34" charset="0"/>
              </a:rPr>
              <a:t>Facilidad de disposición de efluentes</a:t>
            </a:r>
          </a:p>
        </p:txBody>
      </p:sp>
      <p:sp>
        <p:nvSpPr>
          <p:cNvPr id="33" name="3 Rectángulo"/>
          <p:cNvSpPr>
            <a:spLocks noChangeArrowheads="1"/>
          </p:cNvSpPr>
          <p:nvPr/>
        </p:nvSpPr>
        <p:spPr bwMode="auto">
          <a:xfrm>
            <a:off x="1714480" y="571480"/>
            <a:ext cx="5295900" cy="368300"/>
          </a:xfrm>
          <a:prstGeom prst="rect">
            <a:avLst/>
          </a:prstGeom>
          <a:noFill/>
          <a:ln w="9525">
            <a:noFill/>
            <a:miter lim="800000"/>
            <a:headEnd/>
            <a:tailEnd/>
          </a:ln>
        </p:spPr>
        <p:txBody>
          <a:bodyPr>
            <a:spAutoFit/>
          </a:bodyPr>
          <a:lstStyle/>
          <a:p>
            <a:r>
              <a:rPr lang="es-ES" b="1" dirty="0">
                <a:ln>
                  <a:solidFill>
                    <a:sysClr val="windowText" lastClr="000000"/>
                  </a:solidFill>
                </a:ln>
                <a:latin typeface="Arial" pitchFamily="34" charset="0"/>
                <a:cs typeface="Arial" pitchFamily="34" charset="0"/>
              </a:rPr>
              <a:t>Consideraciones para Evaluación del sitio</a:t>
            </a:r>
          </a:p>
        </p:txBody>
      </p:sp>
      <p:pic>
        <p:nvPicPr>
          <p:cNvPr id="34" name="Imagen 2"/>
          <p:cNvPicPr>
            <a:picLocks noChangeAspect="1" noChangeArrowheads="1"/>
          </p:cNvPicPr>
          <p:nvPr/>
        </p:nvPicPr>
        <p:blipFill>
          <a:blip r:embed="rId3" cstate="print"/>
          <a:srcRect/>
          <a:stretch>
            <a:fillRect/>
          </a:stretch>
        </p:blipFill>
        <p:spPr bwMode="auto">
          <a:xfrm>
            <a:off x="0" y="0"/>
            <a:ext cx="1119693" cy="1167432"/>
          </a:xfrm>
          <a:prstGeom prst="rect">
            <a:avLst/>
          </a:prstGeom>
          <a:noFill/>
          <a:ln w="9525">
            <a:noFill/>
            <a:miter lim="800000"/>
            <a:headEnd/>
            <a:tailEnd/>
          </a:ln>
        </p:spPr>
      </p:pic>
      <p:sp>
        <p:nvSpPr>
          <p:cNvPr id="35" name="34 Abrir llave"/>
          <p:cNvSpPr/>
          <p:nvPr/>
        </p:nvSpPr>
        <p:spPr>
          <a:xfrm>
            <a:off x="2857488" y="2049455"/>
            <a:ext cx="928694" cy="2428892"/>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s-VE"/>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5 Rectángulo"/>
          <p:cNvSpPr/>
          <p:nvPr/>
        </p:nvSpPr>
        <p:spPr>
          <a:xfrm>
            <a:off x="457200" y="2290763"/>
            <a:ext cx="2778125" cy="522287"/>
          </a:xfrm>
          <a:prstGeom prst="rect">
            <a:avLst/>
          </a:prstGeom>
        </p:spPr>
        <p:style>
          <a:lnRef idx="2">
            <a:schemeClr val="accent2"/>
          </a:lnRef>
          <a:fillRef idx="1">
            <a:schemeClr val="lt1"/>
          </a:fillRef>
          <a:effectRef idx="0">
            <a:schemeClr val="accent2"/>
          </a:effectRef>
          <a:fontRef idx="minor">
            <a:schemeClr val="dk1"/>
          </a:fontRef>
        </p:style>
        <p:txBody>
          <a:bodyPr>
            <a:spAutoFit/>
          </a:bodyPr>
          <a:lstStyle/>
          <a:p>
            <a:pPr>
              <a:defRPr/>
            </a:pPr>
            <a:r>
              <a:rPr lang="es-ES" sz="1400" dirty="0">
                <a:latin typeface="Arial" pitchFamily="34" charset="0"/>
                <a:cs typeface="Arial" pitchFamily="34" charset="0"/>
              </a:rPr>
              <a:t>Aspectos relativos a las características del sitio</a:t>
            </a:r>
          </a:p>
        </p:txBody>
      </p:sp>
      <p:pic>
        <p:nvPicPr>
          <p:cNvPr id="35843" name="Picture 3"/>
          <p:cNvPicPr>
            <a:picLocks noChangeAspect="1" noChangeArrowheads="1"/>
          </p:cNvPicPr>
          <p:nvPr/>
        </p:nvPicPr>
        <p:blipFill>
          <a:blip r:embed="rId2" cstate="print"/>
          <a:srcRect/>
          <a:stretch>
            <a:fillRect/>
          </a:stretch>
        </p:blipFill>
        <p:spPr bwMode="auto">
          <a:xfrm>
            <a:off x="317110" y="3333953"/>
            <a:ext cx="3746256" cy="2809692"/>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p:spPr>
      </p:pic>
      <p:sp>
        <p:nvSpPr>
          <p:cNvPr id="30" name="29 Rectángulo"/>
          <p:cNvSpPr/>
          <p:nvPr/>
        </p:nvSpPr>
        <p:spPr>
          <a:xfrm>
            <a:off x="3929058" y="6286520"/>
            <a:ext cx="2300288" cy="307975"/>
          </a:xfrm>
          <a:prstGeom prst="rect">
            <a:avLst/>
          </a:prstGeom>
        </p:spPr>
        <p:style>
          <a:lnRef idx="2">
            <a:schemeClr val="accent1"/>
          </a:lnRef>
          <a:fillRef idx="1">
            <a:schemeClr val="lt1"/>
          </a:fillRef>
          <a:effectRef idx="0">
            <a:schemeClr val="accent1"/>
          </a:effectRef>
          <a:fontRef idx="minor">
            <a:schemeClr val="dk1"/>
          </a:fontRef>
        </p:style>
        <p:txBody>
          <a:bodyPr>
            <a:spAutoFit/>
          </a:bodyPr>
          <a:lstStyle/>
          <a:p>
            <a:pPr>
              <a:defRPr/>
            </a:pPr>
            <a:r>
              <a:rPr lang="es-ES" sz="1400" dirty="0">
                <a:latin typeface="Arial" pitchFamily="34" charset="0"/>
                <a:cs typeface="Arial" pitchFamily="34" charset="0"/>
              </a:rPr>
              <a:t>Aguas de lluvias</a:t>
            </a:r>
          </a:p>
        </p:txBody>
      </p:sp>
      <p:sp>
        <p:nvSpPr>
          <p:cNvPr id="33" name="32 Rectángulo"/>
          <p:cNvSpPr/>
          <p:nvPr/>
        </p:nvSpPr>
        <p:spPr>
          <a:xfrm>
            <a:off x="3857620" y="1357298"/>
            <a:ext cx="1735732" cy="307777"/>
          </a:xfrm>
          <a:prstGeom prst="rect">
            <a:avLst/>
          </a:prstGeom>
        </p:spPr>
        <p:style>
          <a:lnRef idx="2">
            <a:schemeClr val="accent1"/>
          </a:lnRef>
          <a:fillRef idx="1">
            <a:schemeClr val="lt1"/>
          </a:fillRef>
          <a:effectRef idx="0">
            <a:schemeClr val="accent1"/>
          </a:effectRef>
          <a:fontRef idx="minor">
            <a:schemeClr val="dk1"/>
          </a:fontRef>
        </p:style>
        <p:txBody>
          <a:bodyPr wrap="none">
            <a:spAutoFit/>
          </a:bodyPr>
          <a:lstStyle/>
          <a:p>
            <a:pPr>
              <a:defRPr/>
            </a:pPr>
            <a:r>
              <a:rPr lang="es-ES" sz="1400" dirty="0">
                <a:latin typeface="Arial" pitchFamily="34" charset="0"/>
                <a:cs typeface="Arial" pitchFamily="34" charset="0"/>
              </a:rPr>
              <a:t>Topografía del sitio.</a:t>
            </a:r>
          </a:p>
        </p:txBody>
      </p:sp>
      <p:sp>
        <p:nvSpPr>
          <p:cNvPr id="34" name="33 Rectángulo"/>
          <p:cNvSpPr/>
          <p:nvPr/>
        </p:nvSpPr>
        <p:spPr>
          <a:xfrm>
            <a:off x="3857620" y="2643182"/>
            <a:ext cx="1866217" cy="307777"/>
          </a:xfrm>
          <a:prstGeom prst="rect">
            <a:avLst/>
          </a:prstGeom>
        </p:spPr>
        <p:style>
          <a:lnRef idx="2">
            <a:schemeClr val="accent1"/>
          </a:lnRef>
          <a:fillRef idx="1">
            <a:schemeClr val="lt1"/>
          </a:fillRef>
          <a:effectRef idx="0">
            <a:schemeClr val="accent1"/>
          </a:effectRef>
          <a:fontRef idx="minor">
            <a:schemeClr val="dk1"/>
          </a:fontRef>
        </p:style>
        <p:txBody>
          <a:bodyPr wrap="none">
            <a:spAutoFit/>
          </a:bodyPr>
          <a:lstStyle/>
          <a:p>
            <a:pPr>
              <a:defRPr/>
            </a:pPr>
            <a:r>
              <a:rPr lang="es-ES" sz="1400" dirty="0">
                <a:latin typeface="Arial" pitchFamily="34" charset="0"/>
                <a:cs typeface="Arial" pitchFamily="34" charset="0"/>
              </a:rPr>
              <a:t>Efluentes de proceso</a:t>
            </a:r>
          </a:p>
        </p:txBody>
      </p:sp>
      <p:sp>
        <p:nvSpPr>
          <p:cNvPr id="35" name="34 Rectángulo"/>
          <p:cNvSpPr/>
          <p:nvPr/>
        </p:nvSpPr>
        <p:spPr>
          <a:xfrm>
            <a:off x="3929058" y="3929066"/>
            <a:ext cx="1747837" cy="307975"/>
          </a:xfrm>
          <a:prstGeom prst="rect">
            <a:avLst/>
          </a:prstGeom>
        </p:spPr>
        <p:style>
          <a:lnRef idx="2">
            <a:schemeClr val="accent1"/>
          </a:lnRef>
          <a:fillRef idx="1">
            <a:schemeClr val="lt1"/>
          </a:fillRef>
          <a:effectRef idx="0">
            <a:schemeClr val="accent1"/>
          </a:effectRef>
          <a:fontRef idx="minor">
            <a:schemeClr val="dk1"/>
          </a:fontRef>
        </p:style>
        <p:txBody>
          <a:bodyPr wrap="none">
            <a:spAutoFit/>
          </a:bodyPr>
          <a:lstStyle/>
          <a:p>
            <a:pPr>
              <a:defRPr/>
            </a:pPr>
            <a:r>
              <a:rPr lang="es-ES" sz="1400" dirty="0">
                <a:latin typeface="Arial" pitchFamily="34" charset="0"/>
                <a:cs typeface="Arial" pitchFamily="34" charset="0"/>
              </a:rPr>
              <a:t>Efluentes sanitarios</a:t>
            </a:r>
          </a:p>
        </p:txBody>
      </p:sp>
      <p:sp>
        <p:nvSpPr>
          <p:cNvPr id="36" name="35 Rectángulo"/>
          <p:cNvSpPr/>
          <p:nvPr/>
        </p:nvSpPr>
        <p:spPr>
          <a:xfrm>
            <a:off x="3857620" y="3286124"/>
            <a:ext cx="2919412" cy="307975"/>
          </a:xfrm>
          <a:prstGeom prst="rect">
            <a:avLst/>
          </a:prstGeom>
        </p:spPr>
        <p:style>
          <a:lnRef idx="2">
            <a:schemeClr val="accent1"/>
          </a:lnRef>
          <a:fillRef idx="1">
            <a:schemeClr val="lt1"/>
          </a:fillRef>
          <a:effectRef idx="0">
            <a:schemeClr val="accent1"/>
          </a:effectRef>
          <a:fontRef idx="minor">
            <a:schemeClr val="dk1"/>
          </a:fontRef>
        </p:style>
        <p:txBody>
          <a:bodyPr wrap="none">
            <a:spAutoFit/>
          </a:bodyPr>
          <a:lstStyle/>
          <a:p>
            <a:pPr>
              <a:defRPr/>
            </a:pPr>
            <a:r>
              <a:rPr lang="es-ES" sz="1400" dirty="0">
                <a:latin typeface="Arial" pitchFamily="34" charset="0"/>
                <a:cs typeface="Arial" pitchFamily="34" charset="0"/>
              </a:rPr>
              <a:t>Uso de la tierra de los alrededores</a:t>
            </a:r>
          </a:p>
        </p:txBody>
      </p:sp>
      <p:sp>
        <p:nvSpPr>
          <p:cNvPr id="37" name="36 Rectángulo"/>
          <p:cNvSpPr/>
          <p:nvPr/>
        </p:nvSpPr>
        <p:spPr>
          <a:xfrm>
            <a:off x="3929058" y="4530725"/>
            <a:ext cx="4572000" cy="522288"/>
          </a:xfrm>
          <a:prstGeom prst="rect">
            <a:avLst/>
          </a:prstGeom>
        </p:spPr>
        <p:style>
          <a:lnRef idx="2">
            <a:schemeClr val="accent1"/>
          </a:lnRef>
          <a:fillRef idx="1">
            <a:schemeClr val="lt1"/>
          </a:fillRef>
          <a:effectRef idx="0">
            <a:schemeClr val="accent1"/>
          </a:effectRef>
          <a:fontRef idx="minor">
            <a:schemeClr val="dk1"/>
          </a:fontRef>
        </p:style>
        <p:txBody>
          <a:bodyPr>
            <a:spAutoFit/>
          </a:bodyPr>
          <a:lstStyle/>
          <a:p>
            <a:pPr>
              <a:defRPr/>
            </a:pPr>
            <a:r>
              <a:rPr lang="es-ES" sz="1400" dirty="0">
                <a:latin typeface="Arial" pitchFamily="34" charset="0"/>
                <a:cs typeface="Arial" pitchFamily="34" charset="0"/>
              </a:rPr>
              <a:t>Acceso (carreteras, muelles, aeropuertos) para construcción y operación.</a:t>
            </a:r>
          </a:p>
        </p:txBody>
      </p:sp>
      <p:sp>
        <p:nvSpPr>
          <p:cNvPr id="38" name="37 Rectángulo"/>
          <p:cNvSpPr/>
          <p:nvPr/>
        </p:nvSpPr>
        <p:spPr>
          <a:xfrm>
            <a:off x="3941777" y="5214950"/>
            <a:ext cx="2630487" cy="369887"/>
          </a:xfrm>
          <a:prstGeom prst="rect">
            <a:avLst/>
          </a:prstGeom>
        </p:spPr>
        <p:style>
          <a:lnRef idx="2">
            <a:schemeClr val="accent1"/>
          </a:lnRef>
          <a:fillRef idx="1">
            <a:schemeClr val="lt1"/>
          </a:fillRef>
          <a:effectRef idx="0">
            <a:schemeClr val="accent1"/>
          </a:effectRef>
          <a:fontRef idx="minor">
            <a:schemeClr val="dk1"/>
          </a:fontRef>
        </p:style>
        <p:txBody>
          <a:bodyPr wrap="none">
            <a:spAutoFit/>
          </a:bodyPr>
          <a:lstStyle/>
          <a:p>
            <a:pPr>
              <a:defRPr/>
            </a:pPr>
            <a:r>
              <a:rPr lang="es-ES" sz="1400" dirty="0">
                <a:latin typeface="Arial" pitchFamily="34" charset="0"/>
                <a:cs typeface="Arial" pitchFamily="34" charset="0"/>
              </a:rPr>
              <a:t>Factibilidad</a:t>
            </a:r>
            <a:r>
              <a:rPr lang="es-ES" dirty="0"/>
              <a:t> de construcción</a:t>
            </a:r>
          </a:p>
        </p:txBody>
      </p:sp>
      <p:sp>
        <p:nvSpPr>
          <p:cNvPr id="39" name="38 Rectángulo"/>
          <p:cNvSpPr/>
          <p:nvPr/>
        </p:nvSpPr>
        <p:spPr>
          <a:xfrm>
            <a:off x="6143636" y="3906843"/>
            <a:ext cx="1905000" cy="307975"/>
          </a:xfrm>
          <a:prstGeom prst="rect">
            <a:avLst/>
          </a:prstGeom>
        </p:spPr>
        <p:style>
          <a:lnRef idx="2">
            <a:schemeClr val="accent1"/>
          </a:lnRef>
          <a:fillRef idx="1">
            <a:schemeClr val="lt1"/>
          </a:fillRef>
          <a:effectRef idx="0">
            <a:schemeClr val="accent1"/>
          </a:effectRef>
          <a:fontRef idx="minor">
            <a:schemeClr val="dk1"/>
          </a:fontRef>
        </p:style>
        <p:txBody>
          <a:bodyPr wrap="none">
            <a:spAutoFit/>
          </a:bodyPr>
          <a:lstStyle/>
          <a:p>
            <a:pPr>
              <a:defRPr/>
            </a:pPr>
            <a:r>
              <a:rPr lang="es-ES" sz="1400" dirty="0">
                <a:latin typeface="Arial" pitchFamily="34" charset="0"/>
                <a:cs typeface="Arial" pitchFamily="34" charset="0"/>
              </a:rPr>
              <a:t>Propiedad del terreno</a:t>
            </a:r>
          </a:p>
        </p:txBody>
      </p:sp>
      <p:sp>
        <p:nvSpPr>
          <p:cNvPr id="40" name="39 Rectángulo"/>
          <p:cNvSpPr/>
          <p:nvPr/>
        </p:nvSpPr>
        <p:spPr>
          <a:xfrm>
            <a:off x="3929058" y="5715016"/>
            <a:ext cx="3078163" cy="307975"/>
          </a:xfrm>
          <a:prstGeom prst="rect">
            <a:avLst/>
          </a:prstGeom>
        </p:spPr>
        <p:style>
          <a:lnRef idx="2">
            <a:schemeClr val="accent1"/>
          </a:lnRef>
          <a:fillRef idx="1">
            <a:schemeClr val="lt1"/>
          </a:fillRef>
          <a:effectRef idx="0">
            <a:schemeClr val="accent1"/>
          </a:effectRef>
          <a:fontRef idx="minor">
            <a:schemeClr val="dk1"/>
          </a:fontRef>
        </p:style>
        <p:txBody>
          <a:bodyPr wrap="none">
            <a:spAutoFit/>
          </a:bodyPr>
          <a:lstStyle/>
          <a:p>
            <a:pPr>
              <a:defRPr/>
            </a:pPr>
            <a:r>
              <a:rPr lang="es-ES" sz="1400" dirty="0">
                <a:latin typeface="Arial" pitchFamily="34" charset="0"/>
                <a:cs typeface="Arial" pitchFamily="34" charset="0"/>
              </a:rPr>
              <a:t>Costo total de desarrollo del terreno.</a:t>
            </a:r>
          </a:p>
        </p:txBody>
      </p:sp>
      <p:sp>
        <p:nvSpPr>
          <p:cNvPr id="41" name="40 Rectángulo"/>
          <p:cNvSpPr/>
          <p:nvPr/>
        </p:nvSpPr>
        <p:spPr>
          <a:xfrm>
            <a:off x="3857620" y="2000240"/>
            <a:ext cx="2185988" cy="306387"/>
          </a:xfrm>
          <a:prstGeom prst="rect">
            <a:avLst/>
          </a:prstGeom>
        </p:spPr>
        <p:style>
          <a:lnRef idx="2">
            <a:schemeClr val="accent1"/>
          </a:lnRef>
          <a:fillRef idx="1">
            <a:schemeClr val="lt1"/>
          </a:fillRef>
          <a:effectRef idx="0">
            <a:schemeClr val="accent1"/>
          </a:effectRef>
          <a:fontRef idx="minor">
            <a:schemeClr val="dk1"/>
          </a:fontRef>
        </p:style>
        <p:txBody>
          <a:bodyPr wrap="none">
            <a:spAutoFit/>
          </a:bodyPr>
          <a:lstStyle/>
          <a:p>
            <a:pPr>
              <a:defRPr/>
            </a:pPr>
            <a:r>
              <a:rPr lang="es-ES" sz="1400" dirty="0">
                <a:latin typeface="Arial" pitchFamily="34" charset="0"/>
                <a:cs typeface="Arial" pitchFamily="34" charset="0"/>
              </a:rPr>
              <a:t>Aspectos meteorológicos</a:t>
            </a:r>
          </a:p>
        </p:txBody>
      </p:sp>
      <p:sp>
        <p:nvSpPr>
          <p:cNvPr id="17" name="3 Rectángulo"/>
          <p:cNvSpPr>
            <a:spLocks noChangeArrowheads="1"/>
          </p:cNvSpPr>
          <p:nvPr/>
        </p:nvSpPr>
        <p:spPr bwMode="auto">
          <a:xfrm>
            <a:off x="1714480" y="571480"/>
            <a:ext cx="5295900" cy="368300"/>
          </a:xfrm>
          <a:prstGeom prst="rect">
            <a:avLst/>
          </a:prstGeom>
          <a:noFill/>
          <a:ln w="9525">
            <a:noFill/>
            <a:miter lim="800000"/>
            <a:headEnd/>
            <a:tailEnd/>
          </a:ln>
        </p:spPr>
        <p:txBody>
          <a:bodyPr>
            <a:spAutoFit/>
          </a:bodyPr>
          <a:lstStyle/>
          <a:p>
            <a:r>
              <a:rPr lang="es-ES" b="1" dirty="0">
                <a:ln>
                  <a:solidFill>
                    <a:sysClr val="windowText" lastClr="000000"/>
                  </a:solidFill>
                </a:ln>
                <a:latin typeface="Arial" pitchFamily="34" charset="0"/>
                <a:cs typeface="Arial" pitchFamily="34" charset="0"/>
              </a:rPr>
              <a:t>Consideraciones para Evaluación del sitio</a:t>
            </a:r>
          </a:p>
        </p:txBody>
      </p:sp>
      <p:pic>
        <p:nvPicPr>
          <p:cNvPr id="18" name="Imagen 2"/>
          <p:cNvPicPr>
            <a:picLocks noChangeAspect="1" noChangeArrowheads="1"/>
          </p:cNvPicPr>
          <p:nvPr/>
        </p:nvPicPr>
        <p:blipFill>
          <a:blip r:embed="rId3" cstate="print"/>
          <a:srcRect/>
          <a:stretch>
            <a:fillRect/>
          </a:stretch>
        </p:blipFill>
        <p:spPr bwMode="auto">
          <a:xfrm>
            <a:off x="0" y="0"/>
            <a:ext cx="1119693" cy="1167432"/>
          </a:xfrm>
          <a:prstGeom prst="rect">
            <a:avLst/>
          </a:prstGeom>
          <a:noFill/>
          <a:ln w="9525">
            <a:noFill/>
            <a:miter lim="800000"/>
            <a:headEnd/>
            <a:tailEnd/>
          </a:ln>
        </p:spPr>
      </p:pic>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20 Redondear rectángulo de esquina diagonal"/>
          <p:cNvSpPr/>
          <p:nvPr/>
        </p:nvSpPr>
        <p:spPr bwMode="auto">
          <a:xfrm>
            <a:off x="3857620" y="1428736"/>
            <a:ext cx="5214974" cy="785818"/>
          </a:xfrm>
          <a:prstGeom prst="round2DiagRect">
            <a:avLst/>
          </a:prstGeom>
          <a:ln/>
        </p:spPr>
        <p:style>
          <a:lnRef idx="1">
            <a:schemeClr val="dk1"/>
          </a:lnRef>
          <a:fillRef idx="2">
            <a:schemeClr val="dk1"/>
          </a:fillRef>
          <a:effectRef idx="1">
            <a:schemeClr val="dk1"/>
          </a:effectRef>
          <a:fontRef idx="minor">
            <a:schemeClr val="dk1"/>
          </a:fontRef>
        </p:style>
        <p:txBody>
          <a:bodyPr anchor="ctr"/>
          <a:lstStyle/>
          <a:p>
            <a:pPr lvl="0"/>
            <a:r>
              <a:rPr lang="es-ES" sz="1400" dirty="0">
                <a:solidFill>
                  <a:schemeClr val="tx1"/>
                </a:solidFill>
                <a:latin typeface="Arial" pitchFamily="34" charset="0"/>
                <a:ea typeface="Calibri" pitchFamily="34" charset="0"/>
                <a:cs typeface="Arial" pitchFamily="34" charset="0"/>
              </a:rPr>
              <a:t>Se seleccionan aquellas variables o aspectos que son importantes para la escogencia de la ubicación, la siguiente tabla se propone para la discusión</a:t>
            </a:r>
            <a:endParaRPr lang="es-ES" sz="1400" dirty="0">
              <a:solidFill>
                <a:schemeClr val="tx1"/>
              </a:solidFill>
            </a:endParaRPr>
          </a:p>
        </p:txBody>
      </p:sp>
      <p:sp>
        <p:nvSpPr>
          <p:cNvPr id="22" name="21 Redondear rectángulo de esquina diagonal"/>
          <p:cNvSpPr/>
          <p:nvPr/>
        </p:nvSpPr>
        <p:spPr bwMode="auto">
          <a:xfrm>
            <a:off x="3929058" y="3429000"/>
            <a:ext cx="5072098" cy="714380"/>
          </a:xfrm>
          <a:prstGeom prst="round2DiagRect">
            <a:avLst/>
          </a:prstGeom>
          <a:ln/>
        </p:spPr>
        <p:style>
          <a:lnRef idx="1">
            <a:schemeClr val="dk1"/>
          </a:lnRef>
          <a:fillRef idx="2">
            <a:schemeClr val="dk1"/>
          </a:fillRef>
          <a:effectRef idx="1">
            <a:schemeClr val="dk1"/>
          </a:effectRef>
          <a:fontRef idx="minor">
            <a:schemeClr val="dk1"/>
          </a:fontRef>
        </p:style>
        <p:txBody>
          <a:bodyPr anchor="ctr"/>
          <a:lstStyle/>
          <a:p>
            <a:pPr lvl="0"/>
            <a:r>
              <a:rPr lang="es-ES" sz="1400" dirty="0">
                <a:solidFill>
                  <a:schemeClr val="tx1"/>
                </a:solidFill>
                <a:latin typeface="Arial" pitchFamily="34" charset="0"/>
                <a:ea typeface="Calibri" pitchFamily="34" charset="0"/>
                <a:cs typeface="Arial" pitchFamily="34" charset="0"/>
              </a:rPr>
              <a:t>Para cada opción a evaluar se calificará cada una de las variables en el rango de 1 a 5.</a:t>
            </a:r>
            <a:endParaRPr lang="es-ES" sz="1400" dirty="0"/>
          </a:p>
        </p:txBody>
      </p:sp>
      <p:sp>
        <p:nvSpPr>
          <p:cNvPr id="23" name="22 Redondear rectángulo de esquina diagonal"/>
          <p:cNvSpPr/>
          <p:nvPr/>
        </p:nvSpPr>
        <p:spPr bwMode="auto">
          <a:xfrm>
            <a:off x="3929058" y="2428868"/>
            <a:ext cx="5072098" cy="785818"/>
          </a:xfrm>
          <a:prstGeom prst="round2DiagRect">
            <a:avLst/>
          </a:prstGeom>
          <a:ln/>
        </p:spPr>
        <p:style>
          <a:lnRef idx="1">
            <a:schemeClr val="dk1"/>
          </a:lnRef>
          <a:fillRef idx="2">
            <a:schemeClr val="dk1"/>
          </a:fillRef>
          <a:effectRef idx="1">
            <a:schemeClr val="dk1"/>
          </a:effectRef>
          <a:fontRef idx="minor">
            <a:schemeClr val="dk1"/>
          </a:fontRef>
        </p:style>
        <p:txBody>
          <a:bodyPr anchor="ctr"/>
          <a:lstStyle/>
          <a:p>
            <a:pPr lvl="0" algn="just"/>
            <a:r>
              <a:rPr lang="es-ES" sz="1400" dirty="0">
                <a:solidFill>
                  <a:schemeClr val="tx1"/>
                </a:solidFill>
                <a:latin typeface="Arial" pitchFamily="34" charset="0"/>
                <a:ea typeface="Calibri" pitchFamily="34" charset="0"/>
                <a:cs typeface="Arial" pitchFamily="34" charset="0"/>
              </a:rPr>
              <a:t>Se le asigna un peso o ponderación para indicar la importancia relativa entre todas las variables, esta se puede expresar en puntos o en porcentaje.</a:t>
            </a:r>
            <a:endParaRPr lang="es-ES" sz="1400" dirty="0"/>
          </a:p>
        </p:txBody>
      </p:sp>
      <p:cxnSp>
        <p:nvCxnSpPr>
          <p:cNvPr id="24" name="23 Conector recto"/>
          <p:cNvCxnSpPr/>
          <p:nvPr/>
        </p:nvCxnSpPr>
        <p:spPr>
          <a:xfrm rot="5400000">
            <a:off x="1500180" y="3571874"/>
            <a:ext cx="4002088" cy="1588"/>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5" name="24 Conector recto"/>
          <p:cNvCxnSpPr/>
          <p:nvPr/>
        </p:nvCxnSpPr>
        <p:spPr>
          <a:xfrm>
            <a:off x="3500430" y="3643314"/>
            <a:ext cx="428628" cy="4"/>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sp>
        <p:nvSpPr>
          <p:cNvPr id="27" name="26 Rectángulo"/>
          <p:cNvSpPr/>
          <p:nvPr/>
        </p:nvSpPr>
        <p:spPr>
          <a:xfrm>
            <a:off x="0" y="3071810"/>
            <a:ext cx="2198038" cy="369332"/>
          </a:xfrm>
          <a:prstGeom prst="rect">
            <a:avLst/>
          </a:prstGeom>
        </p:spPr>
        <p:txBody>
          <a:bodyPr wrap="none">
            <a:spAutoFit/>
          </a:bodyPr>
          <a:lstStyle/>
          <a:p>
            <a:pPr algn="ctr"/>
            <a:r>
              <a:rPr lang="es-ES" dirty="0">
                <a:solidFill>
                  <a:schemeClr val="bg1"/>
                </a:solidFill>
                <a:latin typeface="Arial" pitchFamily="34" charset="0"/>
                <a:cs typeface="Arial" pitchFamily="34" charset="0"/>
              </a:rPr>
              <a:t>Evaluación del Sitio</a:t>
            </a:r>
          </a:p>
        </p:txBody>
      </p:sp>
      <p:cxnSp>
        <p:nvCxnSpPr>
          <p:cNvPr id="28" name="27 Conector recto"/>
          <p:cNvCxnSpPr/>
          <p:nvPr/>
        </p:nvCxnSpPr>
        <p:spPr>
          <a:xfrm>
            <a:off x="3500430" y="2857496"/>
            <a:ext cx="428628" cy="4"/>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9" name="28 Conector recto"/>
          <p:cNvCxnSpPr/>
          <p:nvPr/>
        </p:nvCxnSpPr>
        <p:spPr>
          <a:xfrm>
            <a:off x="3500430" y="1571612"/>
            <a:ext cx="357190" cy="4"/>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3" name="32 Conector recto"/>
          <p:cNvCxnSpPr/>
          <p:nvPr/>
        </p:nvCxnSpPr>
        <p:spPr>
          <a:xfrm>
            <a:off x="3500430" y="4643446"/>
            <a:ext cx="428628" cy="4"/>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4" name="33 Conector recto"/>
          <p:cNvCxnSpPr/>
          <p:nvPr/>
        </p:nvCxnSpPr>
        <p:spPr>
          <a:xfrm>
            <a:off x="3500430" y="5572140"/>
            <a:ext cx="428628" cy="4"/>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sp>
        <p:nvSpPr>
          <p:cNvPr id="35" name="34 Redondear rectángulo de esquina diagonal"/>
          <p:cNvSpPr/>
          <p:nvPr/>
        </p:nvSpPr>
        <p:spPr bwMode="auto">
          <a:xfrm>
            <a:off x="3929058" y="4286256"/>
            <a:ext cx="5072098" cy="928694"/>
          </a:xfrm>
          <a:prstGeom prst="round2DiagRect">
            <a:avLst/>
          </a:prstGeom>
          <a:ln/>
        </p:spPr>
        <p:style>
          <a:lnRef idx="1">
            <a:schemeClr val="dk1"/>
          </a:lnRef>
          <a:fillRef idx="2">
            <a:schemeClr val="dk1"/>
          </a:fillRef>
          <a:effectRef idx="1">
            <a:schemeClr val="dk1"/>
          </a:effectRef>
          <a:fontRef idx="minor">
            <a:schemeClr val="dk1"/>
          </a:fontRef>
        </p:style>
        <p:txBody>
          <a:bodyPr anchor="ctr"/>
          <a:lstStyle/>
          <a:p>
            <a:pPr lvl="0"/>
            <a:r>
              <a:rPr lang="es-ES" sz="1400" dirty="0">
                <a:solidFill>
                  <a:schemeClr val="tx1"/>
                </a:solidFill>
                <a:latin typeface="Arial" pitchFamily="34" charset="0"/>
                <a:ea typeface="Calibri" pitchFamily="34" charset="0"/>
                <a:cs typeface="Arial" pitchFamily="34" charset="0"/>
              </a:rPr>
              <a:t>Se asignará la calificación más alta en la medida que la variable se acerque al valor ideal o deseado, por ejemplo se asignará el valor más alto a la variable “Costo” a aquella opción que tenga el costo más bajo</a:t>
            </a:r>
            <a:endParaRPr lang="es-ES" sz="1400" dirty="0"/>
          </a:p>
        </p:txBody>
      </p:sp>
      <p:sp>
        <p:nvSpPr>
          <p:cNvPr id="39" name="38 Redondear rectángulo de esquina diagonal"/>
          <p:cNvSpPr/>
          <p:nvPr/>
        </p:nvSpPr>
        <p:spPr bwMode="auto">
          <a:xfrm>
            <a:off x="3929058" y="5286388"/>
            <a:ext cx="5072098" cy="714380"/>
          </a:xfrm>
          <a:prstGeom prst="round2DiagRect">
            <a:avLst/>
          </a:prstGeom>
          <a:ln/>
        </p:spPr>
        <p:style>
          <a:lnRef idx="1">
            <a:schemeClr val="dk1"/>
          </a:lnRef>
          <a:fillRef idx="2">
            <a:schemeClr val="dk1"/>
          </a:fillRef>
          <a:effectRef idx="1">
            <a:schemeClr val="dk1"/>
          </a:effectRef>
          <a:fontRef idx="minor">
            <a:schemeClr val="dk1"/>
          </a:fontRef>
        </p:style>
        <p:txBody>
          <a:bodyPr anchor="ctr"/>
          <a:lstStyle/>
          <a:p>
            <a:pPr lvl="0" algn="ctr" defTabSz="1911350">
              <a:lnSpc>
                <a:spcPct val="90000"/>
              </a:lnSpc>
              <a:spcAft>
                <a:spcPct val="35000"/>
              </a:spcAft>
            </a:pPr>
            <a:r>
              <a:rPr lang="es-ES" sz="1400" dirty="0">
                <a:solidFill>
                  <a:schemeClr val="tx1"/>
                </a:solidFill>
                <a:latin typeface="Arial" pitchFamily="34" charset="0"/>
                <a:ea typeface="Calibri" pitchFamily="34" charset="0"/>
                <a:cs typeface="Arial" pitchFamily="34" charset="0"/>
              </a:rPr>
              <a:t>Luego de calificar todas las variables para las diferentes opciones se procederá a la totalización, siendo la opción más conveniente la que obtenga la mayor puntuación.   </a:t>
            </a:r>
            <a:endParaRPr lang="es-ES" sz="1400" dirty="0"/>
          </a:p>
        </p:txBody>
      </p:sp>
      <p:sp>
        <p:nvSpPr>
          <p:cNvPr id="41" name="40 Rectángulo"/>
          <p:cNvSpPr/>
          <p:nvPr/>
        </p:nvSpPr>
        <p:spPr>
          <a:xfrm>
            <a:off x="428596" y="2428868"/>
            <a:ext cx="2571736" cy="1857388"/>
          </a:xfrm>
          <a:prstGeom prst="rect">
            <a:avLst/>
          </a:prstGeom>
          <a:gradFill flip="none" rotWithShape="1">
            <a:gsLst>
              <a:gs pos="0">
                <a:schemeClr val="dk1">
                  <a:tint val="50000"/>
                  <a:satMod val="300000"/>
                </a:schemeClr>
              </a:gs>
              <a:gs pos="35000">
                <a:schemeClr val="dk1">
                  <a:tint val="37000"/>
                  <a:satMod val="300000"/>
                </a:schemeClr>
              </a:gs>
              <a:gs pos="100000">
                <a:schemeClr val="dk1">
                  <a:tint val="15000"/>
                  <a:satMod val="350000"/>
                </a:schemeClr>
              </a:gs>
            </a:gsLst>
            <a:lin ang="2700000" scaled="1"/>
            <a:tileRect/>
          </a:gradFill>
          <a:scene3d>
            <a:camera prst="orthographicFront"/>
            <a:lightRig rig="threePt" dir="t"/>
          </a:scene3d>
          <a:sp3d>
            <a:bevelT prst="relaxedInset"/>
          </a:sp3d>
        </p:spPr>
        <p:style>
          <a:lnRef idx="1">
            <a:schemeClr val="dk1"/>
          </a:lnRef>
          <a:fillRef idx="2">
            <a:schemeClr val="dk1"/>
          </a:fillRef>
          <a:effectRef idx="1">
            <a:schemeClr val="dk1"/>
          </a:effectRef>
          <a:fontRef idx="minor">
            <a:schemeClr val="dk1"/>
          </a:fontRef>
        </p:style>
        <p:txBody>
          <a:bodyPr rtlCol="0" anchor="ctr"/>
          <a:lstStyle/>
          <a:p>
            <a:pPr lvl="0" algn="just">
              <a:lnSpc>
                <a:spcPct val="150000"/>
              </a:lnSpc>
            </a:pPr>
            <a:r>
              <a:rPr lang="es-ES" sz="1400" dirty="0">
                <a:solidFill>
                  <a:schemeClr val="tx1"/>
                </a:solidFill>
                <a:latin typeface="Arial" pitchFamily="34" charset="0"/>
                <a:ea typeface="Calibri" pitchFamily="34" charset="0"/>
                <a:cs typeface="Arial" pitchFamily="34" charset="0"/>
              </a:rPr>
              <a:t>Se propone para la selección de la opción de ubicación la siguiente metodología</a:t>
            </a:r>
            <a:r>
              <a:rPr lang="es-ES" dirty="0">
                <a:solidFill>
                  <a:schemeClr val="tx1"/>
                </a:solidFill>
                <a:latin typeface="Arial" pitchFamily="34" charset="0"/>
                <a:ea typeface="Calibri" pitchFamily="34" charset="0"/>
                <a:cs typeface="Arial" pitchFamily="34" charset="0"/>
              </a:rPr>
              <a:t>:</a:t>
            </a:r>
            <a:endParaRPr lang="es-ES" dirty="0">
              <a:solidFill>
                <a:schemeClr val="tx1"/>
              </a:solidFill>
              <a:latin typeface="Arial" pitchFamily="34" charset="0"/>
            </a:endParaRPr>
          </a:p>
        </p:txBody>
      </p:sp>
      <p:sp>
        <p:nvSpPr>
          <p:cNvPr id="43" name="42 Cheurón"/>
          <p:cNvSpPr/>
          <p:nvPr/>
        </p:nvSpPr>
        <p:spPr>
          <a:xfrm>
            <a:off x="3000364" y="3071810"/>
            <a:ext cx="642942" cy="500066"/>
          </a:xfrm>
          <a:prstGeom prst="chevr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solidFill>
                <a:schemeClr val="tx1"/>
              </a:solidFill>
            </a:endParaRPr>
          </a:p>
        </p:txBody>
      </p:sp>
      <p:pic>
        <p:nvPicPr>
          <p:cNvPr id="17" name="Imagen 2"/>
          <p:cNvPicPr>
            <a:picLocks noChangeAspect="1" noChangeArrowheads="1"/>
          </p:cNvPicPr>
          <p:nvPr/>
        </p:nvPicPr>
        <p:blipFill>
          <a:blip r:embed="rId2" cstate="print"/>
          <a:srcRect/>
          <a:stretch>
            <a:fillRect/>
          </a:stretch>
        </p:blipFill>
        <p:spPr bwMode="auto">
          <a:xfrm>
            <a:off x="0" y="0"/>
            <a:ext cx="1119693" cy="1167432"/>
          </a:xfrm>
          <a:prstGeom prst="rect">
            <a:avLst/>
          </a:prstGeom>
          <a:noFill/>
          <a:ln w="9525">
            <a:noFill/>
            <a:miter lim="800000"/>
            <a:headEnd/>
            <a:tailEnd/>
          </a:ln>
        </p:spPr>
      </p:pic>
      <p:sp>
        <p:nvSpPr>
          <p:cNvPr id="18" name="3 Rectángulo"/>
          <p:cNvSpPr>
            <a:spLocks noChangeArrowheads="1"/>
          </p:cNvSpPr>
          <p:nvPr/>
        </p:nvSpPr>
        <p:spPr bwMode="auto">
          <a:xfrm>
            <a:off x="1714480" y="571480"/>
            <a:ext cx="5295900" cy="368300"/>
          </a:xfrm>
          <a:prstGeom prst="rect">
            <a:avLst/>
          </a:prstGeom>
          <a:noFill/>
          <a:ln w="9525">
            <a:noFill/>
            <a:miter lim="800000"/>
            <a:headEnd/>
            <a:tailEnd/>
          </a:ln>
        </p:spPr>
        <p:txBody>
          <a:bodyPr>
            <a:spAutoFit/>
          </a:bodyPr>
          <a:lstStyle/>
          <a:p>
            <a:r>
              <a:rPr lang="es-ES" b="1" dirty="0">
                <a:ln>
                  <a:solidFill>
                    <a:sysClr val="windowText" lastClr="000000"/>
                  </a:solidFill>
                </a:ln>
                <a:latin typeface="Arial" pitchFamily="34" charset="0"/>
                <a:cs typeface="Arial" pitchFamily="34" charset="0"/>
              </a:rPr>
              <a:t>Consideraciones para Evaluación del sitio</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626"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s-ES"/>
          </a:p>
        </p:txBody>
      </p:sp>
      <p:sp>
        <p:nvSpPr>
          <p:cNvPr id="155649" name="Rectangle 1"/>
          <p:cNvSpPr>
            <a:spLocks noChangeArrowheads="1"/>
          </p:cNvSpPr>
          <p:nvPr/>
        </p:nvSpPr>
        <p:spPr bwMode="auto">
          <a:xfrm>
            <a:off x="571472" y="1580366"/>
            <a:ext cx="4357718" cy="120032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50000"/>
              </a:lnSpc>
              <a:spcBef>
                <a:spcPct val="0"/>
              </a:spcBef>
              <a:spcAft>
                <a:spcPct val="0"/>
              </a:spcAft>
              <a:buClrTx/>
              <a:buSzTx/>
              <a:buFontTx/>
              <a:buChar char="•"/>
              <a:tabLst>
                <a:tab pos="228600" algn="l"/>
              </a:tabLst>
            </a:pPr>
            <a:r>
              <a:rPr kumimoji="0" lang="es-VE" sz="1200" b="0" i="0" u="none" strike="noStrike" cap="none" normalizeH="0" baseline="0" dirty="0" bmk="_Toc516242866">
                <a:ln>
                  <a:noFill/>
                </a:ln>
                <a:solidFill>
                  <a:schemeClr val="tx1"/>
                </a:solidFill>
                <a:effectLst/>
                <a:latin typeface="Arial" pitchFamily="34" charset="0"/>
                <a:ea typeface="Times New Roman" pitchFamily="18" charset="0"/>
              </a:rPr>
              <a:t>Con la finalidad de acotar el alcance de la Evaluación de Opciones, se presentó a la Mesa Técnica los diferentes parámetros a considerar en la selección de la ruta, asignándoles la siguiente puntuación.</a:t>
            </a:r>
            <a:endParaRPr kumimoji="0" lang="es-VE" sz="1800" b="0" i="0" u="none" strike="noStrike" cap="none" normalizeH="0" baseline="0" dirty="0">
              <a:ln>
                <a:noFill/>
              </a:ln>
              <a:solidFill>
                <a:schemeClr val="tx1"/>
              </a:solidFill>
              <a:effectLst/>
              <a:latin typeface="Arial" pitchFamily="34" charset="0"/>
            </a:endParaRPr>
          </a:p>
        </p:txBody>
      </p:sp>
      <p:graphicFrame>
        <p:nvGraphicFramePr>
          <p:cNvPr id="6" name="5 Tabla"/>
          <p:cNvGraphicFramePr>
            <a:graphicFrameLocks noGrp="1"/>
          </p:cNvGraphicFramePr>
          <p:nvPr/>
        </p:nvGraphicFramePr>
        <p:xfrm>
          <a:off x="642910" y="3000372"/>
          <a:ext cx="4476760" cy="1443355"/>
        </p:xfrm>
        <a:graphic>
          <a:graphicData uri="http://schemas.openxmlformats.org/drawingml/2006/table">
            <a:tbl>
              <a:tblPr/>
              <a:tblGrid>
                <a:gridCol w="2238380">
                  <a:extLst>
                    <a:ext uri="{9D8B030D-6E8A-4147-A177-3AD203B41FA5}">
                      <a16:colId xmlns:a16="http://schemas.microsoft.com/office/drawing/2014/main" val="20000"/>
                    </a:ext>
                  </a:extLst>
                </a:gridCol>
                <a:gridCol w="2238380">
                  <a:extLst>
                    <a:ext uri="{9D8B030D-6E8A-4147-A177-3AD203B41FA5}">
                      <a16:colId xmlns:a16="http://schemas.microsoft.com/office/drawing/2014/main" val="20001"/>
                    </a:ext>
                  </a:extLst>
                </a:gridCol>
              </a:tblGrid>
              <a:tr h="297815">
                <a:tc>
                  <a:txBody>
                    <a:bodyPr/>
                    <a:lstStyle/>
                    <a:p>
                      <a:pPr algn="ctr">
                        <a:lnSpc>
                          <a:spcPct val="115000"/>
                        </a:lnSpc>
                        <a:spcBef>
                          <a:spcPts val="600"/>
                        </a:spcBef>
                        <a:spcAft>
                          <a:spcPts val="600"/>
                        </a:spcAft>
                      </a:pPr>
                      <a:r>
                        <a:rPr lang="es-VE" sz="1000" dirty="0">
                          <a:latin typeface="Arial"/>
                          <a:ea typeface="Calibri"/>
                          <a:cs typeface="Times New Roman"/>
                        </a:rPr>
                        <a:t>PARAMETRO</a:t>
                      </a:r>
                      <a:endParaRPr lang="es-ES" sz="1100" dirty="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6A6A6"/>
                    </a:solidFill>
                  </a:tcPr>
                </a:tc>
                <a:tc>
                  <a:txBody>
                    <a:bodyPr/>
                    <a:lstStyle/>
                    <a:p>
                      <a:pPr algn="ctr">
                        <a:lnSpc>
                          <a:spcPct val="115000"/>
                        </a:lnSpc>
                        <a:spcBef>
                          <a:spcPts val="600"/>
                        </a:spcBef>
                        <a:spcAft>
                          <a:spcPts val="600"/>
                        </a:spcAft>
                      </a:pPr>
                      <a:r>
                        <a:rPr lang="es-VE" sz="1000" dirty="0">
                          <a:latin typeface="Arial"/>
                          <a:ea typeface="Calibri"/>
                          <a:cs typeface="Times New Roman"/>
                        </a:rPr>
                        <a:t>PESO %</a:t>
                      </a:r>
                      <a:endParaRPr lang="es-ES" sz="1100" dirty="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6A6A6"/>
                    </a:solidFill>
                  </a:tcPr>
                </a:tc>
                <a:extLst>
                  <a:ext uri="{0D108BD9-81ED-4DB2-BD59-A6C34878D82A}">
                    <a16:rowId xmlns:a16="http://schemas.microsoft.com/office/drawing/2014/main" val="10000"/>
                  </a:ext>
                </a:extLst>
              </a:tr>
              <a:tr h="297815">
                <a:tc>
                  <a:txBody>
                    <a:bodyPr/>
                    <a:lstStyle/>
                    <a:p>
                      <a:pPr algn="just">
                        <a:lnSpc>
                          <a:spcPct val="115000"/>
                        </a:lnSpc>
                        <a:spcBef>
                          <a:spcPts val="600"/>
                        </a:spcBef>
                        <a:spcAft>
                          <a:spcPts val="600"/>
                        </a:spcAft>
                      </a:pPr>
                      <a:r>
                        <a:rPr lang="es-VE" sz="1000">
                          <a:latin typeface="Arial"/>
                          <a:ea typeface="Calibri"/>
                          <a:cs typeface="Times New Roman"/>
                        </a:rPr>
                        <a:t>T</a:t>
                      </a:r>
                      <a:r>
                        <a:rPr lang="es-VE" sz="1000" cap="small">
                          <a:solidFill>
                            <a:srgbClr val="000000"/>
                          </a:solidFill>
                          <a:latin typeface="Arial"/>
                          <a:ea typeface="Calibri"/>
                          <a:cs typeface="Times New Roman"/>
                        </a:rPr>
                        <a:t>ÉCNICOS</a:t>
                      </a:r>
                      <a:endParaRPr lang="es-ES" sz="11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Bef>
                          <a:spcPts val="600"/>
                        </a:spcBef>
                        <a:spcAft>
                          <a:spcPts val="600"/>
                        </a:spcAft>
                      </a:pPr>
                      <a:r>
                        <a:rPr lang="es-VE" sz="1000">
                          <a:latin typeface="Arial"/>
                          <a:ea typeface="Calibri"/>
                          <a:cs typeface="Times New Roman"/>
                        </a:rPr>
                        <a:t>50</a:t>
                      </a:r>
                      <a:endParaRPr lang="es-ES" sz="11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306705">
                <a:tc>
                  <a:txBody>
                    <a:bodyPr/>
                    <a:lstStyle/>
                    <a:p>
                      <a:pPr algn="just">
                        <a:lnSpc>
                          <a:spcPct val="115000"/>
                        </a:lnSpc>
                        <a:spcBef>
                          <a:spcPts val="600"/>
                        </a:spcBef>
                        <a:spcAft>
                          <a:spcPts val="600"/>
                        </a:spcAft>
                      </a:pPr>
                      <a:r>
                        <a:rPr lang="es-VE" sz="1000">
                          <a:latin typeface="Arial"/>
                          <a:ea typeface="Calibri"/>
                          <a:cs typeface="Times New Roman"/>
                        </a:rPr>
                        <a:t>PROPIEDADES Y CATASTRO</a:t>
                      </a:r>
                      <a:endParaRPr lang="es-ES" sz="11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Bef>
                          <a:spcPts val="600"/>
                        </a:spcBef>
                        <a:spcAft>
                          <a:spcPts val="600"/>
                        </a:spcAft>
                      </a:pPr>
                      <a:r>
                        <a:rPr lang="es-VE" sz="1000">
                          <a:latin typeface="Arial"/>
                          <a:ea typeface="Calibri"/>
                          <a:cs typeface="Times New Roman"/>
                        </a:rPr>
                        <a:t>15</a:t>
                      </a:r>
                      <a:endParaRPr lang="es-ES" sz="11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297815">
                <a:tc>
                  <a:txBody>
                    <a:bodyPr/>
                    <a:lstStyle/>
                    <a:p>
                      <a:pPr algn="just">
                        <a:lnSpc>
                          <a:spcPct val="115000"/>
                        </a:lnSpc>
                        <a:spcBef>
                          <a:spcPts val="600"/>
                        </a:spcBef>
                        <a:spcAft>
                          <a:spcPts val="600"/>
                        </a:spcAft>
                      </a:pPr>
                      <a:r>
                        <a:rPr lang="es-VE" sz="1000">
                          <a:latin typeface="Arial"/>
                          <a:ea typeface="Calibri"/>
                          <a:cs typeface="Times New Roman"/>
                        </a:rPr>
                        <a:t>AMBIENTE</a:t>
                      </a:r>
                      <a:endParaRPr lang="es-ES" sz="11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Bef>
                          <a:spcPts val="600"/>
                        </a:spcBef>
                        <a:spcAft>
                          <a:spcPts val="600"/>
                        </a:spcAft>
                      </a:pPr>
                      <a:r>
                        <a:rPr lang="es-VE" sz="1000">
                          <a:latin typeface="Arial"/>
                          <a:ea typeface="Calibri"/>
                          <a:cs typeface="Times New Roman"/>
                        </a:rPr>
                        <a:t>15</a:t>
                      </a:r>
                      <a:endParaRPr lang="es-ES" sz="11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243205">
                <a:tc>
                  <a:txBody>
                    <a:bodyPr/>
                    <a:lstStyle/>
                    <a:p>
                      <a:pPr algn="just">
                        <a:lnSpc>
                          <a:spcPct val="115000"/>
                        </a:lnSpc>
                        <a:spcBef>
                          <a:spcPts val="600"/>
                        </a:spcBef>
                        <a:spcAft>
                          <a:spcPts val="600"/>
                        </a:spcAft>
                      </a:pPr>
                      <a:r>
                        <a:rPr lang="es-VE" sz="1000">
                          <a:latin typeface="Arial"/>
                          <a:ea typeface="Calibri"/>
                          <a:cs typeface="Times New Roman"/>
                        </a:rPr>
                        <a:t>SEGURIDAD INDUSTRIAL</a:t>
                      </a:r>
                      <a:endParaRPr lang="es-ES" sz="11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Bef>
                          <a:spcPts val="600"/>
                        </a:spcBef>
                        <a:spcAft>
                          <a:spcPts val="600"/>
                        </a:spcAft>
                      </a:pPr>
                      <a:r>
                        <a:rPr lang="es-VE" sz="1000" dirty="0">
                          <a:latin typeface="Arial"/>
                          <a:ea typeface="Calibri"/>
                          <a:cs typeface="Times New Roman"/>
                        </a:rPr>
                        <a:t>20</a:t>
                      </a:r>
                      <a:endParaRPr lang="es-ES" sz="1100" dirty="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bl>
          </a:graphicData>
        </a:graphic>
      </p:graphicFrame>
      <p:sp>
        <p:nvSpPr>
          <p:cNvPr id="155650" name="Rectangle 2"/>
          <p:cNvSpPr>
            <a:spLocks noChangeArrowheads="1"/>
          </p:cNvSpPr>
          <p:nvPr/>
        </p:nvSpPr>
        <p:spPr bwMode="auto">
          <a:xfrm>
            <a:off x="5572132" y="2214554"/>
            <a:ext cx="3214678" cy="227414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50000"/>
              </a:lnSpc>
              <a:spcBef>
                <a:spcPct val="0"/>
              </a:spcBef>
              <a:spcAft>
                <a:spcPct val="0"/>
              </a:spcAft>
              <a:buClrTx/>
              <a:buSzTx/>
              <a:tabLst>
                <a:tab pos="228600" algn="l"/>
              </a:tabLst>
            </a:pPr>
            <a:r>
              <a:rPr lang="es-VE" sz="1200" dirty="0" bmk="_Toc516242868">
                <a:latin typeface="Arial" pitchFamily="34" charset="0"/>
                <a:ea typeface="Times New Roman" pitchFamily="18" charset="0"/>
              </a:rPr>
              <a:t>L</a:t>
            </a:r>
            <a:r>
              <a:rPr kumimoji="0" lang="es-VE" sz="1200" b="0" i="0" u="none" strike="noStrike" cap="none" normalizeH="0" baseline="0" dirty="0" bmk="_Toc516242868">
                <a:ln>
                  <a:noFill/>
                </a:ln>
                <a:solidFill>
                  <a:schemeClr val="tx1"/>
                </a:solidFill>
                <a:effectLst/>
                <a:latin typeface="Arial" pitchFamily="34" charset="0"/>
                <a:ea typeface="Times New Roman" pitchFamily="18" charset="0"/>
              </a:rPr>
              <a:t>ínea con el punto anterior, se presentó a la Mesa Técnica los parámetros que serán objeto de consideración, tanto para la Fase de Ponderación, basada en la  importancia relativa de un parámetro con relación a otro; así como para la Fase de Comparación de las opciones de ubicación. Los parámetros considerados se muestran a continuación</a:t>
            </a:r>
            <a:endParaRPr kumimoji="0" lang="es-VE" sz="1800" b="0" i="0" u="none" strike="noStrike" cap="none" normalizeH="0" baseline="0" dirty="0">
              <a:ln>
                <a:noFill/>
              </a:ln>
              <a:solidFill>
                <a:schemeClr val="tx1"/>
              </a:solidFill>
              <a:effectLst/>
              <a:latin typeface="Arial" pitchFamily="34" charset="0"/>
            </a:endParaRPr>
          </a:p>
        </p:txBody>
      </p:sp>
      <p:sp>
        <p:nvSpPr>
          <p:cNvPr id="155652" name="AutoShape 4" descr="Resultado de imagen de parametros ambientales"/>
          <p:cNvSpPr>
            <a:spLocks noChangeAspect="1" noChangeArrowheads="1"/>
          </p:cNvSpPr>
          <p:nvPr/>
        </p:nvSpPr>
        <p:spPr bwMode="auto">
          <a:xfrm>
            <a:off x="155575" y="-762000"/>
            <a:ext cx="1657350" cy="1600200"/>
          </a:xfrm>
          <a:prstGeom prst="rect">
            <a:avLst/>
          </a:prstGeom>
          <a:noFill/>
        </p:spPr>
        <p:txBody>
          <a:bodyPr vert="horz" wrap="square" lIns="91440" tIns="45720" rIns="91440" bIns="45720" numCol="1" anchor="t" anchorCtr="0" compatLnSpc="1">
            <a:prstTxWarp prst="textNoShape">
              <a:avLst/>
            </a:prstTxWarp>
          </a:bodyPr>
          <a:lstStyle/>
          <a:p>
            <a:endParaRPr lang="es-ES"/>
          </a:p>
        </p:txBody>
      </p:sp>
      <p:pic>
        <p:nvPicPr>
          <p:cNvPr id="155653" name="Picture 5"/>
          <p:cNvPicPr>
            <a:picLocks noChangeAspect="1" noChangeArrowheads="1"/>
          </p:cNvPicPr>
          <p:nvPr/>
        </p:nvPicPr>
        <p:blipFill>
          <a:blip r:embed="rId2" cstate="print"/>
          <a:srcRect/>
          <a:stretch>
            <a:fillRect/>
          </a:stretch>
        </p:blipFill>
        <p:spPr bwMode="auto">
          <a:xfrm>
            <a:off x="3428992" y="4572008"/>
            <a:ext cx="2286016" cy="2028828"/>
          </a:xfrm>
          <a:prstGeom prst="rect">
            <a:avLst/>
          </a:prstGeom>
          <a:noFill/>
          <a:ln w="9525">
            <a:noFill/>
            <a:miter lim="800000"/>
            <a:headEnd/>
            <a:tailEnd/>
          </a:ln>
          <a:effectLst/>
        </p:spPr>
      </p:pic>
      <p:sp>
        <p:nvSpPr>
          <p:cNvPr id="9" name="3 Rectángulo"/>
          <p:cNvSpPr>
            <a:spLocks noChangeArrowheads="1"/>
          </p:cNvSpPr>
          <p:nvPr/>
        </p:nvSpPr>
        <p:spPr bwMode="auto">
          <a:xfrm>
            <a:off x="1714480" y="571480"/>
            <a:ext cx="5295900" cy="368300"/>
          </a:xfrm>
          <a:prstGeom prst="rect">
            <a:avLst/>
          </a:prstGeom>
          <a:noFill/>
          <a:ln w="9525">
            <a:noFill/>
            <a:miter lim="800000"/>
            <a:headEnd/>
            <a:tailEnd/>
          </a:ln>
        </p:spPr>
        <p:txBody>
          <a:bodyPr>
            <a:spAutoFit/>
          </a:bodyPr>
          <a:lstStyle/>
          <a:p>
            <a:r>
              <a:rPr lang="es-ES" b="1" dirty="0">
                <a:ln>
                  <a:solidFill>
                    <a:sysClr val="windowText" lastClr="000000"/>
                  </a:solidFill>
                </a:ln>
                <a:latin typeface="Arial" pitchFamily="34" charset="0"/>
                <a:cs typeface="Arial" pitchFamily="34" charset="0"/>
              </a:rPr>
              <a:t>Consideraciones para Evaluación del sitio</a:t>
            </a:r>
          </a:p>
        </p:txBody>
      </p:sp>
      <p:pic>
        <p:nvPicPr>
          <p:cNvPr id="10" name="Imagen 2"/>
          <p:cNvPicPr>
            <a:picLocks noChangeAspect="1" noChangeArrowheads="1"/>
          </p:cNvPicPr>
          <p:nvPr/>
        </p:nvPicPr>
        <p:blipFill>
          <a:blip r:embed="rId3" cstate="print"/>
          <a:srcRect/>
          <a:stretch>
            <a:fillRect/>
          </a:stretch>
        </p:blipFill>
        <p:spPr bwMode="auto">
          <a:xfrm>
            <a:off x="0" y="0"/>
            <a:ext cx="1119693" cy="1167432"/>
          </a:xfrm>
          <a:prstGeom prst="rect">
            <a:avLst/>
          </a:prstGeom>
          <a:noFill/>
          <a:ln w="9525">
            <a:noFill/>
            <a:miter lim="800000"/>
            <a:headEnd/>
            <a:tailEnd/>
          </a:ln>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38 Rectángulo redondeado"/>
          <p:cNvSpPr/>
          <p:nvPr/>
        </p:nvSpPr>
        <p:spPr>
          <a:xfrm>
            <a:off x="3714744" y="3286124"/>
            <a:ext cx="1571636" cy="857256"/>
          </a:xfrm>
          <a:prstGeom prst="round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es-ES" dirty="0">
                <a:latin typeface="Arial" pitchFamily="34" charset="0"/>
                <a:cs typeface="Arial" pitchFamily="34" charset="0"/>
              </a:rPr>
              <a:t>El Problema</a:t>
            </a:r>
          </a:p>
        </p:txBody>
      </p:sp>
      <p:cxnSp>
        <p:nvCxnSpPr>
          <p:cNvPr id="42" name="41 Conector recto"/>
          <p:cNvCxnSpPr>
            <a:stCxn id="39" idx="0"/>
          </p:cNvCxnSpPr>
          <p:nvPr/>
        </p:nvCxnSpPr>
        <p:spPr>
          <a:xfrm rot="5400000" flipH="1" flipV="1">
            <a:off x="4000496" y="2786058"/>
            <a:ext cx="1000132" cy="0"/>
          </a:xfrm>
          <a:prstGeom prst="line">
            <a:avLst/>
          </a:prstGeom>
        </p:spPr>
        <p:style>
          <a:lnRef idx="3">
            <a:schemeClr val="accent2"/>
          </a:lnRef>
          <a:fillRef idx="0">
            <a:schemeClr val="accent2"/>
          </a:fillRef>
          <a:effectRef idx="2">
            <a:schemeClr val="accent2"/>
          </a:effectRef>
          <a:fontRef idx="minor">
            <a:schemeClr val="tx1"/>
          </a:fontRef>
        </p:style>
      </p:cxnSp>
      <p:cxnSp>
        <p:nvCxnSpPr>
          <p:cNvPr id="43" name="42 Conector recto"/>
          <p:cNvCxnSpPr/>
          <p:nvPr/>
        </p:nvCxnSpPr>
        <p:spPr>
          <a:xfrm rot="5400000" flipH="1" flipV="1">
            <a:off x="4000496" y="4643446"/>
            <a:ext cx="1000132" cy="0"/>
          </a:xfrm>
          <a:prstGeom prst="line">
            <a:avLst/>
          </a:prstGeom>
        </p:spPr>
        <p:style>
          <a:lnRef idx="3">
            <a:schemeClr val="accent2"/>
          </a:lnRef>
          <a:fillRef idx="0">
            <a:schemeClr val="accent2"/>
          </a:fillRef>
          <a:effectRef idx="2">
            <a:schemeClr val="accent2"/>
          </a:effectRef>
          <a:fontRef idx="minor">
            <a:schemeClr val="tx1"/>
          </a:fontRef>
        </p:style>
      </p:cxnSp>
      <p:cxnSp>
        <p:nvCxnSpPr>
          <p:cNvPr id="44" name="43 Conector recto"/>
          <p:cNvCxnSpPr/>
          <p:nvPr/>
        </p:nvCxnSpPr>
        <p:spPr>
          <a:xfrm>
            <a:off x="5286380" y="3714752"/>
            <a:ext cx="785818" cy="0"/>
          </a:xfrm>
          <a:prstGeom prst="line">
            <a:avLst/>
          </a:prstGeom>
        </p:spPr>
        <p:style>
          <a:lnRef idx="3">
            <a:schemeClr val="accent2"/>
          </a:lnRef>
          <a:fillRef idx="0">
            <a:schemeClr val="accent2"/>
          </a:fillRef>
          <a:effectRef idx="2">
            <a:schemeClr val="accent2"/>
          </a:effectRef>
          <a:fontRef idx="minor">
            <a:schemeClr val="tx1"/>
          </a:fontRef>
        </p:style>
      </p:cxnSp>
      <p:cxnSp>
        <p:nvCxnSpPr>
          <p:cNvPr id="47" name="46 Conector recto"/>
          <p:cNvCxnSpPr/>
          <p:nvPr/>
        </p:nvCxnSpPr>
        <p:spPr>
          <a:xfrm>
            <a:off x="2928926" y="3714752"/>
            <a:ext cx="785818" cy="0"/>
          </a:xfrm>
          <a:prstGeom prst="line">
            <a:avLst/>
          </a:prstGeom>
        </p:spPr>
        <p:style>
          <a:lnRef idx="3">
            <a:schemeClr val="accent2"/>
          </a:lnRef>
          <a:fillRef idx="0">
            <a:schemeClr val="accent2"/>
          </a:fillRef>
          <a:effectRef idx="2">
            <a:schemeClr val="accent2"/>
          </a:effectRef>
          <a:fontRef idx="minor">
            <a:schemeClr val="tx1"/>
          </a:fontRef>
        </p:style>
      </p:cxnSp>
      <p:sp>
        <p:nvSpPr>
          <p:cNvPr id="48" name="47 Rectángulo redondeado"/>
          <p:cNvSpPr/>
          <p:nvPr/>
        </p:nvSpPr>
        <p:spPr>
          <a:xfrm>
            <a:off x="3643306" y="1214422"/>
            <a:ext cx="1714512" cy="1071570"/>
          </a:xfrm>
          <a:prstGeom prst="round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es-ES" sz="1400" dirty="0">
                <a:latin typeface="Arial" pitchFamily="34" charset="0"/>
                <a:cs typeface="Arial" pitchFamily="34" charset="0"/>
              </a:rPr>
              <a:t>Condiciones Actuales y Necesidades del Sistema Eléctrico</a:t>
            </a:r>
          </a:p>
        </p:txBody>
      </p:sp>
      <p:sp>
        <p:nvSpPr>
          <p:cNvPr id="49" name="48 Rectángulo redondeado"/>
          <p:cNvSpPr/>
          <p:nvPr/>
        </p:nvSpPr>
        <p:spPr>
          <a:xfrm>
            <a:off x="6000760" y="3143248"/>
            <a:ext cx="1785950" cy="1214446"/>
          </a:xfrm>
          <a:prstGeom prst="round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es-ES" sz="1400" dirty="0">
                <a:latin typeface="Arial" pitchFamily="34" charset="0"/>
                <a:cs typeface="Arial" pitchFamily="34" charset="0"/>
              </a:rPr>
              <a:t>Déficit en la elaboración de la ingeniería conceptual </a:t>
            </a:r>
          </a:p>
        </p:txBody>
      </p:sp>
      <p:sp>
        <p:nvSpPr>
          <p:cNvPr id="50" name="49 Rectángulo redondeado"/>
          <p:cNvSpPr/>
          <p:nvPr/>
        </p:nvSpPr>
        <p:spPr>
          <a:xfrm>
            <a:off x="3571868" y="4786322"/>
            <a:ext cx="1857388" cy="1785950"/>
          </a:xfrm>
          <a:prstGeom prst="round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endParaRPr lang="es-ES" sz="1200" dirty="0">
              <a:latin typeface="Arial" pitchFamily="34" charset="0"/>
              <a:cs typeface="Arial" pitchFamily="34" charset="0"/>
            </a:endParaRPr>
          </a:p>
          <a:p>
            <a:pPr algn="ctr"/>
            <a:r>
              <a:rPr lang="es-ES" sz="1200" dirty="0">
                <a:latin typeface="Arial" pitchFamily="34" charset="0"/>
                <a:cs typeface="Arial" pitchFamily="34" charset="0"/>
              </a:rPr>
              <a:t>Propuesta: </a:t>
            </a:r>
          </a:p>
          <a:p>
            <a:pPr algn="ctr"/>
            <a:r>
              <a:rPr lang="es-ES" sz="1200" dirty="0">
                <a:latin typeface="Arial" pitchFamily="34" charset="0"/>
                <a:cs typeface="Arial" pitchFamily="34" charset="0"/>
              </a:rPr>
              <a:t>“METODOLOGIA PARA EL DESARROLLO DE LA INGENIERIA CONCEPTUAL EN EL DISEÑO DE SUBESTACIONES ELECTRICAS”</a:t>
            </a:r>
          </a:p>
          <a:p>
            <a:pPr algn="ctr"/>
            <a:r>
              <a:rPr lang="es-ES" sz="1200" dirty="0">
                <a:latin typeface="Arial" pitchFamily="34" charset="0"/>
                <a:cs typeface="Arial" pitchFamily="34" charset="0"/>
              </a:rPr>
              <a:t> </a:t>
            </a:r>
          </a:p>
        </p:txBody>
      </p:sp>
      <p:sp>
        <p:nvSpPr>
          <p:cNvPr id="52" name="51 Rectángulo redondeado"/>
          <p:cNvSpPr/>
          <p:nvPr/>
        </p:nvSpPr>
        <p:spPr>
          <a:xfrm>
            <a:off x="1285852" y="3000372"/>
            <a:ext cx="2000264" cy="1214446"/>
          </a:xfrm>
          <a:prstGeom prst="round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es-ES" sz="1400" dirty="0">
                <a:latin typeface="Arial" pitchFamily="34" charset="0"/>
                <a:cs typeface="Arial" pitchFamily="34" charset="0"/>
              </a:rPr>
              <a:t>Beneficios:</a:t>
            </a:r>
          </a:p>
        </p:txBody>
      </p:sp>
      <p:sp>
        <p:nvSpPr>
          <p:cNvPr id="53" name="52 Flecha curvada hacia abajo"/>
          <p:cNvSpPr/>
          <p:nvPr/>
        </p:nvSpPr>
        <p:spPr>
          <a:xfrm rot="2671016">
            <a:off x="5241348" y="1905336"/>
            <a:ext cx="2224001" cy="618436"/>
          </a:xfrm>
          <a:prstGeom prst="curvedDownArrow">
            <a:avLst/>
          </a:prstGeom>
        </p:spPr>
        <p:style>
          <a:lnRef idx="1">
            <a:schemeClr val="dk1"/>
          </a:lnRef>
          <a:fillRef idx="2">
            <a:schemeClr val="dk1"/>
          </a:fillRef>
          <a:effectRef idx="1">
            <a:schemeClr val="dk1"/>
          </a:effectRef>
          <a:fontRef idx="minor">
            <a:schemeClr val="dk1"/>
          </a:fontRef>
        </p:style>
        <p:txBody>
          <a:bodyPr rtlCol="0" anchor="ctr"/>
          <a:lstStyle/>
          <a:p>
            <a:pPr algn="ctr"/>
            <a:endParaRPr lang="es-ES" dirty="0">
              <a:solidFill>
                <a:schemeClr val="tx1"/>
              </a:solidFill>
            </a:endParaRPr>
          </a:p>
        </p:txBody>
      </p:sp>
      <p:sp>
        <p:nvSpPr>
          <p:cNvPr id="54" name="53 Flecha curvada hacia abajo"/>
          <p:cNvSpPr/>
          <p:nvPr/>
        </p:nvSpPr>
        <p:spPr>
          <a:xfrm rot="8215807">
            <a:off x="5146965" y="4930442"/>
            <a:ext cx="2141570" cy="646008"/>
          </a:xfrm>
          <a:prstGeom prst="curvedDownArrow">
            <a:avLst/>
          </a:prstGeom>
        </p:spPr>
        <p:style>
          <a:lnRef idx="1">
            <a:schemeClr val="dk1"/>
          </a:lnRef>
          <a:fillRef idx="2">
            <a:schemeClr val="dk1"/>
          </a:fillRef>
          <a:effectRef idx="1">
            <a:schemeClr val="dk1"/>
          </a:effectRef>
          <a:fontRef idx="minor">
            <a:schemeClr val="dk1"/>
          </a:fontRef>
        </p:style>
        <p:txBody>
          <a:bodyPr rtlCol="0" anchor="ctr"/>
          <a:lstStyle/>
          <a:p>
            <a:pPr algn="ctr"/>
            <a:endParaRPr lang="es-ES" dirty="0">
              <a:solidFill>
                <a:schemeClr val="tx1"/>
              </a:solidFill>
            </a:endParaRPr>
          </a:p>
        </p:txBody>
      </p:sp>
      <p:sp>
        <p:nvSpPr>
          <p:cNvPr id="55" name="54 Flecha curvada hacia abajo"/>
          <p:cNvSpPr/>
          <p:nvPr/>
        </p:nvSpPr>
        <p:spPr>
          <a:xfrm rot="12954604">
            <a:off x="1523584" y="4765512"/>
            <a:ext cx="2027120" cy="729060"/>
          </a:xfrm>
          <a:prstGeom prst="curvedDownArrow">
            <a:avLst/>
          </a:prstGeom>
        </p:spPr>
        <p:style>
          <a:lnRef idx="1">
            <a:schemeClr val="dk1"/>
          </a:lnRef>
          <a:fillRef idx="2">
            <a:schemeClr val="dk1"/>
          </a:fillRef>
          <a:effectRef idx="1">
            <a:schemeClr val="dk1"/>
          </a:effectRef>
          <a:fontRef idx="minor">
            <a:schemeClr val="dk1"/>
          </a:fontRef>
        </p:style>
        <p:txBody>
          <a:bodyPr rtlCol="0" anchor="ctr"/>
          <a:lstStyle/>
          <a:p>
            <a:pPr algn="ctr"/>
            <a:endParaRPr lang="es-ES" dirty="0">
              <a:solidFill>
                <a:schemeClr val="tx1"/>
              </a:solidFill>
            </a:endParaRPr>
          </a:p>
        </p:txBody>
      </p:sp>
      <p:sp>
        <p:nvSpPr>
          <p:cNvPr id="56" name="55 Flecha curvada hacia abajo"/>
          <p:cNvSpPr/>
          <p:nvPr/>
        </p:nvSpPr>
        <p:spPr>
          <a:xfrm rot="19597224">
            <a:off x="1694752" y="1743222"/>
            <a:ext cx="2140642" cy="728350"/>
          </a:xfrm>
          <a:prstGeom prst="curvedDownArrow">
            <a:avLst/>
          </a:prstGeom>
        </p:spPr>
        <p:style>
          <a:lnRef idx="1">
            <a:schemeClr val="dk1"/>
          </a:lnRef>
          <a:fillRef idx="2">
            <a:schemeClr val="dk1"/>
          </a:fillRef>
          <a:effectRef idx="1">
            <a:schemeClr val="dk1"/>
          </a:effectRef>
          <a:fontRef idx="minor">
            <a:schemeClr val="dk1"/>
          </a:fontRef>
        </p:style>
        <p:txBody>
          <a:bodyPr rtlCol="0" anchor="ctr"/>
          <a:lstStyle/>
          <a:p>
            <a:pPr algn="ctr"/>
            <a:endParaRPr lang="es-ES" dirty="0">
              <a:solidFill>
                <a:schemeClr val="tx1"/>
              </a:solidFill>
            </a:endParaRPr>
          </a:p>
        </p:txBody>
      </p:sp>
      <p:pic>
        <p:nvPicPr>
          <p:cNvPr id="17" name="Imagen 2"/>
          <p:cNvPicPr>
            <a:picLocks noChangeAspect="1" noChangeArrowheads="1"/>
          </p:cNvPicPr>
          <p:nvPr/>
        </p:nvPicPr>
        <p:blipFill>
          <a:blip r:embed="rId2" cstate="print"/>
          <a:srcRect/>
          <a:stretch>
            <a:fillRect/>
          </a:stretch>
        </p:blipFill>
        <p:spPr bwMode="auto">
          <a:xfrm>
            <a:off x="0" y="0"/>
            <a:ext cx="1119693" cy="1167432"/>
          </a:xfrm>
          <a:prstGeom prst="rect">
            <a:avLst/>
          </a:prstGeom>
          <a:noFill/>
          <a:ln w="9525">
            <a:noFill/>
            <a:miter lim="800000"/>
            <a:headEnd/>
            <a:tailEnd/>
          </a:ln>
        </p:spPr>
      </p:pic>
      <p:sp>
        <p:nvSpPr>
          <p:cNvPr id="21" name="20 Rectángulo"/>
          <p:cNvSpPr/>
          <p:nvPr/>
        </p:nvSpPr>
        <p:spPr>
          <a:xfrm>
            <a:off x="3000364" y="285728"/>
            <a:ext cx="3159840" cy="369332"/>
          </a:xfrm>
          <a:prstGeom prst="rect">
            <a:avLst/>
          </a:prstGeom>
        </p:spPr>
        <p:txBody>
          <a:bodyPr wrap="none">
            <a:spAutoFit/>
          </a:bodyPr>
          <a:lstStyle/>
          <a:p>
            <a:pPr marL="457200" lvl="1" algn="ctr" fontAlgn="auto">
              <a:spcBef>
                <a:spcPts val="0"/>
              </a:spcBef>
              <a:spcAft>
                <a:spcPts val="0"/>
              </a:spcAft>
              <a:defRPr/>
            </a:pPr>
            <a:r>
              <a:rPr lang="es-ES" b="1" dirty="0">
                <a:ln>
                  <a:solidFill>
                    <a:sysClr val="windowText" lastClr="000000"/>
                  </a:solidFill>
                </a:ln>
                <a:latin typeface="Arial" pitchFamily="34" charset="0"/>
                <a:cs typeface="Arial" pitchFamily="34" charset="0"/>
              </a:rPr>
              <a:t>Capitulo I: El problema</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626"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s-ES"/>
          </a:p>
        </p:txBody>
      </p:sp>
      <p:pic>
        <p:nvPicPr>
          <p:cNvPr id="165890" name="Picture 2"/>
          <p:cNvPicPr>
            <a:picLocks noChangeAspect="1" noChangeArrowheads="1"/>
          </p:cNvPicPr>
          <p:nvPr/>
        </p:nvPicPr>
        <p:blipFill>
          <a:blip r:embed="rId2" cstate="print"/>
          <a:srcRect/>
          <a:stretch>
            <a:fillRect/>
          </a:stretch>
        </p:blipFill>
        <p:spPr bwMode="auto">
          <a:xfrm>
            <a:off x="1071538" y="1000108"/>
            <a:ext cx="7072362" cy="5214950"/>
          </a:xfrm>
          <a:prstGeom prst="rect">
            <a:avLst/>
          </a:prstGeom>
          <a:noFill/>
          <a:ln w="9525">
            <a:noFill/>
            <a:miter lim="800000"/>
            <a:headEnd/>
            <a:tailEnd/>
          </a:ln>
        </p:spPr>
      </p:pic>
      <p:sp>
        <p:nvSpPr>
          <p:cNvPr id="5" name="3 Rectángulo"/>
          <p:cNvSpPr>
            <a:spLocks noChangeArrowheads="1"/>
          </p:cNvSpPr>
          <p:nvPr/>
        </p:nvSpPr>
        <p:spPr bwMode="auto">
          <a:xfrm>
            <a:off x="1714480" y="571480"/>
            <a:ext cx="5295900" cy="368300"/>
          </a:xfrm>
          <a:prstGeom prst="rect">
            <a:avLst/>
          </a:prstGeom>
          <a:noFill/>
          <a:ln w="9525">
            <a:noFill/>
            <a:miter lim="800000"/>
            <a:headEnd/>
            <a:tailEnd/>
          </a:ln>
        </p:spPr>
        <p:txBody>
          <a:bodyPr>
            <a:spAutoFit/>
          </a:bodyPr>
          <a:lstStyle/>
          <a:p>
            <a:r>
              <a:rPr lang="es-ES" b="1" dirty="0">
                <a:ln>
                  <a:solidFill>
                    <a:sysClr val="windowText" lastClr="000000"/>
                  </a:solidFill>
                </a:ln>
                <a:latin typeface="Arial" pitchFamily="34" charset="0"/>
                <a:cs typeface="Arial" pitchFamily="34" charset="0"/>
              </a:rPr>
              <a:t>Consideraciones para Evaluación del sitio</a:t>
            </a:r>
          </a:p>
        </p:txBody>
      </p:sp>
      <p:pic>
        <p:nvPicPr>
          <p:cNvPr id="6" name="Imagen 2"/>
          <p:cNvPicPr>
            <a:picLocks noChangeAspect="1" noChangeArrowheads="1"/>
          </p:cNvPicPr>
          <p:nvPr/>
        </p:nvPicPr>
        <p:blipFill>
          <a:blip r:embed="rId3" cstate="print"/>
          <a:srcRect/>
          <a:stretch>
            <a:fillRect/>
          </a:stretch>
        </p:blipFill>
        <p:spPr bwMode="auto">
          <a:xfrm>
            <a:off x="0" y="0"/>
            <a:ext cx="1119693" cy="1167432"/>
          </a:xfrm>
          <a:prstGeom prst="rect">
            <a:avLst/>
          </a:prstGeom>
          <a:noFill/>
          <a:ln w="9525">
            <a:noFill/>
            <a:miter lim="800000"/>
            <a:headEnd/>
            <a:tailEnd/>
          </a:ln>
        </p:spPr>
      </p:pic>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626"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s-ES"/>
          </a:p>
        </p:txBody>
      </p:sp>
      <p:pic>
        <p:nvPicPr>
          <p:cNvPr id="154625" name="Picture 1"/>
          <p:cNvPicPr>
            <a:picLocks noChangeAspect="1" noChangeArrowheads="1"/>
          </p:cNvPicPr>
          <p:nvPr/>
        </p:nvPicPr>
        <p:blipFill>
          <a:blip r:embed="rId2" cstate="print"/>
          <a:srcRect/>
          <a:stretch>
            <a:fillRect/>
          </a:stretch>
        </p:blipFill>
        <p:spPr bwMode="auto">
          <a:xfrm rot="5400000">
            <a:off x="2140718" y="186551"/>
            <a:ext cx="4816475" cy="7383463"/>
          </a:xfrm>
          <a:prstGeom prst="rect">
            <a:avLst/>
          </a:prstGeom>
          <a:noFill/>
        </p:spPr>
      </p:pic>
      <p:sp>
        <p:nvSpPr>
          <p:cNvPr id="6" name="3 Rectángulo"/>
          <p:cNvSpPr>
            <a:spLocks noChangeArrowheads="1"/>
          </p:cNvSpPr>
          <p:nvPr/>
        </p:nvSpPr>
        <p:spPr bwMode="auto">
          <a:xfrm>
            <a:off x="1714480" y="571480"/>
            <a:ext cx="5295900" cy="368300"/>
          </a:xfrm>
          <a:prstGeom prst="rect">
            <a:avLst/>
          </a:prstGeom>
          <a:noFill/>
          <a:ln w="9525">
            <a:noFill/>
            <a:miter lim="800000"/>
            <a:headEnd/>
            <a:tailEnd/>
          </a:ln>
        </p:spPr>
        <p:txBody>
          <a:bodyPr>
            <a:spAutoFit/>
          </a:bodyPr>
          <a:lstStyle/>
          <a:p>
            <a:r>
              <a:rPr lang="es-ES" b="1" dirty="0">
                <a:ln>
                  <a:solidFill>
                    <a:sysClr val="windowText" lastClr="000000"/>
                  </a:solidFill>
                </a:ln>
                <a:latin typeface="Arial" pitchFamily="34" charset="0"/>
                <a:cs typeface="Arial" pitchFamily="34" charset="0"/>
              </a:rPr>
              <a:t>Consideraciones para Evaluación del sitio</a:t>
            </a:r>
          </a:p>
        </p:txBody>
      </p:sp>
      <p:pic>
        <p:nvPicPr>
          <p:cNvPr id="7" name="Imagen 2"/>
          <p:cNvPicPr>
            <a:picLocks noChangeAspect="1" noChangeArrowheads="1"/>
          </p:cNvPicPr>
          <p:nvPr/>
        </p:nvPicPr>
        <p:blipFill>
          <a:blip r:embed="rId3" cstate="print"/>
          <a:srcRect/>
          <a:stretch>
            <a:fillRect/>
          </a:stretch>
        </p:blipFill>
        <p:spPr bwMode="auto">
          <a:xfrm>
            <a:off x="0" y="0"/>
            <a:ext cx="1119693" cy="1167432"/>
          </a:xfrm>
          <a:prstGeom prst="rect">
            <a:avLst/>
          </a:prstGeom>
          <a:noFill/>
          <a:ln w="9525">
            <a:noFill/>
            <a:miter lim="800000"/>
            <a:headEnd/>
            <a:tailEnd/>
          </a:ln>
        </p:spPr>
      </p:pic>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626"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s-ES"/>
          </a:p>
        </p:txBody>
      </p:sp>
      <p:pic>
        <p:nvPicPr>
          <p:cNvPr id="168962" name="Picture 2"/>
          <p:cNvPicPr>
            <a:picLocks noChangeAspect="1" noChangeArrowheads="1"/>
          </p:cNvPicPr>
          <p:nvPr/>
        </p:nvPicPr>
        <p:blipFill>
          <a:blip r:embed="rId2" cstate="print"/>
          <a:srcRect/>
          <a:stretch>
            <a:fillRect/>
          </a:stretch>
        </p:blipFill>
        <p:spPr bwMode="auto">
          <a:xfrm>
            <a:off x="1000100" y="64883"/>
            <a:ext cx="6715172" cy="6793117"/>
          </a:xfrm>
          <a:prstGeom prst="rect">
            <a:avLst/>
          </a:prstGeom>
          <a:noFill/>
          <a:ln w="9525">
            <a:noFill/>
            <a:miter lim="800000"/>
            <a:headEnd/>
            <a:tailEnd/>
          </a:ln>
        </p:spPr>
      </p:pic>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626"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s-ES"/>
          </a:p>
        </p:txBody>
      </p:sp>
      <p:sp>
        <p:nvSpPr>
          <p:cNvPr id="169985" name="Rectangle 1"/>
          <p:cNvSpPr>
            <a:spLocks noChangeArrowheads="1"/>
          </p:cNvSpPr>
          <p:nvPr/>
        </p:nvSpPr>
        <p:spPr bwMode="auto">
          <a:xfrm>
            <a:off x="3857620" y="1609025"/>
            <a:ext cx="4714908" cy="2067192"/>
          </a:xfrm>
          <a:prstGeom prst="rect">
            <a:avLst/>
          </a:prstGeom>
          <a:noFill/>
          <a:ln w="9525">
            <a:noFill/>
            <a:miter lim="800000"/>
            <a:headEnd/>
            <a:tailEnd/>
          </a:ln>
          <a:effectLst/>
        </p:spPr>
        <p:txBody>
          <a:bodyPr vert="horz" wrap="square" lIns="457056" tIns="126960" rIns="91440" bIns="0" numCol="1" anchor="ctr" anchorCtr="0" compatLnSpc="1">
            <a:prstTxWarp prst="textNoShape">
              <a:avLst/>
            </a:prstTxWarp>
            <a:spAutoFit/>
          </a:bodyPr>
          <a:lstStyle/>
          <a:p>
            <a:pPr marL="914400" marR="0" lvl="2" indent="0" algn="just" defTabSz="914400" rtl="0" eaLnBrk="0" fontAlgn="base" latinLnBrk="0" hangingPunct="0">
              <a:lnSpc>
                <a:spcPct val="150000"/>
              </a:lnSpc>
              <a:spcBef>
                <a:spcPct val="0"/>
              </a:spcBef>
              <a:spcAft>
                <a:spcPct val="0"/>
              </a:spcAft>
              <a:buClrTx/>
              <a:buSzTx/>
              <a:tabLst/>
            </a:pPr>
            <a:r>
              <a:rPr kumimoji="0" lang="es-VE" sz="1400" b="0" i="0" u="none" strike="noStrike" cap="none" normalizeH="0" baseline="0" dirty="0">
                <a:ln>
                  <a:noFill/>
                </a:ln>
                <a:solidFill>
                  <a:schemeClr val="tx1"/>
                </a:solidFill>
                <a:effectLst/>
                <a:latin typeface="Arial" pitchFamily="34" charset="0"/>
                <a:ea typeface="Calibri" pitchFamily="34" charset="0"/>
                <a:cs typeface="Arial" pitchFamily="34" charset="0"/>
              </a:rPr>
              <a:t>Una vez evaluado los resultados que se muestran en la tabla anterior,</a:t>
            </a:r>
            <a:r>
              <a:rPr kumimoji="0" lang="es-VE" sz="1400" b="0" i="0" u="none" strike="noStrike" cap="none" normalizeH="0" dirty="0">
                <a:ln>
                  <a:noFill/>
                </a:ln>
                <a:solidFill>
                  <a:schemeClr val="tx1"/>
                </a:solidFill>
                <a:effectLst/>
                <a:latin typeface="Arial" pitchFamily="34" charset="0"/>
                <a:ea typeface="Calibri" pitchFamily="34" charset="0"/>
                <a:cs typeface="Arial" pitchFamily="34" charset="0"/>
              </a:rPr>
              <a:t> </a:t>
            </a:r>
            <a:r>
              <a:rPr kumimoji="0" lang="es-VE" sz="1400" b="0" i="0" u="none" strike="noStrike" cap="none" normalizeH="0" baseline="0" dirty="0">
                <a:ln>
                  <a:noFill/>
                </a:ln>
                <a:solidFill>
                  <a:schemeClr val="tx1"/>
                </a:solidFill>
                <a:effectLst/>
                <a:latin typeface="Arial" pitchFamily="34" charset="0"/>
                <a:ea typeface="Calibri" pitchFamily="34" charset="0"/>
                <a:cs typeface="Arial" pitchFamily="34" charset="0"/>
              </a:rPr>
              <a:t>se concluye que la opción seleccionada es la opción (N° 1), con un índice ponderado de 3.65, frente a opción N°2= 3.32 y opción N° 3= 3.42.</a:t>
            </a:r>
            <a:endParaRPr kumimoji="0" lang="es-VE" sz="1400" b="0" i="0" u="none" strike="noStrike" cap="none" normalizeH="0" baseline="0" dirty="0">
              <a:ln>
                <a:noFill/>
              </a:ln>
              <a:solidFill>
                <a:schemeClr val="tx1"/>
              </a:solidFill>
              <a:effectLst/>
              <a:latin typeface="Arial" pitchFamily="34" charset="0"/>
            </a:endParaRPr>
          </a:p>
        </p:txBody>
      </p:sp>
      <p:sp>
        <p:nvSpPr>
          <p:cNvPr id="8" name="7 Llamada de flecha a la derecha"/>
          <p:cNvSpPr/>
          <p:nvPr/>
        </p:nvSpPr>
        <p:spPr>
          <a:xfrm>
            <a:off x="714348" y="1428736"/>
            <a:ext cx="4214842" cy="1643074"/>
          </a:xfrm>
          <a:prstGeom prst="rightArrowCallou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es-ES" dirty="0">
                <a:latin typeface="Arial" pitchFamily="34" charset="0"/>
                <a:cs typeface="Arial" pitchFamily="34" charset="0"/>
              </a:rPr>
              <a:t>Conclusiones</a:t>
            </a:r>
          </a:p>
        </p:txBody>
      </p:sp>
      <p:sp>
        <p:nvSpPr>
          <p:cNvPr id="10" name="9 Llamada de flecha a la derecha"/>
          <p:cNvSpPr/>
          <p:nvPr/>
        </p:nvSpPr>
        <p:spPr>
          <a:xfrm>
            <a:off x="642910" y="3714752"/>
            <a:ext cx="4429156" cy="2643206"/>
          </a:xfrm>
          <a:prstGeom prst="rightArrowCallout">
            <a:avLst/>
          </a:prstGeom>
        </p:spPr>
        <p:style>
          <a:lnRef idx="1">
            <a:schemeClr val="dk1"/>
          </a:lnRef>
          <a:fillRef idx="2">
            <a:schemeClr val="dk1"/>
          </a:fillRef>
          <a:effectRef idx="1">
            <a:schemeClr val="dk1"/>
          </a:effectRef>
          <a:fontRef idx="minor">
            <a:schemeClr val="dk1"/>
          </a:fontRef>
        </p:style>
        <p:txBody>
          <a:bodyPr rtlCol="0" anchor="ctr"/>
          <a:lstStyle/>
          <a:p>
            <a:pPr algn="ctr"/>
            <a:r>
              <a:rPr lang="es-ES" dirty="0">
                <a:latin typeface="Arial" pitchFamily="34" charset="0"/>
                <a:cs typeface="Arial" pitchFamily="34" charset="0"/>
              </a:rPr>
              <a:t>Recomendaciones</a:t>
            </a:r>
          </a:p>
        </p:txBody>
      </p:sp>
      <p:sp>
        <p:nvSpPr>
          <p:cNvPr id="169986" name="Rectangle 2"/>
          <p:cNvSpPr>
            <a:spLocks noChangeArrowheads="1"/>
          </p:cNvSpPr>
          <p:nvPr/>
        </p:nvSpPr>
        <p:spPr bwMode="auto">
          <a:xfrm>
            <a:off x="5214942" y="4057612"/>
            <a:ext cx="3357586" cy="235449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50000"/>
              </a:lnSpc>
              <a:spcBef>
                <a:spcPct val="0"/>
              </a:spcBef>
              <a:spcAft>
                <a:spcPct val="0"/>
              </a:spcAft>
              <a:buClrTx/>
              <a:buSzTx/>
              <a:buFontTx/>
              <a:buChar char="•"/>
              <a:tabLst>
                <a:tab pos="228600" algn="l"/>
                <a:tab pos="449263" algn="l"/>
              </a:tabLst>
            </a:pPr>
            <a:r>
              <a:rPr kumimoji="0" lang="es-VE" sz="1400" b="0" i="0" u="none" strike="noStrike" cap="none" normalizeH="0" baseline="0" dirty="0">
                <a:ln>
                  <a:noFill/>
                </a:ln>
                <a:solidFill>
                  <a:schemeClr val="tx1"/>
                </a:solidFill>
                <a:effectLst/>
                <a:latin typeface="Arial" pitchFamily="34" charset="0"/>
                <a:ea typeface="Times New Roman" pitchFamily="18" charset="0"/>
              </a:rPr>
              <a:t>L</a:t>
            </a:r>
            <a:r>
              <a:rPr kumimoji="0" lang="es-VE" sz="1400" b="0" i="0" u="none" strike="noStrike" cap="none" normalizeH="0" baseline="0" dirty="0" bmk="">
                <a:ln>
                  <a:noFill/>
                </a:ln>
                <a:solidFill>
                  <a:schemeClr val="tx1"/>
                </a:solidFill>
                <a:effectLst/>
                <a:latin typeface="Arial" pitchFamily="34" charset="0"/>
                <a:ea typeface="Times New Roman" pitchFamily="18" charset="0"/>
              </a:rPr>
              <a:t>as Gerencia de Seguridad Industrial y Gerencia de Propiedades y Catastro, recomiendan realizar un estudio de detección de metales, para descartar la presencia de líneas de flujo o de trasferencia en la opción seleccionada, para así tomar las medidas pertinentes.</a:t>
            </a:r>
            <a:endParaRPr kumimoji="0" lang="es-VE" sz="1400" b="0" i="0" u="none" strike="noStrike" cap="none" normalizeH="0" baseline="0" dirty="0">
              <a:ln>
                <a:noFill/>
              </a:ln>
              <a:solidFill>
                <a:schemeClr val="tx1"/>
              </a:solidFill>
              <a:effectLst/>
              <a:latin typeface="Arial" pitchFamily="34" charset="0"/>
            </a:endParaRPr>
          </a:p>
        </p:txBody>
      </p:sp>
      <p:sp>
        <p:nvSpPr>
          <p:cNvPr id="11" name="3 Rectángulo"/>
          <p:cNvSpPr>
            <a:spLocks noChangeArrowheads="1"/>
          </p:cNvSpPr>
          <p:nvPr/>
        </p:nvSpPr>
        <p:spPr bwMode="auto">
          <a:xfrm>
            <a:off x="1714480" y="571480"/>
            <a:ext cx="5295900" cy="368300"/>
          </a:xfrm>
          <a:prstGeom prst="rect">
            <a:avLst/>
          </a:prstGeom>
          <a:noFill/>
          <a:ln w="9525">
            <a:noFill/>
            <a:miter lim="800000"/>
            <a:headEnd/>
            <a:tailEnd/>
          </a:ln>
        </p:spPr>
        <p:txBody>
          <a:bodyPr>
            <a:spAutoFit/>
          </a:bodyPr>
          <a:lstStyle/>
          <a:p>
            <a:r>
              <a:rPr lang="es-ES" b="1" dirty="0">
                <a:ln>
                  <a:solidFill>
                    <a:sysClr val="windowText" lastClr="000000"/>
                  </a:solidFill>
                </a:ln>
                <a:latin typeface="Arial" pitchFamily="34" charset="0"/>
                <a:cs typeface="Arial" pitchFamily="34" charset="0"/>
              </a:rPr>
              <a:t>Consideraciones para Evaluación del sitio</a:t>
            </a:r>
          </a:p>
        </p:txBody>
      </p:sp>
      <p:pic>
        <p:nvPicPr>
          <p:cNvPr id="12" name="Imagen 2"/>
          <p:cNvPicPr>
            <a:picLocks noChangeAspect="1" noChangeArrowheads="1"/>
          </p:cNvPicPr>
          <p:nvPr/>
        </p:nvPicPr>
        <p:blipFill>
          <a:blip r:embed="rId2" cstate="print"/>
          <a:srcRect/>
          <a:stretch>
            <a:fillRect/>
          </a:stretch>
        </p:blipFill>
        <p:spPr bwMode="auto">
          <a:xfrm>
            <a:off x="71406" y="46990"/>
            <a:ext cx="1119693" cy="1167432"/>
          </a:xfrm>
          <a:prstGeom prst="rect">
            <a:avLst/>
          </a:prstGeom>
          <a:noFill/>
          <a:ln w="9525">
            <a:noFill/>
            <a:miter lim="800000"/>
            <a:headEnd/>
            <a:tailEnd/>
          </a:ln>
        </p:spPr>
      </p:pic>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23 Redondear rectángulo de esquina diagonal"/>
          <p:cNvSpPr/>
          <p:nvPr/>
        </p:nvSpPr>
        <p:spPr>
          <a:xfrm>
            <a:off x="1857356" y="214290"/>
            <a:ext cx="5500694" cy="571500"/>
          </a:xfrm>
          <a:prstGeom prst="round2DiagRect">
            <a:avLst/>
          </a:prstGeom>
          <a:noFill/>
          <a:ln w="12700">
            <a:noFill/>
          </a:ln>
        </p:spPr>
        <p:style>
          <a:lnRef idx="1">
            <a:schemeClr val="accent1"/>
          </a:lnRef>
          <a:fillRef idx="3">
            <a:schemeClr val="accent1"/>
          </a:fillRef>
          <a:effectRef idx="2">
            <a:schemeClr val="accent1"/>
          </a:effectRef>
          <a:fontRef idx="minor">
            <a:schemeClr val="lt1"/>
          </a:fontRef>
        </p:style>
        <p:txBody>
          <a:bodyPr lIns="102401" tIns="51200" rIns="102401" bIns="51200" anchor="ctr">
            <a:scene3d>
              <a:camera prst="orthographicFront"/>
              <a:lightRig rig="flat" dir="tl"/>
            </a:scene3d>
            <a:sp3d contourW="19050" prstMaterial="clear">
              <a:bevelT w="50800" h="50800"/>
              <a:contourClr>
                <a:schemeClr val="accent5">
                  <a:tint val="70000"/>
                  <a:satMod val="180000"/>
                  <a:alpha val="70000"/>
                </a:schemeClr>
              </a:contourClr>
            </a:sp3d>
          </a:bodyPr>
          <a:lstStyle/>
          <a:p>
            <a:pPr algn="ctr" fontAlgn="auto">
              <a:spcBef>
                <a:spcPts val="0"/>
              </a:spcBef>
              <a:spcAft>
                <a:spcPts val="0"/>
              </a:spcAft>
              <a:defRPr/>
            </a:pPr>
            <a:r>
              <a:rPr lang="es-VE" b="1" dirty="0">
                <a:ln>
                  <a:solidFill>
                    <a:sysClr val="windowText" lastClr="000000"/>
                  </a:solidFill>
                </a:ln>
                <a:solidFill>
                  <a:schemeClr val="tx1"/>
                </a:solidFill>
                <a:latin typeface="Arial" pitchFamily="34" charset="0"/>
                <a:cs typeface="Arial" pitchFamily="34" charset="0"/>
              </a:rPr>
              <a:t>Propuesta de Metodológica </a:t>
            </a:r>
          </a:p>
        </p:txBody>
      </p:sp>
      <p:sp>
        <p:nvSpPr>
          <p:cNvPr id="25" name="24 Llamada de flecha a la derecha"/>
          <p:cNvSpPr/>
          <p:nvPr/>
        </p:nvSpPr>
        <p:spPr>
          <a:xfrm>
            <a:off x="428596" y="2285992"/>
            <a:ext cx="2000264" cy="2286016"/>
          </a:xfrm>
          <a:prstGeom prst="rightArrowCallout">
            <a:avLst/>
          </a:prstGeom>
        </p:spPr>
        <p:style>
          <a:lnRef idx="2">
            <a:schemeClr val="accent6"/>
          </a:lnRef>
          <a:fillRef idx="1">
            <a:schemeClr val="lt1"/>
          </a:fillRef>
          <a:effectRef idx="0">
            <a:schemeClr val="accent6"/>
          </a:effectRef>
          <a:fontRef idx="minor">
            <a:schemeClr val="dk1"/>
          </a:fontRef>
        </p:style>
        <p:txBody>
          <a:bodyPr rtlCol="0" anchor="ctr"/>
          <a:lstStyle/>
          <a:p>
            <a:r>
              <a:rPr lang="es-ES" sz="1400" dirty="0">
                <a:latin typeface="Arial" pitchFamily="34" charset="0"/>
                <a:cs typeface="Arial" pitchFamily="34" charset="0"/>
              </a:rPr>
              <a:t>Opciones identificadas.</a:t>
            </a:r>
          </a:p>
          <a:p>
            <a:r>
              <a:rPr lang="es-ES" sz="1400" dirty="0">
                <a:latin typeface="Arial" pitchFamily="34" charset="0"/>
                <a:cs typeface="Arial" pitchFamily="34" charset="0"/>
              </a:rPr>
              <a:t>Tecnologías disponibles</a:t>
            </a:r>
            <a:r>
              <a:rPr lang="es-ES" sz="800" dirty="0">
                <a:latin typeface="Helvetica"/>
              </a:rPr>
              <a:t>.</a:t>
            </a:r>
          </a:p>
          <a:p>
            <a:endParaRPr lang="es-ES" sz="800" dirty="0">
              <a:latin typeface="Helvetica"/>
            </a:endParaRPr>
          </a:p>
        </p:txBody>
      </p:sp>
      <p:sp>
        <p:nvSpPr>
          <p:cNvPr id="26" name="25 Rectángulo redondeado"/>
          <p:cNvSpPr/>
          <p:nvPr/>
        </p:nvSpPr>
        <p:spPr>
          <a:xfrm>
            <a:off x="285720" y="1285860"/>
            <a:ext cx="1571636" cy="1000132"/>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es-ES" sz="1200" dirty="0">
                <a:latin typeface="Arial" pitchFamily="34" charset="0"/>
                <a:cs typeface="Arial" pitchFamily="34" charset="0"/>
              </a:rPr>
              <a:t>Entrada a la Fase o Tarea/requisito para ejecutar la actividad</a:t>
            </a:r>
          </a:p>
        </p:txBody>
      </p:sp>
      <p:sp>
        <p:nvSpPr>
          <p:cNvPr id="28" name="27 Rectángulo redondeado"/>
          <p:cNvSpPr/>
          <p:nvPr/>
        </p:nvSpPr>
        <p:spPr>
          <a:xfrm>
            <a:off x="2428860" y="857232"/>
            <a:ext cx="3571900" cy="5214974"/>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algn="just">
              <a:lnSpc>
                <a:spcPct val="150000"/>
              </a:lnSpc>
            </a:pPr>
            <a:r>
              <a:rPr lang="es-ES" sz="1200" b="1" dirty="0">
                <a:latin typeface="Arial" pitchFamily="34" charset="0"/>
                <a:cs typeface="Arial" pitchFamily="34" charset="0"/>
              </a:rPr>
              <a:t>Evaluar la tecnología:</a:t>
            </a:r>
          </a:p>
          <a:p>
            <a:pPr algn="just">
              <a:lnSpc>
                <a:spcPct val="150000"/>
              </a:lnSpc>
            </a:pPr>
            <a:r>
              <a:rPr lang="es-ES" sz="1200" dirty="0">
                <a:latin typeface="Arial" pitchFamily="34" charset="0"/>
                <a:cs typeface="Arial" pitchFamily="34" charset="0"/>
              </a:rPr>
              <a:t>A. Desarrollar la información básica del proyecto</a:t>
            </a:r>
          </a:p>
          <a:p>
            <a:pPr algn="just">
              <a:lnSpc>
                <a:spcPct val="150000"/>
              </a:lnSpc>
            </a:pPr>
            <a:r>
              <a:rPr lang="es-ES" sz="1200" dirty="0">
                <a:latin typeface="Arial" pitchFamily="34" charset="0"/>
                <a:cs typeface="Arial" pitchFamily="34" charset="0"/>
              </a:rPr>
              <a:t>B. Identificar las tecnologías disponibles</a:t>
            </a:r>
          </a:p>
          <a:p>
            <a:pPr algn="just">
              <a:lnSpc>
                <a:spcPct val="150000"/>
              </a:lnSpc>
            </a:pPr>
            <a:r>
              <a:rPr lang="es-ES" sz="1200" dirty="0">
                <a:latin typeface="Arial" pitchFamily="34" charset="0"/>
                <a:cs typeface="Arial" pitchFamily="34" charset="0"/>
              </a:rPr>
              <a:t>C. Contactar a los licenciantes de tecnologías</a:t>
            </a:r>
          </a:p>
          <a:p>
            <a:pPr algn="just">
              <a:lnSpc>
                <a:spcPct val="150000"/>
              </a:lnSpc>
            </a:pPr>
            <a:r>
              <a:rPr lang="es-ES" sz="1200" dirty="0">
                <a:latin typeface="Arial" pitchFamily="34" charset="0"/>
                <a:cs typeface="Arial" pitchFamily="34" charset="0"/>
              </a:rPr>
              <a:t>D. Realizar la evaluación técnica preliminar</a:t>
            </a:r>
          </a:p>
          <a:p>
            <a:pPr algn="just">
              <a:lnSpc>
                <a:spcPct val="150000"/>
              </a:lnSpc>
            </a:pPr>
            <a:r>
              <a:rPr lang="es-ES" sz="1200" dirty="0">
                <a:latin typeface="Arial" pitchFamily="34" charset="0"/>
                <a:cs typeface="Arial" pitchFamily="34" charset="0"/>
              </a:rPr>
              <a:t>E. Visitar plantas que utilicen tecnologías evaluadas y seleccionar lista corta</a:t>
            </a:r>
          </a:p>
          <a:p>
            <a:pPr algn="just">
              <a:lnSpc>
                <a:spcPct val="150000"/>
              </a:lnSpc>
            </a:pPr>
            <a:r>
              <a:rPr lang="es-ES" sz="1200" dirty="0">
                <a:latin typeface="Arial" pitchFamily="34" charset="0"/>
                <a:cs typeface="Arial" pitchFamily="34" charset="0"/>
              </a:rPr>
              <a:t>F. Desarrollar alternativas del proceso</a:t>
            </a:r>
          </a:p>
          <a:p>
            <a:pPr algn="just">
              <a:lnSpc>
                <a:spcPct val="150000"/>
              </a:lnSpc>
            </a:pPr>
            <a:r>
              <a:rPr lang="es-ES" sz="1200" dirty="0">
                <a:latin typeface="Arial" pitchFamily="34" charset="0"/>
                <a:cs typeface="Arial" pitchFamily="34" charset="0"/>
              </a:rPr>
              <a:t>G. Solicitar información técnica detallada</a:t>
            </a:r>
          </a:p>
          <a:p>
            <a:pPr algn="just">
              <a:lnSpc>
                <a:spcPct val="150000"/>
              </a:lnSpc>
            </a:pPr>
            <a:r>
              <a:rPr lang="es-ES" sz="1200" dirty="0">
                <a:latin typeface="Arial" pitchFamily="34" charset="0"/>
                <a:cs typeface="Arial" pitchFamily="34" charset="0"/>
              </a:rPr>
              <a:t>H. Elaborar estimado de costo de la tecnología</a:t>
            </a:r>
          </a:p>
          <a:p>
            <a:pPr algn="just">
              <a:lnSpc>
                <a:spcPct val="150000"/>
              </a:lnSpc>
            </a:pPr>
            <a:r>
              <a:rPr lang="es-ES" sz="1200" dirty="0">
                <a:latin typeface="Arial" pitchFamily="34" charset="0"/>
                <a:cs typeface="Arial" pitchFamily="34" charset="0"/>
              </a:rPr>
              <a:t>I. Realizar análisis técnico económico para la selección</a:t>
            </a:r>
          </a:p>
          <a:p>
            <a:pPr algn="just">
              <a:lnSpc>
                <a:spcPct val="150000"/>
              </a:lnSpc>
            </a:pPr>
            <a:r>
              <a:rPr lang="es-ES" sz="1200" dirty="0">
                <a:latin typeface="Arial" pitchFamily="34" charset="0"/>
                <a:cs typeface="Arial" pitchFamily="34" charset="0"/>
              </a:rPr>
              <a:t>J. Selección definitiva de la(s) tecnología(s)</a:t>
            </a:r>
          </a:p>
          <a:p>
            <a:pPr algn="just">
              <a:lnSpc>
                <a:spcPct val="150000"/>
              </a:lnSpc>
            </a:pPr>
            <a:r>
              <a:rPr lang="es-ES" sz="1200" dirty="0">
                <a:latin typeface="Arial" pitchFamily="34" charset="0"/>
                <a:cs typeface="Arial" pitchFamily="34" charset="0"/>
              </a:rPr>
              <a:t>K. Documentación del trabajo, reportes de avance y resultado final</a:t>
            </a:r>
          </a:p>
        </p:txBody>
      </p:sp>
      <p:sp>
        <p:nvSpPr>
          <p:cNvPr id="38" name="37 Flecha derecha"/>
          <p:cNvSpPr/>
          <p:nvPr/>
        </p:nvSpPr>
        <p:spPr>
          <a:xfrm>
            <a:off x="5929322" y="1785926"/>
            <a:ext cx="428628" cy="1071570"/>
          </a:xfrm>
          <a:prstGeom prst="rightArrow">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s-ES"/>
          </a:p>
        </p:txBody>
      </p:sp>
      <p:sp>
        <p:nvSpPr>
          <p:cNvPr id="40" name="39 Rectángulo redondeado"/>
          <p:cNvSpPr/>
          <p:nvPr/>
        </p:nvSpPr>
        <p:spPr>
          <a:xfrm>
            <a:off x="6357950" y="1357298"/>
            <a:ext cx="2500330" cy="1500198"/>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algn="ctr">
              <a:lnSpc>
                <a:spcPct val="150000"/>
              </a:lnSpc>
            </a:pPr>
            <a:r>
              <a:rPr lang="es-ES" sz="1200" dirty="0">
                <a:latin typeface="Arial" pitchFamily="34" charset="0"/>
                <a:cs typeface="Arial" pitchFamily="34" charset="0"/>
              </a:rPr>
              <a:t>GGPIC fase conceptualizar: Evaluar la tecnología.</a:t>
            </a:r>
          </a:p>
        </p:txBody>
      </p:sp>
      <p:sp>
        <p:nvSpPr>
          <p:cNvPr id="42" name="41 Flecha derecha"/>
          <p:cNvSpPr/>
          <p:nvPr/>
        </p:nvSpPr>
        <p:spPr>
          <a:xfrm rot="5400000">
            <a:off x="7179487" y="3036091"/>
            <a:ext cx="857256" cy="785818"/>
          </a:xfrm>
          <a:prstGeom prst="rightArrow">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s-ES"/>
          </a:p>
        </p:txBody>
      </p:sp>
      <p:sp>
        <p:nvSpPr>
          <p:cNvPr id="49" name="48 Flecha derecha"/>
          <p:cNvSpPr/>
          <p:nvPr/>
        </p:nvSpPr>
        <p:spPr>
          <a:xfrm rot="5400000">
            <a:off x="7322363" y="5036355"/>
            <a:ext cx="642942" cy="857256"/>
          </a:xfrm>
          <a:prstGeom prst="rightArrow">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s-ES"/>
          </a:p>
        </p:txBody>
      </p:sp>
      <p:sp>
        <p:nvSpPr>
          <p:cNvPr id="51" name="50 Rectángulo redondeado"/>
          <p:cNvSpPr/>
          <p:nvPr/>
        </p:nvSpPr>
        <p:spPr>
          <a:xfrm>
            <a:off x="6429388" y="3857628"/>
            <a:ext cx="2286016" cy="1357322"/>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algn="ctr">
              <a:lnSpc>
                <a:spcPct val="150000"/>
              </a:lnSpc>
            </a:pPr>
            <a:r>
              <a:rPr lang="es-ES" sz="1200" dirty="0">
                <a:latin typeface="Arial" pitchFamily="34" charset="0"/>
                <a:cs typeface="Arial" pitchFamily="34" charset="0"/>
              </a:rPr>
              <a:t>Informe de la evaluación de la  tecnología.</a:t>
            </a:r>
          </a:p>
        </p:txBody>
      </p:sp>
      <p:sp>
        <p:nvSpPr>
          <p:cNvPr id="52" name="51 Rectángulo redondeado"/>
          <p:cNvSpPr/>
          <p:nvPr/>
        </p:nvSpPr>
        <p:spPr>
          <a:xfrm>
            <a:off x="6572264" y="5786454"/>
            <a:ext cx="2286016" cy="785818"/>
          </a:xfrm>
          <a:prstGeom prst="roundRect">
            <a:avLst/>
          </a:prstGeom>
        </p:spPr>
        <p:style>
          <a:lnRef idx="1">
            <a:schemeClr val="dk1"/>
          </a:lnRef>
          <a:fillRef idx="2">
            <a:schemeClr val="dk1"/>
          </a:fillRef>
          <a:effectRef idx="1">
            <a:schemeClr val="dk1"/>
          </a:effectRef>
          <a:fontRef idx="minor">
            <a:schemeClr val="dk1"/>
          </a:fontRef>
        </p:style>
        <p:txBody>
          <a:bodyPr rtlCol="0" anchor="ctr"/>
          <a:lstStyle/>
          <a:p>
            <a:pPr algn="ctr"/>
            <a:r>
              <a:rPr lang="es-ES" sz="1200" dirty="0">
                <a:latin typeface="Arial" pitchFamily="34" charset="0"/>
                <a:cs typeface="Arial" pitchFamily="34" charset="0"/>
              </a:rPr>
              <a:t>Objetivo: Seleccionar la(s) opción(es) preferida(s)</a:t>
            </a:r>
          </a:p>
        </p:txBody>
      </p:sp>
      <p:pic>
        <p:nvPicPr>
          <p:cNvPr id="60418" name="Picture 2"/>
          <p:cNvPicPr>
            <a:picLocks noChangeAspect="1" noChangeArrowheads="1"/>
          </p:cNvPicPr>
          <p:nvPr/>
        </p:nvPicPr>
        <p:blipFill>
          <a:blip r:embed="rId2" cstate="print"/>
          <a:srcRect/>
          <a:stretch>
            <a:fillRect/>
          </a:stretch>
        </p:blipFill>
        <p:spPr bwMode="auto">
          <a:xfrm>
            <a:off x="5500694" y="5500702"/>
            <a:ext cx="1017043" cy="1071570"/>
          </a:xfrm>
          <a:prstGeom prst="rect">
            <a:avLst/>
          </a:prstGeom>
          <a:noFill/>
          <a:ln w="9525">
            <a:noFill/>
            <a:miter lim="800000"/>
            <a:headEnd/>
            <a:tailEnd/>
          </a:ln>
          <a:effectLst/>
        </p:spPr>
      </p:pic>
      <p:pic>
        <p:nvPicPr>
          <p:cNvPr id="15" name="Imagen 2"/>
          <p:cNvPicPr>
            <a:picLocks noChangeAspect="1" noChangeArrowheads="1"/>
          </p:cNvPicPr>
          <p:nvPr/>
        </p:nvPicPr>
        <p:blipFill>
          <a:blip r:embed="rId3" cstate="print"/>
          <a:srcRect/>
          <a:stretch>
            <a:fillRect/>
          </a:stretch>
        </p:blipFill>
        <p:spPr bwMode="auto">
          <a:xfrm>
            <a:off x="0" y="0"/>
            <a:ext cx="1119693" cy="1167432"/>
          </a:xfrm>
          <a:prstGeom prst="rect">
            <a:avLst/>
          </a:prstGeom>
          <a:noFill/>
          <a:ln w="9525">
            <a:noFill/>
            <a:miter lim="800000"/>
            <a:headEnd/>
            <a:tailEnd/>
          </a:ln>
        </p:spPr>
      </p:pic>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Elipse"/>
          <p:cNvSpPr/>
          <p:nvPr/>
        </p:nvSpPr>
        <p:spPr>
          <a:xfrm>
            <a:off x="42863" y="2433638"/>
            <a:ext cx="2025650" cy="2068512"/>
          </a:xfrm>
          <a:prstGeom prst="ellipse">
            <a:avLst/>
          </a:prstGeom>
        </p:spPr>
        <p:style>
          <a:lnRef idx="1">
            <a:schemeClr val="dk1"/>
          </a:lnRef>
          <a:fillRef idx="2">
            <a:schemeClr val="dk1"/>
          </a:fillRef>
          <a:effectRef idx="1">
            <a:schemeClr val="dk1"/>
          </a:effectRef>
          <a:fontRef idx="minor">
            <a:schemeClr val="dk1"/>
          </a:fontRef>
        </p:style>
        <p:txBody>
          <a:bodyPr anchor="ctr"/>
          <a:lstStyle/>
          <a:p>
            <a:pPr algn="ctr">
              <a:defRPr/>
            </a:pPr>
            <a:r>
              <a:rPr lang="es-ES" sz="1400" b="1" dirty="0">
                <a:latin typeface="Arial" pitchFamily="34" charset="0"/>
                <a:cs typeface="Arial" pitchFamily="34" charset="0"/>
              </a:rPr>
              <a:t>Pasos a Seguir en la Evaluación de Tecnologías</a:t>
            </a:r>
            <a:endParaRPr lang="es-ES" sz="1400" dirty="0">
              <a:latin typeface="Arial" pitchFamily="34" charset="0"/>
              <a:cs typeface="Arial" pitchFamily="34" charset="0"/>
            </a:endParaRPr>
          </a:p>
        </p:txBody>
      </p:sp>
      <p:sp>
        <p:nvSpPr>
          <p:cNvPr id="9" name="8 Flecha derecha"/>
          <p:cNvSpPr/>
          <p:nvPr/>
        </p:nvSpPr>
        <p:spPr>
          <a:xfrm>
            <a:off x="2166938" y="3249613"/>
            <a:ext cx="828675" cy="49212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s-ES"/>
          </a:p>
        </p:txBody>
      </p:sp>
      <p:sp>
        <p:nvSpPr>
          <p:cNvPr id="10" name="9 Elipse"/>
          <p:cNvSpPr/>
          <p:nvPr/>
        </p:nvSpPr>
        <p:spPr>
          <a:xfrm>
            <a:off x="2979738" y="2459038"/>
            <a:ext cx="2281237" cy="2068512"/>
          </a:xfrm>
          <a:prstGeom prst="ellipse">
            <a:avLst/>
          </a:prstGeom>
        </p:spPr>
        <p:style>
          <a:lnRef idx="1">
            <a:schemeClr val="dk1"/>
          </a:lnRef>
          <a:fillRef idx="2">
            <a:schemeClr val="dk1"/>
          </a:fillRef>
          <a:effectRef idx="1">
            <a:schemeClr val="dk1"/>
          </a:effectRef>
          <a:fontRef idx="minor">
            <a:schemeClr val="dk1"/>
          </a:fontRef>
        </p:style>
        <p:txBody>
          <a:bodyPr anchor="ctr"/>
          <a:lstStyle/>
          <a:p>
            <a:pPr algn="ctr">
              <a:defRPr/>
            </a:pPr>
            <a:r>
              <a:rPr lang="es-ES" sz="1400" dirty="0">
                <a:latin typeface="Arial" pitchFamily="34" charset="0"/>
                <a:cs typeface="Arial" pitchFamily="34" charset="0"/>
              </a:rPr>
              <a:t>En el desarrollo de la información básica del proyecto se</a:t>
            </a:r>
          </a:p>
          <a:p>
            <a:pPr algn="ctr">
              <a:defRPr/>
            </a:pPr>
            <a:r>
              <a:rPr lang="es-ES" sz="1400" dirty="0">
                <a:latin typeface="Arial" pitchFamily="34" charset="0"/>
                <a:cs typeface="Arial" pitchFamily="34" charset="0"/>
              </a:rPr>
              <a:t>consideraron los siguientes aspectos:</a:t>
            </a:r>
          </a:p>
        </p:txBody>
      </p:sp>
      <p:sp>
        <p:nvSpPr>
          <p:cNvPr id="12" name="11 Abrir llave"/>
          <p:cNvSpPr/>
          <p:nvPr/>
        </p:nvSpPr>
        <p:spPr>
          <a:xfrm>
            <a:off x="5416550" y="393700"/>
            <a:ext cx="506413" cy="6261100"/>
          </a:xfrm>
          <a:prstGeom prst="leftBrace">
            <a:avLst/>
          </a:prstGeom>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s-ES"/>
          </a:p>
        </p:txBody>
      </p:sp>
      <p:sp>
        <p:nvSpPr>
          <p:cNvPr id="29702" name="12 Rectángulo"/>
          <p:cNvSpPr>
            <a:spLocks noChangeArrowheads="1"/>
          </p:cNvSpPr>
          <p:nvPr/>
        </p:nvSpPr>
        <p:spPr bwMode="auto">
          <a:xfrm>
            <a:off x="5816600" y="473075"/>
            <a:ext cx="2814638" cy="307975"/>
          </a:xfrm>
          <a:prstGeom prst="rect">
            <a:avLst/>
          </a:prstGeom>
          <a:noFill/>
          <a:ln w="9525">
            <a:noFill/>
            <a:miter lim="800000"/>
            <a:headEnd/>
            <a:tailEnd/>
          </a:ln>
        </p:spPr>
        <p:txBody>
          <a:bodyPr wrap="none">
            <a:spAutoFit/>
          </a:bodyPr>
          <a:lstStyle/>
          <a:p>
            <a:r>
              <a:rPr lang="es-ES" sz="1400">
                <a:latin typeface="Arial" pitchFamily="34" charset="0"/>
                <a:cs typeface="Arial" pitchFamily="34" charset="0"/>
              </a:rPr>
              <a:t>Capacidad y ubicación de la S/E.</a:t>
            </a:r>
          </a:p>
        </p:txBody>
      </p:sp>
      <p:sp>
        <p:nvSpPr>
          <p:cNvPr id="29703" name="13 Rectángulo"/>
          <p:cNvSpPr>
            <a:spLocks noChangeArrowheads="1"/>
          </p:cNvSpPr>
          <p:nvPr/>
        </p:nvSpPr>
        <p:spPr bwMode="auto">
          <a:xfrm>
            <a:off x="5827713" y="923925"/>
            <a:ext cx="2882900" cy="306388"/>
          </a:xfrm>
          <a:prstGeom prst="rect">
            <a:avLst/>
          </a:prstGeom>
          <a:noFill/>
          <a:ln w="9525">
            <a:noFill/>
            <a:miter lim="800000"/>
            <a:headEnd/>
            <a:tailEnd/>
          </a:ln>
        </p:spPr>
        <p:txBody>
          <a:bodyPr wrap="none">
            <a:spAutoFit/>
          </a:bodyPr>
          <a:lstStyle/>
          <a:p>
            <a:r>
              <a:rPr lang="es-ES" sz="1400">
                <a:latin typeface="Arial" pitchFamily="34" charset="0"/>
                <a:cs typeface="Arial" pitchFamily="34" charset="0"/>
              </a:rPr>
              <a:t>Especificaciones de los productos</a:t>
            </a:r>
          </a:p>
        </p:txBody>
      </p:sp>
      <p:sp>
        <p:nvSpPr>
          <p:cNvPr id="29704" name="14 Rectángulo"/>
          <p:cNvSpPr>
            <a:spLocks noChangeArrowheads="1"/>
          </p:cNvSpPr>
          <p:nvPr/>
        </p:nvSpPr>
        <p:spPr bwMode="auto">
          <a:xfrm>
            <a:off x="5859463" y="1319213"/>
            <a:ext cx="3298825" cy="738187"/>
          </a:xfrm>
          <a:prstGeom prst="rect">
            <a:avLst/>
          </a:prstGeom>
          <a:noFill/>
          <a:ln w="9525">
            <a:noFill/>
            <a:miter lim="800000"/>
            <a:headEnd/>
            <a:tailEnd/>
          </a:ln>
        </p:spPr>
        <p:txBody>
          <a:bodyPr>
            <a:spAutoFit/>
          </a:bodyPr>
          <a:lstStyle/>
          <a:p>
            <a:r>
              <a:rPr lang="es-ES" sz="1400">
                <a:latin typeface="Arial" pitchFamily="34" charset="0"/>
                <a:cs typeface="Arial" pitchFamily="34" charset="0"/>
              </a:rPr>
              <a:t>Disponibilidad, calidad y costo de la materia energía disponible, materia prima</a:t>
            </a:r>
          </a:p>
        </p:txBody>
      </p:sp>
      <p:sp>
        <p:nvSpPr>
          <p:cNvPr id="29705" name="15 Rectángulo"/>
          <p:cNvSpPr>
            <a:spLocks noChangeArrowheads="1"/>
          </p:cNvSpPr>
          <p:nvPr/>
        </p:nvSpPr>
        <p:spPr bwMode="auto">
          <a:xfrm>
            <a:off x="5865813" y="2038350"/>
            <a:ext cx="2898775" cy="739775"/>
          </a:xfrm>
          <a:prstGeom prst="rect">
            <a:avLst/>
          </a:prstGeom>
          <a:noFill/>
          <a:ln w="9525">
            <a:noFill/>
            <a:miter lim="800000"/>
            <a:headEnd/>
            <a:tailEnd/>
          </a:ln>
        </p:spPr>
        <p:txBody>
          <a:bodyPr>
            <a:spAutoFit/>
          </a:bodyPr>
          <a:lstStyle/>
          <a:p>
            <a:r>
              <a:rPr lang="es-ES" sz="1400">
                <a:latin typeface="Arial" pitchFamily="34" charset="0"/>
                <a:cs typeface="Arial" pitchFamily="34" charset="0"/>
              </a:rPr>
              <a:t>Disponibilidad y condiciones de entrega de los servicios en el sitio de ubicación.</a:t>
            </a:r>
          </a:p>
        </p:txBody>
      </p:sp>
      <p:sp>
        <p:nvSpPr>
          <p:cNvPr id="29706" name="16 Rectángulo"/>
          <p:cNvSpPr>
            <a:spLocks noChangeArrowheads="1"/>
          </p:cNvSpPr>
          <p:nvPr/>
        </p:nvSpPr>
        <p:spPr bwMode="auto">
          <a:xfrm>
            <a:off x="5857884" y="2857496"/>
            <a:ext cx="2063750" cy="369888"/>
          </a:xfrm>
          <a:prstGeom prst="rect">
            <a:avLst/>
          </a:prstGeom>
          <a:noFill/>
          <a:ln w="9525">
            <a:noFill/>
            <a:miter lim="800000"/>
            <a:headEnd/>
            <a:tailEnd/>
          </a:ln>
        </p:spPr>
        <p:txBody>
          <a:bodyPr wrap="none">
            <a:spAutoFit/>
          </a:bodyPr>
          <a:lstStyle/>
          <a:p>
            <a:r>
              <a:rPr lang="es-ES" sz="1400" dirty="0">
                <a:latin typeface="Arial" pitchFamily="34" charset="0"/>
                <a:cs typeface="Arial" pitchFamily="34" charset="0"/>
              </a:rPr>
              <a:t>Condiciones climáticas</a:t>
            </a:r>
            <a:r>
              <a:rPr lang="es-ES" dirty="0"/>
              <a:t>.</a:t>
            </a:r>
          </a:p>
        </p:txBody>
      </p:sp>
      <p:sp>
        <p:nvSpPr>
          <p:cNvPr id="29707" name="17 Rectángulo"/>
          <p:cNvSpPr>
            <a:spLocks noChangeArrowheads="1"/>
          </p:cNvSpPr>
          <p:nvPr/>
        </p:nvSpPr>
        <p:spPr bwMode="auto">
          <a:xfrm>
            <a:off x="5894388" y="3328988"/>
            <a:ext cx="2333625" cy="307975"/>
          </a:xfrm>
          <a:prstGeom prst="rect">
            <a:avLst/>
          </a:prstGeom>
          <a:noFill/>
          <a:ln w="9525">
            <a:noFill/>
            <a:miter lim="800000"/>
            <a:headEnd/>
            <a:tailEnd/>
          </a:ln>
        </p:spPr>
        <p:txBody>
          <a:bodyPr wrap="none">
            <a:spAutoFit/>
          </a:bodyPr>
          <a:lstStyle/>
          <a:p>
            <a:r>
              <a:rPr lang="es-ES" sz="1400">
                <a:latin typeface="Arial" pitchFamily="34" charset="0"/>
                <a:cs typeface="Arial" pitchFamily="34" charset="0"/>
              </a:rPr>
              <a:t>Regulaciones ambientales.</a:t>
            </a:r>
          </a:p>
        </p:txBody>
      </p:sp>
      <p:sp>
        <p:nvSpPr>
          <p:cNvPr id="29708" name="18 Rectángulo"/>
          <p:cNvSpPr>
            <a:spLocks noChangeArrowheads="1"/>
          </p:cNvSpPr>
          <p:nvPr/>
        </p:nvSpPr>
        <p:spPr bwMode="auto">
          <a:xfrm>
            <a:off x="5878513" y="3736975"/>
            <a:ext cx="2222500" cy="307975"/>
          </a:xfrm>
          <a:prstGeom prst="rect">
            <a:avLst/>
          </a:prstGeom>
          <a:noFill/>
          <a:ln w="9525">
            <a:noFill/>
            <a:miter lim="800000"/>
            <a:headEnd/>
            <a:tailEnd/>
          </a:ln>
        </p:spPr>
        <p:txBody>
          <a:bodyPr wrap="none">
            <a:spAutoFit/>
          </a:bodyPr>
          <a:lstStyle/>
          <a:p>
            <a:r>
              <a:rPr lang="es-ES" sz="1400">
                <a:latin typeface="Arial" pitchFamily="34" charset="0"/>
                <a:cs typeface="Arial" pitchFamily="34" charset="0"/>
              </a:rPr>
              <a:t>Estándares de ingeniería.</a:t>
            </a:r>
          </a:p>
        </p:txBody>
      </p:sp>
      <p:sp>
        <p:nvSpPr>
          <p:cNvPr id="29709" name="19 Rectángulo"/>
          <p:cNvSpPr>
            <a:spLocks noChangeArrowheads="1"/>
          </p:cNvSpPr>
          <p:nvPr/>
        </p:nvSpPr>
        <p:spPr bwMode="auto">
          <a:xfrm>
            <a:off x="5789613" y="4244975"/>
            <a:ext cx="3114675" cy="739775"/>
          </a:xfrm>
          <a:prstGeom prst="rect">
            <a:avLst/>
          </a:prstGeom>
          <a:noFill/>
          <a:ln w="9525">
            <a:noFill/>
            <a:miter lim="800000"/>
            <a:headEnd/>
            <a:tailEnd/>
          </a:ln>
        </p:spPr>
        <p:txBody>
          <a:bodyPr>
            <a:spAutoFit/>
          </a:bodyPr>
          <a:lstStyle/>
          <a:p>
            <a:r>
              <a:rPr lang="es-ES" sz="1400">
                <a:latin typeface="Arial" pitchFamily="34" charset="0"/>
                <a:cs typeface="Arial" pitchFamily="34" charset="0"/>
              </a:rPr>
              <a:t>Requerimientos de almacenaje de equipos eléctricos, relés, gabinetes de control y protección</a:t>
            </a:r>
          </a:p>
        </p:txBody>
      </p:sp>
      <p:sp>
        <p:nvSpPr>
          <p:cNvPr id="29710" name="21 Rectángulo"/>
          <p:cNvSpPr>
            <a:spLocks noChangeArrowheads="1"/>
          </p:cNvSpPr>
          <p:nvPr/>
        </p:nvSpPr>
        <p:spPr bwMode="auto">
          <a:xfrm>
            <a:off x="5853113" y="5129213"/>
            <a:ext cx="2770187" cy="523875"/>
          </a:xfrm>
          <a:prstGeom prst="rect">
            <a:avLst/>
          </a:prstGeom>
          <a:noFill/>
          <a:ln w="9525">
            <a:noFill/>
            <a:miter lim="800000"/>
            <a:headEnd/>
            <a:tailEnd/>
          </a:ln>
        </p:spPr>
        <p:txBody>
          <a:bodyPr>
            <a:spAutoFit/>
          </a:bodyPr>
          <a:lstStyle/>
          <a:p>
            <a:r>
              <a:rPr lang="es-ES" sz="1400">
                <a:latin typeface="Arial" pitchFamily="34" charset="0"/>
                <a:cs typeface="Arial" pitchFamily="34" charset="0"/>
              </a:rPr>
              <a:t>Se identifican las tecnologías disponibles</a:t>
            </a:r>
          </a:p>
        </p:txBody>
      </p:sp>
      <p:sp>
        <p:nvSpPr>
          <p:cNvPr id="29711" name="22 Rectángulo"/>
          <p:cNvSpPr>
            <a:spLocks noChangeArrowheads="1"/>
          </p:cNvSpPr>
          <p:nvPr/>
        </p:nvSpPr>
        <p:spPr bwMode="auto">
          <a:xfrm>
            <a:off x="5870575" y="5719763"/>
            <a:ext cx="2697163" cy="461962"/>
          </a:xfrm>
          <a:prstGeom prst="rect">
            <a:avLst/>
          </a:prstGeom>
          <a:noFill/>
          <a:ln w="9525">
            <a:noFill/>
            <a:miter lim="800000"/>
            <a:headEnd/>
            <a:tailEnd/>
          </a:ln>
        </p:spPr>
        <p:txBody>
          <a:bodyPr>
            <a:spAutoFit/>
          </a:bodyPr>
          <a:lstStyle/>
          <a:p>
            <a:r>
              <a:rPr lang="es-ES" sz="1200">
                <a:latin typeface="Arial" pitchFamily="34" charset="0"/>
                <a:cs typeface="Arial" pitchFamily="34" charset="0"/>
              </a:rPr>
              <a:t>Se contactan a los licenciantes de tecnología</a:t>
            </a:r>
          </a:p>
        </p:txBody>
      </p:sp>
      <p:sp>
        <p:nvSpPr>
          <p:cNvPr id="29712" name="23 Rectángulo"/>
          <p:cNvSpPr>
            <a:spLocks noChangeArrowheads="1"/>
          </p:cNvSpPr>
          <p:nvPr/>
        </p:nvSpPr>
        <p:spPr bwMode="auto">
          <a:xfrm>
            <a:off x="5824538" y="6211888"/>
            <a:ext cx="3211512" cy="523875"/>
          </a:xfrm>
          <a:prstGeom prst="rect">
            <a:avLst/>
          </a:prstGeom>
          <a:noFill/>
          <a:ln w="9525">
            <a:noFill/>
            <a:miter lim="800000"/>
            <a:headEnd/>
            <a:tailEnd/>
          </a:ln>
        </p:spPr>
        <p:txBody>
          <a:bodyPr>
            <a:spAutoFit/>
          </a:bodyPr>
          <a:lstStyle/>
          <a:p>
            <a:r>
              <a:rPr lang="es-ES" sz="1400">
                <a:latin typeface="Arial" pitchFamily="34" charset="0"/>
                <a:cs typeface="Arial" pitchFamily="34" charset="0"/>
              </a:rPr>
              <a:t>Se realizó la evaluación técnica preliminar</a:t>
            </a:r>
          </a:p>
        </p:txBody>
      </p:sp>
      <p:pic>
        <p:nvPicPr>
          <p:cNvPr id="29713" name="Picture 4"/>
          <p:cNvPicPr>
            <a:picLocks noChangeAspect="1" noChangeArrowheads="1"/>
          </p:cNvPicPr>
          <p:nvPr/>
        </p:nvPicPr>
        <p:blipFill>
          <a:blip r:embed="rId2" cstate="print"/>
          <a:srcRect/>
          <a:stretch>
            <a:fillRect/>
          </a:stretch>
        </p:blipFill>
        <p:spPr bwMode="auto">
          <a:xfrm>
            <a:off x="1557338" y="4459288"/>
            <a:ext cx="2009775" cy="2276475"/>
          </a:xfrm>
          <a:prstGeom prst="rect">
            <a:avLst/>
          </a:prstGeom>
          <a:noFill/>
          <a:ln w="9525">
            <a:noFill/>
            <a:miter lim="800000"/>
            <a:headEnd/>
            <a:tailEnd/>
          </a:ln>
        </p:spPr>
      </p:pic>
      <p:pic>
        <p:nvPicPr>
          <p:cNvPr id="19" name="Imagen 2"/>
          <p:cNvPicPr>
            <a:picLocks noChangeAspect="1" noChangeArrowheads="1"/>
          </p:cNvPicPr>
          <p:nvPr/>
        </p:nvPicPr>
        <p:blipFill>
          <a:blip r:embed="rId3" cstate="print"/>
          <a:srcRect/>
          <a:stretch>
            <a:fillRect/>
          </a:stretch>
        </p:blipFill>
        <p:spPr bwMode="auto">
          <a:xfrm>
            <a:off x="0" y="0"/>
            <a:ext cx="1119693" cy="1167432"/>
          </a:xfrm>
          <a:prstGeom prst="rect">
            <a:avLst/>
          </a:prstGeom>
          <a:noFill/>
          <a:ln w="9525">
            <a:noFill/>
            <a:miter lim="800000"/>
            <a:headEnd/>
            <a:tailEnd/>
          </a:ln>
        </p:spPr>
      </p:pic>
      <p:sp>
        <p:nvSpPr>
          <p:cNvPr id="20" name="19 Redondear rectángulo de esquina diagonal"/>
          <p:cNvSpPr/>
          <p:nvPr/>
        </p:nvSpPr>
        <p:spPr>
          <a:xfrm>
            <a:off x="857224" y="214290"/>
            <a:ext cx="5500694" cy="571500"/>
          </a:xfrm>
          <a:prstGeom prst="round2DiagRect">
            <a:avLst/>
          </a:prstGeom>
          <a:noFill/>
          <a:ln w="12700">
            <a:noFill/>
          </a:ln>
        </p:spPr>
        <p:style>
          <a:lnRef idx="1">
            <a:schemeClr val="accent1"/>
          </a:lnRef>
          <a:fillRef idx="3">
            <a:schemeClr val="accent1"/>
          </a:fillRef>
          <a:effectRef idx="2">
            <a:schemeClr val="accent1"/>
          </a:effectRef>
          <a:fontRef idx="minor">
            <a:schemeClr val="lt1"/>
          </a:fontRef>
        </p:style>
        <p:txBody>
          <a:bodyPr lIns="102401" tIns="51200" rIns="102401" bIns="51200" anchor="ctr">
            <a:scene3d>
              <a:camera prst="orthographicFront"/>
              <a:lightRig rig="flat" dir="tl"/>
            </a:scene3d>
            <a:sp3d contourW="19050" prstMaterial="clear">
              <a:bevelT w="50800" h="50800"/>
              <a:contourClr>
                <a:schemeClr val="accent5">
                  <a:tint val="70000"/>
                  <a:satMod val="180000"/>
                  <a:alpha val="70000"/>
                </a:schemeClr>
              </a:contourClr>
            </a:sp3d>
          </a:bodyPr>
          <a:lstStyle/>
          <a:p>
            <a:pPr algn="ctr" fontAlgn="auto">
              <a:spcBef>
                <a:spcPts val="0"/>
              </a:spcBef>
              <a:spcAft>
                <a:spcPts val="0"/>
              </a:spcAft>
              <a:defRPr/>
            </a:pPr>
            <a:r>
              <a:rPr lang="es-VE" b="1" dirty="0">
                <a:ln>
                  <a:solidFill>
                    <a:sysClr val="windowText" lastClr="000000"/>
                  </a:solidFill>
                </a:ln>
                <a:solidFill>
                  <a:schemeClr val="tx1"/>
                </a:solidFill>
                <a:latin typeface="Arial" pitchFamily="34" charset="0"/>
                <a:cs typeface="Arial" pitchFamily="34" charset="0"/>
              </a:rPr>
              <a:t>Evaluación de la tecnología</a:t>
            </a: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Elipse"/>
          <p:cNvSpPr/>
          <p:nvPr/>
        </p:nvSpPr>
        <p:spPr>
          <a:xfrm>
            <a:off x="182563" y="2433638"/>
            <a:ext cx="2025650" cy="2068512"/>
          </a:xfrm>
          <a:prstGeom prst="ellipse">
            <a:avLst/>
          </a:prstGeom>
        </p:spPr>
        <p:style>
          <a:lnRef idx="1">
            <a:schemeClr val="dk1"/>
          </a:lnRef>
          <a:fillRef idx="2">
            <a:schemeClr val="dk1"/>
          </a:fillRef>
          <a:effectRef idx="1">
            <a:schemeClr val="dk1"/>
          </a:effectRef>
          <a:fontRef idx="minor">
            <a:schemeClr val="dk1"/>
          </a:fontRef>
        </p:style>
        <p:txBody>
          <a:bodyPr anchor="ctr"/>
          <a:lstStyle/>
          <a:p>
            <a:pPr algn="ctr">
              <a:defRPr/>
            </a:pPr>
            <a:r>
              <a:rPr lang="es-ES" sz="1400" b="1" dirty="0">
                <a:latin typeface="Arial" pitchFamily="34" charset="0"/>
                <a:cs typeface="Arial" pitchFamily="34" charset="0"/>
              </a:rPr>
              <a:t>Pasos a Seguir en la Evaluación de Tecnologías</a:t>
            </a:r>
            <a:endParaRPr lang="es-ES" sz="1400" dirty="0">
              <a:latin typeface="Arial" pitchFamily="34" charset="0"/>
              <a:cs typeface="Arial" pitchFamily="34" charset="0"/>
            </a:endParaRPr>
          </a:p>
        </p:txBody>
      </p:sp>
      <p:sp>
        <p:nvSpPr>
          <p:cNvPr id="9" name="8 Flecha derecha"/>
          <p:cNvSpPr/>
          <p:nvPr/>
        </p:nvSpPr>
        <p:spPr>
          <a:xfrm rot="19241201">
            <a:off x="2166938" y="2187575"/>
            <a:ext cx="828675" cy="49212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s-ES"/>
          </a:p>
        </p:txBody>
      </p:sp>
      <p:sp>
        <p:nvSpPr>
          <p:cNvPr id="10" name="9 Elipse"/>
          <p:cNvSpPr/>
          <p:nvPr/>
        </p:nvSpPr>
        <p:spPr>
          <a:xfrm>
            <a:off x="2979738" y="717546"/>
            <a:ext cx="2281237" cy="2068512"/>
          </a:xfrm>
          <a:prstGeom prst="ellipse">
            <a:avLst/>
          </a:prstGeom>
        </p:spPr>
        <p:style>
          <a:lnRef idx="1">
            <a:schemeClr val="dk1"/>
          </a:lnRef>
          <a:fillRef idx="2">
            <a:schemeClr val="dk1"/>
          </a:fillRef>
          <a:effectRef idx="1">
            <a:schemeClr val="dk1"/>
          </a:effectRef>
          <a:fontRef idx="minor">
            <a:schemeClr val="dk1"/>
          </a:fontRef>
        </p:style>
        <p:txBody>
          <a:bodyPr anchor="ctr"/>
          <a:lstStyle/>
          <a:p>
            <a:pPr algn="ctr">
              <a:defRPr/>
            </a:pPr>
            <a:r>
              <a:rPr lang="es-ES" sz="1400" dirty="0">
                <a:latin typeface="Arial" pitchFamily="34" charset="0"/>
                <a:cs typeface="Arial" pitchFamily="34" charset="0"/>
              </a:rPr>
              <a:t>Tecnologías evaluadas</a:t>
            </a:r>
          </a:p>
        </p:txBody>
      </p:sp>
      <p:sp>
        <p:nvSpPr>
          <p:cNvPr id="12" name="11 Abrir llave"/>
          <p:cNvSpPr/>
          <p:nvPr/>
        </p:nvSpPr>
        <p:spPr>
          <a:xfrm>
            <a:off x="5568950" y="3255963"/>
            <a:ext cx="506413" cy="3355975"/>
          </a:xfrm>
          <a:prstGeom prst="leftBrace">
            <a:avLst/>
          </a:prstGeom>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s-ES"/>
          </a:p>
        </p:txBody>
      </p:sp>
      <p:sp>
        <p:nvSpPr>
          <p:cNvPr id="30726" name="20 Rectángulo"/>
          <p:cNvSpPr>
            <a:spLocks noChangeArrowheads="1"/>
          </p:cNvSpPr>
          <p:nvPr/>
        </p:nvSpPr>
        <p:spPr bwMode="auto">
          <a:xfrm>
            <a:off x="5922963" y="857232"/>
            <a:ext cx="3221037" cy="522287"/>
          </a:xfrm>
          <a:prstGeom prst="rect">
            <a:avLst/>
          </a:prstGeom>
          <a:noFill/>
          <a:ln w="9525">
            <a:noFill/>
            <a:miter lim="800000"/>
            <a:headEnd/>
            <a:tailEnd/>
          </a:ln>
        </p:spPr>
        <p:txBody>
          <a:bodyPr>
            <a:spAutoFit/>
          </a:bodyPr>
          <a:lstStyle/>
          <a:p>
            <a:r>
              <a:rPr lang="es-ES" sz="1400" dirty="0">
                <a:latin typeface="Arial" pitchFamily="34" charset="0"/>
                <a:cs typeface="Arial" pitchFamily="34" charset="0"/>
              </a:rPr>
              <a:t>Se visitaron las plantas que utilizan las tecnologías evaluadas.</a:t>
            </a:r>
          </a:p>
        </p:txBody>
      </p:sp>
      <p:sp>
        <p:nvSpPr>
          <p:cNvPr id="30727" name="24 Rectángulo"/>
          <p:cNvSpPr>
            <a:spLocks noChangeArrowheads="1"/>
          </p:cNvSpPr>
          <p:nvPr/>
        </p:nvSpPr>
        <p:spPr bwMode="auto">
          <a:xfrm>
            <a:off x="5857884" y="1785926"/>
            <a:ext cx="3038475" cy="739775"/>
          </a:xfrm>
          <a:prstGeom prst="rect">
            <a:avLst/>
          </a:prstGeom>
          <a:noFill/>
          <a:ln w="9525">
            <a:noFill/>
            <a:miter lim="800000"/>
            <a:headEnd/>
            <a:tailEnd/>
          </a:ln>
        </p:spPr>
        <p:txBody>
          <a:bodyPr>
            <a:spAutoFit/>
          </a:bodyPr>
          <a:lstStyle/>
          <a:p>
            <a:pPr algn="just"/>
            <a:r>
              <a:rPr lang="es-ES" sz="1400" dirty="0">
                <a:latin typeface="Arial" pitchFamily="34" charset="0"/>
                <a:cs typeface="Arial" pitchFamily="34" charset="0"/>
              </a:rPr>
              <a:t>Se establecieron criterios de selección basados en los objetivos del proyecto</a:t>
            </a:r>
          </a:p>
        </p:txBody>
      </p:sp>
      <p:sp>
        <p:nvSpPr>
          <p:cNvPr id="26" name="25 Flecha derecha"/>
          <p:cNvSpPr/>
          <p:nvPr/>
        </p:nvSpPr>
        <p:spPr>
          <a:xfrm rot="2117123">
            <a:off x="2270125" y="4256088"/>
            <a:ext cx="830263" cy="49212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s-ES"/>
          </a:p>
        </p:txBody>
      </p:sp>
      <p:sp>
        <p:nvSpPr>
          <p:cNvPr id="27" name="26 Elipse"/>
          <p:cNvSpPr/>
          <p:nvPr/>
        </p:nvSpPr>
        <p:spPr>
          <a:xfrm>
            <a:off x="3167063" y="3467100"/>
            <a:ext cx="2281237" cy="2068513"/>
          </a:xfrm>
          <a:prstGeom prst="ellipse">
            <a:avLst/>
          </a:prstGeom>
        </p:spPr>
        <p:style>
          <a:lnRef idx="1">
            <a:schemeClr val="dk1"/>
          </a:lnRef>
          <a:fillRef idx="2">
            <a:schemeClr val="dk1"/>
          </a:fillRef>
          <a:effectRef idx="1">
            <a:schemeClr val="dk1"/>
          </a:effectRef>
          <a:fontRef idx="minor">
            <a:schemeClr val="dk1"/>
          </a:fontRef>
        </p:style>
        <p:txBody>
          <a:bodyPr anchor="ctr"/>
          <a:lstStyle/>
          <a:p>
            <a:pPr algn="ctr">
              <a:defRPr/>
            </a:pPr>
            <a:r>
              <a:rPr lang="es-ES" sz="1400" dirty="0">
                <a:latin typeface="Arial" pitchFamily="34" charset="0"/>
                <a:cs typeface="Arial" pitchFamily="34" charset="0"/>
              </a:rPr>
              <a:t>Se desarrollaron alternativas al proceso considerando</a:t>
            </a:r>
          </a:p>
        </p:txBody>
      </p:sp>
      <p:sp>
        <p:nvSpPr>
          <p:cNvPr id="28" name="27 Abrir llave"/>
          <p:cNvSpPr/>
          <p:nvPr/>
        </p:nvSpPr>
        <p:spPr>
          <a:xfrm>
            <a:off x="5568950" y="546100"/>
            <a:ext cx="506413" cy="2279650"/>
          </a:xfrm>
          <a:prstGeom prst="leftBrace">
            <a:avLst/>
          </a:prstGeom>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s-ES"/>
          </a:p>
        </p:txBody>
      </p:sp>
      <p:sp>
        <p:nvSpPr>
          <p:cNvPr id="30731" name="28 Rectángulo"/>
          <p:cNvSpPr>
            <a:spLocks noChangeArrowheads="1"/>
          </p:cNvSpPr>
          <p:nvPr/>
        </p:nvSpPr>
        <p:spPr bwMode="auto">
          <a:xfrm>
            <a:off x="5922963" y="3398838"/>
            <a:ext cx="1957387" cy="306387"/>
          </a:xfrm>
          <a:prstGeom prst="rect">
            <a:avLst/>
          </a:prstGeom>
          <a:noFill/>
          <a:ln w="9525">
            <a:noFill/>
            <a:miter lim="800000"/>
            <a:headEnd/>
            <a:tailEnd/>
          </a:ln>
        </p:spPr>
        <p:txBody>
          <a:bodyPr wrap="none">
            <a:spAutoFit/>
          </a:bodyPr>
          <a:lstStyle/>
          <a:p>
            <a:r>
              <a:rPr lang="es-ES" sz="1400">
                <a:latin typeface="Arial" pitchFamily="34" charset="0"/>
                <a:cs typeface="Arial" pitchFamily="34" charset="0"/>
              </a:rPr>
              <a:t>Servicios disponibles: </a:t>
            </a:r>
          </a:p>
        </p:txBody>
      </p:sp>
      <p:sp>
        <p:nvSpPr>
          <p:cNvPr id="30732" name="29 Rectángulo"/>
          <p:cNvSpPr>
            <a:spLocks noChangeArrowheads="1"/>
          </p:cNvSpPr>
          <p:nvPr/>
        </p:nvSpPr>
        <p:spPr bwMode="auto">
          <a:xfrm>
            <a:off x="5922963" y="3906838"/>
            <a:ext cx="2054225" cy="307975"/>
          </a:xfrm>
          <a:prstGeom prst="rect">
            <a:avLst/>
          </a:prstGeom>
          <a:noFill/>
          <a:ln w="9525">
            <a:noFill/>
            <a:miter lim="800000"/>
            <a:headEnd/>
            <a:tailEnd/>
          </a:ln>
        </p:spPr>
        <p:txBody>
          <a:bodyPr wrap="none">
            <a:spAutoFit/>
          </a:bodyPr>
          <a:lstStyle/>
          <a:p>
            <a:r>
              <a:rPr lang="es-ES" sz="1400">
                <a:latin typeface="Arial" pitchFamily="34" charset="0"/>
                <a:cs typeface="Arial" pitchFamily="34" charset="0"/>
              </a:rPr>
              <a:t>Flexibilidad operacional</a:t>
            </a:r>
          </a:p>
        </p:txBody>
      </p:sp>
      <p:sp>
        <p:nvSpPr>
          <p:cNvPr id="30733" name="30 Rectángulo"/>
          <p:cNvSpPr>
            <a:spLocks noChangeArrowheads="1"/>
          </p:cNvSpPr>
          <p:nvPr/>
        </p:nvSpPr>
        <p:spPr bwMode="auto">
          <a:xfrm>
            <a:off x="6075363" y="4316413"/>
            <a:ext cx="1418978" cy="307777"/>
          </a:xfrm>
          <a:prstGeom prst="rect">
            <a:avLst/>
          </a:prstGeom>
          <a:noFill/>
          <a:ln w="9525">
            <a:noFill/>
            <a:miter lim="800000"/>
            <a:headEnd/>
            <a:tailEnd/>
          </a:ln>
        </p:spPr>
        <p:txBody>
          <a:bodyPr wrap="none">
            <a:spAutoFit/>
          </a:bodyPr>
          <a:lstStyle/>
          <a:p>
            <a:r>
              <a:rPr lang="es-ES" sz="1400" dirty="0" err="1"/>
              <a:t>Contructibilidad</a:t>
            </a:r>
            <a:endParaRPr lang="es-ES" sz="1400" dirty="0"/>
          </a:p>
        </p:txBody>
      </p:sp>
      <p:sp>
        <p:nvSpPr>
          <p:cNvPr id="30734" name="31 Rectángulo"/>
          <p:cNvSpPr>
            <a:spLocks noChangeArrowheads="1"/>
          </p:cNvSpPr>
          <p:nvPr/>
        </p:nvSpPr>
        <p:spPr bwMode="auto">
          <a:xfrm>
            <a:off x="6075363" y="4686300"/>
            <a:ext cx="2886075" cy="523875"/>
          </a:xfrm>
          <a:prstGeom prst="rect">
            <a:avLst/>
          </a:prstGeom>
          <a:noFill/>
          <a:ln w="9525">
            <a:noFill/>
            <a:miter lim="800000"/>
            <a:headEnd/>
            <a:tailEnd/>
          </a:ln>
        </p:spPr>
        <p:txBody>
          <a:bodyPr>
            <a:spAutoFit/>
          </a:bodyPr>
          <a:lstStyle/>
          <a:p>
            <a:pPr algn="just"/>
            <a:r>
              <a:rPr lang="es-ES" sz="1400">
                <a:latin typeface="Arial" pitchFamily="34" charset="0"/>
                <a:cs typeface="Arial" pitchFamily="34" charset="0"/>
              </a:rPr>
              <a:t>Los licenciantes presentaron propuestas técnicas detalladas</a:t>
            </a:r>
          </a:p>
        </p:txBody>
      </p:sp>
      <p:sp>
        <p:nvSpPr>
          <p:cNvPr id="30735" name="32 Rectángulo"/>
          <p:cNvSpPr>
            <a:spLocks noChangeArrowheads="1"/>
          </p:cNvSpPr>
          <p:nvPr/>
        </p:nvSpPr>
        <p:spPr bwMode="auto">
          <a:xfrm>
            <a:off x="6003925" y="5273675"/>
            <a:ext cx="2746375" cy="523875"/>
          </a:xfrm>
          <a:prstGeom prst="rect">
            <a:avLst/>
          </a:prstGeom>
          <a:noFill/>
          <a:ln w="9525">
            <a:noFill/>
            <a:miter lim="800000"/>
            <a:headEnd/>
            <a:tailEnd/>
          </a:ln>
        </p:spPr>
        <p:txBody>
          <a:bodyPr>
            <a:spAutoFit/>
          </a:bodyPr>
          <a:lstStyle/>
          <a:p>
            <a:pPr algn="just"/>
            <a:r>
              <a:rPr lang="es-ES" sz="1400">
                <a:latin typeface="Arial" pitchFamily="34" charset="0"/>
                <a:cs typeface="Arial" pitchFamily="34" charset="0"/>
              </a:rPr>
              <a:t>Se elaboraron los estimados de costos</a:t>
            </a:r>
          </a:p>
        </p:txBody>
      </p:sp>
      <p:sp>
        <p:nvSpPr>
          <p:cNvPr id="30736" name="33 Rectángulo"/>
          <p:cNvSpPr>
            <a:spLocks noChangeArrowheads="1"/>
          </p:cNvSpPr>
          <p:nvPr/>
        </p:nvSpPr>
        <p:spPr bwMode="auto">
          <a:xfrm>
            <a:off x="6075363" y="5797550"/>
            <a:ext cx="2886075" cy="646113"/>
          </a:xfrm>
          <a:prstGeom prst="rect">
            <a:avLst/>
          </a:prstGeom>
          <a:noFill/>
          <a:ln w="9525">
            <a:noFill/>
            <a:miter lim="800000"/>
            <a:headEnd/>
            <a:tailEnd/>
          </a:ln>
        </p:spPr>
        <p:txBody>
          <a:bodyPr>
            <a:spAutoFit/>
          </a:bodyPr>
          <a:lstStyle/>
          <a:p>
            <a:r>
              <a:rPr lang="es-ES" sz="1200">
                <a:latin typeface="Arial" pitchFamily="34" charset="0"/>
                <a:cs typeface="Arial" pitchFamily="34" charset="0"/>
              </a:rPr>
              <a:t>Se realizó el análisis técnico-económico para la selección definitiva de la tecnología</a:t>
            </a:r>
          </a:p>
        </p:txBody>
      </p:sp>
      <p:pic>
        <p:nvPicPr>
          <p:cNvPr id="30737" name="Picture 2"/>
          <p:cNvPicPr>
            <a:picLocks noChangeAspect="1" noChangeArrowheads="1"/>
          </p:cNvPicPr>
          <p:nvPr/>
        </p:nvPicPr>
        <p:blipFill>
          <a:blip r:embed="rId2" cstate="print"/>
          <a:srcRect/>
          <a:stretch>
            <a:fillRect/>
          </a:stretch>
        </p:blipFill>
        <p:spPr bwMode="auto">
          <a:xfrm>
            <a:off x="474663" y="4941888"/>
            <a:ext cx="2505075" cy="1828800"/>
          </a:xfrm>
          <a:prstGeom prst="rect">
            <a:avLst/>
          </a:prstGeom>
          <a:noFill/>
          <a:ln w="9525">
            <a:noFill/>
            <a:miter lim="800000"/>
            <a:headEnd/>
            <a:tailEnd/>
          </a:ln>
        </p:spPr>
      </p:pic>
      <p:pic>
        <p:nvPicPr>
          <p:cNvPr id="19" name="Imagen 2"/>
          <p:cNvPicPr>
            <a:picLocks noChangeAspect="1" noChangeArrowheads="1"/>
          </p:cNvPicPr>
          <p:nvPr/>
        </p:nvPicPr>
        <p:blipFill>
          <a:blip r:embed="rId3" cstate="print"/>
          <a:srcRect/>
          <a:stretch>
            <a:fillRect/>
          </a:stretch>
        </p:blipFill>
        <p:spPr bwMode="auto">
          <a:xfrm>
            <a:off x="0" y="0"/>
            <a:ext cx="1119693" cy="1167432"/>
          </a:xfrm>
          <a:prstGeom prst="rect">
            <a:avLst/>
          </a:prstGeom>
          <a:noFill/>
          <a:ln w="9525">
            <a:noFill/>
            <a:miter lim="800000"/>
            <a:headEnd/>
            <a:tailEnd/>
          </a:ln>
        </p:spPr>
      </p:pic>
      <p:sp>
        <p:nvSpPr>
          <p:cNvPr id="20" name="19 Redondear rectángulo de esquina diagonal"/>
          <p:cNvSpPr/>
          <p:nvPr/>
        </p:nvSpPr>
        <p:spPr>
          <a:xfrm>
            <a:off x="857224" y="214290"/>
            <a:ext cx="5500694" cy="571500"/>
          </a:xfrm>
          <a:prstGeom prst="round2DiagRect">
            <a:avLst/>
          </a:prstGeom>
          <a:noFill/>
          <a:ln w="12700">
            <a:noFill/>
          </a:ln>
        </p:spPr>
        <p:style>
          <a:lnRef idx="1">
            <a:schemeClr val="accent1"/>
          </a:lnRef>
          <a:fillRef idx="3">
            <a:schemeClr val="accent1"/>
          </a:fillRef>
          <a:effectRef idx="2">
            <a:schemeClr val="accent1"/>
          </a:effectRef>
          <a:fontRef idx="minor">
            <a:schemeClr val="lt1"/>
          </a:fontRef>
        </p:style>
        <p:txBody>
          <a:bodyPr lIns="102401" tIns="51200" rIns="102401" bIns="51200" anchor="ctr">
            <a:scene3d>
              <a:camera prst="orthographicFront"/>
              <a:lightRig rig="flat" dir="tl"/>
            </a:scene3d>
            <a:sp3d contourW="19050" prstMaterial="clear">
              <a:bevelT w="50800" h="50800"/>
              <a:contourClr>
                <a:schemeClr val="accent5">
                  <a:tint val="70000"/>
                  <a:satMod val="180000"/>
                  <a:alpha val="70000"/>
                </a:schemeClr>
              </a:contourClr>
            </a:sp3d>
          </a:bodyPr>
          <a:lstStyle/>
          <a:p>
            <a:pPr algn="ctr" fontAlgn="auto">
              <a:spcBef>
                <a:spcPts val="0"/>
              </a:spcBef>
              <a:spcAft>
                <a:spcPts val="0"/>
              </a:spcAft>
              <a:defRPr/>
            </a:pPr>
            <a:r>
              <a:rPr lang="es-VE" b="1" dirty="0">
                <a:ln>
                  <a:solidFill>
                    <a:sysClr val="windowText" lastClr="000000"/>
                  </a:solidFill>
                </a:ln>
                <a:solidFill>
                  <a:schemeClr val="tx1"/>
                </a:solidFill>
                <a:latin typeface="Arial" pitchFamily="34" charset="0"/>
                <a:cs typeface="Arial" pitchFamily="34" charset="0"/>
              </a:rPr>
              <a:t>Evaluación de la tecnología</a:t>
            </a: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Elipse"/>
          <p:cNvSpPr/>
          <p:nvPr/>
        </p:nvSpPr>
        <p:spPr>
          <a:xfrm>
            <a:off x="182563" y="2433638"/>
            <a:ext cx="2025650" cy="2068512"/>
          </a:xfrm>
          <a:prstGeom prst="ellipse">
            <a:avLst/>
          </a:prstGeom>
        </p:spPr>
        <p:style>
          <a:lnRef idx="1">
            <a:schemeClr val="dk1"/>
          </a:lnRef>
          <a:fillRef idx="2">
            <a:schemeClr val="dk1"/>
          </a:fillRef>
          <a:effectRef idx="1">
            <a:schemeClr val="dk1"/>
          </a:effectRef>
          <a:fontRef idx="minor">
            <a:schemeClr val="dk1"/>
          </a:fontRef>
        </p:style>
        <p:txBody>
          <a:bodyPr anchor="ctr"/>
          <a:lstStyle/>
          <a:p>
            <a:pPr algn="ctr">
              <a:defRPr/>
            </a:pPr>
            <a:r>
              <a:rPr lang="es-ES" sz="1400" b="1" dirty="0">
                <a:latin typeface="Arial" pitchFamily="34" charset="0"/>
                <a:cs typeface="Arial" pitchFamily="34" charset="0"/>
              </a:rPr>
              <a:t>Pasos a Seguir en la Evaluación de Tecnologías</a:t>
            </a:r>
            <a:endParaRPr lang="es-ES" sz="1400" dirty="0">
              <a:latin typeface="Arial" pitchFamily="34" charset="0"/>
              <a:cs typeface="Arial" pitchFamily="34" charset="0"/>
            </a:endParaRPr>
          </a:p>
        </p:txBody>
      </p:sp>
      <p:sp>
        <p:nvSpPr>
          <p:cNvPr id="9" name="8 Flecha derecha"/>
          <p:cNvSpPr/>
          <p:nvPr/>
        </p:nvSpPr>
        <p:spPr>
          <a:xfrm>
            <a:off x="2270125" y="3094038"/>
            <a:ext cx="830263" cy="49212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s-ES"/>
          </a:p>
        </p:txBody>
      </p:sp>
      <p:sp>
        <p:nvSpPr>
          <p:cNvPr id="10" name="9 Elipse"/>
          <p:cNvSpPr/>
          <p:nvPr/>
        </p:nvSpPr>
        <p:spPr>
          <a:xfrm>
            <a:off x="3108325" y="1955800"/>
            <a:ext cx="3124200" cy="2546350"/>
          </a:xfrm>
          <a:prstGeom prst="ellipse">
            <a:avLst/>
          </a:prstGeom>
        </p:spPr>
        <p:style>
          <a:lnRef idx="1">
            <a:schemeClr val="dk1"/>
          </a:lnRef>
          <a:fillRef idx="2">
            <a:schemeClr val="dk1"/>
          </a:fillRef>
          <a:effectRef idx="1">
            <a:schemeClr val="dk1"/>
          </a:effectRef>
          <a:fontRef idx="minor">
            <a:schemeClr val="dk1"/>
          </a:fontRef>
        </p:style>
        <p:txBody>
          <a:bodyPr anchor="ctr"/>
          <a:lstStyle/>
          <a:p>
            <a:pPr algn="ctr">
              <a:defRPr/>
            </a:pPr>
            <a:r>
              <a:rPr lang="es-ES" sz="1400" dirty="0">
                <a:latin typeface="Arial" pitchFamily="34" charset="0"/>
                <a:cs typeface="Arial" pitchFamily="34" charset="0"/>
              </a:rPr>
              <a:t>En la selección definitiva de la tecnología se consideraron para el</a:t>
            </a:r>
          </a:p>
          <a:p>
            <a:pPr algn="ctr">
              <a:defRPr/>
            </a:pPr>
            <a:r>
              <a:rPr lang="es-ES" sz="1400" dirty="0">
                <a:latin typeface="Arial" pitchFamily="34" charset="0"/>
                <a:cs typeface="Arial" pitchFamily="34" charset="0"/>
              </a:rPr>
              <a:t>aseguramiento tecnológico los siguientes aspectos:</a:t>
            </a:r>
          </a:p>
        </p:txBody>
      </p:sp>
      <p:sp>
        <p:nvSpPr>
          <p:cNvPr id="17" name="16 Rectángulo"/>
          <p:cNvSpPr/>
          <p:nvPr/>
        </p:nvSpPr>
        <p:spPr>
          <a:xfrm>
            <a:off x="6400800" y="477838"/>
            <a:ext cx="2546350" cy="731837"/>
          </a:xfrm>
          <a:prstGeom prst="rect">
            <a:avLst/>
          </a:prstGeom>
        </p:spPr>
        <p:style>
          <a:lnRef idx="1">
            <a:schemeClr val="accent1"/>
          </a:lnRef>
          <a:fillRef idx="2">
            <a:schemeClr val="accent1"/>
          </a:fillRef>
          <a:effectRef idx="1">
            <a:schemeClr val="accent1"/>
          </a:effectRef>
          <a:fontRef idx="minor">
            <a:schemeClr val="dk1"/>
          </a:fontRef>
        </p:style>
        <p:txBody>
          <a:bodyPr anchor="ctr"/>
          <a:lstStyle/>
          <a:p>
            <a:pPr algn="ctr">
              <a:defRPr/>
            </a:pPr>
            <a:r>
              <a:rPr lang="es-ES" dirty="0"/>
              <a:t>Selección del </a:t>
            </a:r>
            <a:r>
              <a:rPr lang="es-ES" sz="1400" dirty="0">
                <a:latin typeface="Arial" pitchFamily="34" charset="0"/>
                <a:cs typeface="Arial" pitchFamily="34" charset="0"/>
              </a:rPr>
              <a:t>contratista</a:t>
            </a:r>
            <a:r>
              <a:rPr lang="es-ES" dirty="0"/>
              <a:t> de ingeniería</a:t>
            </a:r>
          </a:p>
        </p:txBody>
      </p:sp>
      <p:sp>
        <p:nvSpPr>
          <p:cNvPr id="18" name="17 Rectángulo"/>
          <p:cNvSpPr/>
          <p:nvPr/>
        </p:nvSpPr>
        <p:spPr>
          <a:xfrm>
            <a:off x="6400800" y="1362075"/>
            <a:ext cx="2546350" cy="731838"/>
          </a:xfrm>
          <a:prstGeom prst="rect">
            <a:avLst/>
          </a:prstGeom>
        </p:spPr>
        <p:style>
          <a:lnRef idx="1">
            <a:schemeClr val="accent1"/>
          </a:lnRef>
          <a:fillRef idx="2">
            <a:schemeClr val="accent1"/>
          </a:fillRef>
          <a:effectRef idx="1">
            <a:schemeClr val="accent1"/>
          </a:effectRef>
          <a:fontRef idx="minor">
            <a:schemeClr val="dk1"/>
          </a:fontRef>
        </p:style>
        <p:txBody>
          <a:bodyPr anchor="ctr"/>
          <a:lstStyle/>
          <a:p>
            <a:pPr algn="ctr">
              <a:defRPr/>
            </a:pPr>
            <a:r>
              <a:rPr lang="es-ES" sz="1400" dirty="0">
                <a:latin typeface="Arial" pitchFamily="34" charset="0"/>
                <a:cs typeface="Arial" pitchFamily="34" charset="0"/>
              </a:rPr>
              <a:t>Acuerdos de transferencia de tecnología</a:t>
            </a:r>
          </a:p>
        </p:txBody>
      </p:sp>
      <p:sp>
        <p:nvSpPr>
          <p:cNvPr id="19" name="18 Rectángulo"/>
          <p:cNvSpPr/>
          <p:nvPr/>
        </p:nvSpPr>
        <p:spPr>
          <a:xfrm>
            <a:off x="6400800" y="2251075"/>
            <a:ext cx="2546350" cy="730250"/>
          </a:xfrm>
          <a:prstGeom prst="rect">
            <a:avLst/>
          </a:prstGeom>
        </p:spPr>
        <p:style>
          <a:lnRef idx="1">
            <a:schemeClr val="accent1"/>
          </a:lnRef>
          <a:fillRef idx="2">
            <a:schemeClr val="accent1"/>
          </a:fillRef>
          <a:effectRef idx="1">
            <a:schemeClr val="accent1"/>
          </a:effectRef>
          <a:fontRef idx="minor">
            <a:schemeClr val="dk1"/>
          </a:fontRef>
        </p:style>
        <p:txBody>
          <a:bodyPr anchor="ctr"/>
          <a:lstStyle/>
          <a:p>
            <a:pPr algn="ctr">
              <a:defRPr/>
            </a:pPr>
            <a:r>
              <a:rPr lang="es-ES" sz="1400" dirty="0">
                <a:latin typeface="Arial" pitchFamily="34" charset="0"/>
                <a:cs typeface="Arial" pitchFamily="34" charset="0"/>
              </a:rPr>
              <a:t>Licencia de tecnología.</a:t>
            </a:r>
          </a:p>
        </p:txBody>
      </p:sp>
      <p:sp>
        <p:nvSpPr>
          <p:cNvPr id="20" name="19 Rectángulo"/>
          <p:cNvSpPr/>
          <p:nvPr/>
        </p:nvSpPr>
        <p:spPr>
          <a:xfrm>
            <a:off x="6400800" y="3133725"/>
            <a:ext cx="2546350" cy="731838"/>
          </a:xfrm>
          <a:prstGeom prst="rect">
            <a:avLst/>
          </a:prstGeom>
        </p:spPr>
        <p:style>
          <a:lnRef idx="1">
            <a:schemeClr val="accent1"/>
          </a:lnRef>
          <a:fillRef idx="2">
            <a:schemeClr val="accent1"/>
          </a:fillRef>
          <a:effectRef idx="1">
            <a:schemeClr val="accent1"/>
          </a:effectRef>
          <a:fontRef idx="minor">
            <a:schemeClr val="dk1"/>
          </a:fontRef>
        </p:style>
        <p:txBody>
          <a:bodyPr anchor="ctr"/>
          <a:lstStyle/>
          <a:p>
            <a:pPr algn="ctr">
              <a:defRPr/>
            </a:pPr>
            <a:r>
              <a:rPr lang="es-ES" sz="1400" dirty="0">
                <a:latin typeface="Arial" pitchFamily="34" charset="0"/>
                <a:cs typeface="Arial" pitchFamily="34" charset="0"/>
              </a:rPr>
              <a:t>Consultas durante la ingeniería de detalle.</a:t>
            </a:r>
          </a:p>
        </p:txBody>
      </p:sp>
      <p:sp>
        <p:nvSpPr>
          <p:cNvPr id="22" name="21 Rectángulo"/>
          <p:cNvSpPr/>
          <p:nvPr/>
        </p:nvSpPr>
        <p:spPr>
          <a:xfrm>
            <a:off x="6400800" y="4022725"/>
            <a:ext cx="2546350" cy="731838"/>
          </a:xfrm>
          <a:prstGeom prst="rect">
            <a:avLst/>
          </a:prstGeom>
        </p:spPr>
        <p:style>
          <a:lnRef idx="1">
            <a:schemeClr val="accent1"/>
          </a:lnRef>
          <a:fillRef idx="2">
            <a:schemeClr val="accent1"/>
          </a:fillRef>
          <a:effectRef idx="1">
            <a:schemeClr val="accent1"/>
          </a:effectRef>
          <a:fontRef idx="minor">
            <a:schemeClr val="dk1"/>
          </a:fontRef>
        </p:style>
        <p:txBody>
          <a:bodyPr anchor="ctr"/>
          <a:lstStyle/>
          <a:p>
            <a:pPr algn="ctr">
              <a:defRPr/>
            </a:pPr>
            <a:r>
              <a:rPr lang="es-ES" sz="1400" dirty="0">
                <a:latin typeface="Arial" pitchFamily="34" charset="0"/>
                <a:cs typeface="Arial" pitchFamily="34" charset="0"/>
              </a:rPr>
              <a:t>Revisión de dibujos de detalles </a:t>
            </a:r>
            <a:r>
              <a:rPr lang="es-ES" sz="1400" dirty="0" err="1">
                <a:latin typeface="Arial" pitchFamily="34" charset="0"/>
                <a:cs typeface="Arial" pitchFamily="34" charset="0"/>
              </a:rPr>
              <a:t>layauot</a:t>
            </a:r>
            <a:r>
              <a:rPr lang="es-ES" sz="1400" dirty="0">
                <a:latin typeface="Arial" pitchFamily="34" charset="0"/>
                <a:cs typeface="Arial" pitchFamily="34" charset="0"/>
              </a:rPr>
              <a:t> </a:t>
            </a:r>
            <a:r>
              <a:rPr lang="es-ES" sz="1400" dirty="0" err="1">
                <a:latin typeface="Arial" pitchFamily="34" charset="0"/>
                <a:cs typeface="Arial" pitchFamily="34" charset="0"/>
              </a:rPr>
              <a:t>electricos</a:t>
            </a:r>
            <a:endParaRPr lang="es-ES" sz="1400" dirty="0">
              <a:latin typeface="Arial" pitchFamily="34" charset="0"/>
              <a:cs typeface="Arial" pitchFamily="34" charset="0"/>
            </a:endParaRPr>
          </a:p>
        </p:txBody>
      </p:sp>
      <p:sp>
        <p:nvSpPr>
          <p:cNvPr id="23" name="22 Rectángulo"/>
          <p:cNvSpPr/>
          <p:nvPr/>
        </p:nvSpPr>
        <p:spPr>
          <a:xfrm>
            <a:off x="6357950" y="4929198"/>
            <a:ext cx="2546350" cy="731838"/>
          </a:xfrm>
          <a:prstGeom prst="rect">
            <a:avLst/>
          </a:prstGeom>
        </p:spPr>
        <p:style>
          <a:lnRef idx="1">
            <a:schemeClr val="accent1"/>
          </a:lnRef>
          <a:fillRef idx="2">
            <a:schemeClr val="accent1"/>
          </a:fillRef>
          <a:effectRef idx="1">
            <a:schemeClr val="accent1"/>
          </a:effectRef>
          <a:fontRef idx="minor">
            <a:schemeClr val="dk1"/>
          </a:fontRef>
        </p:style>
        <p:txBody>
          <a:bodyPr anchor="ctr"/>
          <a:lstStyle/>
          <a:p>
            <a:pPr algn="ctr">
              <a:defRPr/>
            </a:pPr>
            <a:r>
              <a:rPr lang="es-ES" sz="1400" dirty="0">
                <a:latin typeface="Arial" pitchFamily="34" charset="0"/>
                <a:cs typeface="Arial" pitchFamily="34" charset="0"/>
              </a:rPr>
              <a:t>Adiestramiento técnico.</a:t>
            </a:r>
          </a:p>
        </p:txBody>
      </p:sp>
      <p:sp>
        <p:nvSpPr>
          <p:cNvPr id="24" name="23 Rectángulo"/>
          <p:cNvSpPr/>
          <p:nvPr/>
        </p:nvSpPr>
        <p:spPr>
          <a:xfrm>
            <a:off x="6400800" y="5849938"/>
            <a:ext cx="2546350" cy="731837"/>
          </a:xfrm>
          <a:prstGeom prst="rect">
            <a:avLst/>
          </a:prstGeom>
        </p:spPr>
        <p:style>
          <a:lnRef idx="1">
            <a:schemeClr val="accent1"/>
          </a:lnRef>
          <a:fillRef idx="2">
            <a:schemeClr val="accent1"/>
          </a:fillRef>
          <a:effectRef idx="1">
            <a:schemeClr val="accent1"/>
          </a:effectRef>
          <a:fontRef idx="minor">
            <a:schemeClr val="dk1"/>
          </a:fontRef>
        </p:style>
        <p:txBody>
          <a:bodyPr anchor="ctr"/>
          <a:lstStyle/>
          <a:p>
            <a:pPr algn="ctr">
              <a:defRPr/>
            </a:pPr>
            <a:r>
              <a:rPr lang="es-ES" sz="1400" dirty="0">
                <a:latin typeface="Arial" pitchFamily="34" charset="0"/>
                <a:cs typeface="Arial" pitchFamily="34" charset="0"/>
              </a:rPr>
              <a:t>Asistencia durante el arranque</a:t>
            </a:r>
          </a:p>
        </p:txBody>
      </p:sp>
      <p:sp>
        <p:nvSpPr>
          <p:cNvPr id="35" name="34 Rectángulo"/>
          <p:cNvSpPr/>
          <p:nvPr/>
        </p:nvSpPr>
        <p:spPr>
          <a:xfrm>
            <a:off x="2208213" y="4754563"/>
            <a:ext cx="2546350" cy="731837"/>
          </a:xfrm>
          <a:prstGeom prst="rect">
            <a:avLst/>
          </a:prstGeom>
        </p:spPr>
        <p:style>
          <a:lnRef idx="1">
            <a:schemeClr val="accent1"/>
          </a:lnRef>
          <a:fillRef idx="2">
            <a:schemeClr val="accent1"/>
          </a:fillRef>
          <a:effectRef idx="1">
            <a:schemeClr val="accent1"/>
          </a:effectRef>
          <a:fontRef idx="minor">
            <a:schemeClr val="dk1"/>
          </a:fontRef>
        </p:style>
        <p:txBody>
          <a:bodyPr anchor="ctr"/>
          <a:lstStyle/>
          <a:p>
            <a:pPr algn="ctr">
              <a:defRPr/>
            </a:pPr>
            <a:r>
              <a:rPr lang="es-ES" sz="1400" dirty="0">
                <a:latin typeface="Arial" pitchFamily="34" charset="0"/>
                <a:cs typeface="Arial" pitchFamily="34" charset="0"/>
              </a:rPr>
              <a:t>Procedimientos de arranque y operación</a:t>
            </a:r>
          </a:p>
        </p:txBody>
      </p:sp>
      <p:sp>
        <p:nvSpPr>
          <p:cNvPr id="36" name="35 Rectángulo"/>
          <p:cNvSpPr/>
          <p:nvPr/>
        </p:nvSpPr>
        <p:spPr>
          <a:xfrm>
            <a:off x="3481388" y="5849938"/>
            <a:ext cx="2546350" cy="731837"/>
          </a:xfrm>
          <a:prstGeom prst="rect">
            <a:avLst/>
          </a:prstGeom>
        </p:spPr>
        <p:style>
          <a:lnRef idx="1">
            <a:schemeClr val="accent1"/>
          </a:lnRef>
          <a:fillRef idx="2">
            <a:schemeClr val="accent1"/>
          </a:fillRef>
          <a:effectRef idx="1">
            <a:schemeClr val="accent1"/>
          </a:effectRef>
          <a:fontRef idx="minor">
            <a:schemeClr val="dk1"/>
          </a:fontRef>
        </p:style>
        <p:txBody>
          <a:bodyPr anchor="ctr"/>
          <a:lstStyle/>
          <a:p>
            <a:pPr algn="ctr">
              <a:defRPr/>
            </a:pPr>
            <a:r>
              <a:rPr lang="es-ES" sz="1400" dirty="0">
                <a:latin typeface="Arial" pitchFamily="34" charset="0"/>
                <a:cs typeface="Arial" pitchFamily="34" charset="0"/>
              </a:rPr>
              <a:t>Garantías.</a:t>
            </a:r>
          </a:p>
        </p:txBody>
      </p:sp>
      <p:sp>
        <p:nvSpPr>
          <p:cNvPr id="37" name="36 Rectángulo"/>
          <p:cNvSpPr/>
          <p:nvPr/>
        </p:nvSpPr>
        <p:spPr>
          <a:xfrm>
            <a:off x="736600" y="5849938"/>
            <a:ext cx="2546350" cy="731837"/>
          </a:xfrm>
          <a:prstGeom prst="rect">
            <a:avLst/>
          </a:prstGeom>
        </p:spPr>
        <p:style>
          <a:lnRef idx="1">
            <a:schemeClr val="accent1"/>
          </a:lnRef>
          <a:fillRef idx="2">
            <a:schemeClr val="accent1"/>
          </a:fillRef>
          <a:effectRef idx="1">
            <a:schemeClr val="accent1"/>
          </a:effectRef>
          <a:fontRef idx="minor">
            <a:schemeClr val="dk1"/>
          </a:fontRef>
        </p:style>
        <p:txBody>
          <a:bodyPr anchor="ctr"/>
          <a:lstStyle/>
          <a:p>
            <a:pPr algn="ctr">
              <a:defRPr/>
            </a:pPr>
            <a:r>
              <a:rPr lang="es-ES" sz="1400" dirty="0">
                <a:latin typeface="Arial" pitchFamily="34" charset="0"/>
                <a:cs typeface="Arial" pitchFamily="34" charset="0"/>
              </a:rPr>
              <a:t>Soporte continuo..</a:t>
            </a:r>
          </a:p>
        </p:txBody>
      </p:sp>
      <p:sp>
        <p:nvSpPr>
          <p:cNvPr id="31759" name="AutoShape 2" descr="Resultado de imagen para Evaluacion de la tecnologia check list"/>
          <p:cNvSpPr>
            <a:spLocks noChangeAspect="1" noChangeArrowheads="1"/>
          </p:cNvSpPr>
          <p:nvPr/>
        </p:nvSpPr>
        <p:spPr bwMode="auto">
          <a:xfrm>
            <a:off x="144463" y="-144463"/>
            <a:ext cx="304800" cy="304801"/>
          </a:xfrm>
          <a:prstGeom prst="rect">
            <a:avLst/>
          </a:prstGeom>
          <a:noFill/>
          <a:ln w="9525">
            <a:noFill/>
            <a:miter lim="800000"/>
            <a:headEnd/>
            <a:tailEnd/>
          </a:ln>
        </p:spPr>
        <p:txBody>
          <a:bodyPr/>
          <a:lstStyle/>
          <a:p>
            <a:endParaRPr lang="es-ES"/>
          </a:p>
        </p:txBody>
      </p:sp>
      <p:pic>
        <p:nvPicPr>
          <p:cNvPr id="25" name="Imagen 2"/>
          <p:cNvPicPr>
            <a:picLocks noChangeAspect="1" noChangeArrowheads="1"/>
          </p:cNvPicPr>
          <p:nvPr/>
        </p:nvPicPr>
        <p:blipFill>
          <a:blip r:embed="rId2" cstate="print"/>
          <a:srcRect/>
          <a:stretch>
            <a:fillRect/>
          </a:stretch>
        </p:blipFill>
        <p:spPr bwMode="auto">
          <a:xfrm>
            <a:off x="0" y="0"/>
            <a:ext cx="1119693" cy="1167432"/>
          </a:xfrm>
          <a:prstGeom prst="rect">
            <a:avLst/>
          </a:prstGeom>
          <a:noFill/>
          <a:ln w="9525">
            <a:noFill/>
            <a:miter lim="800000"/>
            <a:headEnd/>
            <a:tailEnd/>
          </a:ln>
        </p:spPr>
      </p:pic>
      <p:sp>
        <p:nvSpPr>
          <p:cNvPr id="26" name="25 Redondear rectángulo de esquina diagonal"/>
          <p:cNvSpPr/>
          <p:nvPr/>
        </p:nvSpPr>
        <p:spPr>
          <a:xfrm>
            <a:off x="857224" y="214290"/>
            <a:ext cx="5500694" cy="571500"/>
          </a:xfrm>
          <a:prstGeom prst="round2DiagRect">
            <a:avLst/>
          </a:prstGeom>
          <a:noFill/>
          <a:ln w="12700">
            <a:noFill/>
          </a:ln>
        </p:spPr>
        <p:style>
          <a:lnRef idx="1">
            <a:schemeClr val="accent1"/>
          </a:lnRef>
          <a:fillRef idx="3">
            <a:schemeClr val="accent1"/>
          </a:fillRef>
          <a:effectRef idx="2">
            <a:schemeClr val="accent1"/>
          </a:effectRef>
          <a:fontRef idx="minor">
            <a:schemeClr val="lt1"/>
          </a:fontRef>
        </p:style>
        <p:txBody>
          <a:bodyPr lIns="102401" tIns="51200" rIns="102401" bIns="51200" anchor="ctr">
            <a:scene3d>
              <a:camera prst="orthographicFront"/>
              <a:lightRig rig="flat" dir="tl"/>
            </a:scene3d>
            <a:sp3d contourW="19050" prstMaterial="clear">
              <a:bevelT w="50800" h="50800"/>
              <a:contourClr>
                <a:schemeClr val="accent5">
                  <a:tint val="70000"/>
                  <a:satMod val="180000"/>
                  <a:alpha val="70000"/>
                </a:schemeClr>
              </a:contourClr>
            </a:sp3d>
          </a:bodyPr>
          <a:lstStyle/>
          <a:p>
            <a:pPr algn="ctr" fontAlgn="auto">
              <a:spcBef>
                <a:spcPts val="0"/>
              </a:spcBef>
              <a:spcAft>
                <a:spcPts val="0"/>
              </a:spcAft>
              <a:defRPr/>
            </a:pPr>
            <a:r>
              <a:rPr lang="es-VE" b="1" dirty="0">
                <a:ln>
                  <a:solidFill>
                    <a:sysClr val="windowText" lastClr="000000"/>
                  </a:solidFill>
                </a:ln>
                <a:solidFill>
                  <a:schemeClr val="tx1"/>
                </a:solidFill>
                <a:latin typeface="Arial" pitchFamily="34" charset="0"/>
                <a:cs typeface="Arial" pitchFamily="34" charset="0"/>
              </a:rPr>
              <a:t>Evaluación de la tecnología</a:t>
            </a: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1" name="38 Rectángulo"/>
          <p:cNvSpPr>
            <a:spLocks noChangeArrowheads="1"/>
          </p:cNvSpPr>
          <p:nvPr/>
        </p:nvSpPr>
        <p:spPr bwMode="auto">
          <a:xfrm>
            <a:off x="471488" y="1366838"/>
            <a:ext cx="2009775" cy="307975"/>
          </a:xfrm>
          <a:prstGeom prst="rect">
            <a:avLst/>
          </a:prstGeom>
          <a:noFill/>
          <a:ln w="9525">
            <a:noFill/>
            <a:miter lim="800000"/>
            <a:headEnd/>
            <a:tailEnd/>
          </a:ln>
        </p:spPr>
        <p:txBody>
          <a:bodyPr wrap="none">
            <a:spAutoFit/>
          </a:bodyPr>
          <a:lstStyle/>
          <a:p>
            <a:pPr>
              <a:buFont typeface="Wingdings" pitchFamily="2" charset="2"/>
              <a:buChar char="Ø"/>
            </a:pPr>
            <a:r>
              <a:rPr lang="es-ES" sz="1400">
                <a:latin typeface="Arial" pitchFamily="34" charset="0"/>
                <a:cs typeface="Arial" pitchFamily="34" charset="0"/>
              </a:rPr>
              <a:t>Objetivos del análisis</a:t>
            </a:r>
          </a:p>
        </p:txBody>
      </p:sp>
      <p:sp>
        <p:nvSpPr>
          <p:cNvPr id="32772" name="39 Rectángulo"/>
          <p:cNvSpPr>
            <a:spLocks noChangeArrowheads="1"/>
          </p:cNvSpPr>
          <p:nvPr/>
        </p:nvSpPr>
        <p:spPr bwMode="auto">
          <a:xfrm>
            <a:off x="471488" y="1857375"/>
            <a:ext cx="3541712" cy="307975"/>
          </a:xfrm>
          <a:prstGeom prst="rect">
            <a:avLst/>
          </a:prstGeom>
          <a:noFill/>
          <a:ln w="9525">
            <a:noFill/>
            <a:miter lim="800000"/>
            <a:headEnd/>
            <a:tailEnd/>
          </a:ln>
        </p:spPr>
        <p:txBody>
          <a:bodyPr wrap="none">
            <a:spAutoFit/>
          </a:bodyPr>
          <a:lstStyle/>
          <a:p>
            <a:pPr>
              <a:buFont typeface="Wingdings" pitchFamily="2" charset="2"/>
              <a:buChar char="Ø"/>
            </a:pPr>
            <a:r>
              <a:rPr lang="es-ES" sz="1400">
                <a:latin typeface="Arial" pitchFamily="34" charset="0"/>
                <a:cs typeface="Arial" pitchFamily="34" charset="0"/>
              </a:rPr>
              <a:t>Descripción de los productos y procesos</a:t>
            </a:r>
          </a:p>
        </p:txBody>
      </p:sp>
      <p:sp>
        <p:nvSpPr>
          <p:cNvPr id="32773" name="40 Rectángulo"/>
          <p:cNvSpPr>
            <a:spLocks noChangeArrowheads="1"/>
          </p:cNvSpPr>
          <p:nvPr/>
        </p:nvSpPr>
        <p:spPr bwMode="auto">
          <a:xfrm>
            <a:off x="471488" y="2165350"/>
            <a:ext cx="4572000" cy="698500"/>
          </a:xfrm>
          <a:prstGeom prst="rect">
            <a:avLst/>
          </a:prstGeom>
          <a:noFill/>
          <a:ln w="9525">
            <a:noFill/>
            <a:miter lim="800000"/>
            <a:headEnd/>
            <a:tailEnd/>
          </a:ln>
        </p:spPr>
        <p:txBody>
          <a:bodyPr>
            <a:spAutoFit/>
          </a:bodyPr>
          <a:lstStyle/>
          <a:p>
            <a:pPr>
              <a:lnSpc>
                <a:spcPct val="150000"/>
              </a:lnSpc>
              <a:buFont typeface="Wingdings" pitchFamily="2" charset="2"/>
              <a:buChar char="Ø"/>
            </a:pPr>
            <a:r>
              <a:rPr lang="es-ES" sz="1400">
                <a:latin typeface="Arial" pitchFamily="34" charset="0"/>
                <a:cs typeface="Arial" pitchFamily="34" charset="0"/>
              </a:rPr>
              <a:t>Factores relativos a la aplicabilidad de las tecnologías y los mercados</a:t>
            </a:r>
          </a:p>
        </p:txBody>
      </p:sp>
      <p:sp>
        <p:nvSpPr>
          <p:cNvPr id="32774" name="44 Rectángulo"/>
          <p:cNvSpPr>
            <a:spLocks noChangeArrowheads="1"/>
          </p:cNvSpPr>
          <p:nvPr/>
        </p:nvSpPr>
        <p:spPr bwMode="auto">
          <a:xfrm>
            <a:off x="471488" y="2863850"/>
            <a:ext cx="4572000" cy="698500"/>
          </a:xfrm>
          <a:prstGeom prst="rect">
            <a:avLst/>
          </a:prstGeom>
          <a:noFill/>
          <a:ln w="9525">
            <a:noFill/>
            <a:miter lim="800000"/>
            <a:headEnd/>
            <a:tailEnd/>
          </a:ln>
        </p:spPr>
        <p:txBody>
          <a:bodyPr>
            <a:spAutoFit/>
          </a:bodyPr>
          <a:lstStyle/>
          <a:p>
            <a:pPr>
              <a:lnSpc>
                <a:spcPct val="150000"/>
              </a:lnSpc>
              <a:buFont typeface="Wingdings" pitchFamily="2" charset="2"/>
              <a:buChar char="Ø"/>
            </a:pPr>
            <a:r>
              <a:rPr lang="es-ES" sz="1400" dirty="0">
                <a:latin typeface="Arial" pitchFamily="34" charset="0"/>
                <a:cs typeface="Arial" pitchFamily="34" charset="0"/>
              </a:rPr>
              <a:t>Análisis financiero. (Se incluyeron los planes para el análisis financiero de cada tecnología).</a:t>
            </a:r>
          </a:p>
        </p:txBody>
      </p:sp>
      <p:sp>
        <p:nvSpPr>
          <p:cNvPr id="32775" name="45 Rectángulo"/>
          <p:cNvSpPr>
            <a:spLocks noChangeArrowheads="1"/>
          </p:cNvSpPr>
          <p:nvPr/>
        </p:nvSpPr>
        <p:spPr bwMode="auto">
          <a:xfrm>
            <a:off x="471488" y="3721100"/>
            <a:ext cx="4572000" cy="700088"/>
          </a:xfrm>
          <a:prstGeom prst="rect">
            <a:avLst/>
          </a:prstGeom>
          <a:noFill/>
          <a:ln w="9525">
            <a:noFill/>
            <a:miter lim="800000"/>
            <a:headEnd/>
            <a:tailEnd/>
          </a:ln>
        </p:spPr>
        <p:txBody>
          <a:bodyPr>
            <a:spAutoFit/>
          </a:bodyPr>
          <a:lstStyle/>
          <a:p>
            <a:pPr>
              <a:lnSpc>
                <a:spcPct val="150000"/>
              </a:lnSpc>
              <a:buFont typeface="Wingdings" pitchFamily="2" charset="2"/>
              <a:buChar char="Ø"/>
            </a:pPr>
            <a:r>
              <a:rPr lang="es-ES" sz="1400">
                <a:latin typeface="Arial" pitchFamily="34" charset="0"/>
                <a:cs typeface="Arial" pitchFamily="34" charset="0"/>
              </a:rPr>
              <a:t>Determinación del marco regulatorio y de la necesidad de una evaluación ambiental o toxicológica.</a:t>
            </a:r>
          </a:p>
        </p:txBody>
      </p:sp>
      <p:sp>
        <p:nvSpPr>
          <p:cNvPr id="32776" name="46 Rectángulo"/>
          <p:cNvSpPr>
            <a:spLocks noChangeArrowheads="1"/>
          </p:cNvSpPr>
          <p:nvPr/>
        </p:nvSpPr>
        <p:spPr bwMode="auto">
          <a:xfrm>
            <a:off x="471488" y="4643438"/>
            <a:ext cx="3271837" cy="307975"/>
          </a:xfrm>
          <a:prstGeom prst="rect">
            <a:avLst/>
          </a:prstGeom>
          <a:noFill/>
          <a:ln w="9525">
            <a:noFill/>
            <a:miter lim="800000"/>
            <a:headEnd/>
            <a:tailEnd/>
          </a:ln>
        </p:spPr>
        <p:txBody>
          <a:bodyPr wrap="none">
            <a:spAutoFit/>
          </a:bodyPr>
          <a:lstStyle/>
          <a:p>
            <a:pPr>
              <a:buFont typeface="Wingdings" pitchFamily="2" charset="2"/>
              <a:buChar char="Ø"/>
            </a:pPr>
            <a:r>
              <a:rPr lang="es-ES" sz="1400">
                <a:latin typeface="Arial" pitchFamily="34" charset="0"/>
                <a:cs typeface="Arial" pitchFamily="34" charset="0"/>
              </a:rPr>
              <a:t>Estado del marco legal y de patentes</a:t>
            </a:r>
          </a:p>
        </p:txBody>
      </p:sp>
      <p:sp>
        <p:nvSpPr>
          <p:cNvPr id="32777" name="47 Rectángulo"/>
          <p:cNvSpPr>
            <a:spLocks noChangeArrowheads="1"/>
          </p:cNvSpPr>
          <p:nvPr/>
        </p:nvSpPr>
        <p:spPr bwMode="auto">
          <a:xfrm>
            <a:off x="471488" y="5106988"/>
            <a:ext cx="4572000" cy="307975"/>
          </a:xfrm>
          <a:prstGeom prst="rect">
            <a:avLst/>
          </a:prstGeom>
          <a:noFill/>
          <a:ln w="9525">
            <a:noFill/>
            <a:miter lim="800000"/>
            <a:headEnd/>
            <a:tailEnd/>
          </a:ln>
        </p:spPr>
        <p:txBody>
          <a:bodyPr>
            <a:spAutoFit/>
          </a:bodyPr>
          <a:lstStyle/>
          <a:p>
            <a:pPr>
              <a:buFont typeface="Wingdings" pitchFamily="2" charset="2"/>
              <a:buChar char="Ø"/>
            </a:pPr>
            <a:r>
              <a:rPr lang="es-ES" sz="1400">
                <a:latin typeface="Arial" pitchFamily="34" charset="0"/>
                <a:cs typeface="Arial" pitchFamily="34" charset="0"/>
              </a:rPr>
              <a:t>Estado del grado de conocimiento y de la tecnología.</a:t>
            </a:r>
          </a:p>
        </p:txBody>
      </p:sp>
      <p:sp>
        <p:nvSpPr>
          <p:cNvPr id="32778" name="48 Rectángulo"/>
          <p:cNvSpPr>
            <a:spLocks noChangeArrowheads="1"/>
          </p:cNvSpPr>
          <p:nvPr/>
        </p:nvSpPr>
        <p:spPr bwMode="auto">
          <a:xfrm>
            <a:off x="579438" y="5740400"/>
            <a:ext cx="3092450" cy="306388"/>
          </a:xfrm>
          <a:prstGeom prst="rect">
            <a:avLst/>
          </a:prstGeom>
          <a:noFill/>
          <a:ln w="9525">
            <a:noFill/>
            <a:miter lim="800000"/>
            <a:headEnd/>
            <a:tailEnd/>
          </a:ln>
        </p:spPr>
        <p:txBody>
          <a:bodyPr wrap="none">
            <a:spAutoFit/>
          </a:bodyPr>
          <a:lstStyle/>
          <a:p>
            <a:pPr>
              <a:buFont typeface="Wingdings" pitchFamily="2" charset="2"/>
              <a:buChar char="Ø"/>
            </a:pPr>
            <a:r>
              <a:rPr lang="es-ES" sz="1400">
                <a:latin typeface="Arial" pitchFamily="34" charset="0"/>
                <a:cs typeface="Arial" pitchFamily="34" charset="0"/>
              </a:rPr>
              <a:t>Cronograma con hitos, que incluye</a:t>
            </a:r>
          </a:p>
        </p:txBody>
      </p:sp>
      <p:sp>
        <p:nvSpPr>
          <p:cNvPr id="50" name="49 Flecha derecha"/>
          <p:cNvSpPr/>
          <p:nvPr/>
        </p:nvSpPr>
        <p:spPr>
          <a:xfrm>
            <a:off x="4013200" y="5581650"/>
            <a:ext cx="1924050" cy="46513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s-ES"/>
          </a:p>
        </p:txBody>
      </p:sp>
      <p:sp>
        <p:nvSpPr>
          <p:cNvPr id="51" name="50 Rectángulo redondeado"/>
          <p:cNvSpPr/>
          <p:nvPr/>
        </p:nvSpPr>
        <p:spPr>
          <a:xfrm>
            <a:off x="5937250" y="2863850"/>
            <a:ext cx="2992468" cy="3452813"/>
          </a:xfrm>
          <a:prstGeom prst="roundRect">
            <a:avLst/>
          </a:prstGeom>
        </p:spPr>
        <p:style>
          <a:lnRef idx="1">
            <a:schemeClr val="accent2"/>
          </a:lnRef>
          <a:fillRef idx="2">
            <a:schemeClr val="accent2"/>
          </a:fillRef>
          <a:effectRef idx="1">
            <a:schemeClr val="accent2"/>
          </a:effectRef>
          <a:fontRef idx="minor">
            <a:schemeClr val="dk1"/>
          </a:fontRef>
        </p:style>
        <p:txBody>
          <a:bodyPr anchor="ctr"/>
          <a:lstStyle/>
          <a:p>
            <a:pPr>
              <a:defRPr/>
            </a:pPr>
            <a:r>
              <a:rPr lang="es-ES" sz="1400" dirty="0">
                <a:latin typeface="Arial" pitchFamily="34" charset="0"/>
                <a:cs typeface="Arial" pitchFamily="34" charset="0"/>
              </a:rPr>
              <a:t>Fecha de formación del  quipo.</a:t>
            </a:r>
          </a:p>
          <a:p>
            <a:pPr>
              <a:defRPr/>
            </a:pPr>
            <a:endParaRPr lang="es-ES" sz="1400" dirty="0">
              <a:latin typeface="Arial" pitchFamily="34" charset="0"/>
              <a:cs typeface="Arial" pitchFamily="34" charset="0"/>
            </a:endParaRPr>
          </a:p>
          <a:p>
            <a:pPr>
              <a:defRPr/>
            </a:pPr>
            <a:r>
              <a:rPr lang="es-ES" sz="1400" dirty="0">
                <a:latin typeface="Arial" pitchFamily="34" charset="0"/>
                <a:cs typeface="Arial" pitchFamily="34" charset="0"/>
              </a:rPr>
              <a:t>Identificación de todas las </a:t>
            </a:r>
          </a:p>
          <a:p>
            <a:pPr>
              <a:defRPr/>
            </a:pPr>
            <a:endParaRPr lang="es-ES" sz="1400" dirty="0">
              <a:latin typeface="Arial" pitchFamily="34" charset="0"/>
              <a:cs typeface="Arial" pitchFamily="34" charset="0"/>
            </a:endParaRPr>
          </a:p>
          <a:p>
            <a:pPr>
              <a:defRPr/>
            </a:pPr>
            <a:r>
              <a:rPr lang="es-ES" sz="1400" dirty="0">
                <a:latin typeface="Arial" pitchFamily="34" charset="0"/>
                <a:cs typeface="Arial" pitchFamily="34" charset="0"/>
              </a:rPr>
              <a:t>Tecnologías a ser consideradas.</a:t>
            </a:r>
          </a:p>
          <a:p>
            <a:pPr>
              <a:defRPr/>
            </a:pPr>
            <a:endParaRPr lang="es-ES" sz="1400" dirty="0">
              <a:latin typeface="Arial" pitchFamily="34" charset="0"/>
              <a:cs typeface="Arial" pitchFamily="34" charset="0"/>
            </a:endParaRPr>
          </a:p>
          <a:p>
            <a:pPr>
              <a:defRPr/>
            </a:pPr>
            <a:r>
              <a:rPr lang="es-ES" sz="1400" dirty="0">
                <a:latin typeface="Arial" pitchFamily="34" charset="0"/>
                <a:cs typeface="Arial" pitchFamily="34" charset="0"/>
              </a:rPr>
              <a:t>Acuerdos de confidencialidad  </a:t>
            </a:r>
          </a:p>
          <a:p>
            <a:pPr>
              <a:defRPr/>
            </a:pPr>
            <a:r>
              <a:rPr lang="es-ES" sz="1400" dirty="0">
                <a:latin typeface="Arial" pitchFamily="34" charset="0"/>
                <a:cs typeface="Arial" pitchFamily="34" charset="0"/>
              </a:rPr>
              <a:t>para todas las tecnologías  abordadas en detalle.</a:t>
            </a:r>
          </a:p>
          <a:p>
            <a:pPr>
              <a:defRPr/>
            </a:pPr>
            <a:endParaRPr lang="es-ES" sz="1400" dirty="0">
              <a:latin typeface="Arial" pitchFamily="34" charset="0"/>
              <a:cs typeface="Arial" pitchFamily="34" charset="0"/>
            </a:endParaRPr>
          </a:p>
          <a:p>
            <a:pPr>
              <a:defRPr/>
            </a:pPr>
            <a:r>
              <a:rPr lang="es-ES" sz="1400" dirty="0">
                <a:latin typeface="Arial" pitchFamily="34" charset="0"/>
                <a:cs typeface="Arial" pitchFamily="34" charset="0"/>
              </a:rPr>
              <a:t>Muestras de productos obtenidos / analizados</a:t>
            </a:r>
          </a:p>
        </p:txBody>
      </p:sp>
      <p:pic>
        <p:nvPicPr>
          <p:cNvPr id="91137" name="Picture 1"/>
          <p:cNvPicPr>
            <a:picLocks noChangeAspect="1" noChangeArrowheads="1"/>
          </p:cNvPicPr>
          <p:nvPr/>
        </p:nvPicPr>
        <p:blipFill>
          <a:blip r:embed="rId2" cstate="print"/>
          <a:srcRect/>
          <a:stretch>
            <a:fillRect/>
          </a:stretch>
        </p:blipFill>
        <p:spPr bwMode="auto">
          <a:xfrm>
            <a:off x="5643570" y="1000108"/>
            <a:ext cx="2600325" cy="1552575"/>
          </a:xfrm>
          <a:prstGeom prst="rect">
            <a:avLst/>
          </a:prstGeom>
          <a:noFill/>
          <a:ln w="9525">
            <a:noFill/>
            <a:miter lim="800000"/>
            <a:headEnd/>
            <a:tailEnd/>
          </a:ln>
          <a:effectLst/>
        </p:spPr>
      </p:pic>
      <p:sp>
        <p:nvSpPr>
          <p:cNvPr id="18" name="17 Rectángulo"/>
          <p:cNvSpPr/>
          <p:nvPr/>
        </p:nvSpPr>
        <p:spPr>
          <a:xfrm>
            <a:off x="1000100" y="357166"/>
            <a:ext cx="6000792" cy="646331"/>
          </a:xfrm>
          <a:prstGeom prst="rect">
            <a:avLst/>
          </a:prstGeom>
        </p:spPr>
        <p:txBody>
          <a:bodyPr wrap="square">
            <a:spAutoFit/>
          </a:bodyPr>
          <a:lstStyle/>
          <a:p>
            <a:pPr algn="ctr" fontAlgn="auto">
              <a:spcBef>
                <a:spcPts val="0"/>
              </a:spcBef>
              <a:spcAft>
                <a:spcPts val="0"/>
              </a:spcAft>
              <a:defRPr/>
            </a:pPr>
            <a:r>
              <a:rPr lang="es-ES" b="1" dirty="0">
                <a:ln>
                  <a:solidFill>
                    <a:sysClr val="windowText" lastClr="000000"/>
                  </a:solidFill>
                </a:ln>
                <a:latin typeface="Arial" pitchFamily="34" charset="0"/>
                <a:cs typeface="Arial" pitchFamily="34" charset="0"/>
              </a:rPr>
              <a:t>La documentación del análisis de tecnologías contiene la siguiente Información</a:t>
            </a:r>
            <a:endParaRPr lang="es-VE" b="1" dirty="0">
              <a:ln>
                <a:solidFill>
                  <a:sysClr val="windowText" lastClr="000000"/>
                </a:solidFill>
              </a:ln>
              <a:latin typeface="Arial" pitchFamily="34" charset="0"/>
              <a:cs typeface="Arial" pitchFamily="34" charset="0"/>
            </a:endParaRPr>
          </a:p>
        </p:txBody>
      </p:sp>
      <p:pic>
        <p:nvPicPr>
          <p:cNvPr id="19" name="Imagen 2"/>
          <p:cNvPicPr>
            <a:picLocks noChangeAspect="1" noChangeArrowheads="1"/>
          </p:cNvPicPr>
          <p:nvPr/>
        </p:nvPicPr>
        <p:blipFill>
          <a:blip r:embed="rId3" cstate="print"/>
          <a:srcRect/>
          <a:stretch>
            <a:fillRect/>
          </a:stretch>
        </p:blipFill>
        <p:spPr bwMode="auto">
          <a:xfrm>
            <a:off x="0" y="0"/>
            <a:ext cx="1119693" cy="1167432"/>
          </a:xfrm>
          <a:prstGeom prst="rect">
            <a:avLst/>
          </a:prstGeom>
          <a:noFill/>
          <a:ln w="9525">
            <a:noFill/>
            <a:miter lim="800000"/>
            <a:headEnd/>
            <a:tailEnd/>
          </a:ln>
        </p:spPr>
      </p:pic>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15 Rectángulo"/>
          <p:cNvSpPr/>
          <p:nvPr/>
        </p:nvSpPr>
        <p:spPr>
          <a:xfrm>
            <a:off x="549275" y="2025650"/>
            <a:ext cx="4572000" cy="307975"/>
          </a:xfrm>
          <a:prstGeom prst="rect">
            <a:avLst/>
          </a:prstGeom>
        </p:spPr>
        <p:style>
          <a:lnRef idx="2">
            <a:schemeClr val="accent2"/>
          </a:lnRef>
          <a:fillRef idx="1">
            <a:schemeClr val="lt1"/>
          </a:fillRef>
          <a:effectRef idx="0">
            <a:schemeClr val="accent2"/>
          </a:effectRef>
          <a:fontRef idx="minor">
            <a:schemeClr val="dk1"/>
          </a:fontRef>
        </p:style>
        <p:txBody>
          <a:bodyPr>
            <a:spAutoFit/>
          </a:bodyPr>
          <a:lstStyle/>
          <a:p>
            <a:pPr>
              <a:defRPr/>
            </a:pPr>
            <a:r>
              <a:rPr lang="es-ES" sz="1400" dirty="0">
                <a:latin typeface="Arial" pitchFamily="34" charset="0"/>
                <a:cs typeface="Arial" pitchFamily="34" charset="0"/>
              </a:rPr>
              <a:t>Todos los sitios visitados y las reuniones sostenidas</a:t>
            </a:r>
          </a:p>
        </p:txBody>
      </p:sp>
      <p:sp>
        <p:nvSpPr>
          <p:cNvPr id="17" name="16 Rectángulo"/>
          <p:cNvSpPr/>
          <p:nvPr/>
        </p:nvSpPr>
        <p:spPr>
          <a:xfrm>
            <a:off x="1736725" y="2428868"/>
            <a:ext cx="7407275" cy="738187"/>
          </a:xfrm>
          <a:prstGeom prst="rect">
            <a:avLst/>
          </a:prstGeom>
        </p:spPr>
        <p:style>
          <a:lnRef idx="1">
            <a:schemeClr val="accent5"/>
          </a:lnRef>
          <a:fillRef idx="2">
            <a:schemeClr val="accent5"/>
          </a:fillRef>
          <a:effectRef idx="1">
            <a:schemeClr val="accent5"/>
          </a:effectRef>
          <a:fontRef idx="minor">
            <a:schemeClr val="dk1"/>
          </a:fontRef>
        </p:style>
        <p:txBody>
          <a:bodyPr>
            <a:spAutoFit/>
          </a:bodyPr>
          <a:lstStyle/>
          <a:p>
            <a:pPr algn="just">
              <a:defRPr/>
            </a:pPr>
            <a:r>
              <a:rPr lang="es-ES" sz="1400" dirty="0">
                <a:latin typeface="Arial" pitchFamily="34" charset="0"/>
                <a:cs typeface="Arial" pitchFamily="34" charset="0"/>
              </a:rPr>
              <a:t>Toda la información para el análisis financiero. Estos incluyen</a:t>
            </a:r>
          </a:p>
          <a:p>
            <a:pPr algn="just">
              <a:defRPr/>
            </a:pPr>
            <a:r>
              <a:rPr lang="es-ES" sz="1400" dirty="0">
                <a:latin typeface="Arial" pitchFamily="34" charset="0"/>
                <a:cs typeface="Arial" pitchFamily="34" charset="0"/>
              </a:rPr>
              <a:t>pronósticos de ventas, precio y volumen de cada producto (a corto y  largo plazo) y todos los elementos de costo (labor, bienes, capital, etc. ) de cada tecnología</a:t>
            </a:r>
          </a:p>
        </p:txBody>
      </p:sp>
      <p:sp>
        <p:nvSpPr>
          <p:cNvPr id="18" name="17 Rectángulo"/>
          <p:cNvSpPr/>
          <p:nvPr/>
        </p:nvSpPr>
        <p:spPr>
          <a:xfrm>
            <a:off x="3000364" y="3357562"/>
            <a:ext cx="4572000" cy="522288"/>
          </a:xfrm>
          <a:prstGeom prst="rect">
            <a:avLst/>
          </a:prstGeom>
        </p:spPr>
        <p:style>
          <a:lnRef idx="1">
            <a:schemeClr val="accent3"/>
          </a:lnRef>
          <a:fillRef idx="2">
            <a:schemeClr val="accent3"/>
          </a:fillRef>
          <a:effectRef idx="1">
            <a:schemeClr val="accent3"/>
          </a:effectRef>
          <a:fontRef idx="minor">
            <a:schemeClr val="dk1"/>
          </a:fontRef>
        </p:style>
        <p:txBody>
          <a:bodyPr>
            <a:spAutoFit/>
          </a:bodyPr>
          <a:lstStyle/>
          <a:p>
            <a:pPr>
              <a:defRPr/>
            </a:pPr>
            <a:r>
              <a:rPr lang="es-ES" sz="1400" dirty="0">
                <a:latin typeface="Arial" pitchFamily="34" charset="0"/>
                <a:cs typeface="Arial" pitchFamily="34" charset="0"/>
              </a:rPr>
              <a:t>Determinación del marco regulatorio que aplica a cada tecnología.</a:t>
            </a:r>
          </a:p>
        </p:txBody>
      </p:sp>
      <p:sp>
        <p:nvSpPr>
          <p:cNvPr id="19" name="18 Rectángulo"/>
          <p:cNvSpPr/>
          <p:nvPr/>
        </p:nvSpPr>
        <p:spPr>
          <a:xfrm>
            <a:off x="4170363" y="4537075"/>
            <a:ext cx="4572000" cy="523875"/>
          </a:xfrm>
          <a:prstGeom prst="rect">
            <a:avLst/>
          </a:prstGeom>
        </p:spPr>
        <p:style>
          <a:lnRef idx="1">
            <a:schemeClr val="accent4"/>
          </a:lnRef>
          <a:fillRef idx="2">
            <a:schemeClr val="accent4"/>
          </a:fillRef>
          <a:effectRef idx="1">
            <a:schemeClr val="accent4"/>
          </a:effectRef>
          <a:fontRef idx="minor">
            <a:schemeClr val="dk1"/>
          </a:fontRef>
        </p:style>
        <p:txBody>
          <a:bodyPr>
            <a:spAutoFit/>
          </a:bodyPr>
          <a:lstStyle/>
          <a:p>
            <a:pPr>
              <a:defRPr/>
            </a:pPr>
            <a:r>
              <a:rPr lang="es-ES" sz="1400" dirty="0">
                <a:latin typeface="Arial" pitchFamily="34" charset="0"/>
                <a:cs typeface="Arial" pitchFamily="34" charset="0"/>
              </a:rPr>
              <a:t>Determinación del marco legal y de patentes de cada tecnología.</a:t>
            </a:r>
          </a:p>
        </p:txBody>
      </p:sp>
      <p:sp>
        <p:nvSpPr>
          <p:cNvPr id="20" name="19 Rectángulo"/>
          <p:cNvSpPr/>
          <p:nvPr/>
        </p:nvSpPr>
        <p:spPr>
          <a:xfrm>
            <a:off x="6215074" y="3929066"/>
            <a:ext cx="2212975" cy="306388"/>
          </a:xfrm>
          <a:prstGeom prst="rect">
            <a:avLst/>
          </a:prstGeom>
        </p:spPr>
        <p:style>
          <a:lnRef idx="2">
            <a:schemeClr val="accent5"/>
          </a:lnRef>
          <a:fillRef idx="1">
            <a:schemeClr val="lt1"/>
          </a:fillRef>
          <a:effectRef idx="0">
            <a:schemeClr val="accent5"/>
          </a:effectRef>
          <a:fontRef idx="minor">
            <a:schemeClr val="dk1"/>
          </a:fontRef>
        </p:style>
        <p:txBody>
          <a:bodyPr wrap="none">
            <a:spAutoFit/>
          </a:bodyPr>
          <a:lstStyle/>
          <a:p>
            <a:pPr>
              <a:defRPr/>
            </a:pPr>
            <a:r>
              <a:rPr lang="es-ES" sz="1400" dirty="0">
                <a:latin typeface="Arial" pitchFamily="34" charset="0"/>
                <a:cs typeface="Arial" pitchFamily="34" charset="0"/>
              </a:rPr>
              <a:t>Determinación de riesgos</a:t>
            </a:r>
          </a:p>
        </p:txBody>
      </p:sp>
      <p:sp>
        <p:nvSpPr>
          <p:cNvPr id="21" name="20 Rectángulo"/>
          <p:cNvSpPr/>
          <p:nvPr/>
        </p:nvSpPr>
        <p:spPr>
          <a:xfrm>
            <a:off x="338138" y="5367338"/>
            <a:ext cx="4572000" cy="523875"/>
          </a:xfrm>
          <a:prstGeom prst="rect">
            <a:avLst/>
          </a:prstGeom>
        </p:spPr>
        <p:style>
          <a:lnRef idx="1">
            <a:schemeClr val="dk1"/>
          </a:lnRef>
          <a:fillRef idx="2">
            <a:schemeClr val="dk1"/>
          </a:fillRef>
          <a:effectRef idx="1">
            <a:schemeClr val="dk1"/>
          </a:effectRef>
          <a:fontRef idx="minor">
            <a:schemeClr val="dk1"/>
          </a:fontRef>
        </p:style>
        <p:txBody>
          <a:bodyPr>
            <a:spAutoFit/>
          </a:bodyPr>
          <a:lstStyle/>
          <a:p>
            <a:pPr>
              <a:defRPr/>
            </a:pPr>
            <a:r>
              <a:rPr lang="es-ES" sz="1400" dirty="0">
                <a:latin typeface="Arial" pitchFamily="34" charset="0"/>
                <a:cs typeface="Arial" pitchFamily="34" charset="0"/>
              </a:rPr>
              <a:t>Fecha de la revisión por parte de los niveles decisorios de los criterios de selección.</a:t>
            </a:r>
          </a:p>
        </p:txBody>
      </p:sp>
      <p:sp>
        <p:nvSpPr>
          <p:cNvPr id="22" name="21 Rectángulo"/>
          <p:cNvSpPr/>
          <p:nvPr/>
        </p:nvSpPr>
        <p:spPr>
          <a:xfrm>
            <a:off x="1600200" y="6211888"/>
            <a:ext cx="4572000" cy="522287"/>
          </a:xfrm>
          <a:prstGeom prst="rect">
            <a:avLst/>
          </a:prstGeom>
        </p:spPr>
        <p:style>
          <a:lnRef idx="1">
            <a:schemeClr val="accent1"/>
          </a:lnRef>
          <a:fillRef idx="2">
            <a:schemeClr val="accent1"/>
          </a:fillRef>
          <a:effectRef idx="1">
            <a:schemeClr val="accent1"/>
          </a:effectRef>
          <a:fontRef idx="minor">
            <a:schemeClr val="dk1"/>
          </a:fontRef>
        </p:style>
        <p:txBody>
          <a:bodyPr>
            <a:spAutoFit/>
          </a:bodyPr>
          <a:lstStyle/>
          <a:p>
            <a:pPr>
              <a:defRPr/>
            </a:pPr>
            <a:r>
              <a:rPr lang="es-ES" sz="1400" dirty="0">
                <a:latin typeface="Arial" pitchFamily="34" charset="0"/>
                <a:cs typeface="Arial" pitchFamily="34" charset="0"/>
              </a:rPr>
              <a:t>Fecha para el reporte final y la emisión de las recomendaciones</a:t>
            </a:r>
          </a:p>
        </p:txBody>
      </p:sp>
      <p:sp>
        <p:nvSpPr>
          <p:cNvPr id="33803" name="22 Rectángulo"/>
          <p:cNvSpPr>
            <a:spLocks noChangeArrowheads="1"/>
          </p:cNvSpPr>
          <p:nvPr/>
        </p:nvSpPr>
        <p:spPr bwMode="auto">
          <a:xfrm>
            <a:off x="5303838" y="5287963"/>
            <a:ext cx="3438525" cy="523875"/>
          </a:xfrm>
          <a:prstGeom prst="rect">
            <a:avLst/>
          </a:prstGeom>
          <a:blipFill dpi="0" rotWithShape="1">
            <a:blip r:embed="rId2" cstate="print"/>
            <a:srcRect/>
            <a:tile tx="0" ty="0" sx="100000" sy="100000" flip="none" algn="tl"/>
          </a:blipFill>
          <a:ln w="9525">
            <a:noFill/>
            <a:miter lim="800000"/>
            <a:headEnd/>
            <a:tailEnd/>
          </a:ln>
        </p:spPr>
        <p:txBody>
          <a:bodyPr>
            <a:spAutoFit/>
          </a:bodyPr>
          <a:lstStyle/>
          <a:p>
            <a:pPr algn="just"/>
            <a:r>
              <a:rPr lang="es-ES" sz="1400">
                <a:latin typeface="Arial" pitchFamily="34" charset="0"/>
                <a:cs typeface="Arial" pitchFamily="34" charset="0"/>
              </a:rPr>
              <a:t>Se elaboró la presentación a la gerencia y el informe formal (informe final)</a:t>
            </a:r>
          </a:p>
        </p:txBody>
      </p:sp>
      <p:sp>
        <p:nvSpPr>
          <p:cNvPr id="90114" name="AutoShape 2" descr="Resultado de imagen de documentacion imagenes"/>
          <p:cNvSpPr>
            <a:spLocks noChangeAspect="1" noChangeArrowheads="1"/>
          </p:cNvSpPr>
          <p:nvPr/>
        </p:nvSpPr>
        <p:spPr bwMode="auto">
          <a:xfrm>
            <a:off x="155575" y="-738188"/>
            <a:ext cx="1666875" cy="1552576"/>
          </a:xfrm>
          <a:prstGeom prst="rect">
            <a:avLst/>
          </a:prstGeom>
          <a:noFill/>
        </p:spPr>
        <p:txBody>
          <a:bodyPr vert="horz" wrap="square" lIns="91440" tIns="45720" rIns="91440" bIns="45720" numCol="1" anchor="t" anchorCtr="0" compatLnSpc="1">
            <a:prstTxWarp prst="textNoShape">
              <a:avLst/>
            </a:prstTxWarp>
          </a:bodyPr>
          <a:lstStyle/>
          <a:p>
            <a:endParaRPr lang="es-ES"/>
          </a:p>
        </p:txBody>
      </p:sp>
      <p:pic>
        <p:nvPicPr>
          <p:cNvPr id="90115" name="Picture 3"/>
          <p:cNvPicPr>
            <a:picLocks noChangeAspect="1" noChangeArrowheads="1"/>
          </p:cNvPicPr>
          <p:nvPr/>
        </p:nvPicPr>
        <p:blipFill>
          <a:blip r:embed="rId3" cstate="print"/>
          <a:srcRect b="12576"/>
          <a:stretch>
            <a:fillRect/>
          </a:stretch>
        </p:blipFill>
        <p:spPr bwMode="auto">
          <a:xfrm>
            <a:off x="6687553" y="285728"/>
            <a:ext cx="2456447" cy="2000264"/>
          </a:xfrm>
          <a:prstGeom prst="rect">
            <a:avLst/>
          </a:prstGeom>
          <a:noFill/>
          <a:ln w="9525">
            <a:noFill/>
            <a:miter lim="800000"/>
            <a:headEnd/>
            <a:tailEnd/>
          </a:ln>
          <a:effectLst/>
        </p:spPr>
      </p:pic>
      <p:pic>
        <p:nvPicPr>
          <p:cNvPr id="90116" name="Picture 4"/>
          <p:cNvPicPr>
            <a:picLocks noChangeAspect="1" noChangeArrowheads="1"/>
          </p:cNvPicPr>
          <p:nvPr/>
        </p:nvPicPr>
        <p:blipFill>
          <a:blip r:embed="rId4" cstate="print"/>
          <a:srcRect b="8244"/>
          <a:stretch>
            <a:fillRect/>
          </a:stretch>
        </p:blipFill>
        <p:spPr bwMode="auto">
          <a:xfrm>
            <a:off x="571472" y="3357562"/>
            <a:ext cx="2357454" cy="2000264"/>
          </a:xfrm>
          <a:prstGeom prst="rect">
            <a:avLst/>
          </a:prstGeom>
          <a:noFill/>
          <a:ln w="9525">
            <a:noFill/>
            <a:miter lim="800000"/>
            <a:headEnd/>
            <a:tailEnd/>
          </a:ln>
          <a:effectLst/>
        </p:spPr>
      </p:pic>
      <p:sp>
        <p:nvSpPr>
          <p:cNvPr id="24" name="14 Rectángulo"/>
          <p:cNvSpPr>
            <a:spLocks noChangeArrowheads="1"/>
          </p:cNvSpPr>
          <p:nvPr/>
        </p:nvSpPr>
        <p:spPr bwMode="auto">
          <a:xfrm>
            <a:off x="928694" y="353996"/>
            <a:ext cx="5572132" cy="646112"/>
          </a:xfrm>
          <a:prstGeom prst="rect">
            <a:avLst/>
          </a:prstGeom>
          <a:noFill/>
          <a:ln w="9525">
            <a:noFill/>
            <a:miter lim="800000"/>
            <a:headEnd/>
            <a:tailEnd/>
          </a:ln>
        </p:spPr>
        <p:txBody>
          <a:bodyPr wrap="square">
            <a:spAutoFit/>
          </a:bodyPr>
          <a:lstStyle/>
          <a:p>
            <a:pPr algn="ctr" fontAlgn="auto">
              <a:spcBef>
                <a:spcPts val="0"/>
              </a:spcBef>
              <a:spcAft>
                <a:spcPts val="0"/>
              </a:spcAft>
              <a:defRPr/>
            </a:pPr>
            <a:r>
              <a:rPr lang="es-ES" b="1" dirty="0">
                <a:ln>
                  <a:solidFill>
                    <a:sysClr val="windowText" lastClr="000000"/>
                  </a:solidFill>
                </a:ln>
                <a:latin typeface="Arial" pitchFamily="34" charset="0"/>
                <a:cs typeface="Arial" pitchFamily="34" charset="0"/>
              </a:rPr>
              <a:t>Definición y Desarrollo</a:t>
            </a:r>
          </a:p>
          <a:p>
            <a:pPr algn="ctr" fontAlgn="auto">
              <a:spcBef>
                <a:spcPts val="0"/>
              </a:spcBef>
              <a:spcAft>
                <a:spcPts val="0"/>
              </a:spcAft>
              <a:defRPr/>
            </a:pPr>
            <a:r>
              <a:rPr lang="es-ES" b="1" dirty="0">
                <a:ln>
                  <a:solidFill>
                    <a:sysClr val="windowText" lastClr="000000"/>
                  </a:solidFill>
                </a:ln>
                <a:latin typeface="Arial" pitchFamily="34" charset="0"/>
                <a:cs typeface="Arial" pitchFamily="34" charset="0"/>
              </a:rPr>
              <a:t>Documentación del Análisis de Tecnologías</a:t>
            </a:r>
          </a:p>
        </p:txBody>
      </p:sp>
      <p:pic>
        <p:nvPicPr>
          <p:cNvPr id="25" name="Imagen 2"/>
          <p:cNvPicPr>
            <a:picLocks noChangeAspect="1" noChangeArrowheads="1"/>
          </p:cNvPicPr>
          <p:nvPr/>
        </p:nvPicPr>
        <p:blipFill>
          <a:blip r:embed="rId5" cstate="print"/>
          <a:srcRect/>
          <a:stretch>
            <a:fillRect/>
          </a:stretch>
        </p:blipFill>
        <p:spPr bwMode="auto">
          <a:xfrm>
            <a:off x="0" y="0"/>
            <a:ext cx="1119693" cy="1167432"/>
          </a:xfrm>
          <a:prstGeom prst="rect">
            <a:avLst/>
          </a:prstGeom>
          <a:noFill/>
          <a:ln w="9525">
            <a:noFill/>
            <a:miter lim="800000"/>
            <a:headEnd/>
            <a:tailEnd/>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26 Flecha derecha"/>
          <p:cNvSpPr/>
          <p:nvPr/>
        </p:nvSpPr>
        <p:spPr>
          <a:xfrm>
            <a:off x="317252" y="3929066"/>
            <a:ext cx="2857520" cy="928695"/>
          </a:xfrm>
          <a:prstGeom prst="rightArrow">
            <a:avLst/>
          </a:prstGeom>
          <a:solidFill>
            <a:schemeClr val="bg1">
              <a:lumMod val="85000"/>
            </a:schemeClr>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VE" sz="1700" b="1" dirty="0">
                <a:solidFill>
                  <a:schemeClr val="tx1"/>
                </a:solidFill>
                <a:latin typeface="Arial" pitchFamily="34" charset="0"/>
                <a:cs typeface="Arial" pitchFamily="34" charset="0"/>
              </a:rPr>
              <a:t>Objetivos Específicos </a:t>
            </a:r>
          </a:p>
        </p:txBody>
      </p:sp>
      <p:sp>
        <p:nvSpPr>
          <p:cNvPr id="41" name="40 Redondear rectángulo de esquina diagonal"/>
          <p:cNvSpPr/>
          <p:nvPr/>
        </p:nvSpPr>
        <p:spPr>
          <a:xfrm>
            <a:off x="3214678" y="2714620"/>
            <a:ext cx="5786478" cy="642942"/>
          </a:xfrm>
          <a:prstGeom prst="round2DiagRect">
            <a:avLst/>
          </a:prstGeom>
          <a:solidFill>
            <a:srgbClr val="0070C0"/>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endParaRPr lang="es-ES" sz="1400" dirty="0">
              <a:latin typeface="Arial" pitchFamily="34" charset="0"/>
              <a:cs typeface="Arial" pitchFamily="34" charset="0"/>
            </a:endParaRPr>
          </a:p>
          <a:p>
            <a:pPr lvl="0"/>
            <a:r>
              <a:rPr lang="es-ES" sz="1400" dirty="0">
                <a:latin typeface="Arial" pitchFamily="34" charset="0"/>
                <a:cs typeface="Arial" pitchFamily="34" charset="0"/>
              </a:rPr>
              <a:t>Describir los componentes y parámetros principales de una Subestación Eléctrica.</a:t>
            </a:r>
          </a:p>
          <a:p>
            <a:pPr algn="ctr"/>
            <a:endParaRPr lang="es-VE" sz="1400" b="1" dirty="0">
              <a:solidFill>
                <a:schemeClr val="tx1"/>
              </a:solidFill>
            </a:endParaRPr>
          </a:p>
        </p:txBody>
      </p:sp>
      <p:pic>
        <p:nvPicPr>
          <p:cNvPr id="2050" name="Picture 2" descr="https://previews.123rf.com/images/lightwise/lightwise1112/lightwise111200073/11718512-Mundial-de-las-comunicaciones-y-el-concepto-de-s-mbolo-conexiones-con-un-globo-azul-internacionales--Foto-de-archivo.jpg"/>
          <p:cNvPicPr>
            <a:picLocks noChangeAspect="1" noChangeArrowheads="1"/>
          </p:cNvPicPr>
          <p:nvPr/>
        </p:nvPicPr>
        <p:blipFill>
          <a:blip r:embed="rId2" cstate="print"/>
          <a:srcRect l="10244" t="5823" r="11221" b="3918"/>
          <a:stretch>
            <a:fillRect/>
          </a:stretch>
        </p:blipFill>
        <p:spPr bwMode="auto">
          <a:xfrm>
            <a:off x="714348" y="928670"/>
            <a:ext cx="1643074" cy="2214578"/>
          </a:xfrm>
          <a:prstGeom prst="rect">
            <a:avLst/>
          </a:prstGeom>
          <a:noFill/>
        </p:spPr>
      </p:pic>
      <p:sp>
        <p:nvSpPr>
          <p:cNvPr id="64" name="63 Redondear rectángulo de esquina diagonal"/>
          <p:cNvSpPr/>
          <p:nvPr/>
        </p:nvSpPr>
        <p:spPr>
          <a:xfrm>
            <a:off x="3857620" y="3500438"/>
            <a:ext cx="5143536" cy="428628"/>
          </a:xfrm>
          <a:prstGeom prst="round2DiagRect">
            <a:avLst/>
          </a:prstGeom>
          <a:solidFill>
            <a:srgbClr val="00FF00"/>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es-ES" sz="1600" dirty="0">
              <a:solidFill>
                <a:schemeClr val="tx1"/>
              </a:solidFill>
              <a:latin typeface="Arial" pitchFamily="34" charset="0"/>
              <a:cs typeface="Arial" pitchFamily="34" charset="0"/>
            </a:endParaRPr>
          </a:p>
          <a:p>
            <a:pPr algn="just"/>
            <a:r>
              <a:rPr lang="es-ES" sz="1600" dirty="0">
                <a:solidFill>
                  <a:schemeClr val="tx1"/>
                </a:solidFill>
                <a:latin typeface="Arial" pitchFamily="34" charset="0"/>
                <a:cs typeface="Arial" pitchFamily="34" charset="0"/>
              </a:rPr>
              <a:t>Seleccionar del Sitio de Implantación.</a:t>
            </a:r>
          </a:p>
          <a:p>
            <a:pPr algn="just"/>
            <a:endParaRPr lang="es-VE" sz="1600" b="1" dirty="0">
              <a:solidFill>
                <a:schemeClr val="tx1"/>
              </a:solidFill>
              <a:latin typeface="Arial" pitchFamily="34" charset="0"/>
              <a:cs typeface="Arial" pitchFamily="34" charset="0"/>
            </a:endParaRPr>
          </a:p>
        </p:txBody>
      </p:sp>
      <p:sp>
        <p:nvSpPr>
          <p:cNvPr id="65" name="64 Redondear rectángulo de esquina diagonal"/>
          <p:cNvSpPr/>
          <p:nvPr/>
        </p:nvSpPr>
        <p:spPr>
          <a:xfrm>
            <a:off x="4214810" y="4000504"/>
            <a:ext cx="4786346" cy="1000132"/>
          </a:xfrm>
          <a:prstGeom prst="round2DiagRect">
            <a:avLst/>
          </a:prstGeom>
          <a:solidFill>
            <a:srgbClr val="FFC000"/>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just"/>
            <a:endParaRPr lang="es-ES" sz="1400" dirty="0">
              <a:latin typeface="Arial" pitchFamily="34" charset="0"/>
              <a:cs typeface="Arial" pitchFamily="34" charset="0"/>
            </a:endParaRPr>
          </a:p>
          <a:p>
            <a:pPr lvl="0" algn="just"/>
            <a:r>
              <a:rPr lang="es-ES" sz="1400" dirty="0">
                <a:solidFill>
                  <a:schemeClr val="tx1"/>
                </a:solidFill>
                <a:latin typeface="Arial" pitchFamily="34" charset="0"/>
                <a:cs typeface="Arial" pitchFamily="34" charset="0"/>
              </a:rPr>
              <a:t>Evaluar la tecnología para escoger el esquemas de barra, configuración y disposición física de elementos en la subestación, tipo de aislamiento: Aire o Gas, conductores, equipos, sistema de puesta a tierra, y opciones de alimentación de carga.</a:t>
            </a:r>
          </a:p>
          <a:p>
            <a:pPr algn="just"/>
            <a:endParaRPr lang="es-VE" sz="1600" b="1" dirty="0">
              <a:solidFill>
                <a:schemeClr val="tx1"/>
              </a:solidFill>
              <a:latin typeface="Arial" pitchFamily="34" charset="0"/>
              <a:cs typeface="Arial" pitchFamily="34" charset="0"/>
            </a:endParaRPr>
          </a:p>
        </p:txBody>
      </p:sp>
      <p:pic>
        <p:nvPicPr>
          <p:cNvPr id="1028" name="Picture 4"/>
          <p:cNvPicPr>
            <a:picLocks noChangeAspect="1" noChangeArrowheads="1"/>
          </p:cNvPicPr>
          <p:nvPr/>
        </p:nvPicPr>
        <p:blipFill>
          <a:blip r:embed="rId3" cstate="print"/>
          <a:srcRect/>
          <a:stretch>
            <a:fillRect/>
          </a:stretch>
        </p:blipFill>
        <p:spPr bwMode="auto">
          <a:xfrm>
            <a:off x="2714612" y="857232"/>
            <a:ext cx="5429292" cy="1714512"/>
          </a:xfrm>
          <a:prstGeom prst="rect">
            <a:avLst/>
          </a:prstGeom>
          <a:noFill/>
          <a:ln w="9525">
            <a:noFill/>
            <a:miter lim="800000"/>
            <a:headEnd/>
            <a:tailEnd/>
          </a:ln>
          <a:effectLst/>
        </p:spPr>
      </p:pic>
      <p:sp>
        <p:nvSpPr>
          <p:cNvPr id="42" name="41 CuadroTexto"/>
          <p:cNvSpPr txBox="1"/>
          <p:nvPr/>
        </p:nvSpPr>
        <p:spPr>
          <a:xfrm>
            <a:off x="3071802" y="1142984"/>
            <a:ext cx="4786346" cy="1077218"/>
          </a:xfrm>
          <a:prstGeom prst="rect">
            <a:avLst/>
          </a:prstGeom>
          <a:noFill/>
        </p:spPr>
        <p:txBody>
          <a:bodyPr wrap="square" rtlCol="0">
            <a:spAutoFit/>
          </a:bodyPr>
          <a:lstStyle/>
          <a:p>
            <a:pPr algn="ctr"/>
            <a:r>
              <a:rPr lang="es-ES" sz="1600" dirty="0"/>
              <a:t>Formular una metodología para el desarrollo de la Ingeniería Conceptual en el Diseño de Subestaciones Eléctricas.</a:t>
            </a:r>
          </a:p>
          <a:p>
            <a:pPr algn="just"/>
            <a:endParaRPr lang="es-VE" sz="1600" b="1" dirty="0"/>
          </a:p>
        </p:txBody>
      </p:sp>
      <p:sp>
        <p:nvSpPr>
          <p:cNvPr id="33" name="32 Redondear rectángulo de esquina diagonal"/>
          <p:cNvSpPr/>
          <p:nvPr/>
        </p:nvSpPr>
        <p:spPr>
          <a:xfrm>
            <a:off x="357158" y="2428868"/>
            <a:ext cx="2500330" cy="571500"/>
          </a:xfrm>
          <a:prstGeom prst="round2DiagRect">
            <a:avLst/>
          </a:prstGeom>
          <a:noFill/>
          <a:ln w="12700">
            <a:noFill/>
          </a:ln>
        </p:spPr>
        <p:style>
          <a:lnRef idx="1">
            <a:schemeClr val="accent1"/>
          </a:lnRef>
          <a:fillRef idx="3">
            <a:schemeClr val="accent1"/>
          </a:fillRef>
          <a:effectRef idx="2">
            <a:schemeClr val="accent1"/>
          </a:effectRef>
          <a:fontRef idx="minor">
            <a:schemeClr val="lt1"/>
          </a:fontRef>
        </p:style>
        <p:txBody>
          <a:bodyPr lIns="102401" tIns="51200" rIns="102401" bIns="51200" anchor="ctr"/>
          <a:lstStyle/>
          <a:p>
            <a:pPr algn="ctr" fontAlgn="auto">
              <a:spcBef>
                <a:spcPts val="0"/>
              </a:spcBef>
              <a:spcAft>
                <a:spcPts val="0"/>
              </a:spcAft>
              <a:defRPr/>
            </a:pPr>
            <a:r>
              <a:rPr lang="es-VE" b="1" dirty="0">
                <a:solidFill>
                  <a:srgbClr val="0000FF"/>
                </a:solidFill>
                <a:effectLst>
                  <a:glow rad="139700">
                    <a:srgbClr val="00FF00">
                      <a:alpha val="40000"/>
                    </a:srgbClr>
                  </a:glow>
                  <a:outerShdw blurRad="38100" dist="38100" dir="2700000" algn="tl">
                    <a:srgbClr val="000000">
                      <a:alpha val="43137"/>
                    </a:srgbClr>
                  </a:outerShdw>
                </a:effectLst>
              </a:rPr>
              <a:t>Objetivo General  </a:t>
            </a:r>
          </a:p>
        </p:txBody>
      </p:sp>
      <p:sp>
        <p:nvSpPr>
          <p:cNvPr id="21" name="20 Redondear rectángulo de esquina diagonal"/>
          <p:cNvSpPr/>
          <p:nvPr/>
        </p:nvSpPr>
        <p:spPr>
          <a:xfrm>
            <a:off x="4357686" y="5072074"/>
            <a:ext cx="4643470" cy="714380"/>
          </a:xfrm>
          <a:prstGeom prst="round2DiagRect">
            <a:avLst/>
          </a:prstGeom>
          <a:ln/>
        </p:spPr>
        <p:style>
          <a:lnRef idx="1">
            <a:schemeClr val="accent3"/>
          </a:lnRef>
          <a:fillRef idx="2">
            <a:schemeClr val="accent3"/>
          </a:fillRef>
          <a:effectRef idx="1">
            <a:schemeClr val="accent3"/>
          </a:effectRef>
          <a:fontRef idx="minor">
            <a:schemeClr val="dk1"/>
          </a:fontRef>
        </p:style>
        <p:txBody>
          <a:bodyPr rtlCol="0" anchor="ctr"/>
          <a:lstStyle/>
          <a:p>
            <a:pPr algn="just"/>
            <a:r>
              <a:rPr lang="es-VE" sz="1400" dirty="0">
                <a:latin typeface="Arial" pitchFamily="34" charset="0"/>
                <a:cs typeface="Arial" pitchFamily="34" charset="0"/>
              </a:rPr>
              <a:t>Realizar estudios especiales de seguridad correspondientes a la fase conceptualizar, aplicados a subestaciones eléctricas</a:t>
            </a:r>
            <a:endParaRPr lang="es-VE" sz="1400" b="1" dirty="0">
              <a:solidFill>
                <a:schemeClr val="tx1"/>
              </a:solidFill>
              <a:latin typeface="Arial" pitchFamily="34" charset="0"/>
              <a:cs typeface="Arial" pitchFamily="34" charset="0"/>
            </a:endParaRPr>
          </a:p>
        </p:txBody>
      </p:sp>
      <p:sp>
        <p:nvSpPr>
          <p:cNvPr id="29" name="28 Redondear rectángulo de esquina diagonal"/>
          <p:cNvSpPr/>
          <p:nvPr/>
        </p:nvSpPr>
        <p:spPr>
          <a:xfrm>
            <a:off x="4500562" y="5929330"/>
            <a:ext cx="4500594" cy="714380"/>
          </a:xfrm>
          <a:prstGeom prst="round2DiagRect">
            <a:avLst/>
          </a:prstGeom>
          <a:ln/>
        </p:spPr>
        <p:style>
          <a:lnRef idx="1">
            <a:schemeClr val="dk1"/>
          </a:lnRef>
          <a:fillRef idx="2">
            <a:schemeClr val="dk1"/>
          </a:fillRef>
          <a:effectRef idx="1">
            <a:schemeClr val="dk1"/>
          </a:effectRef>
          <a:fontRef idx="minor">
            <a:schemeClr val="dk1"/>
          </a:fontRef>
        </p:style>
        <p:txBody>
          <a:bodyPr rtlCol="0" anchor="ctr"/>
          <a:lstStyle/>
          <a:p>
            <a:pPr algn="just"/>
            <a:endParaRPr lang="es-ES" sz="1400" dirty="0">
              <a:solidFill>
                <a:schemeClr val="tx1"/>
              </a:solidFill>
              <a:latin typeface="Arial" pitchFamily="34" charset="0"/>
              <a:cs typeface="Arial" pitchFamily="34" charset="0"/>
            </a:endParaRPr>
          </a:p>
          <a:p>
            <a:pPr algn="just"/>
            <a:r>
              <a:rPr lang="es-ES" sz="1400" dirty="0">
                <a:solidFill>
                  <a:schemeClr val="tx1"/>
                </a:solidFill>
                <a:latin typeface="Arial" pitchFamily="34" charset="0"/>
                <a:cs typeface="Arial" pitchFamily="34" charset="0"/>
              </a:rPr>
              <a:t>Formular la metodología para el desarrollo de la ingeniería conceptual de una subestación eléctrica en 115 kV. </a:t>
            </a:r>
          </a:p>
          <a:p>
            <a:pPr algn="just"/>
            <a:endParaRPr lang="es-VE" sz="1600" b="1" dirty="0">
              <a:solidFill>
                <a:schemeClr val="tx1"/>
              </a:solidFill>
              <a:latin typeface="Arial" pitchFamily="34" charset="0"/>
              <a:cs typeface="Arial" pitchFamily="34" charset="0"/>
            </a:endParaRPr>
          </a:p>
        </p:txBody>
      </p:sp>
      <p:sp>
        <p:nvSpPr>
          <p:cNvPr id="43" name="42 Redondear rectángulo de esquina diagonal"/>
          <p:cNvSpPr/>
          <p:nvPr/>
        </p:nvSpPr>
        <p:spPr>
          <a:xfrm>
            <a:off x="1785918" y="285728"/>
            <a:ext cx="5500694" cy="571500"/>
          </a:xfrm>
          <a:prstGeom prst="round2DiagRect">
            <a:avLst/>
          </a:prstGeom>
          <a:noFill/>
          <a:ln w="12700">
            <a:noFill/>
          </a:ln>
        </p:spPr>
        <p:style>
          <a:lnRef idx="1">
            <a:schemeClr val="accent1"/>
          </a:lnRef>
          <a:fillRef idx="3">
            <a:schemeClr val="accent1"/>
          </a:fillRef>
          <a:effectRef idx="2">
            <a:schemeClr val="accent1"/>
          </a:effectRef>
          <a:fontRef idx="minor">
            <a:schemeClr val="lt1"/>
          </a:fontRef>
        </p:style>
        <p:txBody>
          <a:bodyPr lIns="102401" tIns="51200" rIns="102401" bIns="51200" anchor="ctr">
            <a:scene3d>
              <a:camera prst="orthographicFront"/>
              <a:lightRig rig="flat" dir="tl"/>
            </a:scene3d>
            <a:sp3d contourW="19050" prstMaterial="clear">
              <a:bevelT w="50800" h="50800"/>
              <a:contourClr>
                <a:schemeClr val="accent5">
                  <a:tint val="70000"/>
                  <a:satMod val="180000"/>
                  <a:alpha val="70000"/>
                </a:schemeClr>
              </a:contourClr>
            </a:sp3d>
          </a:bodyPr>
          <a:lstStyle/>
          <a:p>
            <a:pPr algn="ctr" fontAlgn="auto">
              <a:spcBef>
                <a:spcPts val="0"/>
              </a:spcBef>
              <a:spcAft>
                <a:spcPts val="0"/>
              </a:spcAft>
              <a:defRPr/>
            </a:pPr>
            <a:r>
              <a:rPr lang="es-VE" b="1" dirty="0">
                <a:ln>
                  <a:solidFill>
                    <a:sysClr val="windowText" lastClr="000000"/>
                  </a:solidFill>
                </a:ln>
                <a:solidFill>
                  <a:schemeClr val="tx1"/>
                </a:solidFill>
                <a:latin typeface="Arial" pitchFamily="34" charset="0"/>
                <a:cs typeface="Arial" pitchFamily="34" charset="0"/>
              </a:rPr>
              <a:t>Objetivos</a:t>
            </a:r>
          </a:p>
        </p:txBody>
      </p:sp>
      <p:pic>
        <p:nvPicPr>
          <p:cNvPr id="14" name="Imagen 2"/>
          <p:cNvPicPr>
            <a:picLocks noChangeAspect="1" noChangeArrowheads="1"/>
          </p:cNvPicPr>
          <p:nvPr/>
        </p:nvPicPr>
        <p:blipFill>
          <a:blip r:embed="rId4" cstate="print"/>
          <a:srcRect/>
          <a:stretch>
            <a:fillRect/>
          </a:stretch>
        </p:blipFill>
        <p:spPr bwMode="auto">
          <a:xfrm>
            <a:off x="0" y="0"/>
            <a:ext cx="1119693" cy="1167432"/>
          </a:xfrm>
          <a:prstGeom prst="rect">
            <a:avLst/>
          </a:prstGeom>
          <a:noFill/>
          <a:ln w="9525">
            <a:noFill/>
            <a:miter lim="800000"/>
            <a:headEnd/>
            <a:tailEnd/>
          </a:ln>
        </p:spPr>
      </p:pic>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11 Rectángulo"/>
          <p:cNvSpPr/>
          <p:nvPr/>
        </p:nvSpPr>
        <p:spPr>
          <a:xfrm>
            <a:off x="477838" y="2560638"/>
            <a:ext cx="4432300" cy="307975"/>
          </a:xfrm>
          <a:prstGeom prst="rect">
            <a:avLst/>
          </a:prstGeom>
        </p:spPr>
        <p:style>
          <a:lnRef idx="1">
            <a:schemeClr val="accent4"/>
          </a:lnRef>
          <a:fillRef idx="2">
            <a:schemeClr val="accent4"/>
          </a:fillRef>
          <a:effectRef idx="1">
            <a:schemeClr val="accent4"/>
          </a:effectRef>
          <a:fontRef idx="minor">
            <a:schemeClr val="dk1"/>
          </a:fontRef>
        </p:style>
        <p:txBody>
          <a:bodyPr>
            <a:spAutoFit/>
          </a:bodyPr>
          <a:lstStyle/>
          <a:p>
            <a:pPr>
              <a:defRPr/>
            </a:pPr>
            <a:r>
              <a:rPr lang="es-ES" sz="1400" dirty="0">
                <a:latin typeface="Arial" pitchFamily="34" charset="0"/>
                <a:cs typeface="Arial" pitchFamily="34" charset="0"/>
              </a:rPr>
              <a:t>La presentación a la gerencia demuestra que:</a:t>
            </a:r>
          </a:p>
        </p:txBody>
      </p:sp>
      <p:sp>
        <p:nvSpPr>
          <p:cNvPr id="13" name="12 Abrir llave"/>
          <p:cNvSpPr/>
          <p:nvPr/>
        </p:nvSpPr>
        <p:spPr>
          <a:xfrm>
            <a:off x="5303838" y="830263"/>
            <a:ext cx="885825" cy="4389437"/>
          </a:xfrm>
          <a:prstGeom prst="leftBrace">
            <a:avLst/>
          </a:prstGeom>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s-ES"/>
          </a:p>
        </p:txBody>
      </p:sp>
      <p:sp>
        <p:nvSpPr>
          <p:cNvPr id="34822" name="23 Rectángulo"/>
          <p:cNvSpPr>
            <a:spLocks noChangeArrowheads="1"/>
          </p:cNvSpPr>
          <p:nvPr/>
        </p:nvSpPr>
        <p:spPr bwMode="auto">
          <a:xfrm>
            <a:off x="5949950" y="1017588"/>
            <a:ext cx="2841625" cy="523875"/>
          </a:xfrm>
          <a:prstGeom prst="rect">
            <a:avLst/>
          </a:prstGeom>
          <a:noFill/>
          <a:ln w="9525">
            <a:noFill/>
            <a:miter lim="800000"/>
            <a:headEnd/>
            <a:tailEnd/>
          </a:ln>
        </p:spPr>
        <p:txBody>
          <a:bodyPr>
            <a:spAutoFit/>
          </a:bodyPr>
          <a:lstStyle/>
          <a:p>
            <a:r>
              <a:rPr lang="es-ES" sz="1400">
                <a:latin typeface="Arial" pitchFamily="34" charset="0"/>
                <a:cs typeface="Arial" pitchFamily="34" charset="0"/>
              </a:rPr>
              <a:t>Los métodos de análisis han sido rigurosos.</a:t>
            </a:r>
          </a:p>
        </p:txBody>
      </p:sp>
      <p:sp>
        <p:nvSpPr>
          <p:cNvPr id="34823" name="24 Rectángulo"/>
          <p:cNvSpPr>
            <a:spLocks noChangeArrowheads="1"/>
          </p:cNvSpPr>
          <p:nvPr/>
        </p:nvSpPr>
        <p:spPr bwMode="auto">
          <a:xfrm>
            <a:off x="5949950" y="1955800"/>
            <a:ext cx="2841625" cy="522288"/>
          </a:xfrm>
          <a:prstGeom prst="rect">
            <a:avLst/>
          </a:prstGeom>
          <a:noFill/>
          <a:ln w="9525">
            <a:noFill/>
            <a:miter lim="800000"/>
            <a:headEnd/>
            <a:tailEnd/>
          </a:ln>
        </p:spPr>
        <p:txBody>
          <a:bodyPr>
            <a:spAutoFit/>
          </a:bodyPr>
          <a:lstStyle/>
          <a:p>
            <a:r>
              <a:rPr lang="es-ES" sz="1400">
                <a:latin typeface="Arial" pitchFamily="34" charset="0"/>
                <a:cs typeface="Arial" pitchFamily="34" charset="0"/>
              </a:rPr>
              <a:t>Los resultados son completos y precisos</a:t>
            </a:r>
          </a:p>
        </p:txBody>
      </p:sp>
      <p:sp>
        <p:nvSpPr>
          <p:cNvPr id="34824" name="25 Rectángulo"/>
          <p:cNvSpPr>
            <a:spLocks noChangeArrowheads="1"/>
          </p:cNvSpPr>
          <p:nvPr/>
        </p:nvSpPr>
        <p:spPr bwMode="auto">
          <a:xfrm>
            <a:off x="5767388" y="2560638"/>
            <a:ext cx="3194050" cy="738187"/>
          </a:xfrm>
          <a:prstGeom prst="rect">
            <a:avLst/>
          </a:prstGeom>
          <a:noFill/>
          <a:ln w="9525">
            <a:noFill/>
            <a:miter lim="800000"/>
            <a:headEnd/>
            <a:tailEnd/>
          </a:ln>
        </p:spPr>
        <p:txBody>
          <a:bodyPr>
            <a:spAutoFit/>
          </a:bodyPr>
          <a:lstStyle/>
          <a:p>
            <a:pPr algn="just"/>
            <a:r>
              <a:rPr lang="es-ES" sz="1400">
                <a:latin typeface="Arial" pitchFamily="34" charset="0"/>
                <a:cs typeface="Arial" pitchFamily="34" charset="0"/>
              </a:rPr>
              <a:t>Las recomendaciones están bien fundamentadas, estructuradas de manera sólida y responsable</a:t>
            </a:r>
          </a:p>
        </p:txBody>
      </p:sp>
      <p:sp>
        <p:nvSpPr>
          <p:cNvPr id="34825" name="26 Rectángulo"/>
          <p:cNvSpPr>
            <a:spLocks noChangeArrowheads="1"/>
          </p:cNvSpPr>
          <p:nvPr/>
        </p:nvSpPr>
        <p:spPr bwMode="auto">
          <a:xfrm>
            <a:off x="5949950" y="3606800"/>
            <a:ext cx="2624138" cy="1384300"/>
          </a:xfrm>
          <a:prstGeom prst="rect">
            <a:avLst/>
          </a:prstGeom>
          <a:noFill/>
          <a:ln w="9525">
            <a:noFill/>
            <a:miter lim="800000"/>
            <a:headEnd/>
            <a:tailEnd/>
          </a:ln>
        </p:spPr>
        <p:txBody>
          <a:bodyPr>
            <a:spAutoFit/>
          </a:bodyPr>
          <a:lstStyle/>
          <a:p>
            <a:pPr algn="just"/>
            <a:r>
              <a:rPr lang="es-ES" sz="1400">
                <a:latin typeface="Arial" pitchFamily="34" charset="0"/>
                <a:cs typeface="Arial" pitchFamily="34" charset="0"/>
              </a:rPr>
              <a:t>Las recomendaciones satisfacen los objetivos de la Corporación y podrán ser alcanzadas dentro de las restricciones y requerimientos</a:t>
            </a:r>
          </a:p>
          <a:p>
            <a:pPr algn="just"/>
            <a:r>
              <a:rPr lang="es-ES" sz="1400">
                <a:latin typeface="Arial" pitchFamily="34" charset="0"/>
                <a:cs typeface="Arial" pitchFamily="34" charset="0"/>
              </a:rPr>
              <a:t>establecidos</a:t>
            </a:r>
          </a:p>
        </p:txBody>
      </p:sp>
      <p:sp>
        <p:nvSpPr>
          <p:cNvPr id="28" name="27 Rectángulo"/>
          <p:cNvSpPr/>
          <p:nvPr/>
        </p:nvSpPr>
        <p:spPr>
          <a:xfrm>
            <a:off x="4167188" y="5572140"/>
            <a:ext cx="4044950" cy="646331"/>
          </a:xfrm>
          <a:prstGeom prst="rect">
            <a:avLst/>
          </a:prstGeom>
          <a:solidFill>
            <a:schemeClr val="accent2">
              <a:lumMod val="40000"/>
              <a:lumOff val="60000"/>
            </a:schemeClr>
          </a:solidFill>
        </p:spPr>
        <p:txBody>
          <a:bodyPr wrap="square">
            <a:spAutoFit/>
          </a:bodyPr>
          <a:lstStyle/>
          <a:p>
            <a:pPr>
              <a:defRPr/>
            </a:pPr>
            <a:r>
              <a:rPr lang="es-ES" dirty="0"/>
              <a:t>La tecnología seleccionada es la correcta.</a:t>
            </a:r>
          </a:p>
        </p:txBody>
      </p:sp>
      <p:pic>
        <p:nvPicPr>
          <p:cNvPr id="34827" name="Picture 2"/>
          <p:cNvPicPr>
            <a:picLocks noChangeAspect="1" noChangeArrowheads="1"/>
          </p:cNvPicPr>
          <p:nvPr/>
        </p:nvPicPr>
        <p:blipFill>
          <a:blip r:embed="rId2" cstate="print"/>
          <a:srcRect/>
          <a:stretch>
            <a:fillRect/>
          </a:stretch>
        </p:blipFill>
        <p:spPr bwMode="auto">
          <a:xfrm>
            <a:off x="466725" y="3289300"/>
            <a:ext cx="2784475" cy="3001963"/>
          </a:xfrm>
          <a:prstGeom prst="rect">
            <a:avLst/>
          </a:prstGeom>
          <a:noFill/>
          <a:ln w="9525">
            <a:noFill/>
            <a:miter lim="800000"/>
            <a:headEnd/>
            <a:tailEnd/>
          </a:ln>
        </p:spPr>
      </p:pic>
      <p:sp>
        <p:nvSpPr>
          <p:cNvPr id="16" name="14 Rectángulo"/>
          <p:cNvSpPr>
            <a:spLocks noChangeArrowheads="1"/>
          </p:cNvSpPr>
          <p:nvPr/>
        </p:nvSpPr>
        <p:spPr bwMode="auto">
          <a:xfrm>
            <a:off x="1214414" y="357166"/>
            <a:ext cx="4572000" cy="923330"/>
          </a:xfrm>
          <a:prstGeom prst="rect">
            <a:avLst/>
          </a:prstGeom>
          <a:noFill/>
          <a:ln w="9525">
            <a:noFill/>
            <a:miter lim="800000"/>
            <a:headEnd/>
            <a:tailEnd/>
          </a:ln>
        </p:spPr>
        <p:txBody>
          <a:bodyPr>
            <a:spAutoFit/>
          </a:bodyPr>
          <a:lstStyle/>
          <a:p>
            <a:pPr algn="ctr" fontAlgn="auto">
              <a:spcBef>
                <a:spcPts val="0"/>
              </a:spcBef>
              <a:spcAft>
                <a:spcPts val="0"/>
              </a:spcAft>
              <a:defRPr/>
            </a:pPr>
            <a:r>
              <a:rPr lang="es-ES" b="1" dirty="0">
                <a:ln>
                  <a:solidFill>
                    <a:sysClr val="windowText" lastClr="000000"/>
                  </a:solidFill>
                </a:ln>
                <a:latin typeface="Arial" pitchFamily="34" charset="0"/>
                <a:cs typeface="Arial" pitchFamily="34" charset="0"/>
              </a:rPr>
              <a:t>Definición y Desarrollo</a:t>
            </a:r>
          </a:p>
          <a:p>
            <a:pPr algn="ctr" fontAlgn="auto">
              <a:spcBef>
                <a:spcPts val="0"/>
              </a:spcBef>
              <a:spcAft>
                <a:spcPts val="0"/>
              </a:spcAft>
              <a:defRPr/>
            </a:pPr>
            <a:r>
              <a:rPr lang="es-ES" b="1" dirty="0">
                <a:ln>
                  <a:solidFill>
                    <a:sysClr val="windowText" lastClr="000000"/>
                  </a:solidFill>
                </a:ln>
                <a:latin typeface="Arial" pitchFamily="34" charset="0"/>
                <a:cs typeface="Arial" pitchFamily="34" charset="0"/>
              </a:rPr>
              <a:t>Documentación del Análisis de Tecnologías</a:t>
            </a:r>
          </a:p>
        </p:txBody>
      </p:sp>
      <p:pic>
        <p:nvPicPr>
          <p:cNvPr id="17" name="Imagen 2"/>
          <p:cNvPicPr>
            <a:picLocks noChangeAspect="1" noChangeArrowheads="1"/>
          </p:cNvPicPr>
          <p:nvPr/>
        </p:nvPicPr>
        <p:blipFill>
          <a:blip r:embed="rId3" cstate="print"/>
          <a:srcRect/>
          <a:stretch>
            <a:fillRect/>
          </a:stretch>
        </p:blipFill>
        <p:spPr bwMode="auto">
          <a:xfrm>
            <a:off x="0" y="0"/>
            <a:ext cx="1119693" cy="1167432"/>
          </a:xfrm>
          <a:prstGeom prst="rect">
            <a:avLst/>
          </a:prstGeom>
          <a:noFill/>
          <a:ln w="9525">
            <a:noFill/>
            <a:miter lim="800000"/>
            <a:headEnd/>
            <a:tailEnd/>
          </a:ln>
        </p:spPr>
      </p:pic>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8" descr="se"/>
          <p:cNvPicPr>
            <a:picLocks noChangeAspect="1" noChangeArrowheads="1"/>
          </p:cNvPicPr>
          <p:nvPr/>
        </p:nvPicPr>
        <p:blipFill>
          <a:blip r:embed="rId2" cstate="print"/>
          <a:srcRect/>
          <a:stretch>
            <a:fillRect/>
          </a:stretch>
        </p:blipFill>
        <p:spPr bwMode="auto">
          <a:xfrm>
            <a:off x="196850" y="1519238"/>
            <a:ext cx="8675688" cy="5078412"/>
          </a:xfrm>
          <a:prstGeom prst="rect">
            <a:avLst/>
          </a:prstGeom>
          <a:noFill/>
          <a:ln w="9525">
            <a:noFill/>
            <a:miter lim="800000"/>
            <a:headEnd/>
            <a:tailEnd/>
          </a:ln>
        </p:spPr>
      </p:pic>
      <p:sp>
        <p:nvSpPr>
          <p:cNvPr id="2051" name="Rectangle 8"/>
          <p:cNvSpPr txBox="1">
            <a:spLocks noChangeArrowheads="1"/>
          </p:cNvSpPr>
          <p:nvPr/>
        </p:nvSpPr>
        <p:spPr bwMode="auto">
          <a:xfrm>
            <a:off x="2447925" y="3284538"/>
            <a:ext cx="5924550" cy="1584325"/>
          </a:xfrm>
          <a:prstGeom prst="rect">
            <a:avLst/>
          </a:prstGeom>
          <a:noFill/>
          <a:ln w="9525">
            <a:noFill/>
            <a:miter lim="800000"/>
            <a:headEnd/>
            <a:tailEnd/>
          </a:ln>
        </p:spPr>
        <p:txBody>
          <a:bodyPr/>
          <a:lstStyle/>
          <a:p>
            <a:pPr marL="342900" indent="-342900" algn="ctr" defTabSz="914400" eaLnBrk="1" hangingPunct="1">
              <a:spcBef>
                <a:spcPct val="20000"/>
              </a:spcBef>
            </a:pPr>
            <a:r>
              <a:rPr lang="es-VE" sz="2400" b="1">
                <a:solidFill>
                  <a:schemeClr val="bg1"/>
                </a:solidFill>
                <a:latin typeface="Arial" pitchFamily="34" charset="0"/>
                <a:cs typeface="Arial" pitchFamily="34" charset="0"/>
              </a:rPr>
              <a:t>CONSTRUCCIÓN DE LA SUBESTACIÓN ELÉCTRICA PIGAP III 115 / 34,5 kV</a:t>
            </a:r>
            <a:endParaRPr lang="es-ES" sz="2400" b="1">
              <a:solidFill>
                <a:schemeClr val="bg1"/>
              </a:solidFill>
              <a:latin typeface="Arial" pitchFamily="34" charset="0"/>
              <a:cs typeface="Arial" pitchFamily="34" charset="0"/>
            </a:endParaRPr>
          </a:p>
        </p:txBody>
      </p:sp>
      <p:pic>
        <p:nvPicPr>
          <p:cNvPr id="7" name="Imagen 2"/>
          <p:cNvPicPr>
            <a:picLocks noChangeAspect="1" noChangeArrowheads="1"/>
          </p:cNvPicPr>
          <p:nvPr/>
        </p:nvPicPr>
        <p:blipFill>
          <a:blip r:embed="rId3" cstate="print"/>
          <a:srcRect/>
          <a:stretch>
            <a:fillRect/>
          </a:stretch>
        </p:blipFill>
        <p:spPr bwMode="auto">
          <a:xfrm>
            <a:off x="0" y="0"/>
            <a:ext cx="1119693" cy="1167432"/>
          </a:xfrm>
          <a:prstGeom prst="rect">
            <a:avLst/>
          </a:prstGeom>
          <a:noFill/>
          <a:ln w="9525">
            <a:noFill/>
            <a:miter lim="800000"/>
            <a:headEnd/>
            <a:tailEnd/>
          </a:ln>
        </p:spPr>
      </p:pic>
      <p:sp>
        <p:nvSpPr>
          <p:cNvPr id="8" name="14 Rectángulo"/>
          <p:cNvSpPr>
            <a:spLocks noChangeArrowheads="1"/>
          </p:cNvSpPr>
          <p:nvPr/>
        </p:nvSpPr>
        <p:spPr bwMode="auto">
          <a:xfrm>
            <a:off x="1214414" y="357166"/>
            <a:ext cx="4572000" cy="369332"/>
          </a:xfrm>
          <a:prstGeom prst="rect">
            <a:avLst/>
          </a:prstGeom>
          <a:noFill/>
          <a:ln w="9525">
            <a:noFill/>
            <a:miter lim="800000"/>
            <a:headEnd/>
            <a:tailEnd/>
          </a:ln>
        </p:spPr>
        <p:txBody>
          <a:bodyPr>
            <a:spAutoFit/>
          </a:bodyPr>
          <a:lstStyle/>
          <a:p>
            <a:pPr algn="ctr" fontAlgn="auto">
              <a:spcBef>
                <a:spcPts val="0"/>
              </a:spcBef>
              <a:spcAft>
                <a:spcPts val="0"/>
              </a:spcAft>
              <a:defRPr/>
            </a:pPr>
            <a:r>
              <a:rPr lang="es-ES" b="1" dirty="0">
                <a:ln>
                  <a:solidFill>
                    <a:sysClr val="windowText" lastClr="000000"/>
                  </a:solidFill>
                </a:ln>
                <a:latin typeface="Arial" pitchFamily="34" charset="0"/>
                <a:cs typeface="Arial" pitchFamily="34" charset="0"/>
              </a:rPr>
              <a:t>Selección de Esquemas de Barras</a:t>
            </a:r>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3"/>
          <p:cNvSpPr txBox="1">
            <a:spLocks noChangeArrowheads="1"/>
          </p:cNvSpPr>
          <p:nvPr/>
        </p:nvSpPr>
        <p:spPr bwMode="auto">
          <a:xfrm>
            <a:off x="1331913" y="2420938"/>
            <a:ext cx="6400800" cy="2432050"/>
          </a:xfrm>
          <a:prstGeom prst="rect">
            <a:avLst/>
          </a:prstGeom>
          <a:solidFill>
            <a:srgbClr val="FFFFFF"/>
          </a:solidFill>
          <a:ln w="9525">
            <a:noFill/>
            <a:miter lim="800000"/>
            <a:headEnd/>
            <a:tailEnd/>
          </a:ln>
        </p:spPr>
        <p:txBody>
          <a:bodyPr/>
          <a:lstStyle/>
          <a:p>
            <a:pPr marL="342900" indent="-342900" defTabSz="914400" eaLnBrk="1" hangingPunct="1">
              <a:lnSpc>
                <a:spcPct val="150000"/>
              </a:lnSpc>
              <a:spcBef>
                <a:spcPct val="20000"/>
              </a:spcBef>
              <a:buFontTx/>
              <a:buChar char="•"/>
              <a:defRPr/>
            </a:pPr>
            <a:r>
              <a:rPr lang="es-VE" sz="1400" b="1" dirty="0">
                <a:latin typeface="Arial" pitchFamily="34" charset="0"/>
                <a:cs typeface="Arial" pitchFamily="34" charset="0"/>
              </a:rPr>
              <a:t> ANTECEDENTES</a:t>
            </a:r>
          </a:p>
          <a:p>
            <a:pPr marL="342900" indent="-342900" defTabSz="914400" eaLnBrk="1" hangingPunct="1">
              <a:lnSpc>
                <a:spcPct val="150000"/>
              </a:lnSpc>
              <a:spcBef>
                <a:spcPct val="20000"/>
              </a:spcBef>
              <a:buFontTx/>
              <a:buChar char="•"/>
              <a:defRPr/>
            </a:pPr>
            <a:r>
              <a:rPr lang="es-VE" sz="1400" b="1" dirty="0">
                <a:latin typeface="Arial" pitchFamily="34" charset="0"/>
                <a:cs typeface="Arial" pitchFamily="34" charset="0"/>
              </a:rPr>
              <a:t> OBJETIVO GENERAL</a:t>
            </a:r>
          </a:p>
          <a:p>
            <a:pPr marL="342900" indent="-342900" defTabSz="914400" eaLnBrk="1" hangingPunct="1">
              <a:lnSpc>
                <a:spcPct val="150000"/>
              </a:lnSpc>
              <a:spcBef>
                <a:spcPct val="20000"/>
              </a:spcBef>
              <a:buFontTx/>
              <a:buChar char="•"/>
              <a:defRPr/>
            </a:pPr>
            <a:r>
              <a:rPr lang="es-VE" sz="1400" b="1" dirty="0">
                <a:latin typeface="Arial" pitchFamily="34" charset="0"/>
                <a:cs typeface="Arial" pitchFamily="34" charset="0"/>
              </a:rPr>
              <a:t> UBICACIÓN GEOGRÁFICA</a:t>
            </a:r>
          </a:p>
          <a:p>
            <a:pPr marL="342900" indent="-342900" defTabSz="914400" eaLnBrk="1" hangingPunct="1">
              <a:lnSpc>
                <a:spcPct val="150000"/>
              </a:lnSpc>
              <a:spcBef>
                <a:spcPct val="20000"/>
              </a:spcBef>
              <a:buFontTx/>
              <a:buChar char="•"/>
              <a:defRPr/>
            </a:pPr>
            <a:r>
              <a:rPr lang="es-VE" sz="1400" b="1" dirty="0">
                <a:latin typeface="Arial" pitchFamily="34" charset="0"/>
                <a:cs typeface="Arial" pitchFamily="34" charset="0"/>
              </a:rPr>
              <a:t> PLANTEAMIENTO DE OPCIONES</a:t>
            </a:r>
          </a:p>
          <a:p>
            <a:pPr marL="342900" indent="-342900" defTabSz="914400" eaLnBrk="1" hangingPunct="1">
              <a:lnSpc>
                <a:spcPct val="150000"/>
              </a:lnSpc>
              <a:spcBef>
                <a:spcPct val="20000"/>
              </a:spcBef>
              <a:buFontTx/>
              <a:buChar char="•"/>
              <a:defRPr/>
            </a:pPr>
            <a:endParaRPr lang="es-VE" sz="3200" b="1" dirty="0">
              <a:latin typeface="+mn-lt"/>
            </a:endParaRPr>
          </a:p>
          <a:p>
            <a:pPr marL="342900" indent="-342900" defTabSz="914400" eaLnBrk="1" hangingPunct="1">
              <a:lnSpc>
                <a:spcPct val="150000"/>
              </a:lnSpc>
              <a:spcBef>
                <a:spcPct val="20000"/>
              </a:spcBef>
              <a:buFontTx/>
              <a:buChar char="•"/>
              <a:defRPr/>
            </a:pPr>
            <a:endParaRPr lang="es-ES" dirty="0">
              <a:latin typeface="+mn-lt"/>
            </a:endParaRPr>
          </a:p>
        </p:txBody>
      </p:sp>
      <p:pic>
        <p:nvPicPr>
          <p:cNvPr id="5" name="Imagen 2"/>
          <p:cNvPicPr>
            <a:picLocks noChangeAspect="1" noChangeArrowheads="1"/>
          </p:cNvPicPr>
          <p:nvPr/>
        </p:nvPicPr>
        <p:blipFill>
          <a:blip r:embed="rId2" cstate="print"/>
          <a:srcRect/>
          <a:stretch>
            <a:fillRect/>
          </a:stretch>
        </p:blipFill>
        <p:spPr bwMode="auto">
          <a:xfrm>
            <a:off x="0" y="0"/>
            <a:ext cx="1119693" cy="1167432"/>
          </a:xfrm>
          <a:prstGeom prst="rect">
            <a:avLst/>
          </a:prstGeom>
          <a:noFill/>
          <a:ln w="9525">
            <a:noFill/>
            <a:miter lim="800000"/>
            <a:headEnd/>
            <a:tailEnd/>
          </a:ln>
        </p:spPr>
      </p:pic>
      <p:sp>
        <p:nvSpPr>
          <p:cNvPr id="8" name="14 Rectángulo"/>
          <p:cNvSpPr>
            <a:spLocks noChangeArrowheads="1"/>
          </p:cNvSpPr>
          <p:nvPr/>
        </p:nvSpPr>
        <p:spPr bwMode="auto">
          <a:xfrm>
            <a:off x="1214414" y="357166"/>
            <a:ext cx="4572000" cy="369332"/>
          </a:xfrm>
          <a:prstGeom prst="rect">
            <a:avLst/>
          </a:prstGeom>
          <a:noFill/>
          <a:ln w="9525">
            <a:noFill/>
            <a:miter lim="800000"/>
            <a:headEnd/>
            <a:tailEnd/>
          </a:ln>
        </p:spPr>
        <p:txBody>
          <a:bodyPr>
            <a:spAutoFit/>
          </a:bodyPr>
          <a:lstStyle/>
          <a:p>
            <a:pPr algn="ctr" fontAlgn="auto">
              <a:spcBef>
                <a:spcPts val="0"/>
              </a:spcBef>
              <a:spcAft>
                <a:spcPts val="0"/>
              </a:spcAft>
              <a:defRPr/>
            </a:pPr>
            <a:r>
              <a:rPr lang="es-ES" b="1" dirty="0">
                <a:ln>
                  <a:solidFill>
                    <a:sysClr val="windowText" lastClr="000000"/>
                  </a:solidFill>
                </a:ln>
                <a:latin typeface="Arial" pitchFamily="34" charset="0"/>
                <a:cs typeface="Arial" pitchFamily="34" charset="0"/>
              </a:rPr>
              <a:t>Contenido</a:t>
            </a:r>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Oval 6"/>
          <p:cNvSpPr>
            <a:spLocks noChangeArrowheads="1"/>
          </p:cNvSpPr>
          <p:nvPr/>
        </p:nvSpPr>
        <p:spPr bwMode="auto">
          <a:xfrm>
            <a:off x="1357290" y="1700213"/>
            <a:ext cx="1592285" cy="871531"/>
          </a:xfrm>
          <a:prstGeom prst="ellipse">
            <a:avLst/>
          </a:prstGeom>
          <a:ln>
            <a:headEnd/>
            <a:tailEnd/>
          </a:ln>
        </p:spPr>
        <p:style>
          <a:lnRef idx="1">
            <a:schemeClr val="accent1"/>
          </a:lnRef>
          <a:fillRef idx="2">
            <a:schemeClr val="accent1"/>
          </a:fillRef>
          <a:effectRef idx="1">
            <a:schemeClr val="accent1"/>
          </a:effectRef>
          <a:fontRef idx="minor">
            <a:schemeClr val="dk1"/>
          </a:fontRef>
        </p:style>
        <p:txBody>
          <a:bodyPr wrap="none" anchor="ctr"/>
          <a:lstStyle/>
          <a:p>
            <a:pPr marL="342900" indent="-342900"/>
            <a:r>
              <a:rPr lang="es-VE" sz="1200" b="1" dirty="0">
                <a:latin typeface="Arial" pitchFamily="34" charset="0"/>
                <a:cs typeface="Arial" pitchFamily="34" charset="0"/>
              </a:rPr>
              <a:t>Proyectos</a:t>
            </a:r>
          </a:p>
          <a:p>
            <a:pPr marL="342900" indent="-342900"/>
            <a:r>
              <a:rPr lang="es-VE" sz="1200" b="1" dirty="0">
                <a:latin typeface="Arial" pitchFamily="34" charset="0"/>
                <a:cs typeface="Arial" pitchFamily="34" charset="0"/>
              </a:rPr>
              <a:t>Siembra Petrolera</a:t>
            </a:r>
          </a:p>
          <a:p>
            <a:pPr marL="342900" indent="-342900"/>
            <a:endParaRPr lang="es-ES" sz="1200" b="1" dirty="0">
              <a:latin typeface="Arial" pitchFamily="34" charset="0"/>
              <a:cs typeface="Arial" pitchFamily="34" charset="0"/>
            </a:endParaRPr>
          </a:p>
        </p:txBody>
      </p:sp>
      <p:sp>
        <p:nvSpPr>
          <p:cNvPr id="4099" name="Line 7"/>
          <p:cNvSpPr>
            <a:spLocks noChangeShapeType="1"/>
          </p:cNvSpPr>
          <p:nvPr/>
        </p:nvSpPr>
        <p:spPr bwMode="auto">
          <a:xfrm>
            <a:off x="2987675" y="2132013"/>
            <a:ext cx="792163" cy="0"/>
          </a:xfrm>
          <a:prstGeom prst="line">
            <a:avLst/>
          </a:prstGeom>
          <a:noFill/>
          <a:ln w="9525">
            <a:solidFill>
              <a:schemeClr val="accent2"/>
            </a:solidFill>
            <a:round/>
            <a:headEnd/>
            <a:tailEnd type="triangle" w="med" len="med"/>
          </a:ln>
        </p:spPr>
        <p:txBody>
          <a:bodyPr/>
          <a:lstStyle/>
          <a:p>
            <a:endParaRPr lang="es-ES"/>
          </a:p>
        </p:txBody>
      </p:sp>
      <p:sp>
        <p:nvSpPr>
          <p:cNvPr id="4100" name="Oval 9"/>
          <p:cNvSpPr>
            <a:spLocks noChangeArrowheads="1"/>
          </p:cNvSpPr>
          <p:nvPr/>
        </p:nvSpPr>
        <p:spPr bwMode="auto">
          <a:xfrm>
            <a:off x="3851275" y="1843088"/>
            <a:ext cx="1150938" cy="649287"/>
          </a:xfrm>
          <a:prstGeom prst="ellipse">
            <a:avLst/>
          </a:prstGeom>
          <a:ln>
            <a:headEnd/>
            <a:tailEnd/>
          </a:ln>
        </p:spPr>
        <p:style>
          <a:lnRef idx="1">
            <a:schemeClr val="accent1"/>
          </a:lnRef>
          <a:fillRef idx="2">
            <a:schemeClr val="accent1"/>
          </a:fillRef>
          <a:effectRef idx="1">
            <a:schemeClr val="accent1"/>
          </a:effectRef>
          <a:fontRef idx="minor">
            <a:schemeClr val="dk1"/>
          </a:fontRef>
        </p:style>
        <p:txBody>
          <a:bodyPr wrap="none" anchor="ctr"/>
          <a:lstStyle/>
          <a:p>
            <a:pPr marL="342900" indent="-342900"/>
            <a:r>
              <a:rPr lang="es-VE" sz="1000" b="1">
                <a:latin typeface="Arial" pitchFamily="34" charset="0"/>
                <a:cs typeface="Arial" pitchFamily="34" charset="0"/>
              </a:rPr>
              <a:t>Producción</a:t>
            </a:r>
            <a:endParaRPr lang="es-ES" sz="1000" b="1">
              <a:latin typeface="Arial" pitchFamily="34" charset="0"/>
              <a:cs typeface="Arial" pitchFamily="34" charset="0"/>
            </a:endParaRPr>
          </a:p>
        </p:txBody>
      </p:sp>
      <p:sp>
        <p:nvSpPr>
          <p:cNvPr id="4101" name="Text Box 10"/>
          <p:cNvSpPr txBox="1">
            <a:spLocks noChangeArrowheads="1"/>
          </p:cNvSpPr>
          <p:nvPr/>
        </p:nvSpPr>
        <p:spPr bwMode="auto">
          <a:xfrm>
            <a:off x="2916238" y="1916113"/>
            <a:ext cx="792162" cy="228600"/>
          </a:xfrm>
          <a:prstGeom prst="rect">
            <a:avLst/>
          </a:prstGeom>
          <a:noFill/>
          <a:ln w="9525" algn="ctr">
            <a:noFill/>
            <a:miter lim="800000"/>
            <a:headEnd/>
            <a:tailEnd/>
          </a:ln>
        </p:spPr>
        <p:txBody>
          <a:bodyPr>
            <a:spAutoFit/>
          </a:bodyPr>
          <a:lstStyle/>
          <a:p>
            <a:pPr marL="342900" indent="-342900">
              <a:spcBef>
                <a:spcPct val="50000"/>
              </a:spcBef>
            </a:pPr>
            <a:r>
              <a:rPr lang="es-VE" sz="900"/>
              <a:t>Aumentar</a:t>
            </a:r>
            <a:endParaRPr lang="es-ES" sz="900"/>
          </a:p>
        </p:txBody>
      </p:sp>
      <p:sp>
        <p:nvSpPr>
          <p:cNvPr id="4102" name="Line 12"/>
          <p:cNvSpPr>
            <a:spLocks noChangeShapeType="1"/>
          </p:cNvSpPr>
          <p:nvPr/>
        </p:nvSpPr>
        <p:spPr bwMode="auto">
          <a:xfrm>
            <a:off x="5075238" y="2132013"/>
            <a:ext cx="792162" cy="0"/>
          </a:xfrm>
          <a:prstGeom prst="line">
            <a:avLst/>
          </a:prstGeom>
          <a:noFill/>
          <a:ln w="9525">
            <a:solidFill>
              <a:schemeClr val="accent2"/>
            </a:solidFill>
            <a:round/>
            <a:headEnd/>
            <a:tailEnd type="triangle" w="med" len="med"/>
          </a:ln>
        </p:spPr>
        <p:txBody>
          <a:bodyPr/>
          <a:lstStyle/>
          <a:p>
            <a:endParaRPr lang="es-ES"/>
          </a:p>
        </p:txBody>
      </p:sp>
      <p:sp>
        <p:nvSpPr>
          <p:cNvPr id="4103" name="Oval 14"/>
          <p:cNvSpPr>
            <a:spLocks noChangeArrowheads="1"/>
          </p:cNvSpPr>
          <p:nvPr/>
        </p:nvSpPr>
        <p:spPr bwMode="auto">
          <a:xfrm>
            <a:off x="5940425" y="1843088"/>
            <a:ext cx="1150938" cy="649287"/>
          </a:xfrm>
          <a:prstGeom prst="ellipse">
            <a:avLst/>
          </a:prstGeom>
          <a:ln>
            <a:headEnd/>
            <a:tailEnd/>
          </a:ln>
        </p:spPr>
        <p:style>
          <a:lnRef idx="1">
            <a:schemeClr val="accent1"/>
          </a:lnRef>
          <a:fillRef idx="2">
            <a:schemeClr val="accent1"/>
          </a:fillRef>
          <a:effectRef idx="1">
            <a:schemeClr val="accent1"/>
          </a:effectRef>
          <a:fontRef idx="minor">
            <a:schemeClr val="dk1"/>
          </a:fontRef>
        </p:style>
        <p:txBody>
          <a:bodyPr wrap="none" anchor="ctr"/>
          <a:lstStyle/>
          <a:p>
            <a:pPr marL="342900" indent="-342900"/>
            <a:r>
              <a:rPr lang="es-VE" sz="1000" b="1">
                <a:latin typeface="Arial" pitchFamily="34" charset="0"/>
                <a:cs typeface="Arial" pitchFamily="34" charset="0"/>
              </a:rPr>
              <a:t>266 MBD</a:t>
            </a:r>
            <a:r>
              <a:rPr lang="es-VE" sz="1000" b="1" baseline="30000">
                <a:latin typeface="Arial" pitchFamily="34" charset="0"/>
                <a:cs typeface="Arial" pitchFamily="34" charset="0"/>
              </a:rPr>
              <a:t>1</a:t>
            </a:r>
            <a:endParaRPr lang="es-ES" sz="1000" b="1" baseline="30000">
              <a:latin typeface="Arial" pitchFamily="34" charset="0"/>
              <a:cs typeface="Arial" pitchFamily="34" charset="0"/>
            </a:endParaRPr>
          </a:p>
        </p:txBody>
      </p:sp>
      <p:sp>
        <p:nvSpPr>
          <p:cNvPr id="4104" name="Oval 18"/>
          <p:cNvSpPr>
            <a:spLocks noChangeArrowheads="1"/>
          </p:cNvSpPr>
          <p:nvPr/>
        </p:nvSpPr>
        <p:spPr bwMode="auto">
          <a:xfrm>
            <a:off x="3779838" y="2563813"/>
            <a:ext cx="1223962" cy="649287"/>
          </a:xfrm>
          <a:prstGeom prst="ellipse">
            <a:avLst/>
          </a:prstGeom>
          <a:ln>
            <a:headEnd/>
            <a:tailEnd/>
          </a:ln>
        </p:spPr>
        <p:style>
          <a:lnRef idx="1">
            <a:schemeClr val="accent1"/>
          </a:lnRef>
          <a:fillRef idx="2">
            <a:schemeClr val="accent1"/>
          </a:fillRef>
          <a:effectRef idx="1">
            <a:schemeClr val="accent1"/>
          </a:effectRef>
          <a:fontRef idx="minor">
            <a:schemeClr val="dk1"/>
          </a:fontRef>
        </p:style>
        <p:txBody>
          <a:bodyPr wrap="none" anchor="ctr"/>
          <a:lstStyle/>
          <a:p>
            <a:pPr marL="342900" indent="-342900"/>
            <a:r>
              <a:rPr lang="es-VE" sz="1000" b="1">
                <a:latin typeface="Arial" pitchFamily="34" charset="0"/>
                <a:cs typeface="Arial" pitchFamily="34" charset="0"/>
              </a:rPr>
              <a:t>Construcción</a:t>
            </a:r>
          </a:p>
          <a:p>
            <a:pPr marL="342900" indent="-342900"/>
            <a:r>
              <a:rPr lang="es-VE" sz="1000" b="1">
                <a:latin typeface="Arial" pitchFamily="34" charset="0"/>
                <a:cs typeface="Arial" pitchFamily="34" charset="0"/>
              </a:rPr>
              <a:t> S/E PIGAP III</a:t>
            </a:r>
            <a:endParaRPr lang="es-ES" sz="1000" b="1">
              <a:latin typeface="Arial" pitchFamily="34" charset="0"/>
              <a:cs typeface="Arial" pitchFamily="34" charset="0"/>
            </a:endParaRPr>
          </a:p>
        </p:txBody>
      </p:sp>
      <p:sp>
        <p:nvSpPr>
          <p:cNvPr id="4105" name="Line 19"/>
          <p:cNvSpPr>
            <a:spLocks noChangeShapeType="1"/>
          </p:cNvSpPr>
          <p:nvPr/>
        </p:nvSpPr>
        <p:spPr bwMode="auto">
          <a:xfrm>
            <a:off x="4787900" y="3211513"/>
            <a:ext cx="360363" cy="431800"/>
          </a:xfrm>
          <a:prstGeom prst="line">
            <a:avLst/>
          </a:prstGeom>
          <a:noFill/>
          <a:ln w="9525">
            <a:solidFill>
              <a:schemeClr val="accent2"/>
            </a:solidFill>
            <a:round/>
            <a:headEnd/>
            <a:tailEnd type="triangle" w="med" len="med"/>
          </a:ln>
        </p:spPr>
        <p:txBody>
          <a:bodyPr/>
          <a:lstStyle/>
          <a:p>
            <a:endParaRPr lang="es-ES"/>
          </a:p>
        </p:txBody>
      </p:sp>
      <p:sp>
        <p:nvSpPr>
          <p:cNvPr id="4106" name="Text Box 20"/>
          <p:cNvSpPr txBox="1">
            <a:spLocks noChangeArrowheads="1"/>
          </p:cNvSpPr>
          <p:nvPr/>
        </p:nvSpPr>
        <p:spPr bwMode="auto">
          <a:xfrm>
            <a:off x="2916238" y="3355975"/>
            <a:ext cx="865187" cy="228600"/>
          </a:xfrm>
          <a:prstGeom prst="rect">
            <a:avLst/>
          </a:prstGeom>
          <a:noFill/>
          <a:ln w="9525" algn="ctr">
            <a:noFill/>
            <a:miter lim="800000"/>
            <a:headEnd/>
            <a:tailEnd/>
          </a:ln>
        </p:spPr>
        <p:txBody>
          <a:bodyPr>
            <a:spAutoFit/>
          </a:bodyPr>
          <a:lstStyle/>
          <a:p>
            <a:pPr marL="342900" indent="-342900">
              <a:spcBef>
                <a:spcPct val="50000"/>
              </a:spcBef>
            </a:pPr>
            <a:r>
              <a:rPr lang="es-VE" sz="900"/>
              <a:t>Se requiere</a:t>
            </a:r>
            <a:endParaRPr lang="es-ES" sz="900"/>
          </a:p>
        </p:txBody>
      </p:sp>
      <p:sp>
        <p:nvSpPr>
          <p:cNvPr id="4107" name="Line 22"/>
          <p:cNvSpPr>
            <a:spLocks noChangeShapeType="1"/>
          </p:cNvSpPr>
          <p:nvPr/>
        </p:nvSpPr>
        <p:spPr bwMode="auto">
          <a:xfrm flipH="1">
            <a:off x="4283075" y="3284538"/>
            <a:ext cx="73025" cy="719137"/>
          </a:xfrm>
          <a:prstGeom prst="line">
            <a:avLst/>
          </a:prstGeom>
          <a:noFill/>
          <a:ln w="9525">
            <a:solidFill>
              <a:schemeClr val="accent2"/>
            </a:solidFill>
            <a:round/>
            <a:headEnd/>
            <a:tailEnd type="triangle" w="med" len="med"/>
          </a:ln>
        </p:spPr>
        <p:txBody>
          <a:bodyPr/>
          <a:lstStyle/>
          <a:p>
            <a:endParaRPr lang="es-ES"/>
          </a:p>
        </p:txBody>
      </p:sp>
      <p:sp>
        <p:nvSpPr>
          <p:cNvPr id="4108" name="Oval 23"/>
          <p:cNvSpPr>
            <a:spLocks noChangeArrowheads="1"/>
          </p:cNvSpPr>
          <p:nvPr/>
        </p:nvSpPr>
        <p:spPr bwMode="auto">
          <a:xfrm>
            <a:off x="1042988" y="4506913"/>
            <a:ext cx="2376487" cy="649287"/>
          </a:xfrm>
          <a:prstGeom prst="ellipse">
            <a:avLst/>
          </a:prstGeom>
          <a:ln>
            <a:headEnd/>
            <a:tailEnd/>
          </a:ln>
        </p:spPr>
        <p:style>
          <a:lnRef idx="1">
            <a:schemeClr val="accent1"/>
          </a:lnRef>
          <a:fillRef idx="2">
            <a:schemeClr val="accent1"/>
          </a:fillRef>
          <a:effectRef idx="1">
            <a:schemeClr val="accent1"/>
          </a:effectRef>
          <a:fontRef idx="minor">
            <a:schemeClr val="dk1"/>
          </a:fontRef>
        </p:style>
        <p:txBody>
          <a:bodyPr wrap="none" anchor="ctr"/>
          <a:lstStyle/>
          <a:p>
            <a:pPr marL="342900" indent="-342900"/>
            <a:r>
              <a:rPr lang="es-VE" sz="1000" b="1">
                <a:latin typeface="Arial" pitchFamily="34" charset="0"/>
                <a:cs typeface="Arial" pitchFamily="34" charset="0"/>
              </a:rPr>
              <a:t>Interconexión con las SSEE</a:t>
            </a:r>
          </a:p>
          <a:p>
            <a:pPr marL="342900" indent="-342900"/>
            <a:r>
              <a:rPr lang="es-VE" sz="1000" b="1">
                <a:latin typeface="Arial" pitchFamily="34" charset="0"/>
                <a:cs typeface="Arial" pitchFamily="34" charset="0"/>
              </a:rPr>
              <a:t>Furrial, Amana y Travieso</a:t>
            </a:r>
            <a:endParaRPr lang="es-ES" sz="1000" b="1">
              <a:latin typeface="Arial" pitchFamily="34" charset="0"/>
              <a:cs typeface="Arial" pitchFamily="34" charset="0"/>
            </a:endParaRPr>
          </a:p>
        </p:txBody>
      </p:sp>
      <p:sp>
        <p:nvSpPr>
          <p:cNvPr id="4109" name="Line 24"/>
          <p:cNvSpPr>
            <a:spLocks noChangeShapeType="1"/>
          </p:cNvSpPr>
          <p:nvPr/>
        </p:nvSpPr>
        <p:spPr bwMode="auto">
          <a:xfrm flipH="1">
            <a:off x="2627313" y="3211513"/>
            <a:ext cx="1439862" cy="1223962"/>
          </a:xfrm>
          <a:prstGeom prst="line">
            <a:avLst/>
          </a:prstGeom>
          <a:noFill/>
          <a:ln w="9525">
            <a:solidFill>
              <a:schemeClr val="accent2"/>
            </a:solidFill>
            <a:round/>
            <a:headEnd/>
            <a:tailEnd type="triangle" w="med" len="med"/>
          </a:ln>
        </p:spPr>
        <p:txBody>
          <a:bodyPr/>
          <a:lstStyle/>
          <a:p>
            <a:endParaRPr lang="es-ES"/>
          </a:p>
        </p:txBody>
      </p:sp>
      <p:sp>
        <p:nvSpPr>
          <p:cNvPr id="4110" name="Oval 25"/>
          <p:cNvSpPr>
            <a:spLocks noChangeArrowheads="1"/>
          </p:cNvSpPr>
          <p:nvPr/>
        </p:nvSpPr>
        <p:spPr bwMode="auto">
          <a:xfrm>
            <a:off x="5003800" y="3643313"/>
            <a:ext cx="1150938" cy="649287"/>
          </a:xfrm>
          <a:prstGeom prst="ellipse">
            <a:avLst/>
          </a:prstGeom>
          <a:ln>
            <a:headEnd/>
            <a:tailEnd/>
          </a:ln>
        </p:spPr>
        <p:style>
          <a:lnRef idx="1">
            <a:schemeClr val="accent1"/>
          </a:lnRef>
          <a:fillRef idx="2">
            <a:schemeClr val="accent1"/>
          </a:fillRef>
          <a:effectRef idx="1">
            <a:schemeClr val="accent1"/>
          </a:effectRef>
          <a:fontRef idx="minor">
            <a:schemeClr val="dk1"/>
          </a:fontRef>
        </p:style>
        <p:txBody>
          <a:bodyPr wrap="none" anchor="ctr"/>
          <a:lstStyle/>
          <a:p>
            <a:pPr marL="342900" indent="-342900"/>
            <a:r>
              <a:rPr lang="es-VE" sz="1000" b="1">
                <a:latin typeface="Arial" pitchFamily="34" charset="0"/>
                <a:cs typeface="Arial" pitchFamily="34" charset="0"/>
              </a:rPr>
              <a:t>1 Posición</a:t>
            </a:r>
          </a:p>
          <a:p>
            <a:pPr marL="342900" indent="-342900"/>
            <a:r>
              <a:rPr lang="es-VE" sz="1000" b="1">
                <a:latin typeface="Arial" pitchFamily="34" charset="0"/>
                <a:cs typeface="Arial" pitchFamily="34" charset="0"/>
              </a:rPr>
              <a:t> de reserva</a:t>
            </a:r>
            <a:endParaRPr lang="es-ES" sz="1000" b="1">
              <a:latin typeface="Arial" pitchFamily="34" charset="0"/>
              <a:cs typeface="Arial" pitchFamily="34" charset="0"/>
            </a:endParaRPr>
          </a:p>
        </p:txBody>
      </p:sp>
      <p:sp>
        <p:nvSpPr>
          <p:cNvPr id="4111" name="Line 26"/>
          <p:cNvSpPr>
            <a:spLocks noChangeShapeType="1"/>
          </p:cNvSpPr>
          <p:nvPr/>
        </p:nvSpPr>
        <p:spPr bwMode="auto">
          <a:xfrm flipH="1">
            <a:off x="5003800" y="2419350"/>
            <a:ext cx="1079500" cy="287338"/>
          </a:xfrm>
          <a:prstGeom prst="line">
            <a:avLst/>
          </a:prstGeom>
          <a:noFill/>
          <a:ln w="9525">
            <a:solidFill>
              <a:schemeClr val="accent2"/>
            </a:solidFill>
            <a:round/>
            <a:headEnd/>
            <a:tailEnd type="triangle" w="med" len="med"/>
          </a:ln>
        </p:spPr>
        <p:txBody>
          <a:bodyPr/>
          <a:lstStyle/>
          <a:p>
            <a:endParaRPr lang="es-ES"/>
          </a:p>
        </p:txBody>
      </p:sp>
      <p:sp>
        <p:nvSpPr>
          <p:cNvPr id="4112" name="Line 29"/>
          <p:cNvSpPr>
            <a:spLocks noChangeShapeType="1"/>
          </p:cNvSpPr>
          <p:nvPr/>
        </p:nvSpPr>
        <p:spPr bwMode="auto">
          <a:xfrm>
            <a:off x="6515100" y="4294188"/>
            <a:ext cx="719138" cy="0"/>
          </a:xfrm>
          <a:prstGeom prst="line">
            <a:avLst/>
          </a:prstGeom>
          <a:noFill/>
          <a:ln w="152400">
            <a:solidFill>
              <a:schemeClr val="accent2"/>
            </a:solidFill>
            <a:round/>
            <a:headEnd/>
            <a:tailEnd type="triangle" w="med" len="med"/>
          </a:ln>
        </p:spPr>
        <p:txBody>
          <a:bodyPr/>
          <a:lstStyle/>
          <a:p>
            <a:endParaRPr lang="es-ES"/>
          </a:p>
        </p:txBody>
      </p:sp>
      <p:sp>
        <p:nvSpPr>
          <p:cNvPr id="4113" name="Oval 30"/>
          <p:cNvSpPr>
            <a:spLocks noChangeArrowheads="1"/>
          </p:cNvSpPr>
          <p:nvPr/>
        </p:nvSpPr>
        <p:spPr bwMode="auto">
          <a:xfrm>
            <a:off x="7451725" y="4508500"/>
            <a:ext cx="1150938" cy="649288"/>
          </a:xfrm>
          <a:prstGeom prst="ellipse">
            <a:avLst/>
          </a:prstGeom>
          <a:ln>
            <a:headEnd/>
            <a:tailEnd/>
          </a:ln>
        </p:spPr>
        <p:style>
          <a:lnRef idx="1">
            <a:schemeClr val="accent1"/>
          </a:lnRef>
          <a:fillRef idx="2">
            <a:schemeClr val="accent1"/>
          </a:fillRef>
          <a:effectRef idx="1">
            <a:schemeClr val="accent1"/>
          </a:effectRef>
          <a:fontRef idx="minor">
            <a:schemeClr val="dk1"/>
          </a:fontRef>
        </p:style>
        <p:txBody>
          <a:bodyPr wrap="none" anchor="ctr"/>
          <a:lstStyle/>
          <a:p>
            <a:pPr marL="342900" indent="-342900"/>
            <a:r>
              <a:rPr lang="es-VE" sz="1000" b="1">
                <a:latin typeface="Arial" pitchFamily="34" charset="0"/>
                <a:cs typeface="Arial" pitchFamily="34" charset="0"/>
              </a:rPr>
              <a:t>Aumentar la</a:t>
            </a:r>
          </a:p>
          <a:p>
            <a:pPr marL="342900" indent="-342900"/>
            <a:r>
              <a:rPr lang="es-VE" sz="1000" b="1">
                <a:latin typeface="Arial" pitchFamily="34" charset="0"/>
                <a:cs typeface="Arial" pitchFamily="34" charset="0"/>
              </a:rPr>
              <a:t>Confiabilidad</a:t>
            </a:r>
            <a:endParaRPr lang="es-ES" sz="1000" b="1">
              <a:latin typeface="Arial" pitchFamily="34" charset="0"/>
              <a:cs typeface="Arial" pitchFamily="34" charset="0"/>
            </a:endParaRPr>
          </a:p>
        </p:txBody>
      </p:sp>
      <p:sp>
        <p:nvSpPr>
          <p:cNvPr id="4114" name="Oval 32"/>
          <p:cNvSpPr>
            <a:spLocks noChangeArrowheads="1"/>
          </p:cNvSpPr>
          <p:nvPr/>
        </p:nvSpPr>
        <p:spPr bwMode="auto">
          <a:xfrm>
            <a:off x="7164388" y="3643313"/>
            <a:ext cx="1871662" cy="792162"/>
          </a:xfrm>
          <a:prstGeom prst="ellipse">
            <a:avLst/>
          </a:prstGeom>
          <a:ln>
            <a:headEnd/>
            <a:tailEnd/>
          </a:ln>
        </p:spPr>
        <p:style>
          <a:lnRef idx="1">
            <a:schemeClr val="accent1"/>
          </a:lnRef>
          <a:fillRef idx="2">
            <a:schemeClr val="accent1"/>
          </a:fillRef>
          <a:effectRef idx="1">
            <a:schemeClr val="accent1"/>
          </a:effectRef>
          <a:fontRef idx="minor">
            <a:schemeClr val="dk1"/>
          </a:fontRef>
        </p:style>
        <p:txBody>
          <a:bodyPr wrap="none" anchor="ctr"/>
          <a:lstStyle/>
          <a:p>
            <a:pPr marL="342900" indent="-342900"/>
            <a:r>
              <a:rPr lang="es-VE" sz="1000" b="1">
                <a:latin typeface="Arial" pitchFamily="34" charset="0"/>
                <a:cs typeface="Arial" pitchFamily="34" charset="0"/>
              </a:rPr>
              <a:t>Suplir la carga de la</a:t>
            </a:r>
          </a:p>
          <a:p>
            <a:pPr marL="342900" indent="-342900"/>
            <a:r>
              <a:rPr lang="es-VE" sz="1000" b="1">
                <a:latin typeface="Arial" pitchFamily="34" charset="0"/>
                <a:cs typeface="Arial" pitchFamily="34" charset="0"/>
              </a:rPr>
              <a:t>Planta de compresión </a:t>
            </a:r>
          </a:p>
          <a:p>
            <a:pPr marL="342900" indent="-342900"/>
            <a:r>
              <a:rPr lang="es-VE" sz="1000" b="1">
                <a:latin typeface="Arial" pitchFamily="34" charset="0"/>
                <a:cs typeface="Arial" pitchFamily="34" charset="0"/>
              </a:rPr>
              <a:t>de gas PIGAP III</a:t>
            </a:r>
            <a:endParaRPr lang="es-ES" sz="1000" b="1">
              <a:latin typeface="Arial" pitchFamily="34" charset="0"/>
              <a:cs typeface="Arial" pitchFamily="34" charset="0"/>
            </a:endParaRPr>
          </a:p>
        </p:txBody>
      </p:sp>
      <p:sp>
        <p:nvSpPr>
          <p:cNvPr id="4115" name="Oval 37"/>
          <p:cNvSpPr>
            <a:spLocks noChangeArrowheads="1"/>
          </p:cNvSpPr>
          <p:nvPr/>
        </p:nvSpPr>
        <p:spPr bwMode="auto">
          <a:xfrm>
            <a:off x="3348038" y="4075113"/>
            <a:ext cx="1871662" cy="649287"/>
          </a:xfrm>
          <a:prstGeom prst="ellipse">
            <a:avLst/>
          </a:prstGeom>
          <a:ln>
            <a:headEnd/>
            <a:tailEnd/>
          </a:ln>
        </p:spPr>
        <p:style>
          <a:lnRef idx="1">
            <a:schemeClr val="accent1"/>
          </a:lnRef>
          <a:fillRef idx="2">
            <a:schemeClr val="accent1"/>
          </a:fillRef>
          <a:effectRef idx="1">
            <a:schemeClr val="accent1"/>
          </a:effectRef>
          <a:fontRef idx="minor">
            <a:schemeClr val="dk1"/>
          </a:fontRef>
        </p:style>
        <p:txBody>
          <a:bodyPr wrap="none" anchor="ctr"/>
          <a:lstStyle/>
          <a:p>
            <a:pPr marL="342900" indent="-342900"/>
            <a:r>
              <a:rPr lang="es-ES" sz="1000" b="1">
                <a:latin typeface="Arial" pitchFamily="34" charset="0"/>
                <a:cs typeface="Arial" pitchFamily="34" charset="0"/>
              </a:rPr>
              <a:t>Posiciones para </a:t>
            </a:r>
          </a:p>
          <a:p>
            <a:pPr marL="342900" indent="-342900"/>
            <a:r>
              <a:rPr lang="es-ES" sz="1000" b="1">
                <a:latin typeface="Arial" pitchFamily="34" charset="0"/>
                <a:cs typeface="Arial" pitchFamily="34" charset="0"/>
              </a:rPr>
              <a:t>generación local </a:t>
            </a:r>
          </a:p>
          <a:p>
            <a:pPr marL="342900" indent="-342900"/>
            <a:r>
              <a:rPr lang="es-ES" sz="1000" b="1">
                <a:latin typeface="Arial" pitchFamily="34" charset="0"/>
                <a:cs typeface="Arial" pitchFamily="34" charset="0"/>
              </a:rPr>
              <a:t>y cogeneración</a:t>
            </a:r>
          </a:p>
        </p:txBody>
      </p:sp>
      <p:sp>
        <p:nvSpPr>
          <p:cNvPr id="4116" name="AutoShape 38"/>
          <p:cNvSpPr>
            <a:spLocks/>
          </p:cNvSpPr>
          <p:nvPr/>
        </p:nvSpPr>
        <p:spPr bwMode="auto">
          <a:xfrm>
            <a:off x="6154738" y="3284538"/>
            <a:ext cx="288925" cy="1800225"/>
          </a:xfrm>
          <a:prstGeom prst="rightBrace">
            <a:avLst>
              <a:gd name="adj1" fmla="val 51923"/>
              <a:gd name="adj2" fmla="val 50000"/>
            </a:avLst>
          </a:prstGeom>
          <a:noFill/>
          <a:ln w="28575">
            <a:solidFill>
              <a:schemeClr val="tx1"/>
            </a:solidFill>
            <a:round/>
            <a:headEnd/>
            <a:tailEnd type="triangle" w="med" len="med"/>
          </a:ln>
        </p:spPr>
        <p:txBody>
          <a:bodyPr wrap="none" anchor="ctr"/>
          <a:lstStyle/>
          <a:p>
            <a:endParaRPr lang="es-ES"/>
          </a:p>
        </p:txBody>
      </p:sp>
      <p:sp>
        <p:nvSpPr>
          <p:cNvPr id="23" name="14 Rectángulo"/>
          <p:cNvSpPr>
            <a:spLocks noChangeArrowheads="1"/>
          </p:cNvSpPr>
          <p:nvPr/>
        </p:nvSpPr>
        <p:spPr bwMode="auto">
          <a:xfrm>
            <a:off x="1214414" y="357166"/>
            <a:ext cx="4572000" cy="369332"/>
          </a:xfrm>
          <a:prstGeom prst="rect">
            <a:avLst/>
          </a:prstGeom>
          <a:noFill/>
          <a:ln w="9525">
            <a:noFill/>
            <a:miter lim="800000"/>
            <a:headEnd/>
            <a:tailEnd/>
          </a:ln>
        </p:spPr>
        <p:txBody>
          <a:bodyPr>
            <a:spAutoFit/>
          </a:bodyPr>
          <a:lstStyle/>
          <a:p>
            <a:pPr algn="ctr" fontAlgn="auto">
              <a:spcBef>
                <a:spcPts val="0"/>
              </a:spcBef>
              <a:spcAft>
                <a:spcPts val="0"/>
              </a:spcAft>
              <a:defRPr/>
            </a:pPr>
            <a:r>
              <a:rPr lang="es-ES" b="1" dirty="0">
                <a:ln>
                  <a:solidFill>
                    <a:sysClr val="windowText" lastClr="000000"/>
                  </a:solidFill>
                </a:ln>
                <a:latin typeface="Arial" pitchFamily="34" charset="0"/>
                <a:cs typeface="Arial" pitchFamily="34" charset="0"/>
              </a:rPr>
              <a:t>Antecedentes</a:t>
            </a:r>
          </a:p>
        </p:txBody>
      </p:sp>
      <p:pic>
        <p:nvPicPr>
          <p:cNvPr id="24" name="Imagen 2"/>
          <p:cNvPicPr>
            <a:picLocks noChangeAspect="1" noChangeArrowheads="1"/>
          </p:cNvPicPr>
          <p:nvPr/>
        </p:nvPicPr>
        <p:blipFill>
          <a:blip r:embed="rId2" cstate="print"/>
          <a:srcRect/>
          <a:stretch>
            <a:fillRect/>
          </a:stretch>
        </p:blipFill>
        <p:spPr bwMode="auto">
          <a:xfrm>
            <a:off x="0" y="0"/>
            <a:ext cx="1119693" cy="1167432"/>
          </a:xfrm>
          <a:prstGeom prst="rect">
            <a:avLst/>
          </a:prstGeom>
          <a:noFill/>
          <a:ln w="9525">
            <a:noFill/>
            <a:miter lim="800000"/>
            <a:headEnd/>
            <a:tailEnd/>
          </a:ln>
        </p:spPr>
      </p:pic>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30"/>
          <p:cNvSpPr>
            <a:spLocks noChangeArrowheads="1"/>
          </p:cNvSpPr>
          <p:nvPr/>
        </p:nvSpPr>
        <p:spPr bwMode="auto">
          <a:xfrm>
            <a:off x="1814513" y="5570538"/>
            <a:ext cx="7329487" cy="615950"/>
          </a:xfrm>
          <a:prstGeom prst="rect">
            <a:avLst/>
          </a:prstGeom>
          <a:noFill/>
          <a:ln w="9525" algn="ctr">
            <a:noFill/>
            <a:miter lim="800000"/>
            <a:headEnd/>
            <a:tailEnd/>
          </a:ln>
        </p:spPr>
        <p:txBody>
          <a:bodyPr anchor="ctr">
            <a:spAutoFit/>
          </a:bodyPr>
          <a:lstStyle/>
          <a:p>
            <a:r>
              <a:rPr lang="es-VE" sz="1600"/>
              <a:t>Ortofotografía de la zona con: </a:t>
            </a:r>
            <a:r>
              <a:rPr lang="es-VE" sz="1600">
                <a:solidFill>
                  <a:schemeClr val="accent2"/>
                </a:solidFill>
              </a:rPr>
              <a:t>(1)</a:t>
            </a:r>
            <a:r>
              <a:rPr lang="es-VE" sz="1600"/>
              <a:t> Ubicación de la Planta PIGAP III; (2) Ubicación de la S/E Amana; (3) Ubicación de la S/E Furrial EDELCA.</a:t>
            </a:r>
            <a:r>
              <a:rPr lang="es-ES"/>
              <a:t> </a:t>
            </a:r>
          </a:p>
        </p:txBody>
      </p:sp>
      <p:pic>
        <p:nvPicPr>
          <p:cNvPr id="5123" name="Picture 9" descr="PIGAP III ubicacion tentativa"/>
          <p:cNvPicPr>
            <a:picLocks noChangeAspect="1" noChangeArrowheads="1"/>
          </p:cNvPicPr>
          <p:nvPr/>
        </p:nvPicPr>
        <p:blipFill>
          <a:blip r:embed="rId2" cstate="print"/>
          <a:srcRect/>
          <a:stretch>
            <a:fillRect/>
          </a:stretch>
        </p:blipFill>
        <p:spPr bwMode="auto">
          <a:xfrm>
            <a:off x="1268413" y="1484313"/>
            <a:ext cx="7273925" cy="4071937"/>
          </a:xfrm>
          <a:prstGeom prst="rect">
            <a:avLst/>
          </a:prstGeom>
          <a:noFill/>
          <a:ln w="9525">
            <a:noFill/>
            <a:miter lim="800000"/>
            <a:headEnd/>
            <a:tailEnd/>
          </a:ln>
        </p:spPr>
      </p:pic>
      <p:sp>
        <p:nvSpPr>
          <p:cNvPr id="5124" name="Rectangle 19"/>
          <p:cNvSpPr>
            <a:spLocks noChangeArrowheads="1"/>
          </p:cNvSpPr>
          <p:nvPr/>
        </p:nvSpPr>
        <p:spPr bwMode="auto">
          <a:xfrm>
            <a:off x="2060575" y="2624138"/>
            <a:ext cx="342900" cy="228600"/>
          </a:xfrm>
          <a:prstGeom prst="rect">
            <a:avLst/>
          </a:prstGeom>
          <a:solidFill>
            <a:srgbClr val="FFFFFF"/>
          </a:solidFill>
          <a:ln w="41275">
            <a:solidFill>
              <a:schemeClr val="accent2"/>
            </a:solidFill>
            <a:miter lim="800000"/>
            <a:headEnd/>
            <a:tailEnd/>
          </a:ln>
        </p:spPr>
        <p:txBody>
          <a:bodyPr/>
          <a:lstStyle/>
          <a:p>
            <a:endParaRPr lang="es-ES"/>
          </a:p>
        </p:txBody>
      </p:sp>
      <p:grpSp>
        <p:nvGrpSpPr>
          <p:cNvPr id="2" name="Group 14"/>
          <p:cNvGrpSpPr>
            <a:grpSpLocks/>
          </p:cNvGrpSpPr>
          <p:nvPr/>
        </p:nvGrpSpPr>
        <p:grpSpPr bwMode="auto">
          <a:xfrm>
            <a:off x="5391150" y="3192463"/>
            <a:ext cx="342900" cy="236537"/>
            <a:chOff x="1958" y="6626"/>
            <a:chExt cx="540" cy="372"/>
          </a:xfrm>
        </p:grpSpPr>
        <p:sp>
          <p:nvSpPr>
            <p:cNvPr id="5132" name="Rectangle 16"/>
            <p:cNvSpPr>
              <a:spLocks noChangeArrowheads="1"/>
            </p:cNvSpPr>
            <p:nvPr/>
          </p:nvSpPr>
          <p:spPr bwMode="auto">
            <a:xfrm>
              <a:off x="1958" y="6638"/>
              <a:ext cx="540" cy="360"/>
            </a:xfrm>
            <a:prstGeom prst="rect">
              <a:avLst/>
            </a:prstGeom>
            <a:solidFill>
              <a:srgbClr val="FFFFFF"/>
            </a:solidFill>
            <a:ln w="41275">
              <a:solidFill>
                <a:srgbClr val="000000"/>
              </a:solidFill>
              <a:miter lim="800000"/>
              <a:headEnd/>
              <a:tailEnd/>
            </a:ln>
          </p:spPr>
          <p:txBody>
            <a:bodyPr/>
            <a:lstStyle/>
            <a:p>
              <a:endParaRPr lang="es-ES"/>
            </a:p>
          </p:txBody>
        </p:sp>
        <p:sp>
          <p:nvSpPr>
            <p:cNvPr id="5133" name="Text Box 15"/>
            <p:cNvSpPr txBox="1">
              <a:spLocks noChangeArrowheads="1"/>
            </p:cNvSpPr>
            <p:nvPr/>
          </p:nvSpPr>
          <p:spPr bwMode="auto">
            <a:xfrm>
              <a:off x="2066" y="6626"/>
              <a:ext cx="360" cy="360"/>
            </a:xfrm>
            <a:prstGeom prst="rect">
              <a:avLst/>
            </a:prstGeom>
            <a:solidFill>
              <a:srgbClr val="FFFFFF">
                <a:alpha val="0"/>
              </a:srgbClr>
            </a:solidFill>
            <a:ln w="9525">
              <a:noFill/>
              <a:miter lim="800000"/>
              <a:headEnd/>
              <a:tailEnd/>
            </a:ln>
          </p:spPr>
          <p:txBody>
            <a:bodyPr/>
            <a:lstStyle/>
            <a:p>
              <a:r>
                <a:rPr lang="es-ES" sz="1000" b="1">
                  <a:latin typeface="Arial" pitchFamily="34" charset="0"/>
                  <a:ea typeface="Times New Roman" pitchFamily="18" charset="0"/>
                  <a:cs typeface="Arial" pitchFamily="34" charset="0"/>
                </a:rPr>
                <a:t>2</a:t>
              </a:r>
              <a:endParaRPr lang="es-ES">
                <a:ea typeface="Times New Roman" pitchFamily="18" charset="0"/>
                <a:cs typeface="Arial" pitchFamily="34" charset="0"/>
              </a:endParaRPr>
            </a:p>
          </p:txBody>
        </p:sp>
      </p:grpSp>
      <p:grpSp>
        <p:nvGrpSpPr>
          <p:cNvPr id="3" name="Group 11"/>
          <p:cNvGrpSpPr>
            <a:grpSpLocks/>
          </p:cNvGrpSpPr>
          <p:nvPr/>
        </p:nvGrpSpPr>
        <p:grpSpPr bwMode="auto">
          <a:xfrm>
            <a:off x="7983538" y="5084763"/>
            <a:ext cx="342900" cy="236537"/>
            <a:chOff x="1958" y="6626"/>
            <a:chExt cx="540" cy="372"/>
          </a:xfrm>
        </p:grpSpPr>
        <p:sp>
          <p:nvSpPr>
            <p:cNvPr id="5130" name="Rectangle 13"/>
            <p:cNvSpPr>
              <a:spLocks noChangeArrowheads="1"/>
            </p:cNvSpPr>
            <p:nvPr/>
          </p:nvSpPr>
          <p:spPr bwMode="auto">
            <a:xfrm>
              <a:off x="1958" y="6638"/>
              <a:ext cx="540" cy="360"/>
            </a:xfrm>
            <a:prstGeom prst="rect">
              <a:avLst/>
            </a:prstGeom>
            <a:solidFill>
              <a:srgbClr val="FFFFFF"/>
            </a:solidFill>
            <a:ln w="41275">
              <a:solidFill>
                <a:srgbClr val="000000"/>
              </a:solidFill>
              <a:miter lim="800000"/>
              <a:headEnd/>
              <a:tailEnd/>
            </a:ln>
          </p:spPr>
          <p:txBody>
            <a:bodyPr/>
            <a:lstStyle/>
            <a:p>
              <a:endParaRPr lang="es-ES"/>
            </a:p>
          </p:txBody>
        </p:sp>
        <p:sp>
          <p:nvSpPr>
            <p:cNvPr id="5131" name="Text Box 12"/>
            <p:cNvSpPr txBox="1">
              <a:spLocks noChangeArrowheads="1"/>
            </p:cNvSpPr>
            <p:nvPr/>
          </p:nvSpPr>
          <p:spPr bwMode="auto">
            <a:xfrm>
              <a:off x="2066" y="6626"/>
              <a:ext cx="360" cy="360"/>
            </a:xfrm>
            <a:prstGeom prst="rect">
              <a:avLst/>
            </a:prstGeom>
            <a:solidFill>
              <a:srgbClr val="FFFFFF">
                <a:alpha val="0"/>
              </a:srgbClr>
            </a:solidFill>
            <a:ln w="9525">
              <a:noFill/>
              <a:miter lim="800000"/>
              <a:headEnd/>
              <a:tailEnd/>
            </a:ln>
          </p:spPr>
          <p:txBody>
            <a:bodyPr/>
            <a:lstStyle/>
            <a:p>
              <a:r>
                <a:rPr lang="es-ES" sz="1000" b="1">
                  <a:latin typeface="Arial" pitchFamily="34" charset="0"/>
                  <a:ea typeface="Times New Roman" pitchFamily="18" charset="0"/>
                  <a:cs typeface="Arial" pitchFamily="34" charset="0"/>
                </a:rPr>
                <a:t>3</a:t>
              </a:r>
              <a:endParaRPr lang="es-ES">
                <a:ea typeface="Times New Roman" pitchFamily="18" charset="0"/>
                <a:cs typeface="Arial" pitchFamily="34" charset="0"/>
              </a:endParaRPr>
            </a:p>
          </p:txBody>
        </p:sp>
      </p:grpSp>
      <p:sp>
        <p:nvSpPr>
          <p:cNvPr id="5127" name="Freeform 31"/>
          <p:cNvSpPr>
            <a:spLocks/>
          </p:cNvSpPr>
          <p:nvPr/>
        </p:nvSpPr>
        <p:spPr bwMode="auto">
          <a:xfrm>
            <a:off x="1282700" y="1268413"/>
            <a:ext cx="4451350" cy="960437"/>
          </a:xfrm>
          <a:custGeom>
            <a:avLst/>
            <a:gdLst>
              <a:gd name="T0" fmla="*/ 0 w 2804"/>
              <a:gd name="T1" fmla="*/ 600 h 605"/>
              <a:gd name="T2" fmla="*/ 623 w 2804"/>
              <a:gd name="T3" fmla="*/ 603 h 605"/>
              <a:gd name="T4" fmla="*/ 912 w 2804"/>
              <a:gd name="T5" fmla="*/ 588 h 605"/>
              <a:gd name="T6" fmla="*/ 1107 w 2804"/>
              <a:gd name="T7" fmla="*/ 530 h 605"/>
              <a:gd name="T8" fmla="*/ 1317 w 2804"/>
              <a:gd name="T9" fmla="*/ 530 h 605"/>
              <a:gd name="T10" fmla="*/ 1931 w 2804"/>
              <a:gd name="T11" fmla="*/ 506 h 605"/>
              <a:gd name="T12" fmla="*/ 2297 w 2804"/>
              <a:gd name="T13" fmla="*/ 317 h 605"/>
              <a:gd name="T14" fmla="*/ 2804 w 2804"/>
              <a:gd name="T15" fmla="*/ 0 h 605"/>
              <a:gd name="T16" fmla="*/ 0 60000 65536"/>
              <a:gd name="T17" fmla="*/ 0 60000 65536"/>
              <a:gd name="T18" fmla="*/ 0 60000 65536"/>
              <a:gd name="T19" fmla="*/ 0 60000 65536"/>
              <a:gd name="T20" fmla="*/ 0 60000 65536"/>
              <a:gd name="T21" fmla="*/ 0 60000 65536"/>
              <a:gd name="T22" fmla="*/ 0 60000 65536"/>
              <a:gd name="T23" fmla="*/ 0 60000 65536"/>
              <a:gd name="T24" fmla="*/ 0 w 2804"/>
              <a:gd name="T25" fmla="*/ 0 h 605"/>
              <a:gd name="T26" fmla="*/ 2804 w 2804"/>
              <a:gd name="T27" fmla="*/ 605 h 60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804" h="605">
                <a:moveTo>
                  <a:pt x="0" y="600"/>
                </a:moveTo>
                <a:cubicBezTo>
                  <a:pt x="104" y="600"/>
                  <a:pt x="471" y="605"/>
                  <a:pt x="623" y="603"/>
                </a:cubicBezTo>
                <a:cubicBezTo>
                  <a:pt x="775" y="601"/>
                  <a:pt x="831" y="600"/>
                  <a:pt x="912" y="588"/>
                </a:cubicBezTo>
                <a:cubicBezTo>
                  <a:pt x="993" y="576"/>
                  <a:pt x="1040" y="540"/>
                  <a:pt x="1107" y="530"/>
                </a:cubicBezTo>
                <a:cubicBezTo>
                  <a:pt x="1174" y="520"/>
                  <a:pt x="1180" y="534"/>
                  <a:pt x="1317" y="530"/>
                </a:cubicBezTo>
                <a:cubicBezTo>
                  <a:pt x="1454" y="526"/>
                  <a:pt x="1768" y="541"/>
                  <a:pt x="1931" y="506"/>
                </a:cubicBezTo>
                <a:cubicBezTo>
                  <a:pt x="2094" y="471"/>
                  <a:pt x="2151" y="401"/>
                  <a:pt x="2297" y="317"/>
                </a:cubicBezTo>
                <a:cubicBezTo>
                  <a:pt x="2443" y="233"/>
                  <a:pt x="2698" y="66"/>
                  <a:pt x="2804" y="0"/>
                </a:cubicBezTo>
              </a:path>
            </a:pathLst>
          </a:custGeom>
          <a:noFill/>
          <a:ln w="31750" cap="flat" cmpd="sng">
            <a:solidFill>
              <a:srgbClr val="FF0000"/>
            </a:solidFill>
            <a:prstDash val="solid"/>
            <a:round/>
            <a:headEnd type="none" w="med" len="med"/>
            <a:tailEnd type="triangle" w="med" len="med"/>
          </a:ln>
        </p:spPr>
        <p:txBody>
          <a:bodyPr/>
          <a:lstStyle/>
          <a:p>
            <a:endParaRPr lang="es-ES"/>
          </a:p>
        </p:txBody>
      </p:sp>
      <p:sp>
        <p:nvSpPr>
          <p:cNvPr id="5128" name="Rectangle 32"/>
          <p:cNvSpPr>
            <a:spLocks noChangeArrowheads="1"/>
          </p:cNvSpPr>
          <p:nvPr/>
        </p:nvSpPr>
        <p:spPr bwMode="auto">
          <a:xfrm>
            <a:off x="5740400" y="1052513"/>
            <a:ext cx="2441575" cy="396875"/>
          </a:xfrm>
          <a:prstGeom prst="rect">
            <a:avLst/>
          </a:prstGeom>
          <a:noFill/>
          <a:ln w="9525" algn="ctr">
            <a:noFill/>
            <a:miter lim="800000"/>
            <a:headEnd/>
            <a:tailEnd/>
          </a:ln>
        </p:spPr>
        <p:txBody>
          <a:bodyPr wrap="none" anchor="ctr">
            <a:spAutoFit/>
          </a:bodyPr>
          <a:lstStyle/>
          <a:p>
            <a:r>
              <a:rPr lang="es-VE" sz="1000" b="1"/>
              <a:t>Carretera Maturín-Pta de Mata</a:t>
            </a:r>
            <a:r>
              <a:rPr lang="es-ES">
                <a:solidFill>
                  <a:schemeClr val="bg1"/>
                </a:solidFill>
              </a:rPr>
              <a:t> </a:t>
            </a:r>
          </a:p>
        </p:txBody>
      </p:sp>
      <p:pic>
        <p:nvPicPr>
          <p:cNvPr id="15" name="Imagen 2"/>
          <p:cNvPicPr>
            <a:picLocks noChangeAspect="1" noChangeArrowheads="1"/>
          </p:cNvPicPr>
          <p:nvPr/>
        </p:nvPicPr>
        <p:blipFill>
          <a:blip r:embed="rId3" cstate="print"/>
          <a:srcRect/>
          <a:stretch>
            <a:fillRect/>
          </a:stretch>
        </p:blipFill>
        <p:spPr bwMode="auto">
          <a:xfrm>
            <a:off x="0" y="0"/>
            <a:ext cx="1119693" cy="1167432"/>
          </a:xfrm>
          <a:prstGeom prst="rect">
            <a:avLst/>
          </a:prstGeom>
          <a:noFill/>
          <a:ln w="9525">
            <a:noFill/>
            <a:miter lim="800000"/>
            <a:headEnd/>
            <a:tailEnd/>
          </a:ln>
        </p:spPr>
      </p:pic>
      <p:sp>
        <p:nvSpPr>
          <p:cNvPr id="16" name="14 Rectángulo"/>
          <p:cNvSpPr>
            <a:spLocks noChangeArrowheads="1"/>
          </p:cNvSpPr>
          <p:nvPr/>
        </p:nvSpPr>
        <p:spPr bwMode="auto">
          <a:xfrm>
            <a:off x="1214414" y="357166"/>
            <a:ext cx="4572000" cy="369332"/>
          </a:xfrm>
          <a:prstGeom prst="rect">
            <a:avLst/>
          </a:prstGeom>
          <a:noFill/>
          <a:ln w="9525">
            <a:noFill/>
            <a:miter lim="800000"/>
            <a:headEnd/>
            <a:tailEnd/>
          </a:ln>
        </p:spPr>
        <p:txBody>
          <a:bodyPr>
            <a:spAutoFit/>
          </a:bodyPr>
          <a:lstStyle/>
          <a:p>
            <a:pPr algn="ctr" fontAlgn="auto">
              <a:spcBef>
                <a:spcPts val="0"/>
              </a:spcBef>
              <a:spcAft>
                <a:spcPts val="0"/>
              </a:spcAft>
              <a:defRPr/>
            </a:pPr>
            <a:r>
              <a:rPr lang="es-ES" b="1" dirty="0">
                <a:ln>
                  <a:solidFill>
                    <a:sysClr val="windowText" lastClr="000000"/>
                  </a:solidFill>
                </a:ln>
                <a:latin typeface="Arial" pitchFamily="34" charset="0"/>
                <a:cs typeface="Arial" pitchFamily="34" charset="0"/>
              </a:rPr>
              <a:t>Ubicación Geográfica</a:t>
            </a:r>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9"/>
          <p:cNvSpPr>
            <a:spLocks noChangeArrowheads="1"/>
          </p:cNvSpPr>
          <p:nvPr/>
        </p:nvSpPr>
        <p:spPr bwMode="auto">
          <a:xfrm>
            <a:off x="1266825" y="1773238"/>
            <a:ext cx="6913563" cy="2676525"/>
          </a:xfrm>
          <a:prstGeom prst="rect">
            <a:avLst/>
          </a:prstGeom>
          <a:noFill/>
          <a:ln w="9525" algn="ctr">
            <a:noFill/>
            <a:miter lim="800000"/>
            <a:headEnd/>
            <a:tailEnd/>
          </a:ln>
        </p:spPr>
        <p:txBody>
          <a:bodyPr anchor="ctr">
            <a:spAutoFit/>
          </a:bodyPr>
          <a:lstStyle/>
          <a:p>
            <a:pPr algn="just">
              <a:lnSpc>
                <a:spcPct val="150000"/>
              </a:lnSpc>
              <a:tabLst>
                <a:tab pos="677863" algn="l"/>
              </a:tabLst>
            </a:pPr>
            <a:r>
              <a:rPr lang="es-ES" sz="1400" dirty="0">
                <a:latin typeface="Arial" pitchFamily="34" charset="0"/>
                <a:cs typeface="Arial" pitchFamily="34" charset="0"/>
              </a:rPr>
              <a:t>Se trata ahora de elegir el esquema de barras en 115 kV de la nueva subestación PIGAP III con estas salidas:</a:t>
            </a:r>
          </a:p>
          <a:p>
            <a:pPr algn="just">
              <a:lnSpc>
                <a:spcPct val="150000"/>
              </a:lnSpc>
              <a:tabLst>
                <a:tab pos="677863" algn="l"/>
              </a:tabLst>
            </a:pPr>
            <a:r>
              <a:rPr lang="es-ES" sz="1400" dirty="0">
                <a:latin typeface="Arial" pitchFamily="34" charset="0"/>
                <a:cs typeface="Arial" pitchFamily="34" charset="0"/>
              </a:rPr>
              <a:t> </a:t>
            </a:r>
          </a:p>
          <a:p>
            <a:pPr algn="just">
              <a:lnSpc>
                <a:spcPct val="150000"/>
              </a:lnSpc>
              <a:tabLst>
                <a:tab pos="677863" algn="l"/>
              </a:tabLst>
            </a:pPr>
            <a:r>
              <a:rPr lang="es-ES" sz="1400" dirty="0">
                <a:latin typeface="Arial" pitchFamily="34" charset="0"/>
                <a:cs typeface="Arial" pitchFamily="34" charset="0"/>
              </a:rPr>
              <a:t>- Línea Furrial, conductor 1024,5 </a:t>
            </a:r>
            <a:r>
              <a:rPr lang="es-ES" sz="1400" dirty="0" err="1">
                <a:latin typeface="Arial" pitchFamily="34" charset="0"/>
                <a:cs typeface="Arial" pitchFamily="34" charset="0"/>
              </a:rPr>
              <a:t>kCM</a:t>
            </a:r>
            <a:r>
              <a:rPr lang="es-ES" sz="1400" dirty="0">
                <a:latin typeface="Arial" pitchFamily="34" charset="0"/>
                <a:cs typeface="Arial" pitchFamily="34" charset="0"/>
              </a:rPr>
              <a:t>, simple terna.</a:t>
            </a:r>
          </a:p>
          <a:p>
            <a:pPr algn="just">
              <a:lnSpc>
                <a:spcPct val="150000"/>
              </a:lnSpc>
              <a:buFontTx/>
              <a:buChar char="-"/>
              <a:tabLst>
                <a:tab pos="677863" algn="l"/>
              </a:tabLst>
            </a:pPr>
            <a:r>
              <a:rPr lang="es-ES" sz="1400" dirty="0">
                <a:latin typeface="Arial" pitchFamily="34" charset="0"/>
                <a:cs typeface="Arial" pitchFamily="34" charset="0"/>
              </a:rPr>
              <a:t> Línea </a:t>
            </a:r>
            <a:r>
              <a:rPr lang="es-ES" sz="1400" dirty="0" err="1">
                <a:latin typeface="Arial" pitchFamily="34" charset="0"/>
                <a:cs typeface="Arial" pitchFamily="34" charset="0"/>
              </a:rPr>
              <a:t>Amana</a:t>
            </a:r>
            <a:r>
              <a:rPr lang="es-ES" sz="1400" dirty="0">
                <a:latin typeface="Arial" pitchFamily="34" charset="0"/>
                <a:cs typeface="Arial" pitchFamily="34" charset="0"/>
              </a:rPr>
              <a:t>, conductor 500 </a:t>
            </a:r>
            <a:r>
              <a:rPr lang="es-ES" sz="1400" dirty="0" err="1">
                <a:latin typeface="Arial" pitchFamily="34" charset="0"/>
                <a:cs typeface="Arial" pitchFamily="34" charset="0"/>
              </a:rPr>
              <a:t>kCM</a:t>
            </a:r>
            <a:r>
              <a:rPr lang="es-ES" sz="1400" dirty="0">
                <a:latin typeface="Arial" pitchFamily="34" charset="0"/>
                <a:cs typeface="Arial" pitchFamily="34" charset="0"/>
              </a:rPr>
              <a:t>.</a:t>
            </a:r>
          </a:p>
          <a:p>
            <a:pPr algn="just">
              <a:lnSpc>
                <a:spcPct val="150000"/>
              </a:lnSpc>
              <a:buFontTx/>
              <a:buChar char="-"/>
              <a:tabLst>
                <a:tab pos="677863" algn="l"/>
              </a:tabLst>
            </a:pPr>
            <a:r>
              <a:rPr lang="es-ES" sz="1400" dirty="0">
                <a:latin typeface="Arial" pitchFamily="34" charset="0"/>
                <a:cs typeface="Arial" pitchFamily="34" charset="0"/>
              </a:rPr>
              <a:t> Línea Travieso , conductor 500 </a:t>
            </a:r>
            <a:r>
              <a:rPr lang="es-ES" sz="1400" dirty="0" err="1">
                <a:latin typeface="Arial" pitchFamily="34" charset="0"/>
                <a:cs typeface="Arial" pitchFamily="34" charset="0"/>
              </a:rPr>
              <a:t>kCM</a:t>
            </a:r>
            <a:r>
              <a:rPr lang="es-ES" sz="1400" dirty="0">
                <a:latin typeface="Arial" pitchFamily="34" charset="0"/>
                <a:cs typeface="Arial" pitchFamily="34" charset="0"/>
              </a:rPr>
              <a:t>.</a:t>
            </a:r>
          </a:p>
          <a:p>
            <a:pPr algn="just">
              <a:lnSpc>
                <a:spcPct val="150000"/>
              </a:lnSpc>
              <a:tabLst>
                <a:tab pos="677863" algn="l"/>
              </a:tabLst>
            </a:pPr>
            <a:r>
              <a:rPr lang="es-ES" sz="1400" dirty="0">
                <a:latin typeface="Arial" pitchFamily="34" charset="0"/>
                <a:cs typeface="Arial" pitchFamily="34" charset="0"/>
              </a:rPr>
              <a:t>- 4 Salidas a la transformación en 115/34,5 kV de 50/60 MVA.</a:t>
            </a:r>
          </a:p>
          <a:p>
            <a:pPr algn="just">
              <a:lnSpc>
                <a:spcPct val="150000"/>
              </a:lnSpc>
              <a:tabLst>
                <a:tab pos="677863" algn="l"/>
              </a:tabLst>
            </a:pPr>
            <a:r>
              <a:rPr lang="es-ES" sz="1400" dirty="0">
                <a:latin typeface="Arial" pitchFamily="34" charset="0"/>
                <a:cs typeface="Arial" pitchFamily="34" charset="0"/>
              </a:rPr>
              <a:t>- 1 Posición de reserva.</a:t>
            </a:r>
          </a:p>
        </p:txBody>
      </p:sp>
      <p:sp>
        <p:nvSpPr>
          <p:cNvPr id="5" name="14 Rectángulo"/>
          <p:cNvSpPr>
            <a:spLocks noChangeArrowheads="1"/>
          </p:cNvSpPr>
          <p:nvPr/>
        </p:nvSpPr>
        <p:spPr bwMode="auto">
          <a:xfrm>
            <a:off x="1285852" y="571480"/>
            <a:ext cx="4572000" cy="369332"/>
          </a:xfrm>
          <a:prstGeom prst="rect">
            <a:avLst/>
          </a:prstGeom>
          <a:noFill/>
          <a:ln w="9525">
            <a:noFill/>
            <a:miter lim="800000"/>
            <a:headEnd/>
            <a:tailEnd/>
          </a:ln>
        </p:spPr>
        <p:txBody>
          <a:bodyPr>
            <a:spAutoFit/>
          </a:bodyPr>
          <a:lstStyle/>
          <a:p>
            <a:pPr algn="ctr" fontAlgn="auto">
              <a:spcBef>
                <a:spcPts val="0"/>
              </a:spcBef>
              <a:spcAft>
                <a:spcPts val="0"/>
              </a:spcAft>
              <a:defRPr/>
            </a:pPr>
            <a:r>
              <a:rPr lang="es-ES" b="1" dirty="0">
                <a:ln>
                  <a:solidFill>
                    <a:sysClr val="windowText" lastClr="000000"/>
                  </a:solidFill>
                </a:ln>
                <a:latin typeface="Arial" pitchFamily="34" charset="0"/>
                <a:cs typeface="Arial" pitchFamily="34" charset="0"/>
              </a:rPr>
              <a:t>Premisas</a:t>
            </a:r>
          </a:p>
        </p:txBody>
      </p:sp>
      <p:pic>
        <p:nvPicPr>
          <p:cNvPr id="6" name="Imagen 2"/>
          <p:cNvPicPr>
            <a:picLocks noChangeAspect="1" noChangeArrowheads="1"/>
          </p:cNvPicPr>
          <p:nvPr/>
        </p:nvPicPr>
        <p:blipFill>
          <a:blip r:embed="rId2" cstate="print"/>
          <a:srcRect/>
          <a:stretch>
            <a:fillRect/>
          </a:stretch>
        </p:blipFill>
        <p:spPr bwMode="auto">
          <a:xfrm>
            <a:off x="0" y="0"/>
            <a:ext cx="1119693" cy="1167432"/>
          </a:xfrm>
          <a:prstGeom prst="rect">
            <a:avLst/>
          </a:prstGeom>
          <a:noFill/>
          <a:ln w="9525">
            <a:noFill/>
            <a:miter lim="800000"/>
            <a:headEnd/>
            <a:tailEnd/>
          </a:ln>
        </p:spPr>
      </p:pic>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3 Tabla"/>
          <p:cNvGraphicFramePr>
            <a:graphicFrameLocks noGrp="1"/>
          </p:cNvGraphicFramePr>
          <p:nvPr/>
        </p:nvGraphicFramePr>
        <p:xfrm>
          <a:off x="785786" y="1928802"/>
          <a:ext cx="7286676" cy="4202966"/>
        </p:xfrm>
        <a:graphic>
          <a:graphicData uri="http://schemas.openxmlformats.org/drawingml/2006/table">
            <a:tbl>
              <a:tblPr>
                <a:tableStyleId>{2D5ABB26-0587-4C30-8999-92F81FD0307C}</a:tableStyleId>
              </a:tblPr>
              <a:tblGrid>
                <a:gridCol w="2215609">
                  <a:extLst>
                    <a:ext uri="{9D8B030D-6E8A-4147-A177-3AD203B41FA5}">
                      <a16:colId xmlns:a16="http://schemas.microsoft.com/office/drawing/2014/main" val="20000"/>
                    </a:ext>
                  </a:extLst>
                </a:gridCol>
                <a:gridCol w="5071067">
                  <a:extLst>
                    <a:ext uri="{9D8B030D-6E8A-4147-A177-3AD203B41FA5}">
                      <a16:colId xmlns:a16="http://schemas.microsoft.com/office/drawing/2014/main" val="20001"/>
                    </a:ext>
                  </a:extLst>
                </a:gridCol>
              </a:tblGrid>
              <a:tr h="313229">
                <a:tc>
                  <a:txBody>
                    <a:bodyPr/>
                    <a:lstStyle/>
                    <a:p>
                      <a:pPr algn="just">
                        <a:spcBef>
                          <a:spcPts val="600"/>
                        </a:spcBef>
                        <a:spcAft>
                          <a:spcPts val="600"/>
                        </a:spcAft>
                      </a:pPr>
                      <a:r>
                        <a:rPr lang="es-ES" sz="1200" dirty="0">
                          <a:latin typeface="Arial" pitchFamily="34" charset="0"/>
                          <a:cs typeface="Arial" pitchFamily="34" charset="0"/>
                        </a:rPr>
                        <a:t>PARÁMETROS</a:t>
                      </a:r>
                      <a:endParaRPr lang="es-ES" sz="1200" dirty="0">
                        <a:latin typeface="Arial" pitchFamily="34" charset="0"/>
                        <a:ea typeface="Times New Roman"/>
                        <a:cs typeface="Arial" pitchFamily="34" charset="0"/>
                      </a:endParaRPr>
                    </a:p>
                  </a:txBody>
                  <a:tcPr marL="68580" marR="68580" marT="0" marB="0"/>
                </a:tc>
                <a:tc>
                  <a:txBody>
                    <a:bodyPr/>
                    <a:lstStyle/>
                    <a:p>
                      <a:pPr algn="just">
                        <a:spcBef>
                          <a:spcPts val="600"/>
                        </a:spcBef>
                        <a:spcAft>
                          <a:spcPts val="600"/>
                        </a:spcAft>
                      </a:pPr>
                      <a:r>
                        <a:rPr lang="es-VE" sz="1200">
                          <a:latin typeface="Arial" pitchFamily="34" charset="0"/>
                          <a:cs typeface="Arial" pitchFamily="34" charset="0"/>
                        </a:rPr>
                        <a:t>DEFINICIÓN</a:t>
                      </a:r>
                      <a:endParaRPr lang="es-ES" sz="1200">
                        <a:latin typeface="Arial" pitchFamily="34" charset="0"/>
                        <a:ea typeface="Times New Roman"/>
                        <a:cs typeface="Arial" pitchFamily="34" charset="0"/>
                      </a:endParaRPr>
                    </a:p>
                  </a:txBody>
                  <a:tcPr marL="68580" marR="68580" marT="0" marB="0"/>
                </a:tc>
                <a:extLst>
                  <a:ext uri="{0D108BD9-81ED-4DB2-BD59-A6C34878D82A}">
                    <a16:rowId xmlns:a16="http://schemas.microsoft.com/office/drawing/2014/main" val="10000"/>
                  </a:ext>
                </a:extLst>
              </a:tr>
              <a:tr h="626456">
                <a:tc>
                  <a:txBody>
                    <a:bodyPr/>
                    <a:lstStyle/>
                    <a:p>
                      <a:pPr algn="just">
                        <a:spcBef>
                          <a:spcPts val="600"/>
                        </a:spcBef>
                        <a:spcAft>
                          <a:spcPts val="600"/>
                        </a:spcAft>
                      </a:pPr>
                      <a:r>
                        <a:rPr lang="es-ES" sz="1200" cap="small" dirty="0">
                          <a:latin typeface="Arial" pitchFamily="34" charset="0"/>
                          <a:cs typeface="Arial" pitchFamily="34" charset="0"/>
                        </a:rPr>
                        <a:t>Flexibilidad y modulación</a:t>
                      </a:r>
                      <a:endParaRPr lang="es-ES" sz="1200" dirty="0">
                        <a:latin typeface="Arial" pitchFamily="34" charset="0"/>
                        <a:ea typeface="Times New Roman"/>
                        <a:cs typeface="Arial" pitchFamily="34" charset="0"/>
                      </a:endParaRPr>
                    </a:p>
                  </a:txBody>
                  <a:tcPr marL="68580" marR="68580" marT="0" marB="0"/>
                </a:tc>
                <a:tc>
                  <a:txBody>
                    <a:bodyPr/>
                    <a:lstStyle/>
                    <a:p>
                      <a:pPr algn="just">
                        <a:spcBef>
                          <a:spcPts val="600"/>
                        </a:spcBef>
                        <a:spcAft>
                          <a:spcPts val="600"/>
                        </a:spcAft>
                      </a:pPr>
                      <a:r>
                        <a:rPr lang="es-ES" sz="1200" dirty="0">
                          <a:latin typeface="Arial" pitchFamily="34" charset="0"/>
                          <a:cs typeface="Arial" pitchFamily="34" charset="0"/>
                        </a:rPr>
                        <a:t>Desarrollo modular de los dos tipos básicos de configuración, de tal modo que permita cambios en la configuración inicial para emigrar de una configuración sencilla a una más compleja o configuración final.  </a:t>
                      </a:r>
                      <a:endParaRPr lang="es-ES" sz="1200" dirty="0">
                        <a:latin typeface="Arial" pitchFamily="34" charset="0"/>
                        <a:ea typeface="Times New Roman"/>
                        <a:cs typeface="Arial" pitchFamily="34" charset="0"/>
                      </a:endParaRPr>
                    </a:p>
                  </a:txBody>
                  <a:tcPr marL="68580" marR="68580" marT="0" marB="0"/>
                </a:tc>
                <a:extLst>
                  <a:ext uri="{0D108BD9-81ED-4DB2-BD59-A6C34878D82A}">
                    <a16:rowId xmlns:a16="http://schemas.microsoft.com/office/drawing/2014/main" val="10001"/>
                  </a:ext>
                </a:extLst>
              </a:tr>
              <a:tr h="417637">
                <a:tc>
                  <a:txBody>
                    <a:bodyPr/>
                    <a:lstStyle/>
                    <a:p>
                      <a:pPr algn="just">
                        <a:spcBef>
                          <a:spcPts val="600"/>
                        </a:spcBef>
                        <a:spcAft>
                          <a:spcPts val="600"/>
                        </a:spcAft>
                      </a:pPr>
                      <a:r>
                        <a:rPr lang="es-ES" sz="1200" cap="small">
                          <a:latin typeface="Arial" pitchFamily="34" charset="0"/>
                          <a:cs typeface="Arial" pitchFamily="34" charset="0"/>
                        </a:rPr>
                        <a:t>Facilidad de operación</a:t>
                      </a:r>
                      <a:endParaRPr lang="es-ES" sz="1200">
                        <a:latin typeface="Arial" pitchFamily="34" charset="0"/>
                        <a:ea typeface="Times New Roman"/>
                        <a:cs typeface="Arial" pitchFamily="34" charset="0"/>
                      </a:endParaRPr>
                    </a:p>
                  </a:txBody>
                  <a:tcPr marL="68580" marR="68580" marT="0" marB="0"/>
                </a:tc>
                <a:tc>
                  <a:txBody>
                    <a:bodyPr/>
                    <a:lstStyle/>
                    <a:p>
                      <a:pPr algn="just">
                        <a:spcBef>
                          <a:spcPts val="600"/>
                        </a:spcBef>
                        <a:spcAft>
                          <a:spcPts val="600"/>
                        </a:spcAft>
                      </a:pPr>
                      <a:r>
                        <a:rPr lang="es-ES" sz="1200" dirty="0">
                          <a:latin typeface="Arial" pitchFamily="34" charset="0"/>
                          <a:cs typeface="Arial" pitchFamily="34" charset="0"/>
                        </a:rPr>
                        <a:t>Complejidad y seguridad de las operaciones para despejar una falla o aislar un elemento. </a:t>
                      </a:r>
                      <a:endParaRPr lang="es-ES" sz="1200" dirty="0">
                        <a:latin typeface="Arial" pitchFamily="34" charset="0"/>
                        <a:ea typeface="Times New Roman"/>
                        <a:cs typeface="Arial" pitchFamily="34" charset="0"/>
                      </a:endParaRPr>
                    </a:p>
                  </a:txBody>
                  <a:tcPr marL="68580" marR="68580" marT="0" marB="0"/>
                </a:tc>
                <a:extLst>
                  <a:ext uri="{0D108BD9-81ED-4DB2-BD59-A6C34878D82A}">
                    <a16:rowId xmlns:a16="http://schemas.microsoft.com/office/drawing/2014/main" val="10002"/>
                  </a:ext>
                </a:extLst>
              </a:tr>
              <a:tr h="417637">
                <a:tc>
                  <a:txBody>
                    <a:bodyPr/>
                    <a:lstStyle/>
                    <a:p>
                      <a:pPr algn="just">
                        <a:spcBef>
                          <a:spcPts val="600"/>
                        </a:spcBef>
                        <a:spcAft>
                          <a:spcPts val="600"/>
                        </a:spcAft>
                      </a:pPr>
                      <a:r>
                        <a:rPr lang="es-ES" sz="1200" cap="small">
                          <a:latin typeface="Arial" pitchFamily="34" charset="0"/>
                          <a:cs typeface="Arial" pitchFamily="34" charset="0"/>
                        </a:rPr>
                        <a:t>Facilidad de mantenimiento</a:t>
                      </a:r>
                      <a:endParaRPr lang="es-ES" sz="1200">
                        <a:latin typeface="Arial" pitchFamily="34" charset="0"/>
                        <a:ea typeface="Times New Roman"/>
                        <a:cs typeface="Arial" pitchFamily="34" charset="0"/>
                      </a:endParaRPr>
                    </a:p>
                  </a:txBody>
                  <a:tcPr marL="68580" marR="68580" marT="0" marB="0"/>
                </a:tc>
                <a:tc>
                  <a:txBody>
                    <a:bodyPr/>
                    <a:lstStyle/>
                    <a:p>
                      <a:pPr algn="just">
                        <a:spcBef>
                          <a:spcPts val="600"/>
                        </a:spcBef>
                        <a:spcAft>
                          <a:spcPts val="600"/>
                        </a:spcAft>
                      </a:pPr>
                      <a:r>
                        <a:rPr lang="es-ES" sz="1200" dirty="0">
                          <a:latin typeface="Arial" pitchFamily="34" charset="0"/>
                          <a:cs typeface="Arial" pitchFamily="34" charset="0"/>
                        </a:rPr>
                        <a:t>Representa el costo Inicial de Inversión más el costo marginal de la imposibilidad de suministrar la energía, en determinado periodo.  </a:t>
                      </a:r>
                      <a:endParaRPr lang="es-ES" sz="1200" dirty="0">
                        <a:latin typeface="Arial" pitchFamily="34" charset="0"/>
                        <a:ea typeface="Times New Roman"/>
                        <a:cs typeface="Arial" pitchFamily="34" charset="0"/>
                      </a:endParaRPr>
                    </a:p>
                  </a:txBody>
                  <a:tcPr marL="68580" marR="68580" marT="0" marB="0"/>
                </a:tc>
                <a:extLst>
                  <a:ext uri="{0D108BD9-81ED-4DB2-BD59-A6C34878D82A}">
                    <a16:rowId xmlns:a16="http://schemas.microsoft.com/office/drawing/2014/main" val="10003"/>
                  </a:ext>
                </a:extLst>
              </a:tr>
              <a:tr h="417637">
                <a:tc>
                  <a:txBody>
                    <a:bodyPr/>
                    <a:lstStyle/>
                    <a:p>
                      <a:pPr algn="just">
                        <a:spcBef>
                          <a:spcPts val="600"/>
                        </a:spcBef>
                        <a:spcAft>
                          <a:spcPts val="600"/>
                        </a:spcAft>
                      </a:pPr>
                      <a:r>
                        <a:rPr lang="es-ES" sz="1200" cap="small">
                          <a:latin typeface="Arial" pitchFamily="34" charset="0"/>
                          <a:cs typeface="Arial" pitchFamily="34" charset="0"/>
                        </a:rPr>
                        <a:t>Facilidad de Expansión</a:t>
                      </a:r>
                      <a:endParaRPr lang="es-ES" sz="1200">
                        <a:latin typeface="Arial" pitchFamily="34" charset="0"/>
                        <a:ea typeface="Times New Roman"/>
                        <a:cs typeface="Arial" pitchFamily="34" charset="0"/>
                      </a:endParaRPr>
                    </a:p>
                  </a:txBody>
                  <a:tcPr marL="68580" marR="68580" marT="0" marB="0"/>
                </a:tc>
                <a:tc>
                  <a:txBody>
                    <a:bodyPr/>
                    <a:lstStyle/>
                    <a:p>
                      <a:pPr algn="just">
                        <a:spcBef>
                          <a:spcPts val="600"/>
                        </a:spcBef>
                        <a:spcAft>
                          <a:spcPts val="600"/>
                        </a:spcAft>
                      </a:pPr>
                      <a:r>
                        <a:rPr lang="es-VE" sz="1200" dirty="0">
                          <a:latin typeface="Arial" pitchFamily="34" charset="0"/>
                          <a:cs typeface="Arial" pitchFamily="34" charset="0"/>
                        </a:rPr>
                        <a:t>Previsión para expansión sin que el esquema final implique interrupción de la instalación existente.</a:t>
                      </a:r>
                      <a:endParaRPr lang="es-ES" sz="1200" dirty="0">
                        <a:latin typeface="Arial" pitchFamily="34" charset="0"/>
                        <a:ea typeface="Times New Roman"/>
                        <a:cs typeface="Arial" pitchFamily="34" charset="0"/>
                      </a:endParaRPr>
                    </a:p>
                  </a:txBody>
                  <a:tcPr marL="68580" marR="68580" marT="0" marB="0"/>
                </a:tc>
                <a:extLst>
                  <a:ext uri="{0D108BD9-81ED-4DB2-BD59-A6C34878D82A}">
                    <a16:rowId xmlns:a16="http://schemas.microsoft.com/office/drawing/2014/main" val="10004"/>
                  </a:ext>
                </a:extLst>
              </a:tr>
              <a:tr h="417637">
                <a:tc>
                  <a:txBody>
                    <a:bodyPr/>
                    <a:lstStyle/>
                    <a:p>
                      <a:pPr algn="just">
                        <a:spcBef>
                          <a:spcPts val="600"/>
                        </a:spcBef>
                        <a:spcAft>
                          <a:spcPts val="600"/>
                        </a:spcAft>
                      </a:pPr>
                      <a:r>
                        <a:rPr lang="es-ES" sz="1200" cap="small">
                          <a:latin typeface="Arial" pitchFamily="34" charset="0"/>
                          <a:cs typeface="Arial" pitchFamily="34" charset="0"/>
                        </a:rPr>
                        <a:t>Facilidad de Construcción</a:t>
                      </a:r>
                      <a:endParaRPr lang="es-ES" sz="1200">
                        <a:latin typeface="Arial" pitchFamily="34" charset="0"/>
                        <a:ea typeface="Times New Roman"/>
                        <a:cs typeface="Arial" pitchFamily="34" charset="0"/>
                      </a:endParaRPr>
                    </a:p>
                  </a:txBody>
                  <a:tcPr marL="68580" marR="68580" marT="0" marB="0"/>
                </a:tc>
                <a:tc>
                  <a:txBody>
                    <a:bodyPr/>
                    <a:lstStyle/>
                    <a:p>
                      <a:pPr algn="just">
                        <a:spcBef>
                          <a:spcPts val="600"/>
                        </a:spcBef>
                        <a:spcAft>
                          <a:spcPts val="600"/>
                        </a:spcAft>
                      </a:pPr>
                      <a:r>
                        <a:rPr lang="es-ES" sz="1200" dirty="0">
                          <a:latin typeface="Arial" pitchFamily="34" charset="0"/>
                          <a:cs typeface="Arial" pitchFamily="34" charset="0"/>
                        </a:rPr>
                        <a:t>Grado de complejidad de un esquema en su diseño e implantación, en la medida que aumenta el número de elementos o equipos que la conforman.</a:t>
                      </a:r>
                      <a:endParaRPr lang="es-ES" sz="1200" dirty="0">
                        <a:latin typeface="Arial" pitchFamily="34" charset="0"/>
                        <a:ea typeface="Times New Roman"/>
                        <a:cs typeface="Arial" pitchFamily="34" charset="0"/>
                      </a:endParaRPr>
                    </a:p>
                  </a:txBody>
                  <a:tcPr marL="68580" marR="68580" marT="0" marB="0"/>
                </a:tc>
                <a:extLst>
                  <a:ext uri="{0D108BD9-81ED-4DB2-BD59-A6C34878D82A}">
                    <a16:rowId xmlns:a16="http://schemas.microsoft.com/office/drawing/2014/main" val="10005"/>
                  </a:ext>
                </a:extLst>
              </a:tr>
              <a:tr h="417637">
                <a:tc>
                  <a:txBody>
                    <a:bodyPr/>
                    <a:lstStyle/>
                    <a:p>
                      <a:pPr algn="just">
                        <a:spcBef>
                          <a:spcPts val="600"/>
                        </a:spcBef>
                        <a:spcAft>
                          <a:spcPts val="600"/>
                        </a:spcAft>
                      </a:pPr>
                      <a:r>
                        <a:rPr lang="es-ES" sz="1200" cap="small">
                          <a:latin typeface="Arial" pitchFamily="34" charset="0"/>
                          <a:cs typeface="Arial" pitchFamily="34" charset="0"/>
                        </a:rPr>
                        <a:t>Espacio Físico</a:t>
                      </a:r>
                      <a:endParaRPr lang="es-ES" sz="1200">
                        <a:latin typeface="Arial" pitchFamily="34" charset="0"/>
                        <a:ea typeface="Times New Roman"/>
                        <a:cs typeface="Arial" pitchFamily="34" charset="0"/>
                      </a:endParaRPr>
                    </a:p>
                  </a:txBody>
                  <a:tcPr marL="68580" marR="68580" marT="0" marB="0"/>
                </a:tc>
                <a:tc>
                  <a:txBody>
                    <a:bodyPr/>
                    <a:lstStyle/>
                    <a:p>
                      <a:pPr algn="just">
                        <a:spcBef>
                          <a:spcPts val="600"/>
                        </a:spcBef>
                        <a:spcAft>
                          <a:spcPts val="600"/>
                        </a:spcAft>
                      </a:pPr>
                      <a:r>
                        <a:rPr lang="es-ES" sz="1200">
                          <a:latin typeface="Arial" pitchFamily="34" charset="0"/>
                          <a:cs typeface="Arial" pitchFamily="34" charset="0"/>
                        </a:rPr>
                        <a:t>Las áreas necesarias para los diferentes arreglos de barra utilizando una determinada disposición física.</a:t>
                      </a:r>
                      <a:endParaRPr lang="es-ES" sz="1200">
                        <a:latin typeface="Arial" pitchFamily="34" charset="0"/>
                        <a:ea typeface="Times New Roman"/>
                        <a:cs typeface="Arial" pitchFamily="34" charset="0"/>
                      </a:endParaRPr>
                    </a:p>
                  </a:txBody>
                  <a:tcPr marL="68580" marR="68580" marT="0" marB="0"/>
                </a:tc>
                <a:extLst>
                  <a:ext uri="{0D108BD9-81ED-4DB2-BD59-A6C34878D82A}">
                    <a16:rowId xmlns:a16="http://schemas.microsoft.com/office/drawing/2014/main" val="10006"/>
                  </a:ext>
                </a:extLst>
              </a:tr>
              <a:tr h="417637">
                <a:tc>
                  <a:txBody>
                    <a:bodyPr/>
                    <a:lstStyle/>
                    <a:p>
                      <a:pPr algn="just">
                        <a:spcBef>
                          <a:spcPts val="600"/>
                        </a:spcBef>
                        <a:spcAft>
                          <a:spcPts val="600"/>
                        </a:spcAft>
                      </a:pPr>
                      <a:r>
                        <a:rPr lang="es-ES" sz="1200" cap="small">
                          <a:latin typeface="Arial" pitchFamily="34" charset="0"/>
                          <a:cs typeface="Arial" pitchFamily="34" charset="0"/>
                        </a:rPr>
                        <a:t>Costo</a:t>
                      </a:r>
                      <a:endParaRPr lang="es-ES" sz="1200">
                        <a:latin typeface="Arial" pitchFamily="34" charset="0"/>
                        <a:ea typeface="Times New Roman"/>
                        <a:cs typeface="Arial" pitchFamily="34" charset="0"/>
                      </a:endParaRPr>
                    </a:p>
                  </a:txBody>
                  <a:tcPr marL="68580" marR="68580" marT="0" marB="0"/>
                </a:tc>
                <a:tc>
                  <a:txBody>
                    <a:bodyPr/>
                    <a:lstStyle/>
                    <a:p>
                      <a:pPr algn="just">
                        <a:spcBef>
                          <a:spcPts val="600"/>
                        </a:spcBef>
                        <a:spcAft>
                          <a:spcPts val="600"/>
                        </a:spcAft>
                      </a:pPr>
                      <a:r>
                        <a:rPr lang="es-ES" sz="1200">
                          <a:latin typeface="Arial" pitchFamily="34" charset="0"/>
                          <a:cs typeface="Arial" pitchFamily="34" charset="0"/>
                        </a:rPr>
                        <a:t>Representa el costo Inicial de Inversión más el costo marginal de la imposibilidad de suministrar la energía, en determinado periodo.  </a:t>
                      </a:r>
                      <a:endParaRPr lang="es-ES" sz="1200">
                        <a:latin typeface="Arial" pitchFamily="34" charset="0"/>
                        <a:ea typeface="Times New Roman"/>
                        <a:cs typeface="Arial" pitchFamily="34" charset="0"/>
                      </a:endParaRPr>
                    </a:p>
                  </a:txBody>
                  <a:tcPr marL="68580" marR="68580" marT="0" marB="0"/>
                </a:tc>
                <a:extLst>
                  <a:ext uri="{0D108BD9-81ED-4DB2-BD59-A6C34878D82A}">
                    <a16:rowId xmlns:a16="http://schemas.microsoft.com/office/drawing/2014/main" val="10007"/>
                  </a:ext>
                </a:extLst>
              </a:tr>
              <a:tr h="626456">
                <a:tc>
                  <a:txBody>
                    <a:bodyPr/>
                    <a:lstStyle/>
                    <a:p>
                      <a:pPr algn="just">
                        <a:spcBef>
                          <a:spcPts val="600"/>
                        </a:spcBef>
                        <a:spcAft>
                          <a:spcPts val="600"/>
                        </a:spcAft>
                      </a:pPr>
                      <a:r>
                        <a:rPr lang="es-ES" sz="1200" cap="small">
                          <a:latin typeface="Arial" pitchFamily="34" charset="0"/>
                          <a:cs typeface="Arial" pitchFamily="34" charset="0"/>
                        </a:rPr>
                        <a:t>Confiabilidad</a:t>
                      </a:r>
                      <a:endParaRPr lang="es-ES" sz="1200">
                        <a:latin typeface="Arial" pitchFamily="34" charset="0"/>
                        <a:ea typeface="Times New Roman"/>
                        <a:cs typeface="Arial" pitchFamily="34" charset="0"/>
                      </a:endParaRPr>
                    </a:p>
                  </a:txBody>
                  <a:tcPr marL="68580" marR="68580" marT="0" marB="0"/>
                </a:tc>
                <a:tc>
                  <a:txBody>
                    <a:bodyPr/>
                    <a:lstStyle/>
                    <a:p>
                      <a:pPr algn="just">
                        <a:spcBef>
                          <a:spcPts val="600"/>
                        </a:spcBef>
                        <a:spcAft>
                          <a:spcPts val="600"/>
                        </a:spcAft>
                      </a:pPr>
                      <a:r>
                        <a:rPr lang="es-ES" sz="1200" dirty="0">
                          <a:latin typeface="Arial" pitchFamily="34" charset="0"/>
                          <a:cs typeface="Arial" pitchFamily="34" charset="0"/>
                        </a:rPr>
                        <a:t>Probabilidad de que una subestación pueda suministrar energía durante un periodo de tiempo dado, bajo la condición de que al menos un componente esté fuera de servicio.  </a:t>
                      </a:r>
                      <a:endParaRPr lang="es-ES" sz="1200" dirty="0">
                        <a:latin typeface="Arial" pitchFamily="34" charset="0"/>
                        <a:ea typeface="Times New Roman"/>
                        <a:cs typeface="Arial" pitchFamily="34" charset="0"/>
                      </a:endParaRPr>
                    </a:p>
                  </a:txBody>
                  <a:tcPr marL="68580" marR="68580" marT="0" marB="0"/>
                </a:tc>
                <a:extLst>
                  <a:ext uri="{0D108BD9-81ED-4DB2-BD59-A6C34878D82A}">
                    <a16:rowId xmlns:a16="http://schemas.microsoft.com/office/drawing/2014/main" val="10008"/>
                  </a:ext>
                </a:extLst>
              </a:tr>
            </a:tbl>
          </a:graphicData>
        </a:graphic>
      </p:graphicFrame>
      <p:pic>
        <p:nvPicPr>
          <p:cNvPr id="6" name="Imagen 2"/>
          <p:cNvPicPr>
            <a:picLocks noChangeAspect="1" noChangeArrowheads="1"/>
          </p:cNvPicPr>
          <p:nvPr/>
        </p:nvPicPr>
        <p:blipFill>
          <a:blip r:embed="rId2" cstate="print"/>
          <a:srcRect/>
          <a:stretch>
            <a:fillRect/>
          </a:stretch>
        </p:blipFill>
        <p:spPr bwMode="auto">
          <a:xfrm>
            <a:off x="0" y="0"/>
            <a:ext cx="1119693" cy="1167432"/>
          </a:xfrm>
          <a:prstGeom prst="rect">
            <a:avLst/>
          </a:prstGeom>
          <a:noFill/>
          <a:ln w="9525">
            <a:noFill/>
            <a:miter lim="800000"/>
            <a:headEnd/>
            <a:tailEnd/>
          </a:ln>
        </p:spPr>
      </p:pic>
      <p:sp>
        <p:nvSpPr>
          <p:cNvPr id="7" name="6 Rectángulo"/>
          <p:cNvSpPr/>
          <p:nvPr/>
        </p:nvSpPr>
        <p:spPr>
          <a:xfrm>
            <a:off x="3143240" y="500042"/>
            <a:ext cx="2544286" cy="341632"/>
          </a:xfrm>
          <a:prstGeom prst="rect">
            <a:avLst/>
          </a:prstGeom>
        </p:spPr>
        <p:txBody>
          <a:bodyPr wrap="none">
            <a:spAutoFit/>
          </a:bodyPr>
          <a:lstStyle/>
          <a:p>
            <a:pPr algn="ctr">
              <a:lnSpc>
                <a:spcPct val="90000"/>
              </a:lnSpc>
              <a:spcBef>
                <a:spcPct val="50000"/>
              </a:spcBef>
              <a:defRPr/>
            </a:pPr>
            <a:r>
              <a:rPr lang="es-ES_tradnl" b="1" dirty="0">
                <a:effectLst>
                  <a:outerShdw blurRad="38100" dist="38100" dir="2700000" algn="tl">
                    <a:srgbClr val="000000"/>
                  </a:outerShdw>
                </a:effectLst>
                <a:latin typeface="Arial" pitchFamily="34" charset="0"/>
                <a:cs typeface="Arial" pitchFamily="34" charset="0"/>
              </a:rPr>
              <a:t>Parámetros a Evaluar</a:t>
            </a:r>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1" name="Group 440"/>
          <p:cNvGraphicFramePr>
            <a:graphicFrameLocks noGrp="1"/>
          </p:cNvGraphicFramePr>
          <p:nvPr/>
        </p:nvGraphicFramePr>
        <p:xfrm>
          <a:off x="1331913" y="1814513"/>
          <a:ext cx="7127875" cy="3744913"/>
        </p:xfrm>
        <a:graphic>
          <a:graphicData uri="http://schemas.openxmlformats.org/drawingml/2006/table">
            <a:tbl>
              <a:tblPr/>
              <a:tblGrid>
                <a:gridCol w="2230437">
                  <a:extLst>
                    <a:ext uri="{9D8B030D-6E8A-4147-A177-3AD203B41FA5}">
                      <a16:colId xmlns:a16="http://schemas.microsoft.com/office/drawing/2014/main" val="20000"/>
                    </a:ext>
                  </a:extLst>
                </a:gridCol>
                <a:gridCol w="1154113">
                  <a:extLst>
                    <a:ext uri="{9D8B030D-6E8A-4147-A177-3AD203B41FA5}">
                      <a16:colId xmlns:a16="http://schemas.microsoft.com/office/drawing/2014/main" val="20001"/>
                    </a:ext>
                  </a:extLst>
                </a:gridCol>
                <a:gridCol w="936625">
                  <a:extLst>
                    <a:ext uri="{9D8B030D-6E8A-4147-A177-3AD203B41FA5}">
                      <a16:colId xmlns:a16="http://schemas.microsoft.com/office/drawing/2014/main" val="20002"/>
                    </a:ext>
                  </a:extLst>
                </a:gridCol>
                <a:gridCol w="935037">
                  <a:extLst>
                    <a:ext uri="{9D8B030D-6E8A-4147-A177-3AD203B41FA5}">
                      <a16:colId xmlns:a16="http://schemas.microsoft.com/office/drawing/2014/main" val="20003"/>
                    </a:ext>
                  </a:extLst>
                </a:gridCol>
                <a:gridCol w="936625">
                  <a:extLst>
                    <a:ext uri="{9D8B030D-6E8A-4147-A177-3AD203B41FA5}">
                      <a16:colId xmlns:a16="http://schemas.microsoft.com/office/drawing/2014/main" val="20004"/>
                    </a:ext>
                  </a:extLst>
                </a:gridCol>
                <a:gridCol w="935038">
                  <a:extLst>
                    <a:ext uri="{9D8B030D-6E8A-4147-A177-3AD203B41FA5}">
                      <a16:colId xmlns:a16="http://schemas.microsoft.com/office/drawing/2014/main" val="20005"/>
                    </a:ext>
                  </a:extLst>
                </a:gridCol>
              </a:tblGrid>
              <a:tr h="431800">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es-ES" sz="1800" b="0" i="0" u="none" strike="noStrike" cap="none" normalizeH="0" baseline="0" dirty="0">
                        <a:ln>
                          <a:noFill/>
                        </a:ln>
                        <a:solidFill>
                          <a:schemeClr val="tx1"/>
                        </a:solidFill>
                        <a:effectLst/>
                        <a:latin typeface="Verdana" pitchFamily="34" charset="0"/>
                      </a:endParaRPr>
                    </a:p>
                  </a:txBody>
                  <a:tcPr anchor="b" horzOverflow="overflow">
                    <a:lnL cap="flat">
                      <a:noFill/>
                    </a:lnL>
                    <a:lnR w="12700" cap="flat" cmpd="sng" algn="ctr">
                      <a:solidFill>
                        <a:srgbClr val="000000"/>
                      </a:solidFill>
                      <a:prstDash val="solid"/>
                      <a:round/>
                      <a:headEnd type="none" w="med" len="med"/>
                      <a:tailEnd type="none" w="med" len="med"/>
                    </a:lnR>
                    <a:lnT cap="flat">
                      <a:noFill/>
                    </a:lnT>
                    <a:lnB w="12700" cap="flat" cmpd="sng" algn="ctr">
                      <a:solidFill>
                        <a:srgbClr val="000000"/>
                      </a:solidFill>
                      <a:prstDash val="solid"/>
                      <a:round/>
                      <a:headEnd type="none" w="med" len="med"/>
                      <a:tailEnd type="none" w="med" len="med"/>
                    </a:lnB>
                    <a:lnTlToBr>
                      <a:noFill/>
                    </a:lnTlToBr>
                    <a:lnBlToTr>
                      <a:noFill/>
                    </a:lnBlToTr>
                    <a:noFill/>
                  </a:tcPr>
                </a:tc>
                <a:tc gridSpan="5">
                  <a:txBody>
                    <a:bodyPr/>
                    <a:lstStyle/>
                    <a:p>
                      <a:pPr marL="0" marR="0" lvl="0" indent="0" algn="ctr" defTabSz="914400" rtl="0" eaLnBrk="0" fontAlgn="b" latinLnBrk="0" hangingPunct="0">
                        <a:lnSpc>
                          <a:spcPct val="100000"/>
                        </a:lnSpc>
                        <a:spcBef>
                          <a:spcPct val="20000"/>
                        </a:spcBef>
                        <a:spcAft>
                          <a:spcPct val="0"/>
                        </a:spcAft>
                        <a:buClrTx/>
                        <a:buSzTx/>
                        <a:buFontTx/>
                        <a:buNone/>
                        <a:tabLst/>
                      </a:pPr>
                      <a:r>
                        <a:rPr kumimoji="0" lang="es-ES" sz="1000" b="1" i="0" u="none" strike="noStrike" cap="none" normalizeH="0" baseline="0">
                          <a:ln>
                            <a:noFill/>
                          </a:ln>
                          <a:solidFill>
                            <a:schemeClr val="tx1"/>
                          </a:solidFill>
                          <a:effectLst/>
                          <a:latin typeface="Arial" charset="0"/>
                          <a:cs typeface="Arial" charset="0"/>
                        </a:rPr>
                        <a:t>Calificación</a:t>
                      </a:r>
                      <a:endParaRPr kumimoji="0" lang="es-ES" sz="2000" b="0" i="0" u="none" strike="noStrike" cap="none" normalizeH="0" baseline="0">
                        <a:ln>
                          <a:noFill/>
                        </a:ln>
                        <a:solidFill>
                          <a:schemeClr val="tx1"/>
                        </a:solidFill>
                        <a:effectLst/>
                        <a:latin typeface="Verdana" pitchFamily="34"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hMerge="1">
                  <a:txBody>
                    <a:bodyPr/>
                    <a:lstStyle/>
                    <a:p>
                      <a:endParaRPr lang="es-ES"/>
                    </a:p>
                  </a:txBody>
                  <a:tcPr/>
                </a:tc>
                <a:tc hMerge="1">
                  <a:txBody>
                    <a:bodyPr/>
                    <a:lstStyle/>
                    <a:p>
                      <a:endParaRPr lang="es-ES"/>
                    </a:p>
                  </a:txBody>
                  <a:tcPr/>
                </a:tc>
                <a:tc hMerge="1">
                  <a:txBody>
                    <a:bodyPr/>
                    <a:lstStyle/>
                    <a:p>
                      <a:endParaRPr lang="es-ES"/>
                    </a:p>
                  </a:txBody>
                  <a:tcPr/>
                </a:tc>
                <a:tc hMerge="1">
                  <a:txBody>
                    <a:bodyPr/>
                    <a:lstStyle/>
                    <a:p>
                      <a:endParaRPr lang="es-ES"/>
                    </a:p>
                  </a:txBody>
                  <a:tcPr/>
                </a:tc>
                <a:extLst>
                  <a:ext uri="{0D108BD9-81ED-4DB2-BD59-A6C34878D82A}">
                    <a16:rowId xmlns:a16="http://schemas.microsoft.com/office/drawing/2014/main" val="10000"/>
                  </a:ext>
                </a:extLst>
              </a:tr>
              <a:tr h="288925">
                <a:tc>
                  <a:txBody>
                    <a:bodyPr/>
                    <a:lstStyle/>
                    <a:p>
                      <a:pPr marL="0" marR="0" lvl="0" indent="0" algn="ctr" defTabSz="914400" rtl="0" eaLnBrk="0" fontAlgn="b" latinLnBrk="0" hangingPunct="0">
                        <a:lnSpc>
                          <a:spcPct val="100000"/>
                        </a:lnSpc>
                        <a:spcBef>
                          <a:spcPct val="20000"/>
                        </a:spcBef>
                        <a:spcAft>
                          <a:spcPct val="0"/>
                        </a:spcAft>
                        <a:buClrTx/>
                        <a:buSzTx/>
                        <a:buFontTx/>
                        <a:buNone/>
                        <a:tabLst/>
                      </a:pPr>
                      <a:r>
                        <a:rPr kumimoji="0" lang="es-ES" sz="1000" b="1" i="0" u="none" strike="noStrike" cap="none" normalizeH="0" baseline="0">
                          <a:ln>
                            <a:noFill/>
                          </a:ln>
                          <a:solidFill>
                            <a:schemeClr val="tx1"/>
                          </a:solidFill>
                          <a:effectLst/>
                          <a:latin typeface="Arial" charset="0"/>
                          <a:cs typeface="Arial" charset="0"/>
                        </a:rPr>
                        <a:t>VARIABLES</a:t>
                      </a:r>
                      <a:endParaRPr kumimoji="0" lang="es-ES" sz="2000" b="0" i="0" u="none" strike="noStrike" cap="none" normalizeH="0" baseline="0">
                        <a:ln>
                          <a:noFill/>
                        </a:ln>
                        <a:solidFill>
                          <a:schemeClr val="tx1"/>
                        </a:solidFill>
                        <a:effectLst/>
                        <a:latin typeface="Verdana" pitchFamily="34"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 latinLnBrk="0" hangingPunct="0">
                        <a:lnSpc>
                          <a:spcPct val="100000"/>
                        </a:lnSpc>
                        <a:spcBef>
                          <a:spcPct val="20000"/>
                        </a:spcBef>
                        <a:spcAft>
                          <a:spcPct val="0"/>
                        </a:spcAft>
                        <a:buClrTx/>
                        <a:buSzTx/>
                        <a:buFontTx/>
                        <a:buNone/>
                        <a:tabLst/>
                      </a:pPr>
                      <a:r>
                        <a:rPr kumimoji="0" lang="es-ES" sz="1000" b="1" i="0" u="none" strike="noStrike" cap="none" normalizeH="0" baseline="0">
                          <a:ln>
                            <a:noFill/>
                          </a:ln>
                          <a:solidFill>
                            <a:schemeClr val="tx1"/>
                          </a:solidFill>
                          <a:effectLst/>
                          <a:latin typeface="Arial" charset="0"/>
                          <a:cs typeface="Arial" charset="0"/>
                        </a:rPr>
                        <a:t>1</a:t>
                      </a:r>
                      <a:endParaRPr kumimoji="0" lang="es-ES" sz="2000" b="0" i="0" u="none" strike="noStrike" cap="none" normalizeH="0" baseline="0">
                        <a:ln>
                          <a:noFill/>
                        </a:ln>
                        <a:solidFill>
                          <a:schemeClr val="tx1"/>
                        </a:solidFill>
                        <a:effectLst/>
                        <a:latin typeface="Verdana" pitchFamily="34"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 latinLnBrk="0" hangingPunct="0">
                        <a:lnSpc>
                          <a:spcPct val="100000"/>
                        </a:lnSpc>
                        <a:spcBef>
                          <a:spcPct val="20000"/>
                        </a:spcBef>
                        <a:spcAft>
                          <a:spcPct val="0"/>
                        </a:spcAft>
                        <a:buClrTx/>
                        <a:buSzTx/>
                        <a:buFontTx/>
                        <a:buNone/>
                        <a:tabLst/>
                      </a:pPr>
                      <a:r>
                        <a:rPr kumimoji="0" lang="es-ES" sz="1000" b="1" i="0" u="none" strike="noStrike" cap="none" normalizeH="0" baseline="0" dirty="0">
                          <a:ln>
                            <a:noFill/>
                          </a:ln>
                          <a:solidFill>
                            <a:schemeClr val="tx1"/>
                          </a:solidFill>
                          <a:effectLst/>
                          <a:latin typeface="Arial" charset="0"/>
                          <a:cs typeface="Arial" charset="0"/>
                        </a:rPr>
                        <a:t>2</a:t>
                      </a:r>
                      <a:endParaRPr kumimoji="0" lang="es-ES" sz="2000" b="0" i="0" u="none" strike="noStrike" cap="none" normalizeH="0" baseline="0" dirty="0">
                        <a:ln>
                          <a:noFill/>
                        </a:ln>
                        <a:solidFill>
                          <a:schemeClr val="tx1"/>
                        </a:solidFill>
                        <a:effectLst/>
                        <a:latin typeface="Verdana" pitchFamily="34"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 latinLnBrk="0" hangingPunct="0">
                        <a:lnSpc>
                          <a:spcPct val="100000"/>
                        </a:lnSpc>
                        <a:spcBef>
                          <a:spcPct val="20000"/>
                        </a:spcBef>
                        <a:spcAft>
                          <a:spcPct val="0"/>
                        </a:spcAft>
                        <a:buClrTx/>
                        <a:buSzTx/>
                        <a:buFontTx/>
                        <a:buNone/>
                        <a:tabLst/>
                      </a:pPr>
                      <a:r>
                        <a:rPr kumimoji="0" lang="es-ES" sz="1000" b="1" i="0" u="none" strike="noStrike" cap="none" normalizeH="0" baseline="0">
                          <a:ln>
                            <a:noFill/>
                          </a:ln>
                          <a:solidFill>
                            <a:schemeClr val="tx1"/>
                          </a:solidFill>
                          <a:effectLst/>
                          <a:latin typeface="Arial" charset="0"/>
                          <a:cs typeface="Arial" charset="0"/>
                        </a:rPr>
                        <a:t>3</a:t>
                      </a:r>
                      <a:endParaRPr kumimoji="0" lang="es-ES" sz="2000" b="0" i="0" u="none" strike="noStrike" cap="none" normalizeH="0" baseline="0">
                        <a:ln>
                          <a:noFill/>
                        </a:ln>
                        <a:solidFill>
                          <a:schemeClr val="tx1"/>
                        </a:solidFill>
                        <a:effectLst/>
                        <a:latin typeface="Verdana" pitchFamily="34"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 latinLnBrk="0" hangingPunct="0">
                        <a:lnSpc>
                          <a:spcPct val="100000"/>
                        </a:lnSpc>
                        <a:spcBef>
                          <a:spcPct val="20000"/>
                        </a:spcBef>
                        <a:spcAft>
                          <a:spcPct val="0"/>
                        </a:spcAft>
                        <a:buClrTx/>
                        <a:buSzTx/>
                        <a:buFontTx/>
                        <a:buNone/>
                        <a:tabLst/>
                      </a:pPr>
                      <a:r>
                        <a:rPr kumimoji="0" lang="es-ES" sz="1000" b="1" i="0" u="none" strike="noStrike" cap="none" normalizeH="0" baseline="0" dirty="0">
                          <a:ln>
                            <a:noFill/>
                          </a:ln>
                          <a:solidFill>
                            <a:schemeClr val="tx1"/>
                          </a:solidFill>
                          <a:effectLst/>
                          <a:latin typeface="Arial" charset="0"/>
                          <a:cs typeface="Arial" charset="0"/>
                        </a:rPr>
                        <a:t>4</a:t>
                      </a:r>
                      <a:endParaRPr kumimoji="0" lang="es-ES" sz="2000" b="0" i="0" u="none" strike="noStrike" cap="none" normalizeH="0" baseline="0" dirty="0">
                        <a:ln>
                          <a:noFill/>
                        </a:ln>
                        <a:solidFill>
                          <a:schemeClr val="tx1"/>
                        </a:solidFill>
                        <a:effectLst/>
                        <a:latin typeface="Verdana" pitchFamily="34"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 latinLnBrk="0" hangingPunct="0">
                        <a:lnSpc>
                          <a:spcPct val="100000"/>
                        </a:lnSpc>
                        <a:spcBef>
                          <a:spcPct val="20000"/>
                        </a:spcBef>
                        <a:spcAft>
                          <a:spcPct val="0"/>
                        </a:spcAft>
                        <a:buClrTx/>
                        <a:buSzTx/>
                        <a:buFontTx/>
                        <a:buNone/>
                        <a:tabLst/>
                      </a:pPr>
                      <a:r>
                        <a:rPr kumimoji="0" lang="es-ES" sz="1000" b="1" i="0" u="none" strike="noStrike" cap="none" normalizeH="0" baseline="0">
                          <a:ln>
                            <a:noFill/>
                          </a:ln>
                          <a:solidFill>
                            <a:schemeClr val="tx1"/>
                          </a:solidFill>
                          <a:effectLst/>
                          <a:latin typeface="Arial" charset="0"/>
                          <a:cs typeface="Arial" charset="0"/>
                        </a:rPr>
                        <a:t>5</a:t>
                      </a:r>
                      <a:endParaRPr kumimoji="0" lang="es-ES" sz="2000" b="0" i="0" u="none" strike="noStrike" cap="none" normalizeH="0" baseline="0">
                        <a:ln>
                          <a:noFill/>
                        </a:ln>
                        <a:solidFill>
                          <a:schemeClr val="tx1"/>
                        </a:solidFill>
                        <a:effectLst/>
                        <a:latin typeface="Verdana" pitchFamily="34"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288925">
                <a:tc>
                  <a:txBody>
                    <a:bodyPr/>
                    <a:lstStyle/>
                    <a:p>
                      <a:pPr marL="0" marR="0" lvl="0" indent="0" algn="ctr" defTabSz="914400" rtl="0" eaLnBrk="0" fontAlgn="b" latinLnBrk="0" hangingPunct="0">
                        <a:lnSpc>
                          <a:spcPct val="100000"/>
                        </a:lnSpc>
                        <a:spcBef>
                          <a:spcPct val="20000"/>
                        </a:spcBef>
                        <a:spcAft>
                          <a:spcPct val="0"/>
                        </a:spcAft>
                        <a:buClrTx/>
                        <a:buSzTx/>
                        <a:buFontTx/>
                        <a:buNone/>
                        <a:tabLst/>
                      </a:pPr>
                      <a:r>
                        <a:rPr kumimoji="0" lang="es-ES" sz="1000" b="1" i="0" u="none" strike="noStrike" cap="none" normalizeH="0" baseline="0">
                          <a:ln>
                            <a:noFill/>
                          </a:ln>
                          <a:solidFill>
                            <a:schemeClr val="tx1"/>
                          </a:solidFill>
                          <a:effectLst/>
                          <a:latin typeface="Arial" charset="0"/>
                          <a:cs typeface="Arial" charset="0"/>
                        </a:rPr>
                        <a:t>Confiabilidad</a:t>
                      </a:r>
                      <a:endParaRPr kumimoji="0" lang="es-ES" sz="2000" b="0" i="0" u="none" strike="noStrike" cap="none" normalizeH="0" baseline="0">
                        <a:ln>
                          <a:noFill/>
                        </a:ln>
                        <a:solidFill>
                          <a:schemeClr val="tx1"/>
                        </a:solidFill>
                        <a:effectLst/>
                        <a:latin typeface="Verdana" pitchFamily="34"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 latinLnBrk="0" hangingPunct="0">
                        <a:lnSpc>
                          <a:spcPct val="100000"/>
                        </a:lnSpc>
                        <a:spcBef>
                          <a:spcPct val="20000"/>
                        </a:spcBef>
                        <a:spcAft>
                          <a:spcPct val="0"/>
                        </a:spcAft>
                        <a:buClrTx/>
                        <a:buSzTx/>
                        <a:buFontTx/>
                        <a:buNone/>
                        <a:tabLst/>
                      </a:pPr>
                      <a:r>
                        <a:rPr kumimoji="0" lang="es-ES" sz="1000" b="0" i="0" u="none" strike="noStrike" cap="none" normalizeH="0" baseline="0">
                          <a:ln>
                            <a:noFill/>
                          </a:ln>
                          <a:solidFill>
                            <a:schemeClr val="tx1"/>
                          </a:solidFill>
                          <a:effectLst/>
                          <a:latin typeface="Arial" charset="0"/>
                          <a:cs typeface="Arial" charset="0"/>
                        </a:rPr>
                        <a:t>Muy baja</a:t>
                      </a:r>
                      <a:endParaRPr kumimoji="0" lang="es-ES" sz="2000" b="0" i="0" u="none" strike="noStrike" cap="none" normalizeH="0" baseline="0">
                        <a:ln>
                          <a:noFill/>
                        </a:ln>
                        <a:solidFill>
                          <a:schemeClr val="tx1"/>
                        </a:solidFill>
                        <a:effectLst/>
                        <a:latin typeface="Verdana" pitchFamily="34"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 latinLnBrk="0" hangingPunct="0">
                        <a:lnSpc>
                          <a:spcPct val="100000"/>
                        </a:lnSpc>
                        <a:spcBef>
                          <a:spcPct val="20000"/>
                        </a:spcBef>
                        <a:spcAft>
                          <a:spcPct val="0"/>
                        </a:spcAft>
                        <a:buClrTx/>
                        <a:buSzTx/>
                        <a:buFontTx/>
                        <a:buNone/>
                        <a:tabLst/>
                      </a:pPr>
                      <a:r>
                        <a:rPr kumimoji="0" lang="es-ES" sz="1000" b="0" i="0" u="none" strike="noStrike" cap="none" normalizeH="0" baseline="0">
                          <a:ln>
                            <a:noFill/>
                          </a:ln>
                          <a:solidFill>
                            <a:schemeClr val="tx1"/>
                          </a:solidFill>
                          <a:effectLst/>
                          <a:latin typeface="Arial" charset="0"/>
                          <a:cs typeface="Arial" charset="0"/>
                        </a:rPr>
                        <a:t>Baja</a:t>
                      </a:r>
                      <a:endParaRPr kumimoji="0" lang="es-ES" sz="2000" b="0" i="0" u="none" strike="noStrike" cap="none" normalizeH="0" baseline="0">
                        <a:ln>
                          <a:noFill/>
                        </a:ln>
                        <a:solidFill>
                          <a:schemeClr val="tx1"/>
                        </a:solidFill>
                        <a:effectLst/>
                        <a:latin typeface="Verdana" pitchFamily="34"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 latinLnBrk="0" hangingPunct="0">
                        <a:lnSpc>
                          <a:spcPct val="100000"/>
                        </a:lnSpc>
                        <a:spcBef>
                          <a:spcPct val="20000"/>
                        </a:spcBef>
                        <a:spcAft>
                          <a:spcPct val="0"/>
                        </a:spcAft>
                        <a:buClrTx/>
                        <a:buSzTx/>
                        <a:buFontTx/>
                        <a:buNone/>
                        <a:tabLst/>
                      </a:pPr>
                      <a:r>
                        <a:rPr kumimoji="0" lang="es-ES" sz="1000" b="0" i="0" u="none" strike="noStrike" cap="none" normalizeH="0" baseline="0">
                          <a:ln>
                            <a:noFill/>
                          </a:ln>
                          <a:solidFill>
                            <a:schemeClr val="tx1"/>
                          </a:solidFill>
                          <a:effectLst/>
                          <a:latin typeface="Arial" charset="0"/>
                          <a:cs typeface="Arial" charset="0"/>
                        </a:rPr>
                        <a:t>Moderada</a:t>
                      </a:r>
                      <a:endParaRPr kumimoji="0" lang="es-ES" sz="2000" b="0" i="0" u="none" strike="noStrike" cap="none" normalizeH="0" baseline="0">
                        <a:ln>
                          <a:noFill/>
                        </a:ln>
                        <a:solidFill>
                          <a:schemeClr val="tx1"/>
                        </a:solidFill>
                        <a:effectLst/>
                        <a:latin typeface="Verdana" pitchFamily="34"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 latinLnBrk="0" hangingPunct="0">
                        <a:lnSpc>
                          <a:spcPct val="100000"/>
                        </a:lnSpc>
                        <a:spcBef>
                          <a:spcPct val="20000"/>
                        </a:spcBef>
                        <a:spcAft>
                          <a:spcPct val="0"/>
                        </a:spcAft>
                        <a:buClrTx/>
                        <a:buSzTx/>
                        <a:buFontTx/>
                        <a:buNone/>
                        <a:tabLst/>
                      </a:pPr>
                      <a:r>
                        <a:rPr kumimoji="0" lang="es-ES" sz="1000" b="0" i="0" u="none" strike="noStrike" cap="none" normalizeH="0" baseline="0">
                          <a:ln>
                            <a:noFill/>
                          </a:ln>
                          <a:solidFill>
                            <a:schemeClr val="tx1"/>
                          </a:solidFill>
                          <a:effectLst/>
                          <a:latin typeface="Arial" charset="0"/>
                          <a:cs typeface="Arial" charset="0"/>
                        </a:rPr>
                        <a:t>Alta</a:t>
                      </a:r>
                      <a:endParaRPr kumimoji="0" lang="es-ES" sz="2000" b="0" i="0" u="none" strike="noStrike" cap="none" normalizeH="0" baseline="0">
                        <a:ln>
                          <a:noFill/>
                        </a:ln>
                        <a:solidFill>
                          <a:schemeClr val="tx1"/>
                        </a:solidFill>
                        <a:effectLst/>
                        <a:latin typeface="Verdana" pitchFamily="34"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 latinLnBrk="0" hangingPunct="0">
                        <a:lnSpc>
                          <a:spcPct val="100000"/>
                        </a:lnSpc>
                        <a:spcBef>
                          <a:spcPct val="20000"/>
                        </a:spcBef>
                        <a:spcAft>
                          <a:spcPct val="0"/>
                        </a:spcAft>
                        <a:buClrTx/>
                        <a:buSzTx/>
                        <a:buFontTx/>
                        <a:buNone/>
                        <a:tabLst/>
                      </a:pPr>
                      <a:r>
                        <a:rPr kumimoji="0" lang="es-ES" sz="1000" b="0" i="0" u="none" strike="noStrike" cap="none" normalizeH="0" baseline="0">
                          <a:ln>
                            <a:noFill/>
                          </a:ln>
                          <a:solidFill>
                            <a:schemeClr val="tx1"/>
                          </a:solidFill>
                          <a:effectLst/>
                          <a:latin typeface="Arial" charset="0"/>
                          <a:cs typeface="Arial" charset="0"/>
                        </a:rPr>
                        <a:t>Muy alta</a:t>
                      </a:r>
                      <a:endParaRPr kumimoji="0" lang="es-ES" sz="2000" b="0" i="0" u="none" strike="noStrike" cap="none" normalizeH="0" baseline="0">
                        <a:ln>
                          <a:noFill/>
                        </a:ln>
                        <a:solidFill>
                          <a:schemeClr val="tx1"/>
                        </a:solidFill>
                        <a:effectLst/>
                        <a:latin typeface="Verdana" pitchFamily="34"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66725">
                <a:tc>
                  <a:txBody>
                    <a:bodyPr/>
                    <a:lstStyle/>
                    <a:p>
                      <a:pPr marL="0" marR="0" lvl="0" indent="0" algn="ctr" defTabSz="914400" rtl="0" eaLnBrk="0" fontAlgn="b" latinLnBrk="0" hangingPunct="0">
                        <a:lnSpc>
                          <a:spcPct val="100000"/>
                        </a:lnSpc>
                        <a:spcBef>
                          <a:spcPct val="20000"/>
                        </a:spcBef>
                        <a:spcAft>
                          <a:spcPct val="0"/>
                        </a:spcAft>
                        <a:buClrTx/>
                        <a:buSzTx/>
                        <a:buFontTx/>
                        <a:buNone/>
                        <a:tabLst/>
                      </a:pPr>
                      <a:r>
                        <a:rPr kumimoji="0" lang="es-ES" sz="1000" b="1" i="0" u="none" strike="noStrike" cap="none" normalizeH="0" baseline="0">
                          <a:ln>
                            <a:noFill/>
                          </a:ln>
                          <a:solidFill>
                            <a:schemeClr val="tx1"/>
                          </a:solidFill>
                          <a:effectLst/>
                          <a:latin typeface="Arial" charset="0"/>
                          <a:cs typeface="Arial" charset="0"/>
                        </a:rPr>
                        <a:t>Espacio Físico</a:t>
                      </a:r>
                      <a:endParaRPr kumimoji="0" lang="es-ES" sz="2000" b="0" i="0" u="none" strike="noStrike" cap="none" normalizeH="0" baseline="0">
                        <a:ln>
                          <a:noFill/>
                        </a:ln>
                        <a:solidFill>
                          <a:schemeClr val="tx1"/>
                        </a:solidFill>
                        <a:effectLst/>
                        <a:latin typeface="Verdana" pitchFamily="34"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 latinLnBrk="0" hangingPunct="0">
                        <a:lnSpc>
                          <a:spcPct val="100000"/>
                        </a:lnSpc>
                        <a:spcBef>
                          <a:spcPct val="20000"/>
                        </a:spcBef>
                        <a:spcAft>
                          <a:spcPct val="0"/>
                        </a:spcAft>
                        <a:buClrTx/>
                        <a:buSzTx/>
                        <a:buFontTx/>
                        <a:buNone/>
                        <a:tabLst/>
                      </a:pPr>
                      <a:r>
                        <a:rPr kumimoji="0" lang="es-ES" sz="1000" b="0" i="0" u="none" strike="noStrike" cap="none" normalizeH="0" baseline="0">
                          <a:ln>
                            <a:noFill/>
                          </a:ln>
                          <a:solidFill>
                            <a:schemeClr val="tx1"/>
                          </a:solidFill>
                          <a:effectLst/>
                          <a:latin typeface="Arial" charset="0"/>
                          <a:cs typeface="Arial" charset="0"/>
                        </a:rPr>
                        <a:t>Muy grande</a:t>
                      </a:r>
                      <a:endParaRPr kumimoji="0" lang="es-ES" sz="2000" b="0" i="0" u="none" strike="noStrike" cap="none" normalizeH="0" baseline="0">
                        <a:ln>
                          <a:noFill/>
                        </a:ln>
                        <a:solidFill>
                          <a:schemeClr val="tx1"/>
                        </a:solidFill>
                        <a:effectLst/>
                        <a:latin typeface="Verdana" pitchFamily="34"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 latinLnBrk="0" hangingPunct="0">
                        <a:lnSpc>
                          <a:spcPct val="100000"/>
                        </a:lnSpc>
                        <a:spcBef>
                          <a:spcPct val="20000"/>
                        </a:spcBef>
                        <a:spcAft>
                          <a:spcPct val="0"/>
                        </a:spcAft>
                        <a:buClrTx/>
                        <a:buSzTx/>
                        <a:buFontTx/>
                        <a:buNone/>
                        <a:tabLst/>
                      </a:pPr>
                      <a:r>
                        <a:rPr kumimoji="0" lang="es-ES" sz="1000" b="0" i="0" u="none" strike="noStrike" cap="none" normalizeH="0" baseline="0" dirty="0">
                          <a:ln>
                            <a:noFill/>
                          </a:ln>
                          <a:solidFill>
                            <a:schemeClr val="tx1"/>
                          </a:solidFill>
                          <a:effectLst/>
                          <a:latin typeface="Arial" charset="0"/>
                          <a:cs typeface="Arial" charset="0"/>
                        </a:rPr>
                        <a:t>Grande</a:t>
                      </a:r>
                      <a:endParaRPr kumimoji="0" lang="es-ES" sz="2000" b="0" i="0" u="none" strike="noStrike" cap="none" normalizeH="0" baseline="0" dirty="0">
                        <a:ln>
                          <a:noFill/>
                        </a:ln>
                        <a:solidFill>
                          <a:schemeClr val="tx1"/>
                        </a:solidFill>
                        <a:effectLst/>
                        <a:latin typeface="Verdana" pitchFamily="34"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 latinLnBrk="0" hangingPunct="0">
                        <a:lnSpc>
                          <a:spcPct val="100000"/>
                        </a:lnSpc>
                        <a:spcBef>
                          <a:spcPct val="20000"/>
                        </a:spcBef>
                        <a:spcAft>
                          <a:spcPct val="0"/>
                        </a:spcAft>
                        <a:buClrTx/>
                        <a:buSzTx/>
                        <a:buFontTx/>
                        <a:buNone/>
                        <a:tabLst/>
                      </a:pPr>
                      <a:r>
                        <a:rPr kumimoji="0" lang="es-ES" sz="1000" b="0" i="0" u="none" strike="noStrike" cap="none" normalizeH="0" baseline="0">
                          <a:ln>
                            <a:noFill/>
                          </a:ln>
                          <a:solidFill>
                            <a:schemeClr val="tx1"/>
                          </a:solidFill>
                          <a:effectLst/>
                          <a:latin typeface="Arial" charset="0"/>
                          <a:cs typeface="Arial" charset="0"/>
                        </a:rPr>
                        <a:t>Medio</a:t>
                      </a:r>
                      <a:endParaRPr kumimoji="0" lang="es-ES" sz="2000" b="0" i="0" u="none" strike="noStrike" cap="none" normalizeH="0" baseline="0">
                        <a:ln>
                          <a:noFill/>
                        </a:ln>
                        <a:solidFill>
                          <a:schemeClr val="tx1"/>
                        </a:solidFill>
                        <a:effectLst/>
                        <a:latin typeface="Verdana" pitchFamily="34"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 latinLnBrk="0" hangingPunct="0">
                        <a:lnSpc>
                          <a:spcPct val="100000"/>
                        </a:lnSpc>
                        <a:spcBef>
                          <a:spcPct val="20000"/>
                        </a:spcBef>
                        <a:spcAft>
                          <a:spcPct val="0"/>
                        </a:spcAft>
                        <a:buClrTx/>
                        <a:buSzTx/>
                        <a:buFontTx/>
                        <a:buNone/>
                        <a:tabLst/>
                      </a:pPr>
                      <a:r>
                        <a:rPr kumimoji="0" lang="es-VE" sz="1000" b="0" i="0" u="none" strike="noStrike" cap="none" normalizeH="0" baseline="0">
                          <a:ln>
                            <a:noFill/>
                          </a:ln>
                          <a:solidFill>
                            <a:schemeClr val="tx1"/>
                          </a:solidFill>
                          <a:effectLst/>
                          <a:latin typeface="Arial" charset="0"/>
                          <a:cs typeface="Arial" charset="0"/>
                        </a:rPr>
                        <a:t>Bajo</a:t>
                      </a:r>
                      <a:endParaRPr kumimoji="0" lang="es-ES" sz="2000" b="0" i="0" u="none" strike="noStrike" cap="none" normalizeH="0" baseline="0">
                        <a:ln>
                          <a:noFill/>
                        </a:ln>
                        <a:solidFill>
                          <a:schemeClr val="tx1"/>
                        </a:solidFill>
                        <a:effectLst/>
                        <a:latin typeface="Verdana" pitchFamily="34"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 latinLnBrk="0" hangingPunct="0">
                        <a:lnSpc>
                          <a:spcPct val="100000"/>
                        </a:lnSpc>
                        <a:spcBef>
                          <a:spcPct val="20000"/>
                        </a:spcBef>
                        <a:spcAft>
                          <a:spcPct val="0"/>
                        </a:spcAft>
                        <a:buClrTx/>
                        <a:buSzTx/>
                        <a:buFontTx/>
                        <a:buNone/>
                        <a:tabLst/>
                      </a:pPr>
                      <a:r>
                        <a:rPr kumimoji="0" lang="es-ES" sz="1000" b="0" i="0" u="none" strike="noStrike" cap="none" normalizeH="0" baseline="0">
                          <a:ln>
                            <a:noFill/>
                          </a:ln>
                          <a:solidFill>
                            <a:schemeClr val="tx1"/>
                          </a:solidFill>
                          <a:effectLst/>
                          <a:latin typeface="Arial" charset="0"/>
                          <a:cs typeface="Arial" charset="0"/>
                        </a:rPr>
                        <a:t>Muy bajo</a:t>
                      </a:r>
                      <a:endParaRPr kumimoji="0" lang="es-ES" sz="2000" b="0" i="0" u="none" strike="noStrike" cap="none" normalizeH="0" baseline="0">
                        <a:ln>
                          <a:noFill/>
                        </a:ln>
                        <a:solidFill>
                          <a:schemeClr val="tx1"/>
                        </a:solidFill>
                        <a:effectLst/>
                        <a:latin typeface="Verdana" pitchFamily="34"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466725">
                <a:tc>
                  <a:txBody>
                    <a:bodyPr/>
                    <a:lstStyle/>
                    <a:p>
                      <a:pPr marL="0" marR="0" lvl="0" indent="0" algn="ctr" defTabSz="914400" rtl="0" eaLnBrk="0" fontAlgn="b" latinLnBrk="0" hangingPunct="0">
                        <a:lnSpc>
                          <a:spcPct val="100000"/>
                        </a:lnSpc>
                        <a:spcBef>
                          <a:spcPct val="20000"/>
                        </a:spcBef>
                        <a:spcAft>
                          <a:spcPct val="0"/>
                        </a:spcAft>
                        <a:buClrTx/>
                        <a:buSzTx/>
                        <a:buFontTx/>
                        <a:buNone/>
                        <a:tabLst/>
                      </a:pPr>
                      <a:r>
                        <a:rPr kumimoji="0" lang="es-ES" sz="1000" b="1" i="0" u="none" strike="noStrike" cap="none" normalizeH="0" baseline="0">
                          <a:ln>
                            <a:noFill/>
                          </a:ln>
                          <a:solidFill>
                            <a:schemeClr val="tx1"/>
                          </a:solidFill>
                          <a:effectLst/>
                          <a:latin typeface="Arial" charset="0"/>
                          <a:cs typeface="Arial" charset="0"/>
                        </a:rPr>
                        <a:t>Facilidad de mantenimiento</a:t>
                      </a:r>
                      <a:endParaRPr kumimoji="0" lang="es-ES" sz="2000" b="0" i="0" u="none" strike="noStrike" cap="none" normalizeH="0" baseline="0">
                        <a:ln>
                          <a:noFill/>
                        </a:ln>
                        <a:solidFill>
                          <a:schemeClr val="tx1"/>
                        </a:solidFill>
                        <a:effectLst/>
                        <a:latin typeface="Verdana" pitchFamily="34"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 latinLnBrk="0" hangingPunct="0">
                        <a:lnSpc>
                          <a:spcPct val="100000"/>
                        </a:lnSpc>
                        <a:spcBef>
                          <a:spcPct val="20000"/>
                        </a:spcBef>
                        <a:spcAft>
                          <a:spcPct val="0"/>
                        </a:spcAft>
                        <a:buClrTx/>
                        <a:buSzTx/>
                        <a:buFontTx/>
                        <a:buNone/>
                        <a:tabLst/>
                      </a:pPr>
                      <a:r>
                        <a:rPr kumimoji="0" lang="es-ES" sz="1000" b="0" i="0" u="none" strike="noStrike" cap="none" normalizeH="0" baseline="0">
                          <a:ln>
                            <a:noFill/>
                          </a:ln>
                          <a:solidFill>
                            <a:schemeClr val="tx1"/>
                          </a:solidFill>
                          <a:effectLst/>
                          <a:latin typeface="Arial" charset="0"/>
                          <a:cs typeface="Arial" charset="0"/>
                        </a:rPr>
                        <a:t>Muy compleja</a:t>
                      </a:r>
                      <a:endParaRPr kumimoji="0" lang="es-ES" sz="2000" b="0" i="0" u="none" strike="noStrike" cap="none" normalizeH="0" baseline="0">
                        <a:ln>
                          <a:noFill/>
                        </a:ln>
                        <a:solidFill>
                          <a:schemeClr val="tx1"/>
                        </a:solidFill>
                        <a:effectLst/>
                        <a:latin typeface="Verdana" pitchFamily="34"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 latinLnBrk="0" hangingPunct="0">
                        <a:lnSpc>
                          <a:spcPct val="100000"/>
                        </a:lnSpc>
                        <a:spcBef>
                          <a:spcPct val="20000"/>
                        </a:spcBef>
                        <a:spcAft>
                          <a:spcPct val="0"/>
                        </a:spcAft>
                        <a:buClrTx/>
                        <a:buSzTx/>
                        <a:buFontTx/>
                        <a:buNone/>
                        <a:tabLst/>
                      </a:pPr>
                      <a:r>
                        <a:rPr kumimoji="0" lang="es-ES" sz="1000" b="0" i="0" u="none" strike="noStrike" cap="none" normalizeH="0" baseline="0">
                          <a:ln>
                            <a:noFill/>
                          </a:ln>
                          <a:solidFill>
                            <a:schemeClr val="tx1"/>
                          </a:solidFill>
                          <a:effectLst/>
                          <a:latin typeface="Arial" charset="0"/>
                          <a:cs typeface="Arial" charset="0"/>
                        </a:rPr>
                        <a:t>Compleja</a:t>
                      </a:r>
                      <a:endParaRPr kumimoji="0" lang="es-ES" sz="2000" b="0" i="0" u="none" strike="noStrike" cap="none" normalizeH="0" baseline="0">
                        <a:ln>
                          <a:noFill/>
                        </a:ln>
                        <a:solidFill>
                          <a:schemeClr val="tx1"/>
                        </a:solidFill>
                        <a:effectLst/>
                        <a:latin typeface="Verdana" pitchFamily="34"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 latinLnBrk="0" hangingPunct="0">
                        <a:lnSpc>
                          <a:spcPct val="100000"/>
                        </a:lnSpc>
                        <a:spcBef>
                          <a:spcPct val="20000"/>
                        </a:spcBef>
                        <a:spcAft>
                          <a:spcPct val="0"/>
                        </a:spcAft>
                        <a:buClrTx/>
                        <a:buSzTx/>
                        <a:buFontTx/>
                        <a:buNone/>
                        <a:tabLst/>
                      </a:pPr>
                      <a:r>
                        <a:rPr kumimoji="0" lang="es-ES" sz="1000" b="0" i="0" u="none" strike="noStrike" cap="none" normalizeH="0" baseline="0">
                          <a:ln>
                            <a:noFill/>
                          </a:ln>
                          <a:solidFill>
                            <a:schemeClr val="tx1"/>
                          </a:solidFill>
                          <a:effectLst/>
                          <a:latin typeface="Arial" charset="0"/>
                          <a:cs typeface="Arial" charset="0"/>
                        </a:rPr>
                        <a:t>Moderada</a:t>
                      </a:r>
                      <a:endParaRPr kumimoji="0" lang="es-ES" sz="2000" b="0" i="0" u="none" strike="noStrike" cap="none" normalizeH="0" baseline="0">
                        <a:ln>
                          <a:noFill/>
                        </a:ln>
                        <a:solidFill>
                          <a:schemeClr val="tx1"/>
                        </a:solidFill>
                        <a:effectLst/>
                        <a:latin typeface="Verdana" pitchFamily="34"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 latinLnBrk="0" hangingPunct="0">
                        <a:lnSpc>
                          <a:spcPct val="100000"/>
                        </a:lnSpc>
                        <a:spcBef>
                          <a:spcPct val="20000"/>
                        </a:spcBef>
                        <a:spcAft>
                          <a:spcPct val="0"/>
                        </a:spcAft>
                        <a:buClrTx/>
                        <a:buSzTx/>
                        <a:buFontTx/>
                        <a:buNone/>
                        <a:tabLst/>
                      </a:pPr>
                      <a:r>
                        <a:rPr kumimoji="0" lang="es-ES" sz="1000" b="0" i="0" u="none" strike="noStrike" cap="none" normalizeH="0" baseline="0">
                          <a:ln>
                            <a:noFill/>
                          </a:ln>
                          <a:solidFill>
                            <a:schemeClr val="tx1"/>
                          </a:solidFill>
                          <a:effectLst/>
                          <a:latin typeface="Arial" charset="0"/>
                          <a:cs typeface="Arial" charset="0"/>
                        </a:rPr>
                        <a:t>Sencilla</a:t>
                      </a:r>
                      <a:endParaRPr kumimoji="0" lang="es-ES" sz="2000" b="0" i="0" u="none" strike="noStrike" cap="none" normalizeH="0" baseline="0">
                        <a:ln>
                          <a:noFill/>
                        </a:ln>
                        <a:solidFill>
                          <a:schemeClr val="tx1"/>
                        </a:solidFill>
                        <a:effectLst/>
                        <a:latin typeface="Verdana" pitchFamily="34"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 latinLnBrk="0" hangingPunct="0">
                        <a:lnSpc>
                          <a:spcPct val="100000"/>
                        </a:lnSpc>
                        <a:spcBef>
                          <a:spcPct val="20000"/>
                        </a:spcBef>
                        <a:spcAft>
                          <a:spcPct val="0"/>
                        </a:spcAft>
                        <a:buClrTx/>
                        <a:buSzTx/>
                        <a:buFontTx/>
                        <a:buNone/>
                        <a:tabLst/>
                      </a:pPr>
                      <a:r>
                        <a:rPr kumimoji="0" lang="es-ES" sz="1000" b="0" i="0" u="none" strike="noStrike" cap="none" normalizeH="0" baseline="0">
                          <a:ln>
                            <a:noFill/>
                          </a:ln>
                          <a:solidFill>
                            <a:schemeClr val="tx1"/>
                          </a:solidFill>
                          <a:effectLst/>
                          <a:latin typeface="Arial" charset="0"/>
                          <a:cs typeface="Arial" charset="0"/>
                        </a:rPr>
                        <a:t>Muy sencilla</a:t>
                      </a:r>
                      <a:endParaRPr kumimoji="0" lang="es-ES" sz="2000" b="0" i="0" u="none" strike="noStrike" cap="none" normalizeH="0" baseline="0">
                        <a:ln>
                          <a:noFill/>
                        </a:ln>
                        <a:solidFill>
                          <a:schemeClr val="tx1"/>
                        </a:solidFill>
                        <a:effectLst/>
                        <a:latin typeface="Verdana" pitchFamily="34"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288925">
                <a:tc>
                  <a:txBody>
                    <a:bodyPr/>
                    <a:lstStyle/>
                    <a:p>
                      <a:pPr marL="0" marR="0" lvl="0" indent="0" algn="ctr" defTabSz="914400" rtl="0" eaLnBrk="0" fontAlgn="b" latinLnBrk="0" hangingPunct="0">
                        <a:lnSpc>
                          <a:spcPct val="100000"/>
                        </a:lnSpc>
                        <a:spcBef>
                          <a:spcPct val="20000"/>
                        </a:spcBef>
                        <a:spcAft>
                          <a:spcPct val="0"/>
                        </a:spcAft>
                        <a:buClrTx/>
                        <a:buSzTx/>
                        <a:buFontTx/>
                        <a:buNone/>
                        <a:tabLst/>
                      </a:pPr>
                      <a:r>
                        <a:rPr kumimoji="0" lang="es-ES" sz="1000" b="1" i="0" u="none" strike="noStrike" cap="none" normalizeH="0" baseline="0">
                          <a:ln>
                            <a:noFill/>
                          </a:ln>
                          <a:solidFill>
                            <a:schemeClr val="tx1"/>
                          </a:solidFill>
                          <a:effectLst/>
                          <a:latin typeface="Arial" charset="0"/>
                          <a:cs typeface="Arial" charset="0"/>
                        </a:rPr>
                        <a:t>Costo</a:t>
                      </a:r>
                      <a:endParaRPr kumimoji="0" lang="es-ES" sz="2000" b="0" i="0" u="none" strike="noStrike" cap="none" normalizeH="0" baseline="0">
                        <a:ln>
                          <a:noFill/>
                        </a:ln>
                        <a:solidFill>
                          <a:schemeClr val="tx1"/>
                        </a:solidFill>
                        <a:effectLst/>
                        <a:latin typeface="Verdana" pitchFamily="34"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 latinLnBrk="0" hangingPunct="0">
                        <a:lnSpc>
                          <a:spcPct val="100000"/>
                        </a:lnSpc>
                        <a:spcBef>
                          <a:spcPct val="20000"/>
                        </a:spcBef>
                        <a:spcAft>
                          <a:spcPct val="0"/>
                        </a:spcAft>
                        <a:buClrTx/>
                        <a:buSzTx/>
                        <a:buFontTx/>
                        <a:buNone/>
                        <a:tabLst/>
                      </a:pPr>
                      <a:r>
                        <a:rPr kumimoji="0" lang="es-ES" sz="1000" b="0" i="0" u="none" strike="noStrike" cap="none" normalizeH="0" baseline="0">
                          <a:ln>
                            <a:noFill/>
                          </a:ln>
                          <a:solidFill>
                            <a:schemeClr val="tx1"/>
                          </a:solidFill>
                          <a:effectLst/>
                          <a:latin typeface="Arial" charset="0"/>
                          <a:cs typeface="Arial" charset="0"/>
                        </a:rPr>
                        <a:t>Muy alto</a:t>
                      </a:r>
                      <a:endParaRPr kumimoji="0" lang="es-ES" sz="2000" b="0" i="0" u="none" strike="noStrike" cap="none" normalizeH="0" baseline="0">
                        <a:ln>
                          <a:noFill/>
                        </a:ln>
                        <a:solidFill>
                          <a:schemeClr val="tx1"/>
                        </a:solidFill>
                        <a:effectLst/>
                        <a:latin typeface="Verdana" pitchFamily="34"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 latinLnBrk="0" hangingPunct="0">
                        <a:lnSpc>
                          <a:spcPct val="100000"/>
                        </a:lnSpc>
                        <a:spcBef>
                          <a:spcPct val="20000"/>
                        </a:spcBef>
                        <a:spcAft>
                          <a:spcPct val="0"/>
                        </a:spcAft>
                        <a:buClrTx/>
                        <a:buSzTx/>
                        <a:buFontTx/>
                        <a:buNone/>
                        <a:tabLst/>
                      </a:pPr>
                      <a:r>
                        <a:rPr kumimoji="0" lang="es-ES" sz="1000" b="0" i="0" u="none" strike="noStrike" cap="none" normalizeH="0" baseline="0">
                          <a:ln>
                            <a:noFill/>
                          </a:ln>
                          <a:solidFill>
                            <a:schemeClr val="tx1"/>
                          </a:solidFill>
                          <a:effectLst/>
                          <a:latin typeface="Arial" charset="0"/>
                          <a:cs typeface="Arial" charset="0"/>
                        </a:rPr>
                        <a:t>Alto</a:t>
                      </a:r>
                      <a:endParaRPr kumimoji="0" lang="es-ES" sz="2000" b="0" i="0" u="none" strike="noStrike" cap="none" normalizeH="0" baseline="0">
                        <a:ln>
                          <a:noFill/>
                        </a:ln>
                        <a:solidFill>
                          <a:schemeClr val="tx1"/>
                        </a:solidFill>
                        <a:effectLst/>
                        <a:latin typeface="Verdana" pitchFamily="34"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 latinLnBrk="0" hangingPunct="0">
                        <a:lnSpc>
                          <a:spcPct val="100000"/>
                        </a:lnSpc>
                        <a:spcBef>
                          <a:spcPct val="20000"/>
                        </a:spcBef>
                        <a:spcAft>
                          <a:spcPct val="0"/>
                        </a:spcAft>
                        <a:buClrTx/>
                        <a:buSzTx/>
                        <a:buFontTx/>
                        <a:buNone/>
                        <a:tabLst/>
                      </a:pPr>
                      <a:r>
                        <a:rPr kumimoji="0" lang="es-ES" sz="1000" b="0" i="0" u="none" strike="noStrike" cap="none" normalizeH="0" baseline="0">
                          <a:ln>
                            <a:noFill/>
                          </a:ln>
                          <a:solidFill>
                            <a:schemeClr val="tx1"/>
                          </a:solidFill>
                          <a:effectLst/>
                          <a:latin typeface="Arial" charset="0"/>
                          <a:cs typeface="Arial" charset="0"/>
                        </a:rPr>
                        <a:t>Moderado</a:t>
                      </a:r>
                      <a:endParaRPr kumimoji="0" lang="es-ES" sz="2000" b="0" i="0" u="none" strike="noStrike" cap="none" normalizeH="0" baseline="0">
                        <a:ln>
                          <a:noFill/>
                        </a:ln>
                        <a:solidFill>
                          <a:schemeClr val="tx1"/>
                        </a:solidFill>
                        <a:effectLst/>
                        <a:latin typeface="Verdana" pitchFamily="34"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 latinLnBrk="0" hangingPunct="0">
                        <a:lnSpc>
                          <a:spcPct val="100000"/>
                        </a:lnSpc>
                        <a:spcBef>
                          <a:spcPct val="20000"/>
                        </a:spcBef>
                        <a:spcAft>
                          <a:spcPct val="0"/>
                        </a:spcAft>
                        <a:buClrTx/>
                        <a:buSzTx/>
                        <a:buFontTx/>
                        <a:buNone/>
                        <a:tabLst/>
                      </a:pPr>
                      <a:r>
                        <a:rPr kumimoji="0" lang="es-ES" sz="1000" b="0" i="0" u="none" strike="noStrike" cap="none" normalizeH="0" baseline="0">
                          <a:ln>
                            <a:noFill/>
                          </a:ln>
                          <a:solidFill>
                            <a:schemeClr val="tx1"/>
                          </a:solidFill>
                          <a:effectLst/>
                          <a:latin typeface="Arial" charset="0"/>
                          <a:cs typeface="Arial" charset="0"/>
                        </a:rPr>
                        <a:t>Bajo</a:t>
                      </a:r>
                      <a:endParaRPr kumimoji="0" lang="es-ES" sz="2000" b="0" i="0" u="none" strike="noStrike" cap="none" normalizeH="0" baseline="0">
                        <a:ln>
                          <a:noFill/>
                        </a:ln>
                        <a:solidFill>
                          <a:schemeClr val="tx1"/>
                        </a:solidFill>
                        <a:effectLst/>
                        <a:latin typeface="Verdana" pitchFamily="34"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 latinLnBrk="0" hangingPunct="0">
                        <a:lnSpc>
                          <a:spcPct val="100000"/>
                        </a:lnSpc>
                        <a:spcBef>
                          <a:spcPct val="20000"/>
                        </a:spcBef>
                        <a:spcAft>
                          <a:spcPct val="0"/>
                        </a:spcAft>
                        <a:buClrTx/>
                        <a:buSzTx/>
                        <a:buFontTx/>
                        <a:buNone/>
                        <a:tabLst/>
                      </a:pPr>
                      <a:r>
                        <a:rPr kumimoji="0" lang="es-ES" sz="1000" b="0" i="0" u="none" strike="noStrike" cap="none" normalizeH="0" baseline="0">
                          <a:ln>
                            <a:noFill/>
                          </a:ln>
                          <a:solidFill>
                            <a:schemeClr val="tx1"/>
                          </a:solidFill>
                          <a:effectLst/>
                          <a:latin typeface="Arial" charset="0"/>
                          <a:cs typeface="Arial" charset="0"/>
                        </a:rPr>
                        <a:t>Muy bajo</a:t>
                      </a:r>
                      <a:endParaRPr kumimoji="0" lang="es-ES" sz="2000" b="0" i="0" u="none" strike="noStrike" cap="none" normalizeH="0" baseline="0">
                        <a:ln>
                          <a:noFill/>
                        </a:ln>
                        <a:solidFill>
                          <a:schemeClr val="tx1"/>
                        </a:solidFill>
                        <a:effectLst/>
                        <a:latin typeface="Verdana" pitchFamily="34"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r h="288925">
                <a:tc>
                  <a:txBody>
                    <a:bodyPr/>
                    <a:lstStyle/>
                    <a:p>
                      <a:pPr marL="0" marR="0" lvl="0" indent="0" algn="ctr" defTabSz="914400" rtl="0" eaLnBrk="0" fontAlgn="b" latinLnBrk="0" hangingPunct="0">
                        <a:lnSpc>
                          <a:spcPct val="100000"/>
                        </a:lnSpc>
                        <a:spcBef>
                          <a:spcPct val="20000"/>
                        </a:spcBef>
                        <a:spcAft>
                          <a:spcPct val="0"/>
                        </a:spcAft>
                        <a:buClrTx/>
                        <a:buSzTx/>
                        <a:buFontTx/>
                        <a:buNone/>
                        <a:tabLst/>
                      </a:pPr>
                      <a:r>
                        <a:rPr kumimoji="0" lang="es-ES" sz="1000" b="1" i="0" u="none" strike="noStrike" cap="none" normalizeH="0" baseline="0">
                          <a:ln>
                            <a:noFill/>
                          </a:ln>
                          <a:solidFill>
                            <a:schemeClr val="tx1"/>
                          </a:solidFill>
                          <a:effectLst/>
                          <a:latin typeface="Arial" charset="0"/>
                          <a:cs typeface="Arial" charset="0"/>
                        </a:rPr>
                        <a:t> Facilidad de Expansión</a:t>
                      </a:r>
                      <a:endParaRPr kumimoji="0" lang="es-ES" sz="2000" b="0" i="0" u="none" strike="noStrike" cap="none" normalizeH="0" baseline="0">
                        <a:ln>
                          <a:noFill/>
                        </a:ln>
                        <a:solidFill>
                          <a:schemeClr val="tx1"/>
                        </a:solidFill>
                        <a:effectLst/>
                        <a:latin typeface="Verdana" pitchFamily="34"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 latinLnBrk="0" hangingPunct="0">
                        <a:lnSpc>
                          <a:spcPct val="100000"/>
                        </a:lnSpc>
                        <a:spcBef>
                          <a:spcPct val="20000"/>
                        </a:spcBef>
                        <a:spcAft>
                          <a:spcPct val="0"/>
                        </a:spcAft>
                        <a:buClrTx/>
                        <a:buSzTx/>
                        <a:buFontTx/>
                        <a:buNone/>
                        <a:tabLst/>
                      </a:pPr>
                      <a:r>
                        <a:rPr kumimoji="0" lang="es-ES" sz="1000" b="0" i="0" u="none" strike="noStrike" cap="none" normalizeH="0" baseline="0">
                          <a:ln>
                            <a:noFill/>
                          </a:ln>
                          <a:solidFill>
                            <a:schemeClr val="tx1"/>
                          </a:solidFill>
                          <a:effectLst/>
                          <a:latin typeface="Arial" charset="0"/>
                          <a:cs typeface="Arial" charset="0"/>
                        </a:rPr>
                        <a:t>Muy baja</a:t>
                      </a:r>
                      <a:endParaRPr kumimoji="0" lang="es-ES" sz="2000" b="0" i="0" u="none" strike="noStrike" cap="none" normalizeH="0" baseline="0">
                        <a:ln>
                          <a:noFill/>
                        </a:ln>
                        <a:solidFill>
                          <a:schemeClr val="tx1"/>
                        </a:solidFill>
                        <a:effectLst/>
                        <a:latin typeface="Verdana" pitchFamily="34"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 latinLnBrk="0" hangingPunct="0">
                        <a:lnSpc>
                          <a:spcPct val="100000"/>
                        </a:lnSpc>
                        <a:spcBef>
                          <a:spcPct val="20000"/>
                        </a:spcBef>
                        <a:spcAft>
                          <a:spcPct val="0"/>
                        </a:spcAft>
                        <a:buClrTx/>
                        <a:buSzTx/>
                        <a:buFontTx/>
                        <a:buNone/>
                        <a:tabLst/>
                      </a:pPr>
                      <a:r>
                        <a:rPr kumimoji="0" lang="es-ES" sz="1000" b="0" i="0" u="none" strike="noStrike" cap="none" normalizeH="0" baseline="0">
                          <a:ln>
                            <a:noFill/>
                          </a:ln>
                          <a:solidFill>
                            <a:schemeClr val="tx1"/>
                          </a:solidFill>
                          <a:effectLst/>
                          <a:latin typeface="Arial" charset="0"/>
                          <a:cs typeface="Arial" charset="0"/>
                        </a:rPr>
                        <a:t>Baja</a:t>
                      </a:r>
                      <a:endParaRPr kumimoji="0" lang="es-ES" sz="2000" b="0" i="0" u="none" strike="noStrike" cap="none" normalizeH="0" baseline="0">
                        <a:ln>
                          <a:noFill/>
                        </a:ln>
                        <a:solidFill>
                          <a:schemeClr val="tx1"/>
                        </a:solidFill>
                        <a:effectLst/>
                        <a:latin typeface="Verdana" pitchFamily="34"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 latinLnBrk="0" hangingPunct="0">
                        <a:lnSpc>
                          <a:spcPct val="100000"/>
                        </a:lnSpc>
                        <a:spcBef>
                          <a:spcPct val="20000"/>
                        </a:spcBef>
                        <a:spcAft>
                          <a:spcPct val="0"/>
                        </a:spcAft>
                        <a:buClrTx/>
                        <a:buSzTx/>
                        <a:buFontTx/>
                        <a:buNone/>
                        <a:tabLst/>
                      </a:pPr>
                      <a:r>
                        <a:rPr kumimoji="0" lang="es-ES" sz="1000" b="0" i="0" u="none" strike="noStrike" cap="none" normalizeH="0" baseline="0">
                          <a:ln>
                            <a:noFill/>
                          </a:ln>
                          <a:solidFill>
                            <a:schemeClr val="tx1"/>
                          </a:solidFill>
                          <a:effectLst/>
                          <a:latin typeface="Arial" charset="0"/>
                          <a:cs typeface="Arial" charset="0"/>
                        </a:rPr>
                        <a:t>Moderada</a:t>
                      </a:r>
                      <a:endParaRPr kumimoji="0" lang="es-ES" sz="2000" b="0" i="0" u="none" strike="noStrike" cap="none" normalizeH="0" baseline="0">
                        <a:ln>
                          <a:noFill/>
                        </a:ln>
                        <a:solidFill>
                          <a:schemeClr val="tx1"/>
                        </a:solidFill>
                        <a:effectLst/>
                        <a:latin typeface="Verdana" pitchFamily="34"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 latinLnBrk="0" hangingPunct="0">
                        <a:lnSpc>
                          <a:spcPct val="100000"/>
                        </a:lnSpc>
                        <a:spcBef>
                          <a:spcPct val="20000"/>
                        </a:spcBef>
                        <a:spcAft>
                          <a:spcPct val="0"/>
                        </a:spcAft>
                        <a:buClrTx/>
                        <a:buSzTx/>
                        <a:buFontTx/>
                        <a:buNone/>
                        <a:tabLst/>
                      </a:pPr>
                      <a:r>
                        <a:rPr kumimoji="0" lang="es-ES" sz="1000" b="0" i="0" u="none" strike="noStrike" cap="none" normalizeH="0" baseline="0">
                          <a:ln>
                            <a:noFill/>
                          </a:ln>
                          <a:solidFill>
                            <a:schemeClr val="tx1"/>
                          </a:solidFill>
                          <a:effectLst/>
                          <a:latin typeface="Arial" charset="0"/>
                          <a:cs typeface="Arial" charset="0"/>
                        </a:rPr>
                        <a:t>Alta</a:t>
                      </a:r>
                      <a:endParaRPr kumimoji="0" lang="es-ES" sz="2000" b="0" i="0" u="none" strike="noStrike" cap="none" normalizeH="0" baseline="0">
                        <a:ln>
                          <a:noFill/>
                        </a:ln>
                        <a:solidFill>
                          <a:schemeClr val="tx1"/>
                        </a:solidFill>
                        <a:effectLst/>
                        <a:latin typeface="Verdana" pitchFamily="34"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 latinLnBrk="0" hangingPunct="0">
                        <a:lnSpc>
                          <a:spcPct val="100000"/>
                        </a:lnSpc>
                        <a:spcBef>
                          <a:spcPct val="20000"/>
                        </a:spcBef>
                        <a:spcAft>
                          <a:spcPct val="0"/>
                        </a:spcAft>
                        <a:buClrTx/>
                        <a:buSzTx/>
                        <a:buFontTx/>
                        <a:buNone/>
                        <a:tabLst/>
                      </a:pPr>
                      <a:r>
                        <a:rPr kumimoji="0" lang="es-ES" sz="1000" b="0" i="0" u="none" strike="noStrike" cap="none" normalizeH="0" baseline="0">
                          <a:ln>
                            <a:noFill/>
                          </a:ln>
                          <a:solidFill>
                            <a:schemeClr val="tx1"/>
                          </a:solidFill>
                          <a:effectLst/>
                          <a:latin typeface="Arial" charset="0"/>
                          <a:cs typeface="Arial" charset="0"/>
                        </a:rPr>
                        <a:t>Muy alta</a:t>
                      </a:r>
                      <a:endParaRPr kumimoji="0" lang="es-ES" sz="2000" b="0" i="0" u="none" strike="noStrike" cap="none" normalizeH="0" baseline="0">
                        <a:ln>
                          <a:noFill/>
                        </a:ln>
                        <a:solidFill>
                          <a:schemeClr val="tx1"/>
                        </a:solidFill>
                        <a:effectLst/>
                        <a:latin typeface="Verdana" pitchFamily="34"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6"/>
                  </a:ext>
                </a:extLst>
              </a:tr>
              <a:tr h="288925">
                <a:tc>
                  <a:txBody>
                    <a:bodyPr/>
                    <a:lstStyle/>
                    <a:p>
                      <a:pPr marL="0" marR="0" lvl="0" indent="0" algn="ctr" defTabSz="914400" rtl="0" eaLnBrk="0" fontAlgn="b" latinLnBrk="0" hangingPunct="0">
                        <a:lnSpc>
                          <a:spcPct val="100000"/>
                        </a:lnSpc>
                        <a:spcBef>
                          <a:spcPct val="20000"/>
                        </a:spcBef>
                        <a:spcAft>
                          <a:spcPct val="0"/>
                        </a:spcAft>
                        <a:buClrTx/>
                        <a:buSzTx/>
                        <a:buFontTx/>
                        <a:buNone/>
                        <a:tabLst/>
                      </a:pPr>
                      <a:r>
                        <a:rPr kumimoji="0" lang="es-ES" sz="1000" b="1" i="0" u="none" strike="noStrike" cap="none" normalizeH="0" baseline="0">
                          <a:ln>
                            <a:noFill/>
                          </a:ln>
                          <a:solidFill>
                            <a:schemeClr val="tx1"/>
                          </a:solidFill>
                          <a:effectLst/>
                          <a:latin typeface="Arial" charset="0"/>
                          <a:cs typeface="Arial" charset="0"/>
                        </a:rPr>
                        <a:t>Flexibilidad y modulación</a:t>
                      </a:r>
                      <a:endParaRPr kumimoji="0" lang="es-ES" sz="2000" b="0" i="0" u="none" strike="noStrike" cap="none" normalizeH="0" baseline="0">
                        <a:ln>
                          <a:noFill/>
                        </a:ln>
                        <a:solidFill>
                          <a:schemeClr val="tx1"/>
                        </a:solidFill>
                        <a:effectLst/>
                        <a:latin typeface="Verdana" pitchFamily="34"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 latinLnBrk="0" hangingPunct="0">
                        <a:lnSpc>
                          <a:spcPct val="100000"/>
                        </a:lnSpc>
                        <a:spcBef>
                          <a:spcPct val="20000"/>
                        </a:spcBef>
                        <a:spcAft>
                          <a:spcPct val="0"/>
                        </a:spcAft>
                        <a:buClrTx/>
                        <a:buSzTx/>
                        <a:buFontTx/>
                        <a:buNone/>
                        <a:tabLst/>
                      </a:pPr>
                      <a:r>
                        <a:rPr kumimoji="0" lang="es-ES" sz="1000" b="0" i="0" u="none" strike="noStrike" cap="none" normalizeH="0" baseline="0">
                          <a:ln>
                            <a:noFill/>
                          </a:ln>
                          <a:solidFill>
                            <a:schemeClr val="tx1"/>
                          </a:solidFill>
                          <a:effectLst/>
                          <a:latin typeface="Arial" charset="0"/>
                          <a:cs typeface="Arial" charset="0"/>
                        </a:rPr>
                        <a:t>Muy baja</a:t>
                      </a:r>
                      <a:endParaRPr kumimoji="0" lang="es-ES" sz="2000" b="0" i="0" u="none" strike="noStrike" cap="none" normalizeH="0" baseline="0">
                        <a:ln>
                          <a:noFill/>
                        </a:ln>
                        <a:solidFill>
                          <a:schemeClr val="tx1"/>
                        </a:solidFill>
                        <a:effectLst/>
                        <a:latin typeface="Verdana" pitchFamily="34"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 latinLnBrk="0" hangingPunct="0">
                        <a:lnSpc>
                          <a:spcPct val="100000"/>
                        </a:lnSpc>
                        <a:spcBef>
                          <a:spcPct val="20000"/>
                        </a:spcBef>
                        <a:spcAft>
                          <a:spcPct val="0"/>
                        </a:spcAft>
                        <a:buClrTx/>
                        <a:buSzTx/>
                        <a:buFontTx/>
                        <a:buNone/>
                        <a:tabLst/>
                      </a:pPr>
                      <a:r>
                        <a:rPr kumimoji="0" lang="es-ES" sz="1000" b="0" i="0" u="none" strike="noStrike" cap="none" normalizeH="0" baseline="0">
                          <a:ln>
                            <a:noFill/>
                          </a:ln>
                          <a:solidFill>
                            <a:schemeClr val="tx1"/>
                          </a:solidFill>
                          <a:effectLst/>
                          <a:latin typeface="Arial" charset="0"/>
                          <a:cs typeface="Arial" charset="0"/>
                        </a:rPr>
                        <a:t>Baja</a:t>
                      </a:r>
                      <a:endParaRPr kumimoji="0" lang="es-ES" sz="2000" b="0" i="0" u="none" strike="noStrike" cap="none" normalizeH="0" baseline="0">
                        <a:ln>
                          <a:noFill/>
                        </a:ln>
                        <a:solidFill>
                          <a:schemeClr val="tx1"/>
                        </a:solidFill>
                        <a:effectLst/>
                        <a:latin typeface="Verdana" pitchFamily="34"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 latinLnBrk="0" hangingPunct="0">
                        <a:lnSpc>
                          <a:spcPct val="100000"/>
                        </a:lnSpc>
                        <a:spcBef>
                          <a:spcPct val="20000"/>
                        </a:spcBef>
                        <a:spcAft>
                          <a:spcPct val="0"/>
                        </a:spcAft>
                        <a:buClrTx/>
                        <a:buSzTx/>
                        <a:buFontTx/>
                        <a:buNone/>
                        <a:tabLst/>
                      </a:pPr>
                      <a:r>
                        <a:rPr kumimoji="0" lang="es-ES" sz="1000" b="0" i="0" u="none" strike="noStrike" cap="none" normalizeH="0" baseline="0">
                          <a:ln>
                            <a:noFill/>
                          </a:ln>
                          <a:solidFill>
                            <a:schemeClr val="tx1"/>
                          </a:solidFill>
                          <a:effectLst/>
                          <a:latin typeface="Arial" charset="0"/>
                          <a:cs typeface="Arial" charset="0"/>
                        </a:rPr>
                        <a:t>Moderada</a:t>
                      </a:r>
                      <a:endParaRPr kumimoji="0" lang="es-ES" sz="2000" b="0" i="0" u="none" strike="noStrike" cap="none" normalizeH="0" baseline="0">
                        <a:ln>
                          <a:noFill/>
                        </a:ln>
                        <a:solidFill>
                          <a:schemeClr val="tx1"/>
                        </a:solidFill>
                        <a:effectLst/>
                        <a:latin typeface="Verdana" pitchFamily="34"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 latinLnBrk="0" hangingPunct="0">
                        <a:lnSpc>
                          <a:spcPct val="100000"/>
                        </a:lnSpc>
                        <a:spcBef>
                          <a:spcPct val="20000"/>
                        </a:spcBef>
                        <a:spcAft>
                          <a:spcPct val="0"/>
                        </a:spcAft>
                        <a:buClrTx/>
                        <a:buSzTx/>
                        <a:buFontTx/>
                        <a:buNone/>
                        <a:tabLst/>
                      </a:pPr>
                      <a:r>
                        <a:rPr kumimoji="0" lang="es-ES" sz="1000" b="0" i="0" u="none" strike="noStrike" cap="none" normalizeH="0" baseline="0">
                          <a:ln>
                            <a:noFill/>
                          </a:ln>
                          <a:solidFill>
                            <a:schemeClr val="tx1"/>
                          </a:solidFill>
                          <a:effectLst/>
                          <a:latin typeface="Arial" charset="0"/>
                          <a:cs typeface="Arial" charset="0"/>
                        </a:rPr>
                        <a:t>Alta</a:t>
                      </a:r>
                      <a:endParaRPr kumimoji="0" lang="es-ES" sz="2000" b="0" i="0" u="none" strike="noStrike" cap="none" normalizeH="0" baseline="0">
                        <a:ln>
                          <a:noFill/>
                        </a:ln>
                        <a:solidFill>
                          <a:schemeClr val="tx1"/>
                        </a:solidFill>
                        <a:effectLst/>
                        <a:latin typeface="Verdana" pitchFamily="34"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 latinLnBrk="0" hangingPunct="0">
                        <a:lnSpc>
                          <a:spcPct val="100000"/>
                        </a:lnSpc>
                        <a:spcBef>
                          <a:spcPct val="20000"/>
                        </a:spcBef>
                        <a:spcAft>
                          <a:spcPct val="0"/>
                        </a:spcAft>
                        <a:buClrTx/>
                        <a:buSzTx/>
                        <a:buFontTx/>
                        <a:buNone/>
                        <a:tabLst/>
                      </a:pPr>
                      <a:r>
                        <a:rPr kumimoji="0" lang="es-ES" sz="1000" b="0" i="0" u="none" strike="noStrike" cap="none" normalizeH="0" baseline="0">
                          <a:ln>
                            <a:noFill/>
                          </a:ln>
                          <a:solidFill>
                            <a:schemeClr val="tx1"/>
                          </a:solidFill>
                          <a:effectLst/>
                          <a:latin typeface="Arial" charset="0"/>
                          <a:cs typeface="Arial" charset="0"/>
                        </a:rPr>
                        <a:t>Muy alta</a:t>
                      </a:r>
                      <a:endParaRPr kumimoji="0" lang="es-ES" sz="2000" b="0" i="0" u="none" strike="noStrike" cap="none" normalizeH="0" baseline="0">
                        <a:ln>
                          <a:noFill/>
                        </a:ln>
                        <a:solidFill>
                          <a:schemeClr val="tx1"/>
                        </a:solidFill>
                        <a:effectLst/>
                        <a:latin typeface="Verdana" pitchFamily="34"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7"/>
                  </a:ext>
                </a:extLst>
              </a:tr>
              <a:tr h="468313">
                <a:tc>
                  <a:txBody>
                    <a:bodyPr/>
                    <a:lstStyle/>
                    <a:p>
                      <a:pPr marL="0" marR="0" lvl="0" indent="0" algn="ctr" defTabSz="914400" rtl="0" eaLnBrk="0" fontAlgn="b" latinLnBrk="0" hangingPunct="0">
                        <a:lnSpc>
                          <a:spcPct val="100000"/>
                        </a:lnSpc>
                        <a:spcBef>
                          <a:spcPct val="20000"/>
                        </a:spcBef>
                        <a:spcAft>
                          <a:spcPct val="0"/>
                        </a:spcAft>
                        <a:buClrTx/>
                        <a:buSzTx/>
                        <a:buFontTx/>
                        <a:buNone/>
                        <a:tabLst/>
                      </a:pPr>
                      <a:r>
                        <a:rPr kumimoji="0" lang="es-ES" sz="1000" b="1" i="0" u="none" strike="noStrike" cap="none" normalizeH="0" baseline="0">
                          <a:ln>
                            <a:noFill/>
                          </a:ln>
                          <a:solidFill>
                            <a:schemeClr val="tx1"/>
                          </a:solidFill>
                          <a:effectLst/>
                          <a:latin typeface="Arial" charset="0"/>
                          <a:cs typeface="Arial" charset="0"/>
                        </a:rPr>
                        <a:t>Facilidad de operación</a:t>
                      </a:r>
                      <a:endParaRPr kumimoji="0" lang="es-ES" sz="2000" b="0" i="0" u="none" strike="noStrike" cap="none" normalizeH="0" baseline="0">
                        <a:ln>
                          <a:noFill/>
                        </a:ln>
                        <a:solidFill>
                          <a:schemeClr val="tx1"/>
                        </a:solidFill>
                        <a:effectLst/>
                        <a:latin typeface="Verdana" pitchFamily="34"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 latinLnBrk="0" hangingPunct="0">
                        <a:lnSpc>
                          <a:spcPct val="100000"/>
                        </a:lnSpc>
                        <a:spcBef>
                          <a:spcPct val="20000"/>
                        </a:spcBef>
                        <a:spcAft>
                          <a:spcPct val="0"/>
                        </a:spcAft>
                        <a:buClrTx/>
                        <a:buSzTx/>
                        <a:buFontTx/>
                        <a:buNone/>
                        <a:tabLst/>
                      </a:pPr>
                      <a:r>
                        <a:rPr kumimoji="0" lang="es-ES" sz="1000" b="0" i="0" u="none" strike="noStrike" cap="none" normalizeH="0" baseline="0">
                          <a:ln>
                            <a:noFill/>
                          </a:ln>
                          <a:solidFill>
                            <a:schemeClr val="tx1"/>
                          </a:solidFill>
                          <a:effectLst/>
                          <a:latin typeface="Arial" charset="0"/>
                          <a:cs typeface="Arial" charset="0"/>
                        </a:rPr>
                        <a:t>Muy compleja</a:t>
                      </a:r>
                      <a:endParaRPr kumimoji="0" lang="es-ES" sz="2000" b="0" i="0" u="none" strike="noStrike" cap="none" normalizeH="0" baseline="0">
                        <a:ln>
                          <a:noFill/>
                        </a:ln>
                        <a:solidFill>
                          <a:schemeClr val="tx1"/>
                        </a:solidFill>
                        <a:effectLst/>
                        <a:latin typeface="Verdana" pitchFamily="34"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 latinLnBrk="0" hangingPunct="0">
                        <a:lnSpc>
                          <a:spcPct val="100000"/>
                        </a:lnSpc>
                        <a:spcBef>
                          <a:spcPct val="20000"/>
                        </a:spcBef>
                        <a:spcAft>
                          <a:spcPct val="0"/>
                        </a:spcAft>
                        <a:buClrTx/>
                        <a:buSzTx/>
                        <a:buFontTx/>
                        <a:buNone/>
                        <a:tabLst/>
                      </a:pPr>
                      <a:r>
                        <a:rPr kumimoji="0" lang="es-ES" sz="1000" b="0" i="0" u="none" strike="noStrike" cap="none" normalizeH="0" baseline="0">
                          <a:ln>
                            <a:noFill/>
                          </a:ln>
                          <a:solidFill>
                            <a:schemeClr val="tx1"/>
                          </a:solidFill>
                          <a:effectLst/>
                          <a:latin typeface="Arial" charset="0"/>
                          <a:cs typeface="Arial" charset="0"/>
                        </a:rPr>
                        <a:t>Compleja</a:t>
                      </a:r>
                      <a:endParaRPr kumimoji="0" lang="es-ES" sz="2000" b="0" i="0" u="none" strike="noStrike" cap="none" normalizeH="0" baseline="0">
                        <a:ln>
                          <a:noFill/>
                        </a:ln>
                        <a:solidFill>
                          <a:schemeClr val="tx1"/>
                        </a:solidFill>
                        <a:effectLst/>
                        <a:latin typeface="Verdana" pitchFamily="34"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 latinLnBrk="0" hangingPunct="0">
                        <a:lnSpc>
                          <a:spcPct val="100000"/>
                        </a:lnSpc>
                        <a:spcBef>
                          <a:spcPct val="20000"/>
                        </a:spcBef>
                        <a:spcAft>
                          <a:spcPct val="0"/>
                        </a:spcAft>
                        <a:buClrTx/>
                        <a:buSzTx/>
                        <a:buFontTx/>
                        <a:buNone/>
                        <a:tabLst/>
                      </a:pPr>
                      <a:r>
                        <a:rPr kumimoji="0" lang="es-ES" sz="1000" b="0" i="0" u="none" strike="noStrike" cap="none" normalizeH="0" baseline="0">
                          <a:ln>
                            <a:noFill/>
                          </a:ln>
                          <a:solidFill>
                            <a:schemeClr val="tx1"/>
                          </a:solidFill>
                          <a:effectLst/>
                          <a:latin typeface="Arial" charset="0"/>
                          <a:cs typeface="Arial" charset="0"/>
                        </a:rPr>
                        <a:t>Moderada</a:t>
                      </a:r>
                      <a:endParaRPr kumimoji="0" lang="es-ES" sz="2000" b="0" i="0" u="none" strike="noStrike" cap="none" normalizeH="0" baseline="0">
                        <a:ln>
                          <a:noFill/>
                        </a:ln>
                        <a:solidFill>
                          <a:schemeClr val="tx1"/>
                        </a:solidFill>
                        <a:effectLst/>
                        <a:latin typeface="Verdana" pitchFamily="34"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 latinLnBrk="0" hangingPunct="0">
                        <a:lnSpc>
                          <a:spcPct val="100000"/>
                        </a:lnSpc>
                        <a:spcBef>
                          <a:spcPct val="20000"/>
                        </a:spcBef>
                        <a:spcAft>
                          <a:spcPct val="0"/>
                        </a:spcAft>
                        <a:buClrTx/>
                        <a:buSzTx/>
                        <a:buFontTx/>
                        <a:buNone/>
                        <a:tabLst/>
                      </a:pPr>
                      <a:r>
                        <a:rPr kumimoji="0" lang="es-ES" sz="1000" b="0" i="0" u="none" strike="noStrike" cap="none" normalizeH="0" baseline="0">
                          <a:ln>
                            <a:noFill/>
                          </a:ln>
                          <a:solidFill>
                            <a:schemeClr val="tx1"/>
                          </a:solidFill>
                          <a:effectLst/>
                          <a:latin typeface="Arial" charset="0"/>
                          <a:cs typeface="Arial" charset="0"/>
                        </a:rPr>
                        <a:t>Sencilla</a:t>
                      </a:r>
                      <a:endParaRPr kumimoji="0" lang="es-ES" sz="2000" b="0" i="0" u="none" strike="noStrike" cap="none" normalizeH="0" baseline="0">
                        <a:ln>
                          <a:noFill/>
                        </a:ln>
                        <a:solidFill>
                          <a:schemeClr val="tx1"/>
                        </a:solidFill>
                        <a:effectLst/>
                        <a:latin typeface="Verdana" pitchFamily="34"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 latinLnBrk="0" hangingPunct="0">
                        <a:lnSpc>
                          <a:spcPct val="100000"/>
                        </a:lnSpc>
                        <a:spcBef>
                          <a:spcPct val="20000"/>
                        </a:spcBef>
                        <a:spcAft>
                          <a:spcPct val="0"/>
                        </a:spcAft>
                        <a:buClrTx/>
                        <a:buSzTx/>
                        <a:buFontTx/>
                        <a:buNone/>
                        <a:tabLst/>
                      </a:pPr>
                      <a:r>
                        <a:rPr kumimoji="0" lang="es-ES" sz="1000" b="0" i="0" u="none" strike="noStrike" cap="none" normalizeH="0" baseline="0">
                          <a:ln>
                            <a:noFill/>
                          </a:ln>
                          <a:solidFill>
                            <a:schemeClr val="tx1"/>
                          </a:solidFill>
                          <a:effectLst/>
                          <a:latin typeface="Arial" charset="0"/>
                          <a:cs typeface="Arial" charset="0"/>
                        </a:rPr>
                        <a:t>Muy sencilla</a:t>
                      </a:r>
                      <a:endParaRPr kumimoji="0" lang="es-ES" sz="2000" b="0" i="0" u="none" strike="noStrike" cap="none" normalizeH="0" baseline="0">
                        <a:ln>
                          <a:noFill/>
                        </a:ln>
                        <a:solidFill>
                          <a:schemeClr val="tx1"/>
                        </a:solidFill>
                        <a:effectLst/>
                        <a:latin typeface="Verdana" pitchFamily="34"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8"/>
                  </a:ext>
                </a:extLst>
              </a:tr>
              <a:tr h="466725">
                <a:tc>
                  <a:txBody>
                    <a:bodyPr/>
                    <a:lstStyle/>
                    <a:p>
                      <a:pPr marL="0" marR="0" lvl="0" indent="0" algn="ctr" defTabSz="914400" rtl="0" eaLnBrk="0" fontAlgn="b" latinLnBrk="0" hangingPunct="0">
                        <a:lnSpc>
                          <a:spcPct val="100000"/>
                        </a:lnSpc>
                        <a:spcBef>
                          <a:spcPct val="20000"/>
                        </a:spcBef>
                        <a:spcAft>
                          <a:spcPct val="0"/>
                        </a:spcAft>
                        <a:buClrTx/>
                        <a:buSzTx/>
                        <a:buFontTx/>
                        <a:buNone/>
                        <a:tabLst/>
                      </a:pPr>
                      <a:r>
                        <a:rPr kumimoji="0" lang="es-ES" sz="1000" b="1" i="0" u="none" strike="noStrike" cap="none" normalizeH="0" baseline="0">
                          <a:ln>
                            <a:noFill/>
                          </a:ln>
                          <a:solidFill>
                            <a:schemeClr val="tx1"/>
                          </a:solidFill>
                          <a:effectLst/>
                          <a:latin typeface="Arial" charset="0"/>
                          <a:cs typeface="Arial" charset="0"/>
                        </a:rPr>
                        <a:t>Facilidad de constructibilidad </a:t>
                      </a:r>
                      <a:endParaRPr kumimoji="0" lang="es-ES" sz="2000" b="0" i="0" u="none" strike="noStrike" cap="none" normalizeH="0" baseline="0">
                        <a:ln>
                          <a:noFill/>
                        </a:ln>
                        <a:solidFill>
                          <a:schemeClr val="tx1"/>
                        </a:solidFill>
                        <a:effectLst/>
                        <a:latin typeface="Verdana" pitchFamily="34"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 latinLnBrk="0" hangingPunct="0">
                        <a:lnSpc>
                          <a:spcPct val="100000"/>
                        </a:lnSpc>
                        <a:spcBef>
                          <a:spcPct val="20000"/>
                        </a:spcBef>
                        <a:spcAft>
                          <a:spcPct val="0"/>
                        </a:spcAft>
                        <a:buClrTx/>
                        <a:buSzTx/>
                        <a:buFontTx/>
                        <a:buNone/>
                        <a:tabLst/>
                      </a:pPr>
                      <a:r>
                        <a:rPr kumimoji="0" lang="es-ES" sz="1000" b="0" i="0" u="none" strike="noStrike" cap="none" normalizeH="0" baseline="0">
                          <a:ln>
                            <a:noFill/>
                          </a:ln>
                          <a:solidFill>
                            <a:schemeClr val="tx1"/>
                          </a:solidFill>
                          <a:effectLst/>
                          <a:latin typeface="Arial" charset="0"/>
                          <a:cs typeface="Arial" charset="0"/>
                        </a:rPr>
                        <a:t>Muy compleja</a:t>
                      </a:r>
                      <a:endParaRPr kumimoji="0" lang="es-ES" sz="2000" b="0" i="0" u="none" strike="noStrike" cap="none" normalizeH="0" baseline="0">
                        <a:ln>
                          <a:noFill/>
                        </a:ln>
                        <a:solidFill>
                          <a:schemeClr val="tx1"/>
                        </a:solidFill>
                        <a:effectLst/>
                        <a:latin typeface="Verdana" pitchFamily="34"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 latinLnBrk="0" hangingPunct="0">
                        <a:lnSpc>
                          <a:spcPct val="100000"/>
                        </a:lnSpc>
                        <a:spcBef>
                          <a:spcPct val="20000"/>
                        </a:spcBef>
                        <a:spcAft>
                          <a:spcPct val="0"/>
                        </a:spcAft>
                        <a:buClrTx/>
                        <a:buSzTx/>
                        <a:buFontTx/>
                        <a:buNone/>
                        <a:tabLst/>
                      </a:pPr>
                      <a:r>
                        <a:rPr kumimoji="0" lang="es-ES" sz="1000" b="0" i="0" u="none" strike="noStrike" cap="none" normalizeH="0" baseline="0">
                          <a:ln>
                            <a:noFill/>
                          </a:ln>
                          <a:solidFill>
                            <a:schemeClr val="tx1"/>
                          </a:solidFill>
                          <a:effectLst/>
                          <a:latin typeface="Arial" charset="0"/>
                          <a:cs typeface="Arial" charset="0"/>
                        </a:rPr>
                        <a:t>Compleja</a:t>
                      </a:r>
                      <a:endParaRPr kumimoji="0" lang="es-ES" sz="2000" b="0" i="0" u="none" strike="noStrike" cap="none" normalizeH="0" baseline="0">
                        <a:ln>
                          <a:noFill/>
                        </a:ln>
                        <a:solidFill>
                          <a:schemeClr val="tx1"/>
                        </a:solidFill>
                        <a:effectLst/>
                        <a:latin typeface="Verdana" pitchFamily="34"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 latinLnBrk="0" hangingPunct="0">
                        <a:lnSpc>
                          <a:spcPct val="100000"/>
                        </a:lnSpc>
                        <a:spcBef>
                          <a:spcPct val="20000"/>
                        </a:spcBef>
                        <a:spcAft>
                          <a:spcPct val="0"/>
                        </a:spcAft>
                        <a:buClrTx/>
                        <a:buSzTx/>
                        <a:buFontTx/>
                        <a:buNone/>
                        <a:tabLst/>
                      </a:pPr>
                      <a:r>
                        <a:rPr kumimoji="0" lang="es-ES" sz="1000" b="0" i="0" u="none" strike="noStrike" cap="none" normalizeH="0" baseline="0">
                          <a:ln>
                            <a:noFill/>
                          </a:ln>
                          <a:solidFill>
                            <a:schemeClr val="tx1"/>
                          </a:solidFill>
                          <a:effectLst/>
                          <a:latin typeface="Arial" charset="0"/>
                          <a:cs typeface="Arial" charset="0"/>
                        </a:rPr>
                        <a:t>Moderada</a:t>
                      </a:r>
                      <a:endParaRPr kumimoji="0" lang="es-ES" sz="2000" b="0" i="0" u="none" strike="noStrike" cap="none" normalizeH="0" baseline="0">
                        <a:ln>
                          <a:noFill/>
                        </a:ln>
                        <a:solidFill>
                          <a:schemeClr val="tx1"/>
                        </a:solidFill>
                        <a:effectLst/>
                        <a:latin typeface="Verdana" pitchFamily="34"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 latinLnBrk="0" hangingPunct="0">
                        <a:lnSpc>
                          <a:spcPct val="100000"/>
                        </a:lnSpc>
                        <a:spcBef>
                          <a:spcPct val="20000"/>
                        </a:spcBef>
                        <a:spcAft>
                          <a:spcPct val="0"/>
                        </a:spcAft>
                        <a:buClrTx/>
                        <a:buSzTx/>
                        <a:buFontTx/>
                        <a:buNone/>
                        <a:tabLst/>
                      </a:pPr>
                      <a:r>
                        <a:rPr kumimoji="0" lang="es-ES" sz="1000" b="0" i="0" u="none" strike="noStrike" cap="none" normalizeH="0" baseline="0">
                          <a:ln>
                            <a:noFill/>
                          </a:ln>
                          <a:solidFill>
                            <a:schemeClr val="tx1"/>
                          </a:solidFill>
                          <a:effectLst/>
                          <a:latin typeface="Arial" charset="0"/>
                          <a:cs typeface="Arial" charset="0"/>
                        </a:rPr>
                        <a:t>Sencilla</a:t>
                      </a:r>
                      <a:endParaRPr kumimoji="0" lang="es-ES" sz="2000" b="0" i="0" u="none" strike="noStrike" cap="none" normalizeH="0" baseline="0">
                        <a:ln>
                          <a:noFill/>
                        </a:ln>
                        <a:solidFill>
                          <a:schemeClr val="tx1"/>
                        </a:solidFill>
                        <a:effectLst/>
                        <a:latin typeface="Verdana" pitchFamily="34"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 latinLnBrk="0" hangingPunct="0">
                        <a:lnSpc>
                          <a:spcPct val="100000"/>
                        </a:lnSpc>
                        <a:spcBef>
                          <a:spcPct val="20000"/>
                        </a:spcBef>
                        <a:spcAft>
                          <a:spcPct val="0"/>
                        </a:spcAft>
                        <a:buClrTx/>
                        <a:buSzTx/>
                        <a:buFontTx/>
                        <a:buNone/>
                        <a:tabLst/>
                      </a:pPr>
                      <a:r>
                        <a:rPr kumimoji="0" lang="es-ES" sz="1000" b="0" i="0" u="none" strike="noStrike" cap="none" normalizeH="0" baseline="0" dirty="0">
                          <a:ln>
                            <a:noFill/>
                          </a:ln>
                          <a:solidFill>
                            <a:schemeClr val="tx1"/>
                          </a:solidFill>
                          <a:effectLst/>
                          <a:latin typeface="Arial" charset="0"/>
                          <a:cs typeface="Arial" charset="0"/>
                        </a:rPr>
                        <a:t>Muy sencilla</a:t>
                      </a:r>
                      <a:endParaRPr kumimoji="0" lang="es-ES" sz="2000" b="0" i="0" u="none" strike="noStrike" cap="none" normalizeH="0" baseline="0" dirty="0">
                        <a:ln>
                          <a:noFill/>
                        </a:ln>
                        <a:solidFill>
                          <a:schemeClr val="tx1"/>
                        </a:solidFill>
                        <a:effectLst/>
                        <a:latin typeface="Verdana" pitchFamily="34"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9"/>
                  </a:ext>
                </a:extLst>
              </a:tr>
            </a:tbl>
          </a:graphicData>
        </a:graphic>
      </p:graphicFrame>
      <p:sp>
        <p:nvSpPr>
          <p:cNvPr id="5" name="4 Rectángulo"/>
          <p:cNvSpPr/>
          <p:nvPr/>
        </p:nvSpPr>
        <p:spPr>
          <a:xfrm>
            <a:off x="3143240" y="500042"/>
            <a:ext cx="3082896" cy="341632"/>
          </a:xfrm>
          <a:prstGeom prst="rect">
            <a:avLst/>
          </a:prstGeom>
        </p:spPr>
        <p:txBody>
          <a:bodyPr wrap="none">
            <a:spAutoFit/>
          </a:bodyPr>
          <a:lstStyle/>
          <a:p>
            <a:pPr algn="ctr">
              <a:lnSpc>
                <a:spcPct val="90000"/>
              </a:lnSpc>
              <a:spcBef>
                <a:spcPct val="50000"/>
              </a:spcBef>
              <a:defRPr/>
            </a:pPr>
            <a:r>
              <a:rPr lang="es-ES_tradnl" b="1" dirty="0">
                <a:effectLst>
                  <a:outerShdw blurRad="38100" dist="38100" dir="2700000" algn="tl">
                    <a:srgbClr val="000000"/>
                  </a:outerShdw>
                </a:effectLst>
                <a:latin typeface="Arial" pitchFamily="34" charset="0"/>
                <a:cs typeface="Arial" pitchFamily="34" charset="0"/>
              </a:rPr>
              <a:t>Metodología de Selección </a:t>
            </a:r>
          </a:p>
        </p:txBody>
      </p:sp>
      <p:pic>
        <p:nvPicPr>
          <p:cNvPr id="6" name="Imagen 2"/>
          <p:cNvPicPr>
            <a:picLocks noChangeAspect="1" noChangeArrowheads="1"/>
          </p:cNvPicPr>
          <p:nvPr/>
        </p:nvPicPr>
        <p:blipFill>
          <a:blip r:embed="rId2" cstate="print"/>
          <a:srcRect/>
          <a:stretch>
            <a:fillRect/>
          </a:stretch>
        </p:blipFill>
        <p:spPr bwMode="auto">
          <a:xfrm>
            <a:off x="0" y="0"/>
            <a:ext cx="1119693" cy="1167432"/>
          </a:xfrm>
          <a:prstGeom prst="rect">
            <a:avLst/>
          </a:prstGeom>
          <a:noFill/>
          <a:ln w="9525">
            <a:noFill/>
            <a:miter lim="800000"/>
            <a:headEnd/>
            <a:tailEnd/>
          </a:ln>
        </p:spPr>
      </p:pic>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Group 899"/>
          <p:cNvGraphicFramePr>
            <a:graphicFrameLocks noGrp="1"/>
          </p:cNvGraphicFramePr>
          <p:nvPr/>
        </p:nvGraphicFramePr>
        <p:xfrm>
          <a:off x="539750" y="2786063"/>
          <a:ext cx="8242300" cy="3388995"/>
        </p:xfrm>
        <a:graphic>
          <a:graphicData uri="http://schemas.openxmlformats.org/drawingml/2006/table">
            <a:tbl>
              <a:tblPr/>
              <a:tblGrid>
                <a:gridCol w="2146300">
                  <a:extLst>
                    <a:ext uri="{9D8B030D-6E8A-4147-A177-3AD203B41FA5}">
                      <a16:colId xmlns:a16="http://schemas.microsoft.com/office/drawing/2014/main" val="20000"/>
                    </a:ext>
                  </a:extLst>
                </a:gridCol>
                <a:gridCol w="762000">
                  <a:extLst>
                    <a:ext uri="{9D8B030D-6E8A-4147-A177-3AD203B41FA5}">
                      <a16:colId xmlns:a16="http://schemas.microsoft.com/office/drawing/2014/main" val="20001"/>
                    </a:ext>
                  </a:extLst>
                </a:gridCol>
                <a:gridCol w="762000">
                  <a:extLst>
                    <a:ext uri="{9D8B030D-6E8A-4147-A177-3AD203B41FA5}">
                      <a16:colId xmlns:a16="http://schemas.microsoft.com/office/drawing/2014/main" val="20002"/>
                    </a:ext>
                  </a:extLst>
                </a:gridCol>
                <a:gridCol w="762000">
                  <a:extLst>
                    <a:ext uri="{9D8B030D-6E8A-4147-A177-3AD203B41FA5}">
                      <a16:colId xmlns:a16="http://schemas.microsoft.com/office/drawing/2014/main" val="20003"/>
                    </a:ext>
                  </a:extLst>
                </a:gridCol>
                <a:gridCol w="762000">
                  <a:extLst>
                    <a:ext uri="{9D8B030D-6E8A-4147-A177-3AD203B41FA5}">
                      <a16:colId xmlns:a16="http://schemas.microsoft.com/office/drawing/2014/main" val="20004"/>
                    </a:ext>
                  </a:extLst>
                </a:gridCol>
                <a:gridCol w="762000">
                  <a:extLst>
                    <a:ext uri="{9D8B030D-6E8A-4147-A177-3AD203B41FA5}">
                      <a16:colId xmlns:a16="http://schemas.microsoft.com/office/drawing/2014/main" val="20005"/>
                    </a:ext>
                  </a:extLst>
                </a:gridCol>
                <a:gridCol w="762000">
                  <a:extLst>
                    <a:ext uri="{9D8B030D-6E8A-4147-A177-3AD203B41FA5}">
                      <a16:colId xmlns:a16="http://schemas.microsoft.com/office/drawing/2014/main" val="20006"/>
                    </a:ext>
                  </a:extLst>
                </a:gridCol>
                <a:gridCol w="762000">
                  <a:extLst>
                    <a:ext uri="{9D8B030D-6E8A-4147-A177-3AD203B41FA5}">
                      <a16:colId xmlns:a16="http://schemas.microsoft.com/office/drawing/2014/main" val="20007"/>
                    </a:ext>
                  </a:extLst>
                </a:gridCol>
                <a:gridCol w="762000">
                  <a:extLst>
                    <a:ext uri="{9D8B030D-6E8A-4147-A177-3AD203B41FA5}">
                      <a16:colId xmlns:a16="http://schemas.microsoft.com/office/drawing/2014/main" val="20008"/>
                    </a:ext>
                  </a:extLst>
                </a:gridCol>
              </a:tblGrid>
              <a:tr h="244475">
                <a:tc>
                  <a:txBody>
                    <a:bodyPr/>
                    <a:lstStyle/>
                    <a:p>
                      <a:pPr marL="0" marR="0" lvl="0" indent="0" algn="ctr" defTabSz="914400" rtl="0" eaLnBrk="1" fontAlgn="b" latinLnBrk="0" hangingPunct="1">
                        <a:lnSpc>
                          <a:spcPct val="100000"/>
                        </a:lnSpc>
                        <a:spcBef>
                          <a:spcPct val="20000"/>
                        </a:spcBef>
                        <a:spcAft>
                          <a:spcPct val="0"/>
                        </a:spcAft>
                        <a:buClrTx/>
                        <a:buSzTx/>
                        <a:buFontTx/>
                        <a:buNone/>
                        <a:tabLst/>
                      </a:pPr>
                      <a:r>
                        <a:rPr kumimoji="0" lang="es-ES" sz="1200" b="1" i="0" u="none" strike="noStrike" cap="none" normalizeH="0" baseline="0" dirty="0">
                          <a:ln>
                            <a:noFill/>
                          </a:ln>
                          <a:solidFill>
                            <a:schemeClr val="tx1"/>
                          </a:solidFill>
                          <a:effectLst/>
                          <a:latin typeface="Arial" charset="0"/>
                          <a:cs typeface="Arial" charset="0"/>
                        </a:rPr>
                        <a:t>PARÁMETROS</a:t>
                      </a:r>
                      <a:endParaRPr kumimoji="0" lang="es-ES" sz="2000" b="0" i="0" u="none" strike="noStrike" cap="none" normalizeH="0" baseline="0" dirty="0">
                        <a:ln>
                          <a:noFill/>
                        </a:ln>
                        <a:solidFill>
                          <a:schemeClr val="tx1"/>
                        </a:solidFill>
                        <a:effectLst/>
                        <a:latin typeface="Verdana" pitchFamily="34"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0C0C0"/>
                    </a:solidFill>
                  </a:tcPr>
                </a:tc>
                <a:tc>
                  <a:txBody>
                    <a:bodyPr/>
                    <a:lstStyle/>
                    <a:p>
                      <a:pPr marL="0" marR="0" lvl="0" indent="0" algn="ctr" defTabSz="914400" rtl="0" eaLnBrk="1" fontAlgn="b" latinLnBrk="0" hangingPunct="1">
                        <a:lnSpc>
                          <a:spcPct val="100000"/>
                        </a:lnSpc>
                        <a:spcBef>
                          <a:spcPct val="20000"/>
                        </a:spcBef>
                        <a:spcAft>
                          <a:spcPct val="0"/>
                        </a:spcAft>
                        <a:buClrTx/>
                        <a:buSzTx/>
                        <a:buFontTx/>
                        <a:buNone/>
                        <a:tabLst/>
                      </a:pPr>
                      <a:r>
                        <a:rPr kumimoji="0" lang="es-ES" sz="1000" b="1" i="0" u="none" strike="noStrike" cap="none" normalizeH="0" baseline="0">
                          <a:ln>
                            <a:noFill/>
                          </a:ln>
                          <a:solidFill>
                            <a:schemeClr val="tx1"/>
                          </a:solidFill>
                          <a:effectLst/>
                          <a:latin typeface="Arial" charset="0"/>
                          <a:cs typeface="Arial" charset="0"/>
                        </a:rPr>
                        <a:t>PESO</a:t>
                      </a:r>
                      <a:endParaRPr kumimoji="0" lang="es-ES" sz="2000" b="0" i="0" u="none" strike="noStrike" cap="none" normalizeH="0" baseline="0">
                        <a:ln>
                          <a:noFill/>
                        </a:ln>
                        <a:solidFill>
                          <a:schemeClr val="tx1"/>
                        </a:solidFill>
                        <a:effectLst/>
                        <a:latin typeface="Verdana" pitchFamily="34"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0C0C0"/>
                    </a:solidFill>
                  </a:tcPr>
                </a:tc>
                <a:tc>
                  <a:txBody>
                    <a:bodyPr/>
                    <a:lstStyle/>
                    <a:p>
                      <a:pPr marL="0" marR="0" lvl="0" indent="0" algn="ctr" defTabSz="914400" rtl="0" eaLnBrk="1" fontAlgn="b" latinLnBrk="0" hangingPunct="1">
                        <a:lnSpc>
                          <a:spcPct val="100000"/>
                        </a:lnSpc>
                        <a:spcBef>
                          <a:spcPct val="20000"/>
                        </a:spcBef>
                        <a:spcAft>
                          <a:spcPct val="0"/>
                        </a:spcAft>
                        <a:buClrTx/>
                        <a:buSzTx/>
                        <a:buFontTx/>
                        <a:buNone/>
                        <a:tabLst/>
                      </a:pPr>
                      <a:r>
                        <a:rPr kumimoji="0" lang="es-ES" sz="1000" b="1" i="0" u="none" strike="noStrike" cap="none" normalizeH="0" baseline="0">
                          <a:ln>
                            <a:noFill/>
                          </a:ln>
                          <a:solidFill>
                            <a:schemeClr val="tx1"/>
                          </a:solidFill>
                          <a:effectLst/>
                          <a:latin typeface="Arial" charset="0"/>
                          <a:cs typeface="Arial" charset="0"/>
                        </a:rPr>
                        <a:t>PESO (%)</a:t>
                      </a:r>
                      <a:endParaRPr kumimoji="0" lang="es-ES" sz="2000" b="0" i="0" u="none" strike="noStrike" cap="none" normalizeH="0" baseline="0">
                        <a:ln>
                          <a:noFill/>
                        </a:ln>
                        <a:solidFill>
                          <a:schemeClr val="tx1"/>
                        </a:solidFill>
                        <a:effectLst/>
                        <a:latin typeface="Verdana" pitchFamily="34"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0C0C0"/>
                    </a:solidFill>
                  </a:tcPr>
                </a:tc>
                <a:tc>
                  <a:txBody>
                    <a:bodyPr/>
                    <a:lstStyle/>
                    <a:p>
                      <a:pPr marL="0" marR="0" lvl="0" indent="0" algn="ctr" defTabSz="914400" rtl="0" eaLnBrk="1" fontAlgn="b" latinLnBrk="0" hangingPunct="1">
                        <a:lnSpc>
                          <a:spcPct val="100000"/>
                        </a:lnSpc>
                        <a:spcBef>
                          <a:spcPct val="20000"/>
                        </a:spcBef>
                        <a:spcAft>
                          <a:spcPct val="0"/>
                        </a:spcAft>
                        <a:buClrTx/>
                        <a:buSzTx/>
                        <a:buFontTx/>
                        <a:buNone/>
                        <a:tabLst/>
                      </a:pPr>
                      <a:r>
                        <a:rPr kumimoji="0" lang="es-ES" sz="1000" b="1" i="0" u="none" strike="noStrike" cap="none" normalizeH="0" baseline="0">
                          <a:ln>
                            <a:noFill/>
                          </a:ln>
                          <a:solidFill>
                            <a:schemeClr val="tx1"/>
                          </a:solidFill>
                          <a:effectLst/>
                          <a:latin typeface="Arial" charset="0"/>
                          <a:cs typeface="Arial" charset="0"/>
                        </a:rPr>
                        <a:t> </a:t>
                      </a:r>
                      <a:endParaRPr kumimoji="0" lang="es-ES" sz="2000" b="0" i="0" u="none" strike="noStrike" cap="none" normalizeH="0" baseline="0">
                        <a:ln>
                          <a:noFill/>
                        </a:ln>
                        <a:solidFill>
                          <a:schemeClr val="tx1"/>
                        </a:solidFill>
                        <a:effectLst/>
                        <a:latin typeface="Verdana" pitchFamily="34"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0C0C0"/>
                    </a:solidFill>
                  </a:tcPr>
                </a:tc>
                <a:tc>
                  <a:txBody>
                    <a:bodyPr/>
                    <a:lstStyle/>
                    <a:p>
                      <a:pPr marL="0" marR="0" lvl="0" indent="0" algn="ctr" defTabSz="914400" rtl="0" eaLnBrk="1" fontAlgn="b" latinLnBrk="0" hangingPunct="1">
                        <a:lnSpc>
                          <a:spcPct val="100000"/>
                        </a:lnSpc>
                        <a:spcBef>
                          <a:spcPct val="20000"/>
                        </a:spcBef>
                        <a:spcAft>
                          <a:spcPct val="0"/>
                        </a:spcAft>
                        <a:buClrTx/>
                        <a:buSzTx/>
                        <a:buFontTx/>
                        <a:buNone/>
                        <a:tabLst/>
                      </a:pPr>
                      <a:r>
                        <a:rPr kumimoji="0" lang="es-ES" sz="1000" b="1" i="0" u="none" strike="noStrike" cap="none" normalizeH="0" baseline="0">
                          <a:ln>
                            <a:noFill/>
                          </a:ln>
                          <a:solidFill>
                            <a:schemeClr val="tx1"/>
                          </a:solidFill>
                          <a:effectLst/>
                          <a:latin typeface="Arial" charset="0"/>
                          <a:cs typeface="Arial" charset="0"/>
                        </a:rPr>
                        <a:t> </a:t>
                      </a:r>
                      <a:endParaRPr kumimoji="0" lang="es-ES" sz="2000" b="0" i="0" u="none" strike="noStrike" cap="none" normalizeH="0" baseline="0">
                        <a:ln>
                          <a:noFill/>
                        </a:ln>
                        <a:solidFill>
                          <a:schemeClr val="tx1"/>
                        </a:solidFill>
                        <a:effectLst/>
                        <a:latin typeface="Verdana" pitchFamily="34"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0C0C0"/>
                    </a:solidFill>
                  </a:tcPr>
                </a:tc>
                <a:tc gridSpan="2">
                  <a:txBody>
                    <a:bodyPr/>
                    <a:lstStyle/>
                    <a:p>
                      <a:pPr marL="0" marR="0" lvl="0" indent="0" algn="ctr" defTabSz="914400" rtl="0" eaLnBrk="1" fontAlgn="b" latinLnBrk="0" hangingPunct="1">
                        <a:lnSpc>
                          <a:spcPct val="100000"/>
                        </a:lnSpc>
                        <a:spcBef>
                          <a:spcPct val="20000"/>
                        </a:spcBef>
                        <a:spcAft>
                          <a:spcPct val="0"/>
                        </a:spcAft>
                        <a:buClrTx/>
                        <a:buSzTx/>
                        <a:buFontTx/>
                        <a:buNone/>
                        <a:tabLst/>
                      </a:pPr>
                      <a:r>
                        <a:rPr kumimoji="0" lang="es-ES" sz="1000" b="1" i="0" u="none" strike="noStrike" cap="none" normalizeH="0" baseline="0">
                          <a:ln>
                            <a:noFill/>
                          </a:ln>
                          <a:solidFill>
                            <a:schemeClr val="tx1"/>
                          </a:solidFill>
                          <a:effectLst/>
                          <a:latin typeface="Arial" charset="0"/>
                          <a:cs typeface="Arial" charset="0"/>
                        </a:rPr>
                        <a:t>BREAKER Y MEDIO</a:t>
                      </a:r>
                      <a:endParaRPr kumimoji="0" lang="es-ES" sz="2000" b="0" i="0" u="none" strike="noStrike" cap="none" normalizeH="0" baseline="0">
                        <a:ln>
                          <a:noFill/>
                        </a:ln>
                        <a:solidFill>
                          <a:schemeClr val="tx1"/>
                        </a:solidFill>
                        <a:effectLst/>
                        <a:latin typeface="Verdana" pitchFamily="34"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0C0C0"/>
                    </a:solidFill>
                  </a:tcPr>
                </a:tc>
                <a:tc hMerge="1">
                  <a:txBody>
                    <a:bodyPr/>
                    <a:lstStyle/>
                    <a:p>
                      <a:endParaRPr lang="es-ES"/>
                    </a:p>
                  </a:txBody>
                  <a:tcPr/>
                </a:tc>
                <a:tc gridSpan="2">
                  <a:txBody>
                    <a:bodyPr/>
                    <a:lstStyle/>
                    <a:p>
                      <a:pPr marL="0" marR="0" lvl="0" indent="0" algn="ctr" defTabSz="914400" rtl="0" eaLnBrk="1" fontAlgn="b" latinLnBrk="0" hangingPunct="1">
                        <a:lnSpc>
                          <a:spcPct val="100000"/>
                        </a:lnSpc>
                        <a:spcBef>
                          <a:spcPct val="20000"/>
                        </a:spcBef>
                        <a:spcAft>
                          <a:spcPct val="0"/>
                        </a:spcAft>
                        <a:buClrTx/>
                        <a:buSzTx/>
                        <a:buFontTx/>
                        <a:buNone/>
                        <a:tabLst/>
                      </a:pPr>
                      <a:r>
                        <a:rPr kumimoji="0" lang="es-ES" sz="1000" b="1" i="0" u="none" strike="noStrike" cap="none" normalizeH="0" baseline="0">
                          <a:ln>
                            <a:noFill/>
                          </a:ln>
                          <a:solidFill>
                            <a:schemeClr val="tx1"/>
                          </a:solidFill>
                          <a:effectLst/>
                          <a:latin typeface="Arial" charset="0"/>
                          <a:cs typeface="Arial" charset="0"/>
                        </a:rPr>
                        <a:t>ANILLO COMBINADO</a:t>
                      </a:r>
                      <a:endParaRPr kumimoji="0" lang="es-ES" sz="2000" b="0" i="0" u="none" strike="noStrike" cap="none" normalizeH="0" baseline="0">
                        <a:ln>
                          <a:noFill/>
                        </a:ln>
                        <a:solidFill>
                          <a:schemeClr val="tx1"/>
                        </a:solidFill>
                        <a:effectLst/>
                        <a:latin typeface="Verdana" pitchFamily="34"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0C0C0"/>
                    </a:solidFill>
                  </a:tcPr>
                </a:tc>
                <a:tc hMerge="1">
                  <a:txBody>
                    <a:bodyPr/>
                    <a:lstStyle/>
                    <a:p>
                      <a:endParaRPr lang="es-ES"/>
                    </a:p>
                  </a:txBody>
                  <a:tcPr/>
                </a:tc>
                <a:extLst>
                  <a:ext uri="{0D108BD9-81ED-4DB2-BD59-A6C34878D82A}">
                    <a16:rowId xmlns:a16="http://schemas.microsoft.com/office/drawing/2014/main" val="10000"/>
                  </a:ext>
                </a:extLst>
              </a:tr>
              <a:tr h="244475">
                <a:tc>
                  <a:txBody>
                    <a:bodyPr/>
                    <a:lstStyle/>
                    <a:p>
                      <a:pPr marL="0" marR="0" lvl="0" indent="0" algn="ctr" defTabSz="914400" rtl="0" eaLnBrk="1" fontAlgn="b" latinLnBrk="0" hangingPunct="1">
                        <a:lnSpc>
                          <a:spcPct val="100000"/>
                        </a:lnSpc>
                        <a:spcBef>
                          <a:spcPct val="20000"/>
                        </a:spcBef>
                        <a:spcAft>
                          <a:spcPct val="0"/>
                        </a:spcAft>
                        <a:buClrTx/>
                        <a:buSzTx/>
                        <a:buFontTx/>
                        <a:buNone/>
                        <a:tabLst/>
                      </a:pPr>
                      <a:r>
                        <a:rPr kumimoji="0" lang="es-ES" sz="1000" b="0" i="0" u="none" strike="noStrike" cap="none" normalizeH="0" baseline="0">
                          <a:ln>
                            <a:noFill/>
                          </a:ln>
                          <a:solidFill>
                            <a:schemeClr val="tx1"/>
                          </a:solidFill>
                          <a:effectLst/>
                          <a:latin typeface="Arial" charset="0"/>
                          <a:cs typeface="Arial" charset="0"/>
                        </a:rPr>
                        <a:t> </a:t>
                      </a:r>
                      <a:endParaRPr kumimoji="0" lang="es-ES" sz="2000" b="0" i="0" u="none" strike="noStrike" cap="none" normalizeH="0" baseline="0">
                        <a:ln>
                          <a:noFill/>
                        </a:ln>
                        <a:solidFill>
                          <a:schemeClr val="tx1"/>
                        </a:solidFill>
                        <a:effectLst/>
                        <a:latin typeface="Verdana" pitchFamily="34"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0C0C0"/>
                    </a:solidFill>
                  </a:tcPr>
                </a:tc>
                <a:tc>
                  <a:txBody>
                    <a:bodyPr/>
                    <a:lstStyle/>
                    <a:p>
                      <a:pPr marL="0" marR="0" lvl="0" indent="0" algn="ctr" defTabSz="914400" rtl="0" eaLnBrk="1" fontAlgn="b" latinLnBrk="0" hangingPunct="1">
                        <a:lnSpc>
                          <a:spcPct val="100000"/>
                        </a:lnSpc>
                        <a:spcBef>
                          <a:spcPct val="20000"/>
                        </a:spcBef>
                        <a:spcAft>
                          <a:spcPct val="0"/>
                        </a:spcAft>
                        <a:buClrTx/>
                        <a:buSzTx/>
                        <a:buFontTx/>
                        <a:buNone/>
                        <a:tabLst/>
                      </a:pPr>
                      <a:r>
                        <a:rPr kumimoji="0" lang="es-ES" sz="1000" b="0" i="0" u="none" strike="noStrike" cap="none" normalizeH="0" baseline="0">
                          <a:ln>
                            <a:noFill/>
                          </a:ln>
                          <a:solidFill>
                            <a:schemeClr val="tx1"/>
                          </a:solidFill>
                          <a:effectLst/>
                          <a:latin typeface="Arial" charset="0"/>
                          <a:cs typeface="Arial" charset="0"/>
                        </a:rPr>
                        <a:t> </a:t>
                      </a:r>
                      <a:endParaRPr kumimoji="0" lang="es-ES" sz="2000" b="0" i="0" u="none" strike="noStrike" cap="none" normalizeH="0" baseline="0">
                        <a:ln>
                          <a:noFill/>
                        </a:ln>
                        <a:solidFill>
                          <a:schemeClr val="tx1"/>
                        </a:solidFill>
                        <a:effectLst/>
                        <a:latin typeface="Verdana" pitchFamily="34"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0C0C0"/>
                    </a:solidFill>
                  </a:tcPr>
                </a:tc>
                <a:tc>
                  <a:txBody>
                    <a:bodyPr/>
                    <a:lstStyle/>
                    <a:p>
                      <a:pPr marL="0" marR="0" lvl="0" indent="0" algn="ctr" defTabSz="914400" rtl="0" eaLnBrk="1" fontAlgn="b" latinLnBrk="0" hangingPunct="1">
                        <a:lnSpc>
                          <a:spcPct val="100000"/>
                        </a:lnSpc>
                        <a:spcBef>
                          <a:spcPct val="20000"/>
                        </a:spcBef>
                        <a:spcAft>
                          <a:spcPct val="0"/>
                        </a:spcAft>
                        <a:buClrTx/>
                        <a:buSzTx/>
                        <a:buFontTx/>
                        <a:buNone/>
                        <a:tabLst/>
                      </a:pPr>
                      <a:r>
                        <a:rPr kumimoji="0" lang="es-ES" sz="1000" b="0" i="0" u="none" strike="noStrike" cap="none" normalizeH="0" baseline="0" dirty="0">
                          <a:ln>
                            <a:noFill/>
                          </a:ln>
                          <a:solidFill>
                            <a:schemeClr val="tx1"/>
                          </a:solidFill>
                          <a:effectLst/>
                          <a:latin typeface="Arial" charset="0"/>
                          <a:cs typeface="Arial" charset="0"/>
                        </a:rPr>
                        <a:t> </a:t>
                      </a:r>
                      <a:endParaRPr kumimoji="0" lang="es-ES" sz="2000" b="0" i="0" u="none" strike="noStrike" cap="none" normalizeH="0" baseline="0" dirty="0">
                        <a:ln>
                          <a:noFill/>
                        </a:ln>
                        <a:solidFill>
                          <a:schemeClr val="tx1"/>
                        </a:solidFill>
                        <a:effectLst/>
                        <a:latin typeface="Verdana" pitchFamily="34"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0C0C0"/>
                    </a:solidFill>
                  </a:tcPr>
                </a:tc>
                <a:tc>
                  <a:txBody>
                    <a:bodyPr/>
                    <a:lstStyle/>
                    <a:p>
                      <a:pPr marL="0" marR="0" lvl="0" indent="0" algn="ctr" defTabSz="914400" rtl="0" eaLnBrk="1" fontAlgn="b" latinLnBrk="0" hangingPunct="1">
                        <a:lnSpc>
                          <a:spcPct val="100000"/>
                        </a:lnSpc>
                        <a:spcBef>
                          <a:spcPct val="20000"/>
                        </a:spcBef>
                        <a:spcAft>
                          <a:spcPct val="0"/>
                        </a:spcAft>
                        <a:buClrTx/>
                        <a:buSzTx/>
                        <a:buFontTx/>
                        <a:buNone/>
                        <a:tabLst/>
                      </a:pPr>
                      <a:r>
                        <a:rPr kumimoji="0" lang="es-ES" sz="1000" b="0" i="0" u="none" strike="noStrike" cap="none" normalizeH="0" baseline="0">
                          <a:ln>
                            <a:noFill/>
                          </a:ln>
                          <a:solidFill>
                            <a:schemeClr val="tx1"/>
                          </a:solidFill>
                          <a:effectLst/>
                          <a:latin typeface="Arial" charset="0"/>
                          <a:cs typeface="Arial" charset="0"/>
                        </a:rPr>
                        <a:t> </a:t>
                      </a:r>
                      <a:endParaRPr kumimoji="0" lang="es-ES" sz="2000" b="0" i="0" u="none" strike="noStrike" cap="none" normalizeH="0" baseline="0">
                        <a:ln>
                          <a:noFill/>
                        </a:ln>
                        <a:solidFill>
                          <a:schemeClr val="tx1"/>
                        </a:solidFill>
                        <a:effectLst/>
                        <a:latin typeface="Verdana" pitchFamily="34"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0C0C0"/>
                    </a:solidFill>
                  </a:tcPr>
                </a:tc>
                <a:tc>
                  <a:txBody>
                    <a:bodyPr/>
                    <a:lstStyle/>
                    <a:p>
                      <a:pPr marL="0" marR="0" lvl="0" indent="0" algn="ctr" defTabSz="914400" rtl="0" eaLnBrk="1" fontAlgn="b" latinLnBrk="0" hangingPunct="1">
                        <a:lnSpc>
                          <a:spcPct val="100000"/>
                        </a:lnSpc>
                        <a:spcBef>
                          <a:spcPct val="20000"/>
                        </a:spcBef>
                        <a:spcAft>
                          <a:spcPct val="0"/>
                        </a:spcAft>
                        <a:buClrTx/>
                        <a:buSzTx/>
                        <a:buFontTx/>
                        <a:buNone/>
                        <a:tabLst/>
                      </a:pPr>
                      <a:r>
                        <a:rPr kumimoji="0" lang="es-ES" sz="1000" b="0" i="0" u="none" strike="noStrike" cap="none" normalizeH="0" baseline="0">
                          <a:ln>
                            <a:noFill/>
                          </a:ln>
                          <a:solidFill>
                            <a:schemeClr val="tx1"/>
                          </a:solidFill>
                          <a:effectLst/>
                          <a:latin typeface="Arial" charset="0"/>
                          <a:cs typeface="Arial" charset="0"/>
                        </a:rPr>
                        <a:t> </a:t>
                      </a:r>
                      <a:endParaRPr kumimoji="0" lang="es-ES" sz="2000" b="0" i="0" u="none" strike="noStrike" cap="none" normalizeH="0" baseline="0">
                        <a:ln>
                          <a:noFill/>
                        </a:ln>
                        <a:solidFill>
                          <a:schemeClr val="tx1"/>
                        </a:solidFill>
                        <a:effectLst/>
                        <a:latin typeface="Verdana" pitchFamily="34"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0C0C0"/>
                    </a:solidFill>
                  </a:tcPr>
                </a:tc>
                <a:tc>
                  <a:txBody>
                    <a:bodyPr/>
                    <a:lstStyle/>
                    <a:p>
                      <a:pPr marL="0" marR="0" lvl="0" indent="0" algn="ctr" defTabSz="914400" rtl="0" eaLnBrk="1" fontAlgn="b" latinLnBrk="0" hangingPunct="1">
                        <a:lnSpc>
                          <a:spcPct val="100000"/>
                        </a:lnSpc>
                        <a:spcBef>
                          <a:spcPct val="20000"/>
                        </a:spcBef>
                        <a:spcAft>
                          <a:spcPct val="0"/>
                        </a:spcAft>
                        <a:buClrTx/>
                        <a:buSzTx/>
                        <a:buFontTx/>
                        <a:buNone/>
                        <a:tabLst/>
                      </a:pPr>
                      <a:r>
                        <a:rPr kumimoji="0" lang="es-ES" sz="1000" b="0" i="0" u="none" strike="noStrike" cap="none" normalizeH="0" baseline="0">
                          <a:ln>
                            <a:noFill/>
                          </a:ln>
                          <a:solidFill>
                            <a:schemeClr val="tx1"/>
                          </a:solidFill>
                          <a:effectLst/>
                          <a:latin typeface="Arial" charset="0"/>
                          <a:cs typeface="Arial" charset="0"/>
                        </a:rPr>
                        <a:t>Calificación </a:t>
                      </a:r>
                      <a:endParaRPr kumimoji="0" lang="es-ES" sz="2000" b="0" i="0" u="none" strike="noStrike" cap="none" normalizeH="0" baseline="0">
                        <a:ln>
                          <a:noFill/>
                        </a:ln>
                        <a:solidFill>
                          <a:schemeClr val="tx1"/>
                        </a:solidFill>
                        <a:effectLst/>
                        <a:latin typeface="Verdana" pitchFamily="34"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0C0C0"/>
                    </a:solidFill>
                  </a:tcPr>
                </a:tc>
                <a:tc>
                  <a:txBody>
                    <a:bodyPr/>
                    <a:lstStyle/>
                    <a:p>
                      <a:pPr marL="0" marR="0" lvl="0" indent="0" algn="ctr" defTabSz="914400" rtl="0" eaLnBrk="1" fontAlgn="b" latinLnBrk="0" hangingPunct="1">
                        <a:lnSpc>
                          <a:spcPct val="100000"/>
                        </a:lnSpc>
                        <a:spcBef>
                          <a:spcPct val="20000"/>
                        </a:spcBef>
                        <a:spcAft>
                          <a:spcPct val="0"/>
                        </a:spcAft>
                        <a:buClrTx/>
                        <a:buSzTx/>
                        <a:buFontTx/>
                        <a:buNone/>
                        <a:tabLst/>
                      </a:pPr>
                      <a:r>
                        <a:rPr kumimoji="0" lang="es-ES" sz="1000" b="0" i="0" u="none" strike="noStrike" cap="none" normalizeH="0" baseline="0">
                          <a:ln>
                            <a:noFill/>
                          </a:ln>
                          <a:solidFill>
                            <a:schemeClr val="tx1"/>
                          </a:solidFill>
                          <a:effectLst/>
                          <a:latin typeface="Arial" charset="0"/>
                          <a:cs typeface="Arial" charset="0"/>
                        </a:rPr>
                        <a:t>Puntaje </a:t>
                      </a:r>
                      <a:endParaRPr kumimoji="0" lang="es-ES" sz="2000" b="0" i="0" u="none" strike="noStrike" cap="none" normalizeH="0" baseline="0">
                        <a:ln>
                          <a:noFill/>
                        </a:ln>
                        <a:solidFill>
                          <a:schemeClr val="tx1"/>
                        </a:solidFill>
                        <a:effectLst/>
                        <a:latin typeface="Verdana" pitchFamily="34"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0C0C0"/>
                    </a:solidFill>
                  </a:tcPr>
                </a:tc>
                <a:tc>
                  <a:txBody>
                    <a:bodyPr/>
                    <a:lstStyle/>
                    <a:p>
                      <a:pPr marL="0" marR="0" lvl="0" indent="0" algn="ctr" defTabSz="914400" rtl="0" eaLnBrk="1" fontAlgn="b" latinLnBrk="0" hangingPunct="1">
                        <a:lnSpc>
                          <a:spcPct val="100000"/>
                        </a:lnSpc>
                        <a:spcBef>
                          <a:spcPct val="20000"/>
                        </a:spcBef>
                        <a:spcAft>
                          <a:spcPct val="0"/>
                        </a:spcAft>
                        <a:buClrTx/>
                        <a:buSzTx/>
                        <a:buFontTx/>
                        <a:buNone/>
                        <a:tabLst/>
                      </a:pPr>
                      <a:r>
                        <a:rPr kumimoji="0" lang="es-ES" sz="1000" b="0" i="0" u="none" strike="noStrike" cap="none" normalizeH="0" baseline="0">
                          <a:ln>
                            <a:noFill/>
                          </a:ln>
                          <a:solidFill>
                            <a:schemeClr val="tx1"/>
                          </a:solidFill>
                          <a:effectLst/>
                          <a:latin typeface="Arial" charset="0"/>
                          <a:cs typeface="Arial" charset="0"/>
                        </a:rPr>
                        <a:t>Calificación </a:t>
                      </a:r>
                      <a:endParaRPr kumimoji="0" lang="es-ES" sz="2000" b="0" i="0" u="none" strike="noStrike" cap="none" normalizeH="0" baseline="0">
                        <a:ln>
                          <a:noFill/>
                        </a:ln>
                        <a:solidFill>
                          <a:schemeClr val="tx1"/>
                        </a:solidFill>
                        <a:effectLst/>
                        <a:latin typeface="Verdana" pitchFamily="34"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0C0C0"/>
                    </a:solidFill>
                  </a:tcPr>
                </a:tc>
                <a:tc>
                  <a:txBody>
                    <a:bodyPr/>
                    <a:lstStyle/>
                    <a:p>
                      <a:pPr marL="0" marR="0" lvl="0" indent="0" algn="ctr" defTabSz="914400" rtl="0" eaLnBrk="1" fontAlgn="b" latinLnBrk="0" hangingPunct="1">
                        <a:lnSpc>
                          <a:spcPct val="100000"/>
                        </a:lnSpc>
                        <a:spcBef>
                          <a:spcPct val="20000"/>
                        </a:spcBef>
                        <a:spcAft>
                          <a:spcPct val="0"/>
                        </a:spcAft>
                        <a:buClrTx/>
                        <a:buSzTx/>
                        <a:buFontTx/>
                        <a:buNone/>
                        <a:tabLst/>
                      </a:pPr>
                      <a:r>
                        <a:rPr kumimoji="0" lang="es-ES" sz="1000" b="0" i="0" u="none" strike="noStrike" cap="none" normalizeH="0" baseline="0">
                          <a:ln>
                            <a:noFill/>
                          </a:ln>
                          <a:solidFill>
                            <a:schemeClr val="tx1"/>
                          </a:solidFill>
                          <a:effectLst/>
                          <a:latin typeface="Arial" charset="0"/>
                          <a:cs typeface="Arial" charset="0"/>
                        </a:rPr>
                        <a:t>Puntaje </a:t>
                      </a:r>
                      <a:endParaRPr kumimoji="0" lang="es-ES" sz="2000" b="0" i="0" u="none" strike="noStrike" cap="none" normalizeH="0" baseline="0">
                        <a:ln>
                          <a:noFill/>
                        </a:ln>
                        <a:solidFill>
                          <a:schemeClr val="tx1"/>
                        </a:solidFill>
                        <a:effectLst/>
                        <a:latin typeface="Verdana" pitchFamily="34"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0C0C0"/>
                    </a:solidFill>
                  </a:tcPr>
                </a:tc>
                <a:extLst>
                  <a:ext uri="{0D108BD9-81ED-4DB2-BD59-A6C34878D82A}">
                    <a16:rowId xmlns:a16="http://schemas.microsoft.com/office/drawing/2014/main" val="10001"/>
                  </a:ext>
                </a:extLst>
              </a:tr>
              <a:tr h="244475">
                <a:tc rowSpan="5">
                  <a:txBody>
                    <a:bodyPr/>
                    <a:lstStyle/>
                    <a:p>
                      <a:pPr marL="0" marR="0" lvl="0" indent="0" algn="ctr" defTabSz="914400" rtl="0" eaLnBrk="1" fontAlgn="b" latinLnBrk="0" hangingPunct="1">
                        <a:lnSpc>
                          <a:spcPct val="100000"/>
                        </a:lnSpc>
                        <a:spcBef>
                          <a:spcPct val="20000"/>
                        </a:spcBef>
                        <a:spcAft>
                          <a:spcPct val="0"/>
                        </a:spcAft>
                        <a:buClrTx/>
                        <a:buSzTx/>
                        <a:buFontTx/>
                        <a:buNone/>
                        <a:tabLst/>
                      </a:pPr>
                      <a:r>
                        <a:rPr kumimoji="0" lang="es-ES" sz="1000" b="0" i="0" u="none" strike="noStrike" cap="none" normalizeH="0" baseline="0">
                          <a:ln>
                            <a:noFill/>
                          </a:ln>
                          <a:solidFill>
                            <a:schemeClr val="tx1"/>
                          </a:solidFill>
                          <a:effectLst/>
                          <a:latin typeface="Arial" charset="0"/>
                          <a:cs typeface="Arial" charset="0"/>
                        </a:rPr>
                        <a:t>Confiabilidad</a:t>
                      </a:r>
                      <a:endParaRPr kumimoji="0" lang="es-ES" sz="2000" b="0" i="0" u="none" strike="noStrike" cap="none" normalizeH="0" baseline="0">
                        <a:ln>
                          <a:noFill/>
                        </a:ln>
                        <a:solidFill>
                          <a:schemeClr val="tx1"/>
                        </a:solidFill>
                        <a:effectLst/>
                        <a:latin typeface="Verdana" pitchFamily="34"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20000"/>
                        </a:spcBef>
                        <a:spcAft>
                          <a:spcPct val="0"/>
                        </a:spcAft>
                        <a:buClrTx/>
                        <a:buSzTx/>
                        <a:buFontTx/>
                        <a:buNone/>
                        <a:tabLst/>
                      </a:pPr>
                      <a:r>
                        <a:rPr kumimoji="0" lang="es-ES" sz="1000" b="0" i="0" u="none" strike="noStrike" cap="none" normalizeH="0" baseline="0">
                          <a:ln>
                            <a:noFill/>
                          </a:ln>
                          <a:solidFill>
                            <a:schemeClr val="tx1"/>
                          </a:solidFill>
                          <a:effectLst/>
                          <a:latin typeface="Arial" charset="0"/>
                          <a:cs typeface="Arial" charset="0"/>
                        </a:rPr>
                        <a:t> </a:t>
                      </a:r>
                      <a:endParaRPr kumimoji="0" lang="es-ES" sz="2000" b="0" i="0" u="none" strike="noStrike" cap="none" normalizeH="0" baseline="0">
                        <a:ln>
                          <a:noFill/>
                        </a:ln>
                        <a:solidFill>
                          <a:schemeClr val="tx1"/>
                        </a:solidFill>
                        <a:effectLst/>
                        <a:latin typeface="Verdana" pitchFamily="34"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20000"/>
                        </a:spcBef>
                        <a:spcAft>
                          <a:spcPct val="0"/>
                        </a:spcAft>
                        <a:buClrTx/>
                        <a:buSzTx/>
                        <a:buFontTx/>
                        <a:buNone/>
                        <a:tabLst/>
                      </a:pPr>
                      <a:r>
                        <a:rPr kumimoji="0" lang="es-ES" sz="1000" b="0" i="0" u="none" strike="noStrike" cap="none" normalizeH="0" baseline="0">
                          <a:ln>
                            <a:noFill/>
                          </a:ln>
                          <a:solidFill>
                            <a:schemeClr val="tx1"/>
                          </a:solidFill>
                          <a:effectLst/>
                          <a:latin typeface="Arial" charset="0"/>
                          <a:cs typeface="Arial" charset="0"/>
                        </a:rPr>
                        <a:t> </a:t>
                      </a:r>
                      <a:endParaRPr kumimoji="0" lang="es-ES" sz="2000" b="0" i="0" u="none" strike="noStrike" cap="none" normalizeH="0" baseline="0">
                        <a:ln>
                          <a:noFill/>
                        </a:ln>
                        <a:solidFill>
                          <a:schemeClr val="tx1"/>
                        </a:solidFill>
                        <a:effectLst/>
                        <a:latin typeface="Verdana" pitchFamily="34"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20000"/>
                        </a:spcBef>
                        <a:spcAft>
                          <a:spcPct val="0"/>
                        </a:spcAft>
                        <a:buClrTx/>
                        <a:buSzTx/>
                        <a:buFontTx/>
                        <a:buNone/>
                        <a:tabLst/>
                      </a:pPr>
                      <a:r>
                        <a:rPr kumimoji="0" lang="es-ES" sz="1000" b="0" i="0" u="none" strike="noStrike" cap="none" normalizeH="0" baseline="0">
                          <a:ln>
                            <a:noFill/>
                          </a:ln>
                          <a:solidFill>
                            <a:schemeClr val="tx1"/>
                          </a:solidFill>
                          <a:effectLst/>
                          <a:latin typeface="Arial" charset="0"/>
                          <a:cs typeface="Arial" charset="0"/>
                        </a:rPr>
                        <a:t>Muy Baja</a:t>
                      </a:r>
                      <a:endParaRPr kumimoji="0" lang="es-ES" sz="2000" b="0" i="0" u="none" strike="noStrike" cap="none" normalizeH="0" baseline="0">
                        <a:ln>
                          <a:noFill/>
                        </a:ln>
                        <a:solidFill>
                          <a:schemeClr val="tx1"/>
                        </a:solidFill>
                        <a:effectLst/>
                        <a:latin typeface="Verdana" pitchFamily="34"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20000"/>
                        </a:spcBef>
                        <a:spcAft>
                          <a:spcPct val="0"/>
                        </a:spcAft>
                        <a:buClrTx/>
                        <a:buSzTx/>
                        <a:buFontTx/>
                        <a:buNone/>
                        <a:tabLst/>
                      </a:pPr>
                      <a:r>
                        <a:rPr kumimoji="0" lang="es-ES" sz="1000" b="0" i="0" u="none" strike="noStrike" cap="none" normalizeH="0" baseline="0">
                          <a:ln>
                            <a:noFill/>
                          </a:ln>
                          <a:solidFill>
                            <a:schemeClr val="tx1"/>
                          </a:solidFill>
                          <a:effectLst/>
                          <a:latin typeface="Arial" charset="0"/>
                          <a:cs typeface="Arial" charset="0"/>
                        </a:rPr>
                        <a:t>1</a:t>
                      </a:r>
                      <a:endParaRPr kumimoji="0" lang="es-ES" sz="2000" b="0" i="0" u="none" strike="noStrike" cap="none" normalizeH="0" baseline="0">
                        <a:ln>
                          <a:noFill/>
                        </a:ln>
                        <a:solidFill>
                          <a:schemeClr val="tx1"/>
                        </a:solidFill>
                        <a:effectLst/>
                        <a:latin typeface="Verdana" pitchFamily="34"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20000"/>
                        </a:spcBef>
                        <a:spcAft>
                          <a:spcPct val="0"/>
                        </a:spcAft>
                        <a:buClrTx/>
                        <a:buSzTx/>
                        <a:buFontTx/>
                        <a:buNone/>
                        <a:tabLst/>
                      </a:pPr>
                      <a:r>
                        <a:rPr kumimoji="0" lang="es-ES" sz="1000" b="0" i="0" u="none" strike="noStrike" cap="none" normalizeH="0" baseline="0">
                          <a:ln>
                            <a:noFill/>
                          </a:ln>
                          <a:solidFill>
                            <a:schemeClr val="tx1"/>
                          </a:solidFill>
                          <a:effectLst/>
                          <a:latin typeface="Arial" charset="0"/>
                          <a:cs typeface="Arial" charset="0"/>
                        </a:rPr>
                        <a:t> </a:t>
                      </a:r>
                      <a:endParaRPr kumimoji="0" lang="es-ES" sz="2000" b="0" i="0" u="none" strike="noStrike" cap="none" normalizeH="0" baseline="0">
                        <a:ln>
                          <a:noFill/>
                        </a:ln>
                        <a:solidFill>
                          <a:schemeClr val="tx1"/>
                        </a:solidFill>
                        <a:effectLst/>
                        <a:latin typeface="Verdana" pitchFamily="34"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20000"/>
                        </a:spcBef>
                        <a:spcAft>
                          <a:spcPct val="0"/>
                        </a:spcAft>
                        <a:buClrTx/>
                        <a:buSzTx/>
                        <a:buFontTx/>
                        <a:buNone/>
                        <a:tabLst/>
                      </a:pPr>
                      <a:r>
                        <a:rPr kumimoji="0" lang="es-ES" sz="1000" b="0" i="0" u="none" strike="noStrike" cap="none" normalizeH="0" baseline="0">
                          <a:ln>
                            <a:noFill/>
                          </a:ln>
                          <a:solidFill>
                            <a:schemeClr val="tx1"/>
                          </a:solidFill>
                          <a:effectLst/>
                          <a:latin typeface="Arial" charset="0"/>
                          <a:cs typeface="Arial" charset="0"/>
                        </a:rPr>
                        <a:t> </a:t>
                      </a:r>
                      <a:endParaRPr kumimoji="0" lang="es-ES" sz="2000" b="0" i="0" u="none" strike="noStrike" cap="none" normalizeH="0" baseline="0">
                        <a:ln>
                          <a:noFill/>
                        </a:ln>
                        <a:solidFill>
                          <a:schemeClr val="tx1"/>
                        </a:solidFill>
                        <a:effectLst/>
                        <a:latin typeface="Verdana" pitchFamily="34"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20000"/>
                        </a:spcBef>
                        <a:spcAft>
                          <a:spcPct val="0"/>
                        </a:spcAft>
                        <a:buClrTx/>
                        <a:buSzTx/>
                        <a:buFontTx/>
                        <a:buNone/>
                        <a:tabLst/>
                      </a:pPr>
                      <a:r>
                        <a:rPr kumimoji="0" lang="es-ES" sz="1000" b="0" i="0" u="none" strike="noStrike" cap="none" normalizeH="0" baseline="0">
                          <a:ln>
                            <a:noFill/>
                          </a:ln>
                          <a:solidFill>
                            <a:schemeClr val="tx1"/>
                          </a:solidFill>
                          <a:effectLst/>
                          <a:latin typeface="Arial" charset="0"/>
                          <a:cs typeface="Arial" charset="0"/>
                        </a:rPr>
                        <a:t> </a:t>
                      </a:r>
                      <a:endParaRPr kumimoji="0" lang="es-ES" sz="2000" b="0" i="0" u="none" strike="noStrike" cap="none" normalizeH="0" baseline="0">
                        <a:ln>
                          <a:noFill/>
                        </a:ln>
                        <a:solidFill>
                          <a:schemeClr val="tx1"/>
                        </a:solidFill>
                        <a:effectLst/>
                        <a:latin typeface="Verdana" pitchFamily="34"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20000"/>
                        </a:spcBef>
                        <a:spcAft>
                          <a:spcPct val="0"/>
                        </a:spcAft>
                        <a:buClrTx/>
                        <a:buSzTx/>
                        <a:buFontTx/>
                        <a:buNone/>
                        <a:tabLst/>
                      </a:pPr>
                      <a:r>
                        <a:rPr kumimoji="0" lang="es-ES" sz="1000" b="0" i="0" u="none" strike="noStrike" cap="none" normalizeH="0" baseline="0">
                          <a:ln>
                            <a:noFill/>
                          </a:ln>
                          <a:solidFill>
                            <a:schemeClr val="tx1"/>
                          </a:solidFill>
                          <a:effectLst/>
                          <a:latin typeface="Arial" charset="0"/>
                          <a:cs typeface="Arial" charset="0"/>
                        </a:rPr>
                        <a:t> </a:t>
                      </a:r>
                      <a:endParaRPr kumimoji="0" lang="es-ES" sz="2000" b="0" i="0" u="none" strike="noStrike" cap="none" normalizeH="0" baseline="0">
                        <a:ln>
                          <a:noFill/>
                        </a:ln>
                        <a:solidFill>
                          <a:schemeClr val="tx1"/>
                        </a:solidFill>
                        <a:effectLst/>
                        <a:latin typeface="Verdana" pitchFamily="34"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244475">
                <a:tc vMerge="1">
                  <a:txBody>
                    <a:bodyPr/>
                    <a:lstStyle/>
                    <a:p>
                      <a:endParaRPr lang="es-ES"/>
                    </a:p>
                  </a:txBody>
                  <a:tcPr/>
                </a:tc>
                <a:tc>
                  <a:txBody>
                    <a:bodyPr/>
                    <a:lstStyle/>
                    <a:p>
                      <a:pPr marL="0" marR="0" lvl="0" indent="0" algn="r" defTabSz="914400" rtl="0" eaLnBrk="1" fontAlgn="b" latinLnBrk="0" hangingPunct="1">
                        <a:lnSpc>
                          <a:spcPct val="100000"/>
                        </a:lnSpc>
                        <a:spcBef>
                          <a:spcPct val="20000"/>
                        </a:spcBef>
                        <a:spcAft>
                          <a:spcPct val="0"/>
                        </a:spcAft>
                        <a:buClrTx/>
                        <a:buSzTx/>
                        <a:buFontTx/>
                        <a:buNone/>
                        <a:tabLst/>
                      </a:pPr>
                      <a:r>
                        <a:rPr kumimoji="0" lang="es-ES" sz="1000" b="0" i="0" u="none" strike="noStrike" cap="none" normalizeH="0" baseline="0">
                          <a:ln>
                            <a:noFill/>
                          </a:ln>
                          <a:solidFill>
                            <a:schemeClr val="tx1"/>
                          </a:solidFill>
                          <a:effectLst/>
                          <a:latin typeface="Arial" charset="0"/>
                          <a:cs typeface="Arial" charset="0"/>
                        </a:rPr>
                        <a:t>5</a:t>
                      </a:r>
                      <a:endParaRPr kumimoji="0" lang="es-ES" sz="2000" b="0" i="0" u="none" strike="noStrike" cap="none" normalizeH="0" baseline="0">
                        <a:ln>
                          <a:noFill/>
                        </a:ln>
                        <a:solidFill>
                          <a:schemeClr val="tx1"/>
                        </a:solidFill>
                        <a:effectLst/>
                        <a:latin typeface="Verdana" pitchFamily="34"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20000"/>
                        </a:spcBef>
                        <a:spcAft>
                          <a:spcPct val="0"/>
                        </a:spcAft>
                        <a:buClrTx/>
                        <a:buSzTx/>
                        <a:buFontTx/>
                        <a:buNone/>
                        <a:tabLst/>
                      </a:pPr>
                      <a:r>
                        <a:rPr kumimoji="0" lang="es-ES" sz="1000" b="0" i="0" u="none" strike="noStrike" cap="none" normalizeH="0" baseline="0">
                          <a:ln>
                            <a:noFill/>
                          </a:ln>
                          <a:solidFill>
                            <a:schemeClr val="tx1"/>
                          </a:solidFill>
                          <a:effectLst/>
                          <a:latin typeface="Arial" charset="0"/>
                          <a:cs typeface="Arial" charset="0"/>
                        </a:rPr>
                        <a:t>18%</a:t>
                      </a:r>
                      <a:endParaRPr kumimoji="0" lang="es-ES" sz="2000" b="0" i="0" u="none" strike="noStrike" cap="none" normalizeH="0" baseline="0">
                        <a:ln>
                          <a:noFill/>
                        </a:ln>
                        <a:solidFill>
                          <a:schemeClr val="tx1"/>
                        </a:solidFill>
                        <a:effectLst/>
                        <a:latin typeface="Verdana" pitchFamily="34"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20000"/>
                        </a:spcBef>
                        <a:spcAft>
                          <a:spcPct val="0"/>
                        </a:spcAft>
                        <a:buClrTx/>
                        <a:buSzTx/>
                        <a:buFontTx/>
                        <a:buNone/>
                        <a:tabLst/>
                      </a:pPr>
                      <a:r>
                        <a:rPr kumimoji="0" lang="es-ES" sz="1000" b="0" i="0" u="none" strike="noStrike" cap="none" normalizeH="0" baseline="0">
                          <a:ln>
                            <a:noFill/>
                          </a:ln>
                          <a:solidFill>
                            <a:schemeClr val="tx1"/>
                          </a:solidFill>
                          <a:effectLst/>
                          <a:latin typeface="Arial" charset="0"/>
                          <a:cs typeface="Arial" charset="0"/>
                        </a:rPr>
                        <a:t>Baja</a:t>
                      </a:r>
                      <a:endParaRPr kumimoji="0" lang="es-ES" sz="2000" b="0" i="0" u="none" strike="noStrike" cap="none" normalizeH="0" baseline="0">
                        <a:ln>
                          <a:noFill/>
                        </a:ln>
                        <a:solidFill>
                          <a:schemeClr val="tx1"/>
                        </a:solidFill>
                        <a:effectLst/>
                        <a:latin typeface="Verdana" pitchFamily="34"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20000"/>
                        </a:spcBef>
                        <a:spcAft>
                          <a:spcPct val="0"/>
                        </a:spcAft>
                        <a:buClrTx/>
                        <a:buSzTx/>
                        <a:buFontTx/>
                        <a:buNone/>
                        <a:tabLst/>
                      </a:pPr>
                      <a:r>
                        <a:rPr kumimoji="0" lang="es-ES" sz="1000" b="0" i="0" u="none" strike="noStrike" cap="none" normalizeH="0" baseline="0">
                          <a:ln>
                            <a:noFill/>
                          </a:ln>
                          <a:solidFill>
                            <a:schemeClr val="tx1"/>
                          </a:solidFill>
                          <a:effectLst/>
                          <a:latin typeface="Arial" charset="0"/>
                          <a:cs typeface="Arial" charset="0"/>
                        </a:rPr>
                        <a:t>2</a:t>
                      </a:r>
                      <a:endParaRPr kumimoji="0" lang="es-ES" sz="2000" b="0" i="0" u="none" strike="noStrike" cap="none" normalizeH="0" baseline="0">
                        <a:ln>
                          <a:noFill/>
                        </a:ln>
                        <a:solidFill>
                          <a:schemeClr val="tx1"/>
                        </a:solidFill>
                        <a:effectLst/>
                        <a:latin typeface="Verdana" pitchFamily="34"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20000"/>
                        </a:spcBef>
                        <a:spcAft>
                          <a:spcPct val="0"/>
                        </a:spcAft>
                        <a:buClrTx/>
                        <a:buSzTx/>
                        <a:buFontTx/>
                        <a:buNone/>
                        <a:tabLst/>
                      </a:pPr>
                      <a:r>
                        <a:rPr kumimoji="0" lang="es-ES" sz="1000" b="0" i="0" u="none" strike="noStrike" cap="none" normalizeH="0" baseline="0">
                          <a:ln>
                            <a:noFill/>
                          </a:ln>
                          <a:solidFill>
                            <a:schemeClr val="tx1"/>
                          </a:solidFill>
                          <a:effectLst/>
                          <a:latin typeface="Arial" charset="0"/>
                          <a:cs typeface="Arial" charset="0"/>
                        </a:rPr>
                        <a:t>2</a:t>
                      </a:r>
                      <a:endParaRPr kumimoji="0" lang="es-ES" sz="2000" b="0" i="0" u="none" strike="noStrike" cap="none" normalizeH="0" baseline="0">
                        <a:ln>
                          <a:noFill/>
                        </a:ln>
                        <a:solidFill>
                          <a:schemeClr val="tx1"/>
                        </a:solidFill>
                        <a:effectLst/>
                        <a:latin typeface="Verdana" pitchFamily="34"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99"/>
                    </a:solidFill>
                  </a:tcPr>
                </a:tc>
                <a:tc>
                  <a:txBody>
                    <a:bodyPr/>
                    <a:lstStyle/>
                    <a:p>
                      <a:pPr marL="0" marR="0" lvl="0" indent="0" algn="r" defTabSz="914400" rtl="0" eaLnBrk="1" fontAlgn="b" latinLnBrk="0" hangingPunct="1">
                        <a:lnSpc>
                          <a:spcPct val="100000"/>
                        </a:lnSpc>
                        <a:spcBef>
                          <a:spcPct val="20000"/>
                        </a:spcBef>
                        <a:spcAft>
                          <a:spcPct val="0"/>
                        </a:spcAft>
                        <a:buClrTx/>
                        <a:buSzTx/>
                        <a:buFontTx/>
                        <a:buNone/>
                        <a:tabLst/>
                      </a:pPr>
                      <a:r>
                        <a:rPr kumimoji="0" lang="es-ES" sz="1000" b="0" i="0" u="none" strike="noStrike" cap="none" normalizeH="0" baseline="0">
                          <a:ln>
                            <a:noFill/>
                          </a:ln>
                          <a:solidFill>
                            <a:schemeClr val="tx1"/>
                          </a:solidFill>
                          <a:effectLst/>
                          <a:latin typeface="Arial" charset="0"/>
                          <a:cs typeface="Arial" charset="0"/>
                        </a:rPr>
                        <a:t>10</a:t>
                      </a:r>
                      <a:endParaRPr kumimoji="0" lang="es-ES" sz="2000" b="0" i="0" u="none" strike="noStrike" cap="none" normalizeH="0" baseline="0">
                        <a:ln>
                          <a:noFill/>
                        </a:ln>
                        <a:solidFill>
                          <a:schemeClr val="tx1"/>
                        </a:solidFill>
                        <a:effectLst/>
                        <a:latin typeface="Verdana" pitchFamily="34"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99"/>
                    </a:solidFill>
                  </a:tcPr>
                </a:tc>
                <a:tc>
                  <a:txBody>
                    <a:bodyPr/>
                    <a:lstStyle/>
                    <a:p>
                      <a:pPr marL="0" marR="0" lvl="0" indent="0" algn="r" defTabSz="914400" rtl="0" eaLnBrk="1" fontAlgn="b" latinLnBrk="0" hangingPunct="1">
                        <a:lnSpc>
                          <a:spcPct val="100000"/>
                        </a:lnSpc>
                        <a:spcBef>
                          <a:spcPct val="20000"/>
                        </a:spcBef>
                        <a:spcAft>
                          <a:spcPct val="0"/>
                        </a:spcAft>
                        <a:buClrTx/>
                        <a:buSzTx/>
                        <a:buFontTx/>
                        <a:buNone/>
                        <a:tabLst/>
                      </a:pPr>
                      <a:r>
                        <a:rPr kumimoji="0" lang="es-ES" sz="1000" b="0" i="0" u="none" strike="noStrike" cap="none" normalizeH="0" baseline="0">
                          <a:ln>
                            <a:noFill/>
                          </a:ln>
                          <a:solidFill>
                            <a:schemeClr val="tx1"/>
                          </a:solidFill>
                          <a:effectLst/>
                          <a:latin typeface="Arial" charset="0"/>
                          <a:cs typeface="Arial" charset="0"/>
                        </a:rPr>
                        <a:t>2</a:t>
                      </a:r>
                      <a:endParaRPr kumimoji="0" lang="es-ES" sz="2000" b="0" i="0" u="none" strike="noStrike" cap="none" normalizeH="0" baseline="0">
                        <a:ln>
                          <a:noFill/>
                        </a:ln>
                        <a:solidFill>
                          <a:schemeClr val="tx1"/>
                        </a:solidFill>
                        <a:effectLst/>
                        <a:latin typeface="Verdana" pitchFamily="34"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99"/>
                    </a:solidFill>
                  </a:tcPr>
                </a:tc>
                <a:tc>
                  <a:txBody>
                    <a:bodyPr/>
                    <a:lstStyle/>
                    <a:p>
                      <a:pPr marL="0" marR="0" lvl="0" indent="0" algn="r" defTabSz="914400" rtl="0" eaLnBrk="1" fontAlgn="b" latinLnBrk="0" hangingPunct="1">
                        <a:lnSpc>
                          <a:spcPct val="100000"/>
                        </a:lnSpc>
                        <a:spcBef>
                          <a:spcPct val="20000"/>
                        </a:spcBef>
                        <a:spcAft>
                          <a:spcPct val="0"/>
                        </a:spcAft>
                        <a:buClrTx/>
                        <a:buSzTx/>
                        <a:buFontTx/>
                        <a:buNone/>
                        <a:tabLst/>
                      </a:pPr>
                      <a:r>
                        <a:rPr kumimoji="0" lang="es-ES" sz="1000" b="0" i="0" u="none" strike="noStrike" cap="none" normalizeH="0" baseline="0">
                          <a:ln>
                            <a:noFill/>
                          </a:ln>
                          <a:solidFill>
                            <a:schemeClr val="tx1"/>
                          </a:solidFill>
                          <a:effectLst/>
                          <a:latin typeface="Arial" charset="0"/>
                          <a:cs typeface="Arial" charset="0"/>
                        </a:rPr>
                        <a:t>10</a:t>
                      </a:r>
                      <a:endParaRPr kumimoji="0" lang="es-ES" sz="2000" b="0" i="0" u="none" strike="noStrike" cap="none" normalizeH="0" baseline="0">
                        <a:ln>
                          <a:noFill/>
                        </a:ln>
                        <a:solidFill>
                          <a:schemeClr val="tx1"/>
                        </a:solidFill>
                        <a:effectLst/>
                        <a:latin typeface="Verdana" pitchFamily="34"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99"/>
                    </a:solidFill>
                  </a:tcPr>
                </a:tc>
                <a:extLst>
                  <a:ext uri="{0D108BD9-81ED-4DB2-BD59-A6C34878D82A}">
                    <a16:rowId xmlns:a16="http://schemas.microsoft.com/office/drawing/2014/main" val="10003"/>
                  </a:ext>
                </a:extLst>
              </a:tr>
              <a:tr h="244475">
                <a:tc vMerge="1">
                  <a:txBody>
                    <a:bodyPr/>
                    <a:lstStyle/>
                    <a:p>
                      <a:endParaRPr lang="es-ES"/>
                    </a:p>
                  </a:txBody>
                  <a:tcPr/>
                </a:tc>
                <a:tc>
                  <a:txBody>
                    <a:bodyPr/>
                    <a:lstStyle/>
                    <a:p>
                      <a:pPr marL="0" marR="0" lvl="0" indent="0" algn="r" defTabSz="914400" rtl="0" eaLnBrk="0" fontAlgn="b" latinLnBrk="0" hangingPunct="0">
                        <a:lnSpc>
                          <a:spcPct val="100000"/>
                        </a:lnSpc>
                        <a:spcBef>
                          <a:spcPct val="20000"/>
                        </a:spcBef>
                        <a:spcAft>
                          <a:spcPct val="0"/>
                        </a:spcAft>
                        <a:buClrTx/>
                        <a:buSzTx/>
                        <a:buFontTx/>
                        <a:buNone/>
                        <a:tabLst/>
                      </a:pPr>
                      <a:r>
                        <a:rPr kumimoji="0" lang="es-ES" sz="1000" b="0" i="0" u="none" strike="noStrike" cap="none" normalizeH="0" baseline="0">
                          <a:ln>
                            <a:noFill/>
                          </a:ln>
                          <a:solidFill>
                            <a:schemeClr val="tx1"/>
                          </a:solidFill>
                          <a:effectLst/>
                          <a:latin typeface="Verdana"/>
                          <a:cs typeface="Arial" charset="0"/>
                        </a:rPr>
                        <a:t> </a:t>
                      </a:r>
                      <a:endParaRPr kumimoji="0" lang="es-ES" sz="2000" b="0" i="0" u="none" strike="noStrike" cap="none" normalizeH="0" baseline="0">
                        <a:ln>
                          <a:noFill/>
                        </a:ln>
                        <a:solidFill>
                          <a:schemeClr val="tx1"/>
                        </a:solidFill>
                        <a:effectLst/>
                        <a:latin typeface="Verdana" pitchFamily="34"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0" fontAlgn="b" latinLnBrk="0" hangingPunct="0">
                        <a:lnSpc>
                          <a:spcPct val="100000"/>
                        </a:lnSpc>
                        <a:spcBef>
                          <a:spcPct val="20000"/>
                        </a:spcBef>
                        <a:spcAft>
                          <a:spcPct val="0"/>
                        </a:spcAft>
                        <a:buClrTx/>
                        <a:buSzTx/>
                        <a:buFontTx/>
                        <a:buNone/>
                        <a:tabLst/>
                      </a:pPr>
                      <a:r>
                        <a:rPr kumimoji="0" lang="es-ES" sz="1000" b="0" i="0" u="none" strike="noStrike" cap="none" normalizeH="0" baseline="0">
                          <a:ln>
                            <a:noFill/>
                          </a:ln>
                          <a:solidFill>
                            <a:schemeClr val="tx1"/>
                          </a:solidFill>
                          <a:effectLst/>
                          <a:latin typeface="Verdana"/>
                          <a:cs typeface="Arial" charset="0"/>
                        </a:rPr>
                        <a:t> </a:t>
                      </a:r>
                      <a:endParaRPr kumimoji="0" lang="es-ES" sz="2000" b="0" i="0" u="none" strike="noStrike" cap="none" normalizeH="0" baseline="0">
                        <a:ln>
                          <a:noFill/>
                        </a:ln>
                        <a:solidFill>
                          <a:schemeClr val="tx1"/>
                        </a:solidFill>
                        <a:effectLst/>
                        <a:latin typeface="Verdana" pitchFamily="34"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 latinLnBrk="0" hangingPunct="0">
                        <a:lnSpc>
                          <a:spcPct val="100000"/>
                        </a:lnSpc>
                        <a:spcBef>
                          <a:spcPct val="20000"/>
                        </a:spcBef>
                        <a:spcAft>
                          <a:spcPct val="0"/>
                        </a:spcAft>
                        <a:buClrTx/>
                        <a:buSzTx/>
                        <a:buFontTx/>
                        <a:buNone/>
                        <a:tabLst/>
                      </a:pPr>
                      <a:r>
                        <a:rPr kumimoji="0" lang="es-ES" sz="1000" b="0" i="0" u="none" strike="noStrike" cap="none" normalizeH="0" baseline="0">
                          <a:ln>
                            <a:noFill/>
                          </a:ln>
                          <a:solidFill>
                            <a:schemeClr val="tx1"/>
                          </a:solidFill>
                          <a:effectLst/>
                          <a:latin typeface="Arial" charset="0"/>
                          <a:cs typeface="Arial" charset="0"/>
                        </a:rPr>
                        <a:t>Media</a:t>
                      </a:r>
                      <a:endParaRPr kumimoji="0" lang="es-ES" sz="2000" b="0" i="0" u="none" strike="noStrike" cap="none" normalizeH="0" baseline="0">
                        <a:ln>
                          <a:noFill/>
                        </a:ln>
                        <a:solidFill>
                          <a:schemeClr val="tx1"/>
                        </a:solidFill>
                        <a:effectLst/>
                        <a:latin typeface="Verdana" pitchFamily="34"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0" fontAlgn="b" latinLnBrk="0" hangingPunct="0">
                        <a:lnSpc>
                          <a:spcPct val="100000"/>
                        </a:lnSpc>
                        <a:spcBef>
                          <a:spcPct val="20000"/>
                        </a:spcBef>
                        <a:spcAft>
                          <a:spcPct val="0"/>
                        </a:spcAft>
                        <a:buClrTx/>
                        <a:buSzTx/>
                        <a:buFontTx/>
                        <a:buNone/>
                        <a:tabLst/>
                      </a:pPr>
                      <a:r>
                        <a:rPr kumimoji="0" lang="es-ES" sz="1000" b="0" i="0" u="none" strike="noStrike" cap="none" normalizeH="0" baseline="0">
                          <a:ln>
                            <a:noFill/>
                          </a:ln>
                          <a:solidFill>
                            <a:schemeClr val="tx1"/>
                          </a:solidFill>
                          <a:effectLst/>
                          <a:latin typeface="Arial" charset="0"/>
                          <a:cs typeface="Arial" charset="0"/>
                        </a:rPr>
                        <a:t>3</a:t>
                      </a:r>
                      <a:endParaRPr kumimoji="0" lang="es-ES" sz="2000" b="0" i="0" u="none" strike="noStrike" cap="none" normalizeH="0" baseline="0">
                        <a:ln>
                          <a:noFill/>
                        </a:ln>
                        <a:solidFill>
                          <a:schemeClr val="tx1"/>
                        </a:solidFill>
                        <a:effectLst/>
                        <a:latin typeface="Verdana" pitchFamily="34"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0" fontAlgn="b" latinLnBrk="0" hangingPunct="0">
                        <a:lnSpc>
                          <a:spcPct val="100000"/>
                        </a:lnSpc>
                        <a:spcBef>
                          <a:spcPct val="20000"/>
                        </a:spcBef>
                        <a:spcAft>
                          <a:spcPct val="0"/>
                        </a:spcAft>
                        <a:buClrTx/>
                        <a:buSzTx/>
                        <a:buFontTx/>
                        <a:buNone/>
                        <a:tabLst/>
                      </a:pPr>
                      <a:r>
                        <a:rPr kumimoji="0" lang="es-ES" sz="1000" b="0" i="0" u="none" strike="noStrike" cap="none" normalizeH="0" baseline="0">
                          <a:ln>
                            <a:noFill/>
                          </a:ln>
                          <a:solidFill>
                            <a:schemeClr val="tx1"/>
                          </a:solidFill>
                          <a:effectLst/>
                          <a:latin typeface="Verdana"/>
                          <a:cs typeface="Arial" charset="0"/>
                        </a:rPr>
                        <a:t> </a:t>
                      </a:r>
                      <a:endParaRPr kumimoji="0" lang="es-ES" sz="2000" b="0" i="0" u="none" strike="noStrike" cap="none" normalizeH="0" baseline="0">
                        <a:ln>
                          <a:noFill/>
                        </a:ln>
                        <a:solidFill>
                          <a:schemeClr val="tx1"/>
                        </a:solidFill>
                        <a:effectLst/>
                        <a:latin typeface="Verdana" pitchFamily="34"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99"/>
                    </a:solidFill>
                  </a:tcPr>
                </a:tc>
                <a:tc>
                  <a:txBody>
                    <a:bodyPr/>
                    <a:lstStyle/>
                    <a:p>
                      <a:pPr marL="0" marR="0" lvl="0" indent="0" algn="r" defTabSz="914400" rtl="0" eaLnBrk="0" fontAlgn="b" latinLnBrk="0" hangingPunct="0">
                        <a:lnSpc>
                          <a:spcPct val="100000"/>
                        </a:lnSpc>
                        <a:spcBef>
                          <a:spcPct val="20000"/>
                        </a:spcBef>
                        <a:spcAft>
                          <a:spcPct val="0"/>
                        </a:spcAft>
                        <a:buClrTx/>
                        <a:buSzTx/>
                        <a:buFontTx/>
                        <a:buNone/>
                        <a:tabLst/>
                      </a:pPr>
                      <a:r>
                        <a:rPr kumimoji="0" lang="es-ES" sz="1000" b="0" i="0" u="none" strike="noStrike" cap="none" normalizeH="0" baseline="0">
                          <a:ln>
                            <a:noFill/>
                          </a:ln>
                          <a:solidFill>
                            <a:schemeClr val="tx1"/>
                          </a:solidFill>
                          <a:effectLst/>
                          <a:latin typeface="Verdana"/>
                          <a:cs typeface="Arial" charset="0"/>
                        </a:rPr>
                        <a:t> </a:t>
                      </a:r>
                      <a:endParaRPr kumimoji="0" lang="es-ES" sz="2000" b="0" i="0" u="none" strike="noStrike" cap="none" normalizeH="0" baseline="0">
                        <a:ln>
                          <a:noFill/>
                        </a:ln>
                        <a:solidFill>
                          <a:schemeClr val="tx1"/>
                        </a:solidFill>
                        <a:effectLst/>
                        <a:latin typeface="Verdana" pitchFamily="34"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99"/>
                    </a:solidFill>
                  </a:tcPr>
                </a:tc>
                <a:tc>
                  <a:txBody>
                    <a:bodyPr/>
                    <a:lstStyle/>
                    <a:p>
                      <a:pPr marL="0" marR="0" lvl="0" indent="0" algn="r" defTabSz="914400" rtl="0" eaLnBrk="0" fontAlgn="b" latinLnBrk="0" hangingPunct="0">
                        <a:lnSpc>
                          <a:spcPct val="100000"/>
                        </a:lnSpc>
                        <a:spcBef>
                          <a:spcPct val="20000"/>
                        </a:spcBef>
                        <a:spcAft>
                          <a:spcPct val="0"/>
                        </a:spcAft>
                        <a:buClrTx/>
                        <a:buSzTx/>
                        <a:buFontTx/>
                        <a:buNone/>
                        <a:tabLst/>
                      </a:pPr>
                      <a:r>
                        <a:rPr kumimoji="0" lang="es-ES" sz="1000" b="0" i="0" u="none" strike="noStrike" cap="none" normalizeH="0" baseline="0">
                          <a:ln>
                            <a:noFill/>
                          </a:ln>
                          <a:solidFill>
                            <a:schemeClr val="tx1"/>
                          </a:solidFill>
                          <a:effectLst/>
                          <a:latin typeface="Verdana"/>
                          <a:cs typeface="Arial" charset="0"/>
                        </a:rPr>
                        <a:t> </a:t>
                      </a:r>
                      <a:endParaRPr kumimoji="0" lang="es-ES" sz="2000" b="0" i="0" u="none" strike="noStrike" cap="none" normalizeH="0" baseline="0">
                        <a:ln>
                          <a:noFill/>
                        </a:ln>
                        <a:solidFill>
                          <a:schemeClr val="tx1"/>
                        </a:solidFill>
                        <a:effectLst/>
                        <a:latin typeface="Verdana" pitchFamily="34"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99"/>
                    </a:solidFill>
                  </a:tcPr>
                </a:tc>
                <a:tc>
                  <a:txBody>
                    <a:bodyPr/>
                    <a:lstStyle/>
                    <a:p>
                      <a:pPr marL="0" marR="0" lvl="0" indent="0" algn="r" defTabSz="914400" rtl="0" eaLnBrk="0" fontAlgn="b" latinLnBrk="0" hangingPunct="0">
                        <a:lnSpc>
                          <a:spcPct val="100000"/>
                        </a:lnSpc>
                        <a:spcBef>
                          <a:spcPct val="20000"/>
                        </a:spcBef>
                        <a:spcAft>
                          <a:spcPct val="0"/>
                        </a:spcAft>
                        <a:buClrTx/>
                        <a:buSzTx/>
                        <a:buFontTx/>
                        <a:buNone/>
                        <a:tabLst/>
                      </a:pPr>
                      <a:r>
                        <a:rPr kumimoji="0" lang="es-ES" sz="1000" b="0" i="0" u="none" strike="noStrike" cap="none" normalizeH="0" baseline="0">
                          <a:ln>
                            <a:noFill/>
                          </a:ln>
                          <a:solidFill>
                            <a:schemeClr val="tx1"/>
                          </a:solidFill>
                          <a:effectLst/>
                          <a:latin typeface="Verdana"/>
                          <a:cs typeface="Arial" charset="0"/>
                        </a:rPr>
                        <a:t> </a:t>
                      </a:r>
                      <a:endParaRPr kumimoji="0" lang="es-ES" sz="2000" b="0" i="0" u="none" strike="noStrike" cap="none" normalizeH="0" baseline="0">
                        <a:ln>
                          <a:noFill/>
                        </a:ln>
                        <a:solidFill>
                          <a:schemeClr val="tx1"/>
                        </a:solidFill>
                        <a:effectLst/>
                        <a:latin typeface="Verdana" pitchFamily="34"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99"/>
                    </a:solidFill>
                  </a:tcPr>
                </a:tc>
                <a:extLst>
                  <a:ext uri="{0D108BD9-81ED-4DB2-BD59-A6C34878D82A}">
                    <a16:rowId xmlns:a16="http://schemas.microsoft.com/office/drawing/2014/main" val="10004"/>
                  </a:ext>
                </a:extLst>
              </a:tr>
              <a:tr h="244475">
                <a:tc vMerge="1">
                  <a:txBody>
                    <a:bodyPr/>
                    <a:lstStyle/>
                    <a:p>
                      <a:endParaRPr lang="es-ES"/>
                    </a:p>
                  </a:txBody>
                  <a:tcPr/>
                </a:tc>
                <a:tc>
                  <a:txBody>
                    <a:bodyPr/>
                    <a:lstStyle/>
                    <a:p>
                      <a:pPr marL="0" marR="0" lvl="0" indent="0" algn="r" defTabSz="914400" rtl="0" eaLnBrk="0" fontAlgn="b" latinLnBrk="0" hangingPunct="0">
                        <a:lnSpc>
                          <a:spcPct val="100000"/>
                        </a:lnSpc>
                        <a:spcBef>
                          <a:spcPct val="20000"/>
                        </a:spcBef>
                        <a:spcAft>
                          <a:spcPct val="0"/>
                        </a:spcAft>
                        <a:buClrTx/>
                        <a:buSzTx/>
                        <a:buFontTx/>
                        <a:buNone/>
                        <a:tabLst/>
                      </a:pPr>
                      <a:r>
                        <a:rPr kumimoji="0" lang="es-ES" sz="1000" b="0" i="0" u="none" strike="noStrike" cap="none" normalizeH="0" baseline="0">
                          <a:ln>
                            <a:noFill/>
                          </a:ln>
                          <a:solidFill>
                            <a:schemeClr val="tx1"/>
                          </a:solidFill>
                          <a:effectLst/>
                          <a:latin typeface="Verdana"/>
                          <a:cs typeface="Arial" charset="0"/>
                        </a:rPr>
                        <a:t> </a:t>
                      </a:r>
                      <a:endParaRPr kumimoji="0" lang="es-ES" sz="2000" b="0" i="0" u="none" strike="noStrike" cap="none" normalizeH="0" baseline="0">
                        <a:ln>
                          <a:noFill/>
                        </a:ln>
                        <a:solidFill>
                          <a:schemeClr val="tx1"/>
                        </a:solidFill>
                        <a:effectLst/>
                        <a:latin typeface="Verdana" pitchFamily="34"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0" fontAlgn="b" latinLnBrk="0" hangingPunct="0">
                        <a:lnSpc>
                          <a:spcPct val="100000"/>
                        </a:lnSpc>
                        <a:spcBef>
                          <a:spcPct val="20000"/>
                        </a:spcBef>
                        <a:spcAft>
                          <a:spcPct val="0"/>
                        </a:spcAft>
                        <a:buClrTx/>
                        <a:buSzTx/>
                        <a:buFontTx/>
                        <a:buNone/>
                        <a:tabLst/>
                      </a:pPr>
                      <a:r>
                        <a:rPr kumimoji="0" lang="es-ES" sz="1000" b="0" i="0" u="none" strike="noStrike" cap="none" normalizeH="0" baseline="0">
                          <a:ln>
                            <a:noFill/>
                          </a:ln>
                          <a:solidFill>
                            <a:schemeClr val="tx1"/>
                          </a:solidFill>
                          <a:effectLst/>
                          <a:latin typeface="Verdana"/>
                          <a:cs typeface="Arial" charset="0"/>
                        </a:rPr>
                        <a:t> </a:t>
                      </a:r>
                      <a:endParaRPr kumimoji="0" lang="es-ES" sz="2000" b="0" i="0" u="none" strike="noStrike" cap="none" normalizeH="0" baseline="0">
                        <a:ln>
                          <a:noFill/>
                        </a:ln>
                        <a:solidFill>
                          <a:schemeClr val="tx1"/>
                        </a:solidFill>
                        <a:effectLst/>
                        <a:latin typeface="Verdana" pitchFamily="34"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 latinLnBrk="0" hangingPunct="0">
                        <a:lnSpc>
                          <a:spcPct val="100000"/>
                        </a:lnSpc>
                        <a:spcBef>
                          <a:spcPct val="20000"/>
                        </a:spcBef>
                        <a:spcAft>
                          <a:spcPct val="0"/>
                        </a:spcAft>
                        <a:buClrTx/>
                        <a:buSzTx/>
                        <a:buFontTx/>
                        <a:buNone/>
                        <a:tabLst/>
                      </a:pPr>
                      <a:r>
                        <a:rPr kumimoji="0" lang="es-ES" sz="1000" b="0" i="0" u="none" strike="noStrike" cap="none" normalizeH="0" baseline="0">
                          <a:ln>
                            <a:noFill/>
                          </a:ln>
                          <a:solidFill>
                            <a:schemeClr val="tx1"/>
                          </a:solidFill>
                          <a:effectLst/>
                          <a:latin typeface="Arial" charset="0"/>
                          <a:cs typeface="Arial" charset="0"/>
                        </a:rPr>
                        <a:t>Alta</a:t>
                      </a:r>
                      <a:endParaRPr kumimoji="0" lang="es-ES" sz="2000" b="0" i="0" u="none" strike="noStrike" cap="none" normalizeH="0" baseline="0">
                        <a:ln>
                          <a:noFill/>
                        </a:ln>
                        <a:solidFill>
                          <a:schemeClr val="tx1"/>
                        </a:solidFill>
                        <a:effectLst/>
                        <a:latin typeface="Verdana" pitchFamily="34"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0" fontAlgn="b" latinLnBrk="0" hangingPunct="0">
                        <a:lnSpc>
                          <a:spcPct val="100000"/>
                        </a:lnSpc>
                        <a:spcBef>
                          <a:spcPct val="20000"/>
                        </a:spcBef>
                        <a:spcAft>
                          <a:spcPct val="0"/>
                        </a:spcAft>
                        <a:buClrTx/>
                        <a:buSzTx/>
                        <a:buFontTx/>
                        <a:buNone/>
                        <a:tabLst/>
                      </a:pPr>
                      <a:r>
                        <a:rPr kumimoji="0" lang="es-ES" sz="1000" b="0" i="0" u="none" strike="noStrike" cap="none" normalizeH="0" baseline="0">
                          <a:ln>
                            <a:noFill/>
                          </a:ln>
                          <a:solidFill>
                            <a:schemeClr val="tx1"/>
                          </a:solidFill>
                          <a:effectLst/>
                          <a:latin typeface="Arial" charset="0"/>
                          <a:cs typeface="Arial" charset="0"/>
                        </a:rPr>
                        <a:t>4</a:t>
                      </a:r>
                      <a:endParaRPr kumimoji="0" lang="es-ES" sz="2000" b="0" i="0" u="none" strike="noStrike" cap="none" normalizeH="0" baseline="0">
                        <a:ln>
                          <a:noFill/>
                        </a:ln>
                        <a:solidFill>
                          <a:schemeClr val="tx1"/>
                        </a:solidFill>
                        <a:effectLst/>
                        <a:latin typeface="Verdana" pitchFamily="34"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0" fontAlgn="b" latinLnBrk="0" hangingPunct="0">
                        <a:lnSpc>
                          <a:spcPct val="100000"/>
                        </a:lnSpc>
                        <a:spcBef>
                          <a:spcPct val="20000"/>
                        </a:spcBef>
                        <a:spcAft>
                          <a:spcPct val="0"/>
                        </a:spcAft>
                        <a:buClrTx/>
                        <a:buSzTx/>
                        <a:buFontTx/>
                        <a:buNone/>
                        <a:tabLst/>
                      </a:pPr>
                      <a:r>
                        <a:rPr kumimoji="0" lang="es-ES" sz="1000" b="0" i="0" u="none" strike="noStrike" cap="none" normalizeH="0" baseline="0">
                          <a:ln>
                            <a:noFill/>
                          </a:ln>
                          <a:solidFill>
                            <a:schemeClr val="tx1"/>
                          </a:solidFill>
                          <a:effectLst/>
                          <a:latin typeface="Verdana"/>
                          <a:cs typeface="Arial" charset="0"/>
                        </a:rPr>
                        <a:t> </a:t>
                      </a:r>
                      <a:endParaRPr kumimoji="0" lang="es-ES" sz="2000" b="0" i="0" u="none" strike="noStrike" cap="none" normalizeH="0" baseline="0">
                        <a:ln>
                          <a:noFill/>
                        </a:ln>
                        <a:solidFill>
                          <a:schemeClr val="tx1"/>
                        </a:solidFill>
                        <a:effectLst/>
                        <a:latin typeface="Verdana" pitchFamily="34"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99"/>
                    </a:solidFill>
                  </a:tcPr>
                </a:tc>
                <a:tc>
                  <a:txBody>
                    <a:bodyPr/>
                    <a:lstStyle/>
                    <a:p>
                      <a:pPr marL="0" marR="0" lvl="0" indent="0" algn="r" defTabSz="914400" rtl="0" eaLnBrk="0" fontAlgn="b" latinLnBrk="0" hangingPunct="0">
                        <a:lnSpc>
                          <a:spcPct val="100000"/>
                        </a:lnSpc>
                        <a:spcBef>
                          <a:spcPct val="20000"/>
                        </a:spcBef>
                        <a:spcAft>
                          <a:spcPct val="0"/>
                        </a:spcAft>
                        <a:buClrTx/>
                        <a:buSzTx/>
                        <a:buFontTx/>
                        <a:buNone/>
                        <a:tabLst/>
                      </a:pPr>
                      <a:r>
                        <a:rPr kumimoji="0" lang="es-ES" sz="1000" b="0" i="0" u="none" strike="noStrike" cap="none" normalizeH="0" baseline="0">
                          <a:ln>
                            <a:noFill/>
                          </a:ln>
                          <a:solidFill>
                            <a:schemeClr val="tx1"/>
                          </a:solidFill>
                          <a:effectLst/>
                          <a:latin typeface="Verdana"/>
                          <a:cs typeface="Arial" charset="0"/>
                        </a:rPr>
                        <a:t> </a:t>
                      </a:r>
                      <a:endParaRPr kumimoji="0" lang="es-ES" sz="2000" b="0" i="0" u="none" strike="noStrike" cap="none" normalizeH="0" baseline="0">
                        <a:ln>
                          <a:noFill/>
                        </a:ln>
                        <a:solidFill>
                          <a:schemeClr val="tx1"/>
                        </a:solidFill>
                        <a:effectLst/>
                        <a:latin typeface="Verdana" pitchFamily="34"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99"/>
                    </a:solidFill>
                  </a:tcPr>
                </a:tc>
                <a:tc>
                  <a:txBody>
                    <a:bodyPr/>
                    <a:lstStyle/>
                    <a:p>
                      <a:pPr marL="0" marR="0" lvl="0" indent="0" algn="r" defTabSz="914400" rtl="0" eaLnBrk="0" fontAlgn="b" latinLnBrk="0" hangingPunct="0">
                        <a:lnSpc>
                          <a:spcPct val="100000"/>
                        </a:lnSpc>
                        <a:spcBef>
                          <a:spcPct val="20000"/>
                        </a:spcBef>
                        <a:spcAft>
                          <a:spcPct val="0"/>
                        </a:spcAft>
                        <a:buClrTx/>
                        <a:buSzTx/>
                        <a:buFontTx/>
                        <a:buNone/>
                        <a:tabLst/>
                      </a:pPr>
                      <a:r>
                        <a:rPr kumimoji="0" lang="es-ES" sz="1000" b="0" i="0" u="none" strike="noStrike" cap="none" normalizeH="0" baseline="0">
                          <a:ln>
                            <a:noFill/>
                          </a:ln>
                          <a:solidFill>
                            <a:schemeClr val="tx1"/>
                          </a:solidFill>
                          <a:effectLst/>
                          <a:latin typeface="Verdana"/>
                          <a:cs typeface="Arial" charset="0"/>
                        </a:rPr>
                        <a:t> </a:t>
                      </a:r>
                      <a:endParaRPr kumimoji="0" lang="es-ES" sz="2000" b="0" i="0" u="none" strike="noStrike" cap="none" normalizeH="0" baseline="0">
                        <a:ln>
                          <a:noFill/>
                        </a:ln>
                        <a:solidFill>
                          <a:schemeClr val="tx1"/>
                        </a:solidFill>
                        <a:effectLst/>
                        <a:latin typeface="Verdana" pitchFamily="34"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99"/>
                    </a:solidFill>
                  </a:tcPr>
                </a:tc>
                <a:tc>
                  <a:txBody>
                    <a:bodyPr/>
                    <a:lstStyle/>
                    <a:p>
                      <a:pPr marL="0" marR="0" lvl="0" indent="0" algn="r" defTabSz="914400" rtl="0" eaLnBrk="0" fontAlgn="b" latinLnBrk="0" hangingPunct="0">
                        <a:lnSpc>
                          <a:spcPct val="100000"/>
                        </a:lnSpc>
                        <a:spcBef>
                          <a:spcPct val="20000"/>
                        </a:spcBef>
                        <a:spcAft>
                          <a:spcPct val="0"/>
                        </a:spcAft>
                        <a:buClrTx/>
                        <a:buSzTx/>
                        <a:buFontTx/>
                        <a:buNone/>
                        <a:tabLst/>
                      </a:pPr>
                      <a:r>
                        <a:rPr kumimoji="0" lang="es-ES" sz="1000" b="0" i="0" u="none" strike="noStrike" cap="none" normalizeH="0" baseline="0">
                          <a:ln>
                            <a:noFill/>
                          </a:ln>
                          <a:solidFill>
                            <a:schemeClr val="tx1"/>
                          </a:solidFill>
                          <a:effectLst/>
                          <a:latin typeface="Verdana"/>
                          <a:cs typeface="Arial" charset="0"/>
                        </a:rPr>
                        <a:t> </a:t>
                      </a:r>
                      <a:endParaRPr kumimoji="0" lang="es-ES" sz="2000" b="0" i="0" u="none" strike="noStrike" cap="none" normalizeH="0" baseline="0">
                        <a:ln>
                          <a:noFill/>
                        </a:ln>
                        <a:solidFill>
                          <a:schemeClr val="tx1"/>
                        </a:solidFill>
                        <a:effectLst/>
                        <a:latin typeface="Verdana" pitchFamily="34"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99"/>
                    </a:solidFill>
                  </a:tcPr>
                </a:tc>
                <a:extLst>
                  <a:ext uri="{0D108BD9-81ED-4DB2-BD59-A6C34878D82A}">
                    <a16:rowId xmlns:a16="http://schemas.microsoft.com/office/drawing/2014/main" val="10005"/>
                  </a:ext>
                </a:extLst>
              </a:tr>
              <a:tr h="244475">
                <a:tc vMerge="1">
                  <a:txBody>
                    <a:bodyPr/>
                    <a:lstStyle/>
                    <a:p>
                      <a:endParaRPr lang="es-ES"/>
                    </a:p>
                  </a:txBody>
                  <a:tcPr/>
                </a:tc>
                <a:tc>
                  <a:txBody>
                    <a:bodyPr/>
                    <a:lstStyle/>
                    <a:p>
                      <a:pPr marL="0" marR="0" lvl="0" indent="0" algn="r" defTabSz="914400" rtl="0" eaLnBrk="0" fontAlgn="b" latinLnBrk="0" hangingPunct="0">
                        <a:lnSpc>
                          <a:spcPct val="100000"/>
                        </a:lnSpc>
                        <a:spcBef>
                          <a:spcPct val="20000"/>
                        </a:spcBef>
                        <a:spcAft>
                          <a:spcPct val="0"/>
                        </a:spcAft>
                        <a:buClrTx/>
                        <a:buSzTx/>
                        <a:buFontTx/>
                        <a:buNone/>
                        <a:tabLst/>
                      </a:pPr>
                      <a:r>
                        <a:rPr kumimoji="0" lang="es-ES" sz="1000" b="0" i="0" u="none" strike="noStrike" cap="none" normalizeH="0" baseline="0">
                          <a:ln>
                            <a:noFill/>
                          </a:ln>
                          <a:solidFill>
                            <a:schemeClr val="tx1"/>
                          </a:solidFill>
                          <a:effectLst/>
                          <a:latin typeface="Verdana"/>
                          <a:cs typeface="Arial" charset="0"/>
                        </a:rPr>
                        <a:t> </a:t>
                      </a:r>
                      <a:endParaRPr kumimoji="0" lang="es-ES" sz="2000" b="0" i="0" u="none" strike="noStrike" cap="none" normalizeH="0" baseline="0">
                        <a:ln>
                          <a:noFill/>
                        </a:ln>
                        <a:solidFill>
                          <a:schemeClr val="tx1"/>
                        </a:solidFill>
                        <a:effectLst/>
                        <a:latin typeface="Verdana" pitchFamily="34"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0" fontAlgn="b" latinLnBrk="0" hangingPunct="0">
                        <a:lnSpc>
                          <a:spcPct val="100000"/>
                        </a:lnSpc>
                        <a:spcBef>
                          <a:spcPct val="20000"/>
                        </a:spcBef>
                        <a:spcAft>
                          <a:spcPct val="0"/>
                        </a:spcAft>
                        <a:buClrTx/>
                        <a:buSzTx/>
                        <a:buFontTx/>
                        <a:buNone/>
                        <a:tabLst/>
                      </a:pPr>
                      <a:r>
                        <a:rPr kumimoji="0" lang="es-ES" sz="1000" b="0" i="0" u="none" strike="noStrike" cap="none" normalizeH="0" baseline="0" dirty="0">
                          <a:ln>
                            <a:noFill/>
                          </a:ln>
                          <a:solidFill>
                            <a:schemeClr val="tx1"/>
                          </a:solidFill>
                          <a:effectLst/>
                          <a:latin typeface="Verdana"/>
                          <a:cs typeface="Arial" charset="0"/>
                        </a:rPr>
                        <a:t> </a:t>
                      </a:r>
                      <a:endParaRPr kumimoji="0" lang="es-ES" sz="2000" b="0" i="0" u="none" strike="noStrike" cap="none" normalizeH="0" baseline="0" dirty="0">
                        <a:ln>
                          <a:noFill/>
                        </a:ln>
                        <a:solidFill>
                          <a:schemeClr val="tx1"/>
                        </a:solidFill>
                        <a:effectLst/>
                        <a:latin typeface="Verdana" pitchFamily="34"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 latinLnBrk="0" hangingPunct="0">
                        <a:lnSpc>
                          <a:spcPct val="100000"/>
                        </a:lnSpc>
                        <a:spcBef>
                          <a:spcPct val="20000"/>
                        </a:spcBef>
                        <a:spcAft>
                          <a:spcPct val="0"/>
                        </a:spcAft>
                        <a:buClrTx/>
                        <a:buSzTx/>
                        <a:buFontTx/>
                        <a:buNone/>
                        <a:tabLst/>
                      </a:pPr>
                      <a:r>
                        <a:rPr kumimoji="0" lang="es-ES" sz="1000" b="0" i="0" u="none" strike="noStrike" cap="none" normalizeH="0" baseline="0">
                          <a:ln>
                            <a:noFill/>
                          </a:ln>
                          <a:solidFill>
                            <a:schemeClr val="tx1"/>
                          </a:solidFill>
                          <a:effectLst/>
                          <a:latin typeface="Arial" charset="0"/>
                          <a:cs typeface="Arial" charset="0"/>
                        </a:rPr>
                        <a:t>Muy Alta</a:t>
                      </a:r>
                      <a:endParaRPr kumimoji="0" lang="es-ES" sz="2000" b="0" i="0" u="none" strike="noStrike" cap="none" normalizeH="0" baseline="0">
                        <a:ln>
                          <a:noFill/>
                        </a:ln>
                        <a:solidFill>
                          <a:schemeClr val="tx1"/>
                        </a:solidFill>
                        <a:effectLst/>
                        <a:latin typeface="Verdana" pitchFamily="34"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0" fontAlgn="b" latinLnBrk="0" hangingPunct="0">
                        <a:lnSpc>
                          <a:spcPct val="100000"/>
                        </a:lnSpc>
                        <a:spcBef>
                          <a:spcPct val="20000"/>
                        </a:spcBef>
                        <a:spcAft>
                          <a:spcPct val="0"/>
                        </a:spcAft>
                        <a:buClrTx/>
                        <a:buSzTx/>
                        <a:buFontTx/>
                        <a:buNone/>
                        <a:tabLst/>
                      </a:pPr>
                      <a:r>
                        <a:rPr kumimoji="0" lang="es-ES" sz="1000" b="0" i="0" u="none" strike="noStrike" cap="none" normalizeH="0" baseline="0">
                          <a:ln>
                            <a:noFill/>
                          </a:ln>
                          <a:solidFill>
                            <a:schemeClr val="tx1"/>
                          </a:solidFill>
                          <a:effectLst/>
                          <a:latin typeface="Arial" charset="0"/>
                          <a:cs typeface="Arial" charset="0"/>
                        </a:rPr>
                        <a:t>5</a:t>
                      </a:r>
                      <a:endParaRPr kumimoji="0" lang="es-ES" sz="2000" b="0" i="0" u="none" strike="noStrike" cap="none" normalizeH="0" baseline="0">
                        <a:ln>
                          <a:noFill/>
                        </a:ln>
                        <a:solidFill>
                          <a:schemeClr val="tx1"/>
                        </a:solidFill>
                        <a:effectLst/>
                        <a:latin typeface="Verdana" pitchFamily="34"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0" fontAlgn="b" latinLnBrk="0" hangingPunct="0">
                        <a:lnSpc>
                          <a:spcPct val="100000"/>
                        </a:lnSpc>
                        <a:spcBef>
                          <a:spcPct val="20000"/>
                        </a:spcBef>
                        <a:spcAft>
                          <a:spcPct val="0"/>
                        </a:spcAft>
                        <a:buClrTx/>
                        <a:buSzTx/>
                        <a:buFontTx/>
                        <a:buNone/>
                        <a:tabLst/>
                      </a:pPr>
                      <a:r>
                        <a:rPr kumimoji="0" lang="es-ES" sz="1000" b="0" i="0" u="none" strike="noStrike" cap="none" normalizeH="0" baseline="0">
                          <a:ln>
                            <a:noFill/>
                          </a:ln>
                          <a:solidFill>
                            <a:schemeClr val="tx1"/>
                          </a:solidFill>
                          <a:effectLst/>
                          <a:latin typeface="Verdana"/>
                          <a:cs typeface="Arial" charset="0"/>
                        </a:rPr>
                        <a:t> </a:t>
                      </a:r>
                      <a:endParaRPr kumimoji="0" lang="es-ES" sz="2000" b="0" i="0" u="none" strike="noStrike" cap="none" normalizeH="0" baseline="0">
                        <a:ln>
                          <a:noFill/>
                        </a:ln>
                        <a:solidFill>
                          <a:schemeClr val="tx1"/>
                        </a:solidFill>
                        <a:effectLst/>
                        <a:latin typeface="Verdana" pitchFamily="34"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99"/>
                    </a:solidFill>
                  </a:tcPr>
                </a:tc>
                <a:tc>
                  <a:txBody>
                    <a:bodyPr/>
                    <a:lstStyle/>
                    <a:p>
                      <a:pPr marL="0" marR="0" lvl="0" indent="0" algn="r" defTabSz="914400" rtl="0" eaLnBrk="0" fontAlgn="b" latinLnBrk="0" hangingPunct="0">
                        <a:lnSpc>
                          <a:spcPct val="100000"/>
                        </a:lnSpc>
                        <a:spcBef>
                          <a:spcPct val="20000"/>
                        </a:spcBef>
                        <a:spcAft>
                          <a:spcPct val="0"/>
                        </a:spcAft>
                        <a:buClrTx/>
                        <a:buSzTx/>
                        <a:buFontTx/>
                        <a:buNone/>
                        <a:tabLst/>
                      </a:pPr>
                      <a:r>
                        <a:rPr kumimoji="0" lang="es-ES" sz="1000" b="0" i="0" u="none" strike="noStrike" cap="none" normalizeH="0" baseline="0">
                          <a:ln>
                            <a:noFill/>
                          </a:ln>
                          <a:solidFill>
                            <a:schemeClr val="tx1"/>
                          </a:solidFill>
                          <a:effectLst/>
                          <a:latin typeface="Verdana"/>
                          <a:cs typeface="Arial" charset="0"/>
                        </a:rPr>
                        <a:t> </a:t>
                      </a:r>
                      <a:endParaRPr kumimoji="0" lang="es-ES" sz="2000" b="0" i="0" u="none" strike="noStrike" cap="none" normalizeH="0" baseline="0">
                        <a:ln>
                          <a:noFill/>
                        </a:ln>
                        <a:solidFill>
                          <a:schemeClr val="tx1"/>
                        </a:solidFill>
                        <a:effectLst/>
                        <a:latin typeface="Verdana" pitchFamily="34"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99"/>
                    </a:solidFill>
                  </a:tcPr>
                </a:tc>
                <a:tc>
                  <a:txBody>
                    <a:bodyPr/>
                    <a:lstStyle/>
                    <a:p>
                      <a:pPr marL="0" marR="0" lvl="0" indent="0" algn="r" defTabSz="914400" rtl="0" eaLnBrk="0" fontAlgn="b" latinLnBrk="0" hangingPunct="0">
                        <a:lnSpc>
                          <a:spcPct val="100000"/>
                        </a:lnSpc>
                        <a:spcBef>
                          <a:spcPct val="20000"/>
                        </a:spcBef>
                        <a:spcAft>
                          <a:spcPct val="0"/>
                        </a:spcAft>
                        <a:buClrTx/>
                        <a:buSzTx/>
                        <a:buFontTx/>
                        <a:buNone/>
                        <a:tabLst/>
                      </a:pPr>
                      <a:r>
                        <a:rPr kumimoji="0" lang="es-ES" sz="1000" b="0" i="0" u="none" strike="noStrike" cap="none" normalizeH="0" baseline="0">
                          <a:ln>
                            <a:noFill/>
                          </a:ln>
                          <a:solidFill>
                            <a:schemeClr val="tx1"/>
                          </a:solidFill>
                          <a:effectLst/>
                          <a:latin typeface="Verdana"/>
                          <a:cs typeface="Arial" charset="0"/>
                        </a:rPr>
                        <a:t> </a:t>
                      </a:r>
                      <a:endParaRPr kumimoji="0" lang="es-ES" sz="2000" b="0" i="0" u="none" strike="noStrike" cap="none" normalizeH="0" baseline="0">
                        <a:ln>
                          <a:noFill/>
                        </a:ln>
                        <a:solidFill>
                          <a:schemeClr val="tx1"/>
                        </a:solidFill>
                        <a:effectLst/>
                        <a:latin typeface="Verdana" pitchFamily="34"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99"/>
                    </a:solidFill>
                  </a:tcPr>
                </a:tc>
                <a:tc>
                  <a:txBody>
                    <a:bodyPr/>
                    <a:lstStyle/>
                    <a:p>
                      <a:pPr marL="0" marR="0" lvl="0" indent="0" algn="r" defTabSz="914400" rtl="0" eaLnBrk="0" fontAlgn="b" latinLnBrk="0" hangingPunct="0">
                        <a:lnSpc>
                          <a:spcPct val="100000"/>
                        </a:lnSpc>
                        <a:spcBef>
                          <a:spcPct val="20000"/>
                        </a:spcBef>
                        <a:spcAft>
                          <a:spcPct val="0"/>
                        </a:spcAft>
                        <a:buClrTx/>
                        <a:buSzTx/>
                        <a:buFontTx/>
                        <a:buNone/>
                        <a:tabLst/>
                      </a:pPr>
                      <a:r>
                        <a:rPr kumimoji="0" lang="es-ES" sz="1000" b="0" i="0" u="none" strike="noStrike" cap="none" normalizeH="0" baseline="0">
                          <a:ln>
                            <a:noFill/>
                          </a:ln>
                          <a:solidFill>
                            <a:schemeClr val="tx1"/>
                          </a:solidFill>
                          <a:effectLst/>
                          <a:latin typeface="Verdana"/>
                          <a:cs typeface="Arial" charset="0"/>
                        </a:rPr>
                        <a:t> </a:t>
                      </a:r>
                      <a:endParaRPr kumimoji="0" lang="es-ES" sz="2000" b="0" i="0" u="none" strike="noStrike" cap="none" normalizeH="0" baseline="0">
                        <a:ln>
                          <a:noFill/>
                        </a:ln>
                        <a:solidFill>
                          <a:schemeClr val="tx1"/>
                        </a:solidFill>
                        <a:effectLst/>
                        <a:latin typeface="Verdana" pitchFamily="34"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99"/>
                    </a:solidFill>
                  </a:tcPr>
                </a:tc>
                <a:extLst>
                  <a:ext uri="{0D108BD9-81ED-4DB2-BD59-A6C34878D82A}">
                    <a16:rowId xmlns:a16="http://schemas.microsoft.com/office/drawing/2014/main" val="10006"/>
                  </a:ext>
                </a:extLst>
              </a:tr>
              <a:tr h="244475">
                <a:tc rowSpan="5">
                  <a:txBody>
                    <a:bodyPr/>
                    <a:lstStyle/>
                    <a:p>
                      <a:pPr marL="0" marR="0" lvl="0" indent="0" algn="ctr" defTabSz="914400" rtl="0" eaLnBrk="1" fontAlgn="b" latinLnBrk="0" hangingPunct="1">
                        <a:lnSpc>
                          <a:spcPct val="100000"/>
                        </a:lnSpc>
                        <a:spcBef>
                          <a:spcPct val="20000"/>
                        </a:spcBef>
                        <a:spcAft>
                          <a:spcPct val="0"/>
                        </a:spcAft>
                        <a:buClrTx/>
                        <a:buSzTx/>
                        <a:buFontTx/>
                        <a:buNone/>
                        <a:tabLst/>
                      </a:pPr>
                      <a:r>
                        <a:rPr kumimoji="0" lang="es-ES" sz="1000" b="0" i="0" u="none" strike="noStrike" cap="none" normalizeH="0" baseline="0">
                          <a:ln>
                            <a:noFill/>
                          </a:ln>
                          <a:solidFill>
                            <a:schemeClr val="tx1"/>
                          </a:solidFill>
                          <a:effectLst/>
                          <a:latin typeface="Arial" charset="0"/>
                          <a:cs typeface="Arial" charset="0"/>
                        </a:rPr>
                        <a:t>Espacio Físico</a:t>
                      </a:r>
                      <a:endParaRPr kumimoji="0" lang="es-ES" sz="2000" b="0" i="0" u="none" strike="noStrike" cap="none" normalizeH="0" baseline="0">
                        <a:ln>
                          <a:noFill/>
                        </a:ln>
                        <a:solidFill>
                          <a:schemeClr val="tx1"/>
                        </a:solidFill>
                        <a:effectLst/>
                        <a:latin typeface="Verdana" pitchFamily="34"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20000"/>
                        </a:spcBef>
                        <a:spcAft>
                          <a:spcPct val="0"/>
                        </a:spcAft>
                        <a:buClrTx/>
                        <a:buSzTx/>
                        <a:buFontTx/>
                        <a:buNone/>
                        <a:tabLst/>
                      </a:pPr>
                      <a:r>
                        <a:rPr kumimoji="0" lang="es-ES" sz="1000" b="0" i="0" u="none" strike="noStrike" cap="none" normalizeH="0" baseline="0">
                          <a:ln>
                            <a:noFill/>
                          </a:ln>
                          <a:solidFill>
                            <a:schemeClr val="tx1"/>
                          </a:solidFill>
                          <a:effectLst/>
                          <a:latin typeface="Arial" charset="0"/>
                          <a:cs typeface="Arial" charset="0"/>
                        </a:rPr>
                        <a:t> </a:t>
                      </a:r>
                      <a:endParaRPr kumimoji="0" lang="es-ES" sz="2000" b="0" i="0" u="none" strike="noStrike" cap="none" normalizeH="0" baseline="0">
                        <a:ln>
                          <a:noFill/>
                        </a:ln>
                        <a:solidFill>
                          <a:schemeClr val="tx1"/>
                        </a:solidFill>
                        <a:effectLst/>
                        <a:latin typeface="Verdana" pitchFamily="34"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20000"/>
                        </a:spcBef>
                        <a:spcAft>
                          <a:spcPct val="0"/>
                        </a:spcAft>
                        <a:buClrTx/>
                        <a:buSzTx/>
                        <a:buFontTx/>
                        <a:buNone/>
                        <a:tabLst/>
                      </a:pPr>
                      <a:r>
                        <a:rPr kumimoji="0" lang="es-ES" sz="1000" b="0" i="0" u="none" strike="noStrike" cap="none" normalizeH="0" baseline="0">
                          <a:ln>
                            <a:noFill/>
                          </a:ln>
                          <a:solidFill>
                            <a:schemeClr val="tx1"/>
                          </a:solidFill>
                          <a:effectLst/>
                          <a:latin typeface="Arial" charset="0"/>
                          <a:cs typeface="Arial" charset="0"/>
                        </a:rPr>
                        <a:t> </a:t>
                      </a:r>
                      <a:endParaRPr kumimoji="0" lang="es-ES" sz="2000" b="0" i="0" u="none" strike="noStrike" cap="none" normalizeH="0" baseline="0">
                        <a:ln>
                          <a:noFill/>
                        </a:ln>
                        <a:solidFill>
                          <a:schemeClr val="tx1"/>
                        </a:solidFill>
                        <a:effectLst/>
                        <a:latin typeface="Verdana" pitchFamily="34"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20000"/>
                        </a:spcBef>
                        <a:spcAft>
                          <a:spcPct val="0"/>
                        </a:spcAft>
                        <a:buClrTx/>
                        <a:buSzTx/>
                        <a:buFontTx/>
                        <a:buNone/>
                        <a:tabLst/>
                      </a:pPr>
                      <a:r>
                        <a:rPr kumimoji="0" lang="es-ES" sz="1000" b="0" i="0" u="none" strike="noStrike" cap="none" normalizeH="0" baseline="0">
                          <a:ln>
                            <a:noFill/>
                          </a:ln>
                          <a:solidFill>
                            <a:schemeClr val="tx1"/>
                          </a:solidFill>
                          <a:effectLst/>
                          <a:latin typeface="Arial" charset="0"/>
                          <a:cs typeface="Arial" charset="0"/>
                        </a:rPr>
                        <a:t>Muy Grande</a:t>
                      </a:r>
                      <a:endParaRPr kumimoji="0" lang="es-ES" sz="2000" b="0" i="0" u="none" strike="noStrike" cap="none" normalizeH="0" baseline="0">
                        <a:ln>
                          <a:noFill/>
                        </a:ln>
                        <a:solidFill>
                          <a:schemeClr val="tx1"/>
                        </a:solidFill>
                        <a:effectLst/>
                        <a:latin typeface="Verdana" pitchFamily="34"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20000"/>
                        </a:spcBef>
                        <a:spcAft>
                          <a:spcPct val="0"/>
                        </a:spcAft>
                        <a:buClrTx/>
                        <a:buSzTx/>
                        <a:buFontTx/>
                        <a:buNone/>
                        <a:tabLst/>
                      </a:pPr>
                      <a:r>
                        <a:rPr kumimoji="0" lang="es-ES" sz="1000" b="0" i="0" u="none" strike="noStrike" cap="none" normalizeH="0" baseline="0">
                          <a:ln>
                            <a:noFill/>
                          </a:ln>
                          <a:solidFill>
                            <a:schemeClr val="tx1"/>
                          </a:solidFill>
                          <a:effectLst/>
                          <a:latin typeface="Arial" charset="0"/>
                          <a:cs typeface="Arial" charset="0"/>
                        </a:rPr>
                        <a:t>1</a:t>
                      </a:r>
                      <a:endParaRPr kumimoji="0" lang="es-ES" sz="2000" b="0" i="0" u="none" strike="noStrike" cap="none" normalizeH="0" baseline="0">
                        <a:ln>
                          <a:noFill/>
                        </a:ln>
                        <a:solidFill>
                          <a:schemeClr val="tx1"/>
                        </a:solidFill>
                        <a:effectLst/>
                        <a:latin typeface="Verdana" pitchFamily="34"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20000"/>
                        </a:spcBef>
                        <a:spcAft>
                          <a:spcPct val="0"/>
                        </a:spcAft>
                        <a:buClrTx/>
                        <a:buSzTx/>
                        <a:buFontTx/>
                        <a:buNone/>
                        <a:tabLst/>
                      </a:pPr>
                      <a:r>
                        <a:rPr kumimoji="0" lang="es-ES" sz="1000" b="0" i="0" u="none" strike="noStrike" cap="none" normalizeH="0" baseline="0">
                          <a:ln>
                            <a:noFill/>
                          </a:ln>
                          <a:solidFill>
                            <a:schemeClr val="tx1"/>
                          </a:solidFill>
                          <a:effectLst/>
                          <a:latin typeface="Arial" charset="0"/>
                          <a:cs typeface="Arial" charset="0"/>
                        </a:rPr>
                        <a:t> </a:t>
                      </a:r>
                      <a:endParaRPr kumimoji="0" lang="es-ES" sz="2000" b="0" i="0" u="none" strike="noStrike" cap="none" normalizeH="0" baseline="0">
                        <a:ln>
                          <a:noFill/>
                        </a:ln>
                        <a:solidFill>
                          <a:schemeClr val="tx1"/>
                        </a:solidFill>
                        <a:effectLst/>
                        <a:latin typeface="Verdana" pitchFamily="34"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20000"/>
                        </a:spcBef>
                        <a:spcAft>
                          <a:spcPct val="0"/>
                        </a:spcAft>
                        <a:buClrTx/>
                        <a:buSzTx/>
                        <a:buFontTx/>
                        <a:buNone/>
                        <a:tabLst/>
                      </a:pPr>
                      <a:r>
                        <a:rPr kumimoji="0" lang="es-ES" sz="1000" b="0" i="0" u="none" strike="noStrike" cap="none" normalizeH="0" baseline="0">
                          <a:ln>
                            <a:noFill/>
                          </a:ln>
                          <a:solidFill>
                            <a:schemeClr val="tx1"/>
                          </a:solidFill>
                          <a:effectLst/>
                          <a:latin typeface="Arial" charset="0"/>
                          <a:cs typeface="Arial" charset="0"/>
                        </a:rPr>
                        <a:t> </a:t>
                      </a:r>
                      <a:endParaRPr kumimoji="0" lang="es-ES" sz="2000" b="0" i="0" u="none" strike="noStrike" cap="none" normalizeH="0" baseline="0">
                        <a:ln>
                          <a:noFill/>
                        </a:ln>
                        <a:solidFill>
                          <a:schemeClr val="tx1"/>
                        </a:solidFill>
                        <a:effectLst/>
                        <a:latin typeface="Verdana" pitchFamily="34"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20000"/>
                        </a:spcBef>
                        <a:spcAft>
                          <a:spcPct val="0"/>
                        </a:spcAft>
                        <a:buClrTx/>
                        <a:buSzTx/>
                        <a:buFontTx/>
                        <a:buNone/>
                        <a:tabLst/>
                      </a:pPr>
                      <a:r>
                        <a:rPr kumimoji="0" lang="es-ES" sz="1000" b="0" i="0" u="none" strike="noStrike" cap="none" normalizeH="0" baseline="0">
                          <a:ln>
                            <a:noFill/>
                          </a:ln>
                          <a:solidFill>
                            <a:schemeClr val="tx1"/>
                          </a:solidFill>
                          <a:effectLst/>
                          <a:latin typeface="Arial" charset="0"/>
                          <a:cs typeface="Arial" charset="0"/>
                        </a:rPr>
                        <a:t> </a:t>
                      </a:r>
                      <a:endParaRPr kumimoji="0" lang="es-ES" sz="2000" b="0" i="0" u="none" strike="noStrike" cap="none" normalizeH="0" baseline="0">
                        <a:ln>
                          <a:noFill/>
                        </a:ln>
                        <a:solidFill>
                          <a:schemeClr val="tx1"/>
                        </a:solidFill>
                        <a:effectLst/>
                        <a:latin typeface="Verdana" pitchFamily="34"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20000"/>
                        </a:spcBef>
                        <a:spcAft>
                          <a:spcPct val="0"/>
                        </a:spcAft>
                        <a:buClrTx/>
                        <a:buSzTx/>
                        <a:buFontTx/>
                        <a:buNone/>
                        <a:tabLst/>
                      </a:pPr>
                      <a:r>
                        <a:rPr kumimoji="0" lang="es-ES" sz="1000" b="0" i="0" u="none" strike="noStrike" cap="none" normalizeH="0" baseline="0">
                          <a:ln>
                            <a:noFill/>
                          </a:ln>
                          <a:solidFill>
                            <a:schemeClr val="tx1"/>
                          </a:solidFill>
                          <a:effectLst/>
                          <a:latin typeface="Arial" charset="0"/>
                          <a:cs typeface="Arial" charset="0"/>
                        </a:rPr>
                        <a:t> </a:t>
                      </a:r>
                      <a:endParaRPr kumimoji="0" lang="es-ES" sz="2000" b="0" i="0" u="none" strike="noStrike" cap="none" normalizeH="0" baseline="0">
                        <a:ln>
                          <a:noFill/>
                        </a:ln>
                        <a:solidFill>
                          <a:schemeClr val="tx1"/>
                        </a:solidFill>
                        <a:effectLst/>
                        <a:latin typeface="Verdana" pitchFamily="34"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7"/>
                  </a:ext>
                </a:extLst>
              </a:tr>
              <a:tr h="244475">
                <a:tc vMerge="1">
                  <a:txBody>
                    <a:bodyPr/>
                    <a:lstStyle/>
                    <a:p>
                      <a:endParaRPr lang="es-ES"/>
                    </a:p>
                  </a:txBody>
                  <a:tcPr/>
                </a:tc>
                <a:tc>
                  <a:txBody>
                    <a:bodyPr/>
                    <a:lstStyle/>
                    <a:p>
                      <a:pPr marL="0" marR="0" lvl="0" indent="0" algn="ctr" defTabSz="914400" rtl="0" eaLnBrk="0" fontAlgn="b" latinLnBrk="0" hangingPunct="0">
                        <a:lnSpc>
                          <a:spcPct val="100000"/>
                        </a:lnSpc>
                        <a:spcBef>
                          <a:spcPct val="20000"/>
                        </a:spcBef>
                        <a:spcAft>
                          <a:spcPct val="0"/>
                        </a:spcAft>
                        <a:buClrTx/>
                        <a:buSzTx/>
                        <a:buFontTx/>
                        <a:buNone/>
                        <a:tabLst/>
                      </a:pPr>
                      <a:r>
                        <a:rPr kumimoji="0" lang="es-ES" sz="1000" b="0" i="0" u="none" strike="noStrike" cap="none" normalizeH="0" baseline="0">
                          <a:ln>
                            <a:noFill/>
                          </a:ln>
                          <a:solidFill>
                            <a:schemeClr val="tx1"/>
                          </a:solidFill>
                          <a:effectLst/>
                          <a:latin typeface="Verdana"/>
                          <a:cs typeface="Arial" charset="0"/>
                        </a:rPr>
                        <a:t> </a:t>
                      </a:r>
                      <a:endParaRPr kumimoji="0" lang="es-ES" sz="2000" b="0" i="0" u="none" strike="noStrike" cap="none" normalizeH="0" baseline="0">
                        <a:ln>
                          <a:noFill/>
                        </a:ln>
                        <a:solidFill>
                          <a:schemeClr val="tx1"/>
                        </a:solidFill>
                        <a:effectLst/>
                        <a:latin typeface="Verdana" pitchFamily="34"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 latinLnBrk="0" hangingPunct="0">
                        <a:lnSpc>
                          <a:spcPct val="100000"/>
                        </a:lnSpc>
                        <a:spcBef>
                          <a:spcPct val="20000"/>
                        </a:spcBef>
                        <a:spcAft>
                          <a:spcPct val="0"/>
                        </a:spcAft>
                        <a:buClrTx/>
                        <a:buSzTx/>
                        <a:buFontTx/>
                        <a:buNone/>
                        <a:tabLst/>
                      </a:pPr>
                      <a:r>
                        <a:rPr kumimoji="0" lang="es-ES" sz="1000" b="0" i="0" u="none" strike="noStrike" cap="none" normalizeH="0" baseline="0">
                          <a:ln>
                            <a:noFill/>
                          </a:ln>
                          <a:solidFill>
                            <a:schemeClr val="tx1"/>
                          </a:solidFill>
                          <a:effectLst/>
                          <a:latin typeface="Verdana"/>
                          <a:cs typeface="Arial" charset="0"/>
                        </a:rPr>
                        <a:t> </a:t>
                      </a:r>
                      <a:endParaRPr kumimoji="0" lang="es-ES" sz="2000" b="0" i="0" u="none" strike="noStrike" cap="none" normalizeH="0" baseline="0">
                        <a:ln>
                          <a:noFill/>
                        </a:ln>
                        <a:solidFill>
                          <a:schemeClr val="tx1"/>
                        </a:solidFill>
                        <a:effectLst/>
                        <a:latin typeface="Verdana" pitchFamily="34"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20000"/>
                        </a:spcBef>
                        <a:spcAft>
                          <a:spcPct val="0"/>
                        </a:spcAft>
                        <a:buClrTx/>
                        <a:buSzTx/>
                        <a:buFontTx/>
                        <a:buNone/>
                        <a:tabLst/>
                      </a:pPr>
                      <a:r>
                        <a:rPr kumimoji="0" lang="es-ES" sz="1000" b="0" i="0" u="none" strike="noStrike" cap="none" normalizeH="0" baseline="0">
                          <a:ln>
                            <a:noFill/>
                          </a:ln>
                          <a:solidFill>
                            <a:schemeClr val="tx1"/>
                          </a:solidFill>
                          <a:effectLst/>
                          <a:latin typeface="Arial" charset="0"/>
                          <a:cs typeface="Arial" charset="0"/>
                        </a:rPr>
                        <a:t>Grande</a:t>
                      </a:r>
                      <a:endParaRPr kumimoji="0" lang="es-ES" sz="2000" b="0" i="0" u="none" strike="noStrike" cap="none" normalizeH="0" baseline="0">
                        <a:ln>
                          <a:noFill/>
                        </a:ln>
                        <a:solidFill>
                          <a:schemeClr val="tx1"/>
                        </a:solidFill>
                        <a:effectLst/>
                        <a:latin typeface="Verdana" pitchFamily="34"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0" fontAlgn="b" latinLnBrk="0" hangingPunct="0">
                        <a:lnSpc>
                          <a:spcPct val="100000"/>
                        </a:lnSpc>
                        <a:spcBef>
                          <a:spcPct val="20000"/>
                        </a:spcBef>
                        <a:spcAft>
                          <a:spcPct val="0"/>
                        </a:spcAft>
                        <a:buClrTx/>
                        <a:buSzTx/>
                        <a:buFontTx/>
                        <a:buNone/>
                        <a:tabLst/>
                      </a:pPr>
                      <a:r>
                        <a:rPr kumimoji="0" lang="es-ES" sz="1000" b="0" i="0" u="none" strike="noStrike" cap="none" normalizeH="0" baseline="0">
                          <a:ln>
                            <a:noFill/>
                          </a:ln>
                          <a:solidFill>
                            <a:schemeClr val="tx1"/>
                          </a:solidFill>
                          <a:effectLst/>
                          <a:latin typeface="Arial" charset="0"/>
                          <a:cs typeface="Arial" charset="0"/>
                        </a:rPr>
                        <a:t>2</a:t>
                      </a:r>
                      <a:endParaRPr kumimoji="0" lang="es-ES" sz="2000" b="0" i="0" u="none" strike="noStrike" cap="none" normalizeH="0" baseline="0">
                        <a:ln>
                          <a:noFill/>
                        </a:ln>
                        <a:solidFill>
                          <a:schemeClr val="tx1"/>
                        </a:solidFill>
                        <a:effectLst/>
                        <a:latin typeface="Verdana" pitchFamily="34"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 latinLnBrk="0" hangingPunct="0">
                        <a:lnSpc>
                          <a:spcPct val="100000"/>
                        </a:lnSpc>
                        <a:spcBef>
                          <a:spcPct val="20000"/>
                        </a:spcBef>
                        <a:spcAft>
                          <a:spcPct val="0"/>
                        </a:spcAft>
                        <a:buClrTx/>
                        <a:buSzTx/>
                        <a:buFontTx/>
                        <a:buNone/>
                        <a:tabLst/>
                      </a:pPr>
                      <a:r>
                        <a:rPr kumimoji="0" lang="es-ES" sz="1000" b="0" i="0" u="none" strike="noStrike" cap="none" normalizeH="0" baseline="0">
                          <a:ln>
                            <a:noFill/>
                          </a:ln>
                          <a:solidFill>
                            <a:schemeClr val="tx1"/>
                          </a:solidFill>
                          <a:effectLst/>
                          <a:latin typeface="Verdana"/>
                          <a:cs typeface="Arial" charset="0"/>
                        </a:rPr>
                        <a:t> </a:t>
                      </a:r>
                      <a:endParaRPr kumimoji="0" lang="es-ES" sz="2000" b="0" i="0" u="none" strike="noStrike" cap="none" normalizeH="0" baseline="0">
                        <a:ln>
                          <a:noFill/>
                        </a:ln>
                        <a:solidFill>
                          <a:schemeClr val="tx1"/>
                        </a:solidFill>
                        <a:effectLst/>
                        <a:latin typeface="Verdana" pitchFamily="34"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 latinLnBrk="0" hangingPunct="0">
                        <a:lnSpc>
                          <a:spcPct val="100000"/>
                        </a:lnSpc>
                        <a:spcBef>
                          <a:spcPct val="20000"/>
                        </a:spcBef>
                        <a:spcAft>
                          <a:spcPct val="0"/>
                        </a:spcAft>
                        <a:buClrTx/>
                        <a:buSzTx/>
                        <a:buFontTx/>
                        <a:buNone/>
                        <a:tabLst/>
                      </a:pPr>
                      <a:r>
                        <a:rPr kumimoji="0" lang="es-ES" sz="1000" b="0" i="0" u="none" strike="noStrike" cap="none" normalizeH="0" baseline="0">
                          <a:ln>
                            <a:noFill/>
                          </a:ln>
                          <a:solidFill>
                            <a:schemeClr val="tx1"/>
                          </a:solidFill>
                          <a:effectLst/>
                          <a:latin typeface="Verdana"/>
                          <a:cs typeface="Arial" charset="0"/>
                        </a:rPr>
                        <a:t> </a:t>
                      </a:r>
                      <a:endParaRPr kumimoji="0" lang="es-ES" sz="2000" b="0" i="0" u="none" strike="noStrike" cap="none" normalizeH="0" baseline="0">
                        <a:ln>
                          <a:noFill/>
                        </a:ln>
                        <a:solidFill>
                          <a:schemeClr val="tx1"/>
                        </a:solidFill>
                        <a:effectLst/>
                        <a:latin typeface="Verdana" pitchFamily="34"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 latinLnBrk="0" hangingPunct="0">
                        <a:lnSpc>
                          <a:spcPct val="100000"/>
                        </a:lnSpc>
                        <a:spcBef>
                          <a:spcPct val="20000"/>
                        </a:spcBef>
                        <a:spcAft>
                          <a:spcPct val="0"/>
                        </a:spcAft>
                        <a:buClrTx/>
                        <a:buSzTx/>
                        <a:buFontTx/>
                        <a:buNone/>
                        <a:tabLst/>
                      </a:pPr>
                      <a:r>
                        <a:rPr kumimoji="0" lang="es-ES" sz="1000" b="0" i="0" u="none" strike="noStrike" cap="none" normalizeH="0" baseline="0">
                          <a:ln>
                            <a:noFill/>
                          </a:ln>
                          <a:solidFill>
                            <a:schemeClr val="tx1"/>
                          </a:solidFill>
                          <a:effectLst/>
                          <a:latin typeface="Verdana"/>
                          <a:cs typeface="Arial" charset="0"/>
                        </a:rPr>
                        <a:t> </a:t>
                      </a:r>
                      <a:endParaRPr kumimoji="0" lang="es-ES" sz="2000" b="0" i="0" u="none" strike="noStrike" cap="none" normalizeH="0" baseline="0">
                        <a:ln>
                          <a:noFill/>
                        </a:ln>
                        <a:solidFill>
                          <a:schemeClr val="tx1"/>
                        </a:solidFill>
                        <a:effectLst/>
                        <a:latin typeface="Verdana" pitchFamily="34"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 latinLnBrk="0" hangingPunct="0">
                        <a:lnSpc>
                          <a:spcPct val="100000"/>
                        </a:lnSpc>
                        <a:spcBef>
                          <a:spcPct val="20000"/>
                        </a:spcBef>
                        <a:spcAft>
                          <a:spcPct val="0"/>
                        </a:spcAft>
                        <a:buClrTx/>
                        <a:buSzTx/>
                        <a:buFontTx/>
                        <a:buNone/>
                        <a:tabLst/>
                      </a:pPr>
                      <a:r>
                        <a:rPr kumimoji="0" lang="es-ES" sz="1000" b="0" i="0" u="none" strike="noStrike" cap="none" normalizeH="0" baseline="0">
                          <a:ln>
                            <a:noFill/>
                          </a:ln>
                          <a:solidFill>
                            <a:schemeClr val="tx1"/>
                          </a:solidFill>
                          <a:effectLst/>
                          <a:latin typeface="Verdana"/>
                          <a:cs typeface="Arial" charset="0"/>
                        </a:rPr>
                        <a:t> </a:t>
                      </a:r>
                      <a:endParaRPr kumimoji="0" lang="es-ES" sz="2000" b="0" i="0" u="none" strike="noStrike" cap="none" normalizeH="0" baseline="0">
                        <a:ln>
                          <a:noFill/>
                        </a:ln>
                        <a:solidFill>
                          <a:schemeClr val="tx1"/>
                        </a:solidFill>
                        <a:effectLst/>
                        <a:latin typeface="Verdana" pitchFamily="34"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8"/>
                  </a:ext>
                </a:extLst>
              </a:tr>
              <a:tr h="244475">
                <a:tc vMerge="1">
                  <a:txBody>
                    <a:bodyPr/>
                    <a:lstStyle/>
                    <a:p>
                      <a:endParaRPr lang="es-ES"/>
                    </a:p>
                  </a:txBody>
                  <a:tcPr/>
                </a:tc>
                <a:tc>
                  <a:txBody>
                    <a:bodyPr/>
                    <a:lstStyle/>
                    <a:p>
                      <a:pPr marL="0" marR="0" lvl="0" indent="0" algn="ctr" defTabSz="914400" rtl="0" eaLnBrk="1" fontAlgn="b" latinLnBrk="0" hangingPunct="1">
                        <a:lnSpc>
                          <a:spcPct val="100000"/>
                        </a:lnSpc>
                        <a:spcBef>
                          <a:spcPct val="20000"/>
                        </a:spcBef>
                        <a:spcAft>
                          <a:spcPct val="0"/>
                        </a:spcAft>
                        <a:buClrTx/>
                        <a:buSzTx/>
                        <a:buFontTx/>
                        <a:buNone/>
                        <a:tabLst/>
                      </a:pPr>
                      <a:r>
                        <a:rPr kumimoji="0" lang="es-ES" sz="1000" b="0" i="0" u="none" strike="noStrike" cap="none" normalizeH="0" baseline="0">
                          <a:ln>
                            <a:noFill/>
                          </a:ln>
                          <a:solidFill>
                            <a:schemeClr val="tx1"/>
                          </a:solidFill>
                          <a:effectLst/>
                          <a:latin typeface="Arial" charset="0"/>
                          <a:cs typeface="Arial" charset="0"/>
                        </a:rPr>
                        <a:t> </a:t>
                      </a:r>
                      <a:endParaRPr kumimoji="0" lang="es-ES" sz="2000" b="0" i="0" u="none" strike="noStrike" cap="none" normalizeH="0" baseline="0">
                        <a:ln>
                          <a:noFill/>
                        </a:ln>
                        <a:solidFill>
                          <a:schemeClr val="tx1"/>
                        </a:solidFill>
                        <a:effectLst/>
                        <a:latin typeface="Verdana" pitchFamily="34"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20000"/>
                        </a:spcBef>
                        <a:spcAft>
                          <a:spcPct val="0"/>
                        </a:spcAft>
                        <a:buClrTx/>
                        <a:buSzTx/>
                        <a:buFontTx/>
                        <a:buNone/>
                        <a:tabLst/>
                      </a:pPr>
                      <a:r>
                        <a:rPr kumimoji="0" lang="es-ES" sz="1000" b="0" i="0" u="none" strike="noStrike" cap="none" normalizeH="0" baseline="0">
                          <a:ln>
                            <a:noFill/>
                          </a:ln>
                          <a:solidFill>
                            <a:schemeClr val="tx1"/>
                          </a:solidFill>
                          <a:effectLst/>
                          <a:latin typeface="Arial" charset="0"/>
                          <a:cs typeface="Arial" charset="0"/>
                        </a:rPr>
                        <a:t> </a:t>
                      </a:r>
                      <a:endParaRPr kumimoji="0" lang="es-ES" sz="2000" b="0" i="0" u="none" strike="noStrike" cap="none" normalizeH="0" baseline="0">
                        <a:ln>
                          <a:noFill/>
                        </a:ln>
                        <a:solidFill>
                          <a:schemeClr val="tx1"/>
                        </a:solidFill>
                        <a:effectLst/>
                        <a:latin typeface="Verdana" pitchFamily="34"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20000"/>
                        </a:spcBef>
                        <a:spcAft>
                          <a:spcPct val="0"/>
                        </a:spcAft>
                        <a:buClrTx/>
                        <a:buSzTx/>
                        <a:buFontTx/>
                        <a:buNone/>
                        <a:tabLst/>
                      </a:pPr>
                      <a:r>
                        <a:rPr kumimoji="0" lang="es-ES" sz="1000" b="0" i="0" u="none" strike="noStrike" cap="none" normalizeH="0" baseline="0">
                          <a:ln>
                            <a:noFill/>
                          </a:ln>
                          <a:solidFill>
                            <a:schemeClr val="tx1"/>
                          </a:solidFill>
                          <a:effectLst/>
                          <a:latin typeface="Arial" charset="0"/>
                          <a:cs typeface="Arial" charset="0"/>
                        </a:rPr>
                        <a:t>Medio</a:t>
                      </a:r>
                      <a:endParaRPr kumimoji="0" lang="es-ES" sz="2000" b="0" i="0" u="none" strike="noStrike" cap="none" normalizeH="0" baseline="0">
                        <a:ln>
                          <a:noFill/>
                        </a:ln>
                        <a:solidFill>
                          <a:schemeClr val="tx1"/>
                        </a:solidFill>
                        <a:effectLst/>
                        <a:latin typeface="Verdana" pitchFamily="34"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20000"/>
                        </a:spcBef>
                        <a:spcAft>
                          <a:spcPct val="0"/>
                        </a:spcAft>
                        <a:buClrTx/>
                        <a:buSzTx/>
                        <a:buFontTx/>
                        <a:buNone/>
                        <a:tabLst/>
                      </a:pPr>
                      <a:r>
                        <a:rPr kumimoji="0" lang="es-ES" sz="1000" b="0" i="0" u="none" strike="noStrike" cap="none" normalizeH="0" baseline="0">
                          <a:ln>
                            <a:noFill/>
                          </a:ln>
                          <a:solidFill>
                            <a:schemeClr val="tx1"/>
                          </a:solidFill>
                          <a:effectLst/>
                          <a:latin typeface="Arial" charset="0"/>
                          <a:cs typeface="Arial" charset="0"/>
                        </a:rPr>
                        <a:t>3</a:t>
                      </a:r>
                      <a:endParaRPr kumimoji="0" lang="es-ES" sz="2000" b="0" i="0" u="none" strike="noStrike" cap="none" normalizeH="0" baseline="0">
                        <a:ln>
                          <a:noFill/>
                        </a:ln>
                        <a:solidFill>
                          <a:schemeClr val="tx1"/>
                        </a:solidFill>
                        <a:effectLst/>
                        <a:latin typeface="Verdana" pitchFamily="34"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20000"/>
                        </a:spcBef>
                        <a:spcAft>
                          <a:spcPct val="0"/>
                        </a:spcAft>
                        <a:buClrTx/>
                        <a:buSzTx/>
                        <a:buFontTx/>
                        <a:buNone/>
                        <a:tabLst/>
                      </a:pPr>
                      <a:r>
                        <a:rPr kumimoji="0" lang="es-ES" sz="1000" b="0" i="0" u="none" strike="noStrike" cap="none" normalizeH="0" baseline="0">
                          <a:ln>
                            <a:noFill/>
                          </a:ln>
                          <a:solidFill>
                            <a:schemeClr val="tx1"/>
                          </a:solidFill>
                          <a:effectLst/>
                          <a:latin typeface="Arial" charset="0"/>
                          <a:cs typeface="Arial" charset="0"/>
                        </a:rPr>
                        <a:t> </a:t>
                      </a:r>
                      <a:endParaRPr kumimoji="0" lang="es-ES" sz="2000" b="0" i="0" u="none" strike="noStrike" cap="none" normalizeH="0" baseline="0">
                        <a:ln>
                          <a:noFill/>
                        </a:ln>
                        <a:solidFill>
                          <a:schemeClr val="tx1"/>
                        </a:solidFill>
                        <a:effectLst/>
                        <a:latin typeface="Verdana" pitchFamily="34"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20000"/>
                        </a:spcBef>
                        <a:spcAft>
                          <a:spcPct val="0"/>
                        </a:spcAft>
                        <a:buClrTx/>
                        <a:buSzTx/>
                        <a:buFontTx/>
                        <a:buNone/>
                        <a:tabLst/>
                      </a:pPr>
                      <a:r>
                        <a:rPr kumimoji="0" lang="es-ES" sz="1000" b="0" i="0" u="none" strike="noStrike" cap="none" normalizeH="0" baseline="0">
                          <a:ln>
                            <a:noFill/>
                          </a:ln>
                          <a:solidFill>
                            <a:schemeClr val="tx1"/>
                          </a:solidFill>
                          <a:effectLst/>
                          <a:latin typeface="Arial" charset="0"/>
                          <a:cs typeface="Arial" charset="0"/>
                        </a:rPr>
                        <a:t> </a:t>
                      </a:r>
                      <a:endParaRPr kumimoji="0" lang="es-ES" sz="2000" b="0" i="0" u="none" strike="noStrike" cap="none" normalizeH="0" baseline="0">
                        <a:ln>
                          <a:noFill/>
                        </a:ln>
                        <a:solidFill>
                          <a:schemeClr val="tx1"/>
                        </a:solidFill>
                        <a:effectLst/>
                        <a:latin typeface="Verdana" pitchFamily="34"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20000"/>
                        </a:spcBef>
                        <a:spcAft>
                          <a:spcPct val="0"/>
                        </a:spcAft>
                        <a:buClrTx/>
                        <a:buSzTx/>
                        <a:buFontTx/>
                        <a:buNone/>
                        <a:tabLst/>
                      </a:pPr>
                      <a:r>
                        <a:rPr kumimoji="0" lang="es-ES" sz="1000" b="0" i="0" u="none" strike="noStrike" cap="none" normalizeH="0" baseline="0">
                          <a:ln>
                            <a:noFill/>
                          </a:ln>
                          <a:solidFill>
                            <a:schemeClr val="tx1"/>
                          </a:solidFill>
                          <a:effectLst/>
                          <a:latin typeface="Arial" charset="0"/>
                          <a:cs typeface="Arial" charset="0"/>
                        </a:rPr>
                        <a:t> </a:t>
                      </a:r>
                      <a:endParaRPr kumimoji="0" lang="es-ES" sz="2000" b="0" i="0" u="none" strike="noStrike" cap="none" normalizeH="0" baseline="0">
                        <a:ln>
                          <a:noFill/>
                        </a:ln>
                        <a:solidFill>
                          <a:schemeClr val="tx1"/>
                        </a:solidFill>
                        <a:effectLst/>
                        <a:latin typeface="Verdana" pitchFamily="34"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20000"/>
                        </a:spcBef>
                        <a:spcAft>
                          <a:spcPct val="0"/>
                        </a:spcAft>
                        <a:buClrTx/>
                        <a:buSzTx/>
                        <a:buFontTx/>
                        <a:buNone/>
                        <a:tabLst/>
                      </a:pPr>
                      <a:r>
                        <a:rPr kumimoji="0" lang="es-ES" sz="1000" b="0" i="0" u="none" strike="noStrike" cap="none" normalizeH="0" baseline="0">
                          <a:ln>
                            <a:noFill/>
                          </a:ln>
                          <a:solidFill>
                            <a:schemeClr val="tx1"/>
                          </a:solidFill>
                          <a:effectLst/>
                          <a:latin typeface="Arial" charset="0"/>
                          <a:cs typeface="Arial" charset="0"/>
                        </a:rPr>
                        <a:t> </a:t>
                      </a:r>
                      <a:endParaRPr kumimoji="0" lang="es-ES" sz="2000" b="0" i="0" u="none" strike="noStrike" cap="none" normalizeH="0" baseline="0">
                        <a:ln>
                          <a:noFill/>
                        </a:ln>
                        <a:solidFill>
                          <a:schemeClr val="tx1"/>
                        </a:solidFill>
                        <a:effectLst/>
                        <a:latin typeface="Verdana" pitchFamily="34"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9"/>
                  </a:ext>
                </a:extLst>
              </a:tr>
              <a:tr h="244475">
                <a:tc vMerge="1">
                  <a:txBody>
                    <a:bodyPr/>
                    <a:lstStyle/>
                    <a:p>
                      <a:endParaRPr lang="es-ES"/>
                    </a:p>
                  </a:txBody>
                  <a:tcPr/>
                </a:tc>
                <a:tc>
                  <a:txBody>
                    <a:bodyPr/>
                    <a:lstStyle/>
                    <a:p>
                      <a:pPr marL="0" marR="0" lvl="0" indent="0" algn="r" defTabSz="914400" rtl="0" eaLnBrk="1" fontAlgn="b" latinLnBrk="0" hangingPunct="1">
                        <a:lnSpc>
                          <a:spcPct val="100000"/>
                        </a:lnSpc>
                        <a:spcBef>
                          <a:spcPct val="20000"/>
                        </a:spcBef>
                        <a:spcAft>
                          <a:spcPct val="0"/>
                        </a:spcAft>
                        <a:buClrTx/>
                        <a:buSzTx/>
                        <a:buFontTx/>
                        <a:buNone/>
                        <a:tabLst/>
                      </a:pPr>
                      <a:r>
                        <a:rPr kumimoji="0" lang="es-ES" sz="1000" b="0" i="0" u="none" strike="noStrike" cap="none" normalizeH="0" baseline="0">
                          <a:ln>
                            <a:noFill/>
                          </a:ln>
                          <a:solidFill>
                            <a:schemeClr val="tx1"/>
                          </a:solidFill>
                          <a:effectLst/>
                          <a:latin typeface="Arial" charset="0"/>
                          <a:cs typeface="Arial" charset="0"/>
                        </a:rPr>
                        <a:t>3</a:t>
                      </a:r>
                      <a:endParaRPr kumimoji="0" lang="es-ES" sz="2000" b="0" i="0" u="none" strike="noStrike" cap="none" normalizeH="0" baseline="0">
                        <a:ln>
                          <a:noFill/>
                        </a:ln>
                        <a:solidFill>
                          <a:schemeClr val="tx1"/>
                        </a:solidFill>
                        <a:effectLst/>
                        <a:latin typeface="Verdana" pitchFamily="34"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20000"/>
                        </a:spcBef>
                        <a:spcAft>
                          <a:spcPct val="0"/>
                        </a:spcAft>
                        <a:buClrTx/>
                        <a:buSzTx/>
                        <a:buFontTx/>
                        <a:buNone/>
                        <a:tabLst/>
                      </a:pPr>
                      <a:r>
                        <a:rPr kumimoji="0" lang="es-ES" sz="1000" b="0" i="0" u="none" strike="noStrike" cap="none" normalizeH="0" baseline="0">
                          <a:ln>
                            <a:noFill/>
                          </a:ln>
                          <a:solidFill>
                            <a:schemeClr val="tx1"/>
                          </a:solidFill>
                          <a:effectLst/>
                          <a:latin typeface="Arial" charset="0"/>
                          <a:cs typeface="Arial" charset="0"/>
                        </a:rPr>
                        <a:t>11%</a:t>
                      </a:r>
                      <a:endParaRPr kumimoji="0" lang="es-ES" sz="2000" b="0" i="0" u="none" strike="noStrike" cap="none" normalizeH="0" baseline="0">
                        <a:ln>
                          <a:noFill/>
                        </a:ln>
                        <a:solidFill>
                          <a:schemeClr val="tx1"/>
                        </a:solidFill>
                        <a:effectLst/>
                        <a:latin typeface="Verdana" pitchFamily="34"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20000"/>
                        </a:spcBef>
                        <a:spcAft>
                          <a:spcPct val="0"/>
                        </a:spcAft>
                        <a:buClrTx/>
                        <a:buSzTx/>
                        <a:buFontTx/>
                        <a:buNone/>
                        <a:tabLst/>
                      </a:pPr>
                      <a:r>
                        <a:rPr kumimoji="0" lang="es-ES" sz="1000" b="0" i="0" u="none" strike="noStrike" cap="none" normalizeH="0" baseline="0">
                          <a:ln>
                            <a:noFill/>
                          </a:ln>
                          <a:solidFill>
                            <a:schemeClr val="tx1"/>
                          </a:solidFill>
                          <a:effectLst/>
                          <a:latin typeface="Arial" charset="0"/>
                          <a:cs typeface="Arial" charset="0"/>
                        </a:rPr>
                        <a:t>Bajo</a:t>
                      </a:r>
                      <a:endParaRPr kumimoji="0" lang="es-ES" sz="2000" b="0" i="0" u="none" strike="noStrike" cap="none" normalizeH="0" baseline="0">
                        <a:ln>
                          <a:noFill/>
                        </a:ln>
                        <a:solidFill>
                          <a:schemeClr val="tx1"/>
                        </a:solidFill>
                        <a:effectLst/>
                        <a:latin typeface="Verdana" pitchFamily="34"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20000"/>
                        </a:spcBef>
                        <a:spcAft>
                          <a:spcPct val="0"/>
                        </a:spcAft>
                        <a:buClrTx/>
                        <a:buSzTx/>
                        <a:buFontTx/>
                        <a:buNone/>
                        <a:tabLst/>
                      </a:pPr>
                      <a:r>
                        <a:rPr kumimoji="0" lang="es-ES" sz="1000" b="0" i="0" u="none" strike="noStrike" cap="none" normalizeH="0" baseline="0">
                          <a:ln>
                            <a:noFill/>
                          </a:ln>
                          <a:solidFill>
                            <a:schemeClr val="tx1"/>
                          </a:solidFill>
                          <a:effectLst/>
                          <a:latin typeface="Arial" charset="0"/>
                          <a:cs typeface="Arial" charset="0"/>
                        </a:rPr>
                        <a:t>4</a:t>
                      </a:r>
                      <a:endParaRPr kumimoji="0" lang="es-ES" sz="2000" b="0" i="0" u="none" strike="noStrike" cap="none" normalizeH="0" baseline="0">
                        <a:ln>
                          <a:noFill/>
                        </a:ln>
                        <a:solidFill>
                          <a:schemeClr val="tx1"/>
                        </a:solidFill>
                        <a:effectLst/>
                        <a:latin typeface="Verdana" pitchFamily="34"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20000"/>
                        </a:spcBef>
                        <a:spcAft>
                          <a:spcPct val="0"/>
                        </a:spcAft>
                        <a:buClrTx/>
                        <a:buSzTx/>
                        <a:buFontTx/>
                        <a:buNone/>
                        <a:tabLst/>
                      </a:pPr>
                      <a:r>
                        <a:rPr kumimoji="0" lang="es-ES" sz="1000" b="0" i="0" u="none" strike="noStrike" cap="none" normalizeH="0" baseline="0">
                          <a:ln>
                            <a:noFill/>
                          </a:ln>
                          <a:solidFill>
                            <a:schemeClr val="tx1"/>
                          </a:solidFill>
                          <a:effectLst/>
                          <a:latin typeface="Arial" charset="0"/>
                          <a:cs typeface="Arial" charset="0"/>
                        </a:rPr>
                        <a:t>4</a:t>
                      </a:r>
                      <a:endParaRPr kumimoji="0" lang="es-ES" sz="2000" b="0" i="0" u="none" strike="noStrike" cap="none" normalizeH="0" baseline="0">
                        <a:ln>
                          <a:noFill/>
                        </a:ln>
                        <a:solidFill>
                          <a:schemeClr val="tx1"/>
                        </a:solidFill>
                        <a:effectLst/>
                        <a:latin typeface="Verdana" pitchFamily="34"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99"/>
                    </a:solidFill>
                  </a:tcPr>
                </a:tc>
                <a:tc>
                  <a:txBody>
                    <a:bodyPr/>
                    <a:lstStyle/>
                    <a:p>
                      <a:pPr marL="0" marR="0" lvl="0" indent="0" algn="r" defTabSz="914400" rtl="0" eaLnBrk="1" fontAlgn="b" latinLnBrk="0" hangingPunct="1">
                        <a:lnSpc>
                          <a:spcPct val="100000"/>
                        </a:lnSpc>
                        <a:spcBef>
                          <a:spcPct val="20000"/>
                        </a:spcBef>
                        <a:spcAft>
                          <a:spcPct val="0"/>
                        </a:spcAft>
                        <a:buClrTx/>
                        <a:buSzTx/>
                        <a:buFontTx/>
                        <a:buNone/>
                        <a:tabLst/>
                      </a:pPr>
                      <a:r>
                        <a:rPr kumimoji="0" lang="es-ES" sz="1000" b="0" i="0" u="none" strike="noStrike" cap="none" normalizeH="0" baseline="0">
                          <a:ln>
                            <a:noFill/>
                          </a:ln>
                          <a:solidFill>
                            <a:schemeClr val="tx1"/>
                          </a:solidFill>
                          <a:effectLst/>
                          <a:latin typeface="Arial" charset="0"/>
                          <a:cs typeface="Arial" charset="0"/>
                        </a:rPr>
                        <a:t>6</a:t>
                      </a:r>
                      <a:endParaRPr kumimoji="0" lang="es-ES" sz="2000" b="0" i="0" u="none" strike="noStrike" cap="none" normalizeH="0" baseline="0">
                        <a:ln>
                          <a:noFill/>
                        </a:ln>
                        <a:solidFill>
                          <a:schemeClr val="tx1"/>
                        </a:solidFill>
                        <a:effectLst/>
                        <a:latin typeface="Verdana" pitchFamily="34"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99"/>
                    </a:solidFill>
                  </a:tcPr>
                </a:tc>
                <a:tc>
                  <a:txBody>
                    <a:bodyPr/>
                    <a:lstStyle/>
                    <a:p>
                      <a:pPr marL="0" marR="0" lvl="0" indent="0" algn="r" defTabSz="914400" rtl="0" eaLnBrk="1" fontAlgn="b" latinLnBrk="0" hangingPunct="1">
                        <a:lnSpc>
                          <a:spcPct val="100000"/>
                        </a:lnSpc>
                        <a:spcBef>
                          <a:spcPct val="20000"/>
                        </a:spcBef>
                        <a:spcAft>
                          <a:spcPct val="0"/>
                        </a:spcAft>
                        <a:buClrTx/>
                        <a:buSzTx/>
                        <a:buFontTx/>
                        <a:buNone/>
                        <a:tabLst/>
                      </a:pPr>
                      <a:r>
                        <a:rPr kumimoji="0" lang="es-ES" sz="1000" b="0" i="0" u="none" strike="noStrike" cap="none" normalizeH="0" baseline="0">
                          <a:ln>
                            <a:noFill/>
                          </a:ln>
                          <a:solidFill>
                            <a:schemeClr val="tx1"/>
                          </a:solidFill>
                          <a:effectLst/>
                          <a:latin typeface="Arial" charset="0"/>
                          <a:cs typeface="Arial" charset="0"/>
                        </a:rPr>
                        <a:t>4</a:t>
                      </a:r>
                      <a:endParaRPr kumimoji="0" lang="es-ES" sz="2000" b="0" i="0" u="none" strike="noStrike" cap="none" normalizeH="0" baseline="0">
                        <a:ln>
                          <a:noFill/>
                        </a:ln>
                        <a:solidFill>
                          <a:schemeClr val="tx1"/>
                        </a:solidFill>
                        <a:effectLst/>
                        <a:latin typeface="Verdana" pitchFamily="34"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99"/>
                    </a:solidFill>
                  </a:tcPr>
                </a:tc>
                <a:tc>
                  <a:txBody>
                    <a:bodyPr/>
                    <a:lstStyle/>
                    <a:p>
                      <a:pPr marL="0" marR="0" lvl="0" indent="0" algn="r" defTabSz="914400" rtl="0" eaLnBrk="1" fontAlgn="b" latinLnBrk="0" hangingPunct="1">
                        <a:lnSpc>
                          <a:spcPct val="100000"/>
                        </a:lnSpc>
                        <a:spcBef>
                          <a:spcPct val="20000"/>
                        </a:spcBef>
                        <a:spcAft>
                          <a:spcPct val="0"/>
                        </a:spcAft>
                        <a:buClrTx/>
                        <a:buSzTx/>
                        <a:buFontTx/>
                        <a:buNone/>
                        <a:tabLst/>
                      </a:pPr>
                      <a:r>
                        <a:rPr kumimoji="0" lang="es-ES" sz="1000" b="0" i="0" u="none" strike="noStrike" cap="none" normalizeH="0" baseline="0">
                          <a:ln>
                            <a:noFill/>
                          </a:ln>
                          <a:solidFill>
                            <a:schemeClr val="tx1"/>
                          </a:solidFill>
                          <a:effectLst/>
                          <a:latin typeface="Arial" charset="0"/>
                          <a:cs typeface="Arial" charset="0"/>
                        </a:rPr>
                        <a:t>6</a:t>
                      </a:r>
                      <a:endParaRPr kumimoji="0" lang="es-ES" sz="2000" b="0" i="0" u="none" strike="noStrike" cap="none" normalizeH="0" baseline="0">
                        <a:ln>
                          <a:noFill/>
                        </a:ln>
                        <a:solidFill>
                          <a:schemeClr val="tx1"/>
                        </a:solidFill>
                        <a:effectLst/>
                        <a:latin typeface="Verdana" pitchFamily="34"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99"/>
                    </a:solidFill>
                  </a:tcPr>
                </a:tc>
                <a:extLst>
                  <a:ext uri="{0D108BD9-81ED-4DB2-BD59-A6C34878D82A}">
                    <a16:rowId xmlns:a16="http://schemas.microsoft.com/office/drawing/2014/main" val="10010"/>
                  </a:ext>
                </a:extLst>
              </a:tr>
              <a:tr h="244475">
                <a:tc vMerge="1">
                  <a:txBody>
                    <a:bodyPr/>
                    <a:lstStyle/>
                    <a:p>
                      <a:endParaRPr lang="es-ES"/>
                    </a:p>
                  </a:txBody>
                  <a:tcPr/>
                </a:tc>
                <a:tc>
                  <a:txBody>
                    <a:bodyPr/>
                    <a:lstStyle/>
                    <a:p>
                      <a:pPr marL="0" marR="0" lvl="0" indent="0" algn="ctr" defTabSz="914400" rtl="0" eaLnBrk="1" fontAlgn="b" latinLnBrk="0" hangingPunct="1">
                        <a:lnSpc>
                          <a:spcPct val="100000"/>
                        </a:lnSpc>
                        <a:spcBef>
                          <a:spcPct val="20000"/>
                        </a:spcBef>
                        <a:spcAft>
                          <a:spcPct val="0"/>
                        </a:spcAft>
                        <a:buClrTx/>
                        <a:buSzTx/>
                        <a:buFontTx/>
                        <a:buNone/>
                        <a:tabLst/>
                      </a:pPr>
                      <a:r>
                        <a:rPr kumimoji="0" lang="es-ES" sz="1000" b="0" i="0" u="none" strike="noStrike" cap="none" normalizeH="0" baseline="0">
                          <a:ln>
                            <a:noFill/>
                          </a:ln>
                          <a:solidFill>
                            <a:schemeClr val="tx1"/>
                          </a:solidFill>
                          <a:effectLst/>
                          <a:latin typeface="Arial" charset="0"/>
                          <a:cs typeface="Arial" charset="0"/>
                        </a:rPr>
                        <a:t> </a:t>
                      </a:r>
                      <a:endParaRPr kumimoji="0" lang="es-ES" sz="2000" b="0" i="0" u="none" strike="noStrike" cap="none" normalizeH="0" baseline="0">
                        <a:ln>
                          <a:noFill/>
                        </a:ln>
                        <a:solidFill>
                          <a:schemeClr val="tx1"/>
                        </a:solidFill>
                        <a:effectLst/>
                        <a:latin typeface="Verdana" pitchFamily="34"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20000"/>
                        </a:spcBef>
                        <a:spcAft>
                          <a:spcPct val="0"/>
                        </a:spcAft>
                        <a:buClrTx/>
                        <a:buSzTx/>
                        <a:buFontTx/>
                        <a:buNone/>
                        <a:tabLst/>
                      </a:pPr>
                      <a:r>
                        <a:rPr kumimoji="0" lang="es-ES" sz="1000" b="0" i="0" u="none" strike="noStrike" cap="none" normalizeH="0" baseline="0">
                          <a:ln>
                            <a:noFill/>
                          </a:ln>
                          <a:solidFill>
                            <a:schemeClr val="tx1"/>
                          </a:solidFill>
                          <a:effectLst/>
                          <a:latin typeface="Arial" charset="0"/>
                          <a:cs typeface="Arial" charset="0"/>
                        </a:rPr>
                        <a:t> </a:t>
                      </a:r>
                      <a:endParaRPr kumimoji="0" lang="es-ES" sz="2000" b="0" i="0" u="none" strike="noStrike" cap="none" normalizeH="0" baseline="0">
                        <a:ln>
                          <a:noFill/>
                        </a:ln>
                        <a:solidFill>
                          <a:schemeClr val="tx1"/>
                        </a:solidFill>
                        <a:effectLst/>
                        <a:latin typeface="Verdana" pitchFamily="34"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20000"/>
                        </a:spcBef>
                        <a:spcAft>
                          <a:spcPct val="0"/>
                        </a:spcAft>
                        <a:buClrTx/>
                        <a:buSzTx/>
                        <a:buFontTx/>
                        <a:buNone/>
                        <a:tabLst/>
                      </a:pPr>
                      <a:r>
                        <a:rPr kumimoji="0" lang="es-ES" sz="1000" b="0" i="0" u="none" strike="noStrike" cap="none" normalizeH="0" baseline="0">
                          <a:ln>
                            <a:noFill/>
                          </a:ln>
                          <a:solidFill>
                            <a:schemeClr val="tx1"/>
                          </a:solidFill>
                          <a:effectLst/>
                          <a:latin typeface="Arial" charset="0"/>
                          <a:cs typeface="Arial" charset="0"/>
                        </a:rPr>
                        <a:t>Muy Bajo</a:t>
                      </a:r>
                      <a:endParaRPr kumimoji="0" lang="es-ES" sz="2000" b="0" i="0" u="none" strike="noStrike" cap="none" normalizeH="0" baseline="0">
                        <a:ln>
                          <a:noFill/>
                        </a:ln>
                        <a:solidFill>
                          <a:schemeClr val="tx1"/>
                        </a:solidFill>
                        <a:effectLst/>
                        <a:latin typeface="Verdana" pitchFamily="34"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20000"/>
                        </a:spcBef>
                        <a:spcAft>
                          <a:spcPct val="0"/>
                        </a:spcAft>
                        <a:buClrTx/>
                        <a:buSzTx/>
                        <a:buFontTx/>
                        <a:buNone/>
                        <a:tabLst/>
                      </a:pPr>
                      <a:r>
                        <a:rPr kumimoji="0" lang="es-ES" sz="1000" b="0" i="0" u="none" strike="noStrike" cap="none" normalizeH="0" baseline="0">
                          <a:ln>
                            <a:noFill/>
                          </a:ln>
                          <a:solidFill>
                            <a:schemeClr val="tx1"/>
                          </a:solidFill>
                          <a:effectLst/>
                          <a:latin typeface="Arial" charset="0"/>
                          <a:cs typeface="Arial" charset="0"/>
                        </a:rPr>
                        <a:t>5</a:t>
                      </a:r>
                      <a:endParaRPr kumimoji="0" lang="es-ES" sz="2000" b="0" i="0" u="none" strike="noStrike" cap="none" normalizeH="0" baseline="0">
                        <a:ln>
                          <a:noFill/>
                        </a:ln>
                        <a:solidFill>
                          <a:schemeClr val="tx1"/>
                        </a:solidFill>
                        <a:effectLst/>
                        <a:latin typeface="Verdana" pitchFamily="34"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20000"/>
                        </a:spcBef>
                        <a:spcAft>
                          <a:spcPct val="0"/>
                        </a:spcAft>
                        <a:buClrTx/>
                        <a:buSzTx/>
                        <a:buFontTx/>
                        <a:buNone/>
                        <a:tabLst/>
                      </a:pPr>
                      <a:r>
                        <a:rPr kumimoji="0" lang="es-ES" sz="1000" b="0" i="0" u="none" strike="noStrike" cap="none" normalizeH="0" baseline="0">
                          <a:ln>
                            <a:noFill/>
                          </a:ln>
                          <a:solidFill>
                            <a:schemeClr val="tx1"/>
                          </a:solidFill>
                          <a:effectLst/>
                          <a:latin typeface="Arial" charset="0"/>
                          <a:cs typeface="Arial" charset="0"/>
                        </a:rPr>
                        <a:t> </a:t>
                      </a:r>
                      <a:endParaRPr kumimoji="0" lang="es-ES" sz="2000" b="0" i="0" u="none" strike="noStrike" cap="none" normalizeH="0" baseline="0">
                        <a:ln>
                          <a:noFill/>
                        </a:ln>
                        <a:solidFill>
                          <a:schemeClr val="tx1"/>
                        </a:solidFill>
                        <a:effectLst/>
                        <a:latin typeface="Verdana" pitchFamily="34"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20000"/>
                        </a:spcBef>
                        <a:spcAft>
                          <a:spcPct val="0"/>
                        </a:spcAft>
                        <a:buClrTx/>
                        <a:buSzTx/>
                        <a:buFontTx/>
                        <a:buNone/>
                        <a:tabLst/>
                      </a:pPr>
                      <a:r>
                        <a:rPr kumimoji="0" lang="es-ES" sz="1000" b="0" i="0" u="none" strike="noStrike" cap="none" normalizeH="0" baseline="0">
                          <a:ln>
                            <a:noFill/>
                          </a:ln>
                          <a:solidFill>
                            <a:schemeClr val="tx1"/>
                          </a:solidFill>
                          <a:effectLst/>
                          <a:latin typeface="Arial" charset="0"/>
                          <a:cs typeface="Arial" charset="0"/>
                        </a:rPr>
                        <a:t> </a:t>
                      </a:r>
                      <a:endParaRPr kumimoji="0" lang="es-ES" sz="2000" b="0" i="0" u="none" strike="noStrike" cap="none" normalizeH="0" baseline="0">
                        <a:ln>
                          <a:noFill/>
                        </a:ln>
                        <a:solidFill>
                          <a:schemeClr val="tx1"/>
                        </a:solidFill>
                        <a:effectLst/>
                        <a:latin typeface="Verdana" pitchFamily="34"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20000"/>
                        </a:spcBef>
                        <a:spcAft>
                          <a:spcPct val="0"/>
                        </a:spcAft>
                        <a:buClrTx/>
                        <a:buSzTx/>
                        <a:buFontTx/>
                        <a:buNone/>
                        <a:tabLst/>
                      </a:pPr>
                      <a:r>
                        <a:rPr kumimoji="0" lang="es-ES" sz="1000" b="0" i="0" u="none" strike="noStrike" cap="none" normalizeH="0" baseline="0">
                          <a:ln>
                            <a:noFill/>
                          </a:ln>
                          <a:solidFill>
                            <a:schemeClr val="tx1"/>
                          </a:solidFill>
                          <a:effectLst/>
                          <a:latin typeface="Arial" charset="0"/>
                          <a:cs typeface="Arial" charset="0"/>
                        </a:rPr>
                        <a:t> </a:t>
                      </a:r>
                      <a:endParaRPr kumimoji="0" lang="es-ES" sz="2000" b="0" i="0" u="none" strike="noStrike" cap="none" normalizeH="0" baseline="0">
                        <a:ln>
                          <a:noFill/>
                        </a:ln>
                        <a:solidFill>
                          <a:schemeClr val="tx1"/>
                        </a:solidFill>
                        <a:effectLst/>
                        <a:latin typeface="Verdana" pitchFamily="34"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20000"/>
                        </a:spcBef>
                        <a:spcAft>
                          <a:spcPct val="0"/>
                        </a:spcAft>
                        <a:buClrTx/>
                        <a:buSzTx/>
                        <a:buFontTx/>
                        <a:buNone/>
                        <a:tabLst/>
                      </a:pPr>
                      <a:r>
                        <a:rPr kumimoji="0" lang="es-ES" sz="1000" b="0" i="0" u="none" strike="noStrike" cap="none" normalizeH="0" baseline="0" dirty="0">
                          <a:ln>
                            <a:noFill/>
                          </a:ln>
                          <a:solidFill>
                            <a:schemeClr val="tx1"/>
                          </a:solidFill>
                          <a:effectLst/>
                          <a:latin typeface="Arial" charset="0"/>
                          <a:cs typeface="Arial" charset="0"/>
                        </a:rPr>
                        <a:t> </a:t>
                      </a:r>
                      <a:endParaRPr kumimoji="0" lang="es-ES" sz="2000" b="0" i="0" u="none" strike="noStrike" cap="none" normalizeH="0" baseline="0" dirty="0">
                        <a:ln>
                          <a:noFill/>
                        </a:ln>
                        <a:solidFill>
                          <a:schemeClr val="tx1"/>
                        </a:solidFill>
                        <a:effectLst/>
                        <a:latin typeface="Verdana" pitchFamily="34"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11"/>
                  </a:ext>
                </a:extLst>
              </a:tr>
            </a:tbl>
          </a:graphicData>
        </a:graphic>
      </p:graphicFrame>
      <p:sp>
        <p:nvSpPr>
          <p:cNvPr id="13437" name="Text Box 898"/>
          <p:cNvSpPr txBox="1">
            <a:spLocks noChangeArrowheads="1"/>
          </p:cNvSpPr>
          <p:nvPr/>
        </p:nvSpPr>
        <p:spPr bwMode="auto">
          <a:xfrm>
            <a:off x="2411413" y="1916113"/>
            <a:ext cx="4608512" cy="396875"/>
          </a:xfrm>
          <a:prstGeom prst="rect">
            <a:avLst/>
          </a:prstGeom>
          <a:noFill/>
          <a:ln w="9525" algn="ctr">
            <a:noFill/>
            <a:miter lim="800000"/>
            <a:headEnd/>
            <a:tailEnd/>
          </a:ln>
        </p:spPr>
        <p:txBody>
          <a:bodyPr>
            <a:spAutoFit/>
          </a:bodyPr>
          <a:lstStyle/>
          <a:p>
            <a:pPr marL="342900" indent="-342900">
              <a:spcBef>
                <a:spcPct val="50000"/>
              </a:spcBef>
            </a:pPr>
            <a:r>
              <a:rPr lang="es-VE">
                <a:latin typeface="Arial" pitchFamily="34" charset="0"/>
              </a:rPr>
              <a:t>Ejemplo de matriz de selección</a:t>
            </a:r>
            <a:endParaRPr lang="es-ES">
              <a:latin typeface="Arial" pitchFamily="34" charset="0"/>
            </a:endParaRPr>
          </a:p>
        </p:txBody>
      </p:sp>
      <p:sp>
        <p:nvSpPr>
          <p:cNvPr id="13438" name="Oval 900"/>
          <p:cNvSpPr>
            <a:spLocks noChangeArrowheads="1"/>
          </p:cNvSpPr>
          <p:nvPr/>
        </p:nvSpPr>
        <p:spPr bwMode="auto">
          <a:xfrm>
            <a:off x="3203575" y="3794125"/>
            <a:ext cx="215900" cy="287338"/>
          </a:xfrm>
          <a:prstGeom prst="ellipse">
            <a:avLst/>
          </a:prstGeom>
          <a:noFill/>
          <a:ln w="9525" algn="ctr">
            <a:solidFill>
              <a:schemeClr val="tx1"/>
            </a:solidFill>
            <a:round/>
            <a:headEnd/>
            <a:tailEnd/>
          </a:ln>
        </p:spPr>
        <p:txBody>
          <a:bodyPr wrap="none" anchor="ctr"/>
          <a:lstStyle/>
          <a:p>
            <a:endParaRPr lang="es-ES"/>
          </a:p>
        </p:txBody>
      </p:sp>
      <p:sp>
        <p:nvSpPr>
          <p:cNvPr id="13439" name="Oval 901"/>
          <p:cNvSpPr>
            <a:spLocks noChangeArrowheads="1"/>
          </p:cNvSpPr>
          <p:nvPr/>
        </p:nvSpPr>
        <p:spPr bwMode="auto">
          <a:xfrm>
            <a:off x="6227763" y="3794125"/>
            <a:ext cx="215900" cy="287338"/>
          </a:xfrm>
          <a:prstGeom prst="ellipse">
            <a:avLst/>
          </a:prstGeom>
          <a:noFill/>
          <a:ln w="9525" algn="ctr">
            <a:solidFill>
              <a:schemeClr val="tx1"/>
            </a:solidFill>
            <a:round/>
            <a:headEnd/>
            <a:tailEnd/>
          </a:ln>
        </p:spPr>
        <p:txBody>
          <a:bodyPr wrap="none" anchor="ctr"/>
          <a:lstStyle/>
          <a:p>
            <a:endParaRPr lang="es-ES"/>
          </a:p>
        </p:txBody>
      </p:sp>
      <p:sp>
        <p:nvSpPr>
          <p:cNvPr id="13440" name="Oval 903"/>
          <p:cNvSpPr>
            <a:spLocks noChangeArrowheads="1"/>
          </p:cNvSpPr>
          <p:nvPr/>
        </p:nvSpPr>
        <p:spPr bwMode="auto">
          <a:xfrm>
            <a:off x="7019925" y="3794125"/>
            <a:ext cx="215900" cy="287338"/>
          </a:xfrm>
          <a:prstGeom prst="ellipse">
            <a:avLst/>
          </a:prstGeom>
          <a:noFill/>
          <a:ln w="9525" algn="ctr">
            <a:solidFill>
              <a:schemeClr val="tx1"/>
            </a:solidFill>
            <a:round/>
            <a:headEnd/>
            <a:tailEnd/>
          </a:ln>
        </p:spPr>
        <p:txBody>
          <a:bodyPr wrap="none" anchor="ctr"/>
          <a:lstStyle/>
          <a:p>
            <a:endParaRPr lang="es-ES"/>
          </a:p>
        </p:txBody>
      </p:sp>
      <p:sp>
        <p:nvSpPr>
          <p:cNvPr id="13441" name="Oval 904"/>
          <p:cNvSpPr>
            <a:spLocks noChangeArrowheads="1"/>
          </p:cNvSpPr>
          <p:nvPr/>
        </p:nvSpPr>
        <p:spPr bwMode="auto">
          <a:xfrm>
            <a:off x="5786446" y="2143116"/>
            <a:ext cx="215900" cy="287337"/>
          </a:xfrm>
          <a:prstGeom prst="ellipse">
            <a:avLst/>
          </a:prstGeom>
          <a:noFill/>
          <a:ln w="9525" algn="ctr">
            <a:solidFill>
              <a:schemeClr val="tx1"/>
            </a:solidFill>
            <a:round/>
            <a:headEnd/>
            <a:tailEnd/>
          </a:ln>
        </p:spPr>
        <p:txBody>
          <a:bodyPr wrap="none" anchor="ctr"/>
          <a:lstStyle/>
          <a:p>
            <a:pPr marL="342900" indent="-342900"/>
            <a:r>
              <a:rPr lang="es-VE" sz="1000">
                <a:latin typeface="Arial" pitchFamily="34" charset="0"/>
              </a:rPr>
              <a:t>5</a:t>
            </a:r>
            <a:endParaRPr lang="es-ES" sz="1000">
              <a:latin typeface="Arial" pitchFamily="34" charset="0"/>
            </a:endParaRPr>
          </a:p>
        </p:txBody>
      </p:sp>
      <p:sp>
        <p:nvSpPr>
          <p:cNvPr id="13442" name="Oval 905"/>
          <p:cNvSpPr>
            <a:spLocks noChangeArrowheads="1"/>
          </p:cNvSpPr>
          <p:nvPr/>
        </p:nvSpPr>
        <p:spPr bwMode="auto">
          <a:xfrm>
            <a:off x="6286512" y="2143116"/>
            <a:ext cx="215900" cy="287337"/>
          </a:xfrm>
          <a:prstGeom prst="ellipse">
            <a:avLst/>
          </a:prstGeom>
          <a:noFill/>
          <a:ln w="9525" algn="ctr">
            <a:solidFill>
              <a:schemeClr val="tx1"/>
            </a:solidFill>
            <a:round/>
            <a:headEnd/>
            <a:tailEnd/>
          </a:ln>
        </p:spPr>
        <p:txBody>
          <a:bodyPr wrap="none" anchor="ctr"/>
          <a:lstStyle/>
          <a:p>
            <a:pPr marL="342900" indent="-342900"/>
            <a:r>
              <a:rPr lang="es-VE" sz="1000" dirty="0">
                <a:latin typeface="Arial" pitchFamily="34" charset="0"/>
              </a:rPr>
              <a:t>2</a:t>
            </a:r>
            <a:endParaRPr lang="es-ES" sz="1000" dirty="0">
              <a:latin typeface="Arial" pitchFamily="34" charset="0"/>
            </a:endParaRPr>
          </a:p>
        </p:txBody>
      </p:sp>
      <p:sp>
        <p:nvSpPr>
          <p:cNvPr id="13443" name="Oval 906"/>
          <p:cNvSpPr>
            <a:spLocks noChangeArrowheads="1"/>
          </p:cNvSpPr>
          <p:nvPr/>
        </p:nvSpPr>
        <p:spPr bwMode="auto">
          <a:xfrm>
            <a:off x="6786578" y="2143116"/>
            <a:ext cx="493712" cy="287338"/>
          </a:xfrm>
          <a:prstGeom prst="ellipse">
            <a:avLst/>
          </a:prstGeom>
          <a:noFill/>
          <a:ln w="9525" algn="ctr">
            <a:solidFill>
              <a:schemeClr val="tx1"/>
            </a:solidFill>
            <a:round/>
            <a:headEnd/>
            <a:tailEnd/>
          </a:ln>
        </p:spPr>
        <p:txBody>
          <a:bodyPr wrap="none" anchor="ctr"/>
          <a:lstStyle/>
          <a:p>
            <a:pPr marL="342900" indent="-342900"/>
            <a:r>
              <a:rPr lang="es-VE" sz="1000">
                <a:latin typeface="Arial" pitchFamily="34" charset="0"/>
              </a:rPr>
              <a:t>10</a:t>
            </a:r>
            <a:endParaRPr lang="es-ES" sz="1000">
              <a:latin typeface="Arial" pitchFamily="34" charset="0"/>
            </a:endParaRPr>
          </a:p>
        </p:txBody>
      </p:sp>
      <p:sp>
        <p:nvSpPr>
          <p:cNvPr id="13444" name="Line 907"/>
          <p:cNvSpPr>
            <a:spLocks noChangeShapeType="1"/>
          </p:cNvSpPr>
          <p:nvPr/>
        </p:nvSpPr>
        <p:spPr bwMode="auto">
          <a:xfrm>
            <a:off x="6084888" y="2281238"/>
            <a:ext cx="142875" cy="144462"/>
          </a:xfrm>
          <a:prstGeom prst="line">
            <a:avLst/>
          </a:prstGeom>
          <a:noFill/>
          <a:ln w="9525">
            <a:solidFill>
              <a:schemeClr val="tx1"/>
            </a:solidFill>
            <a:round/>
            <a:headEnd/>
            <a:tailEnd/>
          </a:ln>
        </p:spPr>
        <p:txBody>
          <a:bodyPr/>
          <a:lstStyle/>
          <a:p>
            <a:endParaRPr lang="es-ES"/>
          </a:p>
        </p:txBody>
      </p:sp>
      <p:sp>
        <p:nvSpPr>
          <p:cNvPr id="13445" name="Line 909"/>
          <p:cNvSpPr>
            <a:spLocks noChangeShapeType="1"/>
          </p:cNvSpPr>
          <p:nvPr/>
        </p:nvSpPr>
        <p:spPr bwMode="auto">
          <a:xfrm flipV="1">
            <a:off x="6084888" y="2281238"/>
            <a:ext cx="142875" cy="144462"/>
          </a:xfrm>
          <a:prstGeom prst="line">
            <a:avLst/>
          </a:prstGeom>
          <a:noFill/>
          <a:ln w="9525">
            <a:solidFill>
              <a:schemeClr val="tx1"/>
            </a:solidFill>
            <a:round/>
            <a:headEnd/>
            <a:tailEnd/>
          </a:ln>
        </p:spPr>
        <p:txBody>
          <a:bodyPr/>
          <a:lstStyle/>
          <a:p>
            <a:endParaRPr lang="es-ES"/>
          </a:p>
        </p:txBody>
      </p:sp>
      <p:sp>
        <p:nvSpPr>
          <p:cNvPr id="13446" name="Line 910"/>
          <p:cNvSpPr>
            <a:spLocks noChangeShapeType="1"/>
          </p:cNvSpPr>
          <p:nvPr/>
        </p:nvSpPr>
        <p:spPr bwMode="auto">
          <a:xfrm>
            <a:off x="6588125" y="2357430"/>
            <a:ext cx="144463" cy="0"/>
          </a:xfrm>
          <a:prstGeom prst="line">
            <a:avLst/>
          </a:prstGeom>
          <a:noFill/>
          <a:ln w="9525">
            <a:solidFill>
              <a:schemeClr val="tx1"/>
            </a:solidFill>
            <a:round/>
            <a:headEnd/>
            <a:tailEnd/>
          </a:ln>
        </p:spPr>
        <p:txBody>
          <a:bodyPr/>
          <a:lstStyle/>
          <a:p>
            <a:endParaRPr lang="es-ES"/>
          </a:p>
        </p:txBody>
      </p:sp>
      <p:sp>
        <p:nvSpPr>
          <p:cNvPr id="13447" name="Line 911"/>
          <p:cNvSpPr>
            <a:spLocks noChangeShapeType="1"/>
          </p:cNvSpPr>
          <p:nvPr/>
        </p:nvSpPr>
        <p:spPr bwMode="auto">
          <a:xfrm>
            <a:off x="6588125" y="2285992"/>
            <a:ext cx="144463" cy="0"/>
          </a:xfrm>
          <a:prstGeom prst="line">
            <a:avLst/>
          </a:prstGeom>
          <a:noFill/>
          <a:ln w="9525">
            <a:solidFill>
              <a:schemeClr val="tx1"/>
            </a:solidFill>
            <a:round/>
            <a:headEnd/>
            <a:tailEnd/>
          </a:ln>
        </p:spPr>
        <p:txBody>
          <a:bodyPr/>
          <a:lstStyle/>
          <a:p>
            <a:endParaRPr lang="es-ES"/>
          </a:p>
        </p:txBody>
      </p:sp>
      <p:sp>
        <p:nvSpPr>
          <p:cNvPr id="13448" name="Line 912"/>
          <p:cNvSpPr>
            <a:spLocks noChangeShapeType="1"/>
          </p:cNvSpPr>
          <p:nvPr/>
        </p:nvSpPr>
        <p:spPr bwMode="auto">
          <a:xfrm flipV="1">
            <a:off x="3419475" y="2497138"/>
            <a:ext cx="2305050" cy="1296987"/>
          </a:xfrm>
          <a:prstGeom prst="line">
            <a:avLst/>
          </a:prstGeom>
          <a:noFill/>
          <a:ln w="9525">
            <a:solidFill>
              <a:schemeClr val="tx1"/>
            </a:solidFill>
            <a:round/>
            <a:headEnd/>
            <a:tailEnd type="triangle" w="med" len="med"/>
          </a:ln>
        </p:spPr>
        <p:txBody>
          <a:bodyPr/>
          <a:lstStyle/>
          <a:p>
            <a:endParaRPr lang="es-ES"/>
          </a:p>
        </p:txBody>
      </p:sp>
      <p:sp>
        <p:nvSpPr>
          <p:cNvPr id="13449" name="Line 913"/>
          <p:cNvSpPr>
            <a:spLocks noChangeShapeType="1"/>
          </p:cNvSpPr>
          <p:nvPr/>
        </p:nvSpPr>
        <p:spPr bwMode="auto">
          <a:xfrm flipV="1">
            <a:off x="6370638" y="2493963"/>
            <a:ext cx="0" cy="1298575"/>
          </a:xfrm>
          <a:prstGeom prst="line">
            <a:avLst/>
          </a:prstGeom>
          <a:noFill/>
          <a:ln w="9525">
            <a:solidFill>
              <a:schemeClr val="tx1"/>
            </a:solidFill>
            <a:round/>
            <a:headEnd/>
            <a:tailEnd type="triangle" w="med" len="med"/>
          </a:ln>
        </p:spPr>
        <p:txBody>
          <a:bodyPr/>
          <a:lstStyle/>
          <a:p>
            <a:endParaRPr lang="es-ES"/>
          </a:p>
        </p:txBody>
      </p:sp>
      <p:sp>
        <p:nvSpPr>
          <p:cNvPr id="13450" name="Line 914"/>
          <p:cNvSpPr>
            <a:spLocks noChangeShapeType="1"/>
          </p:cNvSpPr>
          <p:nvPr/>
        </p:nvSpPr>
        <p:spPr bwMode="auto">
          <a:xfrm flipH="1" flipV="1">
            <a:off x="6948488" y="2570163"/>
            <a:ext cx="144462" cy="1152525"/>
          </a:xfrm>
          <a:prstGeom prst="line">
            <a:avLst/>
          </a:prstGeom>
          <a:noFill/>
          <a:ln w="9525">
            <a:solidFill>
              <a:schemeClr val="tx1"/>
            </a:solidFill>
            <a:round/>
            <a:headEnd/>
            <a:tailEnd type="triangle" w="med" len="med"/>
          </a:ln>
        </p:spPr>
        <p:txBody>
          <a:bodyPr/>
          <a:lstStyle/>
          <a:p>
            <a:endParaRPr lang="es-ES"/>
          </a:p>
        </p:txBody>
      </p:sp>
      <p:sp>
        <p:nvSpPr>
          <p:cNvPr id="19" name="18 Rectángulo"/>
          <p:cNvSpPr/>
          <p:nvPr/>
        </p:nvSpPr>
        <p:spPr>
          <a:xfrm>
            <a:off x="3143240" y="500042"/>
            <a:ext cx="3082896" cy="341632"/>
          </a:xfrm>
          <a:prstGeom prst="rect">
            <a:avLst/>
          </a:prstGeom>
        </p:spPr>
        <p:txBody>
          <a:bodyPr wrap="none">
            <a:spAutoFit/>
          </a:bodyPr>
          <a:lstStyle/>
          <a:p>
            <a:pPr algn="ctr">
              <a:lnSpc>
                <a:spcPct val="90000"/>
              </a:lnSpc>
              <a:spcBef>
                <a:spcPct val="50000"/>
              </a:spcBef>
              <a:defRPr/>
            </a:pPr>
            <a:r>
              <a:rPr lang="es-ES_tradnl" b="1" dirty="0">
                <a:effectLst>
                  <a:outerShdw blurRad="38100" dist="38100" dir="2700000" algn="tl">
                    <a:srgbClr val="000000"/>
                  </a:outerShdw>
                </a:effectLst>
                <a:latin typeface="Arial" pitchFamily="34" charset="0"/>
                <a:cs typeface="Arial" pitchFamily="34" charset="0"/>
              </a:rPr>
              <a:t>Metodología de Selección </a:t>
            </a:r>
          </a:p>
        </p:txBody>
      </p:sp>
      <p:pic>
        <p:nvPicPr>
          <p:cNvPr id="20" name="Imagen 2"/>
          <p:cNvPicPr>
            <a:picLocks noChangeAspect="1" noChangeArrowheads="1"/>
          </p:cNvPicPr>
          <p:nvPr/>
        </p:nvPicPr>
        <p:blipFill>
          <a:blip r:embed="rId2" cstate="print"/>
          <a:srcRect/>
          <a:stretch>
            <a:fillRect/>
          </a:stretch>
        </p:blipFill>
        <p:spPr bwMode="auto">
          <a:xfrm>
            <a:off x="0" y="0"/>
            <a:ext cx="1119693" cy="1167432"/>
          </a:xfrm>
          <a:prstGeom prst="rect">
            <a:avLst/>
          </a:prstGeom>
          <a:noFill/>
          <a:ln w="9525">
            <a:noFill/>
            <a:miter lim="800000"/>
            <a:headEnd/>
            <a:tailEnd/>
          </a:ln>
        </p:spPr>
      </p:pic>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09" name="Rectangle 1"/>
          <p:cNvSpPr>
            <a:spLocks noChangeArrowheads="1"/>
          </p:cNvSpPr>
          <p:nvPr/>
        </p:nvSpPr>
        <p:spPr bwMode="auto">
          <a:xfrm>
            <a:off x="1357290" y="1714488"/>
            <a:ext cx="7000924" cy="1754326"/>
          </a:xfrm>
          <a:prstGeom prst="rect">
            <a:avLst/>
          </a:prstGeom>
          <a:ln>
            <a:headEnd/>
            <a:tailEnd/>
          </a:ln>
        </p:spPr>
        <p:style>
          <a:lnRef idx="1">
            <a:schemeClr val="dk1"/>
          </a:lnRef>
          <a:fillRef idx="2">
            <a:schemeClr val="dk1"/>
          </a:fillRef>
          <a:effectRef idx="1">
            <a:schemeClr val="dk1"/>
          </a:effectRef>
          <a:fontRef idx="minor">
            <a:schemeClr val="dk1"/>
          </a:fontRef>
        </p:style>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50000"/>
              </a:lnSpc>
              <a:spcBef>
                <a:spcPct val="0"/>
              </a:spcBef>
              <a:spcAft>
                <a:spcPct val="0"/>
              </a:spcAft>
              <a:buClrTx/>
              <a:buSzTx/>
              <a:tabLst>
                <a:tab pos="228600" algn="l"/>
              </a:tabLst>
            </a:pPr>
            <a:r>
              <a:rPr kumimoji="0" lang="es-ES" sz="1200" b="1" i="0" u="none" strike="noStrike" cap="none" normalizeH="0" baseline="0" dirty="0">
                <a:ln>
                  <a:noFill/>
                </a:ln>
                <a:effectLst/>
                <a:latin typeface="Arial" pitchFamily="34" charset="0"/>
                <a:ea typeface="Times New Roman" pitchFamily="18" charset="0"/>
                <a:cs typeface="Arial" pitchFamily="34" charset="0"/>
              </a:rPr>
              <a:t>FASE DE PONDERACION DE LOS PARAMETROS.</a:t>
            </a:r>
            <a:r>
              <a:rPr kumimoji="0" lang="es-VE" sz="1200" b="1" i="0" u="none" strike="noStrike" cap="none" normalizeH="0" baseline="0" dirty="0">
                <a:ln>
                  <a:noFill/>
                </a:ln>
                <a:effectLst/>
                <a:latin typeface="Arial" pitchFamily="34" charset="0"/>
                <a:ea typeface="Times New Roman" pitchFamily="18" charset="0"/>
              </a:rPr>
              <a:t> </a:t>
            </a:r>
            <a:r>
              <a:rPr kumimoji="0" lang="es-VE" sz="1200" b="0" i="0" u="none" strike="noStrike" cap="none" normalizeH="0" baseline="0" dirty="0">
                <a:ln>
                  <a:noFill/>
                </a:ln>
                <a:effectLst/>
                <a:latin typeface="Arial" pitchFamily="34" charset="0"/>
                <a:ea typeface="Times New Roman" pitchFamily="18" charset="0"/>
              </a:rPr>
              <a:t>Con la información disponible, la Mesa Técnica estableció la metodología para determinar el peso relativo de cada uno de los parámetros, definiendo la importancia relativa de un parámetro con respecto al otro. Igualmente se indicó, que cada parámetro tiene un valor máximo de </a:t>
            </a:r>
            <a:r>
              <a:rPr kumimoji="0" lang="es-ES" sz="1200" b="1" i="0" u="none" strike="noStrike" cap="none" normalizeH="0" baseline="0" dirty="0">
                <a:ln>
                  <a:noFill/>
                </a:ln>
                <a:effectLst/>
                <a:latin typeface="Arial" pitchFamily="34" charset="0"/>
                <a:ea typeface="Times New Roman" pitchFamily="18" charset="0"/>
                <a:cs typeface="Arial" pitchFamily="34" charset="0"/>
              </a:rPr>
              <a:t>5 puntos</a:t>
            </a:r>
            <a:r>
              <a:rPr kumimoji="0" lang="es-VE" sz="1200" b="0" i="0" u="none" strike="noStrike" cap="none" normalizeH="0" baseline="0" dirty="0">
                <a:ln>
                  <a:noFill/>
                </a:ln>
                <a:effectLst/>
                <a:latin typeface="Arial" pitchFamily="34" charset="0"/>
                <a:ea typeface="Times New Roman" pitchFamily="18" charset="0"/>
              </a:rPr>
              <a:t>, y que el mismo se disminuirá en función del menor grado de importancia o relevancia de este para el Proyecto. Acto seguido, se procedió a la evaluación y ponderación de cada uno de los parámetros:</a:t>
            </a:r>
            <a:endParaRPr kumimoji="0" lang="es-VE" sz="1800" b="0" i="0" u="none" strike="noStrike" cap="none" normalizeH="0" baseline="0" dirty="0">
              <a:ln>
                <a:noFill/>
              </a:ln>
              <a:effectLst/>
              <a:latin typeface="Arial" pitchFamily="34" charset="0"/>
            </a:endParaRPr>
          </a:p>
        </p:txBody>
      </p:sp>
      <p:pic>
        <p:nvPicPr>
          <p:cNvPr id="119810" name="Picture 2"/>
          <p:cNvPicPr>
            <a:picLocks noChangeAspect="1" noChangeArrowheads="1"/>
          </p:cNvPicPr>
          <p:nvPr/>
        </p:nvPicPr>
        <p:blipFill>
          <a:blip r:embed="rId2" cstate="print"/>
          <a:srcRect/>
          <a:stretch>
            <a:fillRect/>
          </a:stretch>
        </p:blipFill>
        <p:spPr bwMode="auto">
          <a:xfrm>
            <a:off x="1928794" y="3857628"/>
            <a:ext cx="5631263" cy="2071702"/>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sp>
        <p:nvSpPr>
          <p:cNvPr id="7" name="6 Rectángulo"/>
          <p:cNvSpPr/>
          <p:nvPr/>
        </p:nvSpPr>
        <p:spPr>
          <a:xfrm>
            <a:off x="2428860" y="500042"/>
            <a:ext cx="4572000" cy="590931"/>
          </a:xfrm>
          <a:prstGeom prst="rect">
            <a:avLst/>
          </a:prstGeom>
        </p:spPr>
        <p:txBody>
          <a:bodyPr>
            <a:spAutoFit/>
          </a:bodyPr>
          <a:lstStyle/>
          <a:p>
            <a:pPr algn="ctr">
              <a:lnSpc>
                <a:spcPct val="90000"/>
              </a:lnSpc>
              <a:spcBef>
                <a:spcPct val="50000"/>
              </a:spcBef>
              <a:defRPr/>
            </a:pPr>
            <a:r>
              <a:rPr lang="es-ES_tradnl" b="1" dirty="0">
                <a:effectLst>
                  <a:outerShdw blurRad="38100" dist="38100" dir="2700000" algn="tl">
                    <a:srgbClr val="000000"/>
                  </a:outerShdw>
                </a:effectLst>
                <a:latin typeface="Arial" pitchFamily="34" charset="0"/>
                <a:cs typeface="Arial" pitchFamily="34" charset="0"/>
              </a:rPr>
              <a:t>Metodología de Selección Ponderación de Parámetros </a:t>
            </a:r>
          </a:p>
        </p:txBody>
      </p:sp>
      <p:pic>
        <p:nvPicPr>
          <p:cNvPr id="8" name="Imagen 2"/>
          <p:cNvPicPr>
            <a:picLocks noChangeAspect="1" noChangeArrowheads="1"/>
          </p:cNvPicPr>
          <p:nvPr/>
        </p:nvPicPr>
        <p:blipFill>
          <a:blip r:embed="rId3" cstate="print"/>
          <a:srcRect/>
          <a:stretch>
            <a:fillRect/>
          </a:stretch>
        </p:blipFill>
        <p:spPr bwMode="auto">
          <a:xfrm>
            <a:off x="0" y="0"/>
            <a:ext cx="1119693" cy="1167432"/>
          </a:xfrm>
          <a:prstGeom prst="rect">
            <a:avLst/>
          </a:prstGeom>
          <a:noFill/>
          <a:ln w="9525">
            <a:noFill/>
            <a:miter lim="800000"/>
            <a:headEnd/>
            <a:tailEnd/>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38 Rectángulo redondeado"/>
          <p:cNvSpPr/>
          <p:nvPr/>
        </p:nvSpPr>
        <p:spPr>
          <a:xfrm>
            <a:off x="1000100" y="3183298"/>
            <a:ext cx="5929354" cy="642942"/>
          </a:xfrm>
          <a:prstGeom prst="roundRect">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just" fontAlgn="auto">
              <a:spcBef>
                <a:spcPts val="0"/>
              </a:spcBef>
              <a:spcAft>
                <a:spcPts val="0"/>
              </a:spcAft>
              <a:defRPr/>
            </a:pPr>
            <a:r>
              <a:rPr lang="es-ES" i="1" dirty="0">
                <a:solidFill>
                  <a:schemeClr val="bg1"/>
                </a:solidFill>
                <a:latin typeface="Arial" pitchFamily="34" charset="0"/>
                <a:cs typeface="Arial" pitchFamily="34" charset="0"/>
              </a:rPr>
              <a:t>“</a:t>
            </a:r>
            <a:endParaRPr lang="es-VE" sz="1400" dirty="0">
              <a:solidFill>
                <a:schemeClr val="tx1"/>
              </a:solidFill>
              <a:latin typeface="Arial" pitchFamily="34" charset="0"/>
              <a:cs typeface="Arial" pitchFamily="34" charset="0"/>
            </a:endParaRPr>
          </a:p>
        </p:txBody>
      </p:sp>
      <p:sp>
        <p:nvSpPr>
          <p:cNvPr id="36" name="35 Rombo"/>
          <p:cNvSpPr/>
          <p:nvPr/>
        </p:nvSpPr>
        <p:spPr>
          <a:xfrm>
            <a:off x="642910" y="3254736"/>
            <a:ext cx="714380" cy="571504"/>
          </a:xfrm>
          <a:prstGeom prst="diamond">
            <a:avLst/>
          </a:prstGeom>
          <a:ln/>
        </p:spPr>
        <p:style>
          <a:lnRef idx="3">
            <a:schemeClr val="lt1"/>
          </a:lnRef>
          <a:fillRef idx="1">
            <a:schemeClr val="accent3"/>
          </a:fillRef>
          <a:effectRef idx="1">
            <a:schemeClr val="accent3"/>
          </a:effectRef>
          <a:fontRef idx="minor">
            <a:schemeClr val="lt1"/>
          </a:fontRef>
        </p:style>
        <p:txBody>
          <a:bodyPr rtlCol="0" anchor="ctr"/>
          <a:lstStyle/>
          <a:p>
            <a:pPr algn="ctr"/>
            <a:r>
              <a:rPr lang="es-VE" b="1" dirty="0">
                <a:solidFill>
                  <a:schemeClr val="tx1"/>
                </a:solidFill>
              </a:rPr>
              <a:t>1</a:t>
            </a:r>
          </a:p>
        </p:txBody>
      </p:sp>
      <p:sp>
        <p:nvSpPr>
          <p:cNvPr id="42" name="41 Rectángulo redondeado"/>
          <p:cNvSpPr/>
          <p:nvPr/>
        </p:nvSpPr>
        <p:spPr>
          <a:xfrm>
            <a:off x="1928794" y="4254868"/>
            <a:ext cx="5929354" cy="642942"/>
          </a:xfrm>
          <a:prstGeom prst="roundRect">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lang="es-VE" dirty="0">
                <a:latin typeface="Arial" pitchFamily="34" charset="0"/>
                <a:cs typeface="Arial" pitchFamily="34" charset="0"/>
              </a:rPr>
              <a:t>Ingeniería básica para el diseño de subestaciones eléctricas</a:t>
            </a:r>
            <a:endParaRPr lang="es-VE" dirty="0">
              <a:ln>
                <a:solidFill>
                  <a:schemeClr val="bg1"/>
                </a:solidFill>
              </a:ln>
              <a:latin typeface="Arial" pitchFamily="34" charset="0"/>
              <a:cs typeface="Arial" pitchFamily="34" charset="0"/>
            </a:endParaRPr>
          </a:p>
        </p:txBody>
      </p:sp>
      <p:sp>
        <p:nvSpPr>
          <p:cNvPr id="43" name="42 Rombo"/>
          <p:cNvSpPr/>
          <p:nvPr/>
        </p:nvSpPr>
        <p:spPr>
          <a:xfrm>
            <a:off x="1571604" y="4326306"/>
            <a:ext cx="714380" cy="571504"/>
          </a:xfrm>
          <a:prstGeom prst="diamond">
            <a:avLst/>
          </a:prstGeom>
          <a:ln/>
        </p:spPr>
        <p:style>
          <a:lnRef idx="1">
            <a:schemeClr val="accent5"/>
          </a:lnRef>
          <a:fillRef idx="2">
            <a:schemeClr val="accent5"/>
          </a:fillRef>
          <a:effectRef idx="1">
            <a:schemeClr val="accent5"/>
          </a:effectRef>
          <a:fontRef idx="minor">
            <a:schemeClr val="dk1"/>
          </a:fontRef>
        </p:style>
        <p:txBody>
          <a:bodyPr rtlCol="0" anchor="ctr"/>
          <a:lstStyle/>
          <a:p>
            <a:pPr algn="ctr"/>
            <a:r>
              <a:rPr lang="es-VE" b="1" dirty="0">
                <a:solidFill>
                  <a:schemeClr val="tx1"/>
                </a:solidFill>
              </a:rPr>
              <a:t>2</a:t>
            </a:r>
          </a:p>
        </p:txBody>
      </p:sp>
      <p:sp>
        <p:nvSpPr>
          <p:cNvPr id="44" name="43 Rectángulo redondeado"/>
          <p:cNvSpPr/>
          <p:nvPr/>
        </p:nvSpPr>
        <p:spPr>
          <a:xfrm>
            <a:off x="2928926" y="5255000"/>
            <a:ext cx="5929354" cy="642942"/>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es-ES" dirty="0">
                <a:latin typeface="Arial" pitchFamily="34" charset="0"/>
                <a:cs typeface="Arial" pitchFamily="34" charset="0"/>
              </a:rPr>
              <a:t>Diseño e implementación de la norma IEC 61850</a:t>
            </a:r>
            <a:endParaRPr lang="es-VE" dirty="0">
              <a:ln>
                <a:solidFill>
                  <a:schemeClr val="bg1"/>
                </a:solidFill>
              </a:ln>
              <a:latin typeface="Arial" pitchFamily="34" charset="0"/>
              <a:cs typeface="Arial" pitchFamily="34" charset="0"/>
            </a:endParaRPr>
          </a:p>
        </p:txBody>
      </p:sp>
      <p:sp>
        <p:nvSpPr>
          <p:cNvPr id="45" name="44 Rombo"/>
          <p:cNvSpPr/>
          <p:nvPr/>
        </p:nvSpPr>
        <p:spPr>
          <a:xfrm>
            <a:off x="2571736" y="5326438"/>
            <a:ext cx="714380" cy="571504"/>
          </a:xfrm>
          <a:prstGeom prst="diamond">
            <a:avLst/>
          </a:prstGeom>
          <a:ln/>
        </p:spPr>
        <p:style>
          <a:lnRef idx="1">
            <a:schemeClr val="accent1"/>
          </a:lnRef>
          <a:fillRef idx="2">
            <a:schemeClr val="accent1"/>
          </a:fillRef>
          <a:effectRef idx="1">
            <a:schemeClr val="accent1"/>
          </a:effectRef>
          <a:fontRef idx="minor">
            <a:schemeClr val="dk1"/>
          </a:fontRef>
        </p:style>
        <p:txBody>
          <a:bodyPr rtlCol="0" anchor="ctr"/>
          <a:lstStyle/>
          <a:p>
            <a:pPr algn="ctr"/>
            <a:r>
              <a:rPr lang="es-VE" b="1" dirty="0">
                <a:solidFill>
                  <a:schemeClr val="tx1"/>
                </a:solidFill>
              </a:rPr>
              <a:t>3</a:t>
            </a:r>
          </a:p>
        </p:txBody>
      </p:sp>
      <p:pic>
        <p:nvPicPr>
          <p:cNvPr id="36866" name="Picture 2"/>
          <p:cNvPicPr>
            <a:picLocks noChangeAspect="1" noChangeArrowheads="1"/>
          </p:cNvPicPr>
          <p:nvPr/>
        </p:nvPicPr>
        <p:blipFill>
          <a:blip r:embed="rId2" cstate="print"/>
          <a:srcRect l="8475" t="3571" r="10169" b="10714"/>
          <a:stretch>
            <a:fillRect/>
          </a:stretch>
        </p:blipFill>
        <p:spPr bwMode="auto">
          <a:xfrm>
            <a:off x="1214414" y="1071546"/>
            <a:ext cx="6858048" cy="1857388"/>
          </a:xfrm>
          <a:prstGeom prst="rect">
            <a:avLst/>
          </a:prstGeom>
          <a:noFill/>
          <a:ln w="9525">
            <a:noFill/>
            <a:miter lim="800000"/>
            <a:headEnd/>
            <a:tailEnd/>
          </a:ln>
          <a:effectLst/>
        </p:spPr>
      </p:pic>
      <p:grpSp>
        <p:nvGrpSpPr>
          <p:cNvPr id="47" name="46 Grupo"/>
          <p:cNvGrpSpPr/>
          <p:nvPr/>
        </p:nvGrpSpPr>
        <p:grpSpPr>
          <a:xfrm>
            <a:off x="1285852" y="1142984"/>
            <a:ext cx="6739914" cy="1571636"/>
            <a:chOff x="1189672" y="5072074"/>
            <a:chExt cx="6739914" cy="1571636"/>
          </a:xfrm>
        </p:grpSpPr>
        <p:cxnSp>
          <p:nvCxnSpPr>
            <p:cNvPr id="35" name="34 Conector recto"/>
            <p:cNvCxnSpPr/>
            <p:nvPr/>
          </p:nvCxnSpPr>
          <p:spPr>
            <a:xfrm>
              <a:off x="1928794" y="5857892"/>
              <a:ext cx="4857784" cy="1588"/>
            </a:xfrm>
            <a:prstGeom prst="line">
              <a:avLst/>
            </a:prstGeom>
            <a:ln w="28575">
              <a:solidFill>
                <a:srgbClr val="0000FF"/>
              </a:solidFill>
            </a:ln>
          </p:spPr>
          <p:style>
            <a:lnRef idx="1">
              <a:schemeClr val="accent1"/>
            </a:lnRef>
            <a:fillRef idx="0">
              <a:schemeClr val="accent1"/>
            </a:fillRef>
            <a:effectRef idx="0">
              <a:schemeClr val="accent1"/>
            </a:effectRef>
            <a:fontRef idx="minor">
              <a:schemeClr val="tx1"/>
            </a:fontRef>
          </p:style>
        </p:cxnSp>
        <p:sp>
          <p:nvSpPr>
            <p:cNvPr id="26" name="25 Rombo"/>
            <p:cNvSpPr/>
            <p:nvPr/>
          </p:nvSpPr>
          <p:spPr>
            <a:xfrm>
              <a:off x="1214414" y="5136120"/>
              <a:ext cx="1643074" cy="1500198"/>
            </a:xfrm>
            <a:prstGeom prst="diamond">
              <a:avLst/>
            </a:prstGeom>
            <a:ln/>
          </p:spPr>
          <p:style>
            <a:lnRef idx="3">
              <a:schemeClr val="lt1"/>
            </a:lnRef>
            <a:fillRef idx="1">
              <a:schemeClr val="accent3"/>
            </a:fillRef>
            <a:effectRef idx="1">
              <a:schemeClr val="accent3"/>
            </a:effectRef>
            <a:fontRef idx="minor">
              <a:schemeClr val="lt1"/>
            </a:fontRef>
          </p:style>
          <p:txBody>
            <a:bodyPr rtlCol="0" anchor="ctr"/>
            <a:lstStyle/>
            <a:p>
              <a:pPr algn="ctr"/>
              <a:endParaRPr lang="es-VE" dirty="0"/>
            </a:p>
          </p:txBody>
        </p:sp>
        <p:sp>
          <p:nvSpPr>
            <p:cNvPr id="29" name="28 Rombo"/>
            <p:cNvSpPr/>
            <p:nvPr/>
          </p:nvSpPr>
          <p:spPr>
            <a:xfrm>
              <a:off x="3786182" y="5072074"/>
              <a:ext cx="1643074" cy="1571636"/>
            </a:xfrm>
            <a:prstGeom prst="diamond">
              <a:avLst/>
            </a:prstGeom>
            <a:ln/>
          </p:spPr>
          <p:style>
            <a:lnRef idx="1">
              <a:schemeClr val="accent5"/>
            </a:lnRef>
            <a:fillRef idx="2">
              <a:schemeClr val="accent5"/>
            </a:fillRef>
            <a:effectRef idx="1">
              <a:schemeClr val="accent5"/>
            </a:effectRef>
            <a:fontRef idx="minor">
              <a:schemeClr val="dk1"/>
            </a:fontRef>
          </p:style>
          <p:txBody>
            <a:bodyPr rtlCol="0" anchor="ctr"/>
            <a:lstStyle/>
            <a:p>
              <a:pPr algn="ctr"/>
              <a:endParaRPr lang="es-VE" dirty="0"/>
            </a:p>
          </p:txBody>
        </p:sp>
        <p:sp>
          <p:nvSpPr>
            <p:cNvPr id="32" name="31 Rombo"/>
            <p:cNvSpPr/>
            <p:nvPr/>
          </p:nvSpPr>
          <p:spPr>
            <a:xfrm>
              <a:off x="6286512" y="5096214"/>
              <a:ext cx="1643074" cy="1500198"/>
            </a:xfrm>
            <a:prstGeom prst="diamond">
              <a:avLst/>
            </a:prstGeom>
            <a:ln/>
          </p:spPr>
          <p:style>
            <a:lnRef idx="1">
              <a:schemeClr val="accent1"/>
            </a:lnRef>
            <a:fillRef idx="2">
              <a:schemeClr val="accent1"/>
            </a:fillRef>
            <a:effectRef idx="1">
              <a:schemeClr val="accent1"/>
            </a:effectRef>
            <a:fontRef idx="minor">
              <a:schemeClr val="dk1"/>
            </a:fontRef>
          </p:style>
          <p:txBody>
            <a:bodyPr rtlCol="0" anchor="ctr"/>
            <a:lstStyle/>
            <a:p>
              <a:pPr algn="ctr"/>
              <a:endParaRPr lang="es-VE" dirty="0"/>
            </a:p>
          </p:txBody>
        </p:sp>
        <p:sp>
          <p:nvSpPr>
            <p:cNvPr id="31" name="30 Rectángulo"/>
            <p:cNvSpPr/>
            <p:nvPr/>
          </p:nvSpPr>
          <p:spPr>
            <a:xfrm>
              <a:off x="1189672" y="5572140"/>
              <a:ext cx="1544013" cy="646331"/>
            </a:xfrm>
            <a:prstGeom prst="rect">
              <a:avLst/>
            </a:prstGeom>
          </p:spPr>
          <p:txBody>
            <a:bodyPr wrap="none">
              <a:spAutoFit/>
            </a:bodyPr>
            <a:lstStyle/>
            <a:p>
              <a:pPr algn="ctr" fontAlgn="auto">
                <a:spcBef>
                  <a:spcPts val="0"/>
                </a:spcBef>
                <a:spcAft>
                  <a:spcPts val="0"/>
                </a:spcAft>
                <a:defRPr/>
              </a:pPr>
              <a:r>
                <a:rPr lang="es-VE" dirty="0"/>
                <a:t>   Caneva, O.</a:t>
              </a:r>
            </a:p>
            <a:p>
              <a:pPr algn="ctr" fontAlgn="auto">
                <a:spcBef>
                  <a:spcPts val="0"/>
                </a:spcBef>
                <a:spcAft>
                  <a:spcPts val="0"/>
                </a:spcAft>
                <a:defRPr/>
              </a:pPr>
              <a:r>
                <a:rPr lang="es-ES" b="1" dirty="0">
                  <a:latin typeface="Arial" pitchFamily="34" charset="0"/>
                  <a:cs typeface="Arial" pitchFamily="34" charset="0"/>
                </a:rPr>
                <a:t> </a:t>
              </a:r>
              <a:r>
                <a:rPr lang="es-VE" dirty="0"/>
                <a:t>(2010)</a:t>
              </a:r>
              <a:endParaRPr lang="es-VE" b="1" dirty="0">
                <a:latin typeface="Arial" pitchFamily="34" charset="0"/>
                <a:cs typeface="Arial" pitchFamily="34" charset="0"/>
              </a:endParaRPr>
            </a:p>
          </p:txBody>
        </p:sp>
        <p:sp>
          <p:nvSpPr>
            <p:cNvPr id="28" name="27 Rectángulo"/>
            <p:cNvSpPr/>
            <p:nvPr/>
          </p:nvSpPr>
          <p:spPr>
            <a:xfrm>
              <a:off x="3968026" y="5548000"/>
              <a:ext cx="1364540" cy="923330"/>
            </a:xfrm>
            <a:prstGeom prst="rect">
              <a:avLst/>
            </a:prstGeom>
          </p:spPr>
          <p:txBody>
            <a:bodyPr wrap="none">
              <a:spAutoFit/>
            </a:bodyPr>
            <a:lstStyle/>
            <a:p>
              <a:pPr algn="ctr" fontAlgn="auto">
                <a:spcBef>
                  <a:spcPts val="0"/>
                </a:spcBef>
                <a:spcAft>
                  <a:spcPts val="0"/>
                </a:spcAft>
                <a:defRPr/>
              </a:pPr>
              <a:r>
                <a:rPr lang="es-VE" dirty="0" err="1"/>
                <a:t>Kauefati</a:t>
              </a:r>
              <a:r>
                <a:rPr lang="es-VE" dirty="0"/>
                <a:t>, A.</a:t>
              </a:r>
            </a:p>
            <a:p>
              <a:pPr algn="ctr" fontAlgn="auto">
                <a:spcBef>
                  <a:spcPts val="0"/>
                </a:spcBef>
                <a:spcAft>
                  <a:spcPts val="0"/>
                </a:spcAft>
                <a:defRPr/>
              </a:pPr>
              <a:r>
                <a:rPr lang="es-VE" dirty="0"/>
                <a:t>(2008)</a:t>
              </a:r>
            </a:p>
            <a:p>
              <a:pPr algn="ctr" fontAlgn="auto">
                <a:spcBef>
                  <a:spcPts val="0"/>
                </a:spcBef>
                <a:spcAft>
                  <a:spcPts val="0"/>
                </a:spcAft>
                <a:defRPr/>
              </a:pPr>
              <a:endParaRPr lang="es-VE" b="1" dirty="0">
                <a:latin typeface="Arial" pitchFamily="34" charset="0"/>
                <a:cs typeface="Arial" pitchFamily="34" charset="0"/>
              </a:endParaRPr>
            </a:p>
          </p:txBody>
        </p:sp>
      </p:grpSp>
      <p:sp>
        <p:nvSpPr>
          <p:cNvPr id="48" name="47 Rectángulo"/>
          <p:cNvSpPr/>
          <p:nvPr/>
        </p:nvSpPr>
        <p:spPr>
          <a:xfrm>
            <a:off x="1357290" y="3143248"/>
            <a:ext cx="5500726" cy="584775"/>
          </a:xfrm>
          <a:prstGeom prst="rect">
            <a:avLst/>
          </a:prstGeom>
        </p:spPr>
        <p:txBody>
          <a:bodyPr wrap="square">
            <a:spAutoFit/>
          </a:bodyPr>
          <a:lstStyle/>
          <a:p>
            <a:pPr algn="just" fontAlgn="auto">
              <a:spcBef>
                <a:spcPts val="0"/>
              </a:spcBef>
              <a:spcAft>
                <a:spcPts val="0"/>
              </a:spcAft>
              <a:defRPr/>
            </a:pPr>
            <a:r>
              <a:rPr lang="es-VE" sz="1600" dirty="0"/>
              <a:t>Base metodológica para el diseño de la ingeniería básica de subestaciones eléctricas en 115 </a:t>
            </a:r>
            <a:r>
              <a:rPr lang="es-VE" sz="1600" dirty="0" err="1"/>
              <a:t>kV</a:t>
            </a:r>
            <a:r>
              <a:rPr lang="es-VE" sz="1600" dirty="0"/>
              <a:t>,</a:t>
            </a:r>
            <a:endParaRPr lang="es-VE" sz="1600" dirty="0">
              <a:effectLst>
                <a:outerShdw blurRad="38100" dist="38100" dir="2700000" algn="tl">
                  <a:srgbClr val="000000">
                    <a:alpha val="43137"/>
                  </a:srgbClr>
                </a:outerShdw>
              </a:effectLst>
              <a:latin typeface="Arial" pitchFamily="34" charset="0"/>
              <a:cs typeface="Arial" pitchFamily="34" charset="0"/>
            </a:endParaRPr>
          </a:p>
        </p:txBody>
      </p:sp>
      <p:cxnSp>
        <p:nvCxnSpPr>
          <p:cNvPr id="69" name="68 Conector recto de flecha"/>
          <p:cNvCxnSpPr/>
          <p:nvPr/>
        </p:nvCxnSpPr>
        <p:spPr>
          <a:xfrm>
            <a:off x="285720" y="5612190"/>
            <a:ext cx="2286016" cy="1588"/>
          </a:xfrm>
          <a:prstGeom prst="straightConnector1">
            <a:avLst/>
          </a:prstGeom>
          <a:ln w="28575">
            <a:solidFill>
              <a:srgbClr val="0000FF"/>
            </a:solidFill>
            <a:tailEnd type="arrow"/>
          </a:ln>
        </p:spPr>
        <p:style>
          <a:lnRef idx="1">
            <a:schemeClr val="accent1"/>
          </a:lnRef>
          <a:fillRef idx="0">
            <a:schemeClr val="accent1"/>
          </a:fillRef>
          <a:effectRef idx="0">
            <a:schemeClr val="accent1"/>
          </a:effectRef>
          <a:fontRef idx="minor">
            <a:schemeClr val="tx1"/>
          </a:fontRef>
        </p:style>
      </p:cxnSp>
      <p:cxnSp>
        <p:nvCxnSpPr>
          <p:cNvPr id="79" name="78 Conector recto de flecha"/>
          <p:cNvCxnSpPr/>
          <p:nvPr/>
        </p:nvCxnSpPr>
        <p:spPr>
          <a:xfrm>
            <a:off x="285720" y="3516348"/>
            <a:ext cx="357190" cy="1588"/>
          </a:xfrm>
          <a:prstGeom prst="straightConnector1">
            <a:avLst/>
          </a:prstGeom>
          <a:ln w="28575">
            <a:solidFill>
              <a:srgbClr val="0000FF"/>
            </a:solidFill>
            <a:tailEnd type="arrow"/>
          </a:ln>
        </p:spPr>
        <p:style>
          <a:lnRef idx="1">
            <a:schemeClr val="accent1"/>
          </a:lnRef>
          <a:fillRef idx="0">
            <a:schemeClr val="accent1"/>
          </a:fillRef>
          <a:effectRef idx="0">
            <a:schemeClr val="accent1"/>
          </a:effectRef>
          <a:fontRef idx="minor">
            <a:schemeClr val="tx1"/>
          </a:fontRef>
        </p:style>
      </p:cxnSp>
      <p:cxnSp>
        <p:nvCxnSpPr>
          <p:cNvPr id="90" name="89 Conector recto de flecha"/>
          <p:cNvCxnSpPr/>
          <p:nvPr/>
        </p:nvCxnSpPr>
        <p:spPr>
          <a:xfrm>
            <a:off x="285720" y="4612058"/>
            <a:ext cx="1214446" cy="1588"/>
          </a:xfrm>
          <a:prstGeom prst="straightConnector1">
            <a:avLst/>
          </a:prstGeom>
          <a:ln w="28575">
            <a:solidFill>
              <a:srgbClr val="0000FF"/>
            </a:solidFill>
            <a:tailEnd type="arrow"/>
          </a:ln>
        </p:spPr>
        <p:style>
          <a:lnRef idx="1">
            <a:schemeClr val="accent1"/>
          </a:lnRef>
          <a:fillRef idx="0">
            <a:schemeClr val="accent1"/>
          </a:fillRef>
          <a:effectRef idx="0">
            <a:schemeClr val="accent1"/>
          </a:effectRef>
          <a:fontRef idx="minor">
            <a:schemeClr val="tx1"/>
          </a:fontRef>
        </p:style>
      </p:cxnSp>
      <p:cxnSp>
        <p:nvCxnSpPr>
          <p:cNvPr id="54" name="53 Conector recto"/>
          <p:cNvCxnSpPr/>
          <p:nvPr/>
        </p:nvCxnSpPr>
        <p:spPr>
          <a:xfrm rot="5400000">
            <a:off x="-213552" y="4008228"/>
            <a:ext cx="1000132" cy="1588"/>
          </a:xfrm>
          <a:prstGeom prst="line">
            <a:avLst/>
          </a:prstGeom>
          <a:ln w="28575">
            <a:solidFill>
              <a:srgbClr val="0000FF"/>
            </a:solidFill>
          </a:ln>
        </p:spPr>
        <p:style>
          <a:lnRef idx="1">
            <a:schemeClr val="accent1"/>
          </a:lnRef>
          <a:fillRef idx="0">
            <a:schemeClr val="accent1"/>
          </a:fillRef>
          <a:effectRef idx="0">
            <a:schemeClr val="accent1"/>
          </a:effectRef>
          <a:fontRef idx="minor">
            <a:schemeClr val="tx1"/>
          </a:fontRef>
        </p:style>
      </p:cxnSp>
      <p:cxnSp>
        <p:nvCxnSpPr>
          <p:cNvPr id="55" name="54 Conector recto"/>
          <p:cNvCxnSpPr/>
          <p:nvPr/>
        </p:nvCxnSpPr>
        <p:spPr>
          <a:xfrm rot="5400000">
            <a:off x="-4219" y="5330625"/>
            <a:ext cx="579878" cy="1588"/>
          </a:xfrm>
          <a:prstGeom prst="line">
            <a:avLst/>
          </a:prstGeom>
          <a:ln w="28575">
            <a:solidFill>
              <a:srgbClr val="0000FF"/>
            </a:solidFill>
          </a:ln>
        </p:spPr>
        <p:style>
          <a:lnRef idx="1">
            <a:schemeClr val="accent1"/>
          </a:lnRef>
          <a:fillRef idx="0">
            <a:schemeClr val="accent1"/>
          </a:fillRef>
          <a:effectRef idx="0">
            <a:schemeClr val="accent1"/>
          </a:effectRef>
          <a:fontRef idx="minor">
            <a:schemeClr val="tx1"/>
          </a:fontRef>
        </p:style>
      </p:cxnSp>
      <p:sp>
        <p:nvSpPr>
          <p:cNvPr id="51" name="50 Elipse"/>
          <p:cNvSpPr/>
          <p:nvPr/>
        </p:nvSpPr>
        <p:spPr>
          <a:xfrm>
            <a:off x="0" y="3969116"/>
            <a:ext cx="960194" cy="1143008"/>
          </a:xfrm>
          <a:prstGeom prst="ellipse">
            <a:avLst/>
          </a:prstGeom>
          <a:no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VE"/>
          </a:p>
        </p:txBody>
      </p:sp>
      <p:sp>
        <p:nvSpPr>
          <p:cNvPr id="30" name="29 CuadroTexto"/>
          <p:cNvSpPr txBox="1"/>
          <p:nvPr/>
        </p:nvSpPr>
        <p:spPr>
          <a:xfrm>
            <a:off x="7929554" y="6429396"/>
            <a:ext cx="1214478" cy="323165"/>
          </a:xfrm>
          <a:prstGeom prst="rect">
            <a:avLst/>
          </a:prstGeom>
          <a:noFill/>
        </p:spPr>
        <p:txBody>
          <a:bodyPr wrap="square" rtlCol="0">
            <a:spAutoFit/>
          </a:bodyPr>
          <a:lstStyle/>
          <a:p>
            <a:r>
              <a:rPr lang="es-VE" sz="1500" b="1" dirty="0">
                <a:solidFill>
                  <a:schemeClr val="bg1"/>
                </a:solidFill>
              </a:rPr>
              <a:t>María  Pino</a:t>
            </a:r>
          </a:p>
        </p:txBody>
      </p:sp>
      <p:sp>
        <p:nvSpPr>
          <p:cNvPr id="6146" name="AutoShape 2" descr="Resultado de imagen de importancia de las subestaciones electricas en los sistemas de potencia"/>
          <p:cNvSpPr>
            <a:spLocks noChangeAspect="1" noChangeArrowheads="1"/>
          </p:cNvSpPr>
          <p:nvPr/>
        </p:nvSpPr>
        <p:spPr bwMode="auto">
          <a:xfrm>
            <a:off x="155575" y="-808038"/>
            <a:ext cx="2324100" cy="1695451"/>
          </a:xfrm>
          <a:prstGeom prst="rect">
            <a:avLst/>
          </a:prstGeom>
          <a:noFill/>
        </p:spPr>
        <p:txBody>
          <a:bodyPr vert="horz" wrap="square" lIns="91440" tIns="45720" rIns="91440" bIns="45720" numCol="1" anchor="t" anchorCtr="0" compatLnSpc="1">
            <a:prstTxWarp prst="textNoShape">
              <a:avLst/>
            </a:prstTxWarp>
          </a:bodyPr>
          <a:lstStyle/>
          <a:p>
            <a:endParaRPr lang="es-ES"/>
          </a:p>
        </p:txBody>
      </p:sp>
      <p:pic>
        <p:nvPicPr>
          <p:cNvPr id="6147" name="Picture 3"/>
          <p:cNvPicPr>
            <a:picLocks noChangeAspect="1" noChangeArrowheads="1"/>
          </p:cNvPicPr>
          <p:nvPr/>
        </p:nvPicPr>
        <p:blipFill>
          <a:blip r:embed="rId3" cstate="print"/>
          <a:srcRect/>
          <a:stretch>
            <a:fillRect/>
          </a:stretch>
        </p:blipFill>
        <p:spPr bwMode="auto">
          <a:xfrm>
            <a:off x="-71470" y="3929066"/>
            <a:ext cx="1048293" cy="1285884"/>
          </a:xfrm>
          <a:prstGeom prst="ellipse">
            <a:avLst/>
          </a:prstGeom>
          <a:ln>
            <a:noFill/>
          </a:ln>
          <a:effectLst>
            <a:softEdge rad="112500"/>
          </a:effectLst>
        </p:spPr>
      </p:pic>
      <p:sp>
        <p:nvSpPr>
          <p:cNvPr id="38" name="37 Rectángulo"/>
          <p:cNvSpPr/>
          <p:nvPr/>
        </p:nvSpPr>
        <p:spPr>
          <a:xfrm>
            <a:off x="6643702" y="1643050"/>
            <a:ext cx="1338893" cy="646331"/>
          </a:xfrm>
          <a:prstGeom prst="rect">
            <a:avLst/>
          </a:prstGeom>
        </p:spPr>
        <p:txBody>
          <a:bodyPr wrap="none">
            <a:spAutoFit/>
          </a:bodyPr>
          <a:lstStyle/>
          <a:p>
            <a:r>
              <a:rPr lang="da-DK" dirty="0"/>
              <a:t>Hammer, E</a:t>
            </a:r>
          </a:p>
          <a:p>
            <a:pPr algn="ctr"/>
            <a:r>
              <a:rPr lang="da-DK" dirty="0"/>
              <a:t>(2008).</a:t>
            </a:r>
            <a:endParaRPr lang="es-ES" dirty="0"/>
          </a:p>
        </p:txBody>
      </p:sp>
      <p:pic>
        <p:nvPicPr>
          <p:cNvPr id="33" name="Imagen 2"/>
          <p:cNvPicPr>
            <a:picLocks noChangeAspect="1" noChangeArrowheads="1"/>
          </p:cNvPicPr>
          <p:nvPr/>
        </p:nvPicPr>
        <p:blipFill>
          <a:blip r:embed="rId4" cstate="print"/>
          <a:srcRect/>
          <a:stretch>
            <a:fillRect/>
          </a:stretch>
        </p:blipFill>
        <p:spPr bwMode="auto">
          <a:xfrm>
            <a:off x="0" y="0"/>
            <a:ext cx="1119693" cy="1167432"/>
          </a:xfrm>
          <a:prstGeom prst="rect">
            <a:avLst/>
          </a:prstGeom>
          <a:noFill/>
          <a:ln w="9525">
            <a:noFill/>
            <a:miter lim="800000"/>
            <a:headEnd/>
            <a:tailEnd/>
          </a:ln>
        </p:spPr>
      </p:pic>
      <p:sp>
        <p:nvSpPr>
          <p:cNvPr id="34" name="Rectangle 1"/>
          <p:cNvSpPr>
            <a:spLocks noChangeArrowheads="1"/>
          </p:cNvSpPr>
          <p:nvPr/>
        </p:nvSpPr>
        <p:spPr bwMode="auto">
          <a:xfrm>
            <a:off x="1428728" y="357166"/>
            <a:ext cx="5831725" cy="682198"/>
          </a:xfrm>
          <a:prstGeom prst="rect">
            <a:avLst/>
          </a:prstGeom>
          <a:noFill/>
          <a:ln>
            <a:noFill/>
            <a:headEnd/>
            <a:tailEnd/>
          </a:ln>
        </p:spPr>
        <p:style>
          <a:lnRef idx="1">
            <a:schemeClr val="dk1"/>
          </a:lnRef>
          <a:fillRef idx="2">
            <a:schemeClr val="dk1"/>
          </a:fillRef>
          <a:effectRef idx="1">
            <a:schemeClr val="dk1"/>
          </a:effectRef>
          <a:fontRef idx="minor">
            <a:schemeClr val="dk1"/>
          </a:fontRef>
        </p:style>
        <p:txBody>
          <a:bodyPr vert="horz" wrap="square" lIns="409446" tIns="126960" rIns="91440" bIns="0" numCol="1" anchor="ctr" anchorCtr="0" compatLnSpc="1">
            <a:prstTxWarp prst="textNoShape">
              <a:avLst/>
            </a:prstTxWarp>
            <a:spAutoFit/>
          </a:bodyPr>
          <a:lstStyle/>
          <a:p>
            <a:pPr marL="457200" marR="0" lvl="1" indent="0" algn="ctr" defTabSz="914400" eaLnBrk="1" fontAlgn="auto" latinLnBrk="0" hangingPunct="1">
              <a:lnSpc>
                <a:spcPct val="100000"/>
              </a:lnSpc>
              <a:spcBef>
                <a:spcPts val="0"/>
              </a:spcBef>
              <a:spcAft>
                <a:spcPts val="0"/>
              </a:spcAft>
              <a:buClrTx/>
              <a:buSzTx/>
              <a:tabLst/>
              <a:defRPr/>
            </a:pPr>
            <a:r>
              <a:rPr lang="es-ES" b="1" dirty="0">
                <a:ln>
                  <a:solidFill>
                    <a:sysClr val="windowText" lastClr="000000"/>
                  </a:solidFill>
                </a:ln>
                <a:solidFill>
                  <a:schemeClr val="tx1"/>
                </a:solidFill>
                <a:latin typeface="Arial" pitchFamily="34" charset="0"/>
                <a:cs typeface="Arial" pitchFamily="34" charset="0"/>
              </a:rPr>
              <a:t>Antecedentes</a:t>
            </a:r>
          </a:p>
          <a:p>
            <a:pPr marL="914400" marR="0" lvl="2" indent="0" algn="ctr" defTabSz="914400" eaLnBrk="0" fontAlgn="auto" latinLnBrk="0" hangingPunct="0">
              <a:lnSpc>
                <a:spcPct val="100000"/>
              </a:lnSpc>
              <a:spcBef>
                <a:spcPts val="0"/>
              </a:spcBef>
              <a:spcAft>
                <a:spcPts val="0"/>
              </a:spcAft>
              <a:buClrTx/>
              <a:buSzTx/>
              <a:buFontTx/>
              <a:buAutoNum type="arabicPeriod"/>
              <a:tabLst/>
              <a:defRPr/>
            </a:pPr>
            <a:endParaRPr lang="es-ES" b="1" dirty="0">
              <a:ln>
                <a:solidFill>
                  <a:sysClr val="windowText" lastClr="000000"/>
                </a:solidFill>
              </a:ln>
              <a:solidFill>
                <a:schemeClr val="tx1"/>
              </a:solidFill>
              <a:latin typeface="Arial" pitchFamily="34" charset="0"/>
              <a:cs typeface="Arial" pitchFamily="34" charset="0"/>
            </a:endParaRPr>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Text Box 2"/>
          <p:cNvSpPr txBox="1">
            <a:spLocks noChangeArrowheads="1"/>
          </p:cNvSpPr>
          <p:nvPr/>
        </p:nvSpPr>
        <p:spPr bwMode="auto">
          <a:xfrm rot="16200000">
            <a:off x="-2339211" y="3696478"/>
            <a:ext cx="5473700" cy="366713"/>
          </a:xfrm>
          <a:prstGeom prst="rect">
            <a:avLst/>
          </a:prstGeom>
          <a:noFill/>
          <a:ln w="9525">
            <a:noFill/>
            <a:miter lim="800000"/>
            <a:headEnd/>
            <a:tailEnd/>
          </a:ln>
          <a:effectLst>
            <a:outerShdw dist="17961" dir="2700000" algn="ctr" rotWithShape="0">
              <a:schemeClr val="tx2"/>
            </a:outerShdw>
          </a:effectLst>
        </p:spPr>
        <p:txBody>
          <a:bodyPr>
            <a:spAutoFit/>
          </a:bodyPr>
          <a:lstStyle/>
          <a:p>
            <a:pPr>
              <a:defRPr/>
            </a:pPr>
            <a:r>
              <a:rPr lang="es-VE" b="1" dirty="0">
                <a:solidFill>
                  <a:srgbClr val="000099"/>
                </a:solidFill>
                <a:latin typeface="Comic Sans MS" pitchFamily="66" charset="0"/>
              </a:rPr>
              <a:t>CONFIABILIDAD DEL SISTEMA ELÉCTRICO</a:t>
            </a:r>
            <a:endParaRPr lang="es-ES" b="1" dirty="0">
              <a:solidFill>
                <a:srgbClr val="000099"/>
              </a:solidFill>
              <a:latin typeface="Comic Sans MS" pitchFamily="66" charset="0"/>
            </a:endParaRPr>
          </a:p>
        </p:txBody>
      </p:sp>
      <p:pic>
        <p:nvPicPr>
          <p:cNvPr id="75779" name="Picture 3"/>
          <p:cNvPicPr>
            <a:picLocks noChangeAspect="1" noChangeArrowheads="1"/>
          </p:cNvPicPr>
          <p:nvPr/>
        </p:nvPicPr>
        <p:blipFill>
          <a:blip r:embed="rId2" cstate="print"/>
          <a:srcRect/>
          <a:stretch>
            <a:fillRect/>
          </a:stretch>
        </p:blipFill>
        <p:spPr bwMode="auto">
          <a:xfrm>
            <a:off x="3000332" y="1785926"/>
            <a:ext cx="6143668" cy="4203562"/>
          </a:xfrm>
          <a:prstGeom prst="rect">
            <a:avLst/>
          </a:prstGeom>
          <a:noFill/>
          <a:ln w="9525">
            <a:noFill/>
            <a:miter lim="800000"/>
            <a:headEnd/>
            <a:tailEnd/>
          </a:ln>
        </p:spPr>
      </p:pic>
      <p:sp>
        <p:nvSpPr>
          <p:cNvPr id="75780" name="Rectangle 4"/>
          <p:cNvSpPr>
            <a:spLocks noChangeArrowheads="1"/>
          </p:cNvSpPr>
          <p:nvPr/>
        </p:nvSpPr>
        <p:spPr bwMode="auto">
          <a:xfrm>
            <a:off x="857224" y="1932190"/>
            <a:ext cx="2071702" cy="3600986"/>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s-ES" sz="1200" b="0" i="0" u="none" strike="noStrike" cap="none" normalizeH="0" baseline="0" dirty="0">
                <a:ln>
                  <a:noFill/>
                </a:ln>
                <a:solidFill>
                  <a:schemeClr val="tx1"/>
                </a:solidFill>
                <a:effectLst/>
                <a:latin typeface="Arial" pitchFamily="34" charset="0"/>
                <a:ea typeface="Times New Roman" pitchFamily="18" charset="0"/>
                <a:cs typeface="Arial" pitchFamily="34" charset="0"/>
              </a:rPr>
              <a:t>En este punto, la Mesa Técnica establece el grado de importancia que representa este parámetro en el Proyecto. Se expuso la importancia de la continuidad operacional y el impacto que tiene la interrupción del suministro eléctrico en los procesos petroleros. Se consideró la Subestación PIGAP III en un grado de importancia similar a la Subestación FURRIAL- EDELCA, por los procesos que dependen de ella.  </a:t>
            </a:r>
            <a:r>
              <a:rPr kumimoji="0" lang="es-ES" sz="1200" b="1" i="0" u="none" strike="noStrike" cap="none" normalizeH="0" baseline="0" dirty="0">
                <a:ln>
                  <a:noFill/>
                </a:ln>
                <a:solidFill>
                  <a:schemeClr val="tx1"/>
                </a:solidFill>
                <a:effectLst/>
                <a:latin typeface="Arial" pitchFamily="34" charset="0"/>
                <a:ea typeface="Times New Roman" pitchFamily="18" charset="0"/>
                <a:cs typeface="Arial" pitchFamily="34" charset="0"/>
              </a:rPr>
              <a:t>Se pondero este parámetro en Cinco (5) Puntos.</a:t>
            </a:r>
            <a:endParaRPr kumimoji="0" lang="es-ES" sz="1800" b="0" i="0" u="none" strike="noStrike" cap="none" normalizeH="0" baseline="0" dirty="0">
              <a:ln>
                <a:noFill/>
              </a:ln>
              <a:solidFill>
                <a:schemeClr val="tx1"/>
              </a:solidFill>
              <a:effectLst/>
              <a:latin typeface="Arial" pitchFamily="34" charset="0"/>
            </a:endParaRPr>
          </a:p>
        </p:txBody>
      </p:sp>
      <p:pic>
        <p:nvPicPr>
          <p:cNvPr id="7" name="Imagen 2"/>
          <p:cNvPicPr>
            <a:picLocks noChangeAspect="1" noChangeArrowheads="1"/>
          </p:cNvPicPr>
          <p:nvPr/>
        </p:nvPicPr>
        <p:blipFill>
          <a:blip r:embed="rId3" cstate="print"/>
          <a:srcRect/>
          <a:stretch>
            <a:fillRect/>
          </a:stretch>
        </p:blipFill>
        <p:spPr bwMode="auto">
          <a:xfrm>
            <a:off x="0" y="0"/>
            <a:ext cx="1119693" cy="1167432"/>
          </a:xfrm>
          <a:prstGeom prst="rect">
            <a:avLst/>
          </a:prstGeom>
          <a:noFill/>
          <a:ln w="9525">
            <a:noFill/>
            <a:miter lim="800000"/>
            <a:headEnd/>
            <a:tailEnd/>
          </a:ln>
        </p:spPr>
      </p:pic>
      <p:sp>
        <p:nvSpPr>
          <p:cNvPr id="9" name="8 Rectángulo"/>
          <p:cNvSpPr/>
          <p:nvPr/>
        </p:nvSpPr>
        <p:spPr>
          <a:xfrm>
            <a:off x="2428860" y="500042"/>
            <a:ext cx="4572000" cy="590931"/>
          </a:xfrm>
          <a:prstGeom prst="rect">
            <a:avLst/>
          </a:prstGeom>
        </p:spPr>
        <p:txBody>
          <a:bodyPr>
            <a:spAutoFit/>
          </a:bodyPr>
          <a:lstStyle/>
          <a:p>
            <a:pPr algn="ctr">
              <a:lnSpc>
                <a:spcPct val="90000"/>
              </a:lnSpc>
              <a:spcBef>
                <a:spcPct val="50000"/>
              </a:spcBef>
              <a:defRPr/>
            </a:pPr>
            <a:r>
              <a:rPr lang="es-ES_tradnl" b="1" dirty="0">
                <a:effectLst>
                  <a:outerShdw blurRad="38100" dist="38100" dir="2700000" algn="tl">
                    <a:srgbClr val="000000"/>
                  </a:outerShdw>
                </a:effectLst>
                <a:latin typeface="Arial" pitchFamily="34" charset="0"/>
                <a:cs typeface="Arial" pitchFamily="34" charset="0"/>
              </a:rPr>
              <a:t>Metodología de Selección Ponderación de Parámetros </a:t>
            </a:r>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3" name="Rectangle 1"/>
          <p:cNvSpPr>
            <a:spLocks noChangeArrowheads="1"/>
          </p:cNvSpPr>
          <p:nvPr/>
        </p:nvSpPr>
        <p:spPr bwMode="auto">
          <a:xfrm>
            <a:off x="571472" y="1253393"/>
            <a:ext cx="2643206" cy="476713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457200" marR="0" lvl="1" indent="0" algn="just" defTabSz="914400" rtl="0" eaLnBrk="1" fontAlgn="base" latinLnBrk="0" hangingPunct="1">
              <a:lnSpc>
                <a:spcPct val="150000"/>
              </a:lnSpc>
              <a:spcBef>
                <a:spcPct val="0"/>
              </a:spcBef>
              <a:spcAft>
                <a:spcPct val="0"/>
              </a:spcAft>
              <a:buClrTx/>
              <a:buSzPct val="100000"/>
              <a:tabLst>
                <a:tab pos="269875" algn="l"/>
                <a:tab pos="503238" algn="l"/>
              </a:tabLst>
            </a:pPr>
            <a:r>
              <a:rPr kumimoji="0" lang="es-ES" sz="1200" b="1" i="0" u="none" strike="noStrike" cap="none" normalizeH="0" baseline="0" dirty="0">
                <a:ln>
                  <a:noFill/>
                </a:ln>
                <a:solidFill>
                  <a:schemeClr val="tx1"/>
                </a:solidFill>
                <a:effectLst/>
                <a:latin typeface="Arial" pitchFamily="34" charset="0"/>
                <a:ea typeface="Times New Roman" pitchFamily="18" charset="0"/>
              </a:rPr>
              <a:t>ESPACIO FISICO:</a:t>
            </a:r>
            <a:endParaRPr kumimoji="0" lang="es-ES" sz="1100" b="0" i="0" u="none" strike="noStrike" cap="none" normalizeH="0" baseline="0" dirty="0">
              <a:ln>
                <a:noFill/>
              </a:ln>
              <a:solidFill>
                <a:schemeClr val="tx1"/>
              </a:solidFill>
              <a:effectLst/>
              <a:latin typeface="Arial" pitchFamily="34" charset="0"/>
            </a:endParaRPr>
          </a:p>
          <a:p>
            <a:pPr marL="0" marR="0" lvl="0" indent="0" algn="just" defTabSz="914400" rtl="0" eaLnBrk="0" fontAlgn="base" latinLnBrk="0" hangingPunct="0">
              <a:lnSpc>
                <a:spcPct val="150000"/>
              </a:lnSpc>
              <a:spcBef>
                <a:spcPct val="0"/>
              </a:spcBef>
              <a:spcAft>
                <a:spcPct val="0"/>
              </a:spcAft>
              <a:buClrTx/>
              <a:buSzTx/>
              <a:buFontTx/>
              <a:buNone/>
              <a:tabLst>
                <a:tab pos="269875" algn="l"/>
                <a:tab pos="503238" algn="l"/>
              </a:tabLst>
            </a:pPr>
            <a:r>
              <a:rPr kumimoji="0" lang="es-ES" sz="1200" b="0" i="0" u="none" strike="noStrike" cap="none" normalizeH="0" baseline="0" dirty="0">
                <a:ln>
                  <a:noFill/>
                </a:ln>
                <a:solidFill>
                  <a:schemeClr val="tx1"/>
                </a:solidFill>
                <a:effectLst/>
                <a:latin typeface="Arial" pitchFamily="34" charset="0"/>
                <a:ea typeface="Times New Roman" pitchFamily="18" charset="0"/>
                <a:cs typeface="Arial" pitchFamily="34" charset="0"/>
              </a:rPr>
              <a:t>En este punto se evalúan las limitaciones/facilidades que se poseen de la zona donde se prevé realizar el proyecto a fin de establecer su grado de importancia relativa con relación a los otros parámetros. Previamente se había realizado un recorrido aéreo y terrestre de la zona, con participación de personal de Ambiente PDVSA, con lo cual se dispone de información de primera línea de las condiciones ambientales de la zona.  </a:t>
            </a:r>
            <a:r>
              <a:rPr kumimoji="0" lang="es-ES" sz="1200" b="1" i="0" u="none" strike="noStrike" cap="none" normalizeH="0" baseline="0" dirty="0">
                <a:ln>
                  <a:noFill/>
                </a:ln>
                <a:solidFill>
                  <a:schemeClr val="tx1"/>
                </a:solidFill>
                <a:effectLst/>
                <a:latin typeface="Arial" pitchFamily="34" charset="0"/>
                <a:ea typeface="Times New Roman" pitchFamily="18" charset="0"/>
                <a:cs typeface="Arial" pitchFamily="34" charset="0"/>
              </a:rPr>
              <a:t>Se ponderó este parámetro en dos (2) puntos.</a:t>
            </a:r>
            <a:endParaRPr kumimoji="0" lang="es-ES" sz="1800" b="0" i="0" u="none" strike="noStrike" cap="none" normalizeH="0" baseline="0" dirty="0">
              <a:ln>
                <a:noFill/>
              </a:ln>
              <a:solidFill>
                <a:schemeClr val="tx1"/>
              </a:solidFill>
              <a:effectLst/>
              <a:latin typeface="Arial" pitchFamily="34" charset="0"/>
            </a:endParaRPr>
          </a:p>
        </p:txBody>
      </p:sp>
      <p:graphicFrame>
        <p:nvGraphicFramePr>
          <p:cNvPr id="28" name="27 Tabla"/>
          <p:cNvGraphicFramePr>
            <a:graphicFrameLocks noGrp="1"/>
          </p:cNvGraphicFramePr>
          <p:nvPr/>
        </p:nvGraphicFramePr>
        <p:xfrm>
          <a:off x="3428992" y="1428736"/>
          <a:ext cx="5357849" cy="2514594"/>
        </p:xfrm>
        <a:graphic>
          <a:graphicData uri="http://schemas.openxmlformats.org/drawingml/2006/table">
            <a:tbl>
              <a:tblPr/>
              <a:tblGrid>
                <a:gridCol w="2571768">
                  <a:extLst>
                    <a:ext uri="{9D8B030D-6E8A-4147-A177-3AD203B41FA5}">
                      <a16:colId xmlns:a16="http://schemas.microsoft.com/office/drawing/2014/main" val="20000"/>
                    </a:ext>
                  </a:extLst>
                </a:gridCol>
                <a:gridCol w="1428760">
                  <a:extLst>
                    <a:ext uri="{9D8B030D-6E8A-4147-A177-3AD203B41FA5}">
                      <a16:colId xmlns:a16="http://schemas.microsoft.com/office/drawing/2014/main" val="20001"/>
                    </a:ext>
                  </a:extLst>
                </a:gridCol>
                <a:gridCol w="1357321">
                  <a:extLst>
                    <a:ext uri="{9D8B030D-6E8A-4147-A177-3AD203B41FA5}">
                      <a16:colId xmlns:a16="http://schemas.microsoft.com/office/drawing/2014/main" val="20002"/>
                    </a:ext>
                  </a:extLst>
                </a:gridCol>
              </a:tblGrid>
              <a:tr h="538550">
                <a:tc>
                  <a:txBody>
                    <a:bodyPr/>
                    <a:lstStyle/>
                    <a:p>
                      <a:pPr marL="450215" algn="l">
                        <a:spcBef>
                          <a:spcPts val="600"/>
                        </a:spcBef>
                        <a:spcAft>
                          <a:spcPts val="600"/>
                        </a:spcAft>
                      </a:pPr>
                      <a:r>
                        <a:rPr lang="es-MX" sz="1200" b="1" dirty="0">
                          <a:latin typeface="Arial" pitchFamily="34" charset="0"/>
                          <a:ea typeface="Times New Roman"/>
                          <a:cs typeface="Arial" pitchFamily="34" charset="0"/>
                        </a:rPr>
                        <a:t>ARREGLO</a:t>
                      </a:r>
                      <a:endParaRPr lang="es-ES" sz="1200" dirty="0">
                        <a:latin typeface="Arial" pitchFamily="34" charset="0"/>
                        <a:ea typeface="Times New Roman"/>
                        <a:cs typeface="Arial" pitchFamily="34"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0E0E0"/>
                    </a:solidFill>
                  </a:tcPr>
                </a:tc>
                <a:tc>
                  <a:txBody>
                    <a:bodyPr/>
                    <a:lstStyle/>
                    <a:p>
                      <a:pPr marL="450215" algn="ctr">
                        <a:spcBef>
                          <a:spcPts val="600"/>
                        </a:spcBef>
                        <a:spcAft>
                          <a:spcPts val="600"/>
                        </a:spcAft>
                      </a:pPr>
                      <a:r>
                        <a:rPr lang="es-MX" sz="1200" b="1">
                          <a:latin typeface="Arial" pitchFamily="34" charset="0"/>
                          <a:ea typeface="Times New Roman"/>
                          <a:cs typeface="Arial" pitchFamily="34" charset="0"/>
                        </a:rPr>
                        <a:t>ÁREAS, POSICIÓN RELATIVA</a:t>
                      </a:r>
                      <a:endParaRPr lang="es-ES" sz="1200">
                        <a:latin typeface="Arial" pitchFamily="34" charset="0"/>
                        <a:ea typeface="Times New Roman"/>
                        <a:cs typeface="Arial" pitchFamily="34"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0E0E0"/>
                    </a:solidFill>
                  </a:tcPr>
                </a:tc>
                <a:tc>
                  <a:txBody>
                    <a:bodyPr/>
                    <a:lstStyle/>
                    <a:p>
                      <a:pPr marL="450215" algn="ctr">
                        <a:spcBef>
                          <a:spcPts val="600"/>
                        </a:spcBef>
                        <a:spcAft>
                          <a:spcPts val="600"/>
                        </a:spcAft>
                      </a:pPr>
                      <a:r>
                        <a:rPr lang="es-MX" sz="1200" b="1">
                          <a:latin typeface="Arial" pitchFamily="34" charset="0"/>
                          <a:ea typeface="Times New Roman"/>
                          <a:cs typeface="Arial" pitchFamily="34" charset="0"/>
                        </a:rPr>
                        <a:t>VALOR</a:t>
                      </a:r>
                      <a:endParaRPr lang="es-ES" sz="1200">
                        <a:latin typeface="Arial" pitchFamily="34" charset="0"/>
                        <a:ea typeface="Times New Roman"/>
                        <a:cs typeface="Arial" pitchFamily="34"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0E0E0"/>
                    </a:solidFill>
                  </a:tcPr>
                </a:tc>
                <a:extLst>
                  <a:ext uri="{0D108BD9-81ED-4DB2-BD59-A6C34878D82A}">
                    <a16:rowId xmlns:a16="http://schemas.microsoft.com/office/drawing/2014/main" val="10000"/>
                  </a:ext>
                </a:extLst>
              </a:tr>
              <a:tr h="524385">
                <a:tc>
                  <a:txBody>
                    <a:bodyPr/>
                    <a:lstStyle/>
                    <a:p>
                      <a:pPr marL="450215" algn="just">
                        <a:spcBef>
                          <a:spcPts val="600"/>
                        </a:spcBef>
                        <a:spcAft>
                          <a:spcPts val="600"/>
                        </a:spcAft>
                      </a:pPr>
                      <a:r>
                        <a:rPr lang="es-MX" sz="1200" dirty="0">
                          <a:latin typeface="Arial" pitchFamily="34" charset="0"/>
                          <a:ea typeface="Times New Roman"/>
                          <a:cs typeface="Arial" pitchFamily="34" charset="0"/>
                        </a:rPr>
                        <a:t>Doble Barra</a:t>
                      </a:r>
                      <a:endParaRPr lang="es-ES" sz="1200" dirty="0">
                        <a:latin typeface="Arial" pitchFamily="34" charset="0"/>
                        <a:ea typeface="Times New Roman"/>
                        <a:cs typeface="Arial" pitchFamily="34"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450215" algn="just">
                        <a:spcBef>
                          <a:spcPts val="600"/>
                        </a:spcBef>
                        <a:spcAft>
                          <a:spcPts val="600"/>
                        </a:spcAft>
                      </a:pPr>
                      <a:r>
                        <a:rPr lang="es-MX" sz="1200" dirty="0">
                          <a:latin typeface="Arial" pitchFamily="34" charset="0"/>
                          <a:ea typeface="Times New Roman"/>
                          <a:cs typeface="Arial" pitchFamily="34" charset="0"/>
                        </a:rPr>
                        <a:t>Media Alta</a:t>
                      </a:r>
                      <a:endParaRPr lang="es-ES" sz="1200" dirty="0">
                        <a:latin typeface="Arial" pitchFamily="34" charset="0"/>
                        <a:ea typeface="Times New Roman"/>
                        <a:cs typeface="Arial" pitchFamily="34"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450215" algn="ctr" defTabSz="914400" rtl="0" eaLnBrk="1" latinLnBrk="0" hangingPunct="1">
                        <a:spcBef>
                          <a:spcPts val="600"/>
                        </a:spcBef>
                        <a:spcAft>
                          <a:spcPts val="600"/>
                        </a:spcAft>
                      </a:pPr>
                      <a:r>
                        <a:rPr lang="es-VE" sz="1200" kern="1200" dirty="0">
                          <a:solidFill>
                            <a:schemeClr val="tx1"/>
                          </a:solidFill>
                          <a:latin typeface="Arial" pitchFamily="34" charset="0"/>
                          <a:ea typeface="Times New Roman"/>
                          <a:cs typeface="Arial" pitchFamily="34" charset="0"/>
                        </a:rPr>
                        <a:t>17.050 m2 </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384859">
                <a:tc>
                  <a:txBody>
                    <a:bodyPr/>
                    <a:lstStyle/>
                    <a:p>
                      <a:pPr marL="450215" algn="just">
                        <a:spcBef>
                          <a:spcPts val="600"/>
                        </a:spcBef>
                        <a:spcAft>
                          <a:spcPts val="600"/>
                        </a:spcAft>
                      </a:pPr>
                      <a:r>
                        <a:rPr lang="es-MX" sz="1200">
                          <a:latin typeface="Arial" pitchFamily="34" charset="0"/>
                          <a:ea typeface="Times New Roman"/>
                          <a:cs typeface="Arial" pitchFamily="34" charset="0"/>
                        </a:rPr>
                        <a:t>Interruptor y medio</a:t>
                      </a:r>
                      <a:endParaRPr lang="es-ES" sz="1200">
                        <a:latin typeface="Arial" pitchFamily="34" charset="0"/>
                        <a:ea typeface="Times New Roman"/>
                        <a:cs typeface="Arial" pitchFamily="34"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450215" algn="just">
                        <a:spcBef>
                          <a:spcPts val="600"/>
                        </a:spcBef>
                        <a:spcAft>
                          <a:spcPts val="600"/>
                        </a:spcAft>
                      </a:pPr>
                      <a:r>
                        <a:rPr lang="es-MX" sz="1200" dirty="0">
                          <a:latin typeface="Arial" pitchFamily="34" charset="0"/>
                          <a:ea typeface="Times New Roman"/>
                          <a:cs typeface="Arial" pitchFamily="34" charset="0"/>
                        </a:rPr>
                        <a:t>Alta</a:t>
                      </a:r>
                      <a:endParaRPr lang="es-ES" sz="1200" dirty="0">
                        <a:latin typeface="Arial" pitchFamily="34" charset="0"/>
                        <a:ea typeface="Times New Roman"/>
                        <a:cs typeface="Arial" pitchFamily="34"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450215" algn="ctr">
                        <a:spcBef>
                          <a:spcPts val="600"/>
                        </a:spcBef>
                        <a:spcAft>
                          <a:spcPts val="600"/>
                        </a:spcAft>
                      </a:pPr>
                      <a:r>
                        <a:rPr lang="es-VE" sz="1200" dirty="0">
                          <a:latin typeface="Arial" pitchFamily="34" charset="0"/>
                          <a:ea typeface="Times New Roman"/>
                          <a:cs typeface="Arial" pitchFamily="34" charset="0"/>
                        </a:rPr>
                        <a:t>18.000  m2</a:t>
                      </a:r>
                      <a:endParaRPr lang="es-ES" sz="1200" dirty="0">
                        <a:latin typeface="Arial" pitchFamily="34" charset="0"/>
                        <a:ea typeface="Times New Roman"/>
                        <a:cs typeface="Arial" pitchFamily="34"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513985">
                <a:tc>
                  <a:txBody>
                    <a:bodyPr/>
                    <a:lstStyle/>
                    <a:p>
                      <a:pPr marL="450215" algn="just">
                        <a:spcBef>
                          <a:spcPts val="600"/>
                        </a:spcBef>
                        <a:spcAft>
                          <a:spcPts val="600"/>
                        </a:spcAft>
                      </a:pPr>
                      <a:r>
                        <a:rPr lang="es-MX" sz="1200">
                          <a:latin typeface="Arial" pitchFamily="34" charset="0"/>
                          <a:ea typeface="Times New Roman"/>
                          <a:cs typeface="Arial" pitchFamily="34" charset="0"/>
                        </a:rPr>
                        <a:t>Anillo Combinado </a:t>
                      </a:r>
                      <a:endParaRPr lang="es-ES" sz="1200">
                        <a:latin typeface="Arial" pitchFamily="34" charset="0"/>
                        <a:ea typeface="Times New Roman"/>
                        <a:cs typeface="Arial" pitchFamily="34" charset="0"/>
                      </a:endParaRPr>
                    </a:p>
                    <a:p>
                      <a:pPr marL="450215" algn="just">
                        <a:spcBef>
                          <a:spcPts val="600"/>
                        </a:spcBef>
                        <a:spcAft>
                          <a:spcPts val="600"/>
                        </a:spcAft>
                      </a:pPr>
                      <a:r>
                        <a:rPr lang="es-MX" sz="1200">
                          <a:latin typeface="Arial" pitchFamily="34" charset="0"/>
                          <a:ea typeface="Times New Roman"/>
                          <a:cs typeface="Arial" pitchFamily="34" charset="0"/>
                        </a:rPr>
                        <a:t>(alto perfil)</a:t>
                      </a:r>
                      <a:endParaRPr lang="es-ES" sz="1200">
                        <a:latin typeface="Arial" pitchFamily="34" charset="0"/>
                        <a:ea typeface="Times New Roman"/>
                        <a:cs typeface="Arial" pitchFamily="34"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450215" algn="just">
                        <a:spcBef>
                          <a:spcPts val="600"/>
                        </a:spcBef>
                        <a:spcAft>
                          <a:spcPts val="600"/>
                        </a:spcAft>
                      </a:pPr>
                      <a:r>
                        <a:rPr lang="es-MX" sz="1200" dirty="0">
                          <a:latin typeface="Arial" pitchFamily="34" charset="0"/>
                          <a:ea typeface="Times New Roman"/>
                          <a:cs typeface="Arial" pitchFamily="34" charset="0"/>
                        </a:rPr>
                        <a:t>Baja</a:t>
                      </a:r>
                      <a:endParaRPr lang="es-ES" sz="1200" dirty="0">
                        <a:latin typeface="Arial" pitchFamily="34" charset="0"/>
                        <a:ea typeface="Times New Roman"/>
                        <a:cs typeface="Arial" pitchFamily="34"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450215" algn="ctr">
                        <a:spcBef>
                          <a:spcPts val="600"/>
                        </a:spcBef>
                        <a:spcAft>
                          <a:spcPts val="600"/>
                        </a:spcAft>
                      </a:pPr>
                      <a:r>
                        <a:rPr lang="es-VE" sz="1200" dirty="0">
                          <a:latin typeface="Arial" pitchFamily="34" charset="0"/>
                          <a:ea typeface="Times New Roman"/>
                          <a:cs typeface="Arial" pitchFamily="34" charset="0"/>
                        </a:rPr>
                        <a:t>10.800  m2</a:t>
                      </a:r>
                      <a:endParaRPr lang="es-ES" sz="1200" dirty="0">
                        <a:latin typeface="Arial" pitchFamily="34" charset="0"/>
                        <a:ea typeface="Times New Roman"/>
                        <a:cs typeface="Arial" pitchFamily="34"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538550">
                <a:tc>
                  <a:txBody>
                    <a:bodyPr/>
                    <a:lstStyle/>
                    <a:p>
                      <a:pPr marL="450215" algn="just">
                        <a:spcBef>
                          <a:spcPts val="600"/>
                        </a:spcBef>
                        <a:spcAft>
                          <a:spcPts val="600"/>
                        </a:spcAft>
                      </a:pPr>
                      <a:r>
                        <a:rPr lang="es-MX" sz="1200">
                          <a:latin typeface="Arial" pitchFamily="34" charset="0"/>
                          <a:ea typeface="Times New Roman"/>
                          <a:cs typeface="Arial" pitchFamily="34" charset="0"/>
                        </a:rPr>
                        <a:t>Barra principal seccionada y barra de transferencia</a:t>
                      </a:r>
                      <a:endParaRPr lang="es-ES" sz="1200">
                        <a:latin typeface="Arial" pitchFamily="34" charset="0"/>
                        <a:ea typeface="Times New Roman"/>
                        <a:cs typeface="Arial" pitchFamily="34"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450215" algn="just">
                        <a:spcBef>
                          <a:spcPts val="600"/>
                        </a:spcBef>
                        <a:spcAft>
                          <a:spcPts val="600"/>
                        </a:spcAft>
                      </a:pPr>
                      <a:r>
                        <a:rPr lang="es-MX" sz="1200">
                          <a:latin typeface="Arial" pitchFamily="34" charset="0"/>
                          <a:ea typeface="Times New Roman"/>
                          <a:cs typeface="Arial" pitchFamily="34" charset="0"/>
                        </a:rPr>
                        <a:t>Media Alta</a:t>
                      </a:r>
                      <a:endParaRPr lang="es-ES" sz="1200">
                        <a:latin typeface="Arial" pitchFamily="34" charset="0"/>
                        <a:ea typeface="Times New Roman"/>
                        <a:cs typeface="Arial" pitchFamily="34"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450215" algn="ctr">
                        <a:spcBef>
                          <a:spcPts val="600"/>
                        </a:spcBef>
                        <a:spcAft>
                          <a:spcPts val="600"/>
                        </a:spcAft>
                      </a:pPr>
                      <a:r>
                        <a:rPr lang="es-VE" sz="1200" dirty="0">
                          <a:latin typeface="Arial" pitchFamily="34" charset="0"/>
                          <a:ea typeface="Times New Roman"/>
                          <a:cs typeface="Arial" pitchFamily="34" charset="0"/>
                        </a:rPr>
                        <a:t>17.050  m2</a:t>
                      </a:r>
                      <a:endParaRPr lang="es-ES" sz="1200" dirty="0">
                        <a:latin typeface="Arial" pitchFamily="34" charset="0"/>
                        <a:ea typeface="Times New Roman"/>
                        <a:cs typeface="Arial" pitchFamily="34"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bl>
          </a:graphicData>
        </a:graphic>
      </p:graphicFrame>
      <p:sp>
        <p:nvSpPr>
          <p:cNvPr id="74755" name="AutoShape 3" descr="Resultado de imagen de espacio fisico de una subestacion electrica"/>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s-ES"/>
          </a:p>
        </p:txBody>
      </p:sp>
      <p:pic>
        <p:nvPicPr>
          <p:cNvPr id="74756" name="Picture 4"/>
          <p:cNvPicPr>
            <a:picLocks noChangeAspect="1" noChangeArrowheads="1"/>
          </p:cNvPicPr>
          <p:nvPr/>
        </p:nvPicPr>
        <p:blipFill>
          <a:blip r:embed="rId2" cstate="print"/>
          <a:srcRect b="8926"/>
          <a:stretch>
            <a:fillRect/>
          </a:stretch>
        </p:blipFill>
        <p:spPr bwMode="auto">
          <a:xfrm>
            <a:off x="4929190" y="4286256"/>
            <a:ext cx="2928958" cy="2214554"/>
          </a:xfrm>
          <a:prstGeom prst="rect">
            <a:avLst/>
          </a:prstGeom>
          <a:ln>
            <a:noFill/>
          </a:ln>
          <a:effectLst>
            <a:outerShdw blurRad="292100" dist="139700" dir="2700000" algn="tl" rotWithShape="0">
              <a:srgbClr val="333333">
                <a:alpha val="65000"/>
              </a:srgbClr>
            </a:outerShdw>
          </a:effectLst>
        </p:spPr>
      </p:pic>
      <p:sp>
        <p:nvSpPr>
          <p:cNvPr id="8" name="7 Rectángulo"/>
          <p:cNvSpPr/>
          <p:nvPr/>
        </p:nvSpPr>
        <p:spPr>
          <a:xfrm>
            <a:off x="2428860" y="500042"/>
            <a:ext cx="4572000" cy="590931"/>
          </a:xfrm>
          <a:prstGeom prst="rect">
            <a:avLst/>
          </a:prstGeom>
        </p:spPr>
        <p:txBody>
          <a:bodyPr>
            <a:spAutoFit/>
          </a:bodyPr>
          <a:lstStyle/>
          <a:p>
            <a:pPr algn="ctr">
              <a:lnSpc>
                <a:spcPct val="90000"/>
              </a:lnSpc>
              <a:spcBef>
                <a:spcPct val="50000"/>
              </a:spcBef>
              <a:defRPr/>
            </a:pPr>
            <a:r>
              <a:rPr lang="es-ES_tradnl" b="1" dirty="0">
                <a:effectLst>
                  <a:outerShdw blurRad="38100" dist="38100" dir="2700000" algn="tl">
                    <a:srgbClr val="000000"/>
                  </a:outerShdw>
                </a:effectLst>
                <a:latin typeface="Arial" pitchFamily="34" charset="0"/>
                <a:cs typeface="Arial" pitchFamily="34" charset="0"/>
              </a:rPr>
              <a:t>Metodología de Selección Ponderación de Parámetros </a:t>
            </a:r>
          </a:p>
        </p:txBody>
      </p:sp>
      <p:pic>
        <p:nvPicPr>
          <p:cNvPr id="9" name="Imagen 2"/>
          <p:cNvPicPr>
            <a:picLocks noChangeAspect="1" noChangeArrowheads="1"/>
          </p:cNvPicPr>
          <p:nvPr/>
        </p:nvPicPr>
        <p:blipFill>
          <a:blip r:embed="rId3" cstate="print"/>
          <a:srcRect/>
          <a:stretch>
            <a:fillRect/>
          </a:stretch>
        </p:blipFill>
        <p:spPr bwMode="auto">
          <a:xfrm>
            <a:off x="0" y="0"/>
            <a:ext cx="1119693" cy="1167432"/>
          </a:xfrm>
          <a:prstGeom prst="rect">
            <a:avLst/>
          </a:prstGeom>
          <a:noFill/>
          <a:ln w="9525">
            <a:noFill/>
            <a:miter lim="800000"/>
            <a:headEnd/>
            <a:tailEnd/>
          </a:ln>
        </p:spPr>
      </p:pic>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1" name="Rectangle 1"/>
          <p:cNvSpPr>
            <a:spLocks noChangeArrowheads="1"/>
          </p:cNvSpPr>
          <p:nvPr/>
        </p:nvSpPr>
        <p:spPr bwMode="auto">
          <a:xfrm>
            <a:off x="428596" y="1357298"/>
            <a:ext cx="3071834" cy="4293483"/>
          </a:xfrm>
          <a:prstGeom prst="rect">
            <a:avLst/>
          </a:prstGeom>
          <a:ln>
            <a:headEnd/>
            <a:tailEnd/>
          </a:ln>
        </p:spPr>
        <p:style>
          <a:lnRef idx="1">
            <a:schemeClr val="accent1"/>
          </a:lnRef>
          <a:fillRef idx="2">
            <a:schemeClr val="accent1"/>
          </a:fillRef>
          <a:effectRef idx="1">
            <a:schemeClr val="accent1"/>
          </a:effectRef>
          <a:fontRef idx="minor">
            <a:schemeClr val="dk1"/>
          </a:fontRef>
        </p:style>
        <p:txBody>
          <a:bodyPr vert="horz" wrap="square" lIns="91440" tIns="45720" rIns="91440" bIns="45720" numCol="1" anchor="ctr" anchorCtr="0" compatLnSpc="1">
            <a:prstTxWarp prst="textNoShape">
              <a:avLst/>
            </a:prstTxWarp>
            <a:spAutoFit/>
          </a:bodyPr>
          <a:lstStyle/>
          <a:p>
            <a:pPr marL="457200" marR="0" lvl="1" indent="0" algn="just" defTabSz="914400" rtl="0" eaLnBrk="1" fontAlgn="base" latinLnBrk="0" hangingPunct="1">
              <a:lnSpc>
                <a:spcPct val="150000"/>
              </a:lnSpc>
              <a:spcBef>
                <a:spcPct val="0"/>
              </a:spcBef>
              <a:spcAft>
                <a:spcPct val="0"/>
              </a:spcAft>
              <a:buClrTx/>
              <a:buSzPct val="100000"/>
              <a:tabLst>
                <a:tab pos="269875" algn="l"/>
                <a:tab pos="503238" algn="l"/>
              </a:tabLst>
            </a:pPr>
            <a:r>
              <a:rPr kumimoji="0" lang="es-ES" sz="1400" b="1" i="0" u="none" strike="noStrike" cap="none" normalizeH="0" baseline="0" dirty="0">
                <a:ln>
                  <a:noFill/>
                </a:ln>
                <a:effectLst/>
                <a:latin typeface="Arial" pitchFamily="34" charset="0"/>
                <a:ea typeface="Times New Roman" pitchFamily="18" charset="0"/>
              </a:rPr>
              <a:t>FACILIDAD DE </a:t>
            </a:r>
            <a:r>
              <a:rPr kumimoji="0" lang="es-ES" sz="1400" b="1" i="0" u="none" strike="noStrike" cap="none" normalizeH="0" baseline="0" dirty="0">
                <a:ln>
                  <a:noFill/>
                </a:ln>
                <a:effectLst/>
                <a:latin typeface="Arial" pitchFamily="34" charset="0"/>
                <a:ea typeface="Times New Roman" pitchFamily="18" charset="0"/>
                <a:cs typeface="Arial" pitchFamily="34" charset="0"/>
              </a:rPr>
              <a:t>MANTENIMIENTO</a:t>
            </a:r>
            <a:endParaRPr kumimoji="0" lang="es-ES" sz="1400" b="0" i="0" u="none" strike="noStrike" cap="none" normalizeH="0" baseline="0" dirty="0">
              <a:ln>
                <a:noFill/>
              </a:ln>
              <a:effectLst/>
              <a:latin typeface="Arial" pitchFamily="34" charset="0"/>
            </a:endParaRPr>
          </a:p>
          <a:p>
            <a:pPr marL="0" marR="0" lvl="0" indent="0" algn="just" defTabSz="914400" rtl="0" eaLnBrk="0" fontAlgn="base" latinLnBrk="0" hangingPunct="0">
              <a:lnSpc>
                <a:spcPct val="150000"/>
              </a:lnSpc>
              <a:spcBef>
                <a:spcPct val="0"/>
              </a:spcBef>
              <a:spcAft>
                <a:spcPct val="0"/>
              </a:spcAft>
              <a:buClrTx/>
              <a:buSzTx/>
              <a:buFontTx/>
              <a:buNone/>
              <a:tabLst>
                <a:tab pos="269875" algn="l"/>
                <a:tab pos="503238" algn="l"/>
              </a:tabLst>
            </a:pPr>
            <a:r>
              <a:rPr kumimoji="0" lang="es-ES" sz="1400" b="0" i="0" u="none" strike="noStrike" cap="none" normalizeH="0" baseline="0" dirty="0">
                <a:ln>
                  <a:noFill/>
                </a:ln>
                <a:effectLst/>
                <a:latin typeface="Arial" pitchFamily="34" charset="0"/>
                <a:ea typeface="Times New Roman" pitchFamily="18" charset="0"/>
                <a:cs typeface="Arial" pitchFamily="34" charset="0"/>
              </a:rPr>
              <a:t>En la ponderación de este parámetro, se consultó a los operadores de Servicios Eléctricos que formaban parte de la mesa técnica, para la valoración de este parámetro. Se plantearon varios escenarios y se debatió la importancia del parámetro para el producto terminado. </a:t>
            </a:r>
            <a:r>
              <a:rPr kumimoji="0" lang="es-ES" sz="1400" b="1" i="0" u="none" strike="noStrike" cap="none" normalizeH="0" baseline="0" dirty="0">
                <a:ln>
                  <a:noFill/>
                </a:ln>
                <a:effectLst/>
                <a:latin typeface="Arial" pitchFamily="34" charset="0"/>
                <a:ea typeface="Times New Roman" pitchFamily="18" charset="0"/>
                <a:cs typeface="Arial" pitchFamily="34" charset="0"/>
              </a:rPr>
              <a:t>La ponderación de este parámetro se estableció en  cuatro (4) puntos. </a:t>
            </a:r>
            <a:endParaRPr kumimoji="0" lang="es-ES" sz="1400" b="0" i="0" u="none" strike="noStrike" cap="none" normalizeH="0" baseline="0" dirty="0">
              <a:ln>
                <a:noFill/>
              </a:ln>
              <a:effectLst/>
              <a:latin typeface="Arial" pitchFamily="34" charset="0"/>
            </a:endParaRPr>
          </a:p>
        </p:txBody>
      </p:sp>
      <p:sp>
        <p:nvSpPr>
          <p:cNvPr id="122882" name="Rectangle 2"/>
          <p:cNvSpPr>
            <a:spLocks noChangeArrowheads="1"/>
          </p:cNvSpPr>
          <p:nvPr/>
        </p:nvSpPr>
        <p:spPr bwMode="auto">
          <a:xfrm>
            <a:off x="4000496" y="1357298"/>
            <a:ext cx="4857752" cy="2828147"/>
          </a:xfrm>
          <a:prstGeom prst="rect">
            <a:avLst/>
          </a:prstGeom>
          <a:ln>
            <a:headEnd/>
            <a:tailEnd/>
          </a:ln>
        </p:spPr>
        <p:style>
          <a:lnRef idx="1">
            <a:schemeClr val="dk1"/>
          </a:lnRef>
          <a:fillRef idx="2">
            <a:schemeClr val="dk1"/>
          </a:fillRef>
          <a:effectRef idx="1">
            <a:schemeClr val="dk1"/>
          </a:effectRef>
          <a:fontRef idx="minor">
            <a:schemeClr val="dk1"/>
          </a:fontRef>
        </p:style>
        <p:txBody>
          <a:bodyPr vert="horz" wrap="square" lIns="91440" tIns="45720" rIns="91440" bIns="45720" numCol="1" anchor="ctr" anchorCtr="0" compatLnSpc="1">
            <a:prstTxWarp prst="textNoShape">
              <a:avLst/>
            </a:prstTxWarp>
            <a:spAutoFit/>
          </a:bodyPr>
          <a:lstStyle/>
          <a:p>
            <a:pPr marL="457200" marR="0" lvl="1" indent="0" algn="just" defTabSz="914400" rtl="0" eaLnBrk="1" fontAlgn="base" latinLnBrk="0" hangingPunct="1">
              <a:lnSpc>
                <a:spcPct val="150000"/>
              </a:lnSpc>
              <a:spcBef>
                <a:spcPct val="0"/>
              </a:spcBef>
              <a:spcAft>
                <a:spcPct val="0"/>
              </a:spcAft>
              <a:buClrTx/>
              <a:buSzPct val="100000"/>
              <a:tabLst>
                <a:tab pos="269875" algn="l"/>
                <a:tab pos="503238" algn="l"/>
              </a:tabLst>
            </a:pPr>
            <a:r>
              <a:rPr kumimoji="0" lang="es-ES" sz="1200" b="1" i="0" u="none" strike="noStrike" cap="none" normalizeH="0" baseline="0" dirty="0">
                <a:ln>
                  <a:noFill/>
                </a:ln>
                <a:solidFill>
                  <a:schemeClr val="tx1"/>
                </a:solidFill>
                <a:effectLst/>
                <a:latin typeface="Arial" pitchFamily="34" charset="0"/>
                <a:ea typeface="Times New Roman" pitchFamily="18" charset="0"/>
              </a:rPr>
              <a:t>COSTO</a:t>
            </a:r>
            <a:endParaRPr kumimoji="0" lang="es-ES" sz="1200" b="0" i="0" u="none" strike="noStrike" cap="none" normalizeH="0" baseline="0" dirty="0">
              <a:ln>
                <a:noFill/>
              </a:ln>
              <a:solidFill>
                <a:schemeClr val="tx1"/>
              </a:solidFill>
              <a:effectLst/>
              <a:latin typeface="Arial" pitchFamily="34" charset="0"/>
            </a:endParaRPr>
          </a:p>
          <a:p>
            <a:pPr marL="0" marR="0" lvl="0" indent="0" algn="just" defTabSz="914400" rtl="0" eaLnBrk="0" fontAlgn="base" latinLnBrk="0" hangingPunct="0">
              <a:lnSpc>
                <a:spcPct val="150000"/>
              </a:lnSpc>
              <a:spcBef>
                <a:spcPct val="0"/>
              </a:spcBef>
              <a:spcAft>
                <a:spcPct val="0"/>
              </a:spcAft>
              <a:buClrTx/>
              <a:buSzTx/>
              <a:buFontTx/>
              <a:buNone/>
              <a:tabLst>
                <a:tab pos="269875" algn="l"/>
                <a:tab pos="503238" algn="l"/>
              </a:tabLst>
            </a:pPr>
            <a:r>
              <a:rPr kumimoji="0" lang="es-ES" sz="1200" b="0" i="0" u="none" strike="noStrike" cap="none" normalizeH="0" baseline="0" dirty="0">
                <a:ln>
                  <a:noFill/>
                </a:ln>
                <a:solidFill>
                  <a:schemeClr val="tx1"/>
                </a:solidFill>
                <a:effectLst/>
                <a:latin typeface="Arial" pitchFamily="34" charset="0"/>
                <a:ea typeface="Times New Roman" pitchFamily="18" charset="0"/>
                <a:cs typeface="Arial" pitchFamily="34" charset="0"/>
              </a:rPr>
              <a:t>En este punto se evaluó las restricciones o disponibilidades presupuestarias del proyecto para su ponderación relativa. Se indicó a la Mesa Técnica, que los estimados de costos de los proyectos eléctricos, promedian el 10% del costo total del Proyecto asociado de Producción. En tal sentido, si bien no se aprecia limitante significativa en la disponibilidad presupuestaria, la misma debe tenerse presente a lo largo del desarrollo del proyecto. </a:t>
            </a:r>
            <a:r>
              <a:rPr kumimoji="0" lang="es-ES" sz="1200" b="1" i="0" u="none" strike="noStrike" cap="none" normalizeH="0" baseline="0" dirty="0">
                <a:ln>
                  <a:noFill/>
                </a:ln>
                <a:solidFill>
                  <a:schemeClr val="tx1"/>
                </a:solidFill>
                <a:effectLst/>
                <a:latin typeface="Arial" pitchFamily="34" charset="0"/>
                <a:ea typeface="Times New Roman" pitchFamily="18" charset="0"/>
                <a:cs typeface="Arial" pitchFamily="34" charset="0"/>
              </a:rPr>
              <a:t>La ponderación de este parámetro se estableció en tres (3) Puntos. </a:t>
            </a:r>
            <a:endParaRPr kumimoji="0" lang="es-ES" sz="1200" b="0" i="0" u="none" strike="noStrike" cap="none" normalizeH="0" baseline="0" dirty="0">
              <a:ln>
                <a:noFill/>
              </a:ln>
              <a:solidFill>
                <a:schemeClr val="tx1"/>
              </a:solidFill>
              <a:effectLst/>
              <a:latin typeface="Arial" pitchFamily="34" charset="0"/>
            </a:endParaRPr>
          </a:p>
          <a:p>
            <a:pPr marL="0" marR="0" lvl="0" indent="0" algn="just" defTabSz="914400" rtl="0" eaLnBrk="0" fontAlgn="base" latinLnBrk="0" hangingPunct="0">
              <a:lnSpc>
                <a:spcPct val="150000"/>
              </a:lnSpc>
              <a:spcBef>
                <a:spcPct val="0"/>
              </a:spcBef>
              <a:spcAft>
                <a:spcPct val="0"/>
              </a:spcAft>
              <a:buClrTx/>
              <a:buSzTx/>
              <a:buFontTx/>
              <a:buNone/>
              <a:tabLst>
                <a:tab pos="269875" algn="l"/>
                <a:tab pos="503238" algn="l"/>
              </a:tabLst>
            </a:pPr>
            <a:endParaRPr kumimoji="0" lang="es-ES" sz="1200" b="0" i="0" u="none" strike="noStrike" cap="none" normalizeH="0" baseline="0" dirty="0">
              <a:ln>
                <a:noFill/>
              </a:ln>
              <a:solidFill>
                <a:schemeClr val="tx1"/>
              </a:solidFill>
              <a:effectLst/>
              <a:latin typeface="Arial" pitchFamily="34" charset="0"/>
            </a:endParaRPr>
          </a:p>
        </p:txBody>
      </p:sp>
      <p:pic>
        <p:nvPicPr>
          <p:cNvPr id="122884" name="Picture 4"/>
          <p:cNvPicPr>
            <a:picLocks noChangeAspect="1" noChangeArrowheads="1"/>
          </p:cNvPicPr>
          <p:nvPr/>
        </p:nvPicPr>
        <p:blipFill>
          <a:blip r:embed="rId2" cstate="print"/>
          <a:srcRect/>
          <a:stretch>
            <a:fillRect/>
          </a:stretch>
        </p:blipFill>
        <p:spPr bwMode="auto">
          <a:xfrm>
            <a:off x="4643438" y="4429132"/>
            <a:ext cx="2828925" cy="1581150"/>
          </a:xfrm>
          <a:prstGeom prst="rect">
            <a:avLst/>
          </a:prstGeom>
          <a:noFill/>
          <a:ln w="9525">
            <a:noFill/>
            <a:miter lim="800000"/>
            <a:headEnd/>
            <a:tailEnd/>
          </a:ln>
          <a:effectLst/>
        </p:spPr>
      </p:pic>
      <p:pic>
        <p:nvPicPr>
          <p:cNvPr id="7" name="Imagen 2"/>
          <p:cNvPicPr>
            <a:picLocks noChangeAspect="1" noChangeArrowheads="1"/>
          </p:cNvPicPr>
          <p:nvPr/>
        </p:nvPicPr>
        <p:blipFill>
          <a:blip r:embed="rId3" cstate="print"/>
          <a:srcRect/>
          <a:stretch>
            <a:fillRect/>
          </a:stretch>
        </p:blipFill>
        <p:spPr bwMode="auto">
          <a:xfrm>
            <a:off x="0" y="0"/>
            <a:ext cx="1119693" cy="1167432"/>
          </a:xfrm>
          <a:prstGeom prst="rect">
            <a:avLst/>
          </a:prstGeom>
          <a:noFill/>
          <a:ln w="9525">
            <a:noFill/>
            <a:miter lim="800000"/>
            <a:headEnd/>
            <a:tailEnd/>
          </a:ln>
        </p:spPr>
      </p:pic>
      <p:sp>
        <p:nvSpPr>
          <p:cNvPr id="9" name="8 Rectángulo"/>
          <p:cNvSpPr/>
          <p:nvPr/>
        </p:nvSpPr>
        <p:spPr>
          <a:xfrm>
            <a:off x="2428860" y="500042"/>
            <a:ext cx="4572000" cy="590931"/>
          </a:xfrm>
          <a:prstGeom prst="rect">
            <a:avLst/>
          </a:prstGeom>
        </p:spPr>
        <p:txBody>
          <a:bodyPr>
            <a:spAutoFit/>
          </a:bodyPr>
          <a:lstStyle/>
          <a:p>
            <a:pPr algn="ctr">
              <a:lnSpc>
                <a:spcPct val="90000"/>
              </a:lnSpc>
              <a:spcBef>
                <a:spcPct val="50000"/>
              </a:spcBef>
              <a:defRPr/>
            </a:pPr>
            <a:r>
              <a:rPr lang="es-ES_tradnl" b="1" dirty="0">
                <a:effectLst>
                  <a:outerShdw blurRad="38100" dist="38100" dir="2700000" algn="tl">
                    <a:srgbClr val="000000"/>
                  </a:outerShdw>
                </a:effectLst>
                <a:latin typeface="Arial" pitchFamily="34" charset="0"/>
                <a:cs typeface="Arial" pitchFamily="34" charset="0"/>
              </a:rPr>
              <a:t>Metodología de Selección Ponderación de Parámetros </a:t>
            </a:r>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Rectangle 2"/>
          <p:cNvSpPr>
            <a:spLocks noChangeArrowheads="1"/>
          </p:cNvSpPr>
          <p:nvPr/>
        </p:nvSpPr>
        <p:spPr bwMode="auto">
          <a:xfrm>
            <a:off x="1000100" y="1322281"/>
            <a:ext cx="4857752" cy="1668214"/>
          </a:xfrm>
          <a:prstGeom prst="rect">
            <a:avLst/>
          </a:prstGeom>
          <a:ln>
            <a:headEnd/>
            <a:tailEnd/>
          </a:ln>
        </p:spPr>
        <p:style>
          <a:lnRef idx="1">
            <a:schemeClr val="dk1"/>
          </a:lnRef>
          <a:fillRef idx="2">
            <a:schemeClr val="dk1"/>
          </a:fillRef>
          <a:effectRef idx="1">
            <a:schemeClr val="dk1"/>
          </a:effectRef>
          <a:fontRef idx="minor">
            <a:schemeClr val="dk1"/>
          </a:fontRef>
        </p:style>
        <p:txBody>
          <a:bodyPr vert="horz" wrap="square" lIns="91440" tIns="45720" rIns="91440" bIns="45720" numCol="1" anchor="ctr" anchorCtr="0" compatLnSpc="1">
            <a:prstTxWarp prst="textNoShape">
              <a:avLst/>
            </a:prstTxWarp>
            <a:spAutoFit/>
          </a:bodyPr>
          <a:lstStyle/>
          <a:p>
            <a:pPr lvl="1">
              <a:lnSpc>
                <a:spcPct val="150000"/>
              </a:lnSpc>
            </a:pPr>
            <a:r>
              <a:rPr lang="es-ES" sz="1400" b="1" cap="all" dirty="0">
                <a:latin typeface="Arial" pitchFamily="34" charset="0"/>
                <a:cs typeface="Arial" pitchFamily="34" charset="0"/>
              </a:rPr>
              <a:t>COSTO</a:t>
            </a:r>
          </a:p>
          <a:p>
            <a:pPr>
              <a:lnSpc>
                <a:spcPct val="150000"/>
              </a:lnSpc>
            </a:pPr>
            <a:r>
              <a:rPr lang="es-ES" sz="1400" dirty="0">
                <a:latin typeface="Arial" pitchFamily="34" charset="0"/>
                <a:cs typeface="Arial" pitchFamily="34" charset="0"/>
              </a:rPr>
              <a:t>Se presentó una tabla de costos de inversión inicial (Clase V) de diferentes tipos de subestaciones, en dimensión similar a la prevista para el proyecto, y que será empleada en la fase de evaluación de esquema</a:t>
            </a:r>
            <a:endParaRPr kumimoji="0" lang="es-ES" sz="1400" b="0" i="0" u="none" strike="noStrike" cap="none" normalizeH="0" baseline="0" dirty="0">
              <a:ln>
                <a:noFill/>
              </a:ln>
              <a:solidFill>
                <a:schemeClr val="tx1"/>
              </a:solidFill>
              <a:effectLst/>
              <a:latin typeface="Arial" pitchFamily="34" charset="0"/>
              <a:cs typeface="Arial" pitchFamily="34" charset="0"/>
            </a:endParaRPr>
          </a:p>
        </p:txBody>
      </p:sp>
      <p:graphicFrame>
        <p:nvGraphicFramePr>
          <p:cNvPr id="6" name="5 Tabla"/>
          <p:cNvGraphicFramePr>
            <a:graphicFrameLocks noGrp="1"/>
          </p:cNvGraphicFramePr>
          <p:nvPr/>
        </p:nvGraphicFramePr>
        <p:xfrm>
          <a:off x="1214414" y="3357562"/>
          <a:ext cx="7358114" cy="2714645"/>
        </p:xfrm>
        <a:graphic>
          <a:graphicData uri="http://schemas.openxmlformats.org/drawingml/2006/table">
            <a:tbl>
              <a:tblPr>
                <a:tableStyleId>{BC89EF96-8CEA-46FF-86C4-4CE0E7609802}</a:tableStyleId>
              </a:tblPr>
              <a:tblGrid>
                <a:gridCol w="3365946">
                  <a:extLst>
                    <a:ext uri="{9D8B030D-6E8A-4147-A177-3AD203B41FA5}">
                      <a16:colId xmlns:a16="http://schemas.microsoft.com/office/drawing/2014/main" val="20000"/>
                    </a:ext>
                  </a:extLst>
                </a:gridCol>
                <a:gridCol w="2276555">
                  <a:extLst>
                    <a:ext uri="{9D8B030D-6E8A-4147-A177-3AD203B41FA5}">
                      <a16:colId xmlns:a16="http://schemas.microsoft.com/office/drawing/2014/main" val="20001"/>
                    </a:ext>
                  </a:extLst>
                </a:gridCol>
                <a:gridCol w="1715613">
                  <a:extLst>
                    <a:ext uri="{9D8B030D-6E8A-4147-A177-3AD203B41FA5}">
                      <a16:colId xmlns:a16="http://schemas.microsoft.com/office/drawing/2014/main" val="20002"/>
                    </a:ext>
                  </a:extLst>
                </a:gridCol>
              </a:tblGrid>
              <a:tr h="714206">
                <a:tc>
                  <a:txBody>
                    <a:bodyPr/>
                    <a:lstStyle/>
                    <a:p>
                      <a:pPr marL="450215" algn="ctr">
                        <a:spcBef>
                          <a:spcPts val="600"/>
                        </a:spcBef>
                        <a:spcAft>
                          <a:spcPts val="600"/>
                        </a:spcAft>
                      </a:pPr>
                      <a:r>
                        <a:rPr lang="es-MX" sz="1400" dirty="0">
                          <a:latin typeface="Arial" pitchFamily="34" charset="0"/>
                          <a:cs typeface="Arial" pitchFamily="34" charset="0"/>
                        </a:rPr>
                        <a:t>Arreglo</a:t>
                      </a:r>
                      <a:endParaRPr lang="es-ES" sz="1400" dirty="0">
                        <a:latin typeface="Arial" pitchFamily="34" charset="0"/>
                        <a:ea typeface="Times New Roman"/>
                        <a:cs typeface="Arial" pitchFamily="34" charset="0"/>
                      </a:endParaRPr>
                    </a:p>
                  </a:txBody>
                  <a:tcPr marL="0" marR="0" marT="0" marB="0" anchor="ctr"/>
                </a:tc>
                <a:tc>
                  <a:txBody>
                    <a:bodyPr/>
                    <a:lstStyle/>
                    <a:p>
                      <a:pPr marL="450215" algn="ctr">
                        <a:spcBef>
                          <a:spcPts val="600"/>
                        </a:spcBef>
                        <a:spcAft>
                          <a:spcPts val="600"/>
                        </a:spcAft>
                      </a:pPr>
                      <a:r>
                        <a:rPr lang="es-MX" sz="1400" dirty="0">
                          <a:latin typeface="Arial" pitchFamily="34" charset="0"/>
                          <a:cs typeface="Arial" pitchFamily="34" charset="0"/>
                        </a:rPr>
                        <a:t>% Costo relativo a barra en anillo combinado</a:t>
                      </a:r>
                      <a:endParaRPr lang="es-ES" sz="1400" dirty="0">
                        <a:latin typeface="Arial" pitchFamily="34" charset="0"/>
                        <a:ea typeface="Times New Roman"/>
                        <a:cs typeface="Arial" pitchFamily="34" charset="0"/>
                      </a:endParaRPr>
                    </a:p>
                  </a:txBody>
                  <a:tcPr marL="0" marR="0" marT="0" marB="0" anchor="ctr"/>
                </a:tc>
                <a:tc>
                  <a:txBody>
                    <a:bodyPr/>
                    <a:lstStyle/>
                    <a:p>
                      <a:pPr marL="450215" algn="ctr">
                        <a:spcBef>
                          <a:spcPts val="600"/>
                        </a:spcBef>
                        <a:spcAft>
                          <a:spcPts val="600"/>
                        </a:spcAft>
                      </a:pPr>
                      <a:r>
                        <a:rPr lang="es-MX" sz="1400" dirty="0">
                          <a:latin typeface="Arial" pitchFamily="34" charset="0"/>
                          <a:cs typeface="Arial" pitchFamily="34" charset="0"/>
                        </a:rPr>
                        <a:t>Valor</a:t>
                      </a:r>
                      <a:endParaRPr lang="es-ES" sz="1400" dirty="0">
                        <a:latin typeface="Arial" pitchFamily="34" charset="0"/>
                        <a:cs typeface="Arial" pitchFamily="34" charset="0"/>
                      </a:endParaRPr>
                    </a:p>
                    <a:p>
                      <a:pPr marL="450215" algn="ctr">
                        <a:spcBef>
                          <a:spcPts val="600"/>
                        </a:spcBef>
                        <a:spcAft>
                          <a:spcPts val="600"/>
                        </a:spcAft>
                      </a:pPr>
                      <a:r>
                        <a:rPr lang="es-MX" sz="1400" dirty="0">
                          <a:latin typeface="Arial" pitchFamily="34" charset="0"/>
                          <a:cs typeface="Arial" pitchFamily="34" charset="0"/>
                        </a:rPr>
                        <a:t>MM$</a:t>
                      </a:r>
                      <a:endParaRPr lang="es-ES" sz="1400" dirty="0">
                        <a:latin typeface="Arial" pitchFamily="34" charset="0"/>
                        <a:ea typeface="Times New Roman"/>
                        <a:cs typeface="Arial" pitchFamily="34" charset="0"/>
                      </a:endParaRPr>
                    </a:p>
                  </a:txBody>
                  <a:tcPr marL="0" marR="0" marT="0" marB="0" anchor="ctr"/>
                </a:tc>
                <a:extLst>
                  <a:ext uri="{0D108BD9-81ED-4DB2-BD59-A6C34878D82A}">
                    <a16:rowId xmlns:a16="http://schemas.microsoft.com/office/drawing/2014/main" val="10000"/>
                  </a:ext>
                </a:extLst>
              </a:tr>
              <a:tr h="289320">
                <a:tc>
                  <a:txBody>
                    <a:bodyPr/>
                    <a:lstStyle/>
                    <a:p>
                      <a:pPr marL="450215" algn="just">
                        <a:spcBef>
                          <a:spcPts val="600"/>
                        </a:spcBef>
                        <a:spcAft>
                          <a:spcPts val="600"/>
                        </a:spcAft>
                      </a:pPr>
                      <a:r>
                        <a:rPr lang="es-MX" sz="1400">
                          <a:latin typeface="Arial" pitchFamily="34" charset="0"/>
                          <a:cs typeface="Arial" pitchFamily="34" charset="0"/>
                        </a:rPr>
                        <a:t>Doble Barra</a:t>
                      </a:r>
                      <a:endParaRPr lang="es-ES" sz="1400">
                        <a:latin typeface="Arial" pitchFamily="34" charset="0"/>
                        <a:ea typeface="Times New Roman"/>
                        <a:cs typeface="Arial" pitchFamily="34" charset="0"/>
                      </a:endParaRPr>
                    </a:p>
                  </a:txBody>
                  <a:tcPr marL="0" marR="0" marT="0" marB="0"/>
                </a:tc>
                <a:tc>
                  <a:txBody>
                    <a:bodyPr/>
                    <a:lstStyle/>
                    <a:p>
                      <a:pPr marL="450215" algn="ctr">
                        <a:spcBef>
                          <a:spcPts val="600"/>
                        </a:spcBef>
                        <a:spcAft>
                          <a:spcPts val="600"/>
                        </a:spcAft>
                      </a:pPr>
                      <a:r>
                        <a:rPr lang="es-ES" sz="1400" dirty="0">
                          <a:latin typeface="Arial" pitchFamily="34" charset="0"/>
                          <a:cs typeface="Arial" pitchFamily="34" charset="0"/>
                        </a:rPr>
                        <a:t>87,4</a:t>
                      </a:r>
                      <a:endParaRPr lang="es-ES" sz="1400" dirty="0">
                        <a:latin typeface="Arial" pitchFamily="34" charset="0"/>
                        <a:ea typeface="Times New Roman"/>
                        <a:cs typeface="Arial" pitchFamily="34" charset="0"/>
                      </a:endParaRPr>
                    </a:p>
                  </a:txBody>
                  <a:tcPr marL="0" marR="0" marT="0" marB="0" anchor="ctr"/>
                </a:tc>
                <a:tc>
                  <a:txBody>
                    <a:bodyPr/>
                    <a:lstStyle/>
                    <a:p>
                      <a:pPr marL="450215" algn="just">
                        <a:spcBef>
                          <a:spcPts val="600"/>
                        </a:spcBef>
                        <a:spcAft>
                          <a:spcPts val="600"/>
                        </a:spcAft>
                      </a:pPr>
                      <a:r>
                        <a:rPr lang="es-ES" sz="1400">
                          <a:latin typeface="Arial" pitchFamily="34" charset="0"/>
                          <a:cs typeface="Arial" pitchFamily="34" charset="0"/>
                        </a:rPr>
                        <a:t>20,86</a:t>
                      </a:r>
                      <a:endParaRPr lang="es-ES" sz="1400">
                        <a:latin typeface="Arial" pitchFamily="34" charset="0"/>
                        <a:ea typeface="Times New Roman"/>
                        <a:cs typeface="Arial" pitchFamily="34" charset="0"/>
                      </a:endParaRPr>
                    </a:p>
                  </a:txBody>
                  <a:tcPr marL="0" marR="0" marT="0" marB="0"/>
                </a:tc>
                <a:extLst>
                  <a:ext uri="{0D108BD9-81ED-4DB2-BD59-A6C34878D82A}">
                    <a16:rowId xmlns:a16="http://schemas.microsoft.com/office/drawing/2014/main" val="10001"/>
                  </a:ext>
                </a:extLst>
              </a:tr>
              <a:tr h="503416">
                <a:tc>
                  <a:txBody>
                    <a:bodyPr/>
                    <a:lstStyle/>
                    <a:p>
                      <a:pPr marL="450215" algn="just">
                        <a:spcBef>
                          <a:spcPts val="600"/>
                        </a:spcBef>
                        <a:spcAft>
                          <a:spcPts val="600"/>
                        </a:spcAft>
                      </a:pPr>
                      <a:r>
                        <a:rPr lang="es-MX" sz="1400">
                          <a:latin typeface="Arial" pitchFamily="34" charset="0"/>
                          <a:cs typeface="Arial" pitchFamily="34" charset="0"/>
                        </a:rPr>
                        <a:t>Interruptor y medio</a:t>
                      </a:r>
                      <a:endParaRPr lang="es-ES" sz="1400">
                        <a:latin typeface="Arial" pitchFamily="34" charset="0"/>
                        <a:ea typeface="Times New Roman"/>
                        <a:cs typeface="Arial" pitchFamily="34" charset="0"/>
                      </a:endParaRPr>
                    </a:p>
                  </a:txBody>
                  <a:tcPr marL="0" marR="0" marT="0" marB="0"/>
                </a:tc>
                <a:tc>
                  <a:txBody>
                    <a:bodyPr/>
                    <a:lstStyle/>
                    <a:p>
                      <a:pPr marL="450215" algn="ctr">
                        <a:spcBef>
                          <a:spcPts val="600"/>
                        </a:spcBef>
                        <a:spcAft>
                          <a:spcPts val="600"/>
                        </a:spcAft>
                      </a:pPr>
                      <a:r>
                        <a:rPr lang="es-ES" sz="1400" dirty="0">
                          <a:latin typeface="Arial" pitchFamily="34" charset="0"/>
                          <a:cs typeface="Arial" pitchFamily="34" charset="0"/>
                        </a:rPr>
                        <a:t>106,3</a:t>
                      </a:r>
                      <a:endParaRPr lang="es-ES" sz="1400" dirty="0">
                        <a:latin typeface="Arial" pitchFamily="34" charset="0"/>
                        <a:ea typeface="Times New Roman"/>
                        <a:cs typeface="Arial" pitchFamily="34" charset="0"/>
                      </a:endParaRPr>
                    </a:p>
                  </a:txBody>
                  <a:tcPr marL="0" marR="0" marT="0" marB="0" anchor="ctr"/>
                </a:tc>
                <a:tc>
                  <a:txBody>
                    <a:bodyPr/>
                    <a:lstStyle/>
                    <a:p>
                      <a:pPr marL="450215" algn="just">
                        <a:spcBef>
                          <a:spcPts val="600"/>
                        </a:spcBef>
                        <a:spcAft>
                          <a:spcPts val="600"/>
                        </a:spcAft>
                      </a:pPr>
                      <a:r>
                        <a:rPr lang="es-ES" sz="1400" dirty="0">
                          <a:latin typeface="Arial" pitchFamily="34" charset="0"/>
                          <a:cs typeface="Arial" pitchFamily="34" charset="0"/>
                        </a:rPr>
                        <a:t>25,38</a:t>
                      </a:r>
                      <a:endParaRPr lang="es-ES" sz="1400" dirty="0">
                        <a:latin typeface="Arial" pitchFamily="34" charset="0"/>
                        <a:ea typeface="Times New Roman"/>
                        <a:cs typeface="Arial" pitchFamily="34" charset="0"/>
                      </a:endParaRPr>
                    </a:p>
                  </a:txBody>
                  <a:tcPr marL="0" marR="0" marT="0" marB="0"/>
                </a:tc>
                <a:extLst>
                  <a:ext uri="{0D108BD9-81ED-4DB2-BD59-A6C34878D82A}">
                    <a16:rowId xmlns:a16="http://schemas.microsoft.com/office/drawing/2014/main" val="10002"/>
                  </a:ext>
                </a:extLst>
              </a:tr>
              <a:tr h="289320">
                <a:tc>
                  <a:txBody>
                    <a:bodyPr/>
                    <a:lstStyle/>
                    <a:p>
                      <a:pPr marL="450215" algn="just">
                        <a:spcBef>
                          <a:spcPts val="600"/>
                        </a:spcBef>
                        <a:spcAft>
                          <a:spcPts val="600"/>
                        </a:spcAft>
                      </a:pPr>
                      <a:r>
                        <a:rPr lang="es-MX" sz="1400">
                          <a:latin typeface="Arial" pitchFamily="34" charset="0"/>
                          <a:cs typeface="Arial" pitchFamily="34" charset="0"/>
                        </a:rPr>
                        <a:t>Anillo Combinado</a:t>
                      </a:r>
                      <a:endParaRPr lang="es-ES" sz="1400">
                        <a:latin typeface="Arial" pitchFamily="34" charset="0"/>
                        <a:ea typeface="Times New Roman"/>
                        <a:cs typeface="Arial" pitchFamily="34" charset="0"/>
                      </a:endParaRPr>
                    </a:p>
                  </a:txBody>
                  <a:tcPr marL="0" marR="0" marT="0" marB="0"/>
                </a:tc>
                <a:tc>
                  <a:txBody>
                    <a:bodyPr/>
                    <a:lstStyle/>
                    <a:p>
                      <a:pPr marL="450215" algn="ctr">
                        <a:spcBef>
                          <a:spcPts val="600"/>
                        </a:spcBef>
                        <a:spcAft>
                          <a:spcPts val="600"/>
                        </a:spcAft>
                      </a:pPr>
                      <a:r>
                        <a:rPr lang="es-ES" sz="1400">
                          <a:latin typeface="Arial" pitchFamily="34" charset="0"/>
                          <a:cs typeface="Arial" pitchFamily="34" charset="0"/>
                        </a:rPr>
                        <a:t>100,0</a:t>
                      </a:r>
                      <a:endParaRPr lang="es-ES" sz="1400">
                        <a:latin typeface="Arial" pitchFamily="34" charset="0"/>
                        <a:ea typeface="Times New Roman"/>
                        <a:cs typeface="Arial" pitchFamily="34" charset="0"/>
                      </a:endParaRPr>
                    </a:p>
                  </a:txBody>
                  <a:tcPr marL="0" marR="0" marT="0" marB="0" anchor="ctr"/>
                </a:tc>
                <a:tc>
                  <a:txBody>
                    <a:bodyPr/>
                    <a:lstStyle/>
                    <a:p>
                      <a:pPr marL="450215" algn="just">
                        <a:spcBef>
                          <a:spcPts val="600"/>
                        </a:spcBef>
                        <a:spcAft>
                          <a:spcPts val="600"/>
                        </a:spcAft>
                      </a:pPr>
                      <a:r>
                        <a:rPr lang="es-VE" sz="1400" dirty="0">
                          <a:latin typeface="Arial" pitchFamily="34" charset="0"/>
                          <a:cs typeface="Arial" pitchFamily="34" charset="0"/>
                        </a:rPr>
                        <a:t>23,87</a:t>
                      </a:r>
                      <a:r>
                        <a:rPr lang="es-ES" sz="1400" dirty="0">
                          <a:latin typeface="Arial" pitchFamily="34" charset="0"/>
                          <a:cs typeface="Arial" pitchFamily="34" charset="0"/>
                        </a:rPr>
                        <a:t> </a:t>
                      </a:r>
                      <a:endParaRPr lang="es-ES" sz="1400" dirty="0">
                        <a:latin typeface="Arial" pitchFamily="34" charset="0"/>
                        <a:ea typeface="Times New Roman"/>
                        <a:cs typeface="Arial" pitchFamily="34" charset="0"/>
                      </a:endParaRPr>
                    </a:p>
                  </a:txBody>
                  <a:tcPr marL="0" marR="0" marT="0" marB="0"/>
                </a:tc>
                <a:extLst>
                  <a:ext uri="{0D108BD9-81ED-4DB2-BD59-A6C34878D82A}">
                    <a16:rowId xmlns:a16="http://schemas.microsoft.com/office/drawing/2014/main" val="10003"/>
                  </a:ext>
                </a:extLst>
              </a:tr>
              <a:tr h="918383">
                <a:tc>
                  <a:txBody>
                    <a:bodyPr/>
                    <a:lstStyle/>
                    <a:p>
                      <a:pPr marL="450215" algn="just">
                        <a:spcBef>
                          <a:spcPts val="600"/>
                        </a:spcBef>
                        <a:spcAft>
                          <a:spcPts val="600"/>
                        </a:spcAft>
                      </a:pPr>
                      <a:r>
                        <a:rPr lang="es-MX" sz="1400">
                          <a:latin typeface="Arial" pitchFamily="34" charset="0"/>
                          <a:cs typeface="Arial" pitchFamily="34" charset="0"/>
                        </a:rPr>
                        <a:t>Barra principal seccionada y barra de transferencia</a:t>
                      </a:r>
                      <a:endParaRPr lang="es-ES" sz="1400">
                        <a:latin typeface="Arial" pitchFamily="34" charset="0"/>
                        <a:ea typeface="Times New Roman"/>
                        <a:cs typeface="Arial" pitchFamily="34" charset="0"/>
                      </a:endParaRPr>
                    </a:p>
                  </a:txBody>
                  <a:tcPr marL="0" marR="0" marT="0" marB="0"/>
                </a:tc>
                <a:tc>
                  <a:txBody>
                    <a:bodyPr/>
                    <a:lstStyle/>
                    <a:p>
                      <a:pPr marL="450215" algn="ctr">
                        <a:spcBef>
                          <a:spcPts val="600"/>
                        </a:spcBef>
                        <a:spcAft>
                          <a:spcPts val="600"/>
                        </a:spcAft>
                      </a:pPr>
                      <a:r>
                        <a:rPr lang="es-ES" sz="1400">
                          <a:latin typeface="Arial" pitchFamily="34" charset="0"/>
                          <a:cs typeface="Arial" pitchFamily="34" charset="0"/>
                        </a:rPr>
                        <a:t>90,8</a:t>
                      </a:r>
                      <a:endParaRPr lang="es-ES" sz="1400">
                        <a:latin typeface="Arial" pitchFamily="34" charset="0"/>
                        <a:ea typeface="Times New Roman"/>
                        <a:cs typeface="Arial" pitchFamily="34" charset="0"/>
                      </a:endParaRPr>
                    </a:p>
                  </a:txBody>
                  <a:tcPr marL="0" marR="0" marT="0" marB="0" anchor="ctr"/>
                </a:tc>
                <a:tc>
                  <a:txBody>
                    <a:bodyPr/>
                    <a:lstStyle/>
                    <a:p>
                      <a:pPr marL="450215" algn="just">
                        <a:spcBef>
                          <a:spcPts val="600"/>
                        </a:spcBef>
                        <a:spcAft>
                          <a:spcPts val="600"/>
                        </a:spcAft>
                      </a:pPr>
                      <a:r>
                        <a:rPr lang="es-ES" sz="1400" dirty="0">
                          <a:latin typeface="Arial" pitchFamily="34" charset="0"/>
                          <a:cs typeface="Arial" pitchFamily="34" charset="0"/>
                        </a:rPr>
                        <a:t>21,67</a:t>
                      </a:r>
                      <a:endParaRPr lang="es-ES" sz="1400" dirty="0">
                        <a:latin typeface="Arial" pitchFamily="34" charset="0"/>
                        <a:ea typeface="Times New Roman"/>
                        <a:cs typeface="Arial" pitchFamily="34" charset="0"/>
                      </a:endParaRPr>
                    </a:p>
                  </a:txBody>
                  <a:tcPr marL="0" marR="0" marT="0" marB="0"/>
                </a:tc>
                <a:extLst>
                  <a:ext uri="{0D108BD9-81ED-4DB2-BD59-A6C34878D82A}">
                    <a16:rowId xmlns:a16="http://schemas.microsoft.com/office/drawing/2014/main" val="10004"/>
                  </a:ext>
                </a:extLst>
              </a:tr>
            </a:tbl>
          </a:graphicData>
        </a:graphic>
      </p:graphicFrame>
      <p:pic>
        <p:nvPicPr>
          <p:cNvPr id="123906" name="Picture 2" descr="Resultado de imagen de costo"/>
          <p:cNvPicPr>
            <a:picLocks noChangeAspect="1" noChangeArrowheads="1"/>
          </p:cNvPicPr>
          <p:nvPr/>
        </p:nvPicPr>
        <p:blipFill>
          <a:blip r:embed="rId2" cstate="print"/>
          <a:srcRect/>
          <a:stretch>
            <a:fillRect/>
          </a:stretch>
        </p:blipFill>
        <p:spPr bwMode="auto">
          <a:xfrm>
            <a:off x="5929322" y="1285860"/>
            <a:ext cx="2828925" cy="1581151"/>
          </a:xfrm>
          <a:prstGeom prst="rect">
            <a:avLst/>
          </a:prstGeom>
          <a:noFill/>
        </p:spPr>
      </p:pic>
      <p:sp>
        <p:nvSpPr>
          <p:cNvPr id="8" name="7 Rectángulo"/>
          <p:cNvSpPr/>
          <p:nvPr/>
        </p:nvSpPr>
        <p:spPr>
          <a:xfrm>
            <a:off x="2428860" y="500042"/>
            <a:ext cx="4572000" cy="590931"/>
          </a:xfrm>
          <a:prstGeom prst="rect">
            <a:avLst/>
          </a:prstGeom>
        </p:spPr>
        <p:txBody>
          <a:bodyPr>
            <a:spAutoFit/>
          </a:bodyPr>
          <a:lstStyle/>
          <a:p>
            <a:pPr algn="ctr">
              <a:lnSpc>
                <a:spcPct val="90000"/>
              </a:lnSpc>
              <a:spcBef>
                <a:spcPct val="50000"/>
              </a:spcBef>
              <a:defRPr/>
            </a:pPr>
            <a:r>
              <a:rPr lang="es-ES_tradnl" b="1" dirty="0">
                <a:effectLst>
                  <a:outerShdw blurRad="38100" dist="38100" dir="2700000" algn="tl">
                    <a:srgbClr val="000000"/>
                  </a:outerShdw>
                </a:effectLst>
                <a:latin typeface="Arial" pitchFamily="34" charset="0"/>
                <a:cs typeface="Arial" pitchFamily="34" charset="0"/>
              </a:rPr>
              <a:t>Metodología de Selección Ponderación de Parámetros </a:t>
            </a:r>
          </a:p>
        </p:txBody>
      </p:sp>
      <p:pic>
        <p:nvPicPr>
          <p:cNvPr id="9" name="Imagen 2"/>
          <p:cNvPicPr>
            <a:picLocks noChangeAspect="1" noChangeArrowheads="1"/>
          </p:cNvPicPr>
          <p:nvPr/>
        </p:nvPicPr>
        <p:blipFill>
          <a:blip r:embed="rId3" cstate="print"/>
          <a:srcRect/>
          <a:stretch>
            <a:fillRect/>
          </a:stretch>
        </p:blipFill>
        <p:spPr bwMode="auto">
          <a:xfrm>
            <a:off x="0" y="0"/>
            <a:ext cx="1119693" cy="1167432"/>
          </a:xfrm>
          <a:prstGeom prst="rect">
            <a:avLst/>
          </a:prstGeom>
          <a:noFill/>
          <a:ln w="9525">
            <a:noFill/>
            <a:miter lim="800000"/>
            <a:headEnd/>
            <a:tailEnd/>
          </a:ln>
        </p:spPr>
      </p:pic>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29" name="Rectangle 1"/>
          <p:cNvSpPr>
            <a:spLocks noChangeArrowheads="1"/>
          </p:cNvSpPr>
          <p:nvPr/>
        </p:nvSpPr>
        <p:spPr bwMode="auto">
          <a:xfrm>
            <a:off x="500034" y="1285860"/>
            <a:ext cx="2714644" cy="4939814"/>
          </a:xfrm>
          <a:prstGeom prst="rect">
            <a:avLst/>
          </a:prstGeom>
          <a:ln>
            <a:headEnd/>
            <a:tailEnd/>
          </a:ln>
        </p:spPr>
        <p:style>
          <a:lnRef idx="1">
            <a:schemeClr val="accent3"/>
          </a:lnRef>
          <a:fillRef idx="2">
            <a:schemeClr val="accent3"/>
          </a:fillRef>
          <a:effectRef idx="1">
            <a:schemeClr val="accent3"/>
          </a:effectRef>
          <a:fontRef idx="minor">
            <a:schemeClr val="dk1"/>
          </a:fontRef>
        </p:style>
        <p:txBody>
          <a:bodyPr vert="horz" wrap="square" lIns="91440" tIns="45720" rIns="91440" bIns="45720" numCol="1" anchor="ctr" anchorCtr="0" compatLnSpc="1">
            <a:prstTxWarp prst="textNoShape">
              <a:avLst/>
            </a:prstTxWarp>
            <a:spAutoFit/>
          </a:bodyPr>
          <a:lstStyle/>
          <a:p>
            <a:pPr marL="457200" marR="0" lvl="1" indent="0" algn="just" defTabSz="914400" rtl="0" eaLnBrk="1" fontAlgn="base" latinLnBrk="0" hangingPunct="1">
              <a:lnSpc>
                <a:spcPct val="150000"/>
              </a:lnSpc>
              <a:spcBef>
                <a:spcPct val="0"/>
              </a:spcBef>
              <a:spcAft>
                <a:spcPct val="0"/>
              </a:spcAft>
              <a:buClrTx/>
              <a:buSzPct val="100000"/>
              <a:tabLst>
                <a:tab pos="269875" algn="l"/>
                <a:tab pos="503238" algn="l"/>
              </a:tabLst>
            </a:pPr>
            <a:r>
              <a:rPr kumimoji="0" lang="es-ES" sz="1400" b="1" i="0" u="none" strike="noStrike" cap="none" normalizeH="0" baseline="0" dirty="0">
                <a:ln>
                  <a:noFill/>
                </a:ln>
                <a:effectLst/>
                <a:latin typeface="Arial" pitchFamily="34" charset="0"/>
                <a:ea typeface="Times New Roman" pitchFamily="18" charset="0"/>
              </a:rPr>
              <a:t>FACILIDAD DE OPERACIÓN</a:t>
            </a:r>
            <a:endParaRPr kumimoji="0" lang="es-ES" sz="1400" b="0" i="0" u="none" strike="noStrike" cap="none" normalizeH="0" baseline="0" dirty="0">
              <a:ln>
                <a:noFill/>
              </a:ln>
              <a:effectLst/>
              <a:latin typeface="Arial" pitchFamily="34" charset="0"/>
            </a:endParaRPr>
          </a:p>
          <a:p>
            <a:pPr marL="0" marR="0" lvl="0" indent="0" algn="just" defTabSz="914400" rtl="0" eaLnBrk="0" fontAlgn="base" latinLnBrk="0" hangingPunct="0">
              <a:lnSpc>
                <a:spcPct val="150000"/>
              </a:lnSpc>
              <a:spcBef>
                <a:spcPct val="0"/>
              </a:spcBef>
              <a:spcAft>
                <a:spcPct val="0"/>
              </a:spcAft>
              <a:buClrTx/>
              <a:buSzTx/>
              <a:buFontTx/>
              <a:buNone/>
              <a:tabLst>
                <a:tab pos="269875" algn="l"/>
                <a:tab pos="503238" algn="l"/>
              </a:tabLst>
            </a:pPr>
            <a:r>
              <a:rPr kumimoji="0" lang="es-ES" sz="1400" b="0" i="0" u="none" strike="noStrike" cap="none" normalizeH="0" baseline="0" dirty="0">
                <a:ln>
                  <a:noFill/>
                </a:ln>
                <a:effectLst/>
                <a:latin typeface="Arial" pitchFamily="34" charset="0"/>
                <a:ea typeface="Times New Roman" pitchFamily="18" charset="0"/>
                <a:cs typeface="Arial" pitchFamily="34" charset="0"/>
              </a:rPr>
              <a:t>En la ponderación de este parámetro, se consultó a los operadores de Servicios Eléctricos que formaban parte de la mesa técnica, para la valoración de este parámetro. Se plantearon varios escenarios y se debatió la importancia del parámetro para el producto terminado. </a:t>
            </a:r>
            <a:r>
              <a:rPr kumimoji="0" lang="es-ES" sz="1400" b="1" i="0" u="none" strike="noStrike" cap="none" normalizeH="0" baseline="0" dirty="0">
                <a:ln>
                  <a:noFill/>
                </a:ln>
                <a:effectLst/>
                <a:latin typeface="Arial" pitchFamily="34" charset="0"/>
                <a:ea typeface="Times New Roman" pitchFamily="18" charset="0"/>
                <a:cs typeface="Arial" pitchFamily="34" charset="0"/>
              </a:rPr>
              <a:t>La ponderación de este parámetro se estableció en  cuatro (4) puntos. </a:t>
            </a:r>
            <a:endParaRPr kumimoji="0" lang="es-ES" sz="1400" b="0" i="0" u="none" strike="noStrike" cap="none" normalizeH="0" baseline="0" dirty="0">
              <a:ln>
                <a:noFill/>
              </a:ln>
              <a:effectLst/>
              <a:latin typeface="Arial" pitchFamily="34" charset="0"/>
            </a:endParaRPr>
          </a:p>
        </p:txBody>
      </p:sp>
      <p:sp>
        <p:nvSpPr>
          <p:cNvPr id="124930" name="Rectangle 2"/>
          <p:cNvSpPr>
            <a:spLocks noChangeArrowheads="1"/>
          </p:cNvSpPr>
          <p:nvPr/>
        </p:nvSpPr>
        <p:spPr bwMode="auto">
          <a:xfrm>
            <a:off x="3500430" y="1268773"/>
            <a:ext cx="5143536" cy="2585323"/>
          </a:xfrm>
          <a:prstGeom prst="rect">
            <a:avLst/>
          </a:prstGeom>
          <a:ln>
            <a:headEnd/>
            <a:tailEnd/>
          </a:ln>
        </p:spPr>
        <p:style>
          <a:lnRef idx="1">
            <a:schemeClr val="dk1"/>
          </a:lnRef>
          <a:fillRef idx="2">
            <a:schemeClr val="dk1"/>
          </a:fillRef>
          <a:effectRef idx="1">
            <a:schemeClr val="dk1"/>
          </a:effectRef>
          <a:fontRef idx="minor">
            <a:schemeClr val="dk1"/>
          </a:fontRef>
        </p:style>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50000"/>
              </a:lnSpc>
              <a:spcBef>
                <a:spcPct val="0"/>
              </a:spcBef>
              <a:spcAft>
                <a:spcPct val="0"/>
              </a:spcAft>
              <a:buClrTx/>
              <a:buSzTx/>
              <a:buFontTx/>
              <a:buNone/>
              <a:tabLst/>
            </a:pPr>
            <a:r>
              <a:rPr kumimoji="0" lang="es-ES" sz="1200" b="0" i="0" u="none" strike="noStrike" cap="none" normalizeH="0" baseline="0" dirty="0">
                <a:ln>
                  <a:noFill/>
                </a:ln>
                <a:solidFill>
                  <a:schemeClr val="tx1"/>
                </a:solidFill>
                <a:effectLst/>
                <a:latin typeface="Arial" pitchFamily="34" charset="0"/>
                <a:ea typeface="Times New Roman" pitchFamily="18" charset="0"/>
                <a:cs typeface="Arial" pitchFamily="34" charset="0"/>
              </a:rPr>
              <a:t>Con relación a este parámetro, privó la opinión de los operadores presentes en las mesas técnicas anteriores. En este punto, se plantearon varios escenarios sobre los cuales el operador interactúa día a día con estaciones en servicio y bajo su custodia. En términos generales, se estableció que los esquemas de bajo perfil, presentan ventajas comparativas sobre los esquemas de alto perfil. Por otro lado, sigue pendiente de parte de la  Consultora ubicar información estadística relacionada con este parámetro que pueda ser incorporada en otras mesas de trabajo de proyectos similares.</a:t>
            </a:r>
            <a:endParaRPr kumimoji="0" lang="es-ES" sz="1800" b="0" i="0" u="none" strike="noStrike" cap="none" normalizeH="0" baseline="0" dirty="0">
              <a:ln>
                <a:noFill/>
              </a:ln>
              <a:solidFill>
                <a:schemeClr val="tx1"/>
              </a:solidFill>
              <a:effectLst/>
              <a:latin typeface="Arial" pitchFamily="34" charset="0"/>
            </a:endParaRPr>
          </a:p>
        </p:txBody>
      </p:sp>
      <p:pic>
        <p:nvPicPr>
          <p:cNvPr id="124931" name="Picture 3"/>
          <p:cNvPicPr>
            <a:picLocks noChangeAspect="1" noChangeArrowheads="1"/>
          </p:cNvPicPr>
          <p:nvPr/>
        </p:nvPicPr>
        <p:blipFill>
          <a:blip r:embed="rId2" cstate="print"/>
          <a:srcRect/>
          <a:stretch>
            <a:fillRect/>
          </a:stretch>
        </p:blipFill>
        <p:spPr bwMode="auto">
          <a:xfrm>
            <a:off x="4786314" y="4143380"/>
            <a:ext cx="3187921" cy="2143140"/>
          </a:xfrm>
          <a:prstGeom prst="rect">
            <a:avLst/>
          </a:prstGeom>
          <a:noFill/>
          <a:ln w="9525">
            <a:noFill/>
            <a:miter lim="800000"/>
            <a:headEnd/>
            <a:tailEnd/>
          </a:ln>
          <a:effectLst/>
        </p:spPr>
      </p:pic>
      <p:sp>
        <p:nvSpPr>
          <p:cNvPr id="8" name="7 Rectángulo"/>
          <p:cNvSpPr/>
          <p:nvPr/>
        </p:nvSpPr>
        <p:spPr>
          <a:xfrm>
            <a:off x="2428860" y="500042"/>
            <a:ext cx="4572000" cy="590931"/>
          </a:xfrm>
          <a:prstGeom prst="rect">
            <a:avLst/>
          </a:prstGeom>
        </p:spPr>
        <p:txBody>
          <a:bodyPr>
            <a:spAutoFit/>
          </a:bodyPr>
          <a:lstStyle/>
          <a:p>
            <a:pPr algn="ctr">
              <a:lnSpc>
                <a:spcPct val="90000"/>
              </a:lnSpc>
              <a:spcBef>
                <a:spcPct val="50000"/>
              </a:spcBef>
              <a:defRPr/>
            </a:pPr>
            <a:r>
              <a:rPr lang="es-ES_tradnl" b="1" dirty="0">
                <a:effectLst>
                  <a:outerShdw blurRad="38100" dist="38100" dir="2700000" algn="tl">
                    <a:srgbClr val="000000"/>
                  </a:outerShdw>
                </a:effectLst>
                <a:latin typeface="Arial" pitchFamily="34" charset="0"/>
                <a:cs typeface="Arial" pitchFamily="34" charset="0"/>
              </a:rPr>
              <a:t>Metodología de Selección Ponderación de Parámetros </a:t>
            </a:r>
          </a:p>
        </p:txBody>
      </p:sp>
      <p:pic>
        <p:nvPicPr>
          <p:cNvPr id="9" name="Imagen 2"/>
          <p:cNvPicPr>
            <a:picLocks noChangeAspect="1" noChangeArrowheads="1"/>
          </p:cNvPicPr>
          <p:nvPr/>
        </p:nvPicPr>
        <p:blipFill>
          <a:blip r:embed="rId3" cstate="print"/>
          <a:srcRect/>
          <a:stretch>
            <a:fillRect/>
          </a:stretch>
        </p:blipFill>
        <p:spPr bwMode="auto">
          <a:xfrm>
            <a:off x="0" y="0"/>
            <a:ext cx="1119693" cy="1167432"/>
          </a:xfrm>
          <a:prstGeom prst="rect">
            <a:avLst/>
          </a:prstGeom>
          <a:noFill/>
          <a:ln w="9525">
            <a:noFill/>
            <a:miter lim="800000"/>
            <a:headEnd/>
            <a:tailEnd/>
          </a:ln>
        </p:spPr>
      </p:pic>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3" name="Rectangle 1"/>
          <p:cNvSpPr>
            <a:spLocks noChangeArrowheads="1"/>
          </p:cNvSpPr>
          <p:nvPr/>
        </p:nvSpPr>
        <p:spPr bwMode="auto">
          <a:xfrm>
            <a:off x="1000100" y="1357298"/>
            <a:ext cx="3571900" cy="3000821"/>
          </a:xfrm>
          <a:prstGeom prst="rect">
            <a:avLst/>
          </a:prstGeom>
          <a:ln>
            <a:headEnd/>
            <a:tailEnd/>
          </a:ln>
        </p:spPr>
        <p:style>
          <a:lnRef idx="1">
            <a:schemeClr val="accent5"/>
          </a:lnRef>
          <a:fillRef idx="2">
            <a:schemeClr val="accent5"/>
          </a:fillRef>
          <a:effectRef idx="1">
            <a:schemeClr val="accent5"/>
          </a:effectRef>
          <a:fontRef idx="minor">
            <a:schemeClr val="dk1"/>
          </a:fontRef>
        </p:style>
        <p:txBody>
          <a:bodyPr vert="horz" wrap="square" lIns="91440" tIns="45720" rIns="91440" bIns="45720" numCol="1" anchor="ctr" anchorCtr="0" compatLnSpc="1">
            <a:prstTxWarp prst="textNoShape">
              <a:avLst/>
            </a:prstTxWarp>
            <a:spAutoFit/>
          </a:bodyPr>
          <a:lstStyle/>
          <a:p>
            <a:pPr marL="457200" marR="0" lvl="1" indent="0" algn="just" defTabSz="914400" rtl="0" eaLnBrk="1" fontAlgn="base" latinLnBrk="0" hangingPunct="1">
              <a:lnSpc>
                <a:spcPct val="150000"/>
              </a:lnSpc>
              <a:spcBef>
                <a:spcPct val="0"/>
              </a:spcBef>
              <a:spcAft>
                <a:spcPct val="0"/>
              </a:spcAft>
              <a:buClrTx/>
              <a:buSzPct val="100000"/>
              <a:tabLst>
                <a:tab pos="269875" algn="l"/>
                <a:tab pos="503238" algn="l"/>
              </a:tabLst>
            </a:pPr>
            <a:r>
              <a:rPr kumimoji="0" lang="es-ES" sz="1400" b="1" i="0" u="none" strike="noStrike" cap="none" normalizeH="0" baseline="0" dirty="0">
                <a:ln>
                  <a:noFill/>
                </a:ln>
                <a:solidFill>
                  <a:schemeClr val="tx1"/>
                </a:solidFill>
                <a:effectLst/>
                <a:latin typeface="Arial" pitchFamily="34" charset="0"/>
                <a:ea typeface="Times New Roman" pitchFamily="18" charset="0"/>
              </a:rPr>
              <a:t>FACILIDAD DE CONSTRUCCION</a:t>
            </a:r>
            <a:endParaRPr kumimoji="0" lang="es-ES" sz="1400" b="0" i="0" u="none" strike="noStrike" cap="none" normalizeH="0" baseline="0" dirty="0">
              <a:ln>
                <a:noFill/>
              </a:ln>
              <a:solidFill>
                <a:schemeClr val="tx1"/>
              </a:solidFill>
              <a:effectLst/>
              <a:latin typeface="Arial" pitchFamily="34" charset="0"/>
            </a:endParaRPr>
          </a:p>
          <a:p>
            <a:pPr marL="0" marR="0" lvl="0" indent="0" algn="just" defTabSz="914400" rtl="0" eaLnBrk="0" fontAlgn="base" latinLnBrk="0" hangingPunct="0">
              <a:lnSpc>
                <a:spcPct val="150000"/>
              </a:lnSpc>
              <a:spcBef>
                <a:spcPct val="0"/>
              </a:spcBef>
              <a:spcAft>
                <a:spcPct val="0"/>
              </a:spcAft>
              <a:buClrTx/>
              <a:buSzTx/>
              <a:buFontTx/>
              <a:buNone/>
              <a:tabLst>
                <a:tab pos="269875" algn="l"/>
                <a:tab pos="503238" algn="l"/>
              </a:tabLst>
            </a:pPr>
            <a:r>
              <a:rPr kumimoji="0" lang="es-ES" sz="1400" b="0" i="0" u="none" strike="noStrike" cap="none" normalizeH="0" baseline="0" dirty="0">
                <a:ln>
                  <a:noFill/>
                </a:ln>
                <a:solidFill>
                  <a:schemeClr val="tx1"/>
                </a:solidFill>
                <a:effectLst/>
                <a:latin typeface="Arial" pitchFamily="34" charset="0"/>
                <a:ea typeface="Times New Roman" pitchFamily="18" charset="0"/>
                <a:cs typeface="Arial" pitchFamily="34" charset="0"/>
              </a:rPr>
              <a:t>Para la ponderación de este parámetro, se consideró principalmente el grado de complejidad de la Subestación y de cómo este podría afectar en los tiempos de entrega del proyecto, evaluando la holgura disponible. </a:t>
            </a:r>
            <a:r>
              <a:rPr kumimoji="0" lang="es-ES" sz="1400" b="1" i="0" u="none" strike="noStrike" cap="none" normalizeH="0" baseline="0" dirty="0">
                <a:ln>
                  <a:noFill/>
                </a:ln>
                <a:solidFill>
                  <a:schemeClr val="tx1"/>
                </a:solidFill>
                <a:effectLst/>
                <a:latin typeface="Arial" pitchFamily="34" charset="0"/>
                <a:ea typeface="Times New Roman" pitchFamily="18" charset="0"/>
                <a:cs typeface="Arial" pitchFamily="34" charset="0"/>
              </a:rPr>
              <a:t>La ponderación de este parámetro se estableció en tres (3) puntos.</a:t>
            </a:r>
            <a:endParaRPr kumimoji="0" lang="es-ES" sz="1400" b="0" i="0" u="none" strike="noStrike" cap="none" normalizeH="0" baseline="0" dirty="0">
              <a:ln>
                <a:noFill/>
              </a:ln>
              <a:solidFill>
                <a:schemeClr val="tx1"/>
              </a:solidFill>
              <a:effectLst/>
              <a:latin typeface="Arial" pitchFamily="34" charset="0"/>
            </a:endParaRPr>
          </a:p>
        </p:txBody>
      </p:sp>
      <p:sp>
        <p:nvSpPr>
          <p:cNvPr id="125954" name="Rectangle 2"/>
          <p:cNvSpPr>
            <a:spLocks noChangeArrowheads="1"/>
          </p:cNvSpPr>
          <p:nvPr/>
        </p:nvSpPr>
        <p:spPr bwMode="auto">
          <a:xfrm>
            <a:off x="5214942" y="1180966"/>
            <a:ext cx="3071834" cy="504413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0" fontAlgn="base" latinLnBrk="0" hangingPunct="0">
              <a:lnSpc>
                <a:spcPct val="150000"/>
              </a:lnSpc>
              <a:spcBef>
                <a:spcPct val="0"/>
              </a:spcBef>
              <a:spcAft>
                <a:spcPct val="0"/>
              </a:spcAft>
              <a:buClrTx/>
              <a:buSzTx/>
              <a:buFontTx/>
              <a:buNone/>
              <a:tabLst>
                <a:tab pos="269875" algn="l"/>
                <a:tab pos="503238" algn="l"/>
              </a:tabLst>
            </a:pPr>
            <a:r>
              <a:rPr kumimoji="0" lang="es-ES" sz="1200" b="1" i="0" u="none" strike="noStrike" cap="none" normalizeH="0" baseline="0" dirty="0">
                <a:ln>
                  <a:noFill/>
                </a:ln>
                <a:solidFill>
                  <a:schemeClr val="tx1"/>
                </a:solidFill>
                <a:effectLst/>
                <a:latin typeface="Arial" pitchFamily="34" charset="0"/>
                <a:ea typeface="Times New Roman" pitchFamily="18" charset="0"/>
                <a:cs typeface="Arial" pitchFamily="34" charset="0"/>
              </a:rPr>
              <a:t>Consideraciones</a:t>
            </a:r>
          </a:p>
          <a:p>
            <a:pPr marL="0" marR="0" lvl="0" indent="0" algn="just" defTabSz="914400" rtl="0" eaLnBrk="0" fontAlgn="base" latinLnBrk="0" hangingPunct="0">
              <a:lnSpc>
                <a:spcPct val="150000"/>
              </a:lnSpc>
              <a:spcBef>
                <a:spcPct val="0"/>
              </a:spcBef>
              <a:spcAft>
                <a:spcPct val="0"/>
              </a:spcAft>
              <a:buClrTx/>
              <a:buSzTx/>
              <a:buFontTx/>
              <a:buNone/>
              <a:tabLst>
                <a:tab pos="269875" algn="l"/>
                <a:tab pos="503238" algn="l"/>
              </a:tabLst>
            </a:pPr>
            <a:r>
              <a:rPr kumimoji="0" lang="es-ES" sz="1200" b="0" i="0" u="none" strike="noStrike" cap="none" normalizeH="0" baseline="0" dirty="0">
                <a:ln>
                  <a:noFill/>
                </a:ln>
                <a:solidFill>
                  <a:schemeClr val="tx1"/>
                </a:solidFill>
                <a:effectLst/>
                <a:latin typeface="Arial" pitchFamily="34" charset="0"/>
                <a:ea typeface="Times New Roman" pitchFamily="18" charset="0"/>
                <a:cs typeface="Arial" pitchFamily="34" charset="0"/>
              </a:rPr>
              <a:t>Para este parámetro, se le consultó a las empresas que están desarrollando la Ingeniería y que tiene experiencia en diseño y construcción de infraestructuras eléctricas. En este punto, se consideró, tanto lo relacionado con infraestructura propia del esquema, como las facilidades que presenta, con relación a la integración de los elementos a los cuales se le prestará servicio. Se concluyo que mientras mayor es el número de circuitos, mas facilidades comparativas presentan los esquemas de bajo perfil sobre los esquemas de alto perfil. Sin embargo se solicitó a la consultora ubicar referencia o estadísticas de clase mundial para complementar la evaluación.</a:t>
            </a:r>
            <a:endParaRPr kumimoji="0" lang="es-ES" sz="1800" b="0" i="0" u="none" strike="noStrike" cap="none" normalizeH="0" baseline="0" dirty="0">
              <a:ln>
                <a:noFill/>
              </a:ln>
              <a:solidFill>
                <a:schemeClr val="tx1"/>
              </a:solidFill>
              <a:effectLst/>
              <a:latin typeface="Arial" pitchFamily="34" charset="0"/>
            </a:endParaRPr>
          </a:p>
        </p:txBody>
      </p:sp>
      <p:sp>
        <p:nvSpPr>
          <p:cNvPr id="6" name="5 Rectángulo"/>
          <p:cNvSpPr/>
          <p:nvPr/>
        </p:nvSpPr>
        <p:spPr>
          <a:xfrm>
            <a:off x="2428860" y="500042"/>
            <a:ext cx="4572000" cy="590931"/>
          </a:xfrm>
          <a:prstGeom prst="rect">
            <a:avLst/>
          </a:prstGeom>
        </p:spPr>
        <p:txBody>
          <a:bodyPr>
            <a:spAutoFit/>
          </a:bodyPr>
          <a:lstStyle/>
          <a:p>
            <a:pPr algn="ctr">
              <a:lnSpc>
                <a:spcPct val="90000"/>
              </a:lnSpc>
              <a:spcBef>
                <a:spcPct val="50000"/>
              </a:spcBef>
              <a:defRPr/>
            </a:pPr>
            <a:r>
              <a:rPr lang="es-ES_tradnl" b="1" dirty="0">
                <a:effectLst>
                  <a:outerShdw blurRad="38100" dist="38100" dir="2700000" algn="tl">
                    <a:srgbClr val="000000"/>
                  </a:outerShdw>
                </a:effectLst>
                <a:latin typeface="Arial" pitchFamily="34" charset="0"/>
                <a:cs typeface="Arial" pitchFamily="34" charset="0"/>
              </a:rPr>
              <a:t>Metodología de Selección Ponderación de Parámetros </a:t>
            </a:r>
          </a:p>
        </p:txBody>
      </p:sp>
      <p:pic>
        <p:nvPicPr>
          <p:cNvPr id="8" name="Imagen 2"/>
          <p:cNvPicPr>
            <a:picLocks noChangeAspect="1" noChangeArrowheads="1"/>
          </p:cNvPicPr>
          <p:nvPr/>
        </p:nvPicPr>
        <p:blipFill>
          <a:blip r:embed="rId2" cstate="print"/>
          <a:srcRect/>
          <a:stretch>
            <a:fillRect/>
          </a:stretch>
        </p:blipFill>
        <p:spPr bwMode="auto">
          <a:xfrm>
            <a:off x="0" y="0"/>
            <a:ext cx="1119693" cy="1167432"/>
          </a:xfrm>
          <a:prstGeom prst="rect">
            <a:avLst/>
          </a:prstGeom>
          <a:noFill/>
          <a:ln w="9525">
            <a:noFill/>
            <a:miter lim="800000"/>
            <a:headEnd/>
            <a:tailEnd/>
          </a:ln>
        </p:spPr>
      </p:pic>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5" name="Rectangle 1"/>
          <p:cNvSpPr>
            <a:spLocks noChangeArrowheads="1"/>
          </p:cNvSpPr>
          <p:nvPr/>
        </p:nvSpPr>
        <p:spPr bwMode="auto">
          <a:xfrm>
            <a:off x="1000100" y="1664515"/>
            <a:ext cx="7215206" cy="88915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50000"/>
              </a:lnSpc>
              <a:spcBef>
                <a:spcPct val="0"/>
              </a:spcBef>
              <a:spcAft>
                <a:spcPct val="0"/>
              </a:spcAft>
              <a:buClrTx/>
              <a:buSzTx/>
              <a:tabLst>
                <a:tab pos="228600" algn="l"/>
              </a:tabLst>
            </a:pPr>
            <a:r>
              <a:rPr kumimoji="0" lang="es-VE" sz="1200" b="0" i="0" u="none" strike="noStrike" cap="none" normalizeH="0" baseline="0" dirty="0">
                <a:ln>
                  <a:noFill/>
                </a:ln>
                <a:solidFill>
                  <a:schemeClr val="tx1"/>
                </a:solidFill>
                <a:effectLst/>
                <a:latin typeface="Arial" pitchFamily="34" charset="0"/>
                <a:ea typeface="Times New Roman" pitchFamily="18" charset="0"/>
              </a:rPr>
              <a:t>Completada la revisión y evaluación de la información disponible, la Mesa Técnica acordó la ponderación de cada uno de los parámetros y eligió como primer escenario, el mostrado en la siguiente tabla:</a:t>
            </a:r>
            <a:endParaRPr kumimoji="0" lang="es-VE" sz="1800" b="0" i="0" u="none" strike="noStrike" cap="none" normalizeH="0" baseline="0" dirty="0">
              <a:ln>
                <a:noFill/>
              </a:ln>
              <a:solidFill>
                <a:schemeClr val="tx1"/>
              </a:solidFill>
              <a:effectLst/>
              <a:latin typeface="Arial" pitchFamily="34" charset="0"/>
            </a:endParaRPr>
          </a:p>
        </p:txBody>
      </p:sp>
      <p:graphicFrame>
        <p:nvGraphicFramePr>
          <p:cNvPr id="6" name="5 Tabla"/>
          <p:cNvGraphicFramePr>
            <a:graphicFrameLocks noGrp="1"/>
          </p:cNvGraphicFramePr>
          <p:nvPr/>
        </p:nvGraphicFramePr>
        <p:xfrm>
          <a:off x="1714480" y="2714620"/>
          <a:ext cx="5786478" cy="2822272"/>
        </p:xfrm>
        <a:graphic>
          <a:graphicData uri="http://schemas.openxmlformats.org/drawingml/2006/table">
            <a:tbl>
              <a:tblPr/>
              <a:tblGrid>
                <a:gridCol w="1268823">
                  <a:extLst>
                    <a:ext uri="{9D8B030D-6E8A-4147-A177-3AD203B41FA5}">
                      <a16:colId xmlns:a16="http://schemas.microsoft.com/office/drawing/2014/main" val="20000"/>
                    </a:ext>
                  </a:extLst>
                </a:gridCol>
                <a:gridCol w="2422481">
                  <a:extLst>
                    <a:ext uri="{9D8B030D-6E8A-4147-A177-3AD203B41FA5}">
                      <a16:colId xmlns:a16="http://schemas.microsoft.com/office/drawing/2014/main" val="20001"/>
                    </a:ext>
                  </a:extLst>
                </a:gridCol>
                <a:gridCol w="1268823">
                  <a:extLst>
                    <a:ext uri="{9D8B030D-6E8A-4147-A177-3AD203B41FA5}">
                      <a16:colId xmlns:a16="http://schemas.microsoft.com/office/drawing/2014/main" val="20002"/>
                    </a:ext>
                  </a:extLst>
                </a:gridCol>
                <a:gridCol w="826351">
                  <a:extLst>
                    <a:ext uri="{9D8B030D-6E8A-4147-A177-3AD203B41FA5}">
                      <a16:colId xmlns:a16="http://schemas.microsoft.com/office/drawing/2014/main" val="20003"/>
                    </a:ext>
                  </a:extLst>
                </a:gridCol>
              </a:tblGrid>
              <a:tr h="249024">
                <a:tc rowSpan="2">
                  <a:txBody>
                    <a:bodyPr/>
                    <a:lstStyle/>
                    <a:p>
                      <a:pPr algn="ctr">
                        <a:spcBef>
                          <a:spcPts val="600"/>
                        </a:spcBef>
                        <a:spcAft>
                          <a:spcPts val="600"/>
                        </a:spcAft>
                      </a:pPr>
                      <a:r>
                        <a:rPr lang="es-VE" sz="1200" b="1" dirty="0">
                          <a:latin typeface="Arial"/>
                          <a:ea typeface="Times New Roman"/>
                        </a:rPr>
                        <a:t>ITEM</a:t>
                      </a:r>
                      <a:endParaRPr lang="es-ES" sz="1000" dirty="0">
                        <a:latin typeface="Times New Roman"/>
                        <a:ea typeface="Times New Roman"/>
                      </a:endParaRPr>
                    </a:p>
                  </a:txBody>
                  <a:tcPr marL="68580" marR="68580" marT="0" marB="0" anchor="ctr">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E0E0E0"/>
                    </a:solidFill>
                  </a:tcPr>
                </a:tc>
                <a:tc rowSpan="2">
                  <a:txBody>
                    <a:bodyPr/>
                    <a:lstStyle/>
                    <a:p>
                      <a:pPr algn="ctr">
                        <a:spcBef>
                          <a:spcPts val="600"/>
                        </a:spcBef>
                        <a:spcAft>
                          <a:spcPts val="600"/>
                        </a:spcAft>
                      </a:pPr>
                      <a:r>
                        <a:rPr lang="es-VE" sz="1200" b="1">
                          <a:latin typeface="Arial"/>
                          <a:ea typeface="Times New Roman"/>
                        </a:rPr>
                        <a:t>PARAMETROS</a:t>
                      </a:r>
                      <a:endParaRPr lang="es-ES" sz="1000">
                        <a:latin typeface="Times New Roman"/>
                        <a:ea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E0E0E0"/>
                    </a:solidFill>
                  </a:tcPr>
                </a:tc>
                <a:tc gridSpan="2">
                  <a:txBody>
                    <a:bodyPr/>
                    <a:lstStyle/>
                    <a:p>
                      <a:pPr algn="ctr">
                        <a:spcBef>
                          <a:spcPts val="600"/>
                        </a:spcBef>
                        <a:spcAft>
                          <a:spcPts val="600"/>
                        </a:spcAft>
                      </a:pPr>
                      <a:r>
                        <a:rPr lang="es-VE" sz="1200" b="1">
                          <a:latin typeface="Arial"/>
                          <a:ea typeface="Times New Roman"/>
                        </a:rPr>
                        <a:t>PESOS</a:t>
                      </a:r>
                      <a:endParaRPr lang="es-ES" sz="100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0E0E0"/>
                    </a:solidFill>
                  </a:tcPr>
                </a:tc>
                <a:tc hMerge="1">
                  <a:txBody>
                    <a:bodyPr/>
                    <a:lstStyle/>
                    <a:p>
                      <a:endParaRPr lang="es-ES"/>
                    </a:p>
                  </a:txBody>
                  <a:tcPr/>
                </a:tc>
                <a:extLst>
                  <a:ext uri="{0D108BD9-81ED-4DB2-BD59-A6C34878D82A}">
                    <a16:rowId xmlns:a16="http://schemas.microsoft.com/office/drawing/2014/main" val="10000"/>
                  </a:ext>
                </a:extLst>
              </a:tr>
              <a:tr h="498048">
                <a:tc vMerge="1">
                  <a:txBody>
                    <a:bodyPr/>
                    <a:lstStyle/>
                    <a:p>
                      <a:endParaRPr lang="es-ES"/>
                    </a:p>
                  </a:txBody>
                  <a:tcPr/>
                </a:tc>
                <a:tc vMerge="1">
                  <a:txBody>
                    <a:bodyPr/>
                    <a:lstStyle/>
                    <a:p>
                      <a:endParaRPr lang="es-ES"/>
                    </a:p>
                  </a:txBody>
                  <a:tcPr/>
                </a:tc>
                <a:tc>
                  <a:txBody>
                    <a:bodyPr/>
                    <a:lstStyle/>
                    <a:p>
                      <a:pPr algn="ctr">
                        <a:spcBef>
                          <a:spcPts val="600"/>
                        </a:spcBef>
                        <a:spcAft>
                          <a:spcPts val="600"/>
                        </a:spcAft>
                      </a:pPr>
                      <a:r>
                        <a:rPr lang="es-VE" sz="1200" b="1">
                          <a:latin typeface="Arial"/>
                          <a:ea typeface="Times New Roman"/>
                        </a:rPr>
                        <a:t>Absoluto</a:t>
                      </a:r>
                      <a:endParaRPr lang="es-ES" sz="100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E0E0E0"/>
                    </a:solidFill>
                  </a:tcPr>
                </a:tc>
                <a:tc>
                  <a:txBody>
                    <a:bodyPr/>
                    <a:lstStyle/>
                    <a:p>
                      <a:pPr algn="ctr">
                        <a:spcBef>
                          <a:spcPts val="600"/>
                        </a:spcBef>
                        <a:spcAft>
                          <a:spcPts val="600"/>
                        </a:spcAft>
                      </a:pPr>
                      <a:r>
                        <a:rPr lang="es-VE" sz="1200" b="1">
                          <a:latin typeface="Arial"/>
                          <a:ea typeface="Times New Roman"/>
                        </a:rPr>
                        <a:t>%</a:t>
                      </a:r>
                      <a:endParaRPr lang="es-ES" sz="100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E0E0E0"/>
                    </a:solidFill>
                  </a:tcPr>
                </a:tc>
                <a:extLst>
                  <a:ext uri="{0D108BD9-81ED-4DB2-BD59-A6C34878D82A}">
                    <a16:rowId xmlns:a16="http://schemas.microsoft.com/office/drawing/2014/main" val="10001"/>
                  </a:ext>
                </a:extLst>
              </a:tr>
              <a:tr h="207520">
                <a:tc>
                  <a:txBody>
                    <a:bodyPr/>
                    <a:lstStyle/>
                    <a:p>
                      <a:pPr algn="ctr">
                        <a:spcBef>
                          <a:spcPts val="600"/>
                        </a:spcBef>
                        <a:spcAft>
                          <a:spcPts val="600"/>
                        </a:spcAft>
                      </a:pPr>
                      <a:r>
                        <a:rPr lang="es-VE" sz="1000">
                          <a:latin typeface="Arial"/>
                          <a:ea typeface="Times New Roman"/>
                        </a:rPr>
                        <a:t>1</a:t>
                      </a:r>
                      <a:endParaRPr lang="es-ES" sz="1000">
                        <a:latin typeface="Times New Roman"/>
                        <a:ea typeface="Times New Roman"/>
                      </a:endParaRPr>
                    </a:p>
                  </a:txBody>
                  <a:tcPr marL="68580" marR="68580"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Bef>
                          <a:spcPts val="600"/>
                        </a:spcBef>
                        <a:spcAft>
                          <a:spcPts val="600"/>
                        </a:spcAft>
                      </a:pPr>
                      <a:r>
                        <a:rPr lang="es-VE" sz="1000">
                          <a:latin typeface="Arial"/>
                          <a:ea typeface="Times New Roman"/>
                        </a:rPr>
                        <a:t>CONFIABILDAD</a:t>
                      </a:r>
                      <a:endParaRPr lang="es-ES" sz="100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600"/>
                        </a:spcBef>
                        <a:spcAft>
                          <a:spcPts val="600"/>
                        </a:spcAft>
                      </a:pPr>
                      <a:r>
                        <a:rPr lang="es-VE" sz="1000">
                          <a:latin typeface="Arial"/>
                          <a:ea typeface="Times New Roman"/>
                        </a:rPr>
                        <a:t>5</a:t>
                      </a:r>
                      <a:endParaRPr lang="es-ES" sz="100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600"/>
                        </a:spcBef>
                        <a:spcAft>
                          <a:spcPts val="600"/>
                        </a:spcAft>
                      </a:pPr>
                      <a:r>
                        <a:rPr lang="es-VE" sz="1000">
                          <a:latin typeface="Arial"/>
                          <a:ea typeface="Times New Roman"/>
                        </a:rPr>
                        <a:t>22</a:t>
                      </a:r>
                      <a:endParaRPr lang="es-ES" sz="100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207520">
                <a:tc>
                  <a:txBody>
                    <a:bodyPr/>
                    <a:lstStyle/>
                    <a:p>
                      <a:pPr algn="ctr">
                        <a:spcBef>
                          <a:spcPts val="600"/>
                        </a:spcBef>
                        <a:spcAft>
                          <a:spcPts val="600"/>
                        </a:spcAft>
                      </a:pPr>
                      <a:r>
                        <a:rPr lang="es-VE" sz="1000">
                          <a:latin typeface="Arial"/>
                          <a:ea typeface="Times New Roman"/>
                        </a:rPr>
                        <a:t>2</a:t>
                      </a:r>
                      <a:endParaRPr lang="es-ES" sz="1000">
                        <a:latin typeface="Times New Roman"/>
                        <a:ea typeface="Times New Roman"/>
                      </a:endParaRPr>
                    </a:p>
                  </a:txBody>
                  <a:tcPr marL="68580" marR="68580"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Bef>
                          <a:spcPts val="600"/>
                        </a:spcBef>
                        <a:spcAft>
                          <a:spcPts val="600"/>
                        </a:spcAft>
                      </a:pPr>
                      <a:r>
                        <a:rPr lang="es-VE" sz="1000">
                          <a:latin typeface="Arial"/>
                          <a:ea typeface="Times New Roman"/>
                        </a:rPr>
                        <a:t>ESPACIO FISICO</a:t>
                      </a:r>
                      <a:endParaRPr lang="es-ES" sz="100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600"/>
                        </a:spcBef>
                        <a:spcAft>
                          <a:spcPts val="600"/>
                        </a:spcAft>
                      </a:pPr>
                      <a:r>
                        <a:rPr lang="es-VE" sz="1000">
                          <a:latin typeface="Arial"/>
                          <a:ea typeface="Times New Roman"/>
                        </a:rPr>
                        <a:t>2</a:t>
                      </a:r>
                      <a:endParaRPr lang="es-ES" sz="100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600"/>
                        </a:spcBef>
                        <a:spcAft>
                          <a:spcPts val="600"/>
                        </a:spcAft>
                      </a:pPr>
                      <a:r>
                        <a:rPr lang="es-VE" sz="1000">
                          <a:latin typeface="Arial"/>
                          <a:ea typeface="Times New Roman"/>
                        </a:rPr>
                        <a:t>9</a:t>
                      </a:r>
                      <a:endParaRPr lang="es-ES" sz="100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415040">
                <a:tc>
                  <a:txBody>
                    <a:bodyPr/>
                    <a:lstStyle/>
                    <a:p>
                      <a:pPr algn="ctr">
                        <a:spcBef>
                          <a:spcPts val="600"/>
                        </a:spcBef>
                        <a:spcAft>
                          <a:spcPts val="600"/>
                        </a:spcAft>
                      </a:pPr>
                      <a:r>
                        <a:rPr lang="es-VE" sz="1000" dirty="0">
                          <a:latin typeface="Arial"/>
                          <a:ea typeface="Times New Roman"/>
                        </a:rPr>
                        <a:t>3</a:t>
                      </a:r>
                      <a:endParaRPr lang="es-ES" sz="1000" dirty="0">
                        <a:latin typeface="Times New Roman"/>
                        <a:ea typeface="Times New Roman"/>
                      </a:endParaRPr>
                    </a:p>
                  </a:txBody>
                  <a:tcPr marL="68580" marR="68580"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Bef>
                          <a:spcPts val="600"/>
                        </a:spcBef>
                        <a:spcAft>
                          <a:spcPts val="600"/>
                        </a:spcAft>
                      </a:pPr>
                      <a:r>
                        <a:rPr lang="es-VE" sz="1000">
                          <a:latin typeface="Arial"/>
                          <a:ea typeface="Times New Roman"/>
                        </a:rPr>
                        <a:t>FACILIDAD DE. MANTENIMIENTO</a:t>
                      </a:r>
                      <a:endParaRPr lang="es-ES" sz="100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600"/>
                        </a:spcBef>
                        <a:spcAft>
                          <a:spcPts val="600"/>
                        </a:spcAft>
                      </a:pPr>
                      <a:r>
                        <a:rPr lang="es-VE" sz="1000">
                          <a:latin typeface="Arial"/>
                          <a:ea typeface="Times New Roman"/>
                        </a:rPr>
                        <a:t>4</a:t>
                      </a:r>
                      <a:endParaRPr lang="es-ES" sz="100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600"/>
                        </a:spcBef>
                        <a:spcAft>
                          <a:spcPts val="600"/>
                        </a:spcAft>
                      </a:pPr>
                      <a:r>
                        <a:rPr lang="es-VE" sz="1000">
                          <a:latin typeface="Arial"/>
                          <a:ea typeface="Times New Roman"/>
                        </a:rPr>
                        <a:t>17</a:t>
                      </a:r>
                      <a:endParaRPr lang="es-ES" sz="100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r h="207520">
                <a:tc>
                  <a:txBody>
                    <a:bodyPr/>
                    <a:lstStyle/>
                    <a:p>
                      <a:pPr algn="ctr">
                        <a:spcBef>
                          <a:spcPts val="600"/>
                        </a:spcBef>
                        <a:spcAft>
                          <a:spcPts val="600"/>
                        </a:spcAft>
                      </a:pPr>
                      <a:r>
                        <a:rPr lang="es-VE" sz="1000">
                          <a:latin typeface="Arial"/>
                          <a:ea typeface="Times New Roman"/>
                        </a:rPr>
                        <a:t>4</a:t>
                      </a:r>
                      <a:endParaRPr lang="es-ES" sz="1000">
                        <a:latin typeface="Times New Roman"/>
                        <a:ea typeface="Times New Roman"/>
                      </a:endParaRPr>
                    </a:p>
                  </a:txBody>
                  <a:tcPr marL="68580" marR="68580"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Bef>
                          <a:spcPts val="600"/>
                        </a:spcBef>
                        <a:spcAft>
                          <a:spcPts val="600"/>
                        </a:spcAft>
                      </a:pPr>
                      <a:r>
                        <a:rPr lang="es-VE" sz="1000">
                          <a:latin typeface="Arial"/>
                          <a:ea typeface="Times New Roman"/>
                        </a:rPr>
                        <a:t>COSTO</a:t>
                      </a:r>
                      <a:endParaRPr lang="es-ES" sz="100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600"/>
                        </a:spcBef>
                        <a:spcAft>
                          <a:spcPts val="600"/>
                        </a:spcAft>
                      </a:pPr>
                      <a:r>
                        <a:rPr lang="es-VE" sz="1000">
                          <a:latin typeface="Arial"/>
                          <a:ea typeface="Times New Roman"/>
                        </a:rPr>
                        <a:t>3</a:t>
                      </a:r>
                      <a:endParaRPr lang="es-ES" sz="100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600"/>
                        </a:spcBef>
                        <a:spcAft>
                          <a:spcPts val="600"/>
                        </a:spcAft>
                      </a:pPr>
                      <a:r>
                        <a:rPr lang="es-VE" sz="1000">
                          <a:latin typeface="Arial"/>
                          <a:ea typeface="Times New Roman"/>
                        </a:rPr>
                        <a:t>13</a:t>
                      </a:r>
                      <a:endParaRPr lang="es-ES" sz="100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5"/>
                  </a:ext>
                </a:extLst>
              </a:tr>
              <a:tr h="207520">
                <a:tc>
                  <a:txBody>
                    <a:bodyPr/>
                    <a:lstStyle/>
                    <a:p>
                      <a:pPr algn="ctr">
                        <a:spcBef>
                          <a:spcPts val="600"/>
                        </a:spcBef>
                        <a:spcAft>
                          <a:spcPts val="600"/>
                        </a:spcAft>
                      </a:pPr>
                      <a:r>
                        <a:rPr lang="es-VE" sz="1000">
                          <a:latin typeface="Arial"/>
                          <a:ea typeface="Times New Roman"/>
                        </a:rPr>
                        <a:t>5</a:t>
                      </a:r>
                      <a:endParaRPr lang="es-ES" sz="1000">
                        <a:latin typeface="Times New Roman"/>
                        <a:ea typeface="Times New Roman"/>
                      </a:endParaRPr>
                    </a:p>
                  </a:txBody>
                  <a:tcPr marL="68580" marR="68580"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Bef>
                          <a:spcPts val="600"/>
                        </a:spcBef>
                        <a:spcAft>
                          <a:spcPts val="600"/>
                        </a:spcAft>
                      </a:pPr>
                      <a:r>
                        <a:rPr lang="es-VE" sz="1000">
                          <a:latin typeface="Arial"/>
                          <a:ea typeface="Times New Roman"/>
                        </a:rPr>
                        <a:t>FAC. EXPANSION</a:t>
                      </a:r>
                      <a:endParaRPr lang="es-ES" sz="100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600"/>
                        </a:spcBef>
                        <a:spcAft>
                          <a:spcPts val="600"/>
                        </a:spcAft>
                      </a:pPr>
                      <a:r>
                        <a:rPr lang="es-VE" sz="1000">
                          <a:latin typeface="Arial"/>
                          <a:ea typeface="Times New Roman"/>
                        </a:rPr>
                        <a:t>2</a:t>
                      </a:r>
                      <a:endParaRPr lang="es-ES" sz="100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600"/>
                        </a:spcBef>
                        <a:spcAft>
                          <a:spcPts val="600"/>
                        </a:spcAft>
                      </a:pPr>
                      <a:r>
                        <a:rPr lang="es-VE" sz="1000">
                          <a:latin typeface="Arial"/>
                          <a:ea typeface="Times New Roman"/>
                        </a:rPr>
                        <a:t>9</a:t>
                      </a:r>
                      <a:endParaRPr lang="es-ES" sz="100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6"/>
                  </a:ext>
                </a:extLst>
              </a:tr>
              <a:tr h="207520">
                <a:tc>
                  <a:txBody>
                    <a:bodyPr/>
                    <a:lstStyle/>
                    <a:p>
                      <a:pPr algn="ctr">
                        <a:spcBef>
                          <a:spcPts val="600"/>
                        </a:spcBef>
                        <a:spcAft>
                          <a:spcPts val="600"/>
                        </a:spcAft>
                      </a:pPr>
                      <a:r>
                        <a:rPr lang="es-VE" sz="1000">
                          <a:latin typeface="Arial"/>
                          <a:ea typeface="Times New Roman"/>
                        </a:rPr>
                        <a:t>6</a:t>
                      </a:r>
                      <a:endParaRPr lang="es-ES" sz="1000">
                        <a:latin typeface="Times New Roman"/>
                        <a:ea typeface="Times New Roman"/>
                      </a:endParaRPr>
                    </a:p>
                  </a:txBody>
                  <a:tcPr marL="68580" marR="68580"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Bef>
                          <a:spcPts val="600"/>
                        </a:spcBef>
                        <a:spcAft>
                          <a:spcPts val="600"/>
                        </a:spcAft>
                      </a:pPr>
                      <a:r>
                        <a:rPr lang="es-VE" sz="1000">
                          <a:latin typeface="Arial"/>
                          <a:ea typeface="Times New Roman"/>
                        </a:rPr>
                        <a:t>FAC Y MODULACIO</a:t>
                      </a:r>
                      <a:endParaRPr lang="es-ES" sz="100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600"/>
                        </a:spcBef>
                        <a:spcAft>
                          <a:spcPts val="600"/>
                        </a:spcAft>
                      </a:pPr>
                      <a:r>
                        <a:rPr lang="es-VE" sz="1000">
                          <a:latin typeface="Arial"/>
                          <a:ea typeface="Times New Roman"/>
                        </a:rPr>
                        <a:t>0</a:t>
                      </a:r>
                      <a:endParaRPr lang="es-ES" sz="100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600"/>
                        </a:spcBef>
                        <a:spcAft>
                          <a:spcPts val="600"/>
                        </a:spcAft>
                      </a:pPr>
                      <a:r>
                        <a:rPr lang="es-VE" sz="1000">
                          <a:latin typeface="Arial"/>
                          <a:ea typeface="Times New Roman"/>
                        </a:rPr>
                        <a:t>0</a:t>
                      </a:r>
                      <a:endParaRPr lang="es-ES" sz="100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7"/>
                  </a:ext>
                </a:extLst>
              </a:tr>
              <a:tr h="207520">
                <a:tc>
                  <a:txBody>
                    <a:bodyPr/>
                    <a:lstStyle/>
                    <a:p>
                      <a:pPr algn="ctr">
                        <a:spcBef>
                          <a:spcPts val="600"/>
                        </a:spcBef>
                        <a:spcAft>
                          <a:spcPts val="600"/>
                        </a:spcAft>
                      </a:pPr>
                      <a:r>
                        <a:rPr lang="es-VE" sz="1000">
                          <a:latin typeface="Arial"/>
                          <a:ea typeface="Times New Roman"/>
                        </a:rPr>
                        <a:t>7</a:t>
                      </a:r>
                      <a:endParaRPr lang="es-ES" sz="1000">
                        <a:latin typeface="Times New Roman"/>
                        <a:ea typeface="Times New Roman"/>
                      </a:endParaRPr>
                    </a:p>
                  </a:txBody>
                  <a:tcPr marL="68580" marR="68580"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Bef>
                          <a:spcPts val="600"/>
                        </a:spcBef>
                        <a:spcAft>
                          <a:spcPts val="600"/>
                        </a:spcAft>
                      </a:pPr>
                      <a:r>
                        <a:rPr lang="es-VE" sz="1000">
                          <a:latin typeface="Arial"/>
                          <a:ea typeface="Times New Roman"/>
                        </a:rPr>
                        <a:t>FAC. DE OPERACION</a:t>
                      </a:r>
                      <a:endParaRPr lang="es-ES" sz="100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600"/>
                        </a:spcBef>
                        <a:spcAft>
                          <a:spcPts val="600"/>
                        </a:spcAft>
                      </a:pPr>
                      <a:r>
                        <a:rPr lang="es-VE" sz="1000">
                          <a:latin typeface="Arial"/>
                          <a:ea typeface="Times New Roman"/>
                        </a:rPr>
                        <a:t>4</a:t>
                      </a:r>
                      <a:endParaRPr lang="es-ES" sz="100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600"/>
                        </a:spcBef>
                        <a:spcAft>
                          <a:spcPts val="600"/>
                        </a:spcAft>
                      </a:pPr>
                      <a:r>
                        <a:rPr lang="es-VE" sz="1000">
                          <a:latin typeface="Arial"/>
                          <a:ea typeface="Times New Roman"/>
                        </a:rPr>
                        <a:t>17</a:t>
                      </a:r>
                      <a:endParaRPr lang="es-ES" sz="100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8"/>
                  </a:ext>
                </a:extLst>
              </a:tr>
              <a:tr h="207520">
                <a:tc>
                  <a:txBody>
                    <a:bodyPr/>
                    <a:lstStyle/>
                    <a:p>
                      <a:pPr algn="ctr">
                        <a:spcBef>
                          <a:spcPts val="600"/>
                        </a:spcBef>
                        <a:spcAft>
                          <a:spcPts val="600"/>
                        </a:spcAft>
                      </a:pPr>
                      <a:r>
                        <a:rPr lang="es-VE" sz="1000">
                          <a:latin typeface="Arial"/>
                          <a:ea typeface="Times New Roman"/>
                        </a:rPr>
                        <a:t>8</a:t>
                      </a:r>
                      <a:endParaRPr lang="es-ES" sz="1000">
                        <a:latin typeface="Times New Roman"/>
                        <a:ea typeface="Times New Roman"/>
                      </a:endParaRPr>
                    </a:p>
                  </a:txBody>
                  <a:tcPr marL="68580" marR="68580"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Bef>
                          <a:spcPts val="600"/>
                        </a:spcBef>
                        <a:spcAft>
                          <a:spcPts val="600"/>
                        </a:spcAft>
                      </a:pPr>
                      <a:r>
                        <a:rPr lang="es-VE" sz="1000">
                          <a:latin typeface="Arial"/>
                          <a:ea typeface="Times New Roman"/>
                        </a:rPr>
                        <a:t>FAC. CONSTRUCCION</a:t>
                      </a:r>
                      <a:endParaRPr lang="es-ES" sz="100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600"/>
                        </a:spcBef>
                        <a:spcAft>
                          <a:spcPts val="600"/>
                        </a:spcAft>
                      </a:pPr>
                      <a:r>
                        <a:rPr lang="es-VE" sz="1000">
                          <a:latin typeface="Arial"/>
                          <a:ea typeface="Times New Roman"/>
                        </a:rPr>
                        <a:t>3</a:t>
                      </a:r>
                      <a:endParaRPr lang="es-ES" sz="100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600"/>
                        </a:spcBef>
                        <a:spcAft>
                          <a:spcPts val="600"/>
                        </a:spcAft>
                      </a:pPr>
                      <a:r>
                        <a:rPr lang="es-VE" sz="1000">
                          <a:latin typeface="Arial"/>
                          <a:ea typeface="Times New Roman"/>
                        </a:rPr>
                        <a:t>13</a:t>
                      </a:r>
                      <a:endParaRPr lang="es-ES" sz="100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9"/>
                  </a:ext>
                </a:extLst>
              </a:tr>
              <a:tr h="207520">
                <a:tc>
                  <a:txBody>
                    <a:bodyPr/>
                    <a:lstStyle/>
                    <a:p>
                      <a:pPr algn="ctr">
                        <a:spcBef>
                          <a:spcPts val="600"/>
                        </a:spcBef>
                        <a:spcAft>
                          <a:spcPts val="600"/>
                        </a:spcAft>
                      </a:pPr>
                      <a:endParaRPr lang="es-VE" sz="1000">
                        <a:latin typeface="Arial"/>
                        <a:ea typeface="Times New Roman"/>
                      </a:endParaRPr>
                    </a:p>
                  </a:txBody>
                  <a:tcPr marL="68580" marR="68580"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just">
                        <a:spcBef>
                          <a:spcPts val="600"/>
                        </a:spcBef>
                        <a:spcAft>
                          <a:spcPts val="600"/>
                        </a:spcAft>
                      </a:pPr>
                      <a:r>
                        <a:rPr lang="es-VE" sz="1000" b="1">
                          <a:latin typeface="Arial"/>
                          <a:ea typeface="Times New Roman"/>
                        </a:rPr>
                        <a:t>TOTAL</a:t>
                      </a:r>
                      <a:endParaRPr lang="es-ES" sz="100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a:spcBef>
                          <a:spcPts val="600"/>
                        </a:spcBef>
                        <a:spcAft>
                          <a:spcPts val="600"/>
                        </a:spcAft>
                      </a:pPr>
                      <a:r>
                        <a:rPr lang="es-VE" sz="1000" b="1">
                          <a:latin typeface="Arial"/>
                          <a:ea typeface="Times New Roman"/>
                        </a:rPr>
                        <a:t>23</a:t>
                      </a:r>
                      <a:endParaRPr lang="es-ES" sz="100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a:spcBef>
                          <a:spcPts val="600"/>
                        </a:spcBef>
                        <a:spcAft>
                          <a:spcPts val="600"/>
                        </a:spcAft>
                      </a:pPr>
                      <a:r>
                        <a:rPr lang="es-VE" sz="1000" b="1" dirty="0">
                          <a:latin typeface="Arial"/>
                          <a:ea typeface="Times New Roman"/>
                        </a:rPr>
                        <a:t>100</a:t>
                      </a:r>
                      <a:endParaRPr lang="es-ES" sz="1000" dirty="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0"/>
                  </a:ext>
                </a:extLst>
              </a:tr>
            </a:tbl>
          </a:graphicData>
        </a:graphic>
      </p:graphicFrame>
      <p:sp>
        <p:nvSpPr>
          <p:cNvPr id="8" name="7 Rectángulo"/>
          <p:cNvSpPr/>
          <p:nvPr/>
        </p:nvSpPr>
        <p:spPr>
          <a:xfrm>
            <a:off x="2428860" y="500042"/>
            <a:ext cx="4572000" cy="590931"/>
          </a:xfrm>
          <a:prstGeom prst="rect">
            <a:avLst/>
          </a:prstGeom>
        </p:spPr>
        <p:txBody>
          <a:bodyPr>
            <a:spAutoFit/>
          </a:bodyPr>
          <a:lstStyle/>
          <a:p>
            <a:pPr algn="ctr">
              <a:lnSpc>
                <a:spcPct val="90000"/>
              </a:lnSpc>
              <a:spcBef>
                <a:spcPct val="50000"/>
              </a:spcBef>
              <a:defRPr/>
            </a:pPr>
            <a:r>
              <a:rPr lang="es-ES_tradnl" b="1" dirty="0">
                <a:effectLst>
                  <a:outerShdw blurRad="38100" dist="38100" dir="2700000" algn="tl">
                    <a:srgbClr val="000000"/>
                  </a:outerShdw>
                </a:effectLst>
                <a:latin typeface="Arial" pitchFamily="34" charset="0"/>
                <a:cs typeface="Arial" pitchFamily="34" charset="0"/>
              </a:rPr>
              <a:t>Metodología de Selección Ponderación de Parámetros </a:t>
            </a:r>
          </a:p>
        </p:txBody>
      </p:sp>
      <p:pic>
        <p:nvPicPr>
          <p:cNvPr id="9" name="Imagen 2"/>
          <p:cNvPicPr>
            <a:picLocks noChangeAspect="1" noChangeArrowheads="1"/>
          </p:cNvPicPr>
          <p:nvPr/>
        </p:nvPicPr>
        <p:blipFill>
          <a:blip r:embed="rId2" cstate="print"/>
          <a:srcRect/>
          <a:stretch>
            <a:fillRect/>
          </a:stretch>
        </p:blipFill>
        <p:spPr bwMode="auto">
          <a:xfrm>
            <a:off x="0" y="0"/>
            <a:ext cx="1119693" cy="1167432"/>
          </a:xfrm>
          <a:prstGeom prst="rect">
            <a:avLst/>
          </a:prstGeom>
          <a:noFill/>
          <a:ln w="9525">
            <a:noFill/>
            <a:miter lim="800000"/>
            <a:headEnd/>
            <a:tailEnd/>
          </a:ln>
        </p:spPr>
      </p:pic>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7" name="Rectangle 1"/>
          <p:cNvSpPr>
            <a:spLocks noChangeArrowheads="1"/>
          </p:cNvSpPr>
          <p:nvPr/>
        </p:nvSpPr>
        <p:spPr bwMode="auto">
          <a:xfrm>
            <a:off x="857224" y="1735953"/>
            <a:ext cx="7429552" cy="889154"/>
          </a:xfrm>
          <a:prstGeom prst="rect">
            <a:avLst/>
          </a:prstGeom>
          <a:ln>
            <a:headEnd/>
            <a:tailEnd/>
          </a:ln>
        </p:spPr>
        <p:style>
          <a:lnRef idx="2">
            <a:schemeClr val="accent1"/>
          </a:lnRef>
          <a:fillRef idx="1">
            <a:schemeClr val="lt1"/>
          </a:fillRef>
          <a:effectRef idx="0">
            <a:schemeClr val="accent1"/>
          </a:effectRef>
          <a:fontRef idx="minor">
            <a:schemeClr val="dk1"/>
          </a:fontRef>
        </p:style>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50000"/>
              </a:lnSpc>
              <a:spcBef>
                <a:spcPct val="0"/>
              </a:spcBef>
              <a:spcAft>
                <a:spcPct val="0"/>
              </a:spcAft>
              <a:buClrTx/>
              <a:buSzTx/>
              <a:buFontTx/>
              <a:buChar char="•"/>
              <a:tabLst>
                <a:tab pos="228600" algn="l"/>
              </a:tabLst>
            </a:pPr>
            <a:r>
              <a:rPr kumimoji="0" lang="es-VE" sz="1200" b="0" i="0" u="none" strike="noStrike" cap="none" normalizeH="0" baseline="0" dirty="0">
                <a:ln>
                  <a:noFill/>
                </a:ln>
                <a:solidFill>
                  <a:schemeClr val="tx1"/>
                </a:solidFill>
                <a:effectLst/>
                <a:latin typeface="Arial" pitchFamily="34" charset="0"/>
                <a:ea typeface="Times New Roman" pitchFamily="18" charset="0"/>
              </a:rPr>
              <a:t>La mesa técnica evaluó los diferentes esquemas eléctricos: Interruptor y Medio, Anillo Combinado Alto Perfil, Doble Barra y Barra Principal con barra de Transferencia, dando como resultado lo indicado en la Tabla </a:t>
            </a:r>
            <a:r>
              <a:rPr kumimoji="0" lang="es-ES" sz="1200" b="1" i="0" u="none" strike="noStrike" cap="none" normalizeH="0" baseline="0" dirty="0">
                <a:ln>
                  <a:noFill/>
                </a:ln>
                <a:solidFill>
                  <a:schemeClr val="tx1"/>
                </a:solidFill>
                <a:effectLst/>
                <a:latin typeface="Arial" pitchFamily="34" charset="0"/>
                <a:ea typeface="Times New Roman" pitchFamily="18" charset="0"/>
              </a:rPr>
              <a:t>ESCENARIO 1</a:t>
            </a:r>
            <a:r>
              <a:rPr kumimoji="0" lang="es-ES" sz="1200" b="0" i="0" u="none" strike="noStrike" cap="none" normalizeH="0" baseline="0" dirty="0">
                <a:ln>
                  <a:noFill/>
                </a:ln>
                <a:solidFill>
                  <a:schemeClr val="tx1"/>
                </a:solidFill>
                <a:effectLst/>
                <a:latin typeface="Arial" pitchFamily="34" charset="0"/>
                <a:ea typeface="Times New Roman" pitchFamily="18" charset="0"/>
              </a:rPr>
              <a:t>:</a:t>
            </a:r>
            <a:endParaRPr kumimoji="0" lang="es-ES" sz="1800" b="0" i="0" u="none" strike="noStrike" cap="none" normalizeH="0" baseline="0" dirty="0">
              <a:ln>
                <a:noFill/>
              </a:ln>
              <a:solidFill>
                <a:schemeClr val="tx1"/>
              </a:solidFill>
              <a:effectLst/>
              <a:latin typeface="Arial" pitchFamily="34" charset="0"/>
            </a:endParaRPr>
          </a:p>
        </p:txBody>
      </p:sp>
      <p:sp>
        <p:nvSpPr>
          <p:cNvPr id="126978" name="Rectangle 2"/>
          <p:cNvSpPr>
            <a:spLocks noChangeArrowheads="1"/>
          </p:cNvSpPr>
          <p:nvPr/>
        </p:nvSpPr>
        <p:spPr bwMode="auto">
          <a:xfrm>
            <a:off x="857224" y="2857496"/>
            <a:ext cx="7429552" cy="1200329"/>
          </a:xfrm>
          <a:prstGeom prst="rect">
            <a:avLst/>
          </a:prstGeom>
          <a:ln>
            <a:headEnd/>
            <a:tailEnd/>
          </a:ln>
        </p:spPr>
        <p:style>
          <a:lnRef idx="2">
            <a:schemeClr val="accent1"/>
          </a:lnRef>
          <a:fillRef idx="1">
            <a:schemeClr val="lt1"/>
          </a:fillRef>
          <a:effectRef idx="0">
            <a:schemeClr val="accent1"/>
          </a:effectRef>
          <a:fontRef idx="minor">
            <a:schemeClr val="dk1"/>
          </a:fontRef>
        </p:style>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50000"/>
              </a:lnSpc>
              <a:spcBef>
                <a:spcPct val="0"/>
              </a:spcBef>
              <a:spcAft>
                <a:spcPct val="0"/>
              </a:spcAft>
              <a:buClrTx/>
              <a:buSzTx/>
              <a:buFontTx/>
              <a:buChar char="•"/>
              <a:tabLst>
                <a:tab pos="228600" algn="l"/>
              </a:tabLst>
            </a:pPr>
            <a:r>
              <a:rPr kumimoji="0" lang="es-VE" sz="1200" b="0" i="0" u="none" strike="noStrike" cap="none" normalizeH="0" baseline="0" dirty="0">
                <a:ln>
                  <a:noFill/>
                </a:ln>
                <a:solidFill>
                  <a:schemeClr val="tx1"/>
                </a:solidFill>
                <a:effectLst/>
                <a:latin typeface="Arial" pitchFamily="34" charset="0"/>
                <a:ea typeface="Times New Roman" pitchFamily="18" charset="0"/>
              </a:rPr>
              <a:t>Posterior a estos resultados, se realizó un ajuste de sensibilidad de los parámetros, a fin de verificar la tolerancia de los resultados obtenidos. La ponderación de los parámetros, una vez aplicado el ajuste de sensibilidad, se indica en la siguiente tabla. Así mismo, los resultados de la evaluación, con estos pesos, se muestran en la Tabla </a:t>
            </a:r>
            <a:r>
              <a:rPr kumimoji="0" lang="es-ES" sz="1200" b="1" i="0" u="none" strike="noStrike" cap="none" normalizeH="0" baseline="0" dirty="0">
                <a:ln>
                  <a:noFill/>
                </a:ln>
                <a:solidFill>
                  <a:schemeClr val="tx1"/>
                </a:solidFill>
                <a:effectLst/>
                <a:latin typeface="Arial" pitchFamily="34" charset="0"/>
                <a:ea typeface="Times New Roman" pitchFamily="18" charset="0"/>
              </a:rPr>
              <a:t>ESCENARIO 2</a:t>
            </a:r>
            <a:r>
              <a:rPr kumimoji="0" lang="es-VE" sz="1200" b="0" i="0" u="none" strike="noStrike" cap="none" normalizeH="0" baseline="0" dirty="0">
                <a:ln>
                  <a:noFill/>
                </a:ln>
                <a:solidFill>
                  <a:schemeClr val="tx1"/>
                </a:solidFill>
                <a:effectLst/>
                <a:latin typeface="Arial" pitchFamily="34" charset="0"/>
                <a:ea typeface="Times New Roman" pitchFamily="18" charset="0"/>
              </a:rPr>
              <a:t>:</a:t>
            </a:r>
            <a:endParaRPr kumimoji="0" lang="es-VE" sz="1800" b="0" i="0" u="none" strike="noStrike" cap="none" normalizeH="0" baseline="0" dirty="0">
              <a:ln>
                <a:noFill/>
              </a:ln>
              <a:solidFill>
                <a:schemeClr val="tx1"/>
              </a:solidFill>
              <a:effectLst/>
              <a:latin typeface="Arial" pitchFamily="34" charset="0"/>
            </a:endParaRPr>
          </a:p>
        </p:txBody>
      </p:sp>
      <p:graphicFrame>
        <p:nvGraphicFramePr>
          <p:cNvPr id="7" name="6 Tabla"/>
          <p:cNvGraphicFramePr>
            <a:graphicFrameLocks noGrp="1"/>
          </p:cNvGraphicFramePr>
          <p:nvPr/>
        </p:nvGraphicFramePr>
        <p:xfrm>
          <a:off x="2285984" y="4357694"/>
          <a:ext cx="3429023" cy="2072640"/>
        </p:xfrm>
        <a:graphic>
          <a:graphicData uri="http://schemas.openxmlformats.org/drawingml/2006/table">
            <a:tbl>
              <a:tblPr/>
              <a:tblGrid>
                <a:gridCol w="655374">
                  <a:extLst>
                    <a:ext uri="{9D8B030D-6E8A-4147-A177-3AD203B41FA5}">
                      <a16:colId xmlns:a16="http://schemas.microsoft.com/office/drawing/2014/main" val="20000"/>
                    </a:ext>
                  </a:extLst>
                </a:gridCol>
                <a:gridCol w="1579485">
                  <a:extLst>
                    <a:ext uri="{9D8B030D-6E8A-4147-A177-3AD203B41FA5}">
                      <a16:colId xmlns:a16="http://schemas.microsoft.com/office/drawing/2014/main" val="20001"/>
                    </a:ext>
                  </a:extLst>
                </a:gridCol>
                <a:gridCol w="655374">
                  <a:extLst>
                    <a:ext uri="{9D8B030D-6E8A-4147-A177-3AD203B41FA5}">
                      <a16:colId xmlns:a16="http://schemas.microsoft.com/office/drawing/2014/main" val="20002"/>
                    </a:ext>
                  </a:extLst>
                </a:gridCol>
                <a:gridCol w="538790">
                  <a:extLst>
                    <a:ext uri="{9D8B030D-6E8A-4147-A177-3AD203B41FA5}">
                      <a16:colId xmlns:a16="http://schemas.microsoft.com/office/drawing/2014/main" val="20003"/>
                    </a:ext>
                  </a:extLst>
                </a:gridCol>
              </a:tblGrid>
              <a:tr h="0">
                <a:tc rowSpan="2">
                  <a:txBody>
                    <a:bodyPr/>
                    <a:lstStyle/>
                    <a:p>
                      <a:pPr algn="ctr">
                        <a:spcBef>
                          <a:spcPts val="600"/>
                        </a:spcBef>
                        <a:spcAft>
                          <a:spcPts val="600"/>
                        </a:spcAft>
                      </a:pPr>
                      <a:r>
                        <a:rPr lang="es-VE" sz="1200" b="1">
                          <a:latin typeface="Arial"/>
                          <a:ea typeface="Times New Roman"/>
                        </a:rPr>
                        <a:t>ITEM</a:t>
                      </a:r>
                      <a:endParaRPr lang="es-ES" sz="1000">
                        <a:latin typeface="Times New Roman"/>
                        <a:ea typeface="Times New Roman"/>
                      </a:endParaRPr>
                    </a:p>
                  </a:txBody>
                  <a:tcPr marL="68580" marR="68580" marT="0" marB="0" anchor="ctr">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0E0E0"/>
                    </a:solidFill>
                  </a:tcPr>
                </a:tc>
                <a:tc rowSpan="2">
                  <a:txBody>
                    <a:bodyPr/>
                    <a:lstStyle/>
                    <a:p>
                      <a:pPr algn="ctr">
                        <a:spcBef>
                          <a:spcPts val="600"/>
                        </a:spcBef>
                        <a:spcAft>
                          <a:spcPts val="600"/>
                        </a:spcAft>
                      </a:pPr>
                      <a:r>
                        <a:rPr lang="es-VE" sz="1200" b="1">
                          <a:latin typeface="Arial"/>
                          <a:ea typeface="Times New Roman"/>
                        </a:rPr>
                        <a:t>PARAMETROS</a:t>
                      </a:r>
                      <a:endParaRPr lang="es-ES" sz="1000">
                        <a:latin typeface="Times New Roman"/>
                        <a:ea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0E0E0"/>
                    </a:solidFill>
                  </a:tcPr>
                </a:tc>
                <a:tc gridSpan="2">
                  <a:txBody>
                    <a:bodyPr/>
                    <a:lstStyle/>
                    <a:p>
                      <a:pPr algn="ctr">
                        <a:spcBef>
                          <a:spcPts val="600"/>
                        </a:spcBef>
                        <a:spcAft>
                          <a:spcPts val="600"/>
                        </a:spcAft>
                      </a:pPr>
                      <a:r>
                        <a:rPr lang="es-VE" sz="1200" b="1">
                          <a:latin typeface="Arial"/>
                          <a:ea typeface="Times New Roman"/>
                        </a:rPr>
                        <a:t>PESOS</a:t>
                      </a:r>
                      <a:endParaRPr lang="es-ES" sz="1000">
                        <a:latin typeface="Times New Roman"/>
                        <a:ea typeface="Times New Roman"/>
                      </a:endParaRPr>
                    </a:p>
                  </a:txBody>
                  <a:tcPr marL="68580" marR="68580" marT="0" marB="0" anchor="ctr">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0E0E0"/>
                    </a:solidFill>
                  </a:tcPr>
                </a:tc>
                <a:tc hMerge="1">
                  <a:txBody>
                    <a:bodyPr/>
                    <a:lstStyle/>
                    <a:p>
                      <a:endParaRPr lang="es-ES"/>
                    </a:p>
                  </a:txBody>
                  <a:tcPr/>
                </a:tc>
                <a:extLst>
                  <a:ext uri="{0D108BD9-81ED-4DB2-BD59-A6C34878D82A}">
                    <a16:rowId xmlns:a16="http://schemas.microsoft.com/office/drawing/2014/main" val="10000"/>
                  </a:ext>
                </a:extLst>
              </a:tr>
              <a:tr h="0">
                <a:tc vMerge="1">
                  <a:txBody>
                    <a:bodyPr/>
                    <a:lstStyle/>
                    <a:p>
                      <a:endParaRPr lang="es-ES"/>
                    </a:p>
                  </a:txBody>
                  <a:tcPr/>
                </a:tc>
                <a:tc vMerge="1">
                  <a:txBody>
                    <a:bodyPr/>
                    <a:lstStyle/>
                    <a:p>
                      <a:endParaRPr lang="es-ES"/>
                    </a:p>
                  </a:txBody>
                  <a:tcPr/>
                </a:tc>
                <a:tc>
                  <a:txBody>
                    <a:bodyPr/>
                    <a:lstStyle/>
                    <a:p>
                      <a:pPr algn="ctr">
                        <a:spcBef>
                          <a:spcPts val="600"/>
                        </a:spcBef>
                        <a:spcAft>
                          <a:spcPts val="600"/>
                        </a:spcAft>
                      </a:pPr>
                      <a:r>
                        <a:rPr lang="es-VE" sz="1200" b="1">
                          <a:latin typeface="Arial"/>
                          <a:ea typeface="Times New Roman"/>
                        </a:rPr>
                        <a:t>Absoluto</a:t>
                      </a:r>
                      <a:endParaRPr lang="es-ES" sz="1000">
                        <a:latin typeface="Times New Roman"/>
                        <a:ea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0E0E0"/>
                    </a:solidFill>
                  </a:tcPr>
                </a:tc>
                <a:tc>
                  <a:txBody>
                    <a:bodyPr/>
                    <a:lstStyle/>
                    <a:p>
                      <a:pPr algn="ctr">
                        <a:spcBef>
                          <a:spcPts val="600"/>
                        </a:spcBef>
                        <a:spcAft>
                          <a:spcPts val="600"/>
                        </a:spcAft>
                      </a:pPr>
                      <a:r>
                        <a:rPr lang="es-VE" sz="1200" b="1">
                          <a:latin typeface="Arial"/>
                          <a:ea typeface="Times New Roman"/>
                        </a:rPr>
                        <a:t>%</a:t>
                      </a:r>
                      <a:endParaRPr lang="es-ES" sz="1000">
                        <a:latin typeface="Times New Roman"/>
                        <a:ea typeface="Times New Roman"/>
                      </a:endParaRPr>
                    </a:p>
                  </a:txBody>
                  <a:tcPr marL="68580" marR="68580" marT="0" marB="0" anchor="ctr">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0E0E0"/>
                    </a:solidFill>
                  </a:tcPr>
                </a:tc>
                <a:extLst>
                  <a:ext uri="{0D108BD9-81ED-4DB2-BD59-A6C34878D82A}">
                    <a16:rowId xmlns:a16="http://schemas.microsoft.com/office/drawing/2014/main" val="10001"/>
                  </a:ext>
                </a:extLst>
              </a:tr>
              <a:tr h="0">
                <a:tc>
                  <a:txBody>
                    <a:bodyPr/>
                    <a:lstStyle/>
                    <a:p>
                      <a:pPr algn="ctr">
                        <a:spcBef>
                          <a:spcPts val="600"/>
                        </a:spcBef>
                        <a:spcAft>
                          <a:spcPts val="600"/>
                        </a:spcAft>
                      </a:pPr>
                      <a:r>
                        <a:rPr lang="es-VE" sz="1000">
                          <a:latin typeface="Arial"/>
                          <a:ea typeface="Times New Roman"/>
                        </a:rPr>
                        <a:t>1</a:t>
                      </a:r>
                      <a:endParaRPr lang="es-ES" sz="1000">
                        <a:latin typeface="Times New Roman"/>
                        <a:ea typeface="Times New Roman"/>
                      </a:endParaRPr>
                    </a:p>
                  </a:txBody>
                  <a:tcPr marL="68580" marR="68580"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Bef>
                          <a:spcPts val="600"/>
                        </a:spcBef>
                        <a:spcAft>
                          <a:spcPts val="600"/>
                        </a:spcAft>
                      </a:pPr>
                      <a:r>
                        <a:rPr lang="es-VE" sz="1000">
                          <a:latin typeface="Arial"/>
                          <a:ea typeface="Times New Roman"/>
                        </a:rPr>
                        <a:t>CONFIABILDAD</a:t>
                      </a:r>
                      <a:endParaRPr lang="es-ES" sz="100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600"/>
                        </a:spcBef>
                        <a:spcAft>
                          <a:spcPts val="600"/>
                        </a:spcAft>
                      </a:pPr>
                      <a:r>
                        <a:rPr lang="es-VE" sz="1000">
                          <a:latin typeface="Arial"/>
                          <a:ea typeface="Times New Roman"/>
                        </a:rPr>
                        <a:t>5</a:t>
                      </a:r>
                      <a:endParaRPr lang="es-ES" sz="100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600"/>
                        </a:spcBef>
                        <a:spcAft>
                          <a:spcPts val="600"/>
                        </a:spcAft>
                      </a:pPr>
                      <a:r>
                        <a:rPr lang="es-VE" sz="1000">
                          <a:latin typeface="Arial"/>
                          <a:ea typeface="Times New Roman"/>
                        </a:rPr>
                        <a:t>25</a:t>
                      </a:r>
                      <a:endParaRPr lang="es-ES" sz="100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0">
                <a:tc>
                  <a:txBody>
                    <a:bodyPr/>
                    <a:lstStyle/>
                    <a:p>
                      <a:pPr algn="ctr">
                        <a:spcBef>
                          <a:spcPts val="600"/>
                        </a:spcBef>
                        <a:spcAft>
                          <a:spcPts val="600"/>
                        </a:spcAft>
                      </a:pPr>
                      <a:r>
                        <a:rPr lang="es-VE" sz="1000">
                          <a:latin typeface="Arial"/>
                          <a:ea typeface="Times New Roman"/>
                        </a:rPr>
                        <a:t>2</a:t>
                      </a:r>
                      <a:endParaRPr lang="es-ES" sz="1000">
                        <a:latin typeface="Times New Roman"/>
                        <a:ea typeface="Times New Roman"/>
                      </a:endParaRPr>
                    </a:p>
                  </a:txBody>
                  <a:tcPr marL="68580" marR="68580"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Bef>
                          <a:spcPts val="600"/>
                        </a:spcBef>
                        <a:spcAft>
                          <a:spcPts val="600"/>
                        </a:spcAft>
                      </a:pPr>
                      <a:r>
                        <a:rPr lang="es-VE" sz="1000">
                          <a:latin typeface="Arial"/>
                          <a:ea typeface="Times New Roman"/>
                        </a:rPr>
                        <a:t>ESPACIO FISICO</a:t>
                      </a:r>
                      <a:endParaRPr lang="es-ES" sz="100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600"/>
                        </a:spcBef>
                        <a:spcAft>
                          <a:spcPts val="600"/>
                        </a:spcAft>
                      </a:pPr>
                      <a:r>
                        <a:rPr lang="es-VE" sz="1000">
                          <a:latin typeface="Arial"/>
                          <a:ea typeface="Times New Roman"/>
                        </a:rPr>
                        <a:t>2</a:t>
                      </a:r>
                      <a:endParaRPr lang="es-ES" sz="100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600"/>
                        </a:spcBef>
                        <a:spcAft>
                          <a:spcPts val="600"/>
                        </a:spcAft>
                      </a:pPr>
                      <a:r>
                        <a:rPr lang="es-VE" sz="1000">
                          <a:latin typeface="Arial"/>
                          <a:ea typeface="Times New Roman"/>
                        </a:rPr>
                        <a:t>10</a:t>
                      </a:r>
                      <a:endParaRPr lang="es-ES" sz="100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0">
                <a:tc>
                  <a:txBody>
                    <a:bodyPr/>
                    <a:lstStyle/>
                    <a:p>
                      <a:pPr algn="ctr">
                        <a:spcBef>
                          <a:spcPts val="600"/>
                        </a:spcBef>
                        <a:spcAft>
                          <a:spcPts val="600"/>
                        </a:spcAft>
                      </a:pPr>
                      <a:r>
                        <a:rPr lang="es-VE" sz="1000">
                          <a:latin typeface="Arial"/>
                          <a:ea typeface="Times New Roman"/>
                        </a:rPr>
                        <a:t>3</a:t>
                      </a:r>
                      <a:endParaRPr lang="es-ES" sz="1000">
                        <a:latin typeface="Times New Roman"/>
                        <a:ea typeface="Times New Roman"/>
                      </a:endParaRPr>
                    </a:p>
                  </a:txBody>
                  <a:tcPr marL="68580" marR="68580"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Bef>
                          <a:spcPts val="600"/>
                        </a:spcBef>
                        <a:spcAft>
                          <a:spcPts val="600"/>
                        </a:spcAft>
                      </a:pPr>
                      <a:r>
                        <a:rPr lang="es-VE" sz="1000">
                          <a:latin typeface="Arial"/>
                          <a:ea typeface="Times New Roman"/>
                        </a:rPr>
                        <a:t>FACILIDADES  DE MANTENIMIENTO</a:t>
                      </a:r>
                      <a:endParaRPr lang="es-ES" sz="100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600"/>
                        </a:spcBef>
                        <a:spcAft>
                          <a:spcPts val="600"/>
                        </a:spcAft>
                      </a:pPr>
                      <a:r>
                        <a:rPr lang="es-VE" sz="1000">
                          <a:latin typeface="Arial"/>
                          <a:ea typeface="Times New Roman"/>
                        </a:rPr>
                        <a:t>2</a:t>
                      </a:r>
                      <a:endParaRPr lang="es-ES" sz="100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600"/>
                        </a:spcBef>
                        <a:spcAft>
                          <a:spcPts val="600"/>
                        </a:spcAft>
                      </a:pPr>
                      <a:r>
                        <a:rPr lang="es-VE" sz="1000">
                          <a:latin typeface="Arial"/>
                          <a:ea typeface="Times New Roman"/>
                        </a:rPr>
                        <a:t>10</a:t>
                      </a:r>
                      <a:endParaRPr lang="es-ES" sz="100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r h="0">
                <a:tc>
                  <a:txBody>
                    <a:bodyPr/>
                    <a:lstStyle/>
                    <a:p>
                      <a:pPr algn="ctr">
                        <a:spcBef>
                          <a:spcPts val="600"/>
                        </a:spcBef>
                        <a:spcAft>
                          <a:spcPts val="600"/>
                        </a:spcAft>
                      </a:pPr>
                      <a:r>
                        <a:rPr lang="es-VE" sz="1000">
                          <a:latin typeface="Arial"/>
                          <a:ea typeface="Times New Roman"/>
                        </a:rPr>
                        <a:t>4</a:t>
                      </a:r>
                      <a:endParaRPr lang="es-ES" sz="1000">
                        <a:latin typeface="Times New Roman"/>
                        <a:ea typeface="Times New Roman"/>
                      </a:endParaRPr>
                    </a:p>
                  </a:txBody>
                  <a:tcPr marL="68580" marR="68580"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Bef>
                          <a:spcPts val="600"/>
                        </a:spcBef>
                        <a:spcAft>
                          <a:spcPts val="600"/>
                        </a:spcAft>
                      </a:pPr>
                      <a:r>
                        <a:rPr lang="es-VE" sz="1000">
                          <a:latin typeface="Arial"/>
                          <a:ea typeface="Times New Roman"/>
                        </a:rPr>
                        <a:t>COSTO</a:t>
                      </a:r>
                      <a:endParaRPr lang="es-ES" sz="100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600"/>
                        </a:spcBef>
                        <a:spcAft>
                          <a:spcPts val="600"/>
                        </a:spcAft>
                      </a:pPr>
                      <a:r>
                        <a:rPr lang="es-VE" sz="1000">
                          <a:latin typeface="Arial"/>
                          <a:ea typeface="Times New Roman"/>
                        </a:rPr>
                        <a:t>2</a:t>
                      </a:r>
                      <a:endParaRPr lang="es-ES" sz="100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600"/>
                        </a:spcBef>
                        <a:spcAft>
                          <a:spcPts val="600"/>
                        </a:spcAft>
                      </a:pPr>
                      <a:r>
                        <a:rPr lang="es-VE" sz="1000">
                          <a:latin typeface="Arial"/>
                          <a:ea typeface="Times New Roman"/>
                        </a:rPr>
                        <a:t>10</a:t>
                      </a:r>
                      <a:endParaRPr lang="es-ES" sz="100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5"/>
                  </a:ext>
                </a:extLst>
              </a:tr>
              <a:tr h="0">
                <a:tc>
                  <a:txBody>
                    <a:bodyPr/>
                    <a:lstStyle/>
                    <a:p>
                      <a:pPr algn="ctr">
                        <a:spcBef>
                          <a:spcPts val="600"/>
                        </a:spcBef>
                        <a:spcAft>
                          <a:spcPts val="600"/>
                        </a:spcAft>
                      </a:pPr>
                      <a:r>
                        <a:rPr lang="es-VE" sz="1000">
                          <a:latin typeface="Arial"/>
                          <a:ea typeface="Times New Roman"/>
                        </a:rPr>
                        <a:t>5</a:t>
                      </a:r>
                      <a:endParaRPr lang="es-ES" sz="1000">
                        <a:latin typeface="Times New Roman"/>
                        <a:ea typeface="Times New Roman"/>
                      </a:endParaRPr>
                    </a:p>
                  </a:txBody>
                  <a:tcPr marL="68580" marR="68580"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Bef>
                          <a:spcPts val="600"/>
                        </a:spcBef>
                        <a:spcAft>
                          <a:spcPts val="600"/>
                        </a:spcAft>
                      </a:pPr>
                      <a:r>
                        <a:rPr lang="es-VE" sz="1000">
                          <a:latin typeface="Arial"/>
                          <a:ea typeface="Times New Roman"/>
                        </a:rPr>
                        <a:t>FAC. EXPANSION</a:t>
                      </a:r>
                      <a:endParaRPr lang="es-ES" sz="100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600"/>
                        </a:spcBef>
                        <a:spcAft>
                          <a:spcPts val="600"/>
                        </a:spcAft>
                      </a:pPr>
                      <a:r>
                        <a:rPr lang="es-VE" sz="1000">
                          <a:latin typeface="Arial"/>
                          <a:ea typeface="Times New Roman"/>
                        </a:rPr>
                        <a:t>3</a:t>
                      </a:r>
                      <a:endParaRPr lang="es-ES" sz="100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600"/>
                        </a:spcBef>
                        <a:spcAft>
                          <a:spcPts val="600"/>
                        </a:spcAft>
                      </a:pPr>
                      <a:r>
                        <a:rPr lang="es-VE" sz="1000">
                          <a:latin typeface="Arial"/>
                          <a:ea typeface="Times New Roman"/>
                        </a:rPr>
                        <a:t>15</a:t>
                      </a:r>
                      <a:endParaRPr lang="es-ES" sz="100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6"/>
                  </a:ext>
                </a:extLst>
              </a:tr>
              <a:tr h="0">
                <a:tc>
                  <a:txBody>
                    <a:bodyPr/>
                    <a:lstStyle/>
                    <a:p>
                      <a:pPr algn="ctr">
                        <a:spcBef>
                          <a:spcPts val="600"/>
                        </a:spcBef>
                        <a:spcAft>
                          <a:spcPts val="600"/>
                        </a:spcAft>
                      </a:pPr>
                      <a:r>
                        <a:rPr lang="es-VE" sz="1000">
                          <a:latin typeface="Arial"/>
                          <a:ea typeface="Times New Roman"/>
                        </a:rPr>
                        <a:t>6</a:t>
                      </a:r>
                      <a:endParaRPr lang="es-ES" sz="1000">
                        <a:latin typeface="Times New Roman"/>
                        <a:ea typeface="Times New Roman"/>
                      </a:endParaRPr>
                    </a:p>
                  </a:txBody>
                  <a:tcPr marL="68580" marR="68580"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Bef>
                          <a:spcPts val="600"/>
                        </a:spcBef>
                        <a:spcAft>
                          <a:spcPts val="600"/>
                        </a:spcAft>
                      </a:pPr>
                      <a:r>
                        <a:rPr lang="es-VE" sz="1000">
                          <a:latin typeface="Arial"/>
                          <a:ea typeface="Times New Roman"/>
                        </a:rPr>
                        <a:t>FAC Y MODULACIO</a:t>
                      </a:r>
                      <a:endParaRPr lang="es-ES" sz="100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600"/>
                        </a:spcBef>
                        <a:spcAft>
                          <a:spcPts val="600"/>
                        </a:spcAft>
                      </a:pPr>
                      <a:r>
                        <a:rPr lang="es-VE" sz="1000">
                          <a:latin typeface="Arial"/>
                          <a:ea typeface="Times New Roman"/>
                        </a:rPr>
                        <a:t>0</a:t>
                      </a:r>
                      <a:endParaRPr lang="es-ES" sz="100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600"/>
                        </a:spcBef>
                        <a:spcAft>
                          <a:spcPts val="600"/>
                        </a:spcAft>
                      </a:pPr>
                      <a:r>
                        <a:rPr lang="es-VE" sz="1000">
                          <a:latin typeface="Arial"/>
                          <a:ea typeface="Times New Roman"/>
                        </a:rPr>
                        <a:t>0</a:t>
                      </a:r>
                      <a:endParaRPr lang="es-ES" sz="100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7"/>
                  </a:ext>
                </a:extLst>
              </a:tr>
              <a:tr h="0">
                <a:tc>
                  <a:txBody>
                    <a:bodyPr/>
                    <a:lstStyle/>
                    <a:p>
                      <a:pPr algn="ctr">
                        <a:spcBef>
                          <a:spcPts val="600"/>
                        </a:spcBef>
                        <a:spcAft>
                          <a:spcPts val="600"/>
                        </a:spcAft>
                      </a:pPr>
                      <a:r>
                        <a:rPr lang="es-VE" sz="1000">
                          <a:latin typeface="Arial"/>
                          <a:ea typeface="Times New Roman"/>
                        </a:rPr>
                        <a:t>7</a:t>
                      </a:r>
                      <a:endParaRPr lang="es-ES" sz="1000">
                        <a:latin typeface="Times New Roman"/>
                        <a:ea typeface="Times New Roman"/>
                      </a:endParaRPr>
                    </a:p>
                  </a:txBody>
                  <a:tcPr marL="68580" marR="68580"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Bef>
                          <a:spcPts val="600"/>
                        </a:spcBef>
                        <a:spcAft>
                          <a:spcPts val="600"/>
                        </a:spcAft>
                      </a:pPr>
                      <a:r>
                        <a:rPr lang="es-VE" sz="1000">
                          <a:latin typeface="Arial"/>
                          <a:ea typeface="Times New Roman"/>
                        </a:rPr>
                        <a:t>FAC. DE OPERACION</a:t>
                      </a:r>
                      <a:endParaRPr lang="es-ES" sz="100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600"/>
                        </a:spcBef>
                        <a:spcAft>
                          <a:spcPts val="600"/>
                        </a:spcAft>
                      </a:pPr>
                      <a:r>
                        <a:rPr lang="es-VE" sz="1000">
                          <a:latin typeface="Arial"/>
                          <a:ea typeface="Times New Roman"/>
                        </a:rPr>
                        <a:t>3</a:t>
                      </a:r>
                      <a:endParaRPr lang="es-ES" sz="100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600"/>
                        </a:spcBef>
                        <a:spcAft>
                          <a:spcPts val="600"/>
                        </a:spcAft>
                      </a:pPr>
                      <a:r>
                        <a:rPr lang="es-VE" sz="1000">
                          <a:latin typeface="Arial"/>
                          <a:ea typeface="Times New Roman"/>
                        </a:rPr>
                        <a:t>15</a:t>
                      </a:r>
                      <a:endParaRPr lang="es-ES" sz="100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8"/>
                  </a:ext>
                </a:extLst>
              </a:tr>
              <a:tr h="0">
                <a:tc>
                  <a:txBody>
                    <a:bodyPr/>
                    <a:lstStyle/>
                    <a:p>
                      <a:pPr algn="ctr">
                        <a:spcBef>
                          <a:spcPts val="600"/>
                        </a:spcBef>
                        <a:spcAft>
                          <a:spcPts val="600"/>
                        </a:spcAft>
                      </a:pPr>
                      <a:r>
                        <a:rPr lang="es-VE" sz="1000">
                          <a:latin typeface="Arial"/>
                          <a:ea typeface="Times New Roman"/>
                        </a:rPr>
                        <a:t>8</a:t>
                      </a:r>
                      <a:endParaRPr lang="es-ES" sz="1000">
                        <a:latin typeface="Times New Roman"/>
                        <a:ea typeface="Times New Roman"/>
                      </a:endParaRPr>
                    </a:p>
                  </a:txBody>
                  <a:tcPr marL="68580" marR="68580"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just">
                        <a:spcBef>
                          <a:spcPts val="600"/>
                        </a:spcBef>
                        <a:spcAft>
                          <a:spcPts val="600"/>
                        </a:spcAft>
                      </a:pPr>
                      <a:r>
                        <a:rPr lang="es-VE" sz="1000">
                          <a:latin typeface="Arial"/>
                          <a:ea typeface="Times New Roman"/>
                        </a:rPr>
                        <a:t>FAC. CONSTRUCCION</a:t>
                      </a:r>
                      <a:endParaRPr lang="es-ES" sz="100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a:spcBef>
                          <a:spcPts val="600"/>
                        </a:spcBef>
                        <a:spcAft>
                          <a:spcPts val="600"/>
                        </a:spcAft>
                      </a:pPr>
                      <a:r>
                        <a:rPr lang="es-VE" sz="1000">
                          <a:latin typeface="Arial"/>
                          <a:ea typeface="Times New Roman"/>
                        </a:rPr>
                        <a:t>3</a:t>
                      </a:r>
                      <a:endParaRPr lang="es-ES" sz="100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a:spcBef>
                          <a:spcPts val="600"/>
                        </a:spcBef>
                        <a:spcAft>
                          <a:spcPts val="600"/>
                        </a:spcAft>
                      </a:pPr>
                      <a:r>
                        <a:rPr lang="es-VE" sz="1000">
                          <a:latin typeface="Arial"/>
                          <a:ea typeface="Times New Roman"/>
                        </a:rPr>
                        <a:t>15</a:t>
                      </a:r>
                      <a:endParaRPr lang="es-ES" sz="100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9"/>
                  </a:ext>
                </a:extLst>
              </a:tr>
              <a:tr h="0">
                <a:tc>
                  <a:txBody>
                    <a:bodyPr/>
                    <a:lstStyle/>
                    <a:p>
                      <a:pPr algn="ctr">
                        <a:spcBef>
                          <a:spcPts val="600"/>
                        </a:spcBef>
                        <a:spcAft>
                          <a:spcPts val="600"/>
                        </a:spcAft>
                      </a:pPr>
                      <a:endParaRPr lang="es-VE" sz="1000">
                        <a:latin typeface="Arial"/>
                        <a:ea typeface="Times New Roman"/>
                      </a:endParaRPr>
                    </a:p>
                  </a:txBody>
                  <a:tcPr marL="68580" marR="68580" marT="0" marB="0">
                    <a:lnL>
                      <a:noFill/>
                    </a:lnL>
                    <a:lnR>
                      <a:noFill/>
                    </a:lnR>
                    <a:lnT w="19050" cap="flat" cmpd="sng" algn="ctr">
                      <a:solidFill>
                        <a:srgbClr val="000000"/>
                      </a:solidFill>
                      <a:prstDash val="solid"/>
                      <a:round/>
                      <a:headEnd type="none" w="med" len="med"/>
                      <a:tailEnd type="none" w="med" len="med"/>
                    </a:lnT>
                    <a:lnB>
                      <a:noFill/>
                    </a:lnB>
                  </a:tcPr>
                </a:tc>
                <a:tc>
                  <a:txBody>
                    <a:bodyPr/>
                    <a:lstStyle/>
                    <a:p>
                      <a:pPr algn="ctr">
                        <a:spcBef>
                          <a:spcPts val="600"/>
                        </a:spcBef>
                        <a:spcAft>
                          <a:spcPts val="600"/>
                        </a:spcAft>
                      </a:pPr>
                      <a:r>
                        <a:rPr lang="es-VE" sz="1000" b="1">
                          <a:latin typeface="Arial"/>
                          <a:ea typeface="Times New Roman"/>
                        </a:rPr>
                        <a:t>TOTAL</a:t>
                      </a:r>
                      <a:endParaRPr lang="es-ES" sz="1000">
                        <a:latin typeface="Times New Roman"/>
                        <a:ea typeface="Times New Roman"/>
                      </a:endParaRPr>
                    </a:p>
                  </a:txBody>
                  <a:tcPr marL="68580" marR="68580" marT="0" marB="0">
                    <a:lnL>
                      <a:noFill/>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tcPr>
                </a:tc>
                <a:tc>
                  <a:txBody>
                    <a:bodyPr/>
                    <a:lstStyle/>
                    <a:p>
                      <a:pPr algn="ctr">
                        <a:spcBef>
                          <a:spcPts val="600"/>
                        </a:spcBef>
                        <a:spcAft>
                          <a:spcPts val="600"/>
                        </a:spcAft>
                      </a:pPr>
                      <a:r>
                        <a:rPr lang="es-VE" sz="1000" b="1">
                          <a:latin typeface="Arial"/>
                          <a:ea typeface="Times New Roman"/>
                        </a:rPr>
                        <a:t>20</a:t>
                      </a:r>
                      <a:endParaRPr lang="es-ES" sz="1000">
                        <a:latin typeface="Times New Roman"/>
                        <a:ea typeface="Times New Roman"/>
                      </a:endParaRPr>
                    </a:p>
                  </a:txBody>
                  <a:tcPr marL="68580" marR="68580"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a:spcBef>
                          <a:spcPts val="600"/>
                        </a:spcBef>
                        <a:spcAft>
                          <a:spcPts val="600"/>
                        </a:spcAft>
                      </a:pPr>
                      <a:r>
                        <a:rPr lang="es-VE" sz="1000" b="1" dirty="0">
                          <a:latin typeface="Arial"/>
                          <a:ea typeface="Times New Roman"/>
                        </a:rPr>
                        <a:t>100</a:t>
                      </a:r>
                      <a:endParaRPr lang="es-ES" sz="1000" dirty="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0"/>
                  </a:ext>
                </a:extLst>
              </a:tr>
            </a:tbl>
          </a:graphicData>
        </a:graphic>
      </p:graphicFrame>
      <p:sp>
        <p:nvSpPr>
          <p:cNvPr id="9" name="8 Rectángulo"/>
          <p:cNvSpPr/>
          <p:nvPr/>
        </p:nvSpPr>
        <p:spPr>
          <a:xfrm>
            <a:off x="2428860" y="500042"/>
            <a:ext cx="4572000" cy="590931"/>
          </a:xfrm>
          <a:prstGeom prst="rect">
            <a:avLst/>
          </a:prstGeom>
        </p:spPr>
        <p:txBody>
          <a:bodyPr>
            <a:spAutoFit/>
          </a:bodyPr>
          <a:lstStyle/>
          <a:p>
            <a:pPr algn="ctr">
              <a:lnSpc>
                <a:spcPct val="90000"/>
              </a:lnSpc>
              <a:spcBef>
                <a:spcPct val="50000"/>
              </a:spcBef>
              <a:defRPr/>
            </a:pPr>
            <a:r>
              <a:rPr lang="es-ES_tradnl" b="1" dirty="0">
                <a:effectLst>
                  <a:outerShdw blurRad="38100" dist="38100" dir="2700000" algn="tl">
                    <a:srgbClr val="000000"/>
                  </a:outerShdw>
                </a:effectLst>
                <a:latin typeface="Arial" pitchFamily="34" charset="0"/>
                <a:cs typeface="Arial" pitchFamily="34" charset="0"/>
              </a:rPr>
              <a:t>Metodología de Selección Ponderación de Parámetros </a:t>
            </a:r>
          </a:p>
        </p:txBody>
      </p:sp>
      <p:pic>
        <p:nvPicPr>
          <p:cNvPr id="10" name="Imagen 2"/>
          <p:cNvPicPr>
            <a:picLocks noChangeAspect="1" noChangeArrowheads="1"/>
          </p:cNvPicPr>
          <p:nvPr/>
        </p:nvPicPr>
        <p:blipFill>
          <a:blip r:embed="rId2" cstate="print"/>
          <a:srcRect/>
          <a:stretch>
            <a:fillRect/>
          </a:stretch>
        </p:blipFill>
        <p:spPr bwMode="auto">
          <a:xfrm>
            <a:off x="0" y="0"/>
            <a:ext cx="1119693" cy="1167432"/>
          </a:xfrm>
          <a:prstGeom prst="rect">
            <a:avLst/>
          </a:prstGeom>
          <a:noFill/>
          <a:ln w="9525">
            <a:noFill/>
            <a:miter lim="800000"/>
            <a:headEnd/>
            <a:tailEnd/>
          </a:ln>
        </p:spPr>
      </p:pic>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1" name="Rectangle 1"/>
          <p:cNvSpPr>
            <a:spLocks noChangeArrowheads="1"/>
          </p:cNvSpPr>
          <p:nvPr/>
        </p:nvSpPr>
        <p:spPr bwMode="auto">
          <a:xfrm>
            <a:off x="857224" y="0"/>
            <a:ext cx="6929422" cy="27699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VE" sz="1200" b="1" i="0" u="none" strike="noStrike" cap="none" normalizeH="0" baseline="0" dirty="0">
                <a:ln>
                  <a:noFill/>
                </a:ln>
                <a:solidFill>
                  <a:schemeClr val="tx1"/>
                </a:solidFill>
                <a:effectLst/>
                <a:latin typeface="Arial" pitchFamily="34" charset="0"/>
                <a:ea typeface="Times New Roman" pitchFamily="18" charset="0"/>
                <a:cs typeface="Times New Roman" pitchFamily="18" charset="0"/>
              </a:rPr>
              <a:t>ESCENARIO #1</a:t>
            </a:r>
            <a:endParaRPr kumimoji="0" lang="es-VE" sz="1800" b="0" i="0" u="none" strike="noStrike" cap="none" normalizeH="0" baseline="0" dirty="0">
              <a:ln>
                <a:noFill/>
              </a:ln>
              <a:solidFill>
                <a:schemeClr val="tx1"/>
              </a:solidFill>
              <a:effectLst/>
              <a:latin typeface="Arial" pitchFamily="34" charset="0"/>
            </a:endParaRPr>
          </a:p>
        </p:txBody>
      </p:sp>
      <p:pic>
        <p:nvPicPr>
          <p:cNvPr id="128004" name="Picture 4"/>
          <p:cNvPicPr>
            <a:picLocks noChangeAspect="1" noChangeArrowheads="1"/>
          </p:cNvPicPr>
          <p:nvPr/>
        </p:nvPicPr>
        <p:blipFill>
          <a:blip r:embed="rId2" cstate="print"/>
          <a:srcRect/>
          <a:stretch>
            <a:fillRect/>
          </a:stretch>
        </p:blipFill>
        <p:spPr bwMode="auto">
          <a:xfrm>
            <a:off x="0" y="346793"/>
            <a:ext cx="9144000" cy="6511207"/>
          </a:xfrm>
          <a:prstGeom prst="rect">
            <a:avLst/>
          </a:prstGeom>
          <a:noFill/>
          <a:ln w="9525">
            <a:noFill/>
            <a:miter lim="800000"/>
            <a:headEnd/>
            <a:tailEnd/>
          </a:ln>
          <a:effectLst/>
        </p:spPr>
      </p:pic>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1" name="Rectangle 1"/>
          <p:cNvSpPr>
            <a:spLocks noChangeArrowheads="1"/>
          </p:cNvSpPr>
          <p:nvPr/>
        </p:nvSpPr>
        <p:spPr bwMode="auto">
          <a:xfrm>
            <a:off x="857224" y="0"/>
            <a:ext cx="6929422" cy="27699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VE" sz="1200" b="1" i="0" u="none" strike="noStrike" cap="none" normalizeH="0" baseline="0" dirty="0">
                <a:ln>
                  <a:noFill/>
                </a:ln>
                <a:solidFill>
                  <a:schemeClr val="tx1"/>
                </a:solidFill>
                <a:effectLst/>
                <a:latin typeface="Arial" pitchFamily="34" charset="0"/>
                <a:ea typeface="Times New Roman" pitchFamily="18" charset="0"/>
                <a:cs typeface="Times New Roman" pitchFamily="18" charset="0"/>
              </a:rPr>
              <a:t>ESCENARIO #2</a:t>
            </a:r>
            <a:endParaRPr kumimoji="0" lang="es-VE" sz="1800" b="0" i="0" u="none" strike="noStrike" cap="none" normalizeH="0" baseline="0" dirty="0">
              <a:ln>
                <a:noFill/>
              </a:ln>
              <a:solidFill>
                <a:schemeClr val="tx1"/>
              </a:solidFill>
              <a:effectLst/>
              <a:latin typeface="Arial" pitchFamily="34" charset="0"/>
            </a:endParaRPr>
          </a:p>
        </p:txBody>
      </p:sp>
      <p:pic>
        <p:nvPicPr>
          <p:cNvPr id="133122" name="Picture 2"/>
          <p:cNvPicPr>
            <a:picLocks noChangeAspect="1" noChangeArrowheads="1"/>
          </p:cNvPicPr>
          <p:nvPr/>
        </p:nvPicPr>
        <p:blipFill>
          <a:blip r:embed="rId2" cstate="print"/>
          <a:srcRect/>
          <a:stretch>
            <a:fillRect/>
          </a:stretch>
        </p:blipFill>
        <p:spPr bwMode="auto">
          <a:xfrm>
            <a:off x="428596" y="533388"/>
            <a:ext cx="8462985" cy="6324612"/>
          </a:xfrm>
          <a:prstGeom prst="rect">
            <a:avLst/>
          </a:prstGeom>
          <a:noFill/>
          <a:ln w="9525">
            <a:noFill/>
            <a:miter lim="800000"/>
            <a:headEnd/>
            <a:tailEnd/>
          </a:ln>
          <a:effectLst/>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4" name="63 Grupo"/>
          <p:cNvGrpSpPr/>
          <p:nvPr/>
        </p:nvGrpSpPr>
        <p:grpSpPr>
          <a:xfrm>
            <a:off x="2071670" y="814430"/>
            <a:ext cx="6796134" cy="5972156"/>
            <a:chOff x="285720" y="1446433"/>
            <a:chExt cx="6438944" cy="4833645"/>
          </a:xfrm>
        </p:grpSpPr>
        <p:pic>
          <p:nvPicPr>
            <p:cNvPr id="1026" name="Picture 2"/>
            <p:cNvPicPr>
              <a:picLocks noChangeAspect="1" noChangeArrowheads="1"/>
            </p:cNvPicPr>
            <p:nvPr/>
          </p:nvPicPr>
          <p:blipFill>
            <a:blip r:embed="rId2" cstate="print"/>
            <a:srcRect r="49580"/>
            <a:stretch>
              <a:fillRect/>
            </a:stretch>
          </p:blipFill>
          <p:spPr bwMode="auto">
            <a:xfrm>
              <a:off x="285720" y="1446434"/>
              <a:ext cx="4357718" cy="4833644"/>
            </a:xfrm>
            <a:prstGeom prst="rect">
              <a:avLst/>
            </a:prstGeom>
            <a:noFill/>
            <a:ln w="9525">
              <a:noFill/>
              <a:miter lim="800000"/>
              <a:headEnd/>
              <a:tailEnd/>
            </a:ln>
            <a:effectLst/>
          </p:spPr>
        </p:pic>
        <p:sp>
          <p:nvSpPr>
            <p:cNvPr id="41" name="40 Rectángulo redondeado"/>
            <p:cNvSpPr/>
            <p:nvPr/>
          </p:nvSpPr>
          <p:spPr bwMode="auto">
            <a:xfrm>
              <a:off x="488770" y="1908987"/>
              <a:ext cx="1714512" cy="500039"/>
            </a:xfrm>
            <a:prstGeom prst="roundRect">
              <a:avLst/>
            </a:prstGeom>
            <a:solidFill>
              <a:srgbClr val="0000FF"/>
            </a:solidFill>
            <a:ln/>
            <a:effectLst>
              <a:glow rad="101600">
                <a:schemeClr val="accent4">
                  <a:satMod val="175000"/>
                  <a:alpha val="40000"/>
                </a:schemeClr>
              </a:glow>
              <a:outerShdw blurRad="65500" dist="38100" dir="5400000" rotWithShape="0">
                <a:srgbClr val="000000">
                  <a:alpha val="40000"/>
                </a:srgbClr>
              </a:outerShdw>
            </a:effectLst>
          </p:spPr>
          <p:style>
            <a:lnRef idx="0">
              <a:schemeClr val="accent3"/>
            </a:lnRef>
            <a:fillRef idx="3">
              <a:schemeClr val="accent3"/>
            </a:fillRef>
            <a:effectRef idx="3">
              <a:schemeClr val="accent3"/>
            </a:effectRef>
            <a:fontRef idx="minor">
              <a:schemeClr val="lt1"/>
            </a:fontRef>
          </p:style>
          <p:txBody>
            <a:bodyPr anchor="ctr"/>
            <a:lstStyle/>
            <a:p>
              <a:pPr algn="ctr" fontAlgn="auto">
                <a:spcBef>
                  <a:spcPts val="0"/>
                </a:spcBef>
                <a:spcAft>
                  <a:spcPts val="0"/>
                </a:spcAft>
                <a:defRPr/>
              </a:pPr>
              <a:r>
                <a:rPr lang="es-ES" sz="1600" b="1" dirty="0">
                  <a:latin typeface="Arial" pitchFamily="34" charset="0"/>
                  <a:cs typeface="Arial" pitchFamily="34" charset="0"/>
                </a:rPr>
                <a:t>Ingeniería Conceptual</a:t>
              </a:r>
              <a:endParaRPr lang="es-VE" sz="1600" b="1" dirty="0">
                <a:latin typeface="Arial" pitchFamily="34" charset="0"/>
                <a:cs typeface="Arial" pitchFamily="34" charset="0"/>
              </a:endParaRPr>
            </a:p>
          </p:txBody>
        </p:sp>
        <p:sp>
          <p:nvSpPr>
            <p:cNvPr id="52" name="51 Rectángulo redondeado"/>
            <p:cNvSpPr/>
            <p:nvPr/>
          </p:nvSpPr>
          <p:spPr>
            <a:xfrm>
              <a:off x="2714612" y="1908987"/>
              <a:ext cx="1643074" cy="500066"/>
            </a:xfrm>
            <a:prstGeom prst="roundRect">
              <a:avLst/>
            </a:prstGeom>
            <a:solidFill>
              <a:srgbClr val="FFC000"/>
            </a:solidFill>
            <a:ln>
              <a:solidFill>
                <a:srgbClr val="FFC000"/>
              </a:solidFill>
            </a:ln>
          </p:spPr>
          <p:style>
            <a:lnRef idx="0">
              <a:schemeClr val="accent1"/>
            </a:lnRef>
            <a:fillRef idx="3">
              <a:schemeClr val="accent1"/>
            </a:fillRef>
            <a:effectRef idx="3">
              <a:schemeClr val="accent1"/>
            </a:effectRef>
            <a:fontRef idx="minor">
              <a:schemeClr val="lt1"/>
            </a:fontRef>
          </p:style>
          <p:txBody>
            <a:bodyPr rtlCol="0" anchor="ctr"/>
            <a:lstStyle/>
            <a:p>
              <a:pPr algn="ctr"/>
              <a:r>
                <a:rPr lang="es-VE" sz="1600" b="1" dirty="0">
                  <a:solidFill>
                    <a:schemeClr val="tx1"/>
                  </a:solidFill>
                  <a:latin typeface="Arial" pitchFamily="34" charset="0"/>
                  <a:cs typeface="Arial" pitchFamily="34" charset="0"/>
                </a:rPr>
                <a:t>Subestaciones Eléctricas </a:t>
              </a:r>
            </a:p>
          </p:txBody>
        </p:sp>
        <p:sp>
          <p:nvSpPr>
            <p:cNvPr id="53" name="52 CuadroTexto"/>
            <p:cNvSpPr txBox="1"/>
            <p:nvPr/>
          </p:nvSpPr>
          <p:spPr>
            <a:xfrm>
              <a:off x="2643174" y="3286123"/>
              <a:ext cx="1714512" cy="274013"/>
            </a:xfrm>
            <a:prstGeom prst="rect">
              <a:avLst/>
            </a:prstGeom>
            <a:noFill/>
          </p:spPr>
          <p:txBody>
            <a:bodyPr wrap="square" rtlCol="0">
              <a:spAutoFit/>
            </a:bodyPr>
            <a:lstStyle/>
            <a:p>
              <a:pPr algn="just" fontAlgn="auto">
                <a:spcBef>
                  <a:spcPts val="0"/>
                </a:spcBef>
                <a:spcAft>
                  <a:spcPts val="0"/>
                </a:spcAft>
                <a:defRPr/>
              </a:pPr>
              <a:endParaRPr lang="es-VE" sz="1600" dirty="0">
                <a:solidFill>
                  <a:schemeClr val="bg1"/>
                </a:solidFill>
                <a:latin typeface="Arial" pitchFamily="34" charset="0"/>
                <a:cs typeface="Arial" pitchFamily="34" charset="0"/>
              </a:endParaRPr>
            </a:p>
          </p:txBody>
        </p:sp>
        <p:pic>
          <p:nvPicPr>
            <p:cNvPr id="54" name="Picture 2"/>
            <p:cNvPicPr>
              <a:picLocks noChangeAspect="1" noChangeArrowheads="1"/>
            </p:cNvPicPr>
            <p:nvPr/>
          </p:nvPicPr>
          <p:blipFill>
            <a:blip r:embed="rId2" cstate="print"/>
            <a:srcRect l="75518"/>
            <a:stretch>
              <a:fillRect/>
            </a:stretch>
          </p:blipFill>
          <p:spPr bwMode="auto">
            <a:xfrm>
              <a:off x="4643438" y="1446433"/>
              <a:ext cx="2081226" cy="4833644"/>
            </a:xfrm>
            <a:prstGeom prst="rect">
              <a:avLst/>
            </a:prstGeom>
            <a:noFill/>
            <a:ln w="9525">
              <a:noFill/>
              <a:miter lim="800000"/>
              <a:headEnd/>
              <a:tailEnd/>
            </a:ln>
            <a:effectLst/>
          </p:spPr>
        </p:pic>
        <p:sp>
          <p:nvSpPr>
            <p:cNvPr id="55" name="54 Rectángulo redondeado"/>
            <p:cNvSpPr/>
            <p:nvPr/>
          </p:nvSpPr>
          <p:spPr>
            <a:xfrm>
              <a:off x="4955873" y="1908987"/>
              <a:ext cx="1643074" cy="500066"/>
            </a:xfrm>
            <a:prstGeom prst="roundRect">
              <a:avLst/>
            </a:prstGeom>
            <a:solidFill>
              <a:srgbClr val="FF33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sz="1600" b="1" dirty="0"/>
            </a:p>
            <a:p>
              <a:pPr algn="ctr"/>
              <a:r>
                <a:rPr lang="x-none" sz="1400" b="1">
                  <a:latin typeface="Arial" pitchFamily="34" charset="0"/>
                  <a:cs typeface="Arial" pitchFamily="34" charset="0"/>
                </a:rPr>
                <a:t>Fase Conceptualizar</a:t>
              </a:r>
              <a:endParaRPr lang="es-ES" sz="1400" b="1" dirty="0">
                <a:latin typeface="Arial" pitchFamily="34" charset="0"/>
                <a:cs typeface="Arial" pitchFamily="34" charset="0"/>
              </a:endParaRPr>
            </a:p>
            <a:p>
              <a:pPr algn="ctr"/>
              <a:endParaRPr lang="es-VE" sz="1600" b="1" dirty="0">
                <a:latin typeface="Arial" pitchFamily="34" charset="0"/>
                <a:cs typeface="Arial" pitchFamily="34" charset="0"/>
              </a:endParaRPr>
            </a:p>
          </p:txBody>
        </p:sp>
      </p:grpSp>
      <p:pic>
        <p:nvPicPr>
          <p:cNvPr id="1033" name="Picture 9" descr="Resultado de imagen para base teoricas"/>
          <p:cNvPicPr>
            <a:picLocks noChangeAspect="1" noChangeArrowheads="1"/>
          </p:cNvPicPr>
          <p:nvPr/>
        </p:nvPicPr>
        <p:blipFill>
          <a:blip r:embed="rId3" cstate="print"/>
          <a:srcRect/>
          <a:stretch>
            <a:fillRect/>
          </a:stretch>
        </p:blipFill>
        <p:spPr bwMode="auto">
          <a:xfrm>
            <a:off x="317252" y="2214554"/>
            <a:ext cx="1397228" cy="2357454"/>
          </a:xfrm>
          <a:prstGeom prst="rect">
            <a:avLst/>
          </a:prstGeom>
          <a:noFill/>
        </p:spPr>
      </p:pic>
      <p:pic>
        <p:nvPicPr>
          <p:cNvPr id="1035" name="Picture 11" descr="Resultado de imagen para base teoricas"/>
          <p:cNvPicPr>
            <a:picLocks noChangeAspect="1" noChangeArrowheads="1"/>
          </p:cNvPicPr>
          <p:nvPr/>
        </p:nvPicPr>
        <p:blipFill>
          <a:blip r:embed="rId4" cstate="print"/>
          <a:srcRect/>
          <a:stretch>
            <a:fillRect/>
          </a:stretch>
        </p:blipFill>
        <p:spPr bwMode="auto">
          <a:xfrm>
            <a:off x="-71470" y="1904662"/>
            <a:ext cx="2357422" cy="877867"/>
          </a:xfrm>
          <a:prstGeom prst="rect">
            <a:avLst/>
          </a:prstGeom>
          <a:noFill/>
        </p:spPr>
      </p:pic>
      <p:sp>
        <p:nvSpPr>
          <p:cNvPr id="19" name="18 CuadroTexto"/>
          <p:cNvSpPr txBox="1"/>
          <p:nvPr/>
        </p:nvSpPr>
        <p:spPr>
          <a:xfrm>
            <a:off x="7929554" y="6429396"/>
            <a:ext cx="1214478" cy="323165"/>
          </a:xfrm>
          <a:prstGeom prst="rect">
            <a:avLst/>
          </a:prstGeom>
          <a:noFill/>
        </p:spPr>
        <p:txBody>
          <a:bodyPr wrap="square" rtlCol="0">
            <a:spAutoFit/>
          </a:bodyPr>
          <a:lstStyle/>
          <a:p>
            <a:r>
              <a:rPr lang="es-VE" sz="1500" b="1" dirty="0">
                <a:solidFill>
                  <a:schemeClr val="bg1"/>
                </a:solidFill>
              </a:rPr>
              <a:t>María  Pino</a:t>
            </a:r>
          </a:p>
        </p:txBody>
      </p:sp>
      <p:sp>
        <p:nvSpPr>
          <p:cNvPr id="5121" name="Rectangle 1"/>
          <p:cNvSpPr>
            <a:spLocks noChangeArrowheads="1"/>
          </p:cNvSpPr>
          <p:nvPr/>
        </p:nvSpPr>
        <p:spPr bwMode="auto">
          <a:xfrm>
            <a:off x="2214546" y="1928802"/>
            <a:ext cx="1857388" cy="447814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49263" algn="just" defTabSz="914400" rtl="0" eaLnBrk="1" fontAlgn="base" latinLnBrk="0" hangingPunct="1">
              <a:lnSpc>
                <a:spcPct val="150000"/>
              </a:lnSpc>
              <a:spcBef>
                <a:spcPct val="0"/>
              </a:spcBef>
              <a:spcAft>
                <a:spcPct val="0"/>
              </a:spcAft>
              <a:buClrTx/>
              <a:buSzTx/>
              <a:buFontTx/>
              <a:buNone/>
              <a:tabLst/>
            </a:pPr>
            <a:r>
              <a:rPr kumimoji="0" lang="es-VE" sz="1000" b="0" i="0" u="none" strike="noStrike" cap="none" normalizeH="0" baseline="0" dirty="0">
                <a:ln>
                  <a:noFill/>
                </a:ln>
                <a:effectLst/>
                <a:latin typeface="Arial" pitchFamily="34" charset="0"/>
                <a:ea typeface="Calibri" pitchFamily="34" charset="0"/>
                <a:cs typeface="Arial" pitchFamily="34" charset="0"/>
              </a:rPr>
              <a:t>La  Ingeniería  Conceptual  es  la  fase  en  la  cual  se  realiza,  a  partir  del desarrollo  de  varias  alternativas  (llamadas  Casos),  la  selección  de  la opción más conveniente para los escenarios establecidos. La Ingeniería Conceptual tiene por objetivo fundamental identificar la viabilidad  técnica  y  económica  de  la/las  alternativas  visualizadas  y establecer  las  pautas  para  el  desarrollo  de  las  etapas  posteriores  de Ingeniería Básica o Básica Extendida y de Detalle.</a:t>
            </a:r>
            <a:endParaRPr kumimoji="0" lang="es-VE" sz="1000" b="0" i="0" u="none" strike="noStrike" cap="none" normalizeH="0" baseline="0" dirty="0">
              <a:ln>
                <a:noFill/>
              </a:ln>
              <a:effectLst/>
              <a:latin typeface="Arial" pitchFamily="34" charset="0"/>
            </a:endParaRPr>
          </a:p>
        </p:txBody>
      </p:sp>
      <p:sp>
        <p:nvSpPr>
          <p:cNvPr id="22" name="21 Rectángulo"/>
          <p:cNvSpPr/>
          <p:nvPr/>
        </p:nvSpPr>
        <p:spPr>
          <a:xfrm>
            <a:off x="4572000" y="2071678"/>
            <a:ext cx="1714512" cy="2123658"/>
          </a:xfrm>
          <a:prstGeom prst="rect">
            <a:avLst/>
          </a:prstGeom>
        </p:spPr>
        <p:txBody>
          <a:bodyPr wrap="square">
            <a:spAutoFit/>
          </a:bodyPr>
          <a:lstStyle/>
          <a:p>
            <a:pPr algn="just">
              <a:lnSpc>
                <a:spcPct val="150000"/>
              </a:lnSpc>
            </a:pPr>
            <a:r>
              <a:rPr lang="es-VE" sz="1000" dirty="0"/>
              <a:t>Una subestación es un componente del Sistema Eléctrico de Potencia (SEP) encargado de redistribuir el flujo de energía, garantizando seguridad, confiabilidad y controlabilidad.</a:t>
            </a:r>
          </a:p>
          <a:p>
            <a:pPr algn="just"/>
            <a:endParaRPr lang="es-ES" sz="1200" dirty="0"/>
          </a:p>
        </p:txBody>
      </p:sp>
      <p:sp>
        <p:nvSpPr>
          <p:cNvPr id="23" name="22 Rectángulo"/>
          <p:cNvSpPr/>
          <p:nvPr/>
        </p:nvSpPr>
        <p:spPr>
          <a:xfrm>
            <a:off x="7072330" y="2000240"/>
            <a:ext cx="1643074" cy="3554819"/>
          </a:xfrm>
          <a:prstGeom prst="rect">
            <a:avLst/>
          </a:prstGeom>
        </p:spPr>
        <p:txBody>
          <a:bodyPr wrap="square">
            <a:spAutoFit/>
          </a:bodyPr>
          <a:lstStyle/>
          <a:p>
            <a:pPr algn="just">
              <a:lnSpc>
                <a:spcPct val="150000"/>
              </a:lnSpc>
            </a:pPr>
            <a:r>
              <a:rPr lang="es-VE" sz="1000" dirty="0"/>
              <a:t>Elaborar, evaluar y seleccionar las mejores opciones, estableciendo costos y tiempos de ejecución y conformado la organización para las fases .</a:t>
            </a:r>
          </a:p>
          <a:p>
            <a:pPr algn="just">
              <a:lnSpc>
                <a:spcPct val="150000"/>
              </a:lnSpc>
              <a:buFont typeface="Arial" pitchFamily="34" charset="0"/>
              <a:buChar char="•"/>
            </a:pPr>
            <a:r>
              <a:rPr lang="es-VE" sz="1000" dirty="0"/>
              <a:t>Organizarse para la fase de planificación del proyecto.</a:t>
            </a:r>
          </a:p>
          <a:p>
            <a:pPr algn="just">
              <a:lnSpc>
                <a:spcPct val="150000"/>
              </a:lnSpc>
              <a:buFont typeface="Arial" pitchFamily="34" charset="0"/>
              <a:buChar char="•"/>
            </a:pPr>
            <a:r>
              <a:rPr lang="es-VE" sz="1000" dirty="0"/>
              <a:t>Selección de las opciones preferidas y realizar un estimado de costos clase IV. </a:t>
            </a:r>
          </a:p>
          <a:p>
            <a:pPr algn="just">
              <a:lnSpc>
                <a:spcPct val="150000"/>
              </a:lnSpc>
            </a:pPr>
            <a:endParaRPr lang="es-ES" sz="1000" dirty="0"/>
          </a:p>
        </p:txBody>
      </p:sp>
      <p:pic>
        <p:nvPicPr>
          <p:cNvPr id="17" name="Imagen 2"/>
          <p:cNvPicPr>
            <a:picLocks noChangeAspect="1" noChangeArrowheads="1"/>
          </p:cNvPicPr>
          <p:nvPr/>
        </p:nvPicPr>
        <p:blipFill>
          <a:blip r:embed="rId5" cstate="print"/>
          <a:srcRect/>
          <a:stretch>
            <a:fillRect/>
          </a:stretch>
        </p:blipFill>
        <p:spPr bwMode="auto">
          <a:xfrm>
            <a:off x="0" y="0"/>
            <a:ext cx="1119693" cy="1167432"/>
          </a:xfrm>
          <a:prstGeom prst="rect">
            <a:avLst/>
          </a:prstGeom>
          <a:noFill/>
          <a:ln w="9525">
            <a:noFill/>
            <a:miter lim="800000"/>
            <a:headEnd/>
            <a:tailEnd/>
          </a:ln>
        </p:spPr>
      </p:pic>
      <p:sp>
        <p:nvSpPr>
          <p:cNvPr id="21" name="20 Rectángulo"/>
          <p:cNvSpPr/>
          <p:nvPr/>
        </p:nvSpPr>
        <p:spPr>
          <a:xfrm>
            <a:off x="3500430" y="357166"/>
            <a:ext cx="2321982" cy="369332"/>
          </a:xfrm>
          <a:prstGeom prst="rect">
            <a:avLst/>
          </a:prstGeom>
        </p:spPr>
        <p:txBody>
          <a:bodyPr wrap="none">
            <a:spAutoFit/>
          </a:bodyPr>
          <a:lstStyle/>
          <a:p>
            <a:pPr marL="457200" lvl="1" algn="ctr" fontAlgn="auto">
              <a:spcBef>
                <a:spcPts val="0"/>
              </a:spcBef>
              <a:spcAft>
                <a:spcPts val="0"/>
              </a:spcAft>
              <a:defRPr/>
            </a:pPr>
            <a:r>
              <a:rPr lang="es-ES" b="1" dirty="0">
                <a:ln>
                  <a:solidFill>
                    <a:sysClr val="windowText" lastClr="000000"/>
                  </a:solidFill>
                </a:ln>
                <a:latin typeface="Arial" pitchFamily="34" charset="0"/>
                <a:cs typeface="Arial" pitchFamily="34" charset="0"/>
              </a:rPr>
              <a:t>Bases Teóricas</a:t>
            </a:r>
          </a:p>
        </p:txBody>
      </p:sp>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5 Rectángulo"/>
          <p:cNvSpPr/>
          <p:nvPr/>
        </p:nvSpPr>
        <p:spPr>
          <a:xfrm>
            <a:off x="928662" y="1714488"/>
            <a:ext cx="4572000" cy="1345048"/>
          </a:xfrm>
          <a:prstGeom prst="rect">
            <a:avLst/>
          </a:prstGeom>
        </p:spPr>
        <p:txBody>
          <a:bodyPr>
            <a:spAutoFit/>
          </a:bodyPr>
          <a:lstStyle/>
          <a:p>
            <a:pPr algn="just">
              <a:lnSpc>
                <a:spcPct val="150000"/>
              </a:lnSpc>
            </a:pPr>
            <a:r>
              <a:rPr lang="es-VE" sz="1400" dirty="0"/>
              <a:t>Sobre la base del </a:t>
            </a:r>
            <a:r>
              <a:rPr lang="es-ES" sz="1400" b="1" dirty="0"/>
              <a:t>ESCENARIO 1</a:t>
            </a:r>
            <a:r>
              <a:rPr lang="es-VE" sz="1400" dirty="0"/>
              <a:t>, como del </a:t>
            </a:r>
            <a:r>
              <a:rPr lang="es-ES" sz="1400" b="1" dirty="0"/>
              <a:t>ESCENARIO 2</a:t>
            </a:r>
            <a:r>
              <a:rPr lang="es-VE" sz="1400" dirty="0"/>
              <a:t> (ajuste de sensibilidad), los resultados obtenidos en grado de prioridad relativa para su elección, fueron</a:t>
            </a:r>
            <a:endParaRPr lang="es-ES" sz="1400" dirty="0"/>
          </a:p>
        </p:txBody>
      </p:sp>
      <p:graphicFrame>
        <p:nvGraphicFramePr>
          <p:cNvPr id="8" name="7 Tabla"/>
          <p:cNvGraphicFramePr>
            <a:graphicFrameLocks noGrp="1"/>
          </p:cNvGraphicFramePr>
          <p:nvPr/>
        </p:nvGraphicFramePr>
        <p:xfrm>
          <a:off x="2071670" y="3500438"/>
          <a:ext cx="6065862" cy="1947871"/>
        </p:xfrm>
        <a:graphic>
          <a:graphicData uri="http://schemas.openxmlformats.org/drawingml/2006/table">
            <a:tbl>
              <a:tblPr/>
              <a:tblGrid>
                <a:gridCol w="3217880">
                  <a:extLst>
                    <a:ext uri="{9D8B030D-6E8A-4147-A177-3AD203B41FA5}">
                      <a16:colId xmlns:a16="http://schemas.microsoft.com/office/drawing/2014/main" val="20000"/>
                    </a:ext>
                  </a:extLst>
                </a:gridCol>
                <a:gridCol w="1423991">
                  <a:extLst>
                    <a:ext uri="{9D8B030D-6E8A-4147-A177-3AD203B41FA5}">
                      <a16:colId xmlns:a16="http://schemas.microsoft.com/office/drawing/2014/main" val="20001"/>
                    </a:ext>
                  </a:extLst>
                </a:gridCol>
                <a:gridCol w="1423991">
                  <a:extLst>
                    <a:ext uri="{9D8B030D-6E8A-4147-A177-3AD203B41FA5}">
                      <a16:colId xmlns:a16="http://schemas.microsoft.com/office/drawing/2014/main" val="20002"/>
                    </a:ext>
                  </a:extLst>
                </a:gridCol>
              </a:tblGrid>
              <a:tr h="439842">
                <a:tc rowSpan="2">
                  <a:txBody>
                    <a:bodyPr/>
                    <a:lstStyle/>
                    <a:p>
                      <a:pPr algn="ctr">
                        <a:spcBef>
                          <a:spcPts val="600"/>
                        </a:spcBef>
                        <a:spcAft>
                          <a:spcPts val="600"/>
                        </a:spcAft>
                      </a:pPr>
                      <a:r>
                        <a:rPr lang="es-VE" sz="1200" b="1" cap="small">
                          <a:latin typeface="Arial"/>
                          <a:ea typeface="Times New Roman"/>
                        </a:rPr>
                        <a:t>ESQUEMA</a:t>
                      </a:r>
                      <a:endParaRPr lang="es-ES" sz="1000">
                        <a:latin typeface="Times New Roman"/>
                        <a:ea typeface="Times New Roman"/>
                      </a:endParaRPr>
                    </a:p>
                  </a:txBody>
                  <a:tcPr marL="68580" marR="68580" marT="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C0C0C0"/>
                    </a:solidFill>
                  </a:tcPr>
                </a:tc>
                <a:tc gridSpan="2">
                  <a:txBody>
                    <a:bodyPr/>
                    <a:lstStyle/>
                    <a:p>
                      <a:pPr algn="ctr">
                        <a:spcBef>
                          <a:spcPts val="600"/>
                        </a:spcBef>
                        <a:spcAft>
                          <a:spcPts val="600"/>
                        </a:spcAft>
                      </a:pPr>
                      <a:r>
                        <a:rPr lang="es-VE" sz="1200" b="1" cap="small">
                          <a:latin typeface="Arial"/>
                          <a:ea typeface="Times New Roman"/>
                        </a:rPr>
                        <a:t>VALORACION</a:t>
                      </a:r>
                      <a:endParaRPr lang="es-ES" sz="1000">
                        <a:latin typeface="Times New Roman"/>
                        <a:ea typeface="Times New Roman"/>
                      </a:endParaRPr>
                    </a:p>
                  </a:txBody>
                  <a:tcPr marL="68580" marR="68580"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C0C0C0"/>
                    </a:solidFill>
                  </a:tcPr>
                </a:tc>
                <a:tc hMerge="1">
                  <a:txBody>
                    <a:bodyPr/>
                    <a:lstStyle/>
                    <a:p>
                      <a:endParaRPr lang="es-ES"/>
                    </a:p>
                  </a:txBody>
                  <a:tcPr/>
                </a:tc>
                <a:extLst>
                  <a:ext uri="{0D108BD9-81ED-4DB2-BD59-A6C34878D82A}">
                    <a16:rowId xmlns:a16="http://schemas.microsoft.com/office/drawing/2014/main" val="10000"/>
                  </a:ext>
                </a:extLst>
              </a:tr>
              <a:tr h="301606">
                <a:tc vMerge="1">
                  <a:txBody>
                    <a:bodyPr/>
                    <a:lstStyle/>
                    <a:p>
                      <a:endParaRPr lang="es-ES"/>
                    </a:p>
                  </a:txBody>
                  <a:tcPr/>
                </a:tc>
                <a:tc>
                  <a:txBody>
                    <a:bodyPr/>
                    <a:lstStyle/>
                    <a:p>
                      <a:pPr algn="ctr">
                        <a:spcBef>
                          <a:spcPts val="600"/>
                        </a:spcBef>
                        <a:spcAft>
                          <a:spcPts val="600"/>
                        </a:spcAft>
                      </a:pPr>
                      <a:r>
                        <a:rPr lang="es-VE" sz="1200" b="1" cap="small">
                          <a:latin typeface="Arial"/>
                          <a:ea typeface="Times New Roman"/>
                        </a:rPr>
                        <a:t>ESCENARIO 1</a:t>
                      </a:r>
                      <a:endParaRPr lang="es-ES" sz="1000">
                        <a:latin typeface="Times New Roman"/>
                        <a:ea typeface="Times New Roman"/>
                      </a:endParaRPr>
                    </a:p>
                  </a:txBody>
                  <a:tcPr marL="68580" marR="68580"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C0C0C0"/>
                    </a:solidFill>
                  </a:tcPr>
                </a:tc>
                <a:tc>
                  <a:txBody>
                    <a:bodyPr/>
                    <a:lstStyle/>
                    <a:p>
                      <a:pPr algn="ctr">
                        <a:spcBef>
                          <a:spcPts val="600"/>
                        </a:spcBef>
                        <a:spcAft>
                          <a:spcPts val="600"/>
                        </a:spcAft>
                      </a:pPr>
                      <a:r>
                        <a:rPr lang="es-VE" sz="1200" b="1" cap="small">
                          <a:latin typeface="Arial"/>
                          <a:ea typeface="Times New Roman"/>
                        </a:rPr>
                        <a:t>ESCENARIO 2</a:t>
                      </a:r>
                      <a:endParaRPr lang="es-ES" sz="1000">
                        <a:latin typeface="Times New Roman"/>
                        <a:ea typeface="Times New Roman"/>
                      </a:endParaRPr>
                    </a:p>
                  </a:txBody>
                  <a:tcPr marL="68580" marR="68580"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C0C0C0"/>
                    </a:solidFill>
                  </a:tcPr>
                </a:tc>
                <a:extLst>
                  <a:ext uri="{0D108BD9-81ED-4DB2-BD59-A6C34878D82A}">
                    <a16:rowId xmlns:a16="http://schemas.microsoft.com/office/drawing/2014/main" val="10001"/>
                  </a:ext>
                </a:extLst>
              </a:tr>
              <a:tr h="452409">
                <a:tc>
                  <a:txBody>
                    <a:bodyPr/>
                    <a:lstStyle/>
                    <a:p>
                      <a:pPr algn="just">
                        <a:spcBef>
                          <a:spcPts val="600"/>
                        </a:spcBef>
                        <a:spcAft>
                          <a:spcPts val="600"/>
                        </a:spcAft>
                      </a:pPr>
                      <a:r>
                        <a:rPr lang="es-VE" sz="900">
                          <a:latin typeface="Arial"/>
                          <a:ea typeface="Times New Roman"/>
                        </a:rPr>
                        <a:t>BARRA PRINCIPAL CON BARRA DE TRANSFERENCIA</a:t>
                      </a:r>
                      <a:endParaRPr lang="es-ES" sz="1000">
                        <a:latin typeface="Times New Roman"/>
                        <a:ea typeface="Times New Roman"/>
                      </a:endParaRPr>
                    </a:p>
                  </a:txBody>
                  <a:tcPr marL="68580" marR="68580"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a:spcBef>
                          <a:spcPts val="600"/>
                        </a:spcBef>
                        <a:spcAft>
                          <a:spcPts val="600"/>
                        </a:spcAft>
                      </a:pPr>
                      <a:r>
                        <a:rPr lang="es-VE" sz="1000">
                          <a:latin typeface="Arial"/>
                          <a:ea typeface="Times New Roman"/>
                        </a:rPr>
                        <a:t>89</a:t>
                      </a:r>
                      <a:endParaRPr lang="es-ES" sz="1000">
                        <a:latin typeface="Times New Roman"/>
                        <a:ea typeface="Times New Roman"/>
                      </a:endParaRPr>
                    </a:p>
                  </a:txBody>
                  <a:tcPr marL="68580" marR="68580"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a:spcBef>
                          <a:spcPts val="600"/>
                        </a:spcBef>
                        <a:spcAft>
                          <a:spcPts val="600"/>
                        </a:spcAft>
                      </a:pPr>
                      <a:r>
                        <a:rPr lang="es-VE" sz="1000">
                          <a:latin typeface="Arial"/>
                          <a:ea typeface="Times New Roman"/>
                        </a:rPr>
                        <a:t>78</a:t>
                      </a:r>
                      <a:endParaRPr lang="es-ES" sz="1000">
                        <a:latin typeface="Times New Roman"/>
                        <a:ea typeface="Times New Roman"/>
                      </a:endParaRPr>
                    </a:p>
                  </a:txBody>
                  <a:tcPr marL="68580" marR="68580"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251338">
                <a:tc>
                  <a:txBody>
                    <a:bodyPr/>
                    <a:lstStyle/>
                    <a:p>
                      <a:pPr algn="just">
                        <a:spcBef>
                          <a:spcPts val="600"/>
                        </a:spcBef>
                        <a:spcAft>
                          <a:spcPts val="600"/>
                        </a:spcAft>
                      </a:pPr>
                      <a:r>
                        <a:rPr lang="es-VE" sz="900">
                          <a:latin typeface="Arial"/>
                          <a:ea typeface="Times New Roman"/>
                        </a:rPr>
                        <a:t>DOBLE BARRA</a:t>
                      </a:r>
                      <a:endParaRPr lang="es-ES" sz="1000">
                        <a:latin typeface="Times New Roman"/>
                        <a:ea typeface="Times New Roman"/>
                      </a:endParaRPr>
                    </a:p>
                  </a:txBody>
                  <a:tcPr marL="68580" marR="68580"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a:spcBef>
                          <a:spcPts val="600"/>
                        </a:spcBef>
                        <a:spcAft>
                          <a:spcPts val="600"/>
                        </a:spcAft>
                      </a:pPr>
                      <a:r>
                        <a:rPr lang="es-VE" sz="1000">
                          <a:latin typeface="Arial"/>
                          <a:ea typeface="Times New Roman"/>
                        </a:rPr>
                        <a:t>86</a:t>
                      </a:r>
                      <a:endParaRPr lang="es-ES" sz="1000">
                        <a:latin typeface="Times New Roman"/>
                        <a:ea typeface="Times New Roman"/>
                      </a:endParaRPr>
                    </a:p>
                  </a:txBody>
                  <a:tcPr marL="68580" marR="68580"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a:spcBef>
                          <a:spcPts val="600"/>
                        </a:spcBef>
                        <a:spcAft>
                          <a:spcPts val="600"/>
                        </a:spcAft>
                      </a:pPr>
                      <a:r>
                        <a:rPr lang="es-VE" sz="1000">
                          <a:latin typeface="Arial"/>
                          <a:ea typeface="Times New Roman"/>
                        </a:rPr>
                        <a:t>74</a:t>
                      </a:r>
                      <a:endParaRPr lang="es-ES" sz="1000">
                        <a:latin typeface="Times New Roman"/>
                        <a:ea typeface="Times New Roman"/>
                      </a:endParaRPr>
                    </a:p>
                  </a:txBody>
                  <a:tcPr marL="68580" marR="68580"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251338">
                <a:tc>
                  <a:txBody>
                    <a:bodyPr/>
                    <a:lstStyle/>
                    <a:p>
                      <a:pPr algn="just">
                        <a:spcBef>
                          <a:spcPts val="600"/>
                        </a:spcBef>
                        <a:spcAft>
                          <a:spcPts val="600"/>
                        </a:spcAft>
                      </a:pPr>
                      <a:r>
                        <a:rPr lang="es-VE" sz="900">
                          <a:latin typeface="Arial"/>
                          <a:ea typeface="Times New Roman"/>
                        </a:rPr>
                        <a:t>INTERRUPTOR Y MEDIO</a:t>
                      </a:r>
                      <a:endParaRPr lang="es-ES" sz="1000">
                        <a:latin typeface="Times New Roman"/>
                        <a:ea typeface="Times New Roman"/>
                      </a:endParaRPr>
                    </a:p>
                  </a:txBody>
                  <a:tcPr marL="68580" marR="68580"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a:spcBef>
                          <a:spcPts val="600"/>
                        </a:spcBef>
                        <a:spcAft>
                          <a:spcPts val="600"/>
                        </a:spcAft>
                      </a:pPr>
                      <a:r>
                        <a:rPr lang="es-VE" sz="1000">
                          <a:latin typeface="Arial"/>
                          <a:ea typeface="Times New Roman"/>
                        </a:rPr>
                        <a:t>81</a:t>
                      </a:r>
                      <a:endParaRPr lang="es-ES" sz="1000">
                        <a:latin typeface="Times New Roman"/>
                        <a:ea typeface="Times New Roman"/>
                      </a:endParaRPr>
                    </a:p>
                  </a:txBody>
                  <a:tcPr marL="68580" marR="68580"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a:spcBef>
                          <a:spcPts val="600"/>
                        </a:spcBef>
                        <a:spcAft>
                          <a:spcPts val="600"/>
                        </a:spcAft>
                      </a:pPr>
                      <a:r>
                        <a:rPr lang="es-VE" sz="1000">
                          <a:latin typeface="Arial"/>
                          <a:ea typeface="Times New Roman"/>
                        </a:rPr>
                        <a:t>74</a:t>
                      </a:r>
                      <a:endParaRPr lang="es-ES" sz="1000">
                        <a:latin typeface="Times New Roman"/>
                        <a:ea typeface="Times New Roman"/>
                      </a:endParaRPr>
                    </a:p>
                  </a:txBody>
                  <a:tcPr marL="68580" marR="68580"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r h="251338">
                <a:tc>
                  <a:txBody>
                    <a:bodyPr/>
                    <a:lstStyle/>
                    <a:p>
                      <a:pPr algn="just">
                        <a:spcBef>
                          <a:spcPts val="600"/>
                        </a:spcBef>
                        <a:spcAft>
                          <a:spcPts val="600"/>
                        </a:spcAft>
                      </a:pPr>
                      <a:r>
                        <a:rPr lang="es-VE" sz="900">
                          <a:latin typeface="Arial"/>
                          <a:ea typeface="Times New Roman"/>
                        </a:rPr>
                        <a:t>ANILLO COMBINADO DE ALTO PERFIL</a:t>
                      </a:r>
                      <a:endParaRPr lang="es-ES" sz="1000">
                        <a:latin typeface="Times New Roman"/>
                        <a:ea typeface="Times New Roman"/>
                      </a:endParaRPr>
                    </a:p>
                  </a:txBody>
                  <a:tcPr marL="68580" marR="68580"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a:spcBef>
                          <a:spcPts val="600"/>
                        </a:spcBef>
                        <a:spcAft>
                          <a:spcPts val="600"/>
                        </a:spcAft>
                      </a:pPr>
                      <a:r>
                        <a:rPr lang="es-VE" sz="1000">
                          <a:latin typeface="Arial"/>
                          <a:ea typeface="Times New Roman"/>
                        </a:rPr>
                        <a:t>73</a:t>
                      </a:r>
                      <a:endParaRPr lang="es-ES" sz="1000">
                        <a:latin typeface="Times New Roman"/>
                        <a:ea typeface="Times New Roman"/>
                      </a:endParaRPr>
                    </a:p>
                  </a:txBody>
                  <a:tcPr marL="68580" marR="68580"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a:spcBef>
                          <a:spcPts val="600"/>
                        </a:spcBef>
                        <a:spcAft>
                          <a:spcPts val="600"/>
                        </a:spcAft>
                      </a:pPr>
                      <a:r>
                        <a:rPr lang="es-VE" sz="1000" dirty="0">
                          <a:latin typeface="Arial"/>
                          <a:ea typeface="Times New Roman"/>
                        </a:rPr>
                        <a:t>67</a:t>
                      </a:r>
                      <a:endParaRPr lang="es-ES" sz="1000" dirty="0">
                        <a:latin typeface="Times New Roman"/>
                        <a:ea typeface="Times New Roman"/>
                      </a:endParaRPr>
                    </a:p>
                  </a:txBody>
                  <a:tcPr marL="68580" marR="68580"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5"/>
                  </a:ext>
                </a:extLst>
              </a:tr>
            </a:tbl>
          </a:graphicData>
        </a:graphic>
      </p:graphicFrame>
      <p:sp>
        <p:nvSpPr>
          <p:cNvPr id="5" name="4 Rectángulo"/>
          <p:cNvSpPr/>
          <p:nvPr/>
        </p:nvSpPr>
        <p:spPr>
          <a:xfrm>
            <a:off x="2428860" y="500042"/>
            <a:ext cx="4572000" cy="341632"/>
          </a:xfrm>
          <a:prstGeom prst="rect">
            <a:avLst/>
          </a:prstGeom>
        </p:spPr>
        <p:txBody>
          <a:bodyPr>
            <a:spAutoFit/>
          </a:bodyPr>
          <a:lstStyle/>
          <a:p>
            <a:pPr algn="ctr">
              <a:lnSpc>
                <a:spcPct val="90000"/>
              </a:lnSpc>
              <a:spcBef>
                <a:spcPct val="50000"/>
              </a:spcBef>
              <a:defRPr/>
            </a:pPr>
            <a:r>
              <a:rPr lang="es-ES_tradnl" b="1" dirty="0">
                <a:effectLst>
                  <a:outerShdw blurRad="38100" dist="38100" dir="2700000" algn="tl">
                    <a:srgbClr val="000000"/>
                  </a:outerShdw>
                </a:effectLst>
                <a:latin typeface="Arial" pitchFamily="34" charset="0"/>
                <a:cs typeface="Arial" pitchFamily="34" charset="0"/>
              </a:rPr>
              <a:t>Evaluación de Resultados </a:t>
            </a:r>
          </a:p>
        </p:txBody>
      </p:sp>
      <p:pic>
        <p:nvPicPr>
          <p:cNvPr id="7" name="Imagen 2"/>
          <p:cNvPicPr>
            <a:picLocks noChangeAspect="1" noChangeArrowheads="1"/>
          </p:cNvPicPr>
          <p:nvPr/>
        </p:nvPicPr>
        <p:blipFill>
          <a:blip r:embed="rId2" cstate="print"/>
          <a:srcRect/>
          <a:stretch>
            <a:fillRect/>
          </a:stretch>
        </p:blipFill>
        <p:spPr bwMode="auto">
          <a:xfrm>
            <a:off x="0" y="0"/>
            <a:ext cx="1119693" cy="1167432"/>
          </a:xfrm>
          <a:prstGeom prst="rect">
            <a:avLst/>
          </a:prstGeom>
          <a:noFill/>
          <a:ln w="9525">
            <a:noFill/>
            <a:miter lim="800000"/>
            <a:headEnd/>
            <a:tailEnd/>
          </a:ln>
        </p:spPr>
      </p:pic>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5" name="Rectangle 1"/>
          <p:cNvSpPr>
            <a:spLocks noChangeArrowheads="1"/>
          </p:cNvSpPr>
          <p:nvPr/>
        </p:nvSpPr>
        <p:spPr bwMode="auto">
          <a:xfrm>
            <a:off x="1000100" y="2071678"/>
            <a:ext cx="7215238" cy="2585323"/>
          </a:xfrm>
          <a:prstGeom prst="rect">
            <a:avLst/>
          </a:prstGeom>
          <a:ln>
            <a:headEnd/>
            <a:tailEnd/>
          </a:ln>
        </p:spPr>
        <p:style>
          <a:lnRef idx="1">
            <a:schemeClr val="accent3"/>
          </a:lnRef>
          <a:fillRef idx="2">
            <a:schemeClr val="accent3"/>
          </a:fillRef>
          <a:effectRef idx="1">
            <a:schemeClr val="accent3"/>
          </a:effectRef>
          <a:fontRef idx="minor">
            <a:schemeClr val="dk1"/>
          </a:fontRef>
        </p:style>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50000"/>
              </a:lnSpc>
              <a:spcBef>
                <a:spcPct val="0"/>
              </a:spcBef>
              <a:spcAft>
                <a:spcPct val="0"/>
              </a:spcAft>
              <a:buClrTx/>
              <a:buSzTx/>
              <a:buFontTx/>
              <a:buChar char="•"/>
              <a:tabLst>
                <a:tab pos="228600" algn="l"/>
              </a:tabLst>
            </a:pPr>
            <a:r>
              <a:rPr kumimoji="0" lang="es-VE" sz="1200" b="0" i="0" u="none" strike="noStrike" cap="none" normalizeH="0" baseline="0" dirty="0">
                <a:ln>
                  <a:noFill/>
                </a:ln>
                <a:solidFill>
                  <a:schemeClr val="tx1"/>
                </a:solidFill>
                <a:effectLst/>
                <a:latin typeface="Arial" pitchFamily="34" charset="0"/>
                <a:ea typeface="Times New Roman" pitchFamily="18" charset="0"/>
              </a:rPr>
              <a:t>Una vez completado el ajuste de sensibilidad, se observa que el esquema de Interruptor y Medio se iguala al de Doble Barra (Escenario 2). Sobre este resultado, se hizo necesario incorporar elementos de valor, con la finalidad de asegurar la selección definitiva. En este punto, Servicios Eléctricos Oriente, incorporó a la Mesa, consideraciones de Calidad de Servicio que demanda PDVSA a su principal proveedor EDELCA, mediante el “Contrato de Servicio Eléctrico” #3‑10‑229, donde se exige una disponibilidad de servicio de 99,9828%, esto es una alta confiabilidad. Así mismo, informó que los esquemas utilizados por EDELCA para garantizar esta disponibilidad de servicio, son típicamente el de Interruptor y Medio. Tal es el caso de la S/E FURRIAL ‑ EDELCA 400 </a:t>
            </a:r>
            <a:r>
              <a:rPr kumimoji="0" lang="es-VE" sz="1200" b="0" i="0" u="none" strike="noStrike" cap="none" normalizeH="0" baseline="0" dirty="0" err="1">
                <a:ln>
                  <a:noFill/>
                </a:ln>
                <a:solidFill>
                  <a:schemeClr val="tx1"/>
                </a:solidFill>
                <a:effectLst/>
                <a:latin typeface="Arial" pitchFamily="34" charset="0"/>
                <a:ea typeface="Times New Roman" pitchFamily="18" charset="0"/>
              </a:rPr>
              <a:t>kV</a:t>
            </a:r>
            <a:r>
              <a:rPr kumimoji="0" lang="es-VE" sz="1200" b="0" i="0" u="none" strike="noStrike" cap="none" normalizeH="0" baseline="0" dirty="0">
                <a:ln>
                  <a:noFill/>
                </a:ln>
                <a:solidFill>
                  <a:schemeClr val="tx1"/>
                </a:solidFill>
                <a:effectLst/>
                <a:latin typeface="Arial" pitchFamily="34" charset="0"/>
                <a:ea typeface="Times New Roman" pitchFamily="18" charset="0"/>
              </a:rPr>
              <a:t>, esta bajo el esquema de interruptor y medio.</a:t>
            </a:r>
            <a:endParaRPr kumimoji="0" lang="es-VE" sz="1800" b="0" i="0" u="none" strike="noStrike" cap="none" normalizeH="0" baseline="0" dirty="0">
              <a:ln>
                <a:noFill/>
              </a:ln>
              <a:solidFill>
                <a:schemeClr val="tx1"/>
              </a:solidFill>
              <a:effectLst/>
              <a:latin typeface="Arial" pitchFamily="34" charset="0"/>
            </a:endParaRPr>
          </a:p>
        </p:txBody>
      </p:sp>
      <p:sp>
        <p:nvSpPr>
          <p:cNvPr id="132098" name="AutoShape 2" descr="Resultado de imagen de resultado "/>
          <p:cNvSpPr>
            <a:spLocks noChangeAspect="1" noChangeArrowheads="1"/>
          </p:cNvSpPr>
          <p:nvPr/>
        </p:nvSpPr>
        <p:spPr bwMode="auto">
          <a:xfrm>
            <a:off x="155575" y="-914400"/>
            <a:ext cx="2857500" cy="1905000"/>
          </a:xfrm>
          <a:prstGeom prst="rect">
            <a:avLst/>
          </a:prstGeom>
          <a:noFill/>
        </p:spPr>
        <p:txBody>
          <a:bodyPr vert="horz" wrap="square" lIns="91440" tIns="45720" rIns="91440" bIns="45720" numCol="1" anchor="t" anchorCtr="0" compatLnSpc="1">
            <a:prstTxWarp prst="textNoShape">
              <a:avLst/>
            </a:prstTxWarp>
          </a:bodyPr>
          <a:lstStyle/>
          <a:p>
            <a:endParaRPr lang="es-ES"/>
          </a:p>
        </p:txBody>
      </p:sp>
      <p:sp>
        <p:nvSpPr>
          <p:cNvPr id="7" name="6 Rectángulo"/>
          <p:cNvSpPr/>
          <p:nvPr/>
        </p:nvSpPr>
        <p:spPr>
          <a:xfrm>
            <a:off x="2428860" y="500042"/>
            <a:ext cx="4572000" cy="341632"/>
          </a:xfrm>
          <a:prstGeom prst="rect">
            <a:avLst/>
          </a:prstGeom>
        </p:spPr>
        <p:txBody>
          <a:bodyPr>
            <a:spAutoFit/>
          </a:bodyPr>
          <a:lstStyle/>
          <a:p>
            <a:pPr algn="ctr">
              <a:lnSpc>
                <a:spcPct val="90000"/>
              </a:lnSpc>
              <a:spcBef>
                <a:spcPct val="50000"/>
              </a:spcBef>
              <a:defRPr/>
            </a:pPr>
            <a:r>
              <a:rPr lang="es-ES_tradnl" b="1" dirty="0">
                <a:effectLst>
                  <a:outerShdw blurRad="38100" dist="38100" dir="2700000" algn="tl">
                    <a:srgbClr val="000000"/>
                  </a:outerShdw>
                </a:effectLst>
                <a:latin typeface="Arial" pitchFamily="34" charset="0"/>
                <a:cs typeface="Arial" pitchFamily="34" charset="0"/>
              </a:rPr>
              <a:t>Evaluación de Resultados </a:t>
            </a:r>
          </a:p>
        </p:txBody>
      </p:sp>
      <p:pic>
        <p:nvPicPr>
          <p:cNvPr id="8" name="Imagen 2"/>
          <p:cNvPicPr>
            <a:picLocks noChangeAspect="1" noChangeArrowheads="1"/>
          </p:cNvPicPr>
          <p:nvPr/>
        </p:nvPicPr>
        <p:blipFill>
          <a:blip r:embed="rId2" cstate="print"/>
          <a:srcRect/>
          <a:stretch>
            <a:fillRect/>
          </a:stretch>
        </p:blipFill>
        <p:spPr bwMode="auto">
          <a:xfrm>
            <a:off x="0" y="0"/>
            <a:ext cx="1119693" cy="1167432"/>
          </a:xfrm>
          <a:prstGeom prst="rect">
            <a:avLst/>
          </a:prstGeom>
          <a:noFill/>
          <a:ln w="9525">
            <a:noFill/>
            <a:miter lim="800000"/>
            <a:headEnd/>
            <a:tailEnd/>
          </a:ln>
        </p:spPr>
      </p:pic>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3" name="Rectangle 1"/>
          <p:cNvSpPr>
            <a:spLocks noChangeArrowheads="1"/>
          </p:cNvSpPr>
          <p:nvPr/>
        </p:nvSpPr>
        <p:spPr bwMode="auto">
          <a:xfrm>
            <a:off x="1000100" y="1857364"/>
            <a:ext cx="7358114" cy="1720151"/>
          </a:xfrm>
          <a:prstGeom prst="rect">
            <a:avLst/>
          </a:prstGeom>
          <a:ln>
            <a:headEnd/>
            <a:tailEnd/>
          </a:ln>
        </p:spPr>
        <p:style>
          <a:lnRef idx="1">
            <a:schemeClr val="accent1"/>
          </a:lnRef>
          <a:fillRef idx="2">
            <a:schemeClr val="accent1"/>
          </a:fillRef>
          <a:effectRef idx="1">
            <a:schemeClr val="accent1"/>
          </a:effectRef>
          <a:fontRef idx="minor">
            <a:schemeClr val="dk1"/>
          </a:fontRef>
        </p:style>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50000"/>
              </a:lnSpc>
              <a:spcBef>
                <a:spcPct val="0"/>
              </a:spcBef>
              <a:spcAft>
                <a:spcPct val="0"/>
              </a:spcAft>
              <a:buClrTx/>
              <a:buSzTx/>
              <a:buFontTx/>
              <a:buChar char="•"/>
              <a:tabLst>
                <a:tab pos="228600" algn="l"/>
              </a:tabLst>
            </a:pPr>
            <a:r>
              <a:rPr kumimoji="0" lang="es-VE" sz="1200" b="0" i="0" u="none" strike="noStrike" cap="none" normalizeH="0" baseline="0" dirty="0">
                <a:ln>
                  <a:noFill/>
                </a:ln>
                <a:solidFill>
                  <a:schemeClr val="tx1"/>
                </a:solidFill>
                <a:effectLst/>
                <a:latin typeface="Arial" pitchFamily="34" charset="0"/>
                <a:ea typeface="Times New Roman" pitchFamily="18" charset="0"/>
              </a:rPr>
              <a:t>Las acotaciones indicadas en el punto anterior, permiten descartar el esquema de Barra Principal con Barra de Transferencia y el esquema de Doble Barra, por tener una confiabilidad por debajo del mínimo que exige PDVSA a EDELCA. Por otro lado, se realizó la acotación que el número de circuitos de la nueva subestación eléctrica es superior a seis (06), lo cual favorece al esquema de interruptor y medio, sobre el de anillo combinado, tal como señalan las mejores prácticas para el diseño de subestaciones eléctricas.</a:t>
            </a:r>
            <a:endParaRPr kumimoji="0" lang="es-VE" sz="1800" b="0" i="0" u="none" strike="noStrike" cap="none" normalizeH="0" baseline="0" dirty="0">
              <a:ln>
                <a:noFill/>
              </a:ln>
              <a:solidFill>
                <a:schemeClr val="tx1"/>
              </a:solidFill>
              <a:effectLst/>
              <a:latin typeface="Arial" pitchFamily="34" charset="0"/>
            </a:endParaRPr>
          </a:p>
        </p:txBody>
      </p:sp>
      <p:sp>
        <p:nvSpPr>
          <p:cNvPr id="131074" name="Rectangle 2"/>
          <p:cNvSpPr>
            <a:spLocks noChangeArrowheads="1"/>
          </p:cNvSpPr>
          <p:nvPr/>
        </p:nvSpPr>
        <p:spPr bwMode="auto">
          <a:xfrm>
            <a:off x="928662" y="4080696"/>
            <a:ext cx="3143240" cy="1754326"/>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50000"/>
              </a:lnSpc>
              <a:spcBef>
                <a:spcPct val="0"/>
              </a:spcBef>
              <a:spcAft>
                <a:spcPct val="0"/>
              </a:spcAft>
              <a:buClrTx/>
              <a:buSzTx/>
              <a:buFontTx/>
              <a:buChar char="•"/>
              <a:tabLst>
                <a:tab pos="228600" algn="l"/>
              </a:tabLst>
            </a:pPr>
            <a:r>
              <a:rPr kumimoji="0" lang="es-VE" sz="1200" b="0" i="0" u="none" strike="noStrike" cap="none" normalizeH="0" baseline="0" dirty="0">
                <a:ln>
                  <a:noFill/>
                </a:ln>
                <a:solidFill>
                  <a:schemeClr val="tx1"/>
                </a:solidFill>
                <a:effectLst/>
                <a:latin typeface="Arial" pitchFamily="34" charset="0"/>
                <a:ea typeface="Times New Roman" pitchFamily="18" charset="0"/>
              </a:rPr>
              <a:t>En consecuencia, sobre la base de lo aportes indicados en los puntos 11 y 12, la Mesa Técnica concluye que el esquema más conveniente para la Subestación Eléctrica PIGAP III, es el Esquema de Interruptor y Medio.</a:t>
            </a:r>
            <a:endParaRPr kumimoji="0" lang="es-VE" sz="1800" b="0" i="0" u="none" strike="noStrike" cap="none" normalizeH="0" baseline="0" dirty="0">
              <a:ln>
                <a:noFill/>
              </a:ln>
              <a:solidFill>
                <a:schemeClr val="tx1"/>
              </a:solidFill>
              <a:effectLst/>
              <a:latin typeface="Arial" pitchFamily="34" charset="0"/>
            </a:endParaRPr>
          </a:p>
        </p:txBody>
      </p:sp>
      <p:sp>
        <p:nvSpPr>
          <p:cNvPr id="8" name="7 Rectángulo"/>
          <p:cNvSpPr/>
          <p:nvPr/>
        </p:nvSpPr>
        <p:spPr>
          <a:xfrm>
            <a:off x="2428860" y="500042"/>
            <a:ext cx="4572000" cy="341632"/>
          </a:xfrm>
          <a:prstGeom prst="rect">
            <a:avLst/>
          </a:prstGeom>
        </p:spPr>
        <p:txBody>
          <a:bodyPr>
            <a:spAutoFit/>
          </a:bodyPr>
          <a:lstStyle/>
          <a:p>
            <a:pPr algn="ctr">
              <a:lnSpc>
                <a:spcPct val="90000"/>
              </a:lnSpc>
              <a:spcBef>
                <a:spcPct val="50000"/>
              </a:spcBef>
              <a:defRPr/>
            </a:pPr>
            <a:r>
              <a:rPr lang="es-ES_tradnl" b="1" dirty="0">
                <a:effectLst>
                  <a:outerShdw blurRad="38100" dist="38100" dir="2700000" algn="tl">
                    <a:srgbClr val="000000"/>
                  </a:outerShdw>
                </a:effectLst>
                <a:latin typeface="Arial" pitchFamily="34" charset="0"/>
                <a:cs typeface="Arial" pitchFamily="34" charset="0"/>
              </a:rPr>
              <a:t>Evaluación de Resultados </a:t>
            </a:r>
          </a:p>
        </p:txBody>
      </p:sp>
      <p:pic>
        <p:nvPicPr>
          <p:cNvPr id="9" name="Imagen 2"/>
          <p:cNvPicPr>
            <a:picLocks noChangeAspect="1" noChangeArrowheads="1"/>
          </p:cNvPicPr>
          <p:nvPr/>
        </p:nvPicPr>
        <p:blipFill>
          <a:blip r:embed="rId2" cstate="print"/>
          <a:srcRect/>
          <a:stretch>
            <a:fillRect/>
          </a:stretch>
        </p:blipFill>
        <p:spPr bwMode="auto">
          <a:xfrm>
            <a:off x="0" y="0"/>
            <a:ext cx="1119693" cy="1167432"/>
          </a:xfrm>
          <a:prstGeom prst="rect">
            <a:avLst/>
          </a:prstGeom>
          <a:noFill/>
          <a:ln w="9525">
            <a:noFill/>
            <a:miter lim="800000"/>
            <a:headEnd/>
            <a:tailEnd/>
          </a:ln>
        </p:spPr>
      </p:pic>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23 Redondear rectángulo de esquina diagonal"/>
          <p:cNvSpPr/>
          <p:nvPr/>
        </p:nvSpPr>
        <p:spPr>
          <a:xfrm>
            <a:off x="1500166" y="142852"/>
            <a:ext cx="5500694" cy="571500"/>
          </a:xfrm>
          <a:prstGeom prst="round2DiagRect">
            <a:avLst/>
          </a:prstGeom>
          <a:noFill/>
          <a:ln w="12700">
            <a:noFill/>
          </a:ln>
        </p:spPr>
        <p:style>
          <a:lnRef idx="1">
            <a:schemeClr val="accent1"/>
          </a:lnRef>
          <a:fillRef idx="3">
            <a:schemeClr val="accent1"/>
          </a:fillRef>
          <a:effectRef idx="2">
            <a:schemeClr val="accent1"/>
          </a:effectRef>
          <a:fontRef idx="minor">
            <a:schemeClr val="lt1"/>
          </a:fontRef>
        </p:style>
        <p:txBody>
          <a:bodyPr lIns="102401" tIns="51200" rIns="102401" bIns="51200" anchor="ctr">
            <a:scene3d>
              <a:camera prst="orthographicFront"/>
              <a:lightRig rig="flat" dir="tl"/>
            </a:scene3d>
            <a:sp3d contourW="19050" prstMaterial="clear">
              <a:bevelT w="50800" h="50800"/>
              <a:contourClr>
                <a:schemeClr val="accent5">
                  <a:tint val="70000"/>
                  <a:satMod val="180000"/>
                  <a:alpha val="70000"/>
                </a:schemeClr>
              </a:contourClr>
            </a:sp3d>
          </a:bodyPr>
          <a:lstStyle/>
          <a:p>
            <a:pPr algn="ctr">
              <a:lnSpc>
                <a:spcPct val="90000"/>
              </a:lnSpc>
              <a:spcBef>
                <a:spcPct val="50000"/>
              </a:spcBef>
              <a:defRPr/>
            </a:pPr>
            <a:r>
              <a:rPr lang="es-VE" b="1" dirty="0">
                <a:solidFill>
                  <a:schemeClr val="tx1"/>
                </a:solidFill>
                <a:effectLst>
                  <a:outerShdw blurRad="38100" dist="38100" dir="2700000" algn="tl">
                    <a:srgbClr val="000000"/>
                  </a:outerShdw>
                </a:effectLst>
                <a:latin typeface="Arial" pitchFamily="34" charset="0"/>
                <a:cs typeface="Arial" pitchFamily="34" charset="0"/>
              </a:rPr>
              <a:t>Propuesta de Metodológica </a:t>
            </a:r>
          </a:p>
        </p:txBody>
      </p:sp>
      <p:sp>
        <p:nvSpPr>
          <p:cNvPr id="25" name="24 Llamada de flecha a la derecha"/>
          <p:cNvSpPr/>
          <p:nvPr/>
        </p:nvSpPr>
        <p:spPr>
          <a:xfrm>
            <a:off x="214282" y="2214554"/>
            <a:ext cx="2000264" cy="2286016"/>
          </a:xfrm>
          <a:prstGeom prst="rightArrowCallout">
            <a:avLst/>
          </a:prstGeom>
        </p:spPr>
        <p:style>
          <a:lnRef idx="2">
            <a:schemeClr val="accent6"/>
          </a:lnRef>
          <a:fillRef idx="1">
            <a:schemeClr val="lt1"/>
          </a:fillRef>
          <a:effectRef idx="0">
            <a:schemeClr val="accent6"/>
          </a:effectRef>
          <a:fontRef idx="minor">
            <a:schemeClr val="dk1"/>
          </a:fontRef>
        </p:style>
        <p:txBody>
          <a:bodyPr rtlCol="0" anchor="ctr"/>
          <a:lstStyle/>
          <a:p>
            <a:r>
              <a:rPr lang="es-ES" sz="1200" dirty="0">
                <a:latin typeface="Arial" pitchFamily="34" charset="0"/>
                <a:cs typeface="Arial" pitchFamily="34" charset="0"/>
              </a:rPr>
              <a:t>Informe evaluación de</a:t>
            </a:r>
          </a:p>
          <a:p>
            <a:r>
              <a:rPr lang="es-ES" sz="1200" dirty="0">
                <a:latin typeface="Arial" pitchFamily="34" charset="0"/>
                <a:cs typeface="Arial" pitchFamily="34" charset="0"/>
              </a:rPr>
              <a:t>tecnologías.</a:t>
            </a:r>
          </a:p>
          <a:p>
            <a:r>
              <a:rPr lang="es-ES" sz="1200" dirty="0">
                <a:latin typeface="Arial" pitchFamily="34" charset="0"/>
                <a:cs typeface="Arial" pitchFamily="34" charset="0"/>
              </a:rPr>
              <a:t>Informe de selección del sitio para</a:t>
            </a:r>
          </a:p>
          <a:p>
            <a:r>
              <a:rPr lang="es-ES" sz="1200" dirty="0">
                <a:latin typeface="Arial" pitchFamily="34" charset="0"/>
                <a:cs typeface="Arial" pitchFamily="34" charset="0"/>
              </a:rPr>
              <a:t>implantación</a:t>
            </a:r>
            <a:r>
              <a:rPr lang="es-ES" sz="800" dirty="0">
                <a:latin typeface="Helvetica"/>
              </a:rPr>
              <a:t>.</a:t>
            </a:r>
          </a:p>
        </p:txBody>
      </p:sp>
      <p:sp>
        <p:nvSpPr>
          <p:cNvPr id="26" name="25 Rectángulo redondeado"/>
          <p:cNvSpPr/>
          <p:nvPr/>
        </p:nvSpPr>
        <p:spPr>
          <a:xfrm>
            <a:off x="71406" y="1214422"/>
            <a:ext cx="1571636" cy="1000132"/>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es-ES" sz="1200" dirty="0">
                <a:latin typeface="Arial" pitchFamily="34" charset="0"/>
                <a:cs typeface="Arial" pitchFamily="34" charset="0"/>
              </a:rPr>
              <a:t>Entrada a la Fase o Tarea/requisito para ejecutar la actividad</a:t>
            </a:r>
          </a:p>
        </p:txBody>
      </p:sp>
      <p:sp>
        <p:nvSpPr>
          <p:cNvPr id="28" name="27 Rectángulo redondeado"/>
          <p:cNvSpPr/>
          <p:nvPr/>
        </p:nvSpPr>
        <p:spPr>
          <a:xfrm>
            <a:off x="2000232" y="642918"/>
            <a:ext cx="4143404" cy="6072230"/>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algn="just">
              <a:lnSpc>
                <a:spcPct val="150000"/>
              </a:lnSpc>
            </a:pPr>
            <a:r>
              <a:rPr lang="es-ES" sz="1200" b="1" dirty="0">
                <a:latin typeface="Arial" pitchFamily="34" charset="0"/>
                <a:cs typeface="Arial" pitchFamily="34" charset="0"/>
              </a:rPr>
              <a:t>Preparar alcance(s) conceptual(es) y estimados de costos Clase IV de la opción(es):</a:t>
            </a:r>
          </a:p>
          <a:p>
            <a:pPr algn="just">
              <a:lnSpc>
                <a:spcPct val="150000"/>
              </a:lnSpc>
            </a:pPr>
            <a:r>
              <a:rPr lang="es-ES" sz="1200" dirty="0">
                <a:latin typeface="Arial" pitchFamily="34" charset="0"/>
                <a:cs typeface="Arial" pitchFamily="34" charset="0"/>
              </a:rPr>
              <a:t>A. Validar lista de riesgos mayores / Identificación preliminar de peligros</a:t>
            </a:r>
          </a:p>
          <a:p>
            <a:pPr algn="just">
              <a:lnSpc>
                <a:spcPct val="150000"/>
              </a:lnSpc>
            </a:pPr>
            <a:r>
              <a:rPr lang="es-ES" sz="1200" dirty="0">
                <a:latin typeface="Arial" pitchFamily="34" charset="0"/>
                <a:cs typeface="Arial" pitchFamily="34" charset="0"/>
              </a:rPr>
              <a:t>B. Preparar planificación técnica de las ingeniería conceptual de la(s) opción(</a:t>
            </a:r>
          </a:p>
          <a:p>
            <a:pPr algn="just">
              <a:lnSpc>
                <a:spcPct val="150000"/>
              </a:lnSpc>
            </a:pPr>
            <a:r>
              <a:rPr lang="es-ES" sz="1200" dirty="0">
                <a:latin typeface="Arial" pitchFamily="34" charset="0"/>
                <a:cs typeface="Arial" pitchFamily="34" charset="0"/>
              </a:rPr>
              <a:t>es)</a:t>
            </a:r>
          </a:p>
          <a:p>
            <a:pPr algn="just">
              <a:lnSpc>
                <a:spcPct val="150000"/>
              </a:lnSpc>
            </a:pPr>
            <a:r>
              <a:rPr lang="es-ES" sz="1200" dirty="0">
                <a:latin typeface="Arial" pitchFamily="34" charset="0"/>
                <a:cs typeface="Arial" pitchFamily="34" charset="0"/>
              </a:rPr>
              <a:t>C. Desarrollar alcance conceptual de la(s) opción(es) técnicamente factibles</a:t>
            </a:r>
          </a:p>
          <a:p>
            <a:pPr algn="just">
              <a:lnSpc>
                <a:spcPct val="150000"/>
              </a:lnSpc>
            </a:pPr>
            <a:r>
              <a:rPr lang="es-ES" sz="1200" dirty="0">
                <a:latin typeface="Arial" pitchFamily="34" charset="0"/>
                <a:cs typeface="Arial" pitchFamily="34" charset="0"/>
              </a:rPr>
              <a:t>D. Consultar con Mantenimiento y Servicios la aplicación de criterios de confiabilidad</a:t>
            </a:r>
          </a:p>
          <a:p>
            <a:pPr algn="just">
              <a:lnSpc>
                <a:spcPct val="150000"/>
              </a:lnSpc>
            </a:pPr>
            <a:r>
              <a:rPr lang="es-ES" sz="1200" dirty="0">
                <a:latin typeface="Arial" pitchFamily="34" charset="0"/>
                <a:cs typeface="Arial" pitchFamily="34" charset="0"/>
              </a:rPr>
              <a:t>operacional, mantenimiento predictivo y preventivo.</a:t>
            </a:r>
          </a:p>
          <a:p>
            <a:pPr algn="just">
              <a:lnSpc>
                <a:spcPct val="150000"/>
              </a:lnSpc>
            </a:pPr>
            <a:r>
              <a:rPr lang="es-ES" sz="1200" dirty="0">
                <a:latin typeface="Arial" pitchFamily="34" charset="0"/>
                <a:cs typeface="Arial" pitchFamily="34" charset="0"/>
              </a:rPr>
              <a:t>E. Realizar análisis preliminar de peligros y/o cuantitativo de riesgos</a:t>
            </a:r>
          </a:p>
          <a:p>
            <a:pPr algn="just">
              <a:lnSpc>
                <a:spcPct val="150000"/>
              </a:lnSpc>
            </a:pPr>
            <a:r>
              <a:rPr lang="es-ES" sz="1200" dirty="0">
                <a:latin typeface="Arial" pitchFamily="34" charset="0"/>
                <a:cs typeface="Arial" pitchFamily="34" charset="0"/>
              </a:rPr>
              <a:t>F. Elaborar Documento de Intención</a:t>
            </a:r>
          </a:p>
          <a:p>
            <a:pPr algn="just">
              <a:lnSpc>
                <a:spcPct val="150000"/>
              </a:lnSpc>
            </a:pPr>
            <a:r>
              <a:rPr lang="es-ES" sz="1200" dirty="0">
                <a:latin typeface="Arial" pitchFamily="34" charset="0"/>
                <a:cs typeface="Arial" pitchFamily="34" charset="0"/>
              </a:rPr>
              <a:t>G. Aplicar prácticas de incremento de valor</a:t>
            </a:r>
          </a:p>
          <a:p>
            <a:pPr algn="just">
              <a:lnSpc>
                <a:spcPct val="150000"/>
              </a:lnSpc>
            </a:pPr>
            <a:r>
              <a:rPr lang="es-ES" sz="1200" dirty="0">
                <a:latin typeface="Arial" pitchFamily="34" charset="0"/>
                <a:cs typeface="Arial" pitchFamily="34" charset="0"/>
              </a:rPr>
              <a:t>H. Elaborar los estimado(s) de costo Clase IV de la(s) opción(es)</a:t>
            </a:r>
          </a:p>
          <a:p>
            <a:pPr algn="just">
              <a:lnSpc>
                <a:spcPct val="150000"/>
              </a:lnSpc>
            </a:pPr>
            <a:r>
              <a:rPr lang="es-ES" sz="1200" dirty="0">
                <a:latin typeface="Arial" pitchFamily="34" charset="0"/>
                <a:cs typeface="Arial" pitchFamily="34" charset="0"/>
              </a:rPr>
              <a:t>I. Verificar alineación de los alcances, con el propósito original del proyecto</a:t>
            </a:r>
          </a:p>
        </p:txBody>
      </p:sp>
      <p:sp>
        <p:nvSpPr>
          <p:cNvPr id="38" name="37 Flecha derecha"/>
          <p:cNvSpPr/>
          <p:nvPr/>
        </p:nvSpPr>
        <p:spPr>
          <a:xfrm>
            <a:off x="6072198" y="928670"/>
            <a:ext cx="428628" cy="1071570"/>
          </a:xfrm>
          <a:prstGeom prst="rightArrow">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s-ES"/>
          </a:p>
        </p:txBody>
      </p:sp>
      <p:sp>
        <p:nvSpPr>
          <p:cNvPr id="51" name="50 Rectángulo redondeado"/>
          <p:cNvSpPr/>
          <p:nvPr/>
        </p:nvSpPr>
        <p:spPr>
          <a:xfrm>
            <a:off x="6286512" y="3214686"/>
            <a:ext cx="2857488" cy="2143140"/>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algn="ctr">
              <a:lnSpc>
                <a:spcPct val="150000"/>
              </a:lnSpc>
            </a:pPr>
            <a:r>
              <a:rPr lang="es-ES" sz="1200" dirty="0">
                <a:latin typeface="Arial" pitchFamily="34" charset="0"/>
                <a:cs typeface="Arial" pitchFamily="34" charset="0"/>
              </a:rPr>
              <a:t>Alcance(s) conceptual(es) que</a:t>
            </a:r>
          </a:p>
          <a:p>
            <a:pPr algn="ctr">
              <a:lnSpc>
                <a:spcPct val="150000"/>
              </a:lnSpc>
            </a:pPr>
            <a:r>
              <a:rPr lang="es-ES" sz="1200" dirty="0">
                <a:latin typeface="Arial" pitchFamily="34" charset="0"/>
                <a:cs typeface="Arial" pitchFamily="34" charset="0"/>
              </a:rPr>
              <a:t>incluyan cronogramas de hitos</a:t>
            </a:r>
          </a:p>
          <a:p>
            <a:pPr algn="ctr">
              <a:lnSpc>
                <a:spcPct val="150000"/>
              </a:lnSpc>
            </a:pPr>
            <a:r>
              <a:rPr lang="es-ES" sz="1200" dirty="0">
                <a:latin typeface="Arial" pitchFamily="34" charset="0"/>
                <a:cs typeface="Arial" pitchFamily="34" charset="0"/>
              </a:rPr>
              <a:t>principales y requerimientos de</a:t>
            </a:r>
          </a:p>
          <a:p>
            <a:pPr algn="ctr">
              <a:lnSpc>
                <a:spcPct val="150000"/>
              </a:lnSpc>
            </a:pPr>
            <a:r>
              <a:rPr lang="es-ES" sz="1200" dirty="0">
                <a:latin typeface="Arial" pitchFamily="34" charset="0"/>
                <a:cs typeface="Arial" pitchFamily="34" charset="0"/>
              </a:rPr>
              <a:t>recursos de la opción, y estimado</a:t>
            </a:r>
          </a:p>
          <a:p>
            <a:pPr algn="ctr">
              <a:lnSpc>
                <a:spcPct val="150000"/>
              </a:lnSpc>
            </a:pPr>
            <a:r>
              <a:rPr lang="es-ES" sz="1200" dirty="0">
                <a:latin typeface="Arial" pitchFamily="34" charset="0"/>
                <a:cs typeface="Arial" pitchFamily="34" charset="0"/>
              </a:rPr>
              <a:t>Clase IV opción(es).</a:t>
            </a:r>
          </a:p>
          <a:p>
            <a:pPr algn="ctr">
              <a:lnSpc>
                <a:spcPct val="150000"/>
              </a:lnSpc>
            </a:pPr>
            <a:r>
              <a:rPr lang="es-ES" sz="1200" dirty="0">
                <a:latin typeface="Arial" pitchFamily="34" charset="0"/>
                <a:cs typeface="Arial" pitchFamily="34" charset="0"/>
              </a:rPr>
              <a:t>Documento de intención.</a:t>
            </a:r>
          </a:p>
          <a:p>
            <a:pPr algn="ctr">
              <a:lnSpc>
                <a:spcPct val="150000"/>
              </a:lnSpc>
            </a:pPr>
            <a:r>
              <a:rPr lang="es-ES" sz="1200" dirty="0">
                <a:latin typeface="Arial" pitchFamily="34" charset="0"/>
                <a:cs typeface="Arial" pitchFamily="34" charset="0"/>
              </a:rPr>
              <a:t>Informes de prácticas de incremento</a:t>
            </a:r>
          </a:p>
          <a:p>
            <a:pPr algn="ctr">
              <a:lnSpc>
                <a:spcPct val="150000"/>
              </a:lnSpc>
            </a:pPr>
            <a:r>
              <a:rPr lang="es-ES" sz="1200" dirty="0">
                <a:latin typeface="Arial" pitchFamily="34" charset="0"/>
                <a:cs typeface="Arial" pitchFamily="34" charset="0"/>
              </a:rPr>
              <a:t>de valor (VIP).</a:t>
            </a:r>
          </a:p>
        </p:txBody>
      </p:sp>
      <p:sp>
        <p:nvSpPr>
          <p:cNvPr id="52" name="51 Rectángulo redondeado"/>
          <p:cNvSpPr/>
          <p:nvPr/>
        </p:nvSpPr>
        <p:spPr>
          <a:xfrm>
            <a:off x="6429388" y="5857892"/>
            <a:ext cx="2286016" cy="785818"/>
          </a:xfrm>
          <a:prstGeom prst="roundRect">
            <a:avLst/>
          </a:prstGeom>
        </p:spPr>
        <p:style>
          <a:lnRef idx="1">
            <a:schemeClr val="dk1"/>
          </a:lnRef>
          <a:fillRef idx="2">
            <a:schemeClr val="dk1"/>
          </a:fillRef>
          <a:effectRef idx="1">
            <a:schemeClr val="dk1"/>
          </a:effectRef>
          <a:fontRef idx="minor">
            <a:schemeClr val="dk1"/>
          </a:fontRef>
        </p:style>
        <p:txBody>
          <a:bodyPr rtlCol="0" anchor="ctr"/>
          <a:lstStyle/>
          <a:p>
            <a:pPr algn="ctr"/>
            <a:r>
              <a:rPr lang="es-ES" sz="1200" dirty="0">
                <a:latin typeface="Arial" pitchFamily="34" charset="0"/>
                <a:cs typeface="Arial" pitchFamily="34" charset="0"/>
              </a:rPr>
              <a:t>Objetivo: Seleccionar la(s) opción(es) preferida(s)</a:t>
            </a:r>
          </a:p>
        </p:txBody>
      </p:sp>
      <p:sp>
        <p:nvSpPr>
          <p:cNvPr id="14" name="13 Rectángulo"/>
          <p:cNvSpPr/>
          <p:nvPr/>
        </p:nvSpPr>
        <p:spPr>
          <a:xfrm>
            <a:off x="6572232" y="500042"/>
            <a:ext cx="2571768" cy="2400657"/>
          </a:xfrm>
          <a:prstGeom prst="rect">
            <a:avLst/>
          </a:prstGeom>
        </p:spPr>
        <p:txBody>
          <a:bodyPr wrap="square">
            <a:spAutoFit/>
          </a:bodyPr>
          <a:lstStyle/>
          <a:p>
            <a:r>
              <a:rPr lang="es-ES" sz="1000" dirty="0"/>
              <a:t>GGPIC fase conceptualizar: Preparar alcance(s) conceptual(es) y estimados de costo Clase IV de la opción(es).</a:t>
            </a:r>
          </a:p>
          <a:p>
            <a:r>
              <a:rPr lang="es-ES" sz="1000" dirty="0"/>
              <a:t>GGPIC, Apéndice D, Anexo C.1: Lista de verificación de productos típicos de la fase conceptualizar.</a:t>
            </a:r>
          </a:p>
          <a:p>
            <a:r>
              <a:rPr lang="es-ES" sz="1000" dirty="0"/>
              <a:t>Modelo de la planificación técnica de la ingeniería conceptual.</a:t>
            </a:r>
          </a:p>
          <a:p>
            <a:r>
              <a:rPr lang="es-ES" sz="1000" dirty="0"/>
              <a:t>Modelos de informes de practicas de incremento de valor.</a:t>
            </a:r>
          </a:p>
          <a:p>
            <a:r>
              <a:rPr lang="es-ES" sz="1000" dirty="0"/>
              <a:t>Guías de requisitos en materias de SHA en </a:t>
            </a:r>
            <a:r>
              <a:rPr lang="es-ES" sz="1000" dirty="0" err="1"/>
              <a:t>Hazop</a:t>
            </a:r>
            <a:r>
              <a:rPr lang="es-ES" sz="1000" dirty="0"/>
              <a:t>; APP; ACR.</a:t>
            </a:r>
          </a:p>
          <a:p>
            <a:r>
              <a:rPr lang="es-ES" sz="1000" dirty="0"/>
              <a:t>Guías de tipos de estudios de riesgos de proyectos</a:t>
            </a:r>
          </a:p>
          <a:p>
            <a:r>
              <a:rPr lang="es-ES" sz="1000" dirty="0"/>
              <a:t>Modelo de documento de intención</a:t>
            </a:r>
          </a:p>
        </p:txBody>
      </p:sp>
      <p:sp>
        <p:nvSpPr>
          <p:cNvPr id="49" name="48 Flecha derecha"/>
          <p:cNvSpPr/>
          <p:nvPr/>
        </p:nvSpPr>
        <p:spPr>
          <a:xfrm rot="5400000">
            <a:off x="7429520" y="5500702"/>
            <a:ext cx="642942" cy="357190"/>
          </a:xfrm>
          <a:prstGeom prst="rightArrow">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s-ES"/>
          </a:p>
        </p:txBody>
      </p:sp>
      <p:sp>
        <p:nvSpPr>
          <p:cNvPr id="15" name="14 Flecha derecha"/>
          <p:cNvSpPr/>
          <p:nvPr/>
        </p:nvSpPr>
        <p:spPr>
          <a:xfrm rot="5400000">
            <a:off x="8643934" y="2786058"/>
            <a:ext cx="642942" cy="357190"/>
          </a:xfrm>
          <a:prstGeom prst="rightArrow">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s-ES"/>
          </a:p>
        </p:txBody>
      </p:sp>
      <p:pic>
        <p:nvPicPr>
          <p:cNvPr id="13" name="Imagen 2"/>
          <p:cNvPicPr>
            <a:picLocks noChangeAspect="1" noChangeArrowheads="1"/>
          </p:cNvPicPr>
          <p:nvPr/>
        </p:nvPicPr>
        <p:blipFill>
          <a:blip r:embed="rId2" cstate="print"/>
          <a:srcRect/>
          <a:stretch>
            <a:fillRect/>
          </a:stretch>
        </p:blipFill>
        <p:spPr bwMode="auto">
          <a:xfrm>
            <a:off x="0" y="0"/>
            <a:ext cx="1119693" cy="1167432"/>
          </a:xfrm>
          <a:prstGeom prst="rect">
            <a:avLst/>
          </a:prstGeom>
          <a:noFill/>
          <a:ln w="9525">
            <a:noFill/>
            <a:miter lim="800000"/>
            <a:headEnd/>
            <a:tailEnd/>
          </a:ln>
        </p:spPr>
      </p:pic>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23 Redondear rectángulo de esquina diagonal"/>
          <p:cNvSpPr/>
          <p:nvPr/>
        </p:nvSpPr>
        <p:spPr>
          <a:xfrm>
            <a:off x="1500166" y="142852"/>
            <a:ext cx="5500694" cy="571500"/>
          </a:xfrm>
          <a:prstGeom prst="round2DiagRect">
            <a:avLst/>
          </a:prstGeom>
          <a:noFill/>
          <a:ln w="12700">
            <a:noFill/>
          </a:ln>
        </p:spPr>
        <p:style>
          <a:lnRef idx="1">
            <a:schemeClr val="accent1"/>
          </a:lnRef>
          <a:fillRef idx="3">
            <a:schemeClr val="accent1"/>
          </a:fillRef>
          <a:effectRef idx="2">
            <a:schemeClr val="accent1"/>
          </a:effectRef>
          <a:fontRef idx="minor">
            <a:schemeClr val="lt1"/>
          </a:fontRef>
        </p:style>
        <p:txBody>
          <a:bodyPr lIns="102401" tIns="51200" rIns="102401" bIns="51200" anchor="ctr">
            <a:scene3d>
              <a:camera prst="orthographicFront"/>
              <a:lightRig rig="flat" dir="tl"/>
            </a:scene3d>
            <a:sp3d contourW="19050" prstMaterial="clear">
              <a:bevelT w="50800" h="50800"/>
              <a:contourClr>
                <a:schemeClr val="accent5">
                  <a:tint val="70000"/>
                  <a:satMod val="180000"/>
                  <a:alpha val="70000"/>
                </a:schemeClr>
              </a:contourClr>
            </a:sp3d>
          </a:bodyPr>
          <a:lstStyle/>
          <a:p>
            <a:pPr algn="ctr" fontAlgn="auto">
              <a:spcBef>
                <a:spcPts val="0"/>
              </a:spcBef>
              <a:spcAft>
                <a:spcPts val="0"/>
              </a:spcAft>
              <a:defRPr/>
            </a:pPr>
            <a:r>
              <a:rPr lang="es-VE" b="1" dirty="0">
                <a:ln>
                  <a:solidFill>
                    <a:sysClr val="windowText" lastClr="000000"/>
                  </a:solidFill>
                </a:ln>
                <a:solidFill>
                  <a:schemeClr val="tx1"/>
                </a:solidFill>
                <a:latin typeface="Arial" pitchFamily="34" charset="0"/>
                <a:cs typeface="Arial" pitchFamily="34" charset="0"/>
              </a:rPr>
              <a:t>Propuesta de Metodológica </a:t>
            </a:r>
          </a:p>
        </p:txBody>
      </p:sp>
      <p:sp>
        <p:nvSpPr>
          <p:cNvPr id="26" name="25 Rectángulo redondeado"/>
          <p:cNvSpPr/>
          <p:nvPr/>
        </p:nvSpPr>
        <p:spPr>
          <a:xfrm>
            <a:off x="142844" y="1071546"/>
            <a:ext cx="1571636" cy="1000132"/>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es-ES" sz="1200" dirty="0">
                <a:latin typeface="Arial" pitchFamily="34" charset="0"/>
                <a:cs typeface="Arial" pitchFamily="34" charset="0"/>
              </a:rPr>
              <a:t>Entrada a la Fase o Tarea/requisito para ejecutar la actividad</a:t>
            </a:r>
          </a:p>
        </p:txBody>
      </p:sp>
      <p:sp>
        <p:nvSpPr>
          <p:cNvPr id="28" name="27 Rectángulo redondeado"/>
          <p:cNvSpPr/>
          <p:nvPr/>
        </p:nvSpPr>
        <p:spPr>
          <a:xfrm>
            <a:off x="2285984" y="1285860"/>
            <a:ext cx="3000396" cy="4786346"/>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algn="just">
              <a:lnSpc>
                <a:spcPct val="150000"/>
              </a:lnSpc>
            </a:pPr>
            <a:r>
              <a:rPr lang="es-ES" sz="1200" b="1" dirty="0">
                <a:latin typeface="Arial" pitchFamily="34" charset="0"/>
                <a:cs typeface="Arial" pitchFamily="34" charset="0"/>
              </a:rPr>
              <a:t>Evaluar rentabilidad de las opciones:</a:t>
            </a:r>
          </a:p>
          <a:p>
            <a:pPr algn="just">
              <a:lnSpc>
                <a:spcPct val="150000"/>
              </a:lnSpc>
            </a:pPr>
            <a:r>
              <a:rPr lang="es-ES" sz="1200" dirty="0">
                <a:latin typeface="Arial" pitchFamily="34" charset="0"/>
                <a:cs typeface="Arial" pitchFamily="34" charset="0"/>
              </a:rPr>
              <a:t>A. Establecer los criterios de evaluación</a:t>
            </a:r>
          </a:p>
          <a:p>
            <a:pPr algn="just">
              <a:lnSpc>
                <a:spcPct val="150000"/>
              </a:lnSpc>
            </a:pPr>
            <a:r>
              <a:rPr lang="es-ES" sz="1200" dirty="0">
                <a:latin typeface="Arial" pitchFamily="34" charset="0"/>
                <a:cs typeface="Arial" pitchFamily="34" charset="0"/>
              </a:rPr>
              <a:t>B. Elaborar matriz de decisión opciones</a:t>
            </a:r>
          </a:p>
          <a:p>
            <a:pPr algn="just">
              <a:lnSpc>
                <a:spcPct val="150000"/>
              </a:lnSpc>
            </a:pPr>
            <a:r>
              <a:rPr lang="es-ES" sz="1200" dirty="0">
                <a:latin typeface="Arial" pitchFamily="34" charset="0"/>
                <a:cs typeface="Arial" pitchFamily="34" charset="0"/>
              </a:rPr>
              <a:t>C. Realizar la evaluación económica de las opciones</a:t>
            </a:r>
          </a:p>
          <a:p>
            <a:pPr algn="just">
              <a:lnSpc>
                <a:spcPct val="150000"/>
              </a:lnSpc>
            </a:pPr>
            <a:r>
              <a:rPr lang="es-ES" sz="1200" dirty="0">
                <a:latin typeface="Arial" pitchFamily="34" charset="0"/>
                <a:cs typeface="Arial" pitchFamily="34" charset="0"/>
              </a:rPr>
              <a:t>D. Documentar la(s) opción(es) recomendada</a:t>
            </a:r>
          </a:p>
          <a:p>
            <a:pPr algn="just">
              <a:lnSpc>
                <a:spcPct val="150000"/>
              </a:lnSpc>
            </a:pPr>
            <a:r>
              <a:rPr lang="es-ES" sz="1200" dirty="0">
                <a:latin typeface="Arial" pitchFamily="34" charset="0"/>
                <a:cs typeface="Arial" pitchFamily="34" charset="0"/>
              </a:rPr>
              <a:t>E. Preparar y convocar reunión mesa de trabajo No. 3</a:t>
            </a:r>
          </a:p>
        </p:txBody>
      </p:sp>
      <p:sp>
        <p:nvSpPr>
          <p:cNvPr id="38" name="37 Flecha derecha"/>
          <p:cNvSpPr/>
          <p:nvPr/>
        </p:nvSpPr>
        <p:spPr>
          <a:xfrm>
            <a:off x="5143504" y="1214422"/>
            <a:ext cx="428628" cy="1071570"/>
          </a:xfrm>
          <a:prstGeom prst="rightArrow">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s-ES"/>
          </a:p>
        </p:txBody>
      </p:sp>
      <p:sp>
        <p:nvSpPr>
          <p:cNvPr id="51" name="50 Rectángulo redondeado"/>
          <p:cNvSpPr/>
          <p:nvPr/>
        </p:nvSpPr>
        <p:spPr>
          <a:xfrm>
            <a:off x="5715008" y="4071942"/>
            <a:ext cx="2857488" cy="2143140"/>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algn="ctr">
              <a:lnSpc>
                <a:spcPct val="150000"/>
              </a:lnSpc>
            </a:pPr>
            <a:r>
              <a:rPr lang="es-ES" sz="1200" dirty="0">
                <a:latin typeface="Arial" pitchFamily="34" charset="0"/>
                <a:cs typeface="Arial" pitchFamily="34" charset="0"/>
              </a:rPr>
              <a:t>Documento opción recomendada.</a:t>
            </a:r>
          </a:p>
        </p:txBody>
      </p:sp>
      <p:sp>
        <p:nvSpPr>
          <p:cNvPr id="15" name="14 Flecha derecha"/>
          <p:cNvSpPr/>
          <p:nvPr/>
        </p:nvSpPr>
        <p:spPr>
          <a:xfrm rot="5400000">
            <a:off x="6572264" y="2786058"/>
            <a:ext cx="1357322" cy="1214446"/>
          </a:xfrm>
          <a:prstGeom prst="rightArrow">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s-ES"/>
          </a:p>
        </p:txBody>
      </p:sp>
      <p:sp>
        <p:nvSpPr>
          <p:cNvPr id="25" name="24 Llamada de flecha a la derecha"/>
          <p:cNvSpPr/>
          <p:nvPr/>
        </p:nvSpPr>
        <p:spPr>
          <a:xfrm>
            <a:off x="214282" y="2071678"/>
            <a:ext cx="2214546" cy="3857652"/>
          </a:xfrm>
          <a:prstGeom prst="rightArrowCallout">
            <a:avLst/>
          </a:prstGeom>
        </p:spPr>
        <p:style>
          <a:lnRef idx="2">
            <a:schemeClr val="accent6"/>
          </a:lnRef>
          <a:fillRef idx="1">
            <a:schemeClr val="lt1"/>
          </a:fillRef>
          <a:effectRef idx="0">
            <a:schemeClr val="accent6"/>
          </a:effectRef>
          <a:fontRef idx="minor">
            <a:schemeClr val="dk1"/>
          </a:fontRef>
        </p:style>
        <p:txBody>
          <a:bodyPr rtlCol="0" anchor="ctr"/>
          <a:lstStyle/>
          <a:p>
            <a:r>
              <a:rPr lang="es-ES" sz="1200" dirty="0">
                <a:latin typeface="Arial" pitchFamily="34" charset="0"/>
                <a:cs typeface="Arial" pitchFamily="34" charset="0"/>
              </a:rPr>
              <a:t>Alcance(s) conceptual(es).</a:t>
            </a:r>
          </a:p>
          <a:p>
            <a:r>
              <a:rPr lang="es-ES" sz="1200" dirty="0">
                <a:latin typeface="Arial" pitchFamily="34" charset="0"/>
                <a:cs typeface="Arial" pitchFamily="34" charset="0"/>
              </a:rPr>
              <a:t>Estimado(s) de costo Clase IV.</a:t>
            </a:r>
          </a:p>
          <a:p>
            <a:r>
              <a:rPr lang="es-ES" sz="1200" dirty="0">
                <a:latin typeface="Arial" pitchFamily="34" charset="0"/>
                <a:cs typeface="Arial" pitchFamily="34" charset="0"/>
              </a:rPr>
              <a:t>Cronograma de hitos principales y</a:t>
            </a:r>
          </a:p>
          <a:p>
            <a:r>
              <a:rPr lang="es-ES" sz="1200" dirty="0">
                <a:latin typeface="Arial" pitchFamily="34" charset="0"/>
                <a:cs typeface="Arial" pitchFamily="34" charset="0"/>
              </a:rPr>
              <a:t>requerimientos de recursos de</a:t>
            </a:r>
          </a:p>
          <a:p>
            <a:r>
              <a:rPr lang="es-ES" sz="1200" dirty="0">
                <a:latin typeface="Arial" pitchFamily="34" charset="0"/>
                <a:cs typeface="Arial" pitchFamily="34" charset="0"/>
              </a:rPr>
              <a:t>cada opción(es).</a:t>
            </a:r>
          </a:p>
          <a:p>
            <a:r>
              <a:rPr lang="es-ES" sz="1200" dirty="0">
                <a:latin typeface="Arial" pitchFamily="34" charset="0"/>
                <a:cs typeface="Arial" pitchFamily="34" charset="0"/>
              </a:rPr>
              <a:t>Informe evaluación de</a:t>
            </a:r>
          </a:p>
          <a:p>
            <a:r>
              <a:rPr lang="es-ES" sz="1200" dirty="0">
                <a:latin typeface="Arial" pitchFamily="34" charset="0"/>
                <a:cs typeface="Arial" pitchFamily="34" charset="0"/>
              </a:rPr>
              <a:t>tecnologías.</a:t>
            </a:r>
          </a:p>
          <a:p>
            <a:r>
              <a:rPr lang="es-ES" sz="1200" dirty="0">
                <a:latin typeface="Arial" pitchFamily="34" charset="0"/>
                <a:cs typeface="Arial" pitchFamily="34" charset="0"/>
              </a:rPr>
              <a:t>Informe de selección del sitio.</a:t>
            </a:r>
          </a:p>
        </p:txBody>
      </p:sp>
      <p:sp>
        <p:nvSpPr>
          <p:cNvPr id="13" name="12 Rectángulo redondeado"/>
          <p:cNvSpPr/>
          <p:nvPr/>
        </p:nvSpPr>
        <p:spPr>
          <a:xfrm>
            <a:off x="5643570" y="785794"/>
            <a:ext cx="2857488" cy="2143140"/>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algn="ctr">
              <a:lnSpc>
                <a:spcPct val="150000"/>
              </a:lnSpc>
            </a:pPr>
            <a:r>
              <a:rPr lang="es-ES" sz="1200" dirty="0">
                <a:latin typeface="Arial" pitchFamily="34" charset="0"/>
                <a:cs typeface="Arial" pitchFamily="34" charset="0"/>
              </a:rPr>
              <a:t>GGPIC fase conceptualizar: Evaluar rentabilidad de las</a:t>
            </a:r>
          </a:p>
          <a:p>
            <a:pPr algn="ctr">
              <a:lnSpc>
                <a:spcPct val="150000"/>
              </a:lnSpc>
            </a:pPr>
            <a:r>
              <a:rPr lang="es-ES" sz="1200" dirty="0">
                <a:latin typeface="Arial" pitchFamily="34" charset="0"/>
                <a:cs typeface="Arial" pitchFamily="34" charset="0"/>
              </a:rPr>
              <a:t>opciones.</a:t>
            </a:r>
          </a:p>
          <a:p>
            <a:pPr algn="ctr">
              <a:lnSpc>
                <a:spcPct val="150000"/>
              </a:lnSpc>
            </a:pPr>
            <a:r>
              <a:rPr lang="es-ES" sz="1200" dirty="0">
                <a:latin typeface="Arial" pitchFamily="34" charset="0"/>
                <a:cs typeface="Arial" pitchFamily="34" charset="0"/>
              </a:rPr>
              <a:t>Mesa de trabajo No. 3.</a:t>
            </a:r>
          </a:p>
        </p:txBody>
      </p:sp>
      <p:pic>
        <p:nvPicPr>
          <p:cNvPr id="11" name="Imagen 2"/>
          <p:cNvPicPr>
            <a:picLocks noChangeAspect="1" noChangeArrowheads="1"/>
          </p:cNvPicPr>
          <p:nvPr/>
        </p:nvPicPr>
        <p:blipFill>
          <a:blip r:embed="rId2" cstate="print"/>
          <a:srcRect/>
          <a:stretch>
            <a:fillRect/>
          </a:stretch>
        </p:blipFill>
        <p:spPr bwMode="auto">
          <a:xfrm>
            <a:off x="0" y="0"/>
            <a:ext cx="1119693" cy="1167432"/>
          </a:xfrm>
          <a:prstGeom prst="rect">
            <a:avLst/>
          </a:prstGeom>
          <a:noFill/>
          <a:ln w="9525">
            <a:noFill/>
            <a:miter lim="800000"/>
            <a:headEnd/>
            <a:tailEnd/>
          </a:ln>
        </p:spPr>
      </p:pic>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23 Redondear rectángulo de esquina diagonal"/>
          <p:cNvSpPr/>
          <p:nvPr/>
        </p:nvSpPr>
        <p:spPr>
          <a:xfrm>
            <a:off x="1500166" y="142852"/>
            <a:ext cx="5500694" cy="571500"/>
          </a:xfrm>
          <a:prstGeom prst="round2DiagRect">
            <a:avLst/>
          </a:prstGeom>
          <a:noFill/>
          <a:ln w="12700">
            <a:noFill/>
          </a:ln>
        </p:spPr>
        <p:style>
          <a:lnRef idx="1">
            <a:schemeClr val="accent1"/>
          </a:lnRef>
          <a:fillRef idx="3">
            <a:schemeClr val="accent1"/>
          </a:fillRef>
          <a:effectRef idx="2">
            <a:schemeClr val="accent1"/>
          </a:effectRef>
          <a:fontRef idx="minor">
            <a:schemeClr val="lt1"/>
          </a:fontRef>
        </p:style>
        <p:txBody>
          <a:bodyPr lIns="102401" tIns="51200" rIns="102401" bIns="51200" anchor="ctr">
            <a:scene3d>
              <a:camera prst="orthographicFront"/>
              <a:lightRig rig="flat" dir="tl"/>
            </a:scene3d>
            <a:sp3d contourW="19050" prstMaterial="clear">
              <a:bevelT w="50800" h="50800"/>
              <a:contourClr>
                <a:schemeClr val="accent5">
                  <a:tint val="70000"/>
                  <a:satMod val="180000"/>
                  <a:alpha val="70000"/>
                </a:schemeClr>
              </a:contourClr>
            </a:sp3d>
          </a:bodyPr>
          <a:lstStyle/>
          <a:p>
            <a:pPr algn="ctr" fontAlgn="auto">
              <a:spcBef>
                <a:spcPts val="0"/>
              </a:spcBef>
              <a:spcAft>
                <a:spcPts val="0"/>
              </a:spcAft>
              <a:defRPr/>
            </a:pPr>
            <a:r>
              <a:rPr lang="es-VE" b="1" dirty="0">
                <a:ln>
                  <a:solidFill>
                    <a:sysClr val="windowText" lastClr="000000"/>
                  </a:solidFill>
                </a:ln>
                <a:solidFill>
                  <a:schemeClr val="tx1"/>
                </a:solidFill>
                <a:latin typeface="Arial" pitchFamily="34" charset="0"/>
                <a:cs typeface="Arial" pitchFamily="34" charset="0"/>
              </a:rPr>
              <a:t>Propuesta de Metodológica </a:t>
            </a:r>
          </a:p>
        </p:txBody>
      </p:sp>
      <p:sp>
        <p:nvSpPr>
          <p:cNvPr id="26" name="25 Rectángulo redondeado"/>
          <p:cNvSpPr/>
          <p:nvPr/>
        </p:nvSpPr>
        <p:spPr>
          <a:xfrm>
            <a:off x="214282" y="1285860"/>
            <a:ext cx="1571636" cy="1000132"/>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es-ES" sz="1200" dirty="0">
                <a:latin typeface="Arial" pitchFamily="34" charset="0"/>
                <a:cs typeface="Arial" pitchFamily="34" charset="0"/>
              </a:rPr>
              <a:t>Entrada a la Fase o Tarea/requisito para ejecutar la actividad</a:t>
            </a:r>
          </a:p>
        </p:txBody>
      </p:sp>
      <p:sp>
        <p:nvSpPr>
          <p:cNvPr id="28" name="27 Rectángulo redondeado"/>
          <p:cNvSpPr/>
          <p:nvPr/>
        </p:nvSpPr>
        <p:spPr>
          <a:xfrm>
            <a:off x="2357422" y="714332"/>
            <a:ext cx="3000396" cy="6143668"/>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algn="just"/>
            <a:r>
              <a:rPr lang="es-ES" sz="1200" dirty="0">
                <a:latin typeface="Arial" pitchFamily="34" charset="0"/>
                <a:cs typeface="Arial" pitchFamily="34" charset="0"/>
              </a:rPr>
              <a:t>Preparar solicitud de fondos para alcanzar estimados Clase II:</a:t>
            </a:r>
          </a:p>
          <a:p>
            <a:pPr algn="just"/>
            <a:r>
              <a:rPr lang="es-ES" sz="1200" dirty="0">
                <a:latin typeface="Arial" pitchFamily="34" charset="0"/>
                <a:cs typeface="Arial" pitchFamily="34" charset="0"/>
              </a:rPr>
              <a:t>A. Completar la ingeniería conceptual de la opción seleccionada</a:t>
            </a:r>
          </a:p>
          <a:p>
            <a:pPr algn="just"/>
            <a:r>
              <a:rPr lang="es-ES" sz="1200" dirty="0">
                <a:latin typeface="Arial" pitchFamily="34" charset="0"/>
                <a:cs typeface="Arial" pitchFamily="34" charset="0"/>
              </a:rPr>
              <a:t>B. Completar el análisis de riesgos de la opción seleccionada</a:t>
            </a:r>
          </a:p>
          <a:p>
            <a:pPr algn="just"/>
            <a:r>
              <a:rPr lang="es-ES" sz="1200" dirty="0">
                <a:latin typeface="Arial" pitchFamily="34" charset="0"/>
                <a:cs typeface="Arial" pitchFamily="34" charset="0"/>
              </a:rPr>
              <a:t>C. Elaborar la lista de documentos de la ingeniería básica</a:t>
            </a:r>
          </a:p>
          <a:p>
            <a:pPr algn="just"/>
            <a:r>
              <a:rPr lang="es-ES" sz="1200" dirty="0">
                <a:latin typeface="Arial" pitchFamily="34" charset="0"/>
                <a:cs typeface="Arial" pitchFamily="34" charset="0"/>
              </a:rPr>
              <a:t>D. Recursos requeridos para ejecutar la fase definir</a:t>
            </a:r>
          </a:p>
          <a:p>
            <a:pPr algn="just"/>
            <a:r>
              <a:rPr lang="es-ES" sz="1200" dirty="0">
                <a:latin typeface="Arial" pitchFamily="34" charset="0"/>
                <a:cs typeface="Arial" pitchFamily="34" charset="0"/>
              </a:rPr>
              <a:t>E. Elaborar plan de ejecución de la fase definir</a:t>
            </a:r>
          </a:p>
          <a:p>
            <a:pPr algn="just"/>
            <a:r>
              <a:rPr lang="es-ES" sz="1200" dirty="0">
                <a:latin typeface="Arial" pitchFamily="34" charset="0"/>
                <a:cs typeface="Arial" pitchFamily="34" charset="0"/>
              </a:rPr>
              <a:t>F. Revisar estructura de partición del trabajo (EPT)</a:t>
            </a:r>
          </a:p>
          <a:p>
            <a:pPr algn="just"/>
            <a:r>
              <a:rPr lang="es-ES" sz="1200" dirty="0">
                <a:latin typeface="Arial" pitchFamily="34" charset="0"/>
                <a:cs typeface="Arial" pitchFamily="34" charset="0"/>
              </a:rPr>
              <a:t>G. Preparar PEP Clase IV del proyecto</a:t>
            </a:r>
          </a:p>
          <a:p>
            <a:pPr algn="just"/>
            <a:r>
              <a:rPr lang="es-ES" sz="1200" dirty="0">
                <a:latin typeface="Arial" pitchFamily="34" charset="0"/>
                <a:cs typeface="Arial" pitchFamily="34" charset="0"/>
              </a:rPr>
              <a:t>H. Preparar estimado de costos Clase IV del proyecto, que incluya el estimado</a:t>
            </a:r>
          </a:p>
          <a:p>
            <a:pPr algn="just"/>
            <a:r>
              <a:rPr lang="es-ES" sz="1200" dirty="0">
                <a:latin typeface="Arial" pitchFamily="34" charset="0"/>
                <a:cs typeface="Arial" pitchFamily="34" charset="0"/>
              </a:rPr>
              <a:t>Clase II para desarrollar la fase definir</a:t>
            </a:r>
          </a:p>
          <a:p>
            <a:pPr algn="just"/>
            <a:r>
              <a:rPr lang="es-ES" sz="1200" dirty="0">
                <a:latin typeface="Arial" pitchFamily="34" charset="0"/>
                <a:cs typeface="Arial" pitchFamily="34" charset="0"/>
              </a:rPr>
              <a:t>I. Revisar planificación de procura de materiales y equipos</a:t>
            </a:r>
          </a:p>
          <a:p>
            <a:pPr algn="just"/>
            <a:r>
              <a:rPr lang="es-ES" sz="1200" dirty="0">
                <a:latin typeface="Arial" pitchFamily="34" charset="0"/>
                <a:cs typeface="Arial" pitchFamily="34" charset="0"/>
              </a:rPr>
              <a:t>J. Consolidar la documentación de la ingeniería conceptual</a:t>
            </a:r>
          </a:p>
          <a:p>
            <a:pPr algn="just"/>
            <a:r>
              <a:rPr lang="es-ES" sz="1200" dirty="0">
                <a:latin typeface="Arial" pitchFamily="34" charset="0"/>
                <a:cs typeface="Arial" pitchFamily="34" charset="0"/>
              </a:rPr>
              <a:t>K. Preparar Documento Soporte de Decisión 2 (DSD2)</a:t>
            </a:r>
          </a:p>
          <a:p>
            <a:pPr algn="just"/>
            <a:r>
              <a:rPr lang="es-ES" sz="1200" dirty="0">
                <a:latin typeface="Arial" pitchFamily="34" charset="0"/>
                <a:cs typeface="Arial" pitchFamily="34" charset="0"/>
              </a:rPr>
              <a:t>L. Prepara y convocar reunión mesa de trabajo No. 4</a:t>
            </a:r>
          </a:p>
          <a:p>
            <a:pPr algn="just"/>
            <a:r>
              <a:rPr lang="es-ES" sz="1200" dirty="0" err="1">
                <a:latin typeface="Arial" pitchFamily="34" charset="0"/>
                <a:cs typeface="Arial" pitchFamily="34" charset="0"/>
              </a:rPr>
              <a:t>M.Someter</a:t>
            </a:r>
            <a:r>
              <a:rPr lang="es-ES" sz="1200" dirty="0">
                <a:latin typeface="Arial" pitchFamily="34" charset="0"/>
                <a:cs typeface="Arial" pitchFamily="34" charset="0"/>
              </a:rPr>
              <a:t> DSD2 y solicitar fondos para la fase definir</a:t>
            </a:r>
          </a:p>
        </p:txBody>
      </p:sp>
      <p:sp>
        <p:nvSpPr>
          <p:cNvPr id="38" name="37 Flecha derecha"/>
          <p:cNvSpPr/>
          <p:nvPr/>
        </p:nvSpPr>
        <p:spPr>
          <a:xfrm>
            <a:off x="5286380" y="1214422"/>
            <a:ext cx="428628" cy="1071570"/>
          </a:xfrm>
          <a:prstGeom prst="rightArrow">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s-ES"/>
          </a:p>
        </p:txBody>
      </p:sp>
      <p:sp>
        <p:nvSpPr>
          <p:cNvPr id="51" name="50 Rectángulo redondeado"/>
          <p:cNvSpPr/>
          <p:nvPr/>
        </p:nvSpPr>
        <p:spPr>
          <a:xfrm>
            <a:off x="5715008" y="4071942"/>
            <a:ext cx="2857488" cy="2143140"/>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algn="ctr">
              <a:lnSpc>
                <a:spcPct val="150000"/>
              </a:lnSpc>
            </a:pPr>
            <a:r>
              <a:rPr lang="es-ES" sz="1200" dirty="0">
                <a:latin typeface="Arial" pitchFamily="34" charset="0"/>
                <a:cs typeface="Arial" pitchFamily="34" charset="0"/>
              </a:rPr>
              <a:t>Ingeniería conceptual del proyecto.</a:t>
            </a:r>
          </a:p>
          <a:p>
            <a:pPr algn="ctr">
              <a:lnSpc>
                <a:spcPct val="150000"/>
              </a:lnSpc>
            </a:pPr>
            <a:r>
              <a:rPr lang="es-ES" sz="1200" dirty="0">
                <a:latin typeface="Arial" pitchFamily="34" charset="0"/>
                <a:cs typeface="Arial" pitchFamily="34" charset="0"/>
              </a:rPr>
              <a:t>PEP Clase IV.</a:t>
            </a:r>
          </a:p>
          <a:p>
            <a:pPr algn="ctr">
              <a:lnSpc>
                <a:spcPct val="150000"/>
              </a:lnSpc>
            </a:pPr>
            <a:r>
              <a:rPr lang="es-ES" sz="1200" dirty="0">
                <a:latin typeface="Arial" pitchFamily="34" charset="0"/>
                <a:cs typeface="Arial" pitchFamily="34" charset="0"/>
              </a:rPr>
              <a:t>Estimado de costo Clase IV.</a:t>
            </a:r>
          </a:p>
          <a:p>
            <a:pPr algn="ctr">
              <a:lnSpc>
                <a:spcPct val="150000"/>
              </a:lnSpc>
            </a:pPr>
            <a:r>
              <a:rPr lang="es-ES" sz="1200" dirty="0">
                <a:latin typeface="Arial" pitchFamily="34" charset="0"/>
                <a:cs typeface="Arial" pitchFamily="34" charset="0"/>
              </a:rPr>
              <a:t>DSD2 para aprobación.</a:t>
            </a:r>
          </a:p>
        </p:txBody>
      </p:sp>
      <p:sp>
        <p:nvSpPr>
          <p:cNvPr id="15" name="14 Flecha derecha"/>
          <p:cNvSpPr/>
          <p:nvPr/>
        </p:nvSpPr>
        <p:spPr>
          <a:xfrm rot="5400000">
            <a:off x="6429388" y="3143248"/>
            <a:ext cx="1143008" cy="1000132"/>
          </a:xfrm>
          <a:prstGeom prst="rightArrow">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s-ES"/>
          </a:p>
        </p:txBody>
      </p:sp>
      <p:sp>
        <p:nvSpPr>
          <p:cNvPr id="25" name="24 Llamada de flecha a la derecha"/>
          <p:cNvSpPr/>
          <p:nvPr/>
        </p:nvSpPr>
        <p:spPr>
          <a:xfrm>
            <a:off x="285752" y="2285992"/>
            <a:ext cx="2214546" cy="3857652"/>
          </a:xfrm>
          <a:prstGeom prst="rightArrowCallout">
            <a:avLst/>
          </a:prstGeom>
        </p:spPr>
        <p:style>
          <a:lnRef idx="2">
            <a:schemeClr val="accent6"/>
          </a:lnRef>
          <a:fillRef idx="1">
            <a:schemeClr val="lt1"/>
          </a:fillRef>
          <a:effectRef idx="0">
            <a:schemeClr val="accent6"/>
          </a:effectRef>
          <a:fontRef idx="minor">
            <a:schemeClr val="dk1"/>
          </a:fontRef>
        </p:style>
        <p:txBody>
          <a:bodyPr rtlCol="0" anchor="ctr"/>
          <a:lstStyle/>
          <a:p>
            <a:r>
              <a:rPr lang="es-ES" sz="1200" dirty="0">
                <a:latin typeface="Arial" pitchFamily="34" charset="0"/>
                <a:cs typeface="Arial" pitchFamily="34" charset="0"/>
              </a:rPr>
              <a:t>Minuta mesa de trabajo No. 3.</a:t>
            </a:r>
          </a:p>
          <a:p>
            <a:r>
              <a:rPr lang="es-ES" sz="1200" dirty="0">
                <a:latin typeface="Arial" pitchFamily="34" charset="0"/>
                <a:cs typeface="Arial" pitchFamily="34" charset="0"/>
              </a:rPr>
              <a:t>Documento de soporte de la</a:t>
            </a:r>
          </a:p>
          <a:p>
            <a:r>
              <a:rPr lang="es-ES" sz="1200" dirty="0">
                <a:latin typeface="Arial" pitchFamily="34" charset="0"/>
                <a:cs typeface="Arial" pitchFamily="34" charset="0"/>
              </a:rPr>
              <a:t>opción seleccionada.</a:t>
            </a:r>
          </a:p>
        </p:txBody>
      </p:sp>
      <p:sp>
        <p:nvSpPr>
          <p:cNvPr id="13" name="12 Rectángulo redondeado"/>
          <p:cNvSpPr/>
          <p:nvPr/>
        </p:nvSpPr>
        <p:spPr>
          <a:xfrm>
            <a:off x="5643570" y="785794"/>
            <a:ext cx="2857488" cy="2143140"/>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algn="ctr">
              <a:lnSpc>
                <a:spcPct val="150000"/>
              </a:lnSpc>
            </a:pPr>
            <a:r>
              <a:rPr lang="es-ES" sz="1200" dirty="0">
                <a:latin typeface="Arial" pitchFamily="34" charset="0"/>
                <a:cs typeface="Arial" pitchFamily="34" charset="0"/>
              </a:rPr>
              <a:t>GGPIC fase conceptualizar: Preparar solicitud de fondos para</a:t>
            </a:r>
          </a:p>
          <a:p>
            <a:pPr algn="ctr">
              <a:lnSpc>
                <a:spcPct val="150000"/>
              </a:lnSpc>
            </a:pPr>
            <a:r>
              <a:rPr lang="es-ES" sz="1200" dirty="0">
                <a:latin typeface="Arial" pitchFamily="34" charset="0"/>
                <a:cs typeface="Arial" pitchFamily="34" charset="0"/>
              </a:rPr>
              <a:t>Modelo para elaborar PEP Clase IV.</a:t>
            </a:r>
          </a:p>
          <a:p>
            <a:pPr algn="ctr">
              <a:lnSpc>
                <a:spcPct val="150000"/>
              </a:lnSpc>
            </a:pPr>
            <a:r>
              <a:rPr lang="es-ES" sz="1200" dirty="0">
                <a:latin typeface="Arial" pitchFamily="34" charset="0"/>
                <a:cs typeface="Arial" pitchFamily="34" charset="0"/>
              </a:rPr>
              <a:t>Modelo de DSD 2.</a:t>
            </a:r>
          </a:p>
          <a:p>
            <a:pPr algn="ctr">
              <a:lnSpc>
                <a:spcPct val="150000"/>
              </a:lnSpc>
            </a:pPr>
            <a:r>
              <a:rPr lang="es-ES" sz="1200" dirty="0">
                <a:latin typeface="Arial" pitchFamily="34" charset="0"/>
                <a:cs typeface="Arial" pitchFamily="34" charset="0"/>
              </a:rPr>
              <a:t>Reunión mesa de trabajo No. 4.</a:t>
            </a:r>
          </a:p>
        </p:txBody>
      </p:sp>
      <p:pic>
        <p:nvPicPr>
          <p:cNvPr id="11" name="Imagen 2"/>
          <p:cNvPicPr>
            <a:picLocks noChangeAspect="1" noChangeArrowheads="1"/>
          </p:cNvPicPr>
          <p:nvPr/>
        </p:nvPicPr>
        <p:blipFill>
          <a:blip r:embed="rId2" cstate="print"/>
          <a:srcRect/>
          <a:stretch>
            <a:fillRect/>
          </a:stretch>
        </p:blipFill>
        <p:spPr bwMode="auto">
          <a:xfrm>
            <a:off x="0" y="0"/>
            <a:ext cx="1119693" cy="1167432"/>
          </a:xfrm>
          <a:prstGeom prst="rect">
            <a:avLst/>
          </a:prstGeom>
          <a:noFill/>
          <a:ln w="9525">
            <a:noFill/>
            <a:miter lim="800000"/>
            <a:headEnd/>
            <a:tailEnd/>
          </a:ln>
        </p:spPr>
      </p:pic>
    </p:spTree>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AutoShape 2" descr="Resultado de imagen para Imagenes de verificacion imagenes"/>
          <p:cNvSpPr>
            <a:spLocks noChangeAspect="1" noChangeArrowheads="1"/>
          </p:cNvSpPr>
          <p:nvPr/>
        </p:nvSpPr>
        <p:spPr bwMode="auto">
          <a:xfrm>
            <a:off x="52388" y="-136525"/>
            <a:ext cx="304800" cy="304800"/>
          </a:xfrm>
          <a:prstGeom prst="rect">
            <a:avLst/>
          </a:prstGeom>
          <a:noFill/>
          <a:ln w="9525">
            <a:noFill/>
            <a:miter lim="800000"/>
            <a:headEnd/>
            <a:tailEnd/>
          </a:ln>
        </p:spPr>
        <p:txBody>
          <a:bodyPr/>
          <a:lstStyle/>
          <a:p>
            <a:endParaRPr lang="es-ES"/>
          </a:p>
        </p:txBody>
      </p:sp>
      <p:graphicFrame>
        <p:nvGraphicFramePr>
          <p:cNvPr id="21" name="20 Tabla"/>
          <p:cNvGraphicFramePr>
            <a:graphicFrameLocks noGrp="1"/>
          </p:cNvGraphicFramePr>
          <p:nvPr/>
        </p:nvGraphicFramePr>
        <p:xfrm>
          <a:off x="1524000" y="1406525"/>
          <a:ext cx="5931879" cy="4363720"/>
        </p:xfrm>
        <a:graphic>
          <a:graphicData uri="http://schemas.openxmlformats.org/drawingml/2006/table">
            <a:tbl>
              <a:tblPr firstRow="1" bandRow="1">
                <a:tableStyleId>{0E3FDE45-AF77-4B5C-9715-49D594BDF05E}</a:tableStyleId>
              </a:tblPr>
              <a:tblGrid>
                <a:gridCol w="5120363">
                  <a:extLst>
                    <a:ext uri="{9D8B030D-6E8A-4147-A177-3AD203B41FA5}">
                      <a16:colId xmlns:a16="http://schemas.microsoft.com/office/drawing/2014/main" val="20000"/>
                    </a:ext>
                  </a:extLst>
                </a:gridCol>
                <a:gridCol w="811516">
                  <a:extLst>
                    <a:ext uri="{9D8B030D-6E8A-4147-A177-3AD203B41FA5}">
                      <a16:colId xmlns:a16="http://schemas.microsoft.com/office/drawing/2014/main" val="20001"/>
                    </a:ext>
                  </a:extLst>
                </a:gridCol>
              </a:tblGrid>
              <a:tr h="370840">
                <a:tc>
                  <a:txBody>
                    <a:bodyPr/>
                    <a:lstStyle/>
                    <a:p>
                      <a:r>
                        <a:rPr lang="es-ES" sz="1400" b="1" kern="1200" baseline="0" dirty="0">
                          <a:solidFill>
                            <a:schemeClr val="tx1"/>
                          </a:solidFill>
                          <a:latin typeface="Arial" pitchFamily="34" charset="0"/>
                          <a:ea typeface="+mn-ea"/>
                          <a:cs typeface="Arial" pitchFamily="34" charset="0"/>
                        </a:rPr>
                        <a:t>El paquete alcance / diseño contiene los siguientes productos:</a:t>
                      </a:r>
                      <a:endParaRPr lang="es-ES" sz="1400" dirty="0">
                        <a:latin typeface="Arial" pitchFamily="34" charset="0"/>
                        <a:cs typeface="Arial" pitchFamily="34" charset="0"/>
                      </a:endParaRPr>
                    </a:p>
                  </a:txBody>
                  <a:tcPr/>
                </a:tc>
                <a:tc>
                  <a:txBody>
                    <a:bodyPr/>
                    <a:lstStyle/>
                    <a:p>
                      <a:endParaRPr lang="es-ES" dirty="0"/>
                    </a:p>
                  </a:txBody>
                  <a:tcPr/>
                </a:tc>
                <a:extLst>
                  <a:ext uri="{0D108BD9-81ED-4DB2-BD59-A6C34878D82A}">
                    <a16:rowId xmlns:a16="http://schemas.microsoft.com/office/drawing/2014/main" val="10000"/>
                  </a:ext>
                </a:extLst>
              </a:tr>
              <a:tr h="370840">
                <a:tc>
                  <a:txBody>
                    <a:bodyPr/>
                    <a:lstStyle/>
                    <a:p>
                      <a:r>
                        <a:rPr lang="es-ES" sz="1400" kern="1200" baseline="0" dirty="0">
                          <a:solidFill>
                            <a:schemeClr val="tx1"/>
                          </a:solidFill>
                          <a:latin typeface="Arial" pitchFamily="34" charset="0"/>
                          <a:ea typeface="+mn-ea"/>
                          <a:cs typeface="Arial" pitchFamily="34" charset="0"/>
                        </a:rPr>
                        <a:t>Metas del proyecto y de la fase.</a:t>
                      </a:r>
                      <a:endParaRPr lang="es-ES" sz="1400" dirty="0">
                        <a:latin typeface="Arial" pitchFamily="34" charset="0"/>
                        <a:cs typeface="Arial" pitchFamily="34" charset="0"/>
                      </a:endParaRPr>
                    </a:p>
                  </a:txBody>
                  <a:tcPr/>
                </a:tc>
                <a:tc>
                  <a:txBody>
                    <a:bodyPr/>
                    <a:lstStyle/>
                    <a:p>
                      <a:r>
                        <a:rPr lang="es-VE" dirty="0"/>
                        <a:t>x</a:t>
                      </a:r>
                      <a:endParaRPr lang="es-ES" dirty="0"/>
                    </a:p>
                  </a:txBody>
                  <a:tcPr/>
                </a:tc>
                <a:extLst>
                  <a:ext uri="{0D108BD9-81ED-4DB2-BD59-A6C34878D82A}">
                    <a16:rowId xmlns:a16="http://schemas.microsoft.com/office/drawing/2014/main" val="10001"/>
                  </a:ext>
                </a:extLst>
              </a:tr>
              <a:tr h="370840">
                <a:tc>
                  <a:txBody>
                    <a:bodyPr/>
                    <a:lstStyle/>
                    <a:p>
                      <a:r>
                        <a:rPr lang="es-ES" sz="1400" kern="1200" baseline="0" dirty="0">
                          <a:solidFill>
                            <a:schemeClr val="tx1"/>
                          </a:solidFill>
                          <a:latin typeface="Arial" pitchFamily="34" charset="0"/>
                          <a:ea typeface="+mn-ea"/>
                          <a:cs typeface="Arial" pitchFamily="34" charset="0"/>
                        </a:rPr>
                        <a:t>Mediciones del proyecto y de la fase.</a:t>
                      </a:r>
                      <a:endParaRPr lang="es-ES" sz="1400" dirty="0">
                        <a:latin typeface="Arial" pitchFamily="34" charset="0"/>
                        <a:cs typeface="Arial" pitchFamily="34" charset="0"/>
                      </a:endParaRPr>
                    </a:p>
                  </a:txBody>
                  <a:tcPr/>
                </a:tc>
                <a:tc>
                  <a:txBody>
                    <a:bodyPr/>
                    <a:lstStyle/>
                    <a:p>
                      <a:r>
                        <a:rPr lang="es-VE" dirty="0"/>
                        <a:t>x</a:t>
                      </a:r>
                      <a:endParaRPr lang="es-ES" dirty="0"/>
                    </a:p>
                  </a:txBody>
                  <a:tcPr/>
                </a:tc>
                <a:extLst>
                  <a:ext uri="{0D108BD9-81ED-4DB2-BD59-A6C34878D82A}">
                    <a16:rowId xmlns:a16="http://schemas.microsoft.com/office/drawing/2014/main" val="10002"/>
                  </a:ext>
                </a:extLst>
              </a:tr>
              <a:tr h="370840">
                <a:tc>
                  <a:txBody>
                    <a:bodyPr/>
                    <a:lstStyle/>
                    <a:p>
                      <a:r>
                        <a:rPr lang="es-ES" sz="1400" kern="1200" baseline="0" dirty="0">
                          <a:solidFill>
                            <a:schemeClr val="tx1"/>
                          </a:solidFill>
                          <a:latin typeface="Arial" pitchFamily="34" charset="0"/>
                          <a:ea typeface="+mn-ea"/>
                          <a:cs typeface="Arial" pitchFamily="34" charset="0"/>
                        </a:rPr>
                        <a:t>Bases de diseño</a:t>
                      </a:r>
                      <a:endParaRPr lang="es-ES" sz="1400" dirty="0">
                        <a:latin typeface="Arial" pitchFamily="34" charset="0"/>
                        <a:cs typeface="Arial" pitchFamily="34" charset="0"/>
                      </a:endParaRPr>
                    </a:p>
                  </a:txBody>
                  <a:tcPr/>
                </a:tc>
                <a:tc>
                  <a:txBody>
                    <a:bodyPr/>
                    <a:lstStyle/>
                    <a:p>
                      <a:r>
                        <a:rPr lang="es-VE" dirty="0"/>
                        <a:t>x</a:t>
                      </a:r>
                      <a:endParaRPr lang="es-ES" dirty="0"/>
                    </a:p>
                  </a:txBody>
                  <a:tcPr/>
                </a:tc>
                <a:extLst>
                  <a:ext uri="{0D108BD9-81ED-4DB2-BD59-A6C34878D82A}">
                    <a16:rowId xmlns:a16="http://schemas.microsoft.com/office/drawing/2014/main" val="10003"/>
                  </a:ext>
                </a:extLst>
              </a:tr>
              <a:tr h="370840">
                <a:tc>
                  <a:txBody>
                    <a:bodyPr/>
                    <a:lstStyle/>
                    <a:p>
                      <a:r>
                        <a:rPr lang="es-ES" sz="1400" kern="1200" baseline="0" dirty="0">
                          <a:solidFill>
                            <a:schemeClr val="tx1"/>
                          </a:solidFill>
                          <a:latin typeface="Arial" pitchFamily="34" charset="0"/>
                          <a:ea typeface="+mn-ea"/>
                          <a:cs typeface="Arial" pitchFamily="34" charset="0"/>
                        </a:rPr>
                        <a:t>Estimado de costo del concepto validado en "Visión" más el estimado</a:t>
                      </a:r>
                    </a:p>
                    <a:p>
                      <a:r>
                        <a:rPr lang="es-ES" sz="1400" kern="1200" baseline="0" dirty="0">
                          <a:solidFill>
                            <a:schemeClr val="tx1"/>
                          </a:solidFill>
                          <a:latin typeface="Arial" pitchFamily="34" charset="0"/>
                          <a:ea typeface="+mn-ea"/>
                          <a:cs typeface="Arial" pitchFamily="34" charset="0"/>
                        </a:rPr>
                        <a:t>preliminar para el análisis financiero (Clase IV).</a:t>
                      </a:r>
                      <a:endParaRPr lang="es-ES" sz="1400" dirty="0">
                        <a:latin typeface="Arial" pitchFamily="34" charset="0"/>
                        <a:cs typeface="Arial" pitchFamily="34" charset="0"/>
                      </a:endParaRPr>
                    </a:p>
                  </a:txBody>
                  <a:tcPr/>
                </a:tc>
                <a:tc>
                  <a:txBody>
                    <a:bodyPr/>
                    <a:lstStyle/>
                    <a:p>
                      <a:r>
                        <a:rPr lang="es-VE" dirty="0"/>
                        <a:t>x</a:t>
                      </a:r>
                      <a:endParaRPr lang="es-ES" dirty="0"/>
                    </a:p>
                  </a:txBody>
                  <a:tcPr/>
                </a:tc>
                <a:extLst>
                  <a:ext uri="{0D108BD9-81ED-4DB2-BD59-A6C34878D82A}">
                    <a16:rowId xmlns:a16="http://schemas.microsoft.com/office/drawing/2014/main" val="10004"/>
                  </a:ext>
                </a:extLst>
              </a:tr>
              <a:tr h="370840">
                <a:tc>
                  <a:txBody>
                    <a:bodyPr/>
                    <a:lstStyle/>
                    <a:p>
                      <a:r>
                        <a:rPr lang="es-ES" sz="1400" kern="1200" baseline="0" dirty="0">
                          <a:solidFill>
                            <a:schemeClr val="tx1"/>
                          </a:solidFill>
                          <a:latin typeface="Arial" pitchFamily="34" charset="0"/>
                          <a:ea typeface="+mn-ea"/>
                          <a:cs typeface="Arial" pitchFamily="34" charset="0"/>
                        </a:rPr>
                        <a:t>Selección de la S/E tipo, AIS o GIS</a:t>
                      </a:r>
                      <a:endParaRPr lang="es-ES" sz="1400" dirty="0">
                        <a:latin typeface="Arial" pitchFamily="34" charset="0"/>
                        <a:cs typeface="Arial" pitchFamily="34" charset="0"/>
                      </a:endParaRPr>
                    </a:p>
                  </a:txBody>
                  <a:tcPr/>
                </a:tc>
                <a:tc>
                  <a:txBody>
                    <a:bodyPr/>
                    <a:lstStyle/>
                    <a:p>
                      <a:r>
                        <a:rPr lang="es-VE" dirty="0"/>
                        <a:t>x</a:t>
                      </a:r>
                      <a:endParaRPr lang="es-ES" dirty="0"/>
                    </a:p>
                  </a:txBody>
                  <a:tcPr/>
                </a:tc>
                <a:extLst>
                  <a:ext uri="{0D108BD9-81ED-4DB2-BD59-A6C34878D82A}">
                    <a16:rowId xmlns:a16="http://schemas.microsoft.com/office/drawing/2014/main" val="10005"/>
                  </a:ext>
                </a:extLst>
              </a:tr>
              <a:tr h="370840">
                <a:tc>
                  <a:txBody>
                    <a:bodyPr/>
                    <a:lstStyle/>
                    <a:p>
                      <a:r>
                        <a:rPr lang="es-ES" sz="1400" kern="1200" baseline="0" dirty="0">
                          <a:solidFill>
                            <a:schemeClr val="tx1"/>
                          </a:solidFill>
                          <a:latin typeface="Arial" pitchFamily="34" charset="0"/>
                          <a:ea typeface="+mn-ea"/>
                          <a:cs typeface="Arial" pitchFamily="34" charset="0"/>
                        </a:rPr>
                        <a:t>Balance de energía</a:t>
                      </a:r>
                      <a:endParaRPr lang="es-ES" sz="1400" dirty="0">
                        <a:latin typeface="Arial" pitchFamily="34" charset="0"/>
                        <a:cs typeface="Arial" pitchFamily="34" charset="0"/>
                      </a:endParaRPr>
                    </a:p>
                  </a:txBody>
                  <a:tcPr/>
                </a:tc>
                <a:tc>
                  <a:txBody>
                    <a:bodyPr/>
                    <a:lstStyle/>
                    <a:p>
                      <a:r>
                        <a:rPr lang="es-VE" dirty="0"/>
                        <a:t>x</a:t>
                      </a:r>
                      <a:endParaRPr lang="es-ES" dirty="0"/>
                    </a:p>
                  </a:txBody>
                  <a:tcPr/>
                </a:tc>
                <a:extLst>
                  <a:ext uri="{0D108BD9-81ED-4DB2-BD59-A6C34878D82A}">
                    <a16:rowId xmlns:a16="http://schemas.microsoft.com/office/drawing/2014/main" val="10006"/>
                  </a:ext>
                </a:extLst>
              </a:tr>
              <a:tr h="370840">
                <a:tc>
                  <a:txBody>
                    <a:bodyPr/>
                    <a:lstStyle/>
                    <a:p>
                      <a:r>
                        <a:rPr lang="es-ES" sz="1400" kern="1200" baseline="0" dirty="0">
                          <a:solidFill>
                            <a:schemeClr val="tx1"/>
                          </a:solidFill>
                          <a:latin typeface="Arial" pitchFamily="34" charset="0"/>
                          <a:ea typeface="+mn-ea"/>
                          <a:cs typeface="Arial" pitchFamily="34" charset="0"/>
                        </a:rPr>
                        <a:t>Lista de equipos Mayores: Transformadores, seccionadores, interruptores de Potencia</a:t>
                      </a:r>
                      <a:endParaRPr lang="es-ES" sz="1400" dirty="0">
                        <a:latin typeface="Arial" pitchFamily="34" charset="0"/>
                        <a:cs typeface="Arial" pitchFamily="34" charset="0"/>
                      </a:endParaRPr>
                    </a:p>
                  </a:txBody>
                  <a:tcPr/>
                </a:tc>
                <a:tc>
                  <a:txBody>
                    <a:bodyPr/>
                    <a:lstStyle/>
                    <a:p>
                      <a:r>
                        <a:rPr lang="es-VE" dirty="0"/>
                        <a:t>x</a:t>
                      </a:r>
                      <a:endParaRPr lang="es-ES" dirty="0"/>
                    </a:p>
                  </a:txBody>
                  <a:tcPr/>
                </a:tc>
                <a:extLst>
                  <a:ext uri="{0D108BD9-81ED-4DB2-BD59-A6C34878D82A}">
                    <a16:rowId xmlns:a16="http://schemas.microsoft.com/office/drawing/2014/main" val="10007"/>
                  </a:ext>
                </a:extLst>
              </a:tr>
              <a:tr h="370840">
                <a:tc>
                  <a:txBody>
                    <a:bodyPr/>
                    <a:lstStyle/>
                    <a:p>
                      <a:r>
                        <a:rPr lang="es-ES" sz="1400" kern="1200" baseline="0" dirty="0">
                          <a:solidFill>
                            <a:schemeClr val="tx1"/>
                          </a:solidFill>
                          <a:latin typeface="Arial" pitchFamily="34" charset="0"/>
                          <a:ea typeface="+mn-ea"/>
                          <a:cs typeface="Arial" pitchFamily="34" charset="0"/>
                        </a:rPr>
                        <a:t>Opciones de Alimentación de Carga</a:t>
                      </a:r>
                      <a:endParaRPr lang="es-ES" sz="1400" dirty="0">
                        <a:latin typeface="Arial" pitchFamily="34" charset="0"/>
                        <a:cs typeface="Arial" pitchFamily="34" charset="0"/>
                      </a:endParaRPr>
                    </a:p>
                  </a:txBody>
                  <a:tcPr/>
                </a:tc>
                <a:tc>
                  <a:txBody>
                    <a:bodyPr/>
                    <a:lstStyle/>
                    <a:p>
                      <a:r>
                        <a:rPr lang="es-VE" dirty="0"/>
                        <a:t>x</a:t>
                      </a:r>
                      <a:endParaRPr lang="es-ES" dirty="0"/>
                    </a:p>
                  </a:txBody>
                  <a:tcPr/>
                </a:tc>
                <a:extLst>
                  <a:ext uri="{0D108BD9-81ED-4DB2-BD59-A6C34878D82A}">
                    <a16:rowId xmlns:a16="http://schemas.microsoft.com/office/drawing/2014/main" val="10008"/>
                  </a:ext>
                </a:extLst>
              </a:tr>
              <a:tr h="370840">
                <a:tc>
                  <a:txBody>
                    <a:bodyPr/>
                    <a:lstStyle/>
                    <a:p>
                      <a:r>
                        <a:rPr lang="es-ES" sz="1400" kern="1200" baseline="0" dirty="0">
                          <a:solidFill>
                            <a:schemeClr val="tx1"/>
                          </a:solidFill>
                          <a:latin typeface="Arial" pitchFamily="34" charset="0"/>
                          <a:ea typeface="+mn-ea"/>
                          <a:cs typeface="Arial" pitchFamily="34" charset="0"/>
                        </a:rPr>
                        <a:t>Lista preliminar de Equipos de Medición y protección</a:t>
                      </a:r>
                      <a:endParaRPr lang="es-ES" sz="1400" dirty="0">
                        <a:latin typeface="Arial" pitchFamily="34" charset="0"/>
                        <a:cs typeface="Arial" pitchFamily="34" charset="0"/>
                      </a:endParaRPr>
                    </a:p>
                  </a:txBody>
                  <a:tcPr/>
                </a:tc>
                <a:tc>
                  <a:txBody>
                    <a:bodyPr/>
                    <a:lstStyle/>
                    <a:p>
                      <a:r>
                        <a:rPr lang="es-VE" dirty="0"/>
                        <a:t>x</a:t>
                      </a:r>
                      <a:endParaRPr lang="es-ES" dirty="0"/>
                    </a:p>
                  </a:txBody>
                  <a:tcPr/>
                </a:tc>
                <a:extLst>
                  <a:ext uri="{0D108BD9-81ED-4DB2-BD59-A6C34878D82A}">
                    <a16:rowId xmlns:a16="http://schemas.microsoft.com/office/drawing/2014/main" val="10009"/>
                  </a:ext>
                </a:extLst>
              </a:tr>
            </a:tbl>
          </a:graphicData>
        </a:graphic>
      </p:graphicFrame>
      <p:sp>
        <p:nvSpPr>
          <p:cNvPr id="22" name="21 Rectángulo redondeado"/>
          <p:cNvSpPr/>
          <p:nvPr/>
        </p:nvSpPr>
        <p:spPr>
          <a:xfrm>
            <a:off x="1524000" y="604838"/>
            <a:ext cx="6381750" cy="477837"/>
          </a:xfrm>
          <a:prstGeom prst="roundRect">
            <a:avLst/>
          </a:prstGeom>
          <a:ln>
            <a:noFill/>
          </a:ln>
        </p:spPr>
        <p:style>
          <a:lnRef idx="2">
            <a:schemeClr val="dk1"/>
          </a:lnRef>
          <a:fillRef idx="1">
            <a:schemeClr val="lt1"/>
          </a:fillRef>
          <a:effectRef idx="0">
            <a:schemeClr val="dk1"/>
          </a:effectRef>
          <a:fontRef idx="minor">
            <a:schemeClr val="dk1"/>
          </a:fontRef>
        </p:style>
        <p:txBody>
          <a:bodyPr anchor="ctr"/>
          <a:lstStyle/>
          <a:p>
            <a:pPr algn="ctr" fontAlgn="auto">
              <a:spcBef>
                <a:spcPts val="0"/>
              </a:spcBef>
              <a:spcAft>
                <a:spcPts val="0"/>
              </a:spcAft>
              <a:defRPr/>
            </a:pPr>
            <a:r>
              <a:rPr lang="es-VE" b="1" dirty="0">
                <a:ln>
                  <a:solidFill>
                    <a:sysClr val="windowText" lastClr="000000"/>
                  </a:solidFill>
                </a:ln>
                <a:solidFill>
                  <a:schemeClr val="tx1"/>
                </a:solidFill>
                <a:latin typeface="Arial" pitchFamily="34" charset="0"/>
                <a:cs typeface="Arial" pitchFamily="34" charset="0"/>
              </a:rPr>
              <a:t>Productos Típicos Ingeniería Conceptual de S/E 115 </a:t>
            </a:r>
            <a:r>
              <a:rPr lang="es-VE" b="1" dirty="0" err="1">
                <a:ln>
                  <a:solidFill>
                    <a:sysClr val="windowText" lastClr="000000"/>
                  </a:solidFill>
                </a:ln>
                <a:solidFill>
                  <a:schemeClr val="tx1"/>
                </a:solidFill>
                <a:latin typeface="Arial" pitchFamily="34" charset="0"/>
                <a:cs typeface="Arial" pitchFamily="34" charset="0"/>
              </a:rPr>
              <a:t>kV</a:t>
            </a:r>
            <a:endParaRPr lang="es-ES" b="1" dirty="0">
              <a:ln>
                <a:solidFill>
                  <a:sysClr val="windowText" lastClr="000000"/>
                </a:solidFill>
              </a:ln>
              <a:solidFill>
                <a:schemeClr val="tx1"/>
              </a:solidFill>
              <a:latin typeface="Arial" pitchFamily="34" charset="0"/>
              <a:cs typeface="Arial" pitchFamily="34" charset="0"/>
            </a:endParaRPr>
          </a:p>
        </p:txBody>
      </p:sp>
      <p:pic>
        <p:nvPicPr>
          <p:cNvPr id="35868" name="Picture 2"/>
          <p:cNvPicPr>
            <a:picLocks noChangeAspect="1" noChangeArrowheads="1"/>
          </p:cNvPicPr>
          <p:nvPr/>
        </p:nvPicPr>
        <p:blipFill>
          <a:blip r:embed="rId2" cstate="print"/>
          <a:srcRect/>
          <a:stretch>
            <a:fillRect/>
          </a:stretch>
        </p:blipFill>
        <p:spPr bwMode="auto">
          <a:xfrm>
            <a:off x="7000875" y="4500563"/>
            <a:ext cx="2143125" cy="2143125"/>
          </a:xfrm>
          <a:prstGeom prst="rect">
            <a:avLst/>
          </a:prstGeom>
          <a:noFill/>
          <a:ln w="9525">
            <a:noFill/>
            <a:miter lim="800000"/>
            <a:headEnd/>
            <a:tailEnd/>
          </a:ln>
        </p:spPr>
      </p:pic>
      <p:pic>
        <p:nvPicPr>
          <p:cNvPr id="7" name="Imagen 2"/>
          <p:cNvPicPr>
            <a:picLocks noChangeAspect="1" noChangeArrowheads="1"/>
          </p:cNvPicPr>
          <p:nvPr/>
        </p:nvPicPr>
        <p:blipFill>
          <a:blip r:embed="rId3" cstate="print"/>
          <a:srcRect/>
          <a:stretch>
            <a:fillRect/>
          </a:stretch>
        </p:blipFill>
        <p:spPr bwMode="auto">
          <a:xfrm>
            <a:off x="0" y="0"/>
            <a:ext cx="1119693" cy="1167432"/>
          </a:xfrm>
          <a:prstGeom prst="rect">
            <a:avLst/>
          </a:prstGeom>
          <a:noFill/>
          <a:ln w="9525">
            <a:noFill/>
            <a:miter lim="800000"/>
            <a:headEnd/>
            <a:tailEnd/>
          </a:ln>
        </p:spPr>
      </p:pic>
    </p:spTree>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AutoShape 2" descr="Resultado de imagen para Imagenes de verificacion imagenes"/>
          <p:cNvSpPr>
            <a:spLocks noChangeAspect="1" noChangeArrowheads="1"/>
          </p:cNvSpPr>
          <p:nvPr/>
        </p:nvSpPr>
        <p:spPr bwMode="auto">
          <a:xfrm>
            <a:off x="52388" y="-136525"/>
            <a:ext cx="304800" cy="304800"/>
          </a:xfrm>
          <a:prstGeom prst="rect">
            <a:avLst/>
          </a:prstGeom>
          <a:noFill/>
          <a:ln w="9525">
            <a:noFill/>
            <a:miter lim="800000"/>
            <a:headEnd/>
            <a:tailEnd/>
          </a:ln>
        </p:spPr>
        <p:txBody>
          <a:bodyPr/>
          <a:lstStyle/>
          <a:p>
            <a:endParaRPr lang="es-ES"/>
          </a:p>
        </p:txBody>
      </p:sp>
      <p:graphicFrame>
        <p:nvGraphicFramePr>
          <p:cNvPr id="21" name="20 Tabla"/>
          <p:cNvGraphicFramePr>
            <a:graphicFrameLocks noGrp="1"/>
          </p:cNvGraphicFramePr>
          <p:nvPr/>
        </p:nvGraphicFramePr>
        <p:xfrm>
          <a:off x="1524000" y="1373188"/>
          <a:ext cx="6382043" cy="4239456"/>
        </p:xfrm>
        <a:graphic>
          <a:graphicData uri="http://schemas.openxmlformats.org/drawingml/2006/table">
            <a:tbl>
              <a:tblPr firstRow="1" bandRow="1">
                <a:tableStyleId>{0E3FDE45-AF77-4B5C-9715-49D594BDF05E}</a:tableStyleId>
              </a:tblPr>
              <a:tblGrid>
                <a:gridCol w="5120363">
                  <a:extLst>
                    <a:ext uri="{9D8B030D-6E8A-4147-A177-3AD203B41FA5}">
                      <a16:colId xmlns:a16="http://schemas.microsoft.com/office/drawing/2014/main" val="20000"/>
                    </a:ext>
                  </a:extLst>
                </a:gridCol>
                <a:gridCol w="1261680">
                  <a:extLst>
                    <a:ext uri="{9D8B030D-6E8A-4147-A177-3AD203B41FA5}">
                      <a16:colId xmlns:a16="http://schemas.microsoft.com/office/drawing/2014/main" val="20001"/>
                    </a:ext>
                  </a:extLst>
                </a:gridCol>
              </a:tblGrid>
              <a:tr h="370840">
                <a:tc>
                  <a:txBody>
                    <a:bodyPr/>
                    <a:lstStyle/>
                    <a:p>
                      <a:r>
                        <a:rPr lang="es-ES" sz="1400" b="1" kern="1200" baseline="0" dirty="0">
                          <a:solidFill>
                            <a:schemeClr val="tx1"/>
                          </a:solidFill>
                          <a:latin typeface="Arial" pitchFamily="34" charset="0"/>
                          <a:ea typeface="+mn-ea"/>
                          <a:cs typeface="Arial" pitchFamily="34" charset="0"/>
                        </a:rPr>
                        <a:t>El paquete alcance / diseño contiene los siguientes productos:</a:t>
                      </a:r>
                      <a:endParaRPr lang="es-ES" sz="1400" dirty="0">
                        <a:latin typeface="Arial" pitchFamily="34" charset="0"/>
                        <a:cs typeface="Arial" pitchFamily="34" charset="0"/>
                      </a:endParaRPr>
                    </a:p>
                  </a:txBody>
                  <a:tcPr/>
                </a:tc>
                <a:tc>
                  <a:txBody>
                    <a:bodyPr/>
                    <a:lstStyle/>
                    <a:p>
                      <a:endParaRPr lang="es-ES" dirty="0"/>
                    </a:p>
                  </a:txBody>
                  <a:tcPr/>
                </a:tc>
                <a:extLst>
                  <a:ext uri="{0D108BD9-81ED-4DB2-BD59-A6C34878D82A}">
                    <a16:rowId xmlns:a16="http://schemas.microsoft.com/office/drawing/2014/main" val="10000"/>
                  </a:ext>
                </a:extLst>
              </a:tr>
              <a:tr h="370840">
                <a:tc>
                  <a:txBody>
                    <a:bodyPr/>
                    <a:lstStyle/>
                    <a:p>
                      <a:r>
                        <a:rPr lang="es-ES" sz="1400" kern="1200" baseline="0" dirty="0">
                          <a:solidFill>
                            <a:schemeClr val="tx1"/>
                          </a:solidFill>
                          <a:latin typeface="Arial" pitchFamily="34" charset="0"/>
                          <a:ea typeface="+mn-ea"/>
                          <a:cs typeface="Arial" pitchFamily="34" charset="0"/>
                        </a:rPr>
                        <a:t>Alcance de la Subestación Eléctrica</a:t>
                      </a:r>
                      <a:endParaRPr lang="es-ES" sz="1400" dirty="0">
                        <a:latin typeface="Arial" pitchFamily="34" charset="0"/>
                        <a:cs typeface="Arial" pitchFamily="34" charset="0"/>
                      </a:endParaRPr>
                    </a:p>
                  </a:txBody>
                  <a:tcPr/>
                </a:tc>
                <a:tc>
                  <a:txBody>
                    <a:bodyPr/>
                    <a:lstStyle/>
                    <a:p>
                      <a:endParaRPr lang="es-ES"/>
                    </a:p>
                  </a:txBody>
                  <a:tcPr/>
                </a:tc>
                <a:extLst>
                  <a:ext uri="{0D108BD9-81ED-4DB2-BD59-A6C34878D82A}">
                    <a16:rowId xmlns:a16="http://schemas.microsoft.com/office/drawing/2014/main" val="10001"/>
                  </a:ext>
                </a:extLst>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s-ES" sz="1400" dirty="0">
                          <a:latin typeface="Arial" pitchFamily="34" charset="0"/>
                          <a:cs typeface="Arial" pitchFamily="34" charset="0"/>
                        </a:rPr>
                        <a:t>Plano de distribución de equipos</a:t>
                      </a:r>
                    </a:p>
                  </a:txBody>
                  <a:tcPr/>
                </a:tc>
                <a:tc>
                  <a:txBody>
                    <a:bodyPr/>
                    <a:lstStyle/>
                    <a:p>
                      <a:endParaRPr lang="es-ES"/>
                    </a:p>
                  </a:txBody>
                  <a:tcPr/>
                </a:tc>
                <a:extLst>
                  <a:ext uri="{0D108BD9-81ED-4DB2-BD59-A6C34878D82A}">
                    <a16:rowId xmlns:a16="http://schemas.microsoft.com/office/drawing/2014/main" val="10002"/>
                  </a:ext>
                </a:extLst>
              </a:tr>
              <a:tr h="370840">
                <a:tc>
                  <a:txBody>
                    <a:bodyPr/>
                    <a:lstStyle/>
                    <a:p>
                      <a:r>
                        <a:rPr lang="es-ES" sz="1800" kern="1200" baseline="0" dirty="0">
                          <a:solidFill>
                            <a:schemeClr val="tx1"/>
                          </a:solidFill>
                          <a:latin typeface="+mn-lt"/>
                          <a:ea typeface="+mn-ea"/>
                          <a:cs typeface="+mn-cs"/>
                        </a:rPr>
                        <a:t>Memorando de descripción del proyecto</a:t>
                      </a:r>
                      <a:endParaRPr lang="es-ES" sz="1400" dirty="0">
                        <a:latin typeface="Arial" pitchFamily="34" charset="0"/>
                        <a:cs typeface="Arial" pitchFamily="34" charset="0"/>
                      </a:endParaRPr>
                    </a:p>
                  </a:txBody>
                  <a:tcPr/>
                </a:tc>
                <a:tc>
                  <a:txBody>
                    <a:bodyPr/>
                    <a:lstStyle/>
                    <a:p>
                      <a:endParaRPr lang="es-ES"/>
                    </a:p>
                  </a:txBody>
                  <a:tcPr/>
                </a:tc>
                <a:extLst>
                  <a:ext uri="{0D108BD9-81ED-4DB2-BD59-A6C34878D82A}">
                    <a16:rowId xmlns:a16="http://schemas.microsoft.com/office/drawing/2014/main" val="10003"/>
                  </a:ext>
                </a:extLst>
              </a:tr>
              <a:tr h="370840">
                <a:tc>
                  <a:txBody>
                    <a:bodyPr/>
                    <a:lstStyle/>
                    <a:p>
                      <a:r>
                        <a:rPr lang="es-ES" sz="1800" kern="1200" baseline="0" dirty="0">
                          <a:solidFill>
                            <a:schemeClr val="tx1"/>
                          </a:solidFill>
                          <a:latin typeface="+mn-lt"/>
                          <a:ea typeface="+mn-ea"/>
                          <a:cs typeface="+mn-cs"/>
                        </a:rPr>
                        <a:t>Análisis financiero incluyendo sensibilidades</a:t>
                      </a:r>
                      <a:endParaRPr lang="es-ES" sz="1400" dirty="0">
                        <a:latin typeface="Arial" pitchFamily="34" charset="0"/>
                        <a:cs typeface="Arial" pitchFamily="34" charset="0"/>
                      </a:endParaRPr>
                    </a:p>
                  </a:txBody>
                  <a:tcPr/>
                </a:tc>
                <a:tc>
                  <a:txBody>
                    <a:bodyPr/>
                    <a:lstStyle/>
                    <a:p>
                      <a:endParaRPr lang="es-ES"/>
                    </a:p>
                  </a:txBody>
                  <a:tcPr/>
                </a:tc>
                <a:extLst>
                  <a:ext uri="{0D108BD9-81ED-4DB2-BD59-A6C34878D82A}">
                    <a16:rowId xmlns:a16="http://schemas.microsoft.com/office/drawing/2014/main" val="10004"/>
                  </a:ext>
                </a:extLst>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s-ES" sz="1400" dirty="0">
                          <a:latin typeface="Arial" pitchFamily="34" charset="0"/>
                          <a:cs typeface="Arial" pitchFamily="34" charset="0"/>
                        </a:rPr>
                        <a:t>Identificación de requerimientos regulatorios y de Permisologia</a:t>
                      </a:r>
                    </a:p>
                  </a:txBody>
                  <a:tcPr/>
                </a:tc>
                <a:tc>
                  <a:txBody>
                    <a:bodyPr/>
                    <a:lstStyle/>
                    <a:p>
                      <a:endParaRPr lang="es-ES"/>
                    </a:p>
                  </a:txBody>
                  <a:tcPr/>
                </a:tc>
                <a:extLst>
                  <a:ext uri="{0D108BD9-81ED-4DB2-BD59-A6C34878D82A}">
                    <a16:rowId xmlns:a16="http://schemas.microsoft.com/office/drawing/2014/main" val="10005"/>
                  </a:ext>
                </a:extLst>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s-ES" sz="1400" dirty="0">
                          <a:latin typeface="Arial" pitchFamily="34" charset="0"/>
                          <a:cs typeface="Arial" pitchFamily="34" charset="0"/>
                        </a:rPr>
                        <a:t>Opciones estratégicas evaluadas y criterios de selección</a:t>
                      </a:r>
                    </a:p>
                  </a:txBody>
                  <a:tcPr/>
                </a:tc>
                <a:tc>
                  <a:txBody>
                    <a:bodyPr/>
                    <a:lstStyle/>
                    <a:p>
                      <a:endParaRPr lang="es-ES"/>
                    </a:p>
                  </a:txBody>
                  <a:tcPr/>
                </a:tc>
                <a:extLst>
                  <a:ext uri="{0D108BD9-81ED-4DB2-BD59-A6C34878D82A}">
                    <a16:rowId xmlns:a16="http://schemas.microsoft.com/office/drawing/2014/main" val="10006"/>
                  </a:ext>
                </a:extLst>
              </a:tr>
              <a:tr h="370840">
                <a:tc>
                  <a:txBody>
                    <a:bodyPr/>
                    <a:lstStyle/>
                    <a:p>
                      <a:r>
                        <a:rPr lang="es-ES" sz="1800" kern="1200" baseline="0" dirty="0">
                          <a:solidFill>
                            <a:schemeClr val="tx1"/>
                          </a:solidFill>
                          <a:latin typeface="+mn-lt"/>
                          <a:ea typeface="+mn-ea"/>
                          <a:cs typeface="+mn-cs"/>
                        </a:rPr>
                        <a:t>Evaluación de impacto a la comunidad</a:t>
                      </a:r>
                      <a:endParaRPr lang="es-ES" sz="1400" dirty="0">
                        <a:latin typeface="Arial" pitchFamily="34" charset="0"/>
                        <a:cs typeface="Arial" pitchFamily="34" charset="0"/>
                      </a:endParaRPr>
                    </a:p>
                  </a:txBody>
                  <a:tcPr/>
                </a:tc>
                <a:tc>
                  <a:txBody>
                    <a:bodyPr/>
                    <a:lstStyle/>
                    <a:p>
                      <a:endParaRPr lang="es-ES" dirty="0"/>
                    </a:p>
                  </a:txBody>
                  <a:tcPr/>
                </a:tc>
                <a:extLst>
                  <a:ext uri="{0D108BD9-81ED-4DB2-BD59-A6C34878D82A}">
                    <a16:rowId xmlns:a16="http://schemas.microsoft.com/office/drawing/2014/main" val="10007"/>
                  </a:ext>
                </a:extLst>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s-ES" sz="1400" dirty="0">
                          <a:latin typeface="Arial" pitchFamily="34" charset="0"/>
                          <a:cs typeface="Arial" pitchFamily="34" charset="0"/>
                        </a:rPr>
                        <a:t>Planes preliminares de recursos para la operación de la instalación.</a:t>
                      </a:r>
                    </a:p>
                  </a:txBody>
                  <a:tcPr/>
                </a:tc>
                <a:tc>
                  <a:txBody>
                    <a:bodyPr/>
                    <a:lstStyle/>
                    <a:p>
                      <a:endParaRPr lang="es-ES" dirty="0"/>
                    </a:p>
                  </a:txBody>
                  <a:tcPr/>
                </a:tc>
                <a:extLst>
                  <a:ext uri="{0D108BD9-81ED-4DB2-BD59-A6C34878D82A}">
                    <a16:rowId xmlns:a16="http://schemas.microsoft.com/office/drawing/2014/main" val="10008"/>
                  </a:ext>
                </a:extLst>
              </a:tr>
              <a:tr h="60725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s-ES" sz="1400" kern="1200" baseline="0" dirty="0">
                          <a:solidFill>
                            <a:schemeClr val="tx1"/>
                          </a:solidFill>
                          <a:latin typeface="Arial" pitchFamily="34" charset="0"/>
                          <a:ea typeface="+mn-ea"/>
                          <a:cs typeface="Arial" pitchFamily="34" charset="0"/>
                        </a:rPr>
                        <a:t>Identificación de requerimientos de fondos para la fase "Definir".</a:t>
                      </a:r>
                    </a:p>
                  </a:txBody>
                  <a:tcPr/>
                </a:tc>
                <a:tc>
                  <a:txBody>
                    <a:bodyPr/>
                    <a:lstStyle/>
                    <a:p>
                      <a:endParaRPr lang="es-ES" dirty="0"/>
                    </a:p>
                  </a:txBody>
                  <a:tcPr/>
                </a:tc>
                <a:extLst>
                  <a:ext uri="{0D108BD9-81ED-4DB2-BD59-A6C34878D82A}">
                    <a16:rowId xmlns:a16="http://schemas.microsoft.com/office/drawing/2014/main" val="10009"/>
                  </a:ext>
                </a:extLst>
              </a:tr>
            </a:tbl>
          </a:graphicData>
        </a:graphic>
      </p:graphicFrame>
      <p:pic>
        <p:nvPicPr>
          <p:cNvPr id="36891" name="Picture 3"/>
          <p:cNvPicPr>
            <a:picLocks noChangeAspect="1" noChangeArrowheads="1"/>
          </p:cNvPicPr>
          <p:nvPr/>
        </p:nvPicPr>
        <p:blipFill>
          <a:blip r:embed="rId2" cstate="print"/>
          <a:srcRect/>
          <a:stretch>
            <a:fillRect/>
          </a:stretch>
        </p:blipFill>
        <p:spPr bwMode="auto">
          <a:xfrm>
            <a:off x="6286500" y="4233863"/>
            <a:ext cx="2857500" cy="2624137"/>
          </a:xfrm>
          <a:prstGeom prst="rect">
            <a:avLst/>
          </a:prstGeom>
          <a:noFill/>
          <a:ln w="9525">
            <a:noFill/>
            <a:miter lim="800000"/>
            <a:headEnd/>
            <a:tailEnd/>
          </a:ln>
        </p:spPr>
      </p:pic>
      <p:sp>
        <p:nvSpPr>
          <p:cNvPr id="23" name="22 Rectángulo redondeado"/>
          <p:cNvSpPr/>
          <p:nvPr/>
        </p:nvSpPr>
        <p:spPr>
          <a:xfrm>
            <a:off x="1524000" y="604838"/>
            <a:ext cx="6381750" cy="477837"/>
          </a:xfrm>
          <a:prstGeom prst="roundRect">
            <a:avLst/>
          </a:prstGeom>
          <a:ln>
            <a:noFill/>
          </a:ln>
        </p:spPr>
        <p:style>
          <a:lnRef idx="2">
            <a:schemeClr val="dk1"/>
          </a:lnRef>
          <a:fillRef idx="1">
            <a:schemeClr val="lt1"/>
          </a:fillRef>
          <a:effectRef idx="0">
            <a:schemeClr val="dk1"/>
          </a:effectRef>
          <a:fontRef idx="minor">
            <a:schemeClr val="dk1"/>
          </a:fontRef>
        </p:style>
        <p:txBody>
          <a:bodyPr anchor="ctr"/>
          <a:lstStyle/>
          <a:p>
            <a:pPr algn="ctr" fontAlgn="auto">
              <a:spcBef>
                <a:spcPts val="0"/>
              </a:spcBef>
              <a:spcAft>
                <a:spcPts val="0"/>
              </a:spcAft>
              <a:defRPr/>
            </a:pPr>
            <a:r>
              <a:rPr lang="es-VE" b="1" dirty="0">
                <a:ln>
                  <a:solidFill>
                    <a:sysClr val="windowText" lastClr="000000"/>
                  </a:solidFill>
                </a:ln>
                <a:solidFill>
                  <a:schemeClr val="tx1"/>
                </a:solidFill>
                <a:latin typeface="Arial" pitchFamily="34" charset="0"/>
                <a:cs typeface="Arial" pitchFamily="34" charset="0"/>
              </a:rPr>
              <a:t>Productos Típicos Ingeniería Conceptual de S/E 115 </a:t>
            </a:r>
            <a:r>
              <a:rPr lang="es-VE" b="1" dirty="0" err="1">
                <a:ln>
                  <a:solidFill>
                    <a:sysClr val="windowText" lastClr="000000"/>
                  </a:solidFill>
                </a:ln>
                <a:solidFill>
                  <a:schemeClr val="tx1"/>
                </a:solidFill>
                <a:latin typeface="Arial" pitchFamily="34" charset="0"/>
                <a:cs typeface="Arial" pitchFamily="34" charset="0"/>
              </a:rPr>
              <a:t>kV</a:t>
            </a:r>
            <a:endParaRPr lang="es-ES" b="1" dirty="0">
              <a:ln>
                <a:solidFill>
                  <a:sysClr val="windowText" lastClr="000000"/>
                </a:solidFill>
              </a:ln>
              <a:solidFill>
                <a:schemeClr val="tx1"/>
              </a:solidFill>
              <a:latin typeface="Arial" pitchFamily="34" charset="0"/>
              <a:cs typeface="Arial" pitchFamily="34" charset="0"/>
            </a:endParaRPr>
          </a:p>
        </p:txBody>
      </p:sp>
      <p:pic>
        <p:nvPicPr>
          <p:cNvPr id="7" name="Imagen 2"/>
          <p:cNvPicPr>
            <a:picLocks noChangeAspect="1" noChangeArrowheads="1"/>
          </p:cNvPicPr>
          <p:nvPr/>
        </p:nvPicPr>
        <p:blipFill>
          <a:blip r:embed="rId3" cstate="print"/>
          <a:srcRect/>
          <a:stretch>
            <a:fillRect/>
          </a:stretch>
        </p:blipFill>
        <p:spPr bwMode="auto">
          <a:xfrm>
            <a:off x="0" y="0"/>
            <a:ext cx="1119693" cy="1167432"/>
          </a:xfrm>
          <a:prstGeom prst="rect">
            <a:avLst/>
          </a:prstGeom>
          <a:noFill/>
          <a:ln w="9525">
            <a:noFill/>
            <a:miter lim="800000"/>
            <a:headEnd/>
            <a:tailEnd/>
          </a:ln>
        </p:spPr>
      </p:pic>
    </p:spTree>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AutoShape 2" descr="Resultado de imagen para Imagenes de verificacion imagenes"/>
          <p:cNvSpPr>
            <a:spLocks noChangeAspect="1" noChangeArrowheads="1"/>
          </p:cNvSpPr>
          <p:nvPr/>
        </p:nvSpPr>
        <p:spPr bwMode="auto">
          <a:xfrm>
            <a:off x="52388" y="-136525"/>
            <a:ext cx="304800" cy="304800"/>
          </a:xfrm>
          <a:prstGeom prst="rect">
            <a:avLst/>
          </a:prstGeom>
          <a:noFill/>
          <a:ln w="9525">
            <a:noFill/>
            <a:miter lim="800000"/>
            <a:headEnd/>
            <a:tailEnd/>
          </a:ln>
        </p:spPr>
        <p:txBody>
          <a:bodyPr/>
          <a:lstStyle/>
          <a:p>
            <a:endParaRPr lang="es-ES"/>
          </a:p>
        </p:txBody>
      </p:sp>
      <p:graphicFrame>
        <p:nvGraphicFramePr>
          <p:cNvPr id="21" name="20 Tabla"/>
          <p:cNvGraphicFramePr>
            <a:graphicFrameLocks noGrp="1"/>
          </p:cNvGraphicFramePr>
          <p:nvPr/>
        </p:nvGraphicFramePr>
        <p:xfrm>
          <a:off x="1524000" y="1373188"/>
          <a:ext cx="6382043" cy="2296160"/>
        </p:xfrm>
        <a:graphic>
          <a:graphicData uri="http://schemas.openxmlformats.org/drawingml/2006/table">
            <a:tbl>
              <a:tblPr firstRow="1" bandRow="1">
                <a:tableStyleId>{0E3FDE45-AF77-4B5C-9715-49D594BDF05E}</a:tableStyleId>
              </a:tblPr>
              <a:tblGrid>
                <a:gridCol w="5120363">
                  <a:extLst>
                    <a:ext uri="{9D8B030D-6E8A-4147-A177-3AD203B41FA5}">
                      <a16:colId xmlns:a16="http://schemas.microsoft.com/office/drawing/2014/main" val="20000"/>
                    </a:ext>
                  </a:extLst>
                </a:gridCol>
                <a:gridCol w="1261680">
                  <a:extLst>
                    <a:ext uri="{9D8B030D-6E8A-4147-A177-3AD203B41FA5}">
                      <a16:colId xmlns:a16="http://schemas.microsoft.com/office/drawing/2014/main" val="20001"/>
                    </a:ext>
                  </a:extLst>
                </a:gridCol>
              </a:tblGrid>
              <a:tr h="370840">
                <a:tc>
                  <a:txBody>
                    <a:bodyPr/>
                    <a:lstStyle/>
                    <a:p>
                      <a:r>
                        <a:rPr lang="es-ES" sz="1400" b="1" kern="1200" baseline="0" dirty="0">
                          <a:solidFill>
                            <a:schemeClr val="tx1"/>
                          </a:solidFill>
                          <a:latin typeface="Arial" pitchFamily="34" charset="0"/>
                          <a:ea typeface="+mn-ea"/>
                          <a:cs typeface="Arial" pitchFamily="34" charset="0"/>
                        </a:rPr>
                        <a:t>El paquete alcance / diseño contiene los siguientes productos:</a:t>
                      </a:r>
                      <a:endParaRPr lang="es-ES" sz="1400" dirty="0">
                        <a:latin typeface="Arial" pitchFamily="34" charset="0"/>
                        <a:cs typeface="Arial" pitchFamily="34" charset="0"/>
                      </a:endParaRPr>
                    </a:p>
                  </a:txBody>
                  <a:tcPr/>
                </a:tc>
                <a:tc>
                  <a:txBody>
                    <a:bodyPr/>
                    <a:lstStyle/>
                    <a:p>
                      <a:endParaRPr lang="es-ES" dirty="0"/>
                    </a:p>
                  </a:txBody>
                  <a:tcPr/>
                </a:tc>
                <a:extLst>
                  <a:ext uri="{0D108BD9-81ED-4DB2-BD59-A6C34878D82A}">
                    <a16:rowId xmlns:a16="http://schemas.microsoft.com/office/drawing/2014/main" val="10000"/>
                  </a:ext>
                </a:extLst>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s-ES" sz="1400" dirty="0">
                          <a:latin typeface="Arial" pitchFamily="34" charset="0"/>
                          <a:cs typeface="Arial" pitchFamily="34" charset="0"/>
                        </a:rPr>
                        <a:t>Identificación del paso crítico y requerimientos de procura anticipada.</a:t>
                      </a:r>
                    </a:p>
                  </a:txBody>
                  <a:tcPr/>
                </a:tc>
                <a:tc>
                  <a:txBody>
                    <a:bodyPr/>
                    <a:lstStyle/>
                    <a:p>
                      <a:endParaRPr lang="es-ES"/>
                    </a:p>
                  </a:txBody>
                  <a:tcPr/>
                </a:tc>
                <a:extLst>
                  <a:ext uri="{0D108BD9-81ED-4DB2-BD59-A6C34878D82A}">
                    <a16:rowId xmlns:a16="http://schemas.microsoft.com/office/drawing/2014/main" val="10001"/>
                  </a:ext>
                </a:extLst>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s-ES" sz="1400" dirty="0">
                          <a:latin typeface="Arial" pitchFamily="34" charset="0"/>
                          <a:cs typeface="Arial" pitchFamily="34" charset="0"/>
                        </a:rPr>
                        <a:t>Identificación y estimación de los servicios industriales  requeridos (agua, comunicaciones)</a:t>
                      </a:r>
                      <a:r>
                        <a:rPr lang="es-ES" sz="1400" baseline="0" dirty="0">
                          <a:latin typeface="Arial" pitchFamily="34" charset="0"/>
                          <a:cs typeface="Arial" pitchFamily="34" charset="0"/>
                        </a:rPr>
                        <a:t> </a:t>
                      </a:r>
                      <a:r>
                        <a:rPr lang="es-ES" sz="1400" dirty="0">
                          <a:latin typeface="Arial" pitchFamily="34" charset="0"/>
                          <a:cs typeface="Arial" pitchFamily="34" charset="0"/>
                        </a:rPr>
                        <a:t>y servicios</a:t>
                      </a:r>
                      <a:r>
                        <a:rPr lang="es-ES" sz="1400" baseline="0" dirty="0">
                          <a:latin typeface="Arial" pitchFamily="34" charset="0"/>
                          <a:cs typeface="Arial" pitchFamily="34" charset="0"/>
                        </a:rPr>
                        <a:t> </a:t>
                      </a:r>
                      <a:r>
                        <a:rPr lang="es-ES" sz="1400" dirty="0">
                          <a:latin typeface="Arial" pitchFamily="34" charset="0"/>
                          <a:cs typeface="Arial" pitchFamily="34" charset="0"/>
                        </a:rPr>
                        <a:t>auxiliares.</a:t>
                      </a:r>
                    </a:p>
                  </a:txBody>
                  <a:tcPr/>
                </a:tc>
                <a:tc>
                  <a:txBody>
                    <a:bodyPr/>
                    <a:lstStyle/>
                    <a:p>
                      <a:endParaRPr lang="es-ES"/>
                    </a:p>
                  </a:txBody>
                  <a:tcPr/>
                </a:tc>
                <a:extLst>
                  <a:ext uri="{0D108BD9-81ED-4DB2-BD59-A6C34878D82A}">
                    <a16:rowId xmlns:a16="http://schemas.microsoft.com/office/drawing/2014/main" val="10002"/>
                  </a:ext>
                </a:extLst>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s-ES" sz="1400" dirty="0">
                          <a:latin typeface="Arial" pitchFamily="34" charset="0"/>
                          <a:cs typeface="Arial" pitchFamily="34" charset="0"/>
                        </a:rPr>
                        <a:t>Continuidad del equipo del proyecto</a:t>
                      </a:r>
                    </a:p>
                  </a:txBody>
                  <a:tcPr/>
                </a:tc>
                <a:tc>
                  <a:txBody>
                    <a:bodyPr/>
                    <a:lstStyle/>
                    <a:p>
                      <a:endParaRPr lang="es-ES"/>
                    </a:p>
                  </a:txBody>
                  <a:tcPr/>
                </a:tc>
                <a:extLst>
                  <a:ext uri="{0D108BD9-81ED-4DB2-BD59-A6C34878D82A}">
                    <a16:rowId xmlns:a16="http://schemas.microsoft.com/office/drawing/2014/main" val="10003"/>
                  </a:ext>
                </a:extLst>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s-ES" sz="1400" dirty="0">
                          <a:latin typeface="Arial" pitchFamily="34" charset="0"/>
                          <a:cs typeface="Arial" pitchFamily="34" charset="0"/>
                        </a:rPr>
                        <a:t>Los DSD de la fase conceptualizar</a:t>
                      </a:r>
                    </a:p>
                  </a:txBody>
                  <a:tcPr/>
                </a:tc>
                <a:tc>
                  <a:txBody>
                    <a:bodyPr/>
                    <a:lstStyle/>
                    <a:p>
                      <a:endParaRPr lang="es-ES" dirty="0"/>
                    </a:p>
                  </a:txBody>
                  <a:tcPr/>
                </a:tc>
                <a:extLst>
                  <a:ext uri="{0D108BD9-81ED-4DB2-BD59-A6C34878D82A}">
                    <a16:rowId xmlns:a16="http://schemas.microsoft.com/office/drawing/2014/main" val="10004"/>
                  </a:ext>
                </a:extLst>
              </a:tr>
            </a:tbl>
          </a:graphicData>
        </a:graphic>
      </p:graphicFrame>
      <p:pic>
        <p:nvPicPr>
          <p:cNvPr id="38914" name="Picture 2"/>
          <p:cNvPicPr>
            <a:picLocks noChangeAspect="1" noChangeArrowheads="1"/>
          </p:cNvPicPr>
          <p:nvPr/>
        </p:nvPicPr>
        <p:blipFill>
          <a:blip r:embed="rId2" cstate="print"/>
          <a:srcRect/>
          <a:stretch>
            <a:fillRect/>
          </a:stretch>
        </p:blipFill>
        <p:spPr bwMode="auto">
          <a:xfrm>
            <a:off x="1127125" y="4483100"/>
            <a:ext cx="2781300" cy="1638300"/>
          </a:xfrm>
          <a:prstGeom prst="rect">
            <a:avLst/>
          </a:prstGeom>
          <a:ln>
            <a:noFill/>
          </a:ln>
          <a:effectLst>
            <a:outerShdw blurRad="190500" algn="tl" rotWithShape="0">
              <a:srgbClr val="000000">
                <a:alpha val="70000"/>
              </a:srgbClr>
            </a:outerShdw>
          </a:effectLst>
        </p:spPr>
      </p:pic>
      <p:pic>
        <p:nvPicPr>
          <p:cNvPr id="38915" name="Picture 3"/>
          <p:cNvPicPr>
            <a:picLocks noChangeAspect="1" noChangeArrowheads="1"/>
          </p:cNvPicPr>
          <p:nvPr/>
        </p:nvPicPr>
        <p:blipFill>
          <a:blip r:embed="rId3" cstate="print"/>
          <a:srcRect/>
          <a:stretch>
            <a:fillRect/>
          </a:stretch>
        </p:blipFill>
        <p:spPr bwMode="auto">
          <a:xfrm>
            <a:off x="5219991" y="4415741"/>
            <a:ext cx="2686050" cy="170497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7" name="6 Rectángulo redondeado"/>
          <p:cNvSpPr/>
          <p:nvPr/>
        </p:nvSpPr>
        <p:spPr>
          <a:xfrm>
            <a:off x="1500166" y="642918"/>
            <a:ext cx="6381750" cy="477837"/>
          </a:xfrm>
          <a:prstGeom prst="roundRect">
            <a:avLst/>
          </a:prstGeom>
          <a:ln>
            <a:noFill/>
          </a:ln>
        </p:spPr>
        <p:style>
          <a:lnRef idx="2">
            <a:schemeClr val="dk1"/>
          </a:lnRef>
          <a:fillRef idx="1">
            <a:schemeClr val="lt1"/>
          </a:fillRef>
          <a:effectRef idx="0">
            <a:schemeClr val="dk1"/>
          </a:effectRef>
          <a:fontRef idx="minor">
            <a:schemeClr val="dk1"/>
          </a:fontRef>
        </p:style>
        <p:txBody>
          <a:bodyPr anchor="ctr"/>
          <a:lstStyle/>
          <a:p>
            <a:pPr algn="ctr" fontAlgn="auto">
              <a:spcBef>
                <a:spcPts val="0"/>
              </a:spcBef>
              <a:spcAft>
                <a:spcPts val="0"/>
              </a:spcAft>
              <a:defRPr/>
            </a:pPr>
            <a:r>
              <a:rPr lang="es-VE" b="1" dirty="0">
                <a:ln>
                  <a:solidFill>
                    <a:sysClr val="windowText" lastClr="000000"/>
                  </a:solidFill>
                </a:ln>
                <a:solidFill>
                  <a:schemeClr val="tx1"/>
                </a:solidFill>
                <a:latin typeface="Arial" pitchFamily="34" charset="0"/>
                <a:cs typeface="Arial" pitchFamily="34" charset="0"/>
              </a:rPr>
              <a:t>Productos Típicos Ingeniería Conceptual de S/E 115 </a:t>
            </a:r>
            <a:r>
              <a:rPr lang="es-VE" b="1" dirty="0" err="1">
                <a:ln>
                  <a:solidFill>
                    <a:sysClr val="windowText" lastClr="000000"/>
                  </a:solidFill>
                </a:ln>
                <a:solidFill>
                  <a:schemeClr val="tx1"/>
                </a:solidFill>
                <a:latin typeface="Arial" pitchFamily="34" charset="0"/>
                <a:cs typeface="Arial" pitchFamily="34" charset="0"/>
              </a:rPr>
              <a:t>kV</a:t>
            </a:r>
            <a:endParaRPr lang="es-ES" b="1" dirty="0">
              <a:ln>
                <a:solidFill>
                  <a:sysClr val="windowText" lastClr="000000"/>
                </a:solidFill>
              </a:ln>
              <a:solidFill>
                <a:schemeClr val="tx1"/>
              </a:solidFill>
              <a:latin typeface="Arial" pitchFamily="34" charset="0"/>
              <a:cs typeface="Arial" pitchFamily="34" charset="0"/>
            </a:endParaRPr>
          </a:p>
        </p:txBody>
      </p:sp>
      <p:pic>
        <p:nvPicPr>
          <p:cNvPr id="9" name="Imagen 2"/>
          <p:cNvPicPr>
            <a:picLocks noChangeAspect="1" noChangeArrowheads="1"/>
          </p:cNvPicPr>
          <p:nvPr/>
        </p:nvPicPr>
        <p:blipFill>
          <a:blip r:embed="rId4" cstate="print"/>
          <a:srcRect/>
          <a:stretch>
            <a:fillRect/>
          </a:stretch>
        </p:blipFill>
        <p:spPr bwMode="auto">
          <a:xfrm>
            <a:off x="0" y="0"/>
            <a:ext cx="1119693" cy="1167432"/>
          </a:xfrm>
          <a:prstGeom prst="rect">
            <a:avLst/>
          </a:prstGeom>
          <a:noFill/>
          <a:ln w="9525">
            <a:noFill/>
            <a:miter lim="800000"/>
            <a:headEnd/>
            <a:tailEnd/>
          </a:ln>
        </p:spPr>
      </p:pic>
    </p:spTree>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18 Redondear rectángulo de esquina diagonal"/>
          <p:cNvSpPr/>
          <p:nvPr/>
        </p:nvSpPr>
        <p:spPr>
          <a:xfrm>
            <a:off x="928662" y="214290"/>
            <a:ext cx="7215206" cy="571500"/>
          </a:xfrm>
          <a:prstGeom prst="round2DiagRect">
            <a:avLst/>
          </a:prstGeom>
          <a:noFill/>
          <a:ln w="12700">
            <a:noFill/>
          </a:ln>
        </p:spPr>
        <p:style>
          <a:lnRef idx="1">
            <a:schemeClr val="accent1"/>
          </a:lnRef>
          <a:fillRef idx="3">
            <a:schemeClr val="accent1"/>
          </a:fillRef>
          <a:effectRef idx="2">
            <a:schemeClr val="accent1"/>
          </a:effectRef>
          <a:fontRef idx="minor">
            <a:schemeClr val="lt1"/>
          </a:fontRef>
        </p:style>
        <p:txBody>
          <a:bodyPr lIns="102401" tIns="51200" rIns="102401" bIns="51200" anchor="ctr"/>
          <a:lstStyle/>
          <a:p>
            <a:pPr algn="ctr" fontAlgn="auto">
              <a:spcBef>
                <a:spcPts val="0"/>
              </a:spcBef>
              <a:spcAft>
                <a:spcPts val="0"/>
              </a:spcAft>
              <a:defRPr/>
            </a:pPr>
            <a:r>
              <a:rPr lang="es-VE" b="1" dirty="0">
                <a:ln>
                  <a:solidFill>
                    <a:sysClr val="windowText" lastClr="000000"/>
                  </a:solidFill>
                </a:ln>
                <a:solidFill>
                  <a:schemeClr val="tx1"/>
                </a:solidFill>
                <a:latin typeface="Arial" pitchFamily="34" charset="0"/>
                <a:cs typeface="Arial" pitchFamily="34" charset="0"/>
              </a:rPr>
              <a:t>Conclusiones</a:t>
            </a:r>
          </a:p>
        </p:txBody>
      </p:sp>
      <p:grpSp>
        <p:nvGrpSpPr>
          <p:cNvPr id="27" name="26 Grupo"/>
          <p:cNvGrpSpPr/>
          <p:nvPr/>
        </p:nvGrpSpPr>
        <p:grpSpPr>
          <a:xfrm>
            <a:off x="1928794" y="428604"/>
            <a:ext cx="5262599" cy="2500330"/>
            <a:chOff x="4500562" y="1142984"/>
            <a:chExt cx="3643338" cy="2500330"/>
          </a:xfrm>
        </p:grpSpPr>
        <p:sp>
          <p:nvSpPr>
            <p:cNvPr id="13" name="12 Flecha derecha"/>
            <p:cNvSpPr/>
            <p:nvPr/>
          </p:nvSpPr>
          <p:spPr>
            <a:xfrm>
              <a:off x="4500562" y="1142984"/>
              <a:ext cx="3643338" cy="2500330"/>
            </a:xfrm>
            <a:prstGeom prst="rightArrow">
              <a:avLst/>
            </a:prstGeom>
            <a:solidFill>
              <a:schemeClr val="bg1">
                <a:lumMod val="7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VE" dirty="0"/>
            </a:p>
          </p:txBody>
        </p:sp>
        <p:sp>
          <p:nvSpPr>
            <p:cNvPr id="22" name="21 Redondear rectángulo de esquina diagonal"/>
            <p:cNvSpPr/>
            <p:nvPr/>
          </p:nvSpPr>
          <p:spPr>
            <a:xfrm>
              <a:off x="5841399" y="1928802"/>
              <a:ext cx="642942" cy="785818"/>
            </a:xfrm>
            <a:prstGeom prst="round2DiagRect">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VE" dirty="0">
                  <a:solidFill>
                    <a:schemeClr val="bg1"/>
                  </a:solidFill>
                </a:rPr>
                <a:t>1</a:t>
              </a:r>
            </a:p>
          </p:txBody>
        </p:sp>
      </p:grpSp>
      <p:cxnSp>
        <p:nvCxnSpPr>
          <p:cNvPr id="30" name="29 Conector angular"/>
          <p:cNvCxnSpPr/>
          <p:nvPr/>
        </p:nvCxnSpPr>
        <p:spPr>
          <a:xfrm rot="5400000">
            <a:off x="3727305" y="2201993"/>
            <a:ext cx="689258" cy="428628"/>
          </a:xfrm>
          <a:prstGeom prst="bentConnector3">
            <a:avLst>
              <a:gd name="adj1" fmla="val 50000"/>
            </a:avLst>
          </a:prstGeom>
          <a:ln w="38100">
            <a:solidFill>
              <a:srgbClr val="0000FF"/>
            </a:solidFill>
            <a:tailEnd type="arrow"/>
          </a:ln>
        </p:spPr>
        <p:style>
          <a:lnRef idx="1">
            <a:schemeClr val="accent1"/>
          </a:lnRef>
          <a:fillRef idx="0">
            <a:schemeClr val="accent1"/>
          </a:fillRef>
          <a:effectRef idx="0">
            <a:schemeClr val="accent1"/>
          </a:effectRef>
          <a:fontRef idx="minor">
            <a:schemeClr val="tx1"/>
          </a:fontRef>
        </p:style>
      </p:cxnSp>
      <p:pic>
        <p:nvPicPr>
          <p:cNvPr id="29" name="Imagen 2"/>
          <p:cNvPicPr>
            <a:picLocks noChangeAspect="1" noChangeArrowheads="1"/>
          </p:cNvPicPr>
          <p:nvPr/>
        </p:nvPicPr>
        <p:blipFill>
          <a:blip r:embed="rId2" cstate="print"/>
          <a:srcRect/>
          <a:stretch>
            <a:fillRect/>
          </a:stretch>
        </p:blipFill>
        <p:spPr bwMode="auto">
          <a:xfrm>
            <a:off x="0" y="0"/>
            <a:ext cx="1119693" cy="1167432"/>
          </a:xfrm>
          <a:prstGeom prst="rect">
            <a:avLst/>
          </a:prstGeom>
          <a:noFill/>
          <a:ln w="9525">
            <a:noFill/>
            <a:miter lim="800000"/>
            <a:headEnd/>
            <a:tailEnd/>
          </a:ln>
        </p:spPr>
      </p:pic>
      <p:sp>
        <p:nvSpPr>
          <p:cNvPr id="2050" name="Rectangle 2"/>
          <p:cNvSpPr>
            <a:spLocks noChangeArrowheads="1"/>
          </p:cNvSpPr>
          <p:nvPr/>
        </p:nvSpPr>
        <p:spPr bwMode="auto">
          <a:xfrm rot="10800000" flipV="1">
            <a:off x="1285852" y="2928934"/>
            <a:ext cx="6429420" cy="263149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50000"/>
              </a:lnSpc>
              <a:spcBef>
                <a:spcPct val="0"/>
              </a:spcBef>
              <a:spcAft>
                <a:spcPct val="0"/>
              </a:spcAft>
              <a:buClrTx/>
              <a:buSzTx/>
              <a:buFontTx/>
              <a:buNone/>
              <a:tabLst/>
            </a:pPr>
            <a:endParaRPr kumimoji="0" lang="es-VE" sz="1400" b="0" i="0" u="none" strike="noStrike" cap="none" normalizeH="0" baseline="0" dirty="0">
              <a:ln>
                <a:noFill/>
              </a:ln>
              <a:solidFill>
                <a:schemeClr val="tx1"/>
              </a:solidFill>
              <a:effectLst/>
              <a:latin typeface="Arial" pitchFamily="34" charset="0"/>
            </a:endParaRPr>
          </a:p>
          <a:p>
            <a:pPr marL="0" marR="0" lvl="0" indent="0" algn="just" defTabSz="914400" rtl="0" eaLnBrk="0" fontAlgn="base" latinLnBrk="0" hangingPunct="0">
              <a:lnSpc>
                <a:spcPct val="150000"/>
              </a:lnSpc>
              <a:spcBef>
                <a:spcPct val="0"/>
              </a:spcBef>
              <a:spcAft>
                <a:spcPct val="0"/>
              </a:spcAft>
              <a:buClrTx/>
              <a:buSzTx/>
              <a:tabLst/>
            </a:pPr>
            <a:r>
              <a:rPr kumimoji="0" lang="es-ES_tradnl" sz="1400" b="0" i="0" u="none" strike="noStrike" cap="none" normalizeH="0" baseline="0" dirty="0">
                <a:ln>
                  <a:noFill/>
                </a:ln>
                <a:solidFill>
                  <a:schemeClr val="tx1"/>
                </a:solidFill>
                <a:effectLst/>
                <a:latin typeface="Arial" pitchFamily="34" charset="0"/>
                <a:ea typeface="Calibri" pitchFamily="34" charset="0"/>
                <a:cs typeface="Arial" pitchFamily="34" charset="0"/>
              </a:rPr>
              <a:t>La fase conceptualizar de la Ingeniería tiene como propósito principal la selección de las mejores opciones y la mejora de la precisión de los estimados de costos y tiempo de implantación lo que va a  lograr reducir la incertidumbre y cuantificar los riesgos asociados y determinar el valor esperado para las opciones seleccionadas y por ende el desarrollo exitoso de la Ingeniería Conceptual de las  Subestaciones Eléctricas.</a:t>
            </a:r>
            <a:endParaRPr kumimoji="0" lang="es-VE" sz="1400" b="0" i="0" u="none" strike="noStrike" cap="none" normalizeH="0" baseline="0" dirty="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s-VE" sz="1800" b="0" i="0" u="none" strike="noStrike" cap="none" normalizeH="0" baseline="0" dirty="0">
              <a:ln>
                <a:noFill/>
              </a:ln>
              <a:solidFill>
                <a:schemeClr val="tx1"/>
              </a:solidFill>
              <a:effectLst/>
              <a:latin typeface="Arial" pitchFamily="34" charset="0"/>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0" name="99 Grupo"/>
          <p:cNvGrpSpPr/>
          <p:nvPr/>
        </p:nvGrpSpPr>
        <p:grpSpPr>
          <a:xfrm>
            <a:off x="714348" y="1214422"/>
            <a:ext cx="7904176" cy="5072098"/>
            <a:chOff x="644790" y="1571612"/>
            <a:chExt cx="7904176" cy="5072098"/>
          </a:xfrm>
        </p:grpSpPr>
        <p:cxnSp>
          <p:nvCxnSpPr>
            <p:cNvPr id="80" name="79 Conector recto"/>
            <p:cNvCxnSpPr/>
            <p:nvPr/>
          </p:nvCxnSpPr>
          <p:spPr>
            <a:xfrm rot="16200000" flipH="1">
              <a:off x="238784" y="2238868"/>
              <a:ext cx="5000660" cy="3809024"/>
            </a:xfrm>
            <a:prstGeom prst="line">
              <a:avLst/>
            </a:prstGeom>
          </p:spPr>
          <p:style>
            <a:lnRef idx="2">
              <a:schemeClr val="accent5"/>
            </a:lnRef>
            <a:fillRef idx="0">
              <a:schemeClr val="accent5"/>
            </a:fillRef>
            <a:effectRef idx="1">
              <a:schemeClr val="accent5"/>
            </a:effectRef>
            <a:fontRef idx="minor">
              <a:schemeClr val="tx1"/>
            </a:fontRef>
          </p:style>
        </p:cxnSp>
        <p:sp>
          <p:nvSpPr>
            <p:cNvPr id="44" name="43 Bisel"/>
            <p:cNvSpPr/>
            <p:nvPr/>
          </p:nvSpPr>
          <p:spPr bwMode="auto">
            <a:xfrm>
              <a:off x="644790" y="1571612"/>
              <a:ext cx="1643074" cy="642942"/>
            </a:xfrm>
            <a:prstGeom prst="bevel">
              <a:avLst/>
            </a:prstGeom>
            <a:ln/>
          </p:spPr>
          <p:style>
            <a:lnRef idx="1">
              <a:schemeClr val="accent3"/>
            </a:lnRef>
            <a:fillRef idx="2">
              <a:schemeClr val="accent3"/>
            </a:fillRef>
            <a:effectRef idx="1">
              <a:schemeClr val="accent3"/>
            </a:effectRef>
            <a:fontRef idx="minor">
              <a:schemeClr val="dk1"/>
            </a:fontRef>
          </p:style>
          <p:txBody>
            <a:bodyPr anchor="ctr"/>
            <a:lstStyle/>
            <a:p>
              <a:pPr algn="ctr" fontAlgn="auto">
                <a:spcBef>
                  <a:spcPts val="0"/>
                </a:spcBef>
                <a:spcAft>
                  <a:spcPts val="0"/>
                </a:spcAft>
                <a:defRPr/>
              </a:pPr>
              <a:r>
                <a:rPr lang="es-VE" sz="1600" dirty="0">
                  <a:solidFill>
                    <a:schemeClr val="tx1"/>
                  </a:solidFill>
                  <a:latin typeface="Arial" pitchFamily="34" charset="0"/>
                  <a:cs typeface="Arial" pitchFamily="34" charset="0"/>
                </a:rPr>
                <a:t>Tipo</a:t>
              </a:r>
              <a:r>
                <a:rPr lang="es-VE" dirty="0">
                  <a:solidFill>
                    <a:schemeClr val="tx1"/>
                  </a:solidFill>
                  <a:latin typeface="Arial" pitchFamily="34" charset="0"/>
                  <a:cs typeface="Arial" pitchFamily="34" charset="0"/>
                </a:rPr>
                <a:t> </a:t>
              </a:r>
              <a:r>
                <a:rPr lang="es-VE" sz="1600" dirty="0">
                  <a:solidFill>
                    <a:schemeClr val="tx1"/>
                  </a:solidFill>
                  <a:latin typeface="Arial" pitchFamily="34" charset="0"/>
                  <a:cs typeface="Arial" pitchFamily="34" charset="0"/>
                </a:rPr>
                <a:t>Investigación</a:t>
              </a:r>
            </a:p>
          </p:txBody>
        </p:sp>
        <p:sp>
          <p:nvSpPr>
            <p:cNvPr id="42" name="41 Bisel"/>
            <p:cNvSpPr/>
            <p:nvPr/>
          </p:nvSpPr>
          <p:spPr bwMode="auto">
            <a:xfrm>
              <a:off x="1000288" y="2643182"/>
              <a:ext cx="1714512" cy="642939"/>
            </a:xfrm>
            <a:prstGeom prst="bevel">
              <a:avLst/>
            </a:prstGeom>
            <a:ln/>
          </p:spPr>
          <p:style>
            <a:lnRef idx="1">
              <a:schemeClr val="accent3"/>
            </a:lnRef>
            <a:fillRef idx="2">
              <a:schemeClr val="accent3"/>
            </a:fillRef>
            <a:effectRef idx="1">
              <a:schemeClr val="accent3"/>
            </a:effectRef>
            <a:fontRef idx="minor">
              <a:schemeClr val="dk1"/>
            </a:fontRef>
          </p:style>
          <p:txBody>
            <a:bodyPr anchor="ctr"/>
            <a:lstStyle/>
            <a:p>
              <a:pPr algn="ctr" fontAlgn="auto">
                <a:spcBef>
                  <a:spcPts val="0"/>
                </a:spcBef>
                <a:spcAft>
                  <a:spcPts val="0"/>
                </a:spcAft>
                <a:defRPr/>
              </a:pPr>
              <a:r>
                <a:rPr lang="es-VE" sz="1600" dirty="0">
                  <a:solidFill>
                    <a:schemeClr val="tx1"/>
                  </a:solidFill>
                  <a:latin typeface="Arial" pitchFamily="34" charset="0"/>
                  <a:cs typeface="Arial" pitchFamily="34" charset="0"/>
                </a:rPr>
                <a:t>Nivel de Investigación </a:t>
              </a:r>
            </a:p>
          </p:txBody>
        </p:sp>
        <p:sp>
          <p:nvSpPr>
            <p:cNvPr id="40" name="39 Bisel"/>
            <p:cNvSpPr/>
            <p:nvPr/>
          </p:nvSpPr>
          <p:spPr bwMode="auto">
            <a:xfrm>
              <a:off x="1787798" y="3857628"/>
              <a:ext cx="1857388" cy="642939"/>
            </a:xfrm>
            <a:prstGeom prst="bevel">
              <a:avLst/>
            </a:prstGeom>
            <a:ln/>
          </p:spPr>
          <p:style>
            <a:lnRef idx="1">
              <a:schemeClr val="accent3"/>
            </a:lnRef>
            <a:fillRef idx="2">
              <a:schemeClr val="accent3"/>
            </a:fillRef>
            <a:effectRef idx="1">
              <a:schemeClr val="accent3"/>
            </a:effectRef>
            <a:fontRef idx="minor">
              <a:schemeClr val="dk1"/>
            </a:fontRef>
          </p:style>
          <p:txBody>
            <a:bodyPr anchor="ctr"/>
            <a:lstStyle/>
            <a:p>
              <a:pPr algn="ctr" fontAlgn="auto">
                <a:spcBef>
                  <a:spcPts val="0"/>
                </a:spcBef>
                <a:spcAft>
                  <a:spcPts val="0"/>
                </a:spcAft>
                <a:defRPr/>
              </a:pPr>
              <a:r>
                <a:rPr lang="es-VE" sz="1600" dirty="0">
                  <a:solidFill>
                    <a:schemeClr val="tx1"/>
                  </a:solidFill>
                  <a:latin typeface="Arial" pitchFamily="34" charset="0"/>
                  <a:cs typeface="Arial" pitchFamily="34" charset="0"/>
                </a:rPr>
                <a:t>Población</a:t>
              </a:r>
            </a:p>
          </p:txBody>
        </p:sp>
        <p:sp>
          <p:nvSpPr>
            <p:cNvPr id="38" name="37 Bisel"/>
            <p:cNvSpPr/>
            <p:nvPr/>
          </p:nvSpPr>
          <p:spPr bwMode="auto">
            <a:xfrm>
              <a:off x="2193428" y="4714884"/>
              <a:ext cx="2451890" cy="940757"/>
            </a:xfrm>
            <a:prstGeom prst="bevel">
              <a:avLst/>
            </a:prstGeom>
            <a:ln/>
          </p:spPr>
          <p:style>
            <a:lnRef idx="1">
              <a:schemeClr val="accent3"/>
            </a:lnRef>
            <a:fillRef idx="2">
              <a:schemeClr val="accent3"/>
            </a:fillRef>
            <a:effectRef idx="1">
              <a:schemeClr val="accent3"/>
            </a:effectRef>
            <a:fontRef idx="minor">
              <a:schemeClr val="dk1"/>
            </a:fontRef>
          </p:style>
          <p:txBody>
            <a:bodyPr anchor="ctr"/>
            <a:lstStyle/>
            <a:p>
              <a:pPr algn="ctr" fontAlgn="auto">
                <a:spcBef>
                  <a:spcPts val="0"/>
                </a:spcBef>
                <a:spcAft>
                  <a:spcPts val="0"/>
                </a:spcAft>
                <a:defRPr/>
              </a:pPr>
              <a:r>
                <a:rPr lang="es-ES" sz="1600" dirty="0">
                  <a:solidFill>
                    <a:schemeClr val="tx1"/>
                  </a:solidFill>
                  <a:latin typeface="Arial" pitchFamily="34" charset="0"/>
                  <a:cs typeface="Arial" pitchFamily="34" charset="0"/>
                </a:rPr>
                <a:t>Técnicas de Recolección y Análisis de la Información</a:t>
              </a:r>
              <a:endParaRPr lang="es-VE" sz="1600" dirty="0">
                <a:solidFill>
                  <a:schemeClr val="tx1"/>
                </a:solidFill>
                <a:latin typeface="Arial" pitchFamily="34" charset="0"/>
                <a:cs typeface="Arial" pitchFamily="34" charset="0"/>
              </a:endParaRPr>
            </a:p>
          </p:txBody>
        </p:sp>
        <p:cxnSp>
          <p:nvCxnSpPr>
            <p:cNvPr id="93" name="92 Conector recto"/>
            <p:cNvCxnSpPr/>
            <p:nvPr/>
          </p:nvCxnSpPr>
          <p:spPr>
            <a:xfrm rot="5400000">
              <a:off x="4107841" y="2536025"/>
              <a:ext cx="4643470" cy="3571900"/>
            </a:xfrm>
            <a:prstGeom prst="line">
              <a:avLst/>
            </a:prstGeom>
          </p:spPr>
          <p:style>
            <a:lnRef idx="2">
              <a:schemeClr val="accent5"/>
            </a:lnRef>
            <a:fillRef idx="0">
              <a:schemeClr val="accent5"/>
            </a:fillRef>
            <a:effectRef idx="1">
              <a:schemeClr val="accent5"/>
            </a:effectRef>
            <a:fontRef idx="minor">
              <a:schemeClr val="tx1"/>
            </a:fontRef>
          </p:style>
        </p:cxnSp>
        <p:sp>
          <p:nvSpPr>
            <p:cNvPr id="87" name="86 Bisel"/>
            <p:cNvSpPr/>
            <p:nvPr/>
          </p:nvSpPr>
          <p:spPr bwMode="auto">
            <a:xfrm>
              <a:off x="6905892" y="1571612"/>
              <a:ext cx="1643074" cy="642942"/>
            </a:xfrm>
            <a:prstGeom prst="bevel">
              <a:avLst/>
            </a:prstGeom>
            <a:ln/>
          </p:spPr>
          <p:style>
            <a:lnRef idx="1">
              <a:schemeClr val="accent3"/>
            </a:lnRef>
            <a:fillRef idx="2">
              <a:schemeClr val="accent3"/>
            </a:fillRef>
            <a:effectRef idx="1">
              <a:schemeClr val="accent3"/>
            </a:effectRef>
            <a:fontRef idx="minor">
              <a:schemeClr val="dk1"/>
            </a:fontRef>
          </p:style>
          <p:txBody>
            <a:bodyPr anchor="ctr"/>
            <a:lstStyle/>
            <a:p>
              <a:pPr algn="ctr" fontAlgn="auto">
                <a:spcBef>
                  <a:spcPts val="0"/>
                </a:spcBef>
                <a:spcAft>
                  <a:spcPts val="0"/>
                </a:spcAft>
                <a:defRPr/>
              </a:pPr>
              <a:r>
                <a:rPr lang="es-VE" sz="1600" dirty="0">
                  <a:solidFill>
                    <a:schemeClr val="tx1"/>
                  </a:solidFill>
                  <a:latin typeface="Arial" pitchFamily="34" charset="0"/>
                  <a:cs typeface="Arial" pitchFamily="34" charset="0"/>
                </a:rPr>
                <a:t>Diseño no Experimental</a:t>
              </a:r>
            </a:p>
          </p:txBody>
        </p:sp>
        <p:sp>
          <p:nvSpPr>
            <p:cNvPr id="88" name="87 Bisel"/>
            <p:cNvSpPr/>
            <p:nvPr/>
          </p:nvSpPr>
          <p:spPr bwMode="auto">
            <a:xfrm>
              <a:off x="6358138" y="2643182"/>
              <a:ext cx="1714512" cy="642939"/>
            </a:xfrm>
            <a:prstGeom prst="bevel">
              <a:avLst/>
            </a:prstGeom>
            <a:ln/>
          </p:spPr>
          <p:style>
            <a:lnRef idx="1">
              <a:schemeClr val="accent3"/>
            </a:lnRef>
            <a:fillRef idx="2">
              <a:schemeClr val="accent3"/>
            </a:fillRef>
            <a:effectRef idx="1">
              <a:schemeClr val="accent3"/>
            </a:effectRef>
            <a:fontRef idx="minor">
              <a:schemeClr val="dk1"/>
            </a:fontRef>
          </p:style>
          <p:txBody>
            <a:bodyPr anchor="ctr"/>
            <a:lstStyle/>
            <a:p>
              <a:pPr algn="ctr" fontAlgn="auto">
                <a:spcBef>
                  <a:spcPts val="0"/>
                </a:spcBef>
                <a:spcAft>
                  <a:spcPts val="0"/>
                </a:spcAft>
                <a:defRPr/>
              </a:pPr>
              <a:r>
                <a:rPr lang="es-VE" sz="1600" dirty="0">
                  <a:solidFill>
                    <a:schemeClr val="tx1"/>
                  </a:solidFill>
                  <a:latin typeface="Arial" pitchFamily="34" charset="0"/>
                  <a:cs typeface="Arial" pitchFamily="34" charset="0"/>
                </a:rPr>
                <a:t>Descriptivo</a:t>
              </a:r>
            </a:p>
          </p:txBody>
        </p:sp>
        <p:sp>
          <p:nvSpPr>
            <p:cNvPr id="90" name="89 Bisel"/>
            <p:cNvSpPr/>
            <p:nvPr/>
          </p:nvSpPr>
          <p:spPr bwMode="auto">
            <a:xfrm>
              <a:off x="5858072" y="3857628"/>
              <a:ext cx="2202516" cy="642939"/>
            </a:xfrm>
            <a:prstGeom prst="bevel">
              <a:avLst/>
            </a:prstGeom>
            <a:ln/>
          </p:spPr>
          <p:style>
            <a:lnRef idx="1">
              <a:schemeClr val="accent3"/>
            </a:lnRef>
            <a:fillRef idx="2">
              <a:schemeClr val="accent3"/>
            </a:fillRef>
            <a:effectRef idx="1">
              <a:schemeClr val="accent3"/>
            </a:effectRef>
            <a:fontRef idx="minor">
              <a:schemeClr val="dk1"/>
            </a:fontRef>
          </p:style>
          <p:txBody>
            <a:bodyPr anchor="ctr"/>
            <a:lstStyle/>
            <a:p>
              <a:pPr algn="ctr" fontAlgn="auto">
                <a:spcBef>
                  <a:spcPts val="0"/>
                </a:spcBef>
                <a:spcAft>
                  <a:spcPts val="0"/>
                </a:spcAft>
                <a:defRPr/>
              </a:pPr>
              <a:r>
                <a:rPr lang="es-VE" sz="1600" dirty="0">
                  <a:solidFill>
                    <a:schemeClr val="tx1"/>
                  </a:solidFill>
                  <a:latin typeface="Arial" pitchFamily="34" charset="0"/>
                  <a:cs typeface="Arial" pitchFamily="34" charset="0"/>
                </a:rPr>
                <a:t>Subestación Eléctrica PIGAP III</a:t>
              </a:r>
            </a:p>
          </p:txBody>
        </p:sp>
        <p:sp>
          <p:nvSpPr>
            <p:cNvPr id="92" name="91 Bisel"/>
            <p:cNvSpPr/>
            <p:nvPr/>
          </p:nvSpPr>
          <p:spPr bwMode="auto">
            <a:xfrm>
              <a:off x="4859632" y="4714884"/>
              <a:ext cx="2500330" cy="928694"/>
            </a:xfrm>
            <a:prstGeom prst="bevel">
              <a:avLst/>
            </a:prstGeom>
            <a:ln/>
          </p:spPr>
          <p:style>
            <a:lnRef idx="1">
              <a:schemeClr val="accent3"/>
            </a:lnRef>
            <a:fillRef idx="2">
              <a:schemeClr val="accent3"/>
            </a:fillRef>
            <a:effectRef idx="1">
              <a:schemeClr val="accent3"/>
            </a:effectRef>
            <a:fontRef idx="minor">
              <a:schemeClr val="dk1"/>
            </a:fontRef>
          </p:style>
          <p:txBody>
            <a:bodyPr anchor="ctr"/>
            <a:lstStyle/>
            <a:p>
              <a:pPr algn="ctr" fontAlgn="auto">
                <a:spcBef>
                  <a:spcPts val="0"/>
                </a:spcBef>
                <a:spcAft>
                  <a:spcPts val="0"/>
                </a:spcAft>
                <a:defRPr/>
              </a:pPr>
              <a:endParaRPr lang="es-VE" sz="1600" b="1" dirty="0"/>
            </a:p>
            <a:p>
              <a:pPr algn="ctr" fontAlgn="auto">
                <a:spcBef>
                  <a:spcPts val="0"/>
                </a:spcBef>
                <a:spcAft>
                  <a:spcPts val="0"/>
                </a:spcAft>
                <a:defRPr/>
              </a:pPr>
              <a:endParaRPr lang="es-VE" sz="1600" dirty="0">
                <a:latin typeface="Arial" pitchFamily="34" charset="0"/>
                <a:cs typeface="Arial" pitchFamily="34" charset="0"/>
              </a:endParaRPr>
            </a:p>
            <a:p>
              <a:pPr algn="ctr" fontAlgn="auto">
                <a:spcBef>
                  <a:spcPts val="0"/>
                </a:spcBef>
                <a:spcAft>
                  <a:spcPts val="0"/>
                </a:spcAft>
                <a:defRPr/>
              </a:pPr>
              <a:r>
                <a:rPr lang="es-VE" sz="1600" dirty="0">
                  <a:latin typeface="Arial" pitchFamily="34" charset="0"/>
                  <a:cs typeface="Arial" pitchFamily="34" charset="0"/>
                </a:rPr>
                <a:t>Investigación Bibliográfica, Observación Directa</a:t>
              </a:r>
              <a:endParaRPr lang="es-ES" sz="1600" dirty="0">
                <a:latin typeface="Arial" pitchFamily="34" charset="0"/>
                <a:cs typeface="Arial" pitchFamily="34" charset="0"/>
              </a:endParaRPr>
            </a:p>
            <a:p>
              <a:pPr algn="ctr" fontAlgn="auto">
                <a:spcBef>
                  <a:spcPts val="0"/>
                </a:spcBef>
                <a:spcAft>
                  <a:spcPts val="0"/>
                </a:spcAft>
                <a:defRPr/>
              </a:pPr>
              <a:endParaRPr lang="es-ES" sz="1600" dirty="0">
                <a:latin typeface="Arial" pitchFamily="34" charset="0"/>
                <a:cs typeface="Arial" pitchFamily="34" charset="0"/>
              </a:endParaRPr>
            </a:p>
            <a:p>
              <a:pPr algn="ctr" fontAlgn="auto">
                <a:spcBef>
                  <a:spcPts val="0"/>
                </a:spcBef>
                <a:spcAft>
                  <a:spcPts val="0"/>
                </a:spcAft>
                <a:defRPr/>
              </a:pPr>
              <a:endParaRPr lang="es-VE" sz="1600" dirty="0">
                <a:solidFill>
                  <a:schemeClr val="tx1"/>
                </a:solidFill>
                <a:latin typeface="Arial" pitchFamily="34" charset="0"/>
                <a:cs typeface="Arial" pitchFamily="34" charset="0"/>
              </a:endParaRPr>
            </a:p>
          </p:txBody>
        </p:sp>
      </p:grpSp>
      <p:cxnSp>
        <p:nvCxnSpPr>
          <p:cNvPr id="105" name="104 Conector recto de flecha"/>
          <p:cNvCxnSpPr>
            <a:endCxn id="87" idx="4"/>
          </p:cNvCxnSpPr>
          <p:nvPr/>
        </p:nvCxnSpPr>
        <p:spPr>
          <a:xfrm flipV="1">
            <a:off x="2357422" y="1535893"/>
            <a:ext cx="4618028" cy="35719"/>
          </a:xfrm>
          <a:prstGeom prst="straightConnector1">
            <a:avLst/>
          </a:prstGeom>
          <a:ln w="28575">
            <a:headEnd type="arrow"/>
            <a:tailEnd type="arrow"/>
          </a:ln>
        </p:spPr>
        <p:style>
          <a:lnRef idx="1">
            <a:schemeClr val="accent4"/>
          </a:lnRef>
          <a:fillRef idx="0">
            <a:schemeClr val="accent4"/>
          </a:fillRef>
          <a:effectRef idx="0">
            <a:schemeClr val="accent4"/>
          </a:effectRef>
          <a:fontRef idx="minor">
            <a:schemeClr val="tx1"/>
          </a:fontRef>
        </p:style>
      </p:cxnSp>
      <p:cxnSp>
        <p:nvCxnSpPr>
          <p:cNvPr id="106" name="105 Conector recto de flecha"/>
          <p:cNvCxnSpPr>
            <a:stCxn id="42" idx="0"/>
            <a:endCxn id="88" idx="4"/>
          </p:cNvCxnSpPr>
          <p:nvPr/>
        </p:nvCxnSpPr>
        <p:spPr>
          <a:xfrm>
            <a:off x="2784358" y="2607462"/>
            <a:ext cx="3643338" cy="1588"/>
          </a:xfrm>
          <a:prstGeom prst="straightConnector1">
            <a:avLst/>
          </a:prstGeom>
          <a:ln w="28575">
            <a:headEnd type="arrow"/>
            <a:tailEnd type="arrow"/>
          </a:ln>
        </p:spPr>
        <p:style>
          <a:lnRef idx="1">
            <a:schemeClr val="accent1"/>
          </a:lnRef>
          <a:fillRef idx="0">
            <a:schemeClr val="accent1"/>
          </a:fillRef>
          <a:effectRef idx="0">
            <a:schemeClr val="accent1"/>
          </a:effectRef>
          <a:fontRef idx="minor">
            <a:schemeClr val="tx1"/>
          </a:fontRef>
        </p:style>
      </p:cxnSp>
      <p:cxnSp>
        <p:nvCxnSpPr>
          <p:cNvPr id="110" name="109 Conector recto de flecha"/>
          <p:cNvCxnSpPr>
            <a:stCxn id="40" idx="0"/>
            <a:endCxn id="90" idx="4"/>
          </p:cNvCxnSpPr>
          <p:nvPr/>
        </p:nvCxnSpPr>
        <p:spPr>
          <a:xfrm>
            <a:off x="3714744" y="3821908"/>
            <a:ext cx="2212886" cy="1588"/>
          </a:xfrm>
          <a:prstGeom prst="straightConnector1">
            <a:avLst/>
          </a:prstGeom>
          <a:ln w="28575">
            <a:solidFill>
              <a:srgbClr val="7030A0"/>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114" name="113 Conector recto de flecha"/>
          <p:cNvCxnSpPr/>
          <p:nvPr/>
        </p:nvCxnSpPr>
        <p:spPr>
          <a:xfrm>
            <a:off x="4714876" y="4786322"/>
            <a:ext cx="285752" cy="1588"/>
          </a:xfrm>
          <a:prstGeom prst="straightConnector1">
            <a:avLst/>
          </a:prstGeom>
          <a:ln w="28575">
            <a:solidFill>
              <a:schemeClr val="accent1">
                <a:lumMod val="75000"/>
              </a:schemeClr>
            </a:solidFill>
            <a:headEnd type="arrow"/>
            <a:tailEnd type="arrow"/>
          </a:ln>
        </p:spPr>
        <p:style>
          <a:lnRef idx="1">
            <a:schemeClr val="accent1"/>
          </a:lnRef>
          <a:fillRef idx="0">
            <a:schemeClr val="accent1"/>
          </a:fillRef>
          <a:effectRef idx="0">
            <a:schemeClr val="accent1"/>
          </a:effectRef>
          <a:fontRef idx="minor">
            <a:schemeClr val="tx1"/>
          </a:fontRef>
        </p:style>
      </p:cxnSp>
      <p:pic>
        <p:nvPicPr>
          <p:cNvPr id="19" name="Imagen 2"/>
          <p:cNvPicPr>
            <a:picLocks noChangeAspect="1" noChangeArrowheads="1"/>
          </p:cNvPicPr>
          <p:nvPr/>
        </p:nvPicPr>
        <p:blipFill>
          <a:blip r:embed="rId2" cstate="print"/>
          <a:srcRect/>
          <a:stretch>
            <a:fillRect/>
          </a:stretch>
        </p:blipFill>
        <p:spPr bwMode="auto">
          <a:xfrm>
            <a:off x="0" y="0"/>
            <a:ext cx="1119693" cy="1167432"/>
          </a:xfrm>
          <a:prstGeom prst="rect">
            <a:avLst/>
          </a:prstGeom>
          <a:noFill/>
          <a:ln w="9525">
            <a:noFill/>
            <a:miter lim="800000"/>
            <a:headEnd/>
            <a:tailEnd/>
          </a:ln>
        </p:spPr>
      </p:pic>
      <p:sp>
        <p:nvSpPr>
          <p:cNvPr id="21" name="20 Rectángulo"/>
          <p:cNvSpPr/>
          <p:nvPr/>
        </p:nvSpPr>
        <p:spPr>
          <a:xfrm>
            <a:off x="3000364" y="285728"/>
            <a:ext cx="2890535" cy="369332"/>
          </a:xfrm>
          <a:prstGeom prst="rect">
            <a:avLst/>
          </a:prstGeom>
        </p:spPr>
        <p:txBody>
          <a:bodyPr wrap="none">
            <a:spAutoFit/>
          </a:bodyPr>
          <a:lstStyle/>
          <a:p>
            <a:pPr marL="457200" lvl="1" algn="ctr" fontAlgn="auto">
              <a:spcBef>
                <a:spcPts val="0"/>
              </a:spcBef>
              <a:spcAft>
                <a:spcPts val="0"/>
              </a:spcAft>
              <a:defRPr/>
            </a:pPr>
            <a:r>
              <a:rPr lang="es-ES" b="1" dirty="0">
                <a:ln>
                  <a:solidFill>
                    <a:sysClr val="windowText" lastClr="000000"/>
                  </a:solidFill>
                </a:ln>
                <a:latin typeface="Arial" pitchFamily="34" charset="0"/>
                <a:cs typeface="Arial" pitchFamily="34" charset="0"/>
              </a:rPr>
              <a:t>Marco Metodológico</a:t>
            </a:r>
          </a:p>
        </p:txBody>
      </p:sp>
    </p:spTree>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18 Redondear rectángulo de esquina diagonal"/>
          <p:cNvSpPr/>
          <p:nvPr/>
        </p:nvSpPr>
        <p:spPr>
          <a:xfrm>
            <a:off x="928662" y="214290"/>
            <a:ext cx="7215206" cy="571500"/>
          </a:xfrm>
          <a:prstGeom prst="round2DiagRect">
            <a:avLst/>
          </a:prstGeom>
          <a:noFill/>
          <a:ln w="12700">
            <a:noFill/>
          </a:ln>
        </p:spPr>
        <p:style>
          <a:lnRef idx="1">
            <a:schemeClr val="accent1"/>
          </a:lnRef>
          <a:fillRef idx="3">
            <a:schemeClr val="accent1"/>
          </a:fillRef>
          <a:effectRef idx="2">
            <a:schemeClr val="accent1"/>
          </a:effectRef>
          <a:fontRef idx="minor">
            <a:schemeClr val="lt1"/>
          </a:fontRef>
        </p:style>
        <p:txBody>
          <a:bodyPr lIns="102401" tIns="51200" rIns="102401" bIns="51200" anchor="ctr"/>
          <a:lstStyle/>
          <a:p>
            <a:pPr algn="ctr" fontAlgn="auto">
              <a:spcBef>
                <a:spcPts val="0"/>
              </a:spcBef>
              <a:spcAft>
                <a:spcPts val="0"/>
              </a:spcAft>
              <a:defRPr/>
            </a:pPr>
            <a:r>
              <a:rPr lang="es-VE" b="1" dirty="0">
                <a:ln>
                  <a:solidFill>
                    <a:sysClr val="windowText" lastClr="000000"/>
                  </a:solidFill>
                </a:ln>
                <a:solidFill>
                  <a:schemeClr val="tx1"/>
                </a:solidFill>
                <a:latin typeface="Arial" pitchFamily="34" charset="0"/>
                <a:cs typeface="Arial" pitchFamily="34" charset="0"/>
              </a:rPr>
              <a:t>Conclusiones</a:t>
            </a:r>
          </a:p>
        </p:txBody>
      </p:sp>
      <p:grpSp>
        <p:nvGrpSpPr>
          <p:cNvPr id="2" name="26 Grupo"/>
          <p:cNvGrpSpPr/>
          <p:nvPr/>
        </p:nvGrpSpPr>
        <p:grpSpPr>
          <a:xfrm>
            <a:off x="1928794" y="428604"/>
            <a:ext cx="5262599" cy="2500330"/>
            <a:chOff x="4500562" y="1142984"/>
            <a:chExt cx="3643338" cy="2500330"/>
          </a:xfrm>
        </p:grpSpPr>
        <p:sp>
          <p:nvSpPr>
            <p:cNvPr id="13" name="12 Flecha derecha"/>
            <p:cNvSpPr/>
            <p:nvPr/>
          </p:nvSpPr>
          <p:spPr>
            <a:xfrm>
              <a:off x="4500562" y="1142984"/>
              <a:ext cx="3643338" cy="2500330"/>
            </a:xfrm>
            <a:prstGeom prst="rightArrow">
              <a:avLst/>
            </a:prstGeom>
            <a:solidFill>
              <a:schemeClr val="bg1">
                <a:lumMod val="7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VE" dirty="0"/>
            </a:p>
          </p:txBody>
        </p:sp>
        <p:sp>
          <p:nvSpPr>
            <p:cNvPr id="22" name="21 Redondear rectángulo de esquina diagonal"/>
            <p:cNvSpPr/>
            <p:nvPr/>
          </p:nvSpPr>
          <p:spPr>
            <a:xfrm>
              <a:off x="5841399" y="1928802"/>
              <a:ext cx="642942" cy="785818"/>
            </a:xfrm>
            <a:prstGeom prst="round2DiagRect">
              <a:avLst/>
            </a:prstGeom>
            <a:ln/>
          </p:spPr>
          <p:style>
            <a:lnRef idx="1">
              <a:schemeClr val="accent2"/>
            </a:lnRef>
            <a:fillRef idx="2">
              <a:schemeClr val="accent2"/>
            </a:fillRef>
            <a:effectRef idx="1">
              <a:schemeClr val="accent2"/>
            </a:effectRef>
            <a:fontRef idx="minor">
              <a:schemeClr val="dk1"/>
            </a:fontRef>
          </p:style>
          <p:txBody>
            <a:bodyPr rtlCol="0" anchor="ctr"/>
            <a:lstStyle/>
            <a:p>
              <a:pPr algn="ctr"/>
              <a:r>
                <a:rPr lang="es-VE" dirty="0">
                  <a:solidFill>
                    <a:schemeClr val="tx1"/>
                  </a:solidFill>
                </a:rPr>
                <a:t>2</a:t>
              </a:r>
            </a:p>
          </p:txBody>
        </p:sp>
      </p:grpSp>
      <p:cxnSp>
        <p:nvCxnSpPr>
          <p:cNvPr id="30" name="29 Conector angular"/>
          <p:cNvCxnSpPr/>
          <p:nvPr/>
        </p:nvCxnSpPr>
        <p:spPr>
          <a:xfrm rot="5400000">
            <a:off x="3727305" y="2201993"/>
            <a:ext cx="689258" cy="428628"/>
          </a:xfrm>
          <a:prstGeom prst="bentConnector3">
            <a:avLst>
              <a:gd name="adj1" fmla="val 50000"/>
            </a:avLst>
          </a:prstGeom>
          <a:ln>
            <a:tailEnd type="arrow"/>
          </a:ln>
        </p:spPr>
        <p:style>
          <a:lnRef idx="3">
            <a:schemeClr val="accent2"/>
          </a:lnRef>
          <a:fillRef idx="0">
            <a:schemeClr val="accent2"/>
          </a:fillRef>
          <a:effectRef idx="2">
            <a:schemeClr val="accent2"/>
          </a:effectRef>
          <a:fontRef idx="minor">
            <a:schemeClr val="tx1"/>
          </a:fontRef>
        </p:style>
      </p:cxnSp>
      <p:pic>
        <p:nvPicPr>
          <p:cNvPr id="29" name="Imagen 2"/>
          <p:cNvPicPr>
            <a:picLocks noChangeAspect="1" noChangeArrowheads="1"/>
          </p:cNvPicPr>
          <p:nvPr/>
        </p:nvPicPr>
        <p:blipFill>
          <a:blip r:embed="rId2" cstate="print"/>
          <a:srcRect/>
          <a:stretch>
            <a:fillRect/>
          </a:stretch>
        </p:blipFill>
        <p:spPr bwMode="auto">
          <a:xfrm>
            <a:off x="0" y="0"/>
            <a:ext cx="1119693" cy="1167432"/>
          </a:xfrm>
          <a:prstGeom prst="rect">
            <a:avLst/>
          </a:prstGeom>
          <a:noFill/>
          <a:ln w="9525">
            <a:noFill/>
            <a:miter lim="800000"/>
            <a:headEnd/>
            <a:tailEnd/>
          </a:ln>
        </p:spPr>
      </p:pic>
      <p:sp>
        <p:nvSpPr>
          <p:cNvPr id="9" name="Rectangle 1"/>
          <p:cNvSpPr>
            <a:spLocks noChangeArrowheads="1"/>
          </p:cNvSpPr>
          <p:nvPr/>
        </p:nvSpPr>
        <p:spPr bwMode="auto">
          <a:xfrm rot="10800000" flipV="1">
            <a:off x="1142976" y="2624476"/>
            <a:ext cx="7215238" cy="392415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50000"/>
              </a:lnSpc>
              <a:spcBef>
                <a:spcPct val="0"/>
              </a:spcBef>
              <a:spcAft>
                <a:spcPct val="0"/>
              </a:spcAft>
              <a:buClrTx/>
              <a:buSzTx/>
              <a:buFontTx/>
              <a:buNone/>
              <a:tabLst/>
            </a:pPr>
            <a:endParaRPr kumimoji="0" lang="es-VE" sz="1400" b="0" i="0" u="none" strike="noStrike" cap="none" normalizeH="0" baseline="0" dirty="0">
              <a:ln>
                <a:noFill/>
              </a:ln>
              <a:solidFill>
                <a:schemeClr val="tx1"/>
              </a:solidFill>
              <a:effectLst/>
              <a:latin typeface="Arial" pitchFamily="34" charset="0"/>
            </a:endParaRPr>
          </a:p>
          <a:p>
            <a:pPr marL="0" marR="0" lvl="0" indent="0" algn="just" defTabSz="914400" rtl="0" eaLnBrk="0" fontAlgn="base" latinLnBrk="0" hangingPunct="0">
              <a:lnSpc>
                <a:spcPct val="150000"/>
              </a:lnSpc>
              <a:spcBef>
                <a:spcPct val="0"/>
              </a:spcBef>
              <a:spcAft>
                <a:spcPct val="0"/>
              </a:spcAft>
              <a:buClrTx/>
              <a:buSzTx/>
              <a:tabLst/>
            </a:pPr>
            <a:r>
              <a:rPr kumimoji="0" lang="es-ES" sz="1400" b="0" i="0" u="none" strike="noStrike" cap="none" normalizeH="0" baseline="0" dirty="0">
                <a:ln>
                  <a:noFill/>
                </a:ln>
                <a:solidFill>
                  <a:schemeClr val="tx1"/>
                </a:solidFill>
                <a:effectLst/>
                <a:latin typeface="Arial" pitchFamily="34" charset="0"/>
                <a:ea typeface="Calibri" pitchFamily="34" charset="0"/>
                <a:cs typeface="Arial" pitchFamily="34" charset="0"/>
              </a:rPr>
              <a:t>Para dar cumplimiento el objetivo de seleccionar la opción de ubicación más conveniente, con un alto grado de confiabilidad y de manera eficiente y segura, se debe reconocer y establecer cuáles son las restricciones ambientales, políticas, legales, financieras, sociales y laborales, los puntos de interconexión y limites de baterías, y la compatibilidad del sitio con las tecnologías evaluadas a través del uso de matrices de selección asignando una puntuación adecuada permitiendo tener una visión clara de cuáles son las mejores opciones de sitio a considerar basado en parámetros (técnicos, económicos, propiedad y catastro, seguridad industrial, protección física de las instalaciones, económicos)  y de esta manera establecer el lugar indicado logrando  así  la documentación del proceso.</a:t>
            </a:r>
            <a:endParaRPr kumimoji="0" lang="es-VE" sz="1400" b="0" i="0" u="none" strike="noStrike" cap="none" normalizeH="0" baseline="0" dirty="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s-VE" sz="1800" b="0" i="0" u="none" strike="noStrike" cap="none" normalizeH="0" baseline="0" dirty="0">
              <a:ln>
                <a:noFill/>
              </a:ln>
              <a:solidFill>
                <a:schemeClr val="tx1"/>
              </a:solidFill>
              <a:effectLst/>
              <a:latin typeface="Arial" pitchFamily="34" charset="0"/>
            </a:endParaRPr>
          </a:p>
        </p:txBody>
      </p:sp>
    </p:spTree>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18 Redondear rectángulo de esquina diagonal"/>
          <p:cNvSpPr/>
          <p:nvPr/>
        </p:nvSpPr>
        <p:spPr>
          <a:xfrm>
            <a:off x="928662" y="214290"/>
            <a:ext cx="7215206" cy="571500"/>
          </a:xfrm>
          <a:prstGeom prst="round2DiagRect">
            <a:avLst/>
          </a:prstGeom>
          <a:noFill/>
          <a:ln w="12700">
            <a:noFill/>
          </a:ln>
        </p:spPr>
        <p:style>
          <a:lnRef idx="1">
            <a:schemeClr val="accent1"/>
          </a:lnRef>
          <a:fillRef idx="3">
            <a:schemeClr val="accent1"/>
          </a:fillRef>
          <a:effectRef idx="2">
            <a:schemeClr val="accent1"/>
          </a:effectRef>
          <a:fontRef idx="minor">
            <a:schemeClr val="lt1"/>
          </a:fontRef>
        </p:style>
        <p:txBody>
          <a:bodyPr lIns="102401" tIns="51200" rIns="102401" bIns="51200" anchor="ctr"/>
          <a:lstStyle/>
          <a:p>
            <a:pPr algn="ctr" fontAlgn="auto">
              <a:spcBef>
                <a:spcPts val="0"/>
              </a:spcBef>
              <a:spcAft>
                <a:spcPts val="0"/>
              </a:spcAft>
              <a:defRPr/>
            </a:pPr>
            <a:r>
              <a:rPr lang="es-VE" b="1" dirty="0">
                <a:ln>
                  <a:solidFill>
                    <a:sysClr val="windowText" lastClr="000000"/>
                  </a:solidFill>
                </a:ln>
                <a:solidFill>
                  <a:schemeClr val="tx1"/>
                </a:solidFill>
                <a:latin typeface="Arial" pitchFamily="34" charset="0"/>
                <a:cs typeface="Arial" pitchFamily="34" charset="0"/>
              </a:rPr>
              <a:t>Conclusiones</a:t>
            </a:r>
          </a:p>
        </p:txBody>
      </p:sp>
      <p:grpSp>
        <p:nvGrpSpPr>
          <p:cNvPr id="2" name="26 Grupo"/>
          <p:cNvGrpSpPr/>
          <p:nvPr/>
        </p:nvGrpSpPr>
        <p:grpSpPr>
          <a:xfrm>
            <a:off x="1928794" y="428604"/>
            <a:ext cx="5262599" cy="2500330"/>
            <a:chOff x="4500562" y="1142984"/>
            <a:chExt cx="3643338" cy="2500330"/>
          </a:xfrm>
        </p:grpSpPr>
        <p:sp>
          <p:nvSpPr>
            <p:cNvPr id="13" name="12 Flecha derecha"/>
            <p:cNvSpPr/>
            <p:nvPr/>
          </p:nvSpPr>
          <p:spPr>
            <a:xfrm>
              <a:off x="4500562" y="1142984"/>
              <a:ext cx="3643338" cy="2500330"/>
            </a:xfrm>
            <a:prstGeom prst="rightArrow">
              <a:avLst/>
            </a:prstGeom>
            <a:solidFill>
              <a:schemeClr val="bg1">
                <a:lumMod val="7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VE" dirty="0"/>
            </a:p>
          </p:txBody>
        </p:sp>
        <p:sp>
          <p:nvSpPr>
            <p:cNvPr id="22" name="21 Redondear rectángulo de esquina diagonal"/>
            <p:cNvSpPr/>
            <p:nvPr/>
          </p:nvSpPr>
          <p:spPr>
            <a:xfrm>
              <a:off x="5841399" y="1928802"/>
              <a:ext cx="642942" cy="785818"/>
            </a:xfrm>
            <a:prstGeom prst="round2DiagRect">
              <a:avLst/>
            </a:prstGeom>
            <a:ln/>
          </p:spPr>
          <p:style>
            <a:lnRef idx="1">
              <a:schemeClr val="accent3"/>
            </a:lnRef>
            <a:fillRef idx="2">
              <a:schemeClr val="accent3"/>
            </a:fillRef>
            <a:effectRef idx="1">
              <a:schemeClr val="accent3"/>
            </a:effectRef>
            <a:fontRef idx="minor">
              <a:schemeClr val="dk1"/>
            </a:fontRef>
          </p:style>
          <p:txBody>
            <a:bodyPr rtlCol="0" anchor="ctr"/>
            <a:lstStyle/>
            <a:p>
              <a:pPr algn="ctr"/>
              <a:r>
                <a:rPr lang="es-VE" dirty="0">
                  <a:solidFill>
                    <a:schemeClr val="tx1"/>
                  </a:solidFill>
                </a:rPr>
                <a:t>3</a:t>
              </a:r>
            </a:p>
          </p:txBody>
        </p:sp>
      </p:grpSp>
      <p:cxnSp>
        <p:nvCxnSpPr>
          <p:cNvPr id="30" name="29 Conector angular"/>
          <p:cNvCxnSpPr/>
          <p:nvPr/>
        </p:nvCxnSpPr>
        <p:spPr>
          <a:xfrm rot="5400000">
            <a:off x="3727305" y="2201993"/>
            <a:ext cx="689258" cy="428628"/>
          </a:xfrm>
          <a:prstGeom prst="bentConnector3">
            <a:avLst>
              <a:gd name="adj1" fmla="val 50000"/>
            </a:avLst>
          </a:prstGeom>
          <a:ln>
            <a:tailEnd type="arrow"/>
          </a:ln>
        </p:spPr>
        <p:style>
          <a:lnRef idx="3">
            <a:schemeClr val="accent3"/>
          </a:lnRef>
          <a:fillRef idx="0">
            <a:schemeClr val="accent3"/>
          </a:fillRef>
          <a:effectRef idx="2">
            <a:schemeClr val="accent3"/>
          </a:effectRef>
          <a:fontRef idx="minor">
            <a:schemeClr val="tx1"/>
          </a:fontRef>
        </p:style>
      </p:cxnSp>
      <p:pic>
        <p:nvPicPr>
          <p:cNvPr id="29" name="Imagen 2"/>
          <p:cNvPicPr>
            <a:picLocks noChangeAspect="1" noChangeArrowheads="1"/>
          </p:cNvPicPr>
          <p:nvPr/>
        </p:nvPicPr>
        <p:blipFill>
          <a:blip r:embed="rId2" cstate="print"/>
          <a:srcRect/>
          <a:stretch>
            <a:fillRect/>
          </a:stretch>
        </p:blipFill>
        <p:spPr bwMode="auto">
          <a:xfrm>
            <a:off x="0" y="0"/>
            <a:ext cx="1119693" cy="1167432"/>
          </a:xfrm>
          <a:prstGeom prst="rect">
            <a:avLst/>
          </a:prstGeom>
          <a:noFill/>
          <a:ln w="9525">
            <a:noFill/>
            <a:miter lim="800000"/>
            <a:headEnd/>
            <a:tailEnd/>
          </a:ln>
        </p:spPr>
      </p:pic>
      <p:sp>
        <p:nvSpPr>
          <p:cNvPr id="98305" name="Rectangle 1"/>
          <p:cNvSpPr>
            <a:spLocks noChangeArrowheads="1"/>
          </p:cNvSpPr>
          <p:nvPr/>
        </p:nvSpPr>
        <p:spPr bwMode="auto">
          <a:xfrm rot="10800000" flipV="1">
            <a:off x="1643042" y="3143248"/>
            <a:ext cx="6572296" cy="230832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50000"/>
              </a:lnSpc>
              <a:spcBef>
                <a:spcPct val="0"/>
              </a:spcBef>
              <a:spcAft>
                <a:spcPct val="0"/>
              </a:spcAft>
              <a:buClrTx/>
              <a:buSzTx/>
              <a:buFontTx/>
              <a:buNone/>
              <a:tabLst/>
            </a:pPr>
            <a:endParaRPr kumimoji="0" lang="es-VE" sz="1400" b="0" i="0" u="none" strike="noStrike" cap="none" normalizeH="0" baseline="0" dirty="0">
              <a:ln>
                <a:noFill/>
              </a:ln>
              <a:solidFill>
                <a:schemeClr val="tx1"/>
              </a:solidFill>
              <a:effectLst/>
              <a:latin typeface="Arial" pitchFamily="34" charset="0"/>
            </a:endParaRPr>
          </a:p>
          <a:p>
            <a:pPr marL="0" marR="0" lvl="0" indent="0" algn="just" defTabSz="914400" rtl="0" eaLnBrk="0" fontAlgn="base" latinLnBrk="0" hangingPunct="0">
              <a:lnSpc>
                <a:spcPct val="150000"/>
              </a:lnSpc>
              <a:spcBef>
                <a:spcPct val="0"/>
              </a:spcBef>
              <a:spcAft>
                <a:spcPct val="0"/>
              </a:spcAft>
              <a:buClrTx/>
              <a:buSzTx/>
              <a:tabLst/>
            </a:pPr>
            <a:r>
              <a:rPr kumimoji="0" lang="es-ES_tradnl" sz="1400" b="0" i="0" u="none" strike="noStrike" cap="none" normalizeH="0" baseline="0" dirty="0">
                <a:ln>
                  <a:noFill/>
                </a:ln>
                <a:solidFill>
                  <a:schemeClr val="tx1"/>
                </a:solidFill>
                <a:effectLst/>
                <a:latin typeface="Arial" pitchFamily="34" charset="0"/>
                <a:ea typeface="Calibri" pitchFamily="34" charset="0"/>
                <a:cs typeface="Arial" pitchFamily="34" charset="0"/>
              </a:rPr>
              <a:t>Los Estudios de Seguridad realizados Análisis preliminar de Peligros y el estudio de Análisis de Consecuencias ¿qué pasa Si?, permitieron identificar los peligros operacionales existentes con la finalidad de diseñar los sistemas de protección necesarios para evitar su ocurrencia. Estas medidas logran reducir los riesgos de diseño  y nuevos arreglos del proyecto.</a:t>
            </a:r>
            <a:endParaRPr kumimoji="0" lang="es-VE" sz="1400" b="0" i="0" u="none" strike="noStrike" cap="none" normalizeH="0" baseline="0" dirty="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s-VE" sz="1800" b="0" i="0" u="none" strike="noStrike" cap="none" normalizeH="0" baseline="0" dirty="0">
              <a:ln>
                <a:noFill/>
              </a:ln>
              <a:solidFill>
                <a:schemeClr val="tx1"/>
              </a:solidFill>
              <a:effectLst/>
              <a:latin typeface="Arial" pitchFamily="34" charset="0"/>
            </a:endParaRPr>
          </a:p>
        </p:txBody>
      </p:sp>
    </p:spTree>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18 Redondear rectángulo de esquina diagonal"/>
          <p:cNvSpPr/>
          <p:nvPr/>
        </p:nvSpPr>
        <p:spPr>
          <a:xfrm>
            <a:off x="928662" y="214290"/>
            <a:ext cx="7215206" cy="571500"/>
          </a:xfrm>
          <a:prstGeom prst="round2DiagRect">
            <a:avLst/>
          </a:prstGeom>
          <a:noFill/>
          <a:ln w="12700">
            <a:noFill/>
          </a:ln>
        </p:spPr>
        <p:style>
          <a:lnRef idx="1">
            <a:schemeClr val="accent1"/>
          </a:lnRef>
          <a:fillRef idx="3">
            <a:schemeClr val="accent1"/>
          </a:fillRef>
          <a:effectRef idx="2">
            <a:schemeClr val="accent1"/>
          </a:effectRef>
          <a:fontRef idx="minor">
            <a:schemeClr val="lt1"/>
          </a:fontRef>
        </p:style>
        <p:txBody>
          <a:bodyPr lIns="102401" tIns="51200" rIns="102401" bIns="51200" anchor="ctr"/>
          <a:lstStyle/>
          <a:p>
            <a:pPr algn="ctr" fontAlgn="auto">
              <a:spcBef>
                <a:spcPts val="0"/>
              </a:spcBef>
              <a:spcAft>
                <a:spcPts val="0"/>
              </a:spcAft>
              <a:defRPr/>
            </a:pPr>
            <a:r>
              <a:rPr lang="es-VE" b="1" dirty="0">
                <a:ln>
                  <a:solidFill>
                    <a:sysClr val="windowText" lastClr="000000"/>
                  </a:solidFill>
                </a:ln>
                <a:solidFill>
                  <a:schemeClr val="tx1"/>
                </a:solidFill>
                <a:latin typeface="Arial" pitchFamily="34" charset="0"/>
                <a:cs typeface="Arial" pitchFamily="34" charset="0"/>
              </a:rPr>
              <a:t>Conclusiones</a:t>
            </a:r>
          </a:p>
        </p:txBody>
      </p:sp>
      <p:grpSp>
        <p:nvGrpSpPr>
          <p:cNvPr id="2" name="26 Grupo"/>
          <p:cNvGrpSpPr/>
          <p:nvPr/>
        </p:nvGrpSpPr>
        <p:grpSpPr>
          <a:xfrm>
            <a:off x="1928794" y="428604"/>
            <a:ext cx="5262599" cy="2500330"/>
            <a:chOff x="4500562" y="1142984"/>
            <a:chExt cx="3643338" cy="2500330"/>
          </a:xfrm>
        </p:grpSpPr>
        <p:sp>
          <p:nvSpPr>
            <p:cNvPr id="13" name="12 Flecha derecha"/>
            <p:cNvSpPr/>
            <p:nvPr/>
          </p:nvSpPr>
          <p:spPr>
            <a:xfrm>
              <a:off x="4500562" y="1142984"/>
              <a:ext cx="3643338" cy="2500330"/>
            </a:xfrm>
            <a:prstGeom prst="rightArrow">
              <a:avLst/>
            </a:prstGeom>
            <a:solidFill>
              <a:schemeClr val="bg1">
                <a:lumMod val="7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VE" dirty="0"/>
            </a:p>
          </p:txBody>
        </p:sp>
        <p:sp>
          <p:nvSpPr>
            <p:cNvPr id="22" name="21 Redondear rectángulo de esquina diagonal"/>
            <p:cNvSpPr/>
            <p:nvPr/>
          </p:nvSpPr>
          <p:spPr>
            <a:xfrm>
              <a:off x="5841399" y="1928802"/>
              <a:ext cx="642942" cy="785818"/>
            </a:xfrm>
            <a:prstGeom prst="round2DiagRect">
              <a:avLst/>
            </a:prstGeom>
            <a:ln/>
          </p:spPr>
          <p:style>
            <a:lnRef idx="1">
              <a:schemeClr val="accent4"/>
            </a:lnRef>
            <a:fillRef idx="2">
              <a:schemeClr val="accent4"/>
            </a:fillRef>
            <a:effectRef idx="1">
              <a:schemeClr val="accent4"/>
            </a:effectRef>
            <a:fontRef idx="minor">
              <a:schemeClr val="dk1"/>
            </a:fontRef>
          </p:style>
          <p:txBody>
            <a:bodyPr rtlCol="0" anchor="ctr"/>
            <a:lstStyle/>
            <a:p>
              <a:pPr algn="ctr"/>
              <a:r>
                <a:rPr lang="es-VE" dirty="0">
                  <a:solidFill>
                    <a:schemeClr val="tx1"/>
                  </a:solidFill>
                </a:rPr>
                <a:t>4</a:t>
              </a:r>
            </a:p>
          </p:txBody>
        </p:sp>
      </p:grpSp>
      <p:cxnSp>
        <p:nvCxnSpPr>
          <p:cNvPr id="30" name="29 Conector angular"/>
          <p:cNvCxnSpPr/>
          <p:nvPr/>
        </p:nvCxnSpPr>
        <p:spPr>
          <a:xfrm rot="5400000">
            <a:off x="3727305" y="2201993"/>
            <a:ext cx="689258" cy="428628"/>
          </a:xfrm>
          <a:prstGeom prst="bentConnector3">
            <a:avLst>
              <a:gd name="adj1" fmla="val 50000"/>
            </a:avLst>
          </a:prstGeom>
          <a:ln>
            <a:tailEnd type="arrow"/>
          </a:ln>
        </p:spPr>
        <p:style>
          <a:lnRef idx="3">
            <a:schemeClr val="accent4"/>
          </a:lnRef>
          <a:fillRef idx="0">
            <a:schemeClr val="accent4"/>
          </a:fillRef>
          <a:effectRef idx="2">
            <a:schemeClr val="accent4"/>
          </a:effectRef>
          <a:fontRef idx="minor">
            <a:schemeClr val="tx1"/>
          </a:fontRef>
        </p:style>
      </p:cxnSp>
      <p:pic>
        <p:nvPicPr>
          <p:cNvPr id="29" name="Imagen 2"/>
          <p:cNvPicPr>
            <a:picLocks noChangeAspect="1" noChangeArrowheads="1"/>
          </p:cNvPicPr>
          <p:nvPr/>
        </p:nvPicPr>
        <p:blipFill>
          <a:blip r:embed="rId2" cstate="print"/>
          <a:srcRect/>
          <a:stretch>
            <a:fillRect/>
          </a:stretch>
        </p:blipFill>
        <p:spPr bwMode="auto">
          <a:xfrm>
            <a:off x="0" y="0"/>
            <a:ext cx="1119693" cy="1167432"/>
          </a:xfrm>
          <a:prstGeom prst="rect">
            <a:avLst/>
          </a:prstGeom>
          <a:noFill/>
          <a:ln w="9525">
            <a:noFill/>
            <a:miter lim="800000"/>
            <a:headEnd/>
            <a:tailEnd/>
          </a:ln>
        </p:spPr>
      </p:pic>
      <p:sp>
        <p:nvSpPr>
          <p:cNvPr id="99329" name="Rectangle 1"/>
          <p:cNvSpPr>
            <a:spLocks noChangeArrowheads="1"/>
          </p:cNvSpPr>
          <p:nvPr/>
        </p:nvSpPr>
        <p:spPr bwMode="auto">
          <a:xfrm rot="10800000" flipV="1">
            <a:off x="714348" y="2786058"/>
            <a:ext cx="7929618" cy="3600986"/>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50000"/>
              </a:lnSpc>
              <a:spcBef>
                <a:spcPct val="0"/>
              </a:spcBef>
              <a:spcAft>
                <a:spcPct val="0"/>
              </a:spcAft>
              <a:buClrTx/>
              <a:buSzTx/>
              <a:buFontTx/>
              <a:buNone/>
              <a:tabLst/>
            </a:pPr>
            <a:endParaRPr kumimoji="0" lang="es-VE" sz="1400" b="0" i="0" u="none" strike="noStrike" cap="none" normalizeH="0" baseline="0" dirty="0">
              <a:ln>
                <a:noFill/>
              </a:ln>
              <a:solidFill>
                <a:schemeClr val="tx1"/>
              </a:solidFill>
              <a:effectLst/>
              <a:latin typeface="Arial" pitchFamily="34" charset="0"/>
            </a:endParaRPr>
          </a:p>
          <a:p>
            <a:pPr marL="0" marR="0" lvl="0" indent="0" algn="just" defTabSz="914400" rtl="0" eaLnBrk="0" fontAlgn="base" latinLnBrk="0" hangingPunct="0">
              <a:lnSpc>
                <a:spcPct val="150000"/>
              </a:lnSpc>
              <a:spcBef>
                <a:spcPct val="0"/>
              </a:spcBef>
              <a:spcAft>
                <a:spcPct val="0"/>
              </a:spcAft>
              <a:buClrTx/>
              <a:buSzTx/>
              <a:buFontTx/>
              <a:buChar char="•"/>
              <a:tabLst/>
            </a:pPr>
            <a:r>
              <a:rPr kumimoji="0" lang="es-ES" sz="1400" b="0" i="0" u="none" strike="noStrike" cap="none" normalizeH="0" baseline="0" dirty="0">
                <a:ln>
                  <a:noFill/>
                </a:ln>
                <a:solidFill>
                  <a:schemeClr val="tx1"/>
                </a:solidFill>
                <a:effectLst/>
                <a:latin typeface="Arial" pitchFamily="34" charset="0"/>
                <a:ea typeface="Calibri" pitchFamily="34" charset="0"/>
                <a:cs typeface="Arial" pitchFamily="34" charset="0"/>
              </a:rPr>
              <a:t>La evaluación de la tecnología permitió establecer métodos comparativos para que se ejecutara la selección del tipo de aislamiento  Aire o Gas a través de la puntuación de parámetros: Espacio, Tipo de Instalación Interior, exterior, condiciones ambientales y costo, lo cual permitió determinar que la opción más idónea  era el diseño de una subestación Aislada en Aire,  una vez establecida esta premisa se procedió a elaborar matrices para el esquema de selección de barras, resultando favorecido el esquema interruptor y medio ya que es la mas </a:t>
            </a:r>
            <a:r>
              <a:rPr kumimoji="0" lang="es-ES_tradnl" sz="1400" b="0" i="1" u="none" strike="noStrike" cap="none" normalizeH="0" baseline="0" dirty="0">
                <a:ln>
                  <a:noFill/>
                </a:ln>
                <a:solidFill>
                  <a:schemeClr val="tx1"/>
                </a:solidFill>
                <a:effectLst/>
                <a:latin typeface="Arial" pitchFamily="34" charset="0"/>
                <a:ea typeface="Calibri" pitchFamily="34" charset="0"/>
                <a:cs typeface="Arial" pitchFamily="34" charset="0"/>
              </a:rPr>
              <a:t>conveniente para la </a:t>
            </a:r>
            <a:r>
              <a:rPr kumimoji="0" lang="es-ES_tradnl" sz="1400" b="0" i="0" u="none" strike="noStrike" cap="none" normalizeH="0" baseline="0" dirty="0">
                <a:ln>
                  <a:noFill/>
                </a:ln>
                <a:solidFill>
                  <a:schemeClr val="tx1"/>
                </a:solidFill>
                <a:effectLst/>
                <a:latin typeface="Arial" pitchFamily="34" charset="0"/>
                <a:ea typeface="Calibri" pitchFamily="34" charset="0"/>
                <a:cs typeface="Arial" pitchFamily="34" charset="0"/>
              </a:rPr>
              <a:t>construcción de la S/E, de modo que ésta pueda suministrar los requerimientos de cargas de la Planta de compresión de gas PIGAP III y otras cargas asociadas al Campo Carito, con un alto grado de confiabilidad y de manera eficiente y segura</a:t>
            </a:r>
            <a:r>
              <a:rPr kumimoji="0" lang="es-ES_tradnl" sz="1200" b="0" i="0" u="none" strike="noStrike" cap="none" normalizeH="0" baseline="0" dirty="0">
                <a:ln>
                  <a:noFill/>
                </a:ln>
                <a:solidFill>
                  <a:schemeClr val="tx1"/>
                </a:solidFill>
                <a:effectLst/>
                <a:latin typeface="Arial" pitchFamily="34" charset="0"/>
                <a:ea typeface="Calibri" pitchFamily="34" charset="0"/>
                <a:cs typeface="Arial" pitchFamily="34" charset="0"/>
              </a:rPr>
              <a:t>.</a:t>
            </a:r>
            <a:endParaRPr kumimoji="0" lang="es-VE" sz="800" b="0" i="0" u="none" strike="noStrike" cap="none" normalizeH="0" baseline="0" dirty="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s-VE" sz="1800" b="0" i="0" u="none" strike="noStrike" cap="none" normalizeH="0" baseline="0" dirty="0">
              <a:ln>
                <a:noFill/>
              </a:ln>
              <a:solidFill>
                <a:schemeClr val="tx1"/>
              </a:solidFill>
              <a:effectLst/>
              <a:latin typeface="Arial" pitchFamily="34" charset="0"/>
            </a:endParaRPr>
          </a:p>
        </p:txBody>
      </p:sp>
    </p:spTree>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AutoShape 2" descr="Resultado de imagen para Imagenes de verificacion imagenes"/>
          <p:cNvSpPr>
            <a:spLocks noChangeAspect="1" noChangeArrowheads="1"/>
          </p:cNvSpPr>
          <p:nvPr/>
        </p:nvSpPr>
        <p:spPr bwMode="auto">
          <a:xfrm>
            <a:off x="52388" y="-136525"/>
            <a:ext cx="304800" cy="304800"/>
          </a:xfrm>
          <a:prstGeom prst="rect">
            <a:avLst/>
          </a:prstGeom>
          <a:noFill/>
          <a:ln w="9525">
            <a:noFill/>
            <a:miter lim="800000"/>
            <a:headEnd/>
            <a:tailEnd/>
          </a:ln>
        </p:spPr>
        <p:txBody>
          <a:bodyPr/>
          <a:lstStyle/>
          <a:p>
            <a:endParaRPr lang="es-ES"/>
          </a:p>
        </p:txBody>
      </p:sp>
      <p:sp>
        <p:nvSpPr>
          <p:cNvPr id="3073" name="Rectangle 1"/>
          <p:cNvSpPr>
            <a:spLocks noChangeArrowheads="1"/>
          </p:cNvSpPr>
          <p:nvPr/>
        </p:nvSpPr>
        <p:spPr bwMode="auto">
          <a:xfrm rot="10800000" flipV="1">
            <a:off x="642910" y="5445782"/>
            <a:ext cx="7858148" cy="73866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lang="es-VE" sz="1400" dirty="0">
                <a:latin typeface="Arial" pitchFamily="34" charset="0"/>
              </a:rPr>
              <a:t>Realizar una división de tareas mayores en subtareas mas pequeñas, autosuficientes y ejecutables independientemente de las demás, con la finalidad que sea menor la planificación del proyecto y que se puedan ejecutar tareas simultaneas</a:t>
            </a:r>
            <a:endParaRPr kumimoji="0" lang="es-VE" sz="1400" b="0" i="0" u="none" strike="noStrike" cap="none" normalizeH="0" baseline="0" dirty="0">
              <a:ln>
                <a:noFill/>
              </a:ln>
              <a:solidFill>
                <a:schemeClr val="tx1"/>
              </a:solidFill>
              <a:effectLst/>
              <a:latin typeface="Arial" pitchFamily="34" charset="0"/>
            </a:endParaRPr>
          </a:p>
        </p:txBody>
      </p:sp>
      <p:sp>
        <p:nvSpPr>
          <p:cNvPr id="3074" name="Rectangle 2"/>
          <p:cNvSpPr>
            <a:spLocks noChangeArrowheads="1"/>
          </p:cNvSpPr>
          <p:nvPr/>
        </p:nvSpPr>
        <p:spPr bwMode="auto">
          <a:xfrm rot="10800000" flipV="1">
            <a:off x="857224" y="1000108"/>
            <a:ext cx="7429552" cy="73866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endParaRPr kumimoji="0" lang="es-VE" sz="1400" b="0" i="0" u="none" strike="noStrike" cap="none" normalizeH="0" baseline="0" dirty="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lang="es-VE" sz="1400" dirty="0">
                <a:latin typeface="Arial" pitchFamily="34" charset="0"/>
              </a:rPr>
              <a:t>Realizar una planificación temprana del proyecto, para que se acorten o se reduzcan, los tiempos de ejecución. </a:t>
            </a:r>
            <a:endParaRPr kumimoji="0" lang="es-VE" sz="1400" b="0" i="0" u="none" strike="noStrike" cap="none" normalizeH="0" baseline="0" dirty="0">
              <a:ln>
                <a:noFill/>
              </a:ln>
              <a:solidFill>
                <a:schemeClr val="tx1"/>
              </a:solidFill>
              <a:effectLst/>
              <a:latin typeface="Arial" pitchFamily="34" charset="0"/>
            </a:endParaRPr>
          </a:p>
        </p:txBody>
      </p:sp>
      <p:pic>
        <p:nvPicPr>
          <p:cNvPr id="12" name="Picture 2"/>
          <p:cNvPicPr>
            <a:picLocks noChangeAspect="1" noChangeArrowheads="1"/>
          </p:cNvPicPr>
          <p:nvPr/>
        </p:nvPicPr>
        <p:blipFill>
          <a:blip r:embed="rId2" cstate="print"/>
          <a:srcRect t="60274"/>
          <a:stretch>
            <a:fillRect/>
          </a:stretch>
        </p:blipFill>
        <p:spPr bwMode="auto">
          <a:xfrm>
            <a:off x="857224" y="2285992"/>
            <a:ext cx="7358114" cy="2928958"/>
          </a:xfrm>
          <a:prstGeom prst="rect">
            <a:avLst/>
          </a:prstGeom>
          <a:noFill/>
          <a:ln w="9525">
            <a:noFill/>
            <a:miter lim="800000"/>
            <a:headEnd/>
            <a:tailEnd/>
          </a:ln>
          <a:effectLst/>
        </p:spPr>
      </p:pic>
      <p:pic>
        <p:nvPicPr>
          <p:cNvPr id="13" name="Picture 3"/>
          <p:cNvPicPr>
            <a:picLocks noChangeAspect="1" noChangeArrowheads="1"/>
          </p:cNvPicPr>
          <p:nvPr/>
        </p:nvPicPr>
        <p:blipFill>
          <a:blip r:embed="rId3"/>
          <a:srcRect/>
          <a:stretch>
            <a:fillRect/>
          </a:stretch>
        </p:blipFill>
        <p:spPr bwMode="auto">
          <a:xfrm>
            <a:off x="1071538" y="2714620"/>
            <a:ext cx="2271710" cy="1847850"/>
          </a:xfrm>
          <a:prstGeom prst="ellipse">
            <a:avLst/>
          </a:prstGeom>
          <a:ln>
            <a:noFill/>
          </a:ln>
          <a:effectLst>
            <a:softEdge rad="112500"/>
          </a:effectLst>
        </p:spPr>
      </p:pic>
      <p:pic>
        <p:nvPicPr>
          <p:cNvPr id="14" name="Picture 6"/>
          <p:cNvPicPr>
            <a:picLocks noChangeAspect="1" noChangeArrowheads="1"/>
          </p:cNvPicPr>
          <p:nvPr/>
        </p:nvPicPr>
        <p:blipFill>
          <a:blip r:embed="rId4"/>
          <a:srcRect/>
          <a:stretch>
            <a:fillRect/>
          </a:stretch>
        </p:blipFill>
        <p:spPr bwMode="auto">
          <a:xfrm>
            <a:off x="3500430" y="2714620"/>
            <a:ext cx="2071702" cy="2000264"/>
          </a:xfrm>
          <a:prstGeom prst="ellipse">
            <a:avLst/>
          </a:prstGeom>
          <a:ln>
            <a:noFill/>
          </a:ln>
          <a:effectLst>
            <a:softEdge rad="112500"/>
          </a:effectLst>
        </p:spPr>
      </p:pic>
      <p:pic>
        <p:nvPicPr>
          <p:cNvPr id="15" name="Picture 7"/>
          <p:cNvPicPr>
            <a:picLocks noChangeAspect="1" noChangeArrowheads="1"/>
          </p:cNvPicPr>
          <p:nvPr/>
        </p:nvPicPr>
        <p:blipFill>
          <a:blip r:embed="rId5"/>
          <a:srcRect/>
          <a:stretch>
            <a:fillRect/>
          </a:stretch>
        </p:blipFill>
        <p:spPr bwMode="auto">
          <a:xfrm>
            <a:off x="5857884" y="2714620"/>
            <a:ext cx="2071702" cy="1928826"/>
          </a:xfrm>
          <a:prstGeom prst="ellipse">
            <a:avLst/>
          </a:prstGeom>
          <a:ln>
            <a:noFill/>
          </a:ln>
          <a:effectLst>
            <a:softEdge rad="112500"/>
          </a:effectLst>
        </p:spPr>
      </p:pic>
      <p:sp>
        <p:nvSpPr>
          <p:cNvPr id="10" name="9 Redondear rectángulo de esquina diagonal"/>
          <p:cNvSpPr/>
          <p:nvPr/>
        </p:nvSpPr>
        <p:spPr>
          <a:xfrm>
            <a:off x="928662" y="214290"/>
            <a:ext cx="7215206" cy="571500"/>
          </a:xfrm>
          <a:prstGeom prst="round2DiagRect">
            <a:avLst/>
          </a:prstGeom>
          <a:noFill/>
          <a:ln w="12700">
            <a:noFill/>
          </a:ln>
        </p:spPr>
        <p:style>
          <a:lnRef idx="1">
            <a:schemeClr val="accent1"/>
          </a:lnRef>
          <a:fillRef idx="3">
            <a:schemeClr val="accent1"/>
          </a:fillRef>
          <a:effectRef idx="2">
            <a:schemeClr val="accent1"/>
          </a:effectRef>
          <a:fontRef idx="minor">
            <a:schemeClr val="lt1"/>
          </a:fontRef>
        </p:style>
        <p:txBody>
          <a:bodyPr lIns="102401" tIns="51200" rIns="102401" bIns="51200" anchor="ctr"/>
          <a:lstStyle/>
          <a:p>
            <a:pPr algn="ctr" fontAlgn="auto">
              <a:spcBef>
                <a:spcPts val="0"/>
              </a:spcBef>
              <a:spcAft>
                <a:spcPts val="0"/>
              </a:spcAft>
              <a:defRPr/>
            </a:pPr>
            <a:r>
              <a:rPr lang="es-VE" b="1" dirty="0">
                <a:ln>
                  <a:solidFill>
                    <a:sysClr val="windowText" lastClr="000000"/>
                  </a:solidFill>
                </a:ln>
                <a:solidFill>
                  <a:schemeClr val="tx1"/>
                </a:solidFill>
                <a:latin typeface="Arial" pitchFamily="34" charset="0"/>
                <a:cs typeface="Arial" pitchFamily="34" charset="0"/>
              </a:rPr>
              <a:t>Recomendaciones</a:t>
            </a:r>
          </a:p>
        </p:txBody>
      </p:sp>
    </p:spTree>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AutoShape 2" descr="Resultado de imagen para Imagenes de verificacion imagenes"/>
          <p:cNvSpPr>
            <a:spLocks noChangeAspect="1" noChangeArrowheads="1"/>
          </p:cNvSpPr>
          <p:nvPr/>
        </p:nvSpPr>
        <p:spPr bwMode="auto">
          <a:xfrm>
            <a:off x="52388" y="-136525"/>
            <a:ext cx="304800" cy="304800"/>
          </a:xfrm>
          <a:prstGeom prst="rect">
            <a:avLst/>
          </a:prstGeom>
          <a:noFill/>
          <a:ln w="9525">
            <a:noFill/>
            <a:miter lim="800000"/>
            <a:headEnd/>
            <a:tailEnd/>
          </a:ln>
        </p:spPr>
        <p:txBody>
          <a:bodyPr/>
          <a:lstStyle/>
          <a:p>
            <a:endParaRPr lang="es-ES" dirty="0"/>
          </a:p>
        </p:txBody>
      </p:sp>
      <p:pic>
        <p:nvPicPr>
          <p:cNvPr id="9" name="Picture 2"/>
          <p:cNvPicPr>
            <a:picLocks noChangeAspect="1" noChangeArrowheads="1"/>
          </p:cNvPicPr>
          <p:nvPr/>
        </p:nvPicPr>
        <p:blipFill>
          <a:blip r:embed="rId2" cstate="print"/>
          <a:srcRect t="60274"/>
          <a:stretch>
            <a:fillRect/>
          </a:stretch>
        </p:blipFill>
        <p:spPr bwMode="auto">
          <a:xfrm>
            <a:off x="785786" y="2643182"/>
            <a:ext cx="7358114" cy="2928958"/>
          </a:xfrm>
          <a:prstGeom prst="rect">
            <a:avLst/>
          </a:prstGeom>
          <a:noFill/>
          <a:ln w="9525">
            <a:noFill/>
            <a:miter lim="800000"/>
            <a:headEnd/>
            <a:tailEnd/>
          </a:ln>
          <a:effectLst/>
        </p:spPr>
      </p:pic>
      <p:sp>
        <p:nvSpPr>
          <p:cNvPr id="96258" name="Rectangle 2"/>
          <p:cNvSpPr>
            <a:spLocks noChangeArrowheads="1"/>
          </p:cNvSpPr>
          <p:nvPr/>
        </p:nvSpPr>
        <p:spPr bwMode="auto">
          <a:xfrm rot="10800000" flipV="1">
            <a:off x="500034" y="868174"/>
            <a:ext cx="8001024" cy="207749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50000"/>
              </a:lnSpc>
              <a:spcBef>
                <a:spcPct val="0"/>
              </a:spcBef>
              <a:spcAft>
                <a:spcPct val="0"/>
              </a:spcAft>
              <a:buClrTx/>
              <a:buSzTx/>
              <a:buFontTx/>
              <a:buNone/>
              <a:tabLst/>
            </a:pPr>
            <a:endParaRPr kumimoji="0" lang="es-VE" sz="1800" b="0" i="0" u="none" strike="noStrike" cap="none" normalizeH="0" baseline="0" dirty="0">
              <a:ln>
                <a:noFill/>
              </a:ln>
              <a:solidFill>
                <a:schemeClr val="tx1"/>
              </a:solidFill>
              <a:effectLst/>
              <a:latin typeface="Arial" pitchFamily="34" charset="0"/>
            </a:endParaRPr>
          </a:p>
          <a:p>
            <a:pPr marL="0" marR="0" lvl="0" indent="0" algn="just" defTabSz="914400" rtl="0" eaLnBrk="0" fontAlgn="base" latinLnBrk="0" hangingPunct="0">
              <a:lnSpc>
                <a:spcPct val="150000"/>
              </a:lnSpc>
              <a:spcBef>
                <a:spcPct val="0"/>
              </a:spcBef>
              <a:spcAft>
                <a:spcPct val="0"/>
              </a:spcAft>
              <a:buClrTx/>
              <a:buSzTx/>
              <a:buFont typeface="Wingdings" pitchFamily="2" charset="2"/>
              <a:buChar char="v"/>
              <a:tabLst/>
            </a:pPr>
            <a:r>
              <a:rPr kumimoji="0" lang="es-VE" sz="1400" b="0" i="0" u="none" strike="noStrike" cap="none" normalizeH="0" baseline="0" dirty="0">
                <a:ln>
                  <a:noFill/>
                </a:ln>
                <a:solidFill>
                  <a:schemeClr val="tx1"/>
                </a:solidFill>
                <a:effectLst/>
                <a:latin typeface="Arial" pitchFamily="34" charset="0"/>
                <a:ea typeface="Calibri" pitchFamily="34" charset="0"/>
                <a:cs typeface="Arial" pitchFamily="34" charset="0"/>
              </a:rPr>
              <a:t>Se debe establecer de forma clara los alcances conceptuales que contiene la información preliminar: Bases de diseño, Lista de equipos, presupuestos disponibles (Flujo de caja), documentos de aprobación, con la finalidad de tener los fondos disponibles para realizar el desarrollo del proyecto.</a:t>
            </a:r>
            <a:endParaRPr kumimoji="0" lang="es-VE" sz="1400" b="0" i="0" u="none" strike="noStrike" cap="none" normalizeH="0" baseline="0" dirty="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s-VE" sz="1800" b="0" i="0" u="none" strike="noStrike" cap="none" normalizeH="0" baseline="0" dirty="0">
              <a:ln>
                <a:noFill/>
              </a:ln>
              <a:solidFill>
                <a:schemeClr val="tx1"/>
              </a:solidFill>
              <a:effectLst/>
              <a:latin typeface="Arial" pitchFamily="34" charset="0"/>
            </a:endParaRPr>
          </a:p>
        </p:txBody>
      </p:sp>
      <p:pic>
        <p:nvPicPr>
          <p:cNvPr id="96259" name="Picture 3"/>
          <p:cNvPicPr>
            <a:picLocks noChangeAspect="1" noChangeArrowheads="1"/>
          </p:cNvPicPr>
          <p:nvPr/>
        </p:nvPicPr>
        <p:blipFill>
          <a:blip r:embed="rId3"/>
          <a:srcRect/>
          <a:stretch>
            <a:fillRect/>
          </a:stretch>
        </p:blipFill>
        <p:spPr bwMode="auto">
          <a:xfrm>
            <a:off x="1000100" y="3071810"/>
            <a:ext cx="2271710" cy="1847850"/>
          </a:xfrm>
          <a:prstGeom prst="ellipse">
            <a:avLst/>
          </a:prstGeom>
          <a:ln>
            <a:noFill/>
          </a:ln>
          <a:effectLst>
            <a:softEdge rad="112500"/>
          </a:effectLst>
        </p:spPr>
      </p:pic>
      <p:sp>
        <p:nvSpPr>
          <p:cNvPr id="96261" name="AutoShape 5" descr="Image result for subestaciones electricas"/>
          <p:cNvSpPr>
            <a:spLocks noChangeAspect="1" noChangeArrowheads="1"/>
          </p:cNvSpPr>
          <p:nvPr/>
        </p:nvSpPr>
        <p:spPr bwMode="auto">
          <a:xfrm>
            <a:off x="155575" y="-731838"/>
            <a:ext cx="2009775" cy="1524001"/>
          </a:xfrm>
          <a:prstGeom prst="rect">
            <a:avLst/>
          </a:prstGeom>
          <a:noFill/>
        </p:spPr>
        <p:txBody>
          <a:bodyPr vert="horz" wrap="square" lIns="91440" tIns="45720" rIns="91440" bIns="45720" numCol="1" anchor="t" anchorCtr="0" compatLnSpc="1">
            <a:prstTxWarp prst="textNoShape">
              <a:avLst/>
            </a:prstTxWarp>
          </a:bodyPr>
          <a:lstStyle/>
          <a:p>
            <a:endParaRPr lang="es-VE" dirty="0"/>
          </a:p>
        </p:txBody>
      </p:sp>
      <p:pic>
        <p:nvPicPr>
          <p:cNvPr id="96262" name="Picture 6"/>
          <p:cNvPicPr>
            <a:picLocks noChangeAspect="1" noChangeArrowheads="1"/>
          </p:cNvPicPr>
          <p:nvPr/>
        </p:nvPicPr>
        <p:blipFill>
          <a:blip r:embed="rId4"/>
          <a:srcRect/>
          <a:stretch>
            <a:fillRect/>
          </a:stretch>
        </p:blipFill>
        <p:spPr bwMode="auto">
          <a:xfrm>
            <a:off x="3500430" y="3000372"/>
            <a:ext cx="2071702" cy="2000264"/>
          </a:xfrm>
          <a:prstGeom prst="ellipse">
            <a:avLst/>
          </a:prstGeom>
          <a:ln>
            <a:noFill/>
          </a:ln>
          <a:effectLst>
            <a:softEdge rad="112500"/>
          </a:effectLst>
        </p:spPr>
      </p:pic>
      <p:pic>
        <p:nvPicPr>
          <p:cNvPr id="96263" name="Picture 7"/>
          <p:cNvPicPr>
            <a:picLocks noChangeAspect="1" noChangeArrowheads="1"/>
          </p:cNvPicPr>
          <p:nvPr/>
        </p:nvPicPr>
        <p:blipFill>
          <a:blip r:embed="rId5"/>
          <a:srcRect/>
          <a:stretch>
            <a:fillRect/>
          </a:stretch>
        </p:blipFill>
        <p:spPr bwMode="auto">
          <a:xfrm>
            <a:off x="5857884" y="3000372"/>
            <a:ext cx="2071702" cy="1928826"/>
          </a:xfrm>
          <a:prstGeom prst="ellipse">
            <a:avLst/>
          </a:prstGeom>
          <a:ln>
            <a:noFill/>
          </a:ln>
          <a:effectLst>
            <a:softEdge rad="112500"/>
          </a:effectLst>
        </p:spPr>
      </p:pic>
      <p:sp>
        <p:nvSpPr>
          <p:cNvPr id="11" name="10 Redondear rectángulo de esquina diagonal"/>
          <p:cNvSpPr/>
          <p:nvPr/>
        </p:nvSpPr>
        <p:spPr>
          <a:xfrm>
            <a:off x="928662" y="214290"/>
            <a:ext cx="7215206" cy="571500"/>
          </a:xfrm>
          <a:prstGeom prst="round2DiagRect">
            <a:avLst/>
          </a:prstGeom>
          <a:noFill/>
          <a:ln w="12700">
            <a:noFill/>
          </a:ln>
        </p:spPr>
        <p:style>
          <a:lnRef idx="1">
            <a:schemeClr val="accent1"/>
          </a:lnRef>
          <a:fillRef idx="3">
            <a:schemeClr val="accent1"/>
          </a:fillRef>
          <a:effectRef idx="2">
            <a:schemeClr val="accent1"/>
          </a:effectRef>
          <a:fontRef idx="minor">
            <a:schemeClr val="lt1"/>
          </a:fontRef>
        </p:style>
        <p:txBody>
          <a:bodyPr lIns="102401" tIns="51200" rIns="102401" bIns="51200" anchor="ctr"/>
          <a:lstStyle/>
          <a:p>
            <a:pPr algn="ctr" fontAlgn="auto">
              <a:spcBef>
                <a:spcPts val="0"/>
              </a:spcBef>
              <a:spcAft>
                <a:spcPts val="0"/>
              </a:spcAft>
              <a:defRPr/>
            </a:pPr>
            <a:r>
              <a:rPr lang="es-VE" b="1" dirty="0">
                <a:ln>
                  <a:solidFill>
                    <a:sysClr val="windowText" lastClr="000000"/>
                  </a:solidFill>
                </a:ln>
                <a:solidFill>
                  <a:schemeClr val="tx1"/>
                </a:solidFill>
                <a:latin typeface="Arial" pitchFamily="34" charset="0"/>
                <a:cs typeface="Arial" pitchFamily="34" charset="0"/>
              </a:rPr>
              <a:t>Recomendaciones</a:t>
            </a:r>
          </a:p>
        </p:txBody>
      </p:sp>
      <p:sp>
        <p:nvSpPr>
          <p:cNvPr id="12" name="Rectangle 2"/>
          <p:cNvSpPr>
            <a:spLocks noChangeArrowheads="1"/>
          </p:cNvSpPr>
          <p:nvPr/>
        </p:nvSpPr>
        <p:spPr bwMode="auto">
          <a:xfrm rot="10800000" flipV="1">
            <a:off x="500034" y="5557644"/>
            <a:ext cx="8001024" cy="52322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s-VE" sz="1400" b="0" i="0" u="none" strike="noStrike" cap="none" normalizeH="0" baseline="0" dirty="0">
                <a:ln>
                  <a:noFill/>
                </a:ln>
                <a:solidFill>
                  <a:schemeClr val="tx1"/>
                </a:solidFill>
                <a:effectLst/>
                <a:latin typeface="Arial" pitchFamily="34" charset="0"/>
              </a:rPr>
              <a:t>Las</a:t>
            </a:r>
            <a:r>
              <a:rPr kumimoji="0" lang="es-VE" sz="1400" b="0" i="0" u="none" strike="noStrike" cap="none" normalizeH="0" dirty="0">
                <a:ln>
                  <a:noFill/>
                </a:ln>
                <a:solidFill>
                  <a:schemeClr val="tx1"/>
                </a:solidFill>
                <a:effectLst/>
                <a:latin typeface="Arial" pitchFamily="34" charset="0"/>
              </a:rPr>
              <a:t> opciones tecnológicas deben ser cuidadosamente analizadas para asegurar que el proyecto tenga un comienzo fundamentado sobre bases firmes.</a:t>
            </a:r>
            <a:endParaRPr kumimoji="0" lang="es-VE" sz="1400" b="0" i="0" u="none" strike="noStrike" cap="none" normalizeH="0" baseline="0" dirty="0">
              <a:ln>
                <a:noFill/>
              </a:ln>
              <a:solidFill>
                <a:schemeClr val="tx1"/>
              </a:solidFill>
              <a:effectLst/>
              <a:latin typeface="Arial" pitchFamily="34" charset="0"/>
            </a:endParaRPr>
          </a:p>
        </p:txBody>
      </p:sp>
    </p:spTree>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18 Redondear rectángulo de esquina diagonal"/>
          <p:cNvSpPr/>
          <p:nvPr/>
        </p:nvSpPr>
        <p:spPr>
          <a:xfrm>
            <a:off x="1285852" y="285728"/>
            <a:ext cx="7215206" cy="571500"/>
          </a:xfrm>
          <a:prstGeom prst="round2DiagRect">
            <a:avLst/>
          </a:prstGeom>
          <a:noFill/>
          <a:ln w="12700">
            <a:noFill/>
          </a:ln>
        </p:spPr>
        <p:style>
          <a:lnRef idx="1">
            <a:schemeClr val="accent1"/>
          </a:lnRef>
          <a:fillRef idx="3">
            <a:schemeClr val="accent1"/>
          </a:fillRef>
          <a:effectRef idx="2">
            <a:schemeClr val="accent1"/>
          </a:effectRef>
          <a:fontRef idx="minor">
            <a:schemeClr val="lt1"/>
          </a:fontRef>
        </p:style>
        <p:txBody>
          <a:bodyPr lIns="102401" tIns="51200" rIns="102401" bIns="51200" anchor="ctr"/>
          <a:lstStyle/>
          <a:p>
            <a:pPr algn="ctr" fontAlgn="auto">
              <a:spcBef>
                <a:spcPts val="0"/>
              </a:spcBef>
              <a:spcAft>
                <a:spcPts val="0"/>
              </a:spcAft>
              <a:defRPr/>
            </a:pPr>
            <a:r>
              <a:rPr lang="es-VE" b="1" dirty="0">
                <a:ln>
                  <a:solidFill>
                    <a:sysClr val="windowText" lastClr="000000"/>
                  </a:solidFill>
                </a:ln>
                <a:solidFill>
                  <a:schemeClr val="tx1"/>
                </a:solidFill>
                <a:latin typeface="Arial" pitchFamily="34" charset="0"/>
                <a:cs typeface="Arial" pitchFamily="34" charset="0"/>
              </a:rPr>
              <a:t>MUCHAS  GRACIAS  </a:t>
            </a:r>
          </a:p>
        </p:txBody>
      </p:sp>
      <p:pic>
        <p:nvPicPr>
          <p:cNvPr id="6" name="Picture 2" descr="http://ibiorem.com/wp-content/uploads/2015/05/el-arbol-de-la-vida.jpg"/>
          <p:cNvPicPr>
            <a:picLocks noChangeAspect="1" noChangeArrowheads="1"/>
          </p:cNvPicPr>
          <p:nvPr/>
        </p:nvPicPr>
        <p:blipFill>
          <a:blip r:embed="rId2" cstate="print"/>
          <a:srcRect/>
          <a:stretch>
            <a:fillRect/>
          </a:stretch>
        </p:blipFill>
        <p:spPr bwMode="auto">
          <a:xfrm>
            <a:off x="0" y="1285860"/>
            <a:ext cx="9144000" cy="5572140"/>
          </a:xfrm>
          <a:prstGeom prst="rect">
            <a:avLst/>
          </a:prstGeom>
          <a:noFill/>
          <a:ln w="9525">
            <a:noFill/>
            <a:miter lim="800000"/>
            <a:headEnd/>
            <a:tailEnd/>
          </a:ln>
        </p:spPr>
      </p:pic>
      <p:pic>
        <p:nvPicPr>
          <p:cNvPr id="10" name="Imagen 2"/>
          <p:cNvPicPr>
            <a:picLocks noChangeAspect="1" noChangeArrowheads="1"/>
          </p:cNvPicPr>
          <p:nvPr/>
        </p:nvPicPr>
        <p:blipFill>
          <a:blip r:embed="rId3" cstate="print"/>
          <a:srcRect/>
          <a:stretch>
            <a:fillRect/>
          </a:stretch>
        </p:blipFill>
        <p:spPr bwMode="auto">
          <a:xfrm>
            <a:off x="0" y="0"/>
            <a:ext cx="1119693" cy="1167432"/>
          </a:xfrm>
          <a:prstGeom prst="rect">
            <a:avLst/>
          </a:prstGeom>
          <a:noFill/>
          <a:ln w="9525">
            <a:noFill/>
            <a:miter lim="800000"/>
            <a:headEnd/>
            <a:tailEnd/>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5" name="Rectangle 1"/>
          <p:cNvSpPr>
            <a:spLocks noChangeArrowheads="1"/>
          </p:cNvSpPr>
          <p:nvPr/>
        </p:nvSpPr>
        <p:spPr bwMode="auto">
          <a:xfrm>
            <a:off x="1285852" y="214290"/>
            <a:ext cx="7474799" cy="959197"/>
          </a:xfrm>
          <a:prstGeom prst="rect">
            <a:avLst/>
          </a:prstGeom>
          <a:noFill/>
          <a:ln>
            <a:noFill/>
            <a:headEnd/>
            <a:tailEnd/>
          </a:ln>
        </p:spPr>
        <p:style>
          <a:lnRef idx="1">
            <a:schemeClr val="dk1"/>
          </a:lnRef>
          <a:fillRef idx="2">
            <a:schemeClr val="dk1"/>
          </a:fillRef>
          <a:effectRef idx="1">
            <a:schemeClr val="dk1"/>
          </a:effectRef>
          <a:fontRef idx="minor">
            <a:schemeClr val="dk1"/>
          </a:fontRef>
        </p:style>
        <p:txBody>
          <a:bodyPr vert="horz" wrap="square" lIns="409446" tIns="126960" rIns="91440" bIns="0" numCol="1" anchor="ctr" anchorCtr="0" compatLnSpc="1">
            <a:prstTxWarp prst="textNoShape">
              <a:avLst/>
            </a:prstTxWarp>
            <a:spAutoFit/>
          </a:bodyPr>
          <a:lstStyle/>
          <a:p>
            <a:pPr marL="457200" marR="0" lvl="1" indent="0" algn="ctr" defTabSz="914400" eaLnBrk="1" fontAlgn="auto" latinLnBrk="0" hangingPunct="1">
              <a:lnSpc>
                <a:spcPct val="100000"/>
              </a:lnSpc>
              <a:spcBef>
                <a:spcPts val="0"/>
              </a:spcBef>
              <a:spcAft>
                <a:spcPts val="0"/>
              </a:spcAft>
              <a:buClrTx/>
              <a:buSzTx/>
              <a:tabLst/>
              <a:defRPr/>
            </a:pPr>
            <a:r>
              <a:rPr lang="es-ES" b="1" dirty="0">
                <a:ln>
                  <a:solidFill>
                    <a:sysClr val="windowText" lastClr="000000"/>
                  </a:solidFill>
                </a:ln>
                <a:solidFill>
                  <a:schemeClr val="tx1"/>
                </a:solidFill>
                <a:latin typeface="Arial" pitchFamily="34" charset="0"/>
                <a:cs typeface="Arial" pitchFamily="34" charset="0"/>
              </a:rPr>
              <a:t>Componentes y parámetros principales de una Subestación Eléctrica.</a:t>
            </a:r>
          </a:p>
          <a:p>
            <a:pPr marL="914400" marR="0" lvl="2" indent="0" algn="l" defTabSz="914400" rtl="0" eaLnBrk="0" fontAlgn="base" latinLnBrk="0" hangingPunct="0">
              <a:lnSpc>
                <a:spcPct val="100000"/>
              </a:lnSpc>
              <a:spcBef>
                <a:spcPct val="0"/>
              </a:spcBef>
              <a:spcAft>
                <a:spcPct val="0"/>
              </a:spcAft>
              <a:buClrTx/>
              <a:buSzTx/>
              <a:tabLst/>
            </a:pPr>
            <a:endParaRPr kumimoji="0" lang="es-ES" i="0" u="none" strike="noStrike" cap="none" normalizeH="0" baseline="0" dirty="0">
              <a:ln>
                <a:noFill/>
              </a:ln>
              <a:solidFill>
                <a:schemeClr val="tx1"/>
              </a:solidFill>
              <a:effectLst/>
              <a:latin typeface="Arial" pitchFamily="34" charset="0"/>
            </a:endParaRPr>
          </a:p>
        </p:txBody>
      </p:sp>
      <p:sp>
        <p:nvSpPr>
          <p:cNvPr id="134148" name="Rectangle 4"/>
          <p:cNvSpPr>
            <a:spLocks noChangeArrowheads="1"/>
          </p:cNvSpPr>
          <p:nvPr/>
        </p:nvSpPr>
        <p:spPr bwMode="auto">
          <a:xfrm>
            <a:off x="1142976" y="6000768"/>
            <a:ext cx="7715304" cy="475519"/>
          </a:xfrm>
          <a:prstGeom prst="rect">
            <a:avLst/>
          </a:prstGeom>
          <a:noFill/>
          <a:ln w="9525">
            <a:solidFill>
              <a:schemeClr val="tx1"/>
            </a:solidFill>
            <a:prstDash val="dashDot"/>
            <a:miter lim="800000"/>
            <a:headEnd/>
            <a:tailEnd/>
          </a:ln>
          <a:effectLst/>
        </p:spPr>
        <p:style>
          <a:lnRef idx="0">
            <a:scrgbClr r="0" g="0" b="0"/>
          </a:lnRef>
          <a:fillRef idx="1003">
            <a:schemeClr val="lt1"/>
          </a:fillRef>
          <a:effectRef idx="0">
            <a:scrgbClr r="0" g="0" b="0"/>
          </a:effectRef>
          <a:fontRef idx="major"/>
        </p:style>
        <p:txBody>
          <a:bodyPr vert="horz" wrap="square" lIns="685584" tIns="152352" rIns="91440" bIns="38088" numCol="1" anchor="ctr" anchorCtr="0" compatLnSpc="1">
            <a:prstTxWarp prst="textNoShape">
              <a:avLst/>
            </a:prstTxWarp>
            <a:spAutoFit/>
          </a:bodyPr>
          <a:lstStyle/>
          <a:p>
            <a:pPr marL="0" marR="0" lvl="0" indent="0" algn="just" defTabSz="914400" rtl="0" eaLnBrk="0" fontAlgn="base" latinLnBrk="0" hangingPunct="0">
              <a:lnSpc>
                <a:spcPct val="150000"/>
              </a:lnSpc>
              <a:spcBef>
                <a:spcPct val="0"/>
              </a:spcBef>
              <a:spcAft>
                <a:spcPct val="0"/>
              </a:spcAft>
              <a:buClrTx/>
              <a:buSzTx/>
              <a:buFontTx/>
              <a:buChar char="•"/>
              <a:tabLst/>
            </a:pPr>
            <a:r>
              <a:rPr kumimoji="0" lang="es-VE" sz="1400" b="0" i="0" u="none" strike="noStrike" cap="none" normalizeH="0" baseline="0" dirty="0">
                <a:ln>
                  <a:noFill/>
                </a:ln>
                <a:solidFill>
                  <a:srgbClr val="000000"/>
                </a:solidFill>
                <a:effectLst/>
                <a:latin typeface="Arial" pitchFamily="34" charset="0"/>
                <a:ea typeface="ArialMT"/>
                <a:cs typeface="Arial" pitchFamily="34" charset="0"/>
              </a:rPr>
              <a:t>Tiempo de vida útil promedio de equipos: 20 años.</a:t>
            </a:r>
            <a:endParaRPr kumimoji="0" lang="es-VE" sz="1400" b="0" i="0" u="none" strike="noStrike" cap="none" normalizeH="0" baseline="0" dirty="0">
              <a:ln>
                <a:noFill/>
              </a:ln>
              <a:solidFill>
                <a:schemeClr val="tx1"/>
              </a:solidFill>
              <a:effectLst/>
              <a:latin typeface="Arial" pitchFamily="34" charset="0"/>
              <a:cs typeface="Arial" pitchFamily="34" charset="0"/>
            </a:endParaRPr>
          </a:p>
        </p:txBody>
      </p:sp>
      <p:pic>
        <p:nvPicPr>
          <p:cNvPr id="134149" name="Imagen 4"/>
          <p:cNvPicPr>
            <a:picLocks noChangeAspect="1" noChangeArrowheads="1"/>
          </p:cNvPicPr>
          <p:nvPr/>
        </p:nvPicPr>
        <p:blipFill>
          <a:blip r:embed="rId2" cstate="print"/>
          <a:srcRect/>
          <a:stretch>
            <a:fillRect/>
          </a:stretch>
        </p:blipFill>
        <p:spPr bwMode="auto">
          <a:xfrm>
            <a:off x="5000628" y="2071678"/>
            <a:ext cx="4143372" cy="3344862"/>
          </a:xfrm>
          <a:prstGeom prst="rect">
            <a:avLst/>
          </a:prstGeom>
          <a:noFill/>
          <a:ln w="9525">
            <a:noFill/>
            <a:miter lim="800000"/>
            <a:headEnd/>
            <a:tailEnd/>
          </a:ln>
        </p:spPr>
      </p:pic>
      <p:sp>
        <p:nvSpPr>
          <p:cNvPr id="12" name="11 Rectángulo"/>
          <p:cNvSpPr/>
          <p:nvPr/>
        </p:nvSpPr>
        <p:spPr>
          <a:xfrm>
            <a:off x="2500298" y="1214422"/>
            <a:ext cx="5357850" cy="307777"/>
          </a:xfrm>
          <a:prstGeom prst="rect">
            <a:avLst/>
          </a:prstGeom>
        </p:spPr>
        <p:txBody>
          <a:bodyPr wrap="square">
            <a:spAutoFit/>
          </a:bodyPr>
          <a:lstStyle/>
          <a:p>
            <a:pPr marL="1371600" lvl="3"/>
            <a:r>
              <a:rPr lang="es-VE" sz="1400" b="1" dirty="0">
                <a:latin typeface="Arial" pitchFamily="34" charset="0"/>
                <a:ea typeface="Times New Roman" pitchFamily="18" charset="0"/>
                <a:cs typeface="Arial" pitchFamily="34" charset="0"/>
              </a:rPr>
              <a:t>TECNOLOGÍA AIS</a:t>
            </a:r>
            <a:endParaRPr lang="es-VE" sz="1400" b="1" i="1" dirty="0">
              <a:latin typeface="Arial" pitchFamily="34" charset="0"/>
              <a:ea typeface="Times New Roman" pitchFamily="18" charset="0"/>
              <a:cs typeface="Arial" pitchFamily="34" charset="0"/>
            </a:endParaRPr>
          </a:p>
        </p:txBody>
      </p:sp>
      <p:graphicFrame>
        <p:nvGraphicFramePr>
          <p:cNvPr id="17" name="16 Diagrama"/>
          <p:cNvGraphicFramePr/>
          <p:nvPr/>
        </p:nvGraphicFramePr>
        <p:xfrm>
          <a:off x="-642974" y="1571612"/>
          <a:ext cx="6096000" cy="4064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34151" name="AutoShape 7" descr="https://www.energy.siemens.com/co/pool/hq/power-transmission/high-voltage-substations/air-insulated-switchgear/ais_144.jp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s-ES"/>
          </a:p>
        </p:txBody>
      </p:sp>
      <p:pic>
        <p:nvPicPr>
          <p:cNvPr id="134152" name="Picture 8"/>
          <p:cNvPicPr>
            <a:picLocks noChangeAspect="1" noChangeArrowheads="1"/>
          </p:cNvPicPr>
          <p:nvPr/>
        </p:nvPicPr>
        <p:blipFill>
          <a:blip r:embed="rId8" cstate="print"/>
          <a:srcRect/>
          <a:stretch>
            <a:fillRect/>
          </a:stretch>
        </p:blipFill>
        <p:spPr bwMode="auto">
          <a:xfrm>
            <a:off x="0" y="1357297"/>
            <a:ext cx="1357290" cy="1696611"/>
          </a:xfrm>
          <a:prstGeom prst="ellipse">
            <a:avLst/>
          </a:prstGeom>
          <a:ln>
            <a:noFill/>
          </a:ln>
          <a:effectLst>
            <a:softEdge rad="112500"/>
          </a:effectLst>
        </p:spPr>
      </p:pic>
      <p:pic>
        <p:nvPicPr>
          <p:cNvPr id="134154" name="Picture 10"/>
          <p:cNvPicPr>
            <a:picLocks noChangeAspect="1" noChangeArrowheads="1"/>
          </p:cNvPicPr>
          <p:nvPr/>
        </p:nvPicPr>
        <p:blipFill>
          <a:blip r:embed="rId9" cstate="print"/>
          <a:srcRect/>
          <a:stretch>
            <a:fillRect/>
          </a:stretch>
        </p:blipFill>
        <p:spPr bwMode="auto">
          <a:xfrm>
            <a:off x="0" y="4357694"/>
            <a:ext cx="1301958" cy="1285884"/>
          </a:xfrm>
          <a:prstGeom prst="ellipse">
            <a:avLst/>
          </a:prstGeom>
          <a:ln>
            <a:noFill/>
          </a:ln>
          <a:effectLst>
            <a:softEdge rad="112500"/>
          </a:effectLst>
        </p:spPr>
      </p:pic>
      <p:pic>
        <p:nvPicPr>
          <p:cNvPr id="134155" name="Picture 11"/>
          <p:cNvPicPr>
            <a:picLocks noChangeAspect="1" noChangeArrowheads="1"/>
          </p:cNvPicPr>
          <p:nvPr/>
        </p:nvPicPr>
        <p:blipFill>
          <a:blip r:embed="rId10" cstate="print"/>
          <a:srcRect/>
          <a:stretch>
            <a:fillRect/>
          </a:stretch>
        </p:blipFill>
        <p:spPr bwMode="auto">
          <a:xfrm>
            <a:off x="0" y="2928934"/>
            <a:ext cx="1276695" cy="1357322"/>
          </a:xfrm>
          <a:prstGeom prst="ellipse">
            <a:avLst/>
          </a:prstGeom>
          <a:ln>
            <a:noFill/>
          </a:ln>
          <a:effectLst>
            <a:softEdge rad="112500"/>
          </a:effectLst>
        </p:spPr>
      </p:pic>
      <p:pic>
        <p:nvPicPr>
          <p:cNvPr id="13" name="Imagen 2"/>
          <p:cNvPicPr>
            <a:picLocks noChangeAspect="1" noChangeArrowheads="1"/>
          </p:cNvPicPr>
          <p:nvPr/>
        </p:nvPicPr>
        <p:blipFill>
          <a:blip r:embed="rId11" cstate="print"/>
          <a:srcRect/>
          <a:stretch>
            <a:fillRect/>
          </a:stretch>
        </p:blipFill>
        <p:spPr bwMode="auto">
          <a:xfrm>
            <a:off x="0" y="0"/>
            <a:ext cx="1119693" cy="1167432"/>
          </a:xfrm>
          <a:prstGeom prst="rect">
            <a:avLst/>
          </a:prstGeom>
          <a:noFill/>
          <a:ln w="9525">
            <a:noFill/>
            <a:miter lim="800000"/>
            <a:headEnd/>
            <a:tailEnd/>
          </a:ln>
        </p:spPr>
      </p:pic>
    </p:spTree>
  </p:cSld>
  <p:clrMapOvr>
    <a:masterClrMapping/>
  </p:clrMapOvr>
</p:sld>
</file>

<file path=ppt/theme/theme1.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7695</TotalTime>
  <Words>7642</Words>
  <Application>Microsoft Office PowerPoint</Application>
  <PresentationFormat>Carta (216 x 279 mm)</PresentationFormat>
  <Paragraphs>1137</Paragraphs>
  <Slides>85</Slides>
  <Notes>0</Notes>
  <HiddenSlides>0</HiddenSlides>
  <MMClips>0</MMClips>
  <ScaleCrop>false</ScaleCrop>
  <HeadingPairs>
    <vt:vector size="6" baseType="variant">
      <vt:variant>
        <vt:lpstr>Fuentes usadas</vt:lpstr>
      </vt:variant>
      <vt:variant>
        <vt:i4>9</vt:i4>
      </vt:variant>
      <vt:variant>
        <vt:lpstr>Tema</vt:lpstr>
      </vt:variant>
      <vt:variant>
        <vt:i4>1</vt:i4>
      </vt:variant>
      <vt:variant>
        <vt:lpstr>Títulos de diapositiva</vt:lpstr>
      </vt:variant>
      <vt:variant>
        <vt:i4>85</vt:i4>
      </vt:variant>
    </vt:vector>
  </HeadingPairs>
  <TitlesOfParts>
    <vt:vector size="95" baseType="lpstr">
      <vt:lpstr>Aharoni</vt:lpstr>
      <vt:lpstr>Arial</vt:lpstr>
      <vt:lpstr>Calibri</vt:lpstr>
      <vt:lpstr>Comic Sans MS</vt:lpstr>
      <vt:lpstr>Elephant</vt:lpstr>
      <vt:lpstr>Helvetica</vt:lpstr>
      <vt:lpstr>Times New Roman</vt:lpstr>
      <vt:lpstr>Verdana</vt:lpstr>
      <vt:lpstr>Wingdings</vt:lpstr>
      <vt:lpstr>Tema de Office</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Diapositiva 1</dc:title>
  <dc:creator>Alex</dc:creator>
  <cp:lastModifiedBy>ElectroEnergy Especialistas en Electricidad</cp:lastModifiedBy>
  <cp:revision>738</cp:revision>
  <dcterms:created xsi:type="dcterms:W3CDTF">2016-03-29T02:31:05Z</dcterms:created>
  <dcterms:modified xsi:type="dcterms:W3CDTF">2023-04-23T12:31:51Z</dcterms:modified>
</cp:coreProperties>
</file>