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8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67" y="1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932018-D63D-4E3D-B02E-E419C5623AFE}" type="datetimeFigureOut">
              <a:rPr lang="es-CO" smtClean="0"/>
              <a:t>17/11/2023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93FA13-A523-4CE9-B573-3C04A15DD12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32674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222D87E8-DA18-5F81-3F2B-6455FA5C204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59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46BF679-B237-4445-A421-3D9CF4519187}" type="slidenum">
              <a:rPr kumimoji="0" lang="en-US" altLang="es-CO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5988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s-CO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74754" name="Rectangle 2">
            <a:extLst>
              <a:ext uri="{FF2B5EF4-FFF2-40B4-BE49-F238E27FC236}">
                <a16:creationId xmlns:a16="http://schemas.microsoft.com/office/drawing/2014/main" id="{54FAE4F9-B118-38BA-5F2F-49A4EE7A67E2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74755" name="Rectangle 3">
            <a:extLst>
              <a:ext uri="{FF2B5EF4-FFF2-40B4-BE49-F238E27FC236}">
                <a16:creationId xmlns:a16="http://schemas.microsoft.com/office/drawing/2014/main" id="{1785601B-C79F-E97A-92E9-229F41E7E15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72" tIns="44442" rIns="90472" bIns="44442"/>
          <a:lstStyle/>
          <a:p>
            <a:endParaRPr lang="es-ES_tradnl" altLang="es-C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673C12-F356-4944-962E-94835FC0FC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7AB637D-49C8-4EAE-8C93-0B5674B79D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P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431AF16-2F9E-40CA-9E25-958193F3C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B5D1D-C8CE-416E-90CD-B034FE9167E7}" type="datetimeFigureOut">
              <a:rPr lang="es-PE" smtClean="0"/>
              <a:t>17/11/2023</a:t>
            </a:fld>
            <a:endParaRPr lang="es-P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64F0209-9604-4F24-889F-852AB1D2D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D9D2D51-1920-4BAC-99DF-A04F95D37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7AA1B-E8AD-4CDC-A48B-0CBE3FACADD5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301600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B9D277-71D5-4B16-AEB5-A263D707F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E2B0BF0-F7F3-4587-A85B-E26D70E750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770F08A-F686-46F3-B4C6-E8ABF8649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B5D1D-C8CE-416E-90CD-B034FE9167E7}" type="datetimeFigureOut">
              <a:rPr lang="es-PE" smtClean="0"/>
              <a:t>17/11/2023</a:t>
            </a:fld>
            <a:endParaRPr lang="es-P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7EC8FAC-7913-4D1A-8B3A-A7F3A9FA1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9BA5B04-3381-47B8-8FEB-46419C82A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7AA1B-E8AD-4CDC-A48B-0CBE3FACADD5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497476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9D55283-CF8C-4DCB-AC8F-F9093557A4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3D9E752-1A43-41D7-89B8-EF7F826175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13CD8C0-5EF4-4365-8297-F449D098E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B5D1D-C8CE-416E-90CD-B034FE9167E7}" type="datetimeFigureOut">
              <a:rPr lang="es-PE" smtClean="0"/>
              <a:t>17/11/2023</a:t>
            </a:fld>
            <a:endParaRPr lang="es-P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A0D5478-411C-4897-B625-39964F722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464E65B-B29B-4F2A-9EF4-3F3D10896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7AA1B-E8AD-4CDC-A48B-0CBE3FACADD5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9344190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71F55-5B84-4023-AEB3-5A064A450203}" type="datetimeFigureOut">
              <a:rPr lang="es-ES" smtClean="0"/>
              <a:t>17/11/2023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D5AC5-3DD9-4C72-B42B-E6ABD7C8A21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5551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A3CF42-CCD0-42B1-BCD5-D226B9F00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35BE8A9-BC07-4A11-AD01-DC89B62446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29B2EC4-CBF3-4644-86C0-840B68F016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B5D1D-C8CE-416E-90CD-B034FE9167E7}" type="datetimeFigureOut">
              <a:rPr lang="es-PE" smtClean="0"/>
              <a:t>17/11/2023</a:t>
            </a:fld>
            <a:endParaRPr lang="es-P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44B834B-1FF2-4377-8F9F-237173ED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EBFD0F5-5AA4-47AB-981C-406A798CC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7AA1B-E8AD-4CDC-A48B-0CBE3FACADD5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253913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8693DB-63F0-405C-917B-C5F171BE0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C0F6183-0085-40B4-AB10-E37B35E431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F822CAA-0472-4F05-81C4-5C3A98B32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B5D1D-C8CE-416E-90CD-B034FE9167E7}" type="datetimeFigureOut">
              <a:rPr lang="es-PE" smtClean="0"/>
              <a:t>17/11/2023</a:t>
            </a:fld>
            <a:endParaRPr lang="es-P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6223606-117C-4DDD-8362-9A856BE50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F565E14-73C5-4B2D-B3CC-5FB95C824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7AA1B-E8AD-4CDC-A48B-0CBE3FACADD5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89834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5DD64EC-F43B-469D-82FB-9FC87FF61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9CFA55F-957E-42E6-83CC-C3019C2621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6BF75E9-032C-4583-A869-6DD41202BF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6F9946E-6057-4C56-A586-A55B869F57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B5D1D-C8CE-416E-90CD-B034FE9167E7}" type="datetimeFigureOut">
              <a:rPr lang="es-PE" smtClean="0"/>
              <a:t>17/11/2023</a:t>
            </a:fld>
            <a:endParaRPr lang="es-PE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26068C9-2B1D-45A4-83D5-CF4B891D1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E44C277-8550-4B13-BD0A-90D824E31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7AA1B-E8AD-4CDC-A48B-0CBE3FACADD5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981134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E59E0A-17CE-4A52-9215-4044987D0B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F3FCCCE-388D-4DDC-AC44-0CF769B146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36CC7BD-4FF7-42CA-A86A-5F94EB3CBE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F8EC7785-F764-4EB3-BC92-6196F32EDD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FF28EA0-FE1A-4131-A95B-1D96C2C7C0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3A9E62A7-C40B-4A58-B264-234D344DC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B5D1D-C8CE-416E-90CD-B034FE9167E7}" type="datetimeFigureOut">
              <a:rPr lang="es-PE" smtClean="0"/>
              <a:t>17/11/2023</a:t>
            </a:fld>
            <a:endParaRPr lang="es-PE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1151A43F-CD27-4FBA-B8CC-A6AEC4A1E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A4317628-87EC-475A-AE2E-6DBB277F8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7AA1B-E8AD-4CDC-A48B-0CBE3FACADD5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989745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796E34-D7DD-4652-95F3-1A8591F99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32DED3B-B9D2-4D68-BB2F-BABC13956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B5D1D-C8CE-416E-90CD-B034FE9167E7}" type="datetimeFigureOut">
              <a:rPr lang="es-PE" smtClean="0"/>
              <a:t>17/11/2023</a:t>
            </a:fld>
            <a:endParaRPr lang="es-PE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01CC133-EBE0-4752-B2AA-2A6BEDD5E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DAD7AB6-626F-4FE2-99EB-B80F9FEC4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7AA1B-E8AD-4CDC-A48B-0CBE3FACADD5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857007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F8336866-F059-411F-8128-1E6180E19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B5D1D-C8CE-416E-90CD-B034FE9167E7}" type="datetimeFigureOut">
              <a:rPr lang="es-PE" smtClean="0"/>
              <a:t>17/11/2023</a:t>
            </a:fld>
            <a:endParaRPr lang="es-PE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331A6E56-7F35-4BDF-8FC3-97F74E0E74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540CE8A-E1E9-4ABB-9667-B7DD0B0ED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7AA1B-E8AD-4CDC-A48B-0CBE3FACADD5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745728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89110D9-532D-4366-BC63-3D2B85D243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876E142-AEE2-4849-8259-E215E84F8C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A5000D2-6B0A-488E-9F6C-C035FF218C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EDD2E13-5B06-45DA-B4E9-46F56B4041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B5D1D-C8CE-416E-90CD-B034FE9167E7}" type="datetimeFigureOut">
              <a:rPr lang="es-PE" smtClean="0"/>
              <a:t>17/11/2023</a:t>
            </a:fld>
            <a:endParaRPr lang="es-PE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F9B695A-3BF9-4E50-B5AF-01F7A2E18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C0CA0D3-7A96-4D56-A918-FD3A808AD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7AA1B-E8AD-4CDC-A48B-0CBE3FACADD5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328857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1D2FB0-3BAC-414E-A4D1-BA4C4E635E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E0B3B70-E816-4A5C-BADD-6874F4A5D8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DE0DD8A-CCDD-4E54-BFE2-182C2961A9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F746FF5-2759-4B17-87E1-18D5DB238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B5D1D-C8CE-416E-90CD-B034FE9167E7}" type="datetimeFigureOut">
              <a:rPr lang="es-PE" smtClean="0"/>
              <a:t>17/11/2023</a:t>
            </a:fld>
            <a:endParaRPr lang="es-PE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B1A80D9-4CA5-413D-98A0-450482468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1F84729-FF37-40ED-A7E3-EEC267E06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7AA1B-E8AD-4CDC-A48B-0CBE3FACADD5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420167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1A15F9E-A130-4885-854D-CCA779C66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A5DF3E8-DFE0-4727-B865-ECED506121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2DC66CC-905F-49A8-80C9-A4442A4F6A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3B5D1D-C8CE-416E-90CD-B034FE9167E7}" type="datetimeFigureOut">
              <a:rPr lang="es-PE" smtClean="0"/>
              <a:t>17/11/2023</a:t>
            </a:fld>
            <a:endParaRPr lang="es-P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D9DF01C-6A86-42F8-8578-6907EE9BF8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F60AD36-ABC7-4DA6-82F0-E5E3BB9C10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67AA1B-E8AD-4CDC-A48B-0CBE3FACADD5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530733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>
            <a:extLst>
              <a:ext uri="{FF2B5EF4-FFF2-40B4-BE49-F238E27FC236}">
                <a16:creationId xmlns:a16="http://schemas.microsoft.com/office/drawing/2014/main" id="{ADA418EB-E746-179A-C6F3-E4D7CF7869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1313" y="700088"/>
            <a:ext cx="1841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CO" sz="900" b="0" i="0" u="none" strike="noStrike" kern="1200" cap="none" spc="0" normalizeH="0" baseline="0" noProof="0">
              <a:ln>
                <a:noFill/>
              </a:ln>
              <a:solidFill>
                <a:srgbClr val="FF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73731" name="Rectangle 3">
            <a:extLst>
              <a:ext uri="{FF2B5EF4-FFF2-40B4-BE49-F238E27FC236}">
                <a16:creationId xmlns:a16="http://schemas.microsoft.com/office/drawing/2014/main" id="{91EE5151-3C14-89C5-BA0A-D909855411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6987" y="-57454"/>
            <a:ext cx="964247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s-CO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LAS METAS DE CADA FASE DEL PROCESO DE EJECUCION DE PROYECTOS</a:t>
            </a:r>
          </a:p>
        </p:txBody>
      </p:sp>
      <p:grpSp>
        <p:nvGrpSpPr>
          <p:cNvPr id="73939" name="Group 211">
            <a:extLst>
              <a:ext uri="{FF2B5EF4-FFF2-40B4-BE49-F238E27FC236}">
                <a16:creationId xmlns:a16="http://schemas.microsoft.com/office/drawing/2014/main" id="{50EC2AED-E426-2247-3C21-818C78185CF6}"/>
              </a:ext>
            </a:extLst>
          </p:cNvPr>
          <p:cNvGrpSpPr>
            <a:grpSpLocks/>
          </p:cNvGrpSpPr>
          <p:nvPr/>
        </p:nvGrpSpPr>
        <p:grpSpPr bwMode="auto">
          <a:xfrm>
            <a:off x="1516062" y="1973262"/>
            <a:ext cx="1765300" cy="3949700"/>
            <a:chOff x="68" y="1026"/>
            <a:chExt cx="1112" cy="2488"/>
          </a:xfrm>
        </p:grpSpPr>
        <p:grpSp>
          <p:nvGrpSpPr>
            <p:cNvPr id="73932" name="Group 204">
              <a:extLst>
                <a:ext uri="{FF2B5EF4-FFF2-40B4-BE49-F238E27FC236}">
                  <a16:creationId xmlns:a16="http://schemas.microsoft.com/office/drawing/2014/main" id="{365E9EC9-F0E3-AF3B-3326-EC975BE31D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54" y="2212"/>
              <a:ext cx="204" cy="184"/>
              <a:chOff x="954" y="2212"/>
              <a:chExt cx="204" cy="184"/>
            </a:xfrm>
          </p:grpSpPr>
          <p:sp>
            <p:nvSpPr>
              <p:cNvPr id="73734" name="AutoShape 6">
                <a:extLst>
                  <a:ext uri="{FF2B5EF4-FFF2-40B4-BE49-F238E27FC236}">
                    <a16:creationId xmlns:a16="http://schemas.microsoft.com/office/drawing/2014/main" id="{BB281ED5-558F-4990-54BB-B0B8C1DC4F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4" y="2212"/>
                <a:ext cx="184" cy="184"/>
              </a:xfrm>
              <a:prstGeom prst="diamond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40161" dir="1106097" algn="ctr" rotWithShape="0">
                  <a:schemeClr val="accent1"/>
                </a:outerShdw>
              </a:effectLst>
            </p:spPr>
            <p:txBody>
              <a:bodyPr wrap="none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CO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3735" name="Rectangle 7">
                <a:extLst>
                  <a:ext uri="{FF2B5EF4-FFF2-40B4-BE49-F238E27FC236}">
                    <a16:creationId xmlns:a16="http://schemas.microsoft.com/office/drawing/2014/main" id="{CEBA9BDA-7361-6C4D-070D-8EACD12A40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4" y="2228"/>
                <a:ext cx="204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488" tIns="44450" rIns="90488" bIns="44450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s-CO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+mn-cs"/>
                  </a:rPr>
                  <a:t>D1</a:t>
                </a:r>
              </a:p>
            </p:txBody>
          </p:sp>
        </p:grpSp>
        <p:grpSp>
          <p:nvGrpSpPr>
            <p:cNvPr id="73933" name="Group 205">
              <a:extLst>
                <a:ext uri="{FF2B5EF4-FFF2-40B4-BE49-F238E27FC236}">
                  <a16:creationId xmlns:a16="http://schemas.microsoft.com/office/drawing/2014/main" id="{906CDD79-1301-58CA-2E10-40EB1186E8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" y="1026"/>
              <a:ext cx="1112" cy="2488"/>
              <a:chOff x="68" y="1026"/>
              <a:chExt cx="1112" cy="2488"/>
            </a:xfrm>
          </p:grpSpPr>
          <p:sp>
            <p:nvSpPr>
              <p:cNvPr id="73737" name="Rectangle 9">
                <a:extLst>
                  <a:ext uri="{FF2B5EF4-FFF2-40B4-BE49-F238E27FC236}">
                    <a16:creationId xmlns:a16="http://schemas.microsoft.com/office/drawing/2014/main" id="{B422D3F3-07A3-D39A-52DF-563C9C1BFF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" y="2164"/>
                <a:ext cx="664" cy="280"/>
              </a:xfrm>
              <a:prstGeom prst="rect">
                <a:avLst/>
              </a:prstGeom>
              <a:solidFill>
                <a:srgbClr val="E92B0B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53882" dir="8100000" algn="ctr" rotWithShape="0">
                  <a:srgbClr val="618FFD"/>
                </a:outerShdw>
              </a:effectLst>
            </p:spPr>
            <p:txBody>
              <a:bodyPr wrap="none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CO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grpSp>
            <p:nvGrpSpPr>
              <p:cNvPr id="73738" name="Group 10">
                <a:extLst>
                  <a:ext uri="{FF2B5EF4-FFF2-40B4-BE49-F238E27FC236}">
                    <a16:creationId xmlns:a16="http://schemas.microsoft.com/office/drawing/2014/main" id="{6354537E-664C-230E-5A08-8A42233F939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2" y="1042"/>
                <a:ext cx="820" cy="1114"/>
                <a:chOff x="82" y="1042"/>
                <a:chExt cx="820" cy="1114"/>
              </a:xfrm>
            </p:grpSpPr>
            <p:grpSp>
              <p:nvGrpSpPr>
                <p:cNvPr id="73739" name="Group 11">
                  <a:extLst>
                    <a:ext uri="{FF2B5EF4-FFF2-40B4-BE49-F238E27FC236}">
                      <a16:creationId xmlns:a16="http://schemas.microsoft.com/office/drawing/2014/main" id="{07FC57EE-388E-5199-A4C9-916C989FCA8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82" y="1042"/>
                  <a:ext cx="820" cy="1114"/>
                  <a:chOff x="82" y="1042"/>
                  <a:chExt cx="820" cy="1114"/>
                </a:xfrm>
              </p:grpSpPr>
              <p:sp>
                <p:nvSpPr>
                  <p:cNvPr id="73740" name="Rectangle 12">
                    <a:extLst>
                      <a:ext uri="{FF2B5EF4-FFF2-40B4-BE49-F238E27FC236}">
                        <a16:creationId xmlns:a16="http://schemas.microsoft.com/office/drawing/2014/main" id="{3A684C76-6179-1863-7874-D61E111E5D3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2" y="1042"/>
                    <a:ext cx="820" cy="298"/>
                  </a:xfrm>
                  <a:prstGeom prst="rect">
                    <a:avLst/>
                  </a:prstGeom>
                  <a:solidFill>
                    <a:srgbClr val="FCFEB9"/>
                  </a:solidFill>
                  <a:ln w="12700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CO" sz="9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uLnTx/>
                      <a:uFillTx/>
                      <a:latin typeface="Times New Roman" panose="02020603050405020304" pitchFamily="18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3741" name="Rectangle 13">
                    <a:extLst>
                      <a:ext uri="{FF2B5EF4-FFF2-40B4-BE49-F238E27FC236}">
                        <a16:creationId xmlns:a16="http://schemas.microsoft.com/office/drawing/2014/main" id="{88CBDBF7-AF40-91E9-D1A3-0935BAAF6D1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2" y="1348"/>
                    <a:ext cx="820" cy="298"/>
                  </a:xfrm>
                  <a:prstGeom prst="rect">
                    <a:avLst/>
                  </a:prstGeom>
                  <a:solidFill>
                    <a:srgbClr val="FCFEB9"/>
                  </a:solidFill>
                  <a:ln w="12700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CO" sz="9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uLnTx/>
                      <a:uFillTx/>
                      <a:latin typeface="Times New Roman" panose="02020603050405020304" pitchFamily="18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3742" name="AutoShape 14">
                    <a:extLst>
                      <a:ext uri="{FF2B5EF4-FFF2-40B4-BE49-F238E27FC236}">
                        <a16:creationId xmlns:a16="http://schemas.microsoft.com/office/drawing/2014/main" id="{03E00DAB-0506-46F1-D5B3-2F22684B613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0800000" flipH="1">
                    <a:off x="82" y="1960"/>
                    <a:ext cx="818" cy="196"/>
                  </a:xfrm>
                  <a:prstGeom prst="triangle">
                    <a:avLst>
                      <a:gd name="adj" fmla="val 49977"/>
                    </a:avLst>
                  </a:prstGeom>
                  <a:solidFill>
                    <a:srgbClr val="FCFEB9"/>
                  </a:solidFill>
                  <a:ln w="12700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CO" sz="9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uLnTx/>
                      <a:uFillTx/>
                      <a:latin typeface="Times New Roman" panose="02020603050405020304" pitchFamily="18" charset="0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73743" name="Rectangle 15">
                  <a:extLst>
                    <a:ext uri="{FF2B5EF4-FFF2-40B4-BE49-F238E27FC236}">
                      <a16:creationId xmlns:a16="http://schemas.microsoft.com/office/drawing/2014/main" id="{247C2B7F-1B30-79DB-790E-8C70EF9376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2" y="1654"/>
                  <a:ext cx="820" cy="298"/>
                </a:xfrm>
                <a:prstGeom prst="rect">
                  <a:avLst/>
                </a:prstGeom>
                <a:solidFill>
                  <a:srgbClr val="FCFEB9"/>
                </a:solidFill>
                <a:ln w="12700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CO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Times New Roman" panose="02020603050405020304" pitchFamily="18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73744" name="Rectangle 16">
                <a:extLst>
                  <a:ext uri="{FF2B5EF4-FFF2-40B4-BE49-F238E27FC236}">
                    <a16:creationId xmlns:a16="http://schemas.microsoft.com/office/drawing/2014/main" id="{522EF1BD-3580-B8A5-2774-7C9A0AA518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" y="1026"/>
                <a:ext cx="691" cy="27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488" tIns="44450" rIns="90488" bIns="44450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s-CO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 panose="020B0606020202030204" pitchFamily="34" charset="0"/>
                    <a:ea typeface="+mn-ea"/>
                    <a:cs typeface="+mn-cs"/>
                  </a:rPr>
                  <a:t>Establecer los</a:t>
                </a:r>
              </a:p>
              <a:p>
                <a:pPr marL="0" marR="0" lvl="0" indent="0" algn="ctr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s-CO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 panose="020B0606020202030204" pitchFamily="34" charset="0"/>
                    <a:ea typeface="+mn-ea"/>
                    <a:cs typeface="+mn-cs"/>
                  </a:rPr>
                  <a:t>objetivos y propósitos</a:t>
                </a:r>
              </a:p>
              <a:p>
                <a:pPr marL="0" marR="0" lvl="0" indent="0" algn="ctr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s-CO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 panose="020B0606020202030204" pitchFamily="34" charset="0"/>
                    <a:ea typeface="+mn-ea"/>
                    <a:cs typeface="+mn-cs"/>
                  </a:rPr>
                  <a:t>del proyecto</a:t>
                </a:r>
              </a:p>
            </p:txBody>
          </p:sp>
          <p:sp>
            <p:nvSpPr>
              <p:cNvPr id="73745" name="Rectangle 17">
                <a:extLst>
                  <a:ext uri="{FF2B5EF4-FFF2-40B4-BE49-F238E27FC236}">
                    <a16:creationId xmlns:a16="http://schemas.microsoft.com/office/drawing/2014/main" id="{A405DF38-B179-0CE1-668D-E1179BA305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" y="1330"/>
                <a:ext cx="820" cy="27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bg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s-CO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 panose="020B0606020202030204" pitchFamily="34" charset="0"/>
                    <a:ea typeface="+mn-ea"/>
                    <a:cs typeface="+mn-cs"/>
                  </a:rPr>
                  <a:t>Verificar</a:t>
                </a:r>
                <a:r>
                  <a:rPr kumimoji="0" lang="en-US" altLang="es-CO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 panose="020B0606020202030204" pitchFamily="34" charset="0"/>
                    <a:ea typeface="+mn-ea"/>
                    <a:cs typeface="+mn-cs"/>
                  </a:rPr>
                  <a:t> </a:t>
                </a:r>
                <a:r>
                  <a:rPr kumimoji="0" lang="en-US" altLang="es-CO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 panose="020B0606020202030204" pitchFamily="34" charset="0"/>
                    <a:ea typeface="+mn-ea"/>
                    <a:cs typeface="+mn-cs"/>
                  </a:rPr>
                  <a:t>alineación</a:t>
                </a:r>
                <a:endParaRPr kumimoji="0" lang="en-US" altLang="es-CO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+mn-cs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s-CO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 panose="020B0606020202030204" pitchFamily="34" charset="0"/>
                    <a:ea typeface="+mn-ea"/>
                    <a:cs typeface="+mn-cs"/>
                  </a:rPr>
                  <a:t>del </a:t>
                </a:r>
                <a:r>
                  <a:rPr kumimoji="0" lang="en-US" altLang="es-CO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 panose="020B0606020202030204" pitchFamily="34" charset="0"/>
                    <a:ea typeface="+mn-ea"/>
                    <a:cs typeface="+mn-cs"/>
                  </a:rPr>
                  <a:t>proyecto</a:t>
                </a:r>
                <a:r>
                  <a:rPr kumimoji="0" lang="en-US" altLang="es-CO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 panose="020B0606020202030204" pitchFamily="34" charset="0"/>
                    <a:ea typeface="+mn-ea"/>
                    <a:cs typeface="+mn-cs"/>
                  </a:rPr>
                  <a:t> con </a:t>
                </a:r>
                <a:r>
                  <a:rPr kumimoji="0" lang="en-US" altLang="es-CO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 panose="020B0606020202030204" pitchFamily="34" charset="0"/>
                    <a:ea typeface="+mn-ea"/>
                    <a:cs typeface="+mn-cs"/>
                  </a:rPr>
                  <a:t>estrategias</a:t>
                </a:r>
                <a:r>
                  <a:rPr kumimoji="0" lang="en-US" altLang="es-CO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 panose="020B0606020202030204" pitchFamily="34" charset="0"/>
                    <a:ea typeface="+mn-ea"/>
                    <a:cs typeface="+mn-cs"/>
                  </a:rPr>
                  <a:t> corp.</a:t>
                </a:r>
              </a:p>
            </p:txBody>
          </p:sp>
          <p:sp>
            <p:nvSpPr>
              <p:cNvPr id="73746" name="Rectangle 18">
                <a:extLst>
                  <a:ext uri="{FF2B5EF4-FFF2-40B4-BE49-F238E27FC236}">
                    <a16:creationId xmlns:a16="http://schemas.microsoft.com/office/drawing/2014/main" id="{3FDC10E2-A0C2-D81D-B9DE-A72CFF1E40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" y="1674"/>
                <a:ext cx="667" cy="20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488" tIns="44450" rIns="90488" bIns="44450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s-CO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 panose="020B0606020202030204" pitchFamily="34" charset="0"/>
                    <a:ea typeface="+mn-ea"/>
                    <a:cs typeface="+mn-cs"/>
                  </a:rPr>
                  <a:t>Desarrollo preliminar</a:t>
                </a:r>
              </a:p>
              <a:p>
                <a:pPr marL="0" marR="0" lvl="0" indent="0" algn="ctr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s-CO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 panose="020B0606020202030204" pitchFamily="34" charset="0"/>
                    <a:ea typeface="+mn-ea"/>
                    <a:cs typeface="+mn-cs"/>
                  </a:rPr>
                  <a:t>del proyecto</a:t>
                </a:r>
              </a:p>
            </p:txBody>
          </p:sp>
          <p:sp>
            <p:nvSpPr>
              <p:cNvPr id="73747" name="Rectangle 19">
                <a:extLst>
                  <a:ext uri="{FF2B5EF4-FFF2-40B4-BE49-F238E27FC236}">
                    <a16:creationId xmlns:a16="http://schemas.microsoft.com/office/drawing/2014/main" id="{98BAEE73-233D-2955-0685-7A5C8BDB32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" y="2228"/>
                <a:ext cx="473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488" tIns="44450" rIns="90488" bIns="44450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s-CO" sz="9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 panose="020B0606020202030204" pitchFamily="34" charset="0"/>
                    <a:ea typeface="+mn-ea"/>
                    <a:cs typeface="+mn-cs"/>
                  </a:rPr>
                  <a:t>VISUALIZAR</a:t>
                </a:r>
              </a:p>
            </p:txBody>
          </p:sp>
          <p:sp>
            <p:nvSpPr>
              <p:cNvPr id="73748" name="Line 20">
                <a:extLst>
                  <a:ext uri="{FF2B5EF4-FFF2-40B4-BE49-F238E27FC236}">
                    <a16:creationId xmlns:a16="http://schemas.microsoft.com/office/drawing/2014/main" id="{BF607E06-2EAE-692A-73F5-5297DD04D8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30" y="2304"/>
                <a:ext cx="11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CO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3749" name="Rectangle 21">
                <a:extLst>
                  <a:ext uri="{FF2B5EF4-FFF2-40B4-BE49-F238E27FC236}">
                    <a16:creationId xmlns:a16="http://schemas.microsoft.com/office/drawing/2014/main" id="{DCA54ABA-EF36-C365-AB03-581CC97141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4" y="2673"/>
                <a:ext cx="43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488" tIns="44450" rIns="90488" bIns="4445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s-CO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+mn-cs"/>
                  </a:rPr>
                  <a:t>- Concepto</a:t>
                </a: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s-CO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+mn-cs"/>
                  </a:rPr>
                  <a:t>  validado</a:t>
                </a:r>
              </a:p>
            </p:txBody>
          </p:sp>
          <p:sp>
            <p:nvSpPr>
              <p:cNvPr id="73750" name="Rectangle 22">
                <a:extLst>
                  <a:ext uri="{FF2B5EF4-FFF2-40B4-BE49-F238E27FC236}">
                    <a16:creationId xmlns:a16="http://schemas.microsoft.com/office/drawing/2014/main" id="{4F280854-E140-AA58-600C-A9058A05E8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" y="3021"/>
                <a:ext cx="919" cy="493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s-CO" sz="9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 panose="020B0606020202030204" pitchFamily="34" charset="0"/>
                    <a:ea typeface="+mn-ea"/>
                    <a:cs typeface="+mn-cs"/>
                  </a:rPr>
                  <a:t>Identificación del Proyecto para el plan de negocios y asegurar su alineamiento con los objetivos del</a:t>
                </a:r>
              </a:p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s-CO" sz="9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 panose="020B0606020202030204" pitchFamily="34" charset="0"/>
                    <a:ea typeface="+mn-ea"/>
                    <a:cs typeface="+mn-cs"/>
                  </a:rPr>
                  <a:t> negocio</a:t>
                </a:r>
              </a:p>
            </p:txBody>
          </p:sp>
          <p:grpSp>
            <p:nvGrpSpPr>
              <p:cNvPr id="73751" name="Group 23">
                <a:extLst>
                  <a:ext uri="{FF2B5EF4-FFF2-40B4-BE49-F238E27FC236}">
                    <a16:creationId xmlns:a16="http://schemas.microsoft.com/office/drawing/2014/main" id="{C1B780C9-3C27-393D-E5BF-A4A14167B09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00" y="2705"/>
                <a:ext cx="184" cy="329"/>
                <a:chOff x="600" y="2705"/>
                <a:chExt cx="184" cy="329"/>
              </a:xfrm>
            </p:grpSpPr>
            <p:sp>
              <p:nvSpPr>
                <p:cNvPr id="73752" name="Freeform 24">
                  <a:extLst>
                    <a:ext uri="{FF2B5EF4-FFF2-40B4-BE49-F238E27FC236}">
                      <a16:creationId xmlns:a16="http://schemas.microsoft.com/office/drawing/2014/main" id="{36839F2E-528F-5236-1932-88B0C3DDD4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0" y="2705"/>
                  <a:ext cx="171" cy="329"/>
                </a:xfrm>
                <a:custGeom>
                  <a:avLst/>
                  <a:gdLst>
                    <a:gd name="T0" fmla="*/ 2 w 171"/>
                    <a:gd name="T1" fmla="*/ 306 h 329"/>
                    <a:gd name="T2" fmla="*/ 5 w 171"/>
                    <a:gd name="T3" fmla="*/ 286 h 329"/>
                    <a:gd name="T4" fmla="*/ 9 w 171"/>
                    <a:gd name="T5" fmla="*/ 265 h 329"/>
                    <a:gd name="T6" fmla="*/ 14 w 171"/>
                    <a:gd name="T7" fmla="*/ 246 h 329"/>
                    <a:gd name="T8" fmla="*/ 21 w 171"/>
                    <a:gd name="T9" fmla="*/ 224 h 329"/>
                    <a:gd name="T10" fmla="*/ 29 w 171"/>
                    <a:gd name="T11" fmla="*/ 204 h 329"/>
                    <a:gd name="T12" fmla="*/ 40 w 171"/>
                    <a:gd name="T13" fmla="*/ 181 h 329"/>
                    <a:gd name="T14" fmla="*/ 52 w 171"/>
                    <a:gd name="T15" fmla="*/ 163 h 329"/>
                    <a:gd name="T16" fmla="*/ 62 w 171"/>
                    <a:gd name="T17" fmla="*/ 144 h 329"/>
                    <a:gd name="T18" fmla="*/ 73 w 171"/>
                    <a:gd name="T19" fmla="*/ 127 h 329"/>
                    <a:gd name="T20" fmla="*/ 87 w 171"/>
                    <a:gd name="T21" fmla="*/ 110 h 329"/>
                    <a:gd name="T22" fmla="*/ 101 w 171"/>
                    <a:gd name="T23" fmla="*/ 95 h 329"/>
                    <a:gd name="T24" fmla="*/ 114 w 171"/>
                    <a:gd name="T25" fmla="*/ 81 h 329"/>
                    <a:gd name="T26" fmla="*/ 126 w 171"/>
                    <a:gd name="T27" fmla="*/ 74 h 329"/>
                    <a:gd name="T28" fmla="*/ 132 w 171"/>
                    <a:gd name="T29" fmla="*/ 13 h 329"/>
                    <a:gd name="T30" fmla="*/ 136 w 171"/>
                    <a:gd name="T31" fmla="*/ 35 h 329"/>
                    <a:gd name="T32" fmla="*/ 141 w 171"/>
                    <a:gd name="T33" fmla="*/ 49 h 329"/>
                    <a:gd name="T34" fmla="*/ 145 w 171"/>
                    <a:gd name="T35" fmla="*/ 63 h 329"/>
                    <a:gd name="T36" fmla="*/ 150 w 171"/>
                    <a:gd name="T37" fmla="*/ 77 h 329"/>
                    <a:gd name="T38" fmla="*/ 159 w 171"/>
                    <a:gd name="T39" fmla="*/ 94 h 329"/>
                    <a:gd name="T40" fmla="*/ 167 w 171"/>
                    <a:gd name="T41" fmla="*/ 109 h 329"/>
                    <a:gd name="T42" fmla="*/ 168 w 171"/>
                    <a:gd name="T43" fmla="*/ 120 h 329"/>
                    <a:gd name="T44" fmla="*/ 162 w 171"/>
                    <a:gd name="T45" fmla="*/ 131 h 329"/>
                    <a:gd name="T46" fmla="*/ 155 w 171"/>
                    <a:gd name="T47" fmla="*/ 145 h 329"/>
                    <a:gd name="T48" fmla="*/ 150 w 171"/>
                    <a:gd name="T49" fmla="*/ 157 h 329"/>
                    <a:gd name="T50" fmla="*/ 144 w 171"/>
                    <a:gd name="T51" fmla="*/ 171 h 329"/>
                    <a:gd name="T52" fmla="*/ 139 w 171"/>
                    <a:gd name="T53" fmla="*/ 187 h 329"/>
                    <a:gd name="T54" fmla="*/ 134 w 171"/>
                    <a:gd name="T55" fmla="*/ 200 h 329"/>
                    <a:gd name="T56" fmla="*/ 130 w 171"/>
                    <a:gd name="T57" fmla="*/ 213 h 329"/>
                    <a:gd name="T58" fmla="*/ 125 w 171"/>
                    <a:gd name="T59" fmla="*/ 232 h 329"/>
                    <a:gd name="T60" fmla="*/ 117 w 171"/>
                    <a:gd name="T61" fmla="*/ 158 h 329"/>
                    <a:gd name="T62" fmla="*/ 97 w 171"/>
                    <a:gd name="T63" fmla="*/ 172 h 329"/>
                    <a:gd name="T64" fmla="*/ 84 w 171"/>
                    <a:gd name="T65" fmla="*/ 182 h 329"/>
                    <a:gd name="T66" fmla="*/ 69 w 171"/>
                    <a:gd name="T67" fmla="*/ 197 h 329"/>
                    <a:gd name="T68" fmla="*/ 54 w 171"/>
                    <a:gd name="T69" fmla="*/ 216 h 329"/>
                    <a:gd name="T70" fmla="*/ 41 w 171"/>
                    <a:gd name="T71" fmla="*/ 235 h 329"/>
                    <a:gd name="T72" fmla="*/ 34 w 171"/>
                    <a:gd name="T73" fmla="*/ 249 h 329"/>
                    <a:gd name="T74" fmla="*/ 26 w 171"/>
                    <a:gd name="T75" fmla="*/ 269 h 329"/>
                    <a:gd name="T76" fmla="*/ 18 w 171"/>
                    <a:gd name="T77" fmla="*/ 293 h 329"/>
                    <a:gd name="T78" fmla="*/ 10 w 171"/>
                    <a:gd name="T79" fmla="*/ 328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71" h="329">
                      <a:moveTo>
                        <a:pt x="0" y="326"/>
                      </a:moveTo>
                      <a:lnTo>
                        <a:pt x="2" y="306"/>
                      </a:lnTo>
                      <a:lnTo>
                        <a:pt x="3" y="297"/>
                      </a:lnTo>
                      <a:lnTo>
                        <a:pt x="5" y="286"/>
                      </a:lnTo>
                      <a:lnTo>
                        <a:pt x="7" y="276"/>
                      </a:lnTo>
                      <a:lnTo>
                        <a:pt x="9" y="265"/>
                      </a:lnTo>
                      <a:lnTo>
                        <a:pt x="10" y="255"/>
                      </a:lnTo>
                      <a:lnTo>
                        <a:pt x="14" y="246"/>
                      </a:lnTo>
                      <a:lnTo>
                        <a:pt x="17" y="236"/>
                      </a:lnTo>
                      <a:lnTo>
                        <a:pt x="21" y="224"/>
                      </a:lnTo>
                      <a:lnTo>
                        <a:pt x="25" y="213"/>
                      </a:lnTo>
                      <a:lnTo>
                        <a:pt x="29" y="204"/>
                      </a:lnTo>
                      <a:lnTo>
                        <a:pt x="35" y="191"/>
                      </a:lnTo>
                      <a:lnTo>
                        <a:pt x="40" y="181"/>
                      </a:lnTo>
                      <a:lnTo>
                        <a:pt x="46" y="170"/>
                      </a:lnTo>
                      <a:lnTo>
                        <a:pt x="52" y="163"/>
                      </a:lnTo>
                      <a:lnTo>
                        <a:pt x="57" y="152"/>
                      </a:lnTo>
                      <a:lnTo>
                        <a:pt x="62" y="144"/>
                      </a:lnTo>
                      <a:lnTo>
                        <a:pt x="68" y="135"/>
                      </a:lnTo>
                      <a:lnTo>
                        <a:pt x="73" y="127"/>
                      </a:lnTo>
                      <a:lnTo>
                        <a:pt x="81" y="117"/>
                      </a:lnTo>
                      <a:lnTo>
                        <a:pt x="87" y="110"/>
                      </a:lnTo>
                      <a:lnTo>
                        <a:pt x="94" y="102"/>
                      </a:lnTo>
                      <a:lnTo>
                        <a:pt x="101" y="95"/>
                      </a:lnTo>
                      <a:lnTo>
                        <a:pt x="107" y="87"/>
                      </a:lnTo>
                      <a:lnTo>
                        <a:pt x="114" y="81"/>
                      </a:lnTo>
                      <a:lnTo>
                        <a:pt x="121" y="77"/>
                      </a:lnTo>
                      <a:lnTo>
                        <a:pt x="126" y="74"/>
                      </a:lnTo>
                      <a:lnTo>
                        <a:pt x="129" y="0"/>
                      </a:lnTo>
                      <a:lnTo>
                        <a:pt x="132" y="13"/>
                      </a:lnTo>
                      <a:lnTo>
                        <a:pt x="135" y="22"/>
                      </a:lnTo>
                      <a:lnTo>
                        <a:pt x="136" y="35"/>
                      </a:lnTo>
                      <a:lnTo>
                        <a:pt x="139" y="41"/>
                      </a:lnTo>
                      <a:lnTo>
                        <a:pt x="141" y="49"/>
                      </a:lnTo>
                      <a:lnTo>
                        <a:pt x="143" y="57"/>
                      </a:lnTo>
                      <a:lnTo>
                        <a:pt x="145" y="63"/>
                      </a:lnTo>
                      <a:lnTo>
                        <a:pt x="148" y="69"/>
                      </a:lnTo>
                      <a:lnTo>
                        <a:pt x="150" y="77"/>
                      </a:lnTo>
                      <a:lnTo>
                        <a:pt x="155" y="85"/>
                      </a:lnTo>
                      <a:lnTo>
                        <a:pt x="159" y="94"/>
                      </a:lnTo>
                      <a:lnTo>
                        <a:pt x="163" y="101"/>
                      </a:lnTo>
                      <a:lnTo>
                        <a:pt x="167" y="109"/>
                      </a:lnTo>
                      <a:lnTo>
                        <a:pt x="170" y="116"/>
                      </a:lnTo>
                      <a:lnTo>
                        <a:pt x="168" y="120"/>
                      </a:lnTo>
                      <a:lnTo>
                        <a:pt x="165" y="126"/>
                      </a:lnTo>
                      <a:lnTo>
                        <a:pt x="162" y="131"/>
                      </a:lnTo>
                      <a:lnTo>
                        <a:pt x="158" y="138"/>
                      </a:lnTo>
                      <a:lnTo>
                        <a:pt x="155" y="145"/>
                      </a:lnTo>
                      <a:lnTo>
                        <a:pt x="152" y="151"/>
                      </a:lnTo>
                      <a:lnTo>
                        <a:pt x="150" y="157"/>
                      </a:lnTo>
                      <a:lnTo>
                        <a:pt x="147" y="164"/>
                      </a:lnTo>
                      <a:lnTo>
                        <a:pt x="144" y="171"/>
                      </a:lnTo>
                      <a:lnTo>
                        <a:pt x="141" y="178"/>
                      </a:lnTo>
                      <a:lnTo>
                        <a:pt x="139" y="187"/>
                      </a:lnTo>
                      <a:lnTo>
                        <a:pt x="137" y="193"/>
                      </a:lnTo>
                      <a:lnTo>
                        <a:pt x="134" y="200"/>
                      </a:lnTo>
                      <a:lnTo>
                        <a:pt x="132" y="207"/>
                      </a:lnTo>
                      <a:lnTo>
                        <a:pt x="130" y="213"/>
                      </a:lnTo>
                      <a:lnTo>
                        <a:pt x="128" y="222"/>
                      </a:lnTo>
                      <a:lnTo>
                        <a:pt x="125" y="232"/>
                      </a:lnTo>
                      <a:lnTo>
                        <a:pt x="125" y="155"/>
                      </a:lnTo>
                      <a:lnTo>
                        <a:pt x="117" y="158"/>
                      </a:lnTo>
                      <a:lnTo>
                        <a:pt x="109" y="162"/>
                      </a:lnTo>
                      <a:lnTo>
                        <a:pt x="97" y="172"/>
                      </a:lnTo>
                      <a:lnTo>
                        <a:pt x="90" y="177"/>
                      </a:lnTo>
                      <a:lnTo>
                        <a:pt x="84" y="182"/>
                      </a:lnTo>
                      <a:lnTo>
                        <a:pt x="77" y="189"/>
                      </a:lnTo>
                      <a:lnTo>
                        <a:pt x="69" y="197"/>
                      </a:lnTo>
                      <a:lnTo>
                        <a:pt x="62" y="205"/>
                      </a:lnTo>
                      <a:lnTo>
                        <a:pt x="54" y="216"/>
                      </a:lnTo>
                      <a:lnTo>
                        <a:pt x="48" y="227"/>
                      </a:lnTo>
                      <a:lnTo>
                        <a:pt x="41" y="235"/>
                      </a:lnTo>
                      <a:lnTo>
                        <a:pt x="37" y="243"/>
                      </a:lnTo>
                      <a:lnTo>
                        <a:pt x="34" y="249"/>
                      </a:lnTo>
                      <a:lnTo>
                        <a:pt x="29" y="260"/>
                      </a:lnTo>
                      <a:lnTo>
                        <a:pt x="26" y="269"/>
                      </a:lnTo>
                      <a:lnTo>
                        <a:pt x="21" y="278"/>
                      </a:lnTo>
                      <a:lnTo>
                        <a:pt x="18" y="293"/>
                      </a:lnTo>
                      <a:lnTo>
                        <a:pt x="14" y="306"/>
                      </a:lnTo>
                      <a:lnTo>
                        <a:pt x="10" y="328"/>
                      </a:lnTo>
                      <a:lnTo>
                        <a:pt x="0" y="326"/>
                      </a:lnTo>
                    </a:path>
                  </a:pathLst>
                </a:custGeom>
                <a:solidFill>
                  <a:srgbClr val="F95AB7"/>
                </a:solidFill>
                <a:ln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CO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Times New Roman" panose="02020603050405020304" pitchFamily="18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3753" name="Freeform 25">
                  <a:extLst>
                    <a:ext uri="{FF2B5EF4-FFF2-40B4-BE49-F238E27FC236}">
                      <a16:creationId xmlns:a16="http://schemas.microsoft.com/office/drawing/2014/main" id="{17220979-B420-6283-048E-C7F63C8BFE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6" y="2866"/>
                  <a:ext cx="14" cy="73"/>
                </a:xfrm>
                <a:custGeom>
                  <a:avLst/>
                  <a:gdLst>
                    <a:gd name="T0" fmla="*/ 0 w 14"/>
                    <a:gd name="T1" fmla="*/ 70 h 73"/>
                    <a:gd name="T2" fmla="*/ 12 w 14"/>
                    <a:gd name="T3" fmla="*/ 72 h 73"/>
                    <a:gd name="T4" fmla="*/ 13 w 14"/>
                    <a:gd name="T5" fmla="*/ 0 h 73"/>
                    <a:gd name="T6" fmla="*/ 7 w 14"/>
                    <a:gd name="T7" fmla="*/ 0 h 73"/>
                    <a:gd name="T8" fmla="*/ 2 w 14"/>
                    <a:gd name="T9" fmla="*/ 3 h 73"/>
                    <a:gd name="T10" fmla="*/ 0 w 14"/>
                    <a:gd name="T11" fmla="*/ 7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" h="73">
                      <a:moveTo>
                        <a:pt x="0" y="70"/>
                      </a:moveTo>
                      <a:lnTo>
                        <a:pt x="12" y="72"/>
                      </a:lnTo>
                      <a:lnTo>
                        <a:pt x="13" y="0"/>
                      </a:lnTo>
                      <a:lnTo>
                        <a:pt x="7" y="0"/>
                      </a:lnTo>
                      <a:lnTo>
                        <a:pt x="2" y="3"/>
                      </a:lnTo>
                      <a:lnTo>
                        <a:pt x="0" y="70"/>
                      </a:lnTo>
                    </a:path>
                  </a:pathLst>
                </a:custGeom>
                <a:solidFill>
                  <a:srgbClr val="F95AB7"/>
                </a:solidFill>
                <a:ln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CO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Times New Roman" panose="02020603050405020304" pitchFamily="18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3754" name="Freeform 26">
                  <a:extLst>
                    <a:ext uri="{FF2B5EF4-FFF2-40B4-BE49-F238E27FC236}">
                      <a16:creationId xmlns:a16="http://schemas.microsoft.com/office/drawing/2014/main" id="{956A6D88-44E2-E706-409E-152C6C637D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7" y="2707"/>
                  <a:ext cx="16" cy="71"/>
                </a:xfrm>
                <a:custGeom>
                  <a:avLst/>
                  <a:gdLst>
                    <a:gd name="T0" fmla="*/ 5 w 16"/>
                    <a:gd name="T1" fmla="*/ 0 h 71"/>
                    <a:gd name="T2" fmla="*/ 15 w 16"/>
                    <a:gd name="T3" fmla="*/ 3 h 71"/>
                    <a:gd name="T4" fmla="*/ 13 w 16"/>
                    <a:gd name="T5" fmla="*/ 70 h 71"/>
                    <a:gd name="T6" fmla="*/ 0 w 16"/>
                    <a:gd name="T7" fmla="*/ 67 h 71"/>
                    <a:gd name="T8" fmla="*/ 5 w 16"/>
                    <a:gd name="T9" fmla="*/ 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71">
                      <a:moveTo>
                        <a:pt x="5" y="0"/>
                      </a:moveTo>
                      <a:lnTo>
                        <a:pt x="15" y="3"/>
                      </a:lnTo>
                      <a:lnTo>
                        <a:pt x="13" y="70"/>
                      </a:lnTo>
                      <a:lnTo>
                        <a:pt x="0" y="67"/>
                      </a:lnTo>
                      <a:lnTo>
                        <a:pt x="5" y="0"/>
                      </a:lnTo>
                    </a:path>
                  </a:pathLst>
                </a:custGeom>
                <a:solidFill>
                  <a:srgbClr val="F95AB7"/>
                </a:solidFill>
                <a:ln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CO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Times New Roman" panose="02020603050405020304" pitchFamily="18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3755" name="Freeform 27">
                  <a:extLst>
                    <a:ext uri="{FF2B5EF4-FFF2-40B4-BE49-F238E27FC236}">
                      <a16:creationId xmlns:a16="http://schemas.microsoft.com/office/drawing/2014/main" id="{BA7E4EF9-6EFE-2974-BD9F-9831ACF0E4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0" y="2708"/>
                  <a:ext cx="174" cy="325"/>
                </a:xfrm>
                <a:custGeom>
                  <a:avLst/>
                  <a:gdLst>
                    <a:gd name="T0" fmla="*/ 1 w 174"/>
                    <a:gd name="T1" fmla="*/ 305 h 325"/>
                    <a:gd name="T2" fmla="*/ 5 w 174"/>
                    <a:gd name="T3" fmla="*/ 284 h 325"/>
                    <a:gd name="T4" fmla="*/ 9 w 174"/>
                    <a:gd name="T5" fmla="*/ 265 h 325"/>
                    <a:gd name="T6" fmla="*/ 15 w 174"/>
                    <a:gd name="T7" fmla="*/ 245 h 325"/>
                    <a:gd name="T8" fmla="*/ 22 w 174"/>
                    <a:gd name="T9" fmla="*/ 223 h 325"/>
                    <a:gd name="T10" fmla="*/ 30 w 174"/>
                    <a:gd name="T11" fmla="*/ 202 h 325"/>
                    <a:gd name="T12" fmla="*/ 42 w 174"/>
                    <a:gd name="T13" fmla="*/ 181 h 325"/>
                    <a:gd name="T14" fmla="*/ 52 w 174"/>
                    <a:gd name="T15" fmla="*/ 162 h 325"/>
                    <a:gd name="T16" fmla="*/ 63 w 174"/>
                    <a:gd name="T17" fmla="*/ 144 h 325"/>
                    <a:gd name="T18" fmla="*/ 75 w 174"/>
                    <a:gd name="T19" fmla="*/ 126 h 325"/>
                    <a:gd name="T20" fmla="*/ 89 w 174"/>
                    <a:gd name="T21" fmla="*/ 109 h 325"/>
                    <a:gd name="T22" fmla="*/ 102 w 174"/>
                    <a:gd name="T23" fmla="*/ 94 h 325"/>
                    <a:gd name="T24" fmla="*/ 116 w 174"/>
                    <a:gd name="T25" fmla="*/ 80 h 325"/>
                    <a:gd name="T26" fmla="*/ 129 w 174"/>
                    <a:gd name="T27" fmla="*/ 74 h 325"/>
                    <a:gd name="T28" fmla="*/ 134 w 174"/>
                    <a:gd name="T29" fmla="*/ 12 h 325"/>
                    <a:gd name="T30" fmla="*/ 139 w 174"/>
                    <a:gd name="T31" fmla="*/ 34 h 325"/>
                    <a:gd name="T32" fmla="*/ 143 w 174"/>
                    <a:gd name="T33" fmla="*/ 49 h 325"/>
                    <a:gd name="T34" fmla="*/ 148 w 174"/>
                    <a:gd name="T35" fmla="*/ 63 h 325"/>
                    <a:gd name="T36" fmla="*/ 153 w 174"/>
                    <a:gd name="T37" fmla="*/ 76 h 325"/>
                    <a:gd name="T38" fmla="*/ 161 w 174"/>
                    <a:gd name="T39" fmla="*/ 94 h 325"/>
                    <a:gd name="T40" fmla="*/ 169 w 174"/>
                    <a:gd name="T41" fmla="*/ 109 h 325"/>
                    <a:gd name="T42" fmla="*/ 171 w 174"/>
                    <a:gd name="T43" fmla="*/ 121 h 325"/>
                    <a:gd name="T44" fmla="*/ 164 w 174"/>
                    <a:gd name="T45" fmla="*/ 130 h 325"/>
                    <a:gd name="T46" fmla="*/ 158 w 174"/>
                    <a:gd name="T47" fmla="*/ 144 h 325"/>
                    <a:gd name="T48" fmla="*/ 153 w 174"/>
                    <a:gd name="T49" fmla="*/ 157 h 325"/>
                    <a:gd name="T50" fmla="*/ 147 w 174"/>
                    <a:gd name="T51" fmla="*/ 171 h 325"/>
                    <a:gd name="T52" fmla="*/ 142 w 174"/>
                    <a:gd name="T53" fmla="*/ 187 h 325"/>
                    <a:gd name="T54" fmla="*/ 137 w 174"/>
                    <a:gd name="T55" fmla="*/ 200 h 325"/>
                    <a:gd name="T56" fmla="*/ 132 w 174"/>
                    <a:gd name="T57" fmla="*/ 213 h 325"/>
                    <a:gd name="T58" fmla="*/ 127 w 174"/>
                    <a:gd name="T59" fmla="*/ 232 h 325"/>
                    <a:gd name="T60" fmla="*/ 118 w 174"/>
                    <a:gd name="T61" fmla="*/ 158 h 325"/>
                    <a:gd name="T62" fmla="*/ 98 w 174"/>
                    <a:gd name="T63" fmla="*/ 171 h 325"/>
                    <a:gd name="T64" fmla="*/ 86 w 174"/>
                    <a:gd name="T65" fmla="*/ 181 h 325"/>
                    <a:gd name="T66" fmla="*/ 70 w 174"/>
                    <a:gd name="T67" fmla="*/ 195 h 325"/>
                    <a:gd name="T68" fmla="*/ 57 w 174"/>
                    <a:gd name="T69" fmla="*/ 211 h 325"/>
                    <a:gd name="T70" fmla="*/ 47 w 174"/>
                    <a:gd name="T71" fmla="*/ 221 h 325"/>
                    <a:gd name="T72" fmla="*/ 37 w 174"/>
                    <a:gd name="T73" fmla="*/ 233 h 325"/>
                    <a:gd name="T74" fmla="*/ 28 w 174"/>
                    <a:gd name="T75" fmla="*/ 249 h 325"/>
                    <a:gd name="T76" fmla="*/ 20 w 174"/>
                    <a:gd name="T77" fmla="*/ 266 h 325"/>
                    <a:gd name="T78" fmla="*/ 12 w 174"/>
                    <a:gd name="T79" fmla="*/ 287 h 325"/>
                    <a:gd name="T80" fmla="*/ 5 w 174"/>
                    <a:gd name="T81" fmla="*/ 308 h 3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74" h="325">
                      <a:moveTo>
                        <a:pt x="0" y="324"/>
                      </a:moveTo>
                      <a:lnTo>
                        <a:pt x="1" y="305"/>
                      </a:lnTo>
                      <a:lnTo>
                        <a:pt x="3" y="297"/>
                      </a:lnTo>
                      <a:lnTo>
                        <a:pt x="5" y="284"/>
                      </a:lnTo>
                      <a:lnTo>
                        <a:pt x="7" y="274"/>
                      </a:lnTo>
                      <a:lnTo>
                        <a:pt x="9" y="265"/>
                      </a:lnTo>
                      <a:lnTo>
                        <a:pt x="11" y="254"/>
                      </a:lnTo>
                      <a:lnTo>
                        <a:pt x="15" y="245"/>
                      </a:lnTo>
                      <a:lnTo>
                        <a:pt x="18" y="234"/>
                      </a:lnTo>
                      <a:lnTo>
                        <a:pt x="22" y="223"/>
                      </a:lnTo>
                      <a:lnTo>
                        <a:pt x="26" y="212"/>
                      </a:lnTo>
                      <a:lnTo>
                        <a:pt x="30" y="202"/>
                      </a:lnTo>
                      <a:lnTo>
                        <a:pt x="36" y="191"/>
                      </a:lnTo>
                      <a:lnTo>
                        <a:pt x="42" y="181"/>
                      </a:lnTo>
                      <a:lnTo>
                        <a:pt x="47" y="170"/>
                      </a:lnTo>
                      <a:lnTo>
                        <a:pt x="52" y="162"/>
                      </a:lnTo>
                      <a:lnTo>
                        <a:pt x="58" y="151"/>
                      </a:lnTo>
                      <a:lnTo>
                        <a:pt x="63" y="144"/>
                      </a:lnTo>
                      <a:lnTo>
                        <a:pt x="69" y="135"/>
                      </a:lnTo>
                      <a:lnTo>
                        <a:pt x="75" y="126"/>
                      </a:lnTo>
                      <a:lnTo>
                        <a:pt x="83" y="117"/>
                      </a:lnTo>
                      <a:lnTo>
                        <a:pt x="89" y="109"/>
                      </a:lnTo>
                      <a:lnTo>
                        <a:pt x="95" y="101"/>
                      </a:lnTo>
                      <a:lnTo>
                        <a:pt x="102" y="94"/>
                      </a:lnTo>
                      <a:lnTo>
                        <a:pt x="109" y="86"/>
                      </a:lnTo>
                      <a:lnTo>
                        <a:pt x="116" y="80"/>
                      </a:lnTo>
                      <a:lnTo>
                        <a:pt x="123" y="76"/>
                      </a:lnTo>
                      <a:lnTo>
                        <a:pt x="129" y="74"/>
                      </a:lnTo>
                      <a:lnTo>
                        <a:pt x="131" y="0"/>
                      </a:lnTo>
                      <a:lnTo>
                        <a:pt x="134" y="12"/>
                      </a:lnTo>
                      <a:lnTo>
                        <a:pt x="136" y="22"/>
                      </a:lnTo>
                      <a:lnTo>
                        <a:pt x="139" y="34"/>
                      </a:lnTo>
                      <a:lnTo>
                        <a:pt x="141" y="41"/>
                      </a:lnTo>
                      <a:lnTo>
                        <a:pt x="143" y="49"/>
                      </a:lnTo>
                      <a:lnTo>
                        <a:pt x="145" y="56"/>
                      </a:lnTo>
                      <a:lnTo>
                        <a:pt x="148" y="63"/>
                      </a:lnTo>
                      <a:lnTo>
                        <a:pt x="150" y="70"/>
                      </a:lnTo>
                      <a:lnTo>
                        <a:pt x="153" y="76"/>
                      </a:lnTo>
                      <a:lnTo>
                        <a:pt x="158" y="85"/>
                      </a:lnTo>
                      <a:lnTo>
                        <a:pt x="161" y="94"/>
                      </a:lnTo>
                      <a:lnTo>
                        <a:pt x="165" y="102"/>
                      </a:lnTo>
                      <a:lnTo>
                        <a:pt x="169" y="109"/>
                      </a:lnTo>
                      <a:lnTo>
                        <a:pt x="173" y="115"/>
                      </a:lnTo>
                      <a:lnTo>
                        <a:pt x="171" y="121"/>
                      </a:lnTo>
                      <a:lnTo>
                        <a:pt x="168" y="125"/>
                      </a:lnTo>
                      <a:lnTo>
                        <a:pt x="164" y="130"/>
                      </a:lnTo>
                      <a:lnTo>
                        <a:pt x="162" y="137"/>
                      </a:lnTo>
                      <a:lnTo>
                        <a:pt x="158" y="144"/>
                      </a:lnTo>
                      <a:lnTo>
                        <a:pt x="155" y="151"/>
                      </a:lnTo>
                      <a:lnTo>
                        <a:pt x="153" y="157"/>
                      </a:lnTo>
                      <a:lnTo>
                        <a:pt x="149" y="164"/>
                      </a:lnTo>
                      <a:lnTo>
                        <a:pt x="147" y="171"/>
                      </a:lnTo>
                      <a:lnTo>
                        <a:pt x="145" y="178"/>
                      </a:lnTo>
                      <a:lnTo>
                        <a:pt x="142" y="187"/>
                      </a:lnTo>
                      <a:lnTo>
                        <a:pt x="139" y="192"/>
                      </a:lnTo>
                      <a:lnTo>
                        <a:pt x="137" y="200"/>
                      </a:lnTo>
                      <a:lnTo>
                        <a:pt x="135" y="207"/>
                      </a:lnTo>
                      <a:lnTo>
                        <a:pt x="132" y="213"/>
                      </a:lnTo>
                      <a:lnTo>
                        <a:pt x="130" y="222"/>
                      </a:lnTo>
                      <a:lnTo>
                        <a:pt x="127" y="232"/>
                      </a:lnTo>
                      <a:lnTo>
                        <a:pt x="128" y="154"/>
                      </a:lnTo>
                      <a:lnTo>
                        <a:pt x="118" y="158"/>
                      </a:lnTo>
                      <a:lnTo>
                        <a:pt x="112" y="162"/>
                      </a:lnTo>
                      <a:lnTo>
                        <a:pt x="98" y="171"/>
                      </a:lnTo>
                      <a:lnTo>
                        <a:pt x="92" y="176"/>
                      </a:lnTo>
                      <a:lnTo>
                        <a:pt x="86" y="181"/>
                      </a:lnTo>
                      <a:lnTo>
                        <a:pt x="77" y="189"/>
                      </a:lnTo>
                      <a:lnTo>
                        <a:pt x="70" y="195"/>
                      </a:lnTo>
                      <a:lnTo>
                        <a:pt x="63" y="202"/>
                      </a:lnTo>
                      <a:lnTo>
                        <a:pt x="57" y="211"/>
                      </a:lnTo>
                      <a:lnTo>
                        <a:pt x="52" y="216"/>
                      </a:lnTo>
                      <a:lnTo>
                        <a:pt x="47" y="221"/>
                      </a:lnTo>
                      <a:lnTo>
                        <a:pt x="42" y="227"/>
                      </a:lnTo>
                      <a:lnTo>
                        <a:pt x="37" y="233"/>
                      </a:lnTo>
                      <a:lnTo>
                        <a:pt x="32" y="243"/>
                      </a:lnTo>
                      <a:lnTo>
                        <a:pt x="28" y="249"/>
                      </a:lnTo>
                      <a:lnTo>
                        <a:pt x="23" y="258"/>
                      </a:lnTo>
                      <a:lnTo>
                        <a:pt x="20" y="266"/>
                      </a:lnTo>
                      <a:lnTo>
                        <a:pt x="15" y="277"/>
                      </a:lnTo>
                      <a:lnTo>
                        <a:pt x="12" y="287"/>
                      </a:lnTo>
                      <a:lnTo>
                        <a:pt x="9" y="297"/>
                      </a:lnTo>
                      <a:lnTo>
                        <a:pt x="5" y="308"/>
                      </a:lnTo>
                      <a:lnTo>
                        <a:pt x="0" y="324"/>
                      </a:lnTo>
                    </a:path>
                  </a:pathLst>
                </a:custGeom>
                <a:solidFill>
                  <a:srgbClr val="CF0E30"/>
                </a:solidFill>
                <a:ln w="12700" cap="rnd" cmpd="sng">
                  <a:solidFill>
                    <a:schemeClr val="tx2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CO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Times New Roman" panose="02020603050405020304" pitchFamily="18" charset="0"/>
                    <a:ea typeface="+mn-ea"/>
                    <a:cs typeface="+mn-cs"/>
                  </a:endParaRPr>
                </a:p>
              </p:txBody>
            </p:sp>
          </p:grpSp>
        </p:grpSp>
      </p:grpSp>
      <p:grpSp>
        <p:nvGrpSpPr>
          <p:cNvPr id="73962" name="Group 234">
            <a:extLst>
              <a:ext uri="{FF2B5EF4-FFF2-40B4-BE49-F238E27FC236}">
                <a16:creationId xmlns:a16="http://schemas.microsoft.com/office/drawing/2014/main" id="{1E1D1FE0-B6E3-108E-6B91-0324F09E2DB1}"/>
              </a:ext>
            </a:extLst>
          </p:cNvPr>
          <p:cNvGrpSpPr>
            <a:grpSpLocks/>
          </p:cNvGrpSpPr>
          <p:nvPr/>
        </p:nvGrpSpPr>
        <p:grpSpPr bwMode="auto">
          <a:xfrm>
            <a:off x="2652713" y="2265362"/>
            <a:ext cx="2455869" cy="3386138"/>
            <a:chOff x="784" y="1210"/>
            <a:chExt cx="1546" cy="2133"/>
          </a:xfrm>
        </p:grpSpPr>
        <p:sp>
          <p:nvSpPr>
            <p:cNvPr id="73757" name="Rectangle 29">
              <a:extLst>
                <a:ext uri="{FF2B5EF4-FFF2-40B4-BE49-F238E27FC236}">
                  <a16:creationId xmlns:a16="http://schemas.microsoft.com/office/drawing/2014/main" id="{512CBB6A-CE5D-C5C8-49DF-61B19A70A1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4" y="1224"/>
              <a:ext cx="790" cy="307"/>
            </a:xfrm>
            <a:prstGeom prst="rect">
              <a:avLst/>
            </a:prstGeom>
            <a:solidFill>
              <a:srgbClr val="FCFEB9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CO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sp>
          <p:nvSpPr>
            <p:cNvPr id="73758" name="Rectangle 30">
              <a:extLst>
                <a:ext uri="{FF2B5EF4-FFF2-40B4-BE49-F238E27FC236}">
                  <a16:creationId xmlns:a16="http://schemas.microsoft.com/office/drawing/2014/main" id="{7D4E6182-470C-0E3C-DF92-3483951828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4" y="1536"/>
              <a:ext cx="790" cy="414"/>
            </a:xfrm>
            <a:prstGeom prst="rect">
              <a:avLst/>
            </a:prstGeom>
            <a:solidFill>
              <a:srgbClr val="FCFEB9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CO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sp>
          <p:nvSpPr>
            <p:cNvPr id="73759" name="AutoShape 31">
              <a:extLst>
                <a:ext uri="{FF2B5EF4-FFF2-40B4-BE49-F238E27FC236}">
                  <a16:creationId xmlns:a16="http://schemas.microsoft.com/office/drawing/2014/main" id="{0846A8BA-C338-6DC4-9F49-A6785B3AC99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H="1">
              <a:off x="1234" y="1954"/>
              <a:ext cx="796" cy="202"/>
            </a:xfrm>
            <a:prstGeom prst="triangle">
              <a:avLst>
                <a:gd name="adj" fmla="val 49977"/>
              </a:avLst>
            </a:prstGeom>
            <a:solidFill>
              <a:srgbClr val="FCFEB9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CO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sp>
          <p:nvSpPr>
            <p:cNvPr id="73760" name="Rectangle 32">
              <a:extLst>
                <a:ext uri="{FF2B5EF4-FFF2-40B4-BE49-F238E27FC236}">
                  <a16:creationId xmlns:a16="http://schemas.microsoft.com/office/drawing/2014/main" id="{87FF8593-19BC-B30B-7415-682D3CE0E9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0" y="2164"/>
              <a:ext cx="664" cy="280"/>
            </a:xfrm>
            <a:prstGeom prst="rect">
              <a:avLst/>
            </a:prstGeom>
            <a:solidFill>
              <a:srgbClr val="E31175"/>
            </a:solidFill>
            <a:ln w="12700" cap="rnd">
              <a:solidFill>
                <a:srgbClr val="000000"/>
              </a:solidFill>
              <a:miter lim="800000"/>
              <a:headEnd/>
              <a:tailEnd/>
            </a:ln>
            <a:effectLst>
              <a:outerShdw dist="71842" dir="8100000" algn="ctr" rotWithShape="0">
                <a:srgbClr val="3399FF"/>
              </a:outerShdw>
            </a:effec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CO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sp>
          <p:nvSpPr>
            <p:cNvPr id="73761" name="Rectangle 33">
              <a:extLst>
                <a:ext uri="{FF2B5EF4-FFF2-40B4-BE49-F238E27FC236}">
                  <a16:creationId xmlns:a16="http://schemas.microsoft.com/office/drawing/2014/main" id="{E535C49D-B75A-C4CA-4868-39F3E7C28F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9" y="2228"/>
              <a:ext cx="669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s-CO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+mn-cs"/>
                </a:rPr>
                <a:t>CONCEPTUALIZAR</a:t>
              </a:r>
            </a:p>
          </p:txBody>
        </p:sp>
        <p:sp>
          <p:nvSpPr>
            <p:cNvPr id="73762" name="Rectangle 34">
              <a:extLst>
                <a:ext uri="{FF2B5EF4-FFF2-40B4-BE49-F238E27FC236}">
                  <a16:creationId xmlns:a16="http://schemas.microsoft.com/office/drawing/2014/main" id="{BF1269B1-3C13-6780-D2F4-8236D00259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5" y="1530"/>
              <a:ext cx="940" cy="3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s-CO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+mn-cs"/>
                </a:rPr>
                <a:t>Selección de la(s)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s-CO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+mn-cs"/>
                </a:rPr>
                <a:t>opción(es)preferida(s)/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s-CO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+mn-cs"/>
                </a:rPr>
                <a:t>Solicitud fondos para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s-CO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+mn-cs"/>
                </a:rPr>
                <a:t>estim.clase II</a:t>
              </a:r>
            </a:p>
          </p:txBody>
        </p:sp>
        <p:sp>
          <p:nvSpPr>
            <p:cNvPr id="73763" name="Rectangle 35">
              <a:extLst>
                <a:ext uri="{FF2B5EF4-FFF2-40B4-BE49-F238E27FC236}">
                  <a16:creationId xmlns:a16="http://schemas.microsoft.com/office/drawing/2014/main" id="{F7F71BFA-B722-E8E3-FCA5-D6FD33A999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9" y="1210"/>
              <a:ext cx="832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s-CO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+mn-cs"/>
                </a:rPr>
                <a:t>Organizarse para la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s-CO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+mn-cs"/>
                </a:rPr>
                <a:t>fase de planificación del proyecto</a:t>
              </a:r>
            </a:p>
          </p:txBody>
        </p:sp>
        <p:grpSp>
          <p:nvGrpSpPr>
            <p:cNvPr id="73927" name="Group 199">
              <a:extLst>
                <a:ext uri="{FF2B5EF4-FFF2-40B4-BE49-F238E27FC236}">
                  <a16:creationId xmlns:a16="http://schemas.microsoft.com/office/drawing/2014/main" id="{42BC4F40-28D7-058C-B7F2-4A05D735B50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06" y="2212"/>
              <a:ext cx="204" cy="184"/>
              <a:chOff x="2106" y="2212"/>
              <a:chExt cx="204" cy="184"/>
            </a:xfrm>
          </p:grpSpPr>
          <p:sp>
            <p:nvSpPr>
              <p:cNvPr id="73765" name="AutoShape 37">
                <a:extLst>
                  <a:ext uri="{FF2B5EF4-FFF2-40B4-BE49-F238E27FC236}">
                    <a16:creationId xmlns:a16="http://schemas.microsoft.com/office/drawing/2014/main" id="{2915F9FB-6AE2-BA29-499B-D82E4C5520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6" y="2212"/>
                <a:ext cx="184" cy="184"/>
              </a:xfrm>
              <a:prstGeom prst="diamond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40161" dir="1106097" algn="ctr" rotWithShape="0">
                  <a:schemeClr val="accent1"/>
                </a:outerShdw>
              </a:effectLst>
            </p:spPr>
            <p:txBody>
              <a:bodyPr wrap="none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CO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3766" name="Rectangle 38">
                <a:extLst>
                  <a:ext uri="{FF2B5EF4-FFF2-40B4-BE49-F238E27FC236}">
                    <a16:creationId xmlns:a16="http://schemas.microsoft.com/office/drawing/2014/main" id="{2BBDEF95-793B-EAD7-35EE-06D4CE915F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06" y="2228"/>
                <a:ext cx="204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488" tIns="44450" rIns="90488" bIns="44450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s-CO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+mn-cs"/>
                  </a:rPr>
                  <a:t>D2</a:t>
                </a:r>
              </a:p>
            </p:txBody>
          </p:sp>
        </p:grpSp>
        <p:sp>
          <p:nvSpPr>
            <p:cNvPr id="73767" name="Rectangle 39">
              <a:extLst>
                <a:ext uri="{FF2B5EF4-FFF2-40B4-BE49-F238E27FC236}">
                  <a16:creationId xmlns:a16="http://schemas.microsoft.com/office/drawing/2014/main" id="{3A60459D-0E0A-6365-7D4A-0C8D0EB0A2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2" y="2673"/>
              <a:ext cx="61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s-CO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 - Opción(es)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s-CO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   seleccionada(s)</a:t>
              </a:r>
            </a:p>
          </p:txBody>
        </p:sp>
        <p:sp>
          <p:nvSpPr>
            <p:cNvPr id="73768" name="Rectangle 40">
              <a:extLst>
                <a:ext uri="{FF2B5EF4-FFF2-40B4-BE49-F238E27FC236}">
                  <a16:creationId xmlns:a16="http://schemas.microsoft.com/office/drawing/2014/main" id="{6D4031D9-3E04-CF88-F4EE-5F6AD97516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2" y="3021"/>
              <a:ext cx="1135" cy="322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prstDash val="sysDot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s-CO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+mn-cs"/>
                </a:rPr>
                <a:t>Selección de mejor(es) opcion(es) y mejora en la precisión de los estimados</a:t>
              </a:r>
            </a:p>
          </p:txBody>
        </p:sp>
        <p:grpSp>
          <p:nvGrpSpPr>
            <p:cNvPr id="73937" name="Group 209">
              <a:extLst>
                <a:ext uri="{FF2B5EF4-FFF2-40B4-BE49-F238E27FC236}">
                  <a16:creationId xmlns:a16="http://schemas.microsoft.com/office/drawing/2014/main" id="{2A1B70DC-B1D6-5BB0-7E72-04F8A76EB4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84" y="2036"/>
              <a:ext cx="619" cy="596"/>
              <a:chOff x="784" y="2036"/>
              <a:chExt cx="619" cy="596"/>
            </a:xfrm>
          </p:grpSpPr>
          <p:sp>
            <p:nvSpPr>
              <p:cNvPr id="73770" name="Line 42">
                <a:extLst>
                  <a:ext uri="{FF2B5EF4-FFF2-40B4-BE49-F238E27FC236}">
                    <a16:creationId xmlns:a16="http://schemas.microsoft.com/office/drawing/2014/main" id="{9798E0FD-04E1-C2CA-5CD6-FDBCD0E1E7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66" y="2304"/>
                <a:ext cx="11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CO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grpSp>
            <p:nvGrpSpPr>
              <p:cNvPr id="73936" name="Group 208">
                <a:extLst>
                  <a:ext uri="{FF2B5EF4-FFF2-40B4-BE49-F238E27FC236}">
                    <a16:creationId xmlns:a16="http://schemas.microsoft.com/office/drawing/2014/main" id="{97D60E62-98BF-B8CF-EC01-F8F2D83E4DF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10" y="2463"/>
                <a:ext cx="193" cy="169"/>
                <a:chOff x="1210" y="2463"/>
                <a:chExt cx="193" cy="169"/>
              </a:xfrm>
            </p:grpSpPr>
            <p:sp>
              <p:nvSpPr>
                <p:cNvPr id="73772" name="AutoShape 44">
                  <a:extLst>
                    <a:ext uri="{FF2B5EF4-FFF2-40B4-BE49-F238E27FC236}">
                      <a16:creationId xmlns:a16="http://schemas.microsoft.com/office/drawing/2014/main" id="{BC121ABE-E54A-2479-1505-804F400CB8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19" y="2468"/>
                  <a:ext cx="184" cy="164"/>
                </a:xfrm>
                <a:prstGeom prst="hexagon">
                  <a:avLst>
                    <a:gd name="adj" fmla="val 28023"/>
                    <a:gd name="vf" fmla="val 115470"/>
                  </a:avLst>
                </a:prstGeom>
                <a:solidFill>
                  <a:srgbClr val="FC0128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35921" dir="2700000" algn="ctr" rotWithShape="0">
                    <a:schemeClr val="accent1"/>
                  </a:outerShdw>
                </a:effectLst>
              </p:spPr>
              <p:txBody>
                <a:bodyPr wrap="none" anchor="ctr"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CO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Times New Roman" panose="02020603050405020304" pitchFamily="18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3773" name="Rectangle 45">
                  <a:extLst>
                    <a:ext uri="{FF2B5EF4-FFF2-40B4-BE49-F238E27FC236}">
                      <a16:creationId xmlns:a16="http://schemas.microsoft.com/office/drawing/2014/main" id="{C903410F-456A-44BE-CA85-BC45BBF77F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10" y="2463"/>
                  <a:ext cx="153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0488" tIns="44450" rIns="90488" bIns="44450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s-CO" sz="900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uLnTx/>
                      <a:uFillTx/>
                      <a:latin typeface="Gill Sans MT Shadow" charset="0"/>
                      <a:ea typeface="+mn-ea"/>
                      <a:cs typeface="+mn-cs"/>
                    </a:rPr>
                    <a:t>C</a:t>
                  </a:r>
                </a:p>
              </p:txBody>
            </p:sp>
          </p:grpSp>
          <p:sp>
            <p:nvSpPr>
              <p:cNvPr id="73774" name="Freeform 46">
                <a:extLst>
                  <a:ext uri="{FF2B5EF4-FFF2-40B4-BE49-F238E27FC236}">
                    <a16:creationId xmlns:a16="http://schemas.microsoft.com/office/drawing/2014/main" id="{05D29B18-CF7D-B293-3B3E-D793230BBF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9" y="2400"/>
                <a:ext cx="157" cy="157"/>
              </a:xfrm>
              <a:custGeom>
                <a:avLst/>
                <a:gdLst>
                  <a:gd name="T0" fmla="*/ 0 w 157"/>
                  <a:gd name="T1" fmla="*/ 0 h 157"/>
                  <a:gd name="T2" fmla="*/ 0 w 157"/>
                  <a:gd name="T3" fmla="*/ 156 h 157"/>
                  <a:gd name="T4" fmla="*/ 156 w 157"/>
                  <a:gd name="T5" fmla="*/ 156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7" h="157">
                    <a:moveTo>
                      <a:pt x="0" y="0"/>
                    </a:moveTo>
                    <a:lnTo>
                      <a:pt x="0" y="156"/>
                    </a:lnTo>
                    <a:lnTo>
                      <a:pt x="156" y="156"/>
                    </a:lnTo>
                  </a:path>
                </a:pathLst>
              </a:custGeom>
              <a:noFill/>
              <a:ln w="127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CO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grpSp>
            <p:nvGrpSpPr>
              <p:cNvPr id="73935" name="Group 207">
                <a:extLst>
                  <a:ext uri="{FF2B5EF4-FFF2-40B4-BE49-F238E27FC236}">
                    <a16:creationId xmlns:a16="http://schemas.microsoft.com/office/drawing/2014/main" id="{2071E124-0196-BD5A-C34A-007DCF6FBEF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84" y="2036"/>
                <a:ext cx="273" cy="276"/>
                <a:chOff x="784" y="2036"/>
                <a:chExt cx="273" cy="276"/>
              </a:xfrm>
            </p:grpSpPr>
            <p:sp>
              <p:nvSpPr>
                <p:cNvPr id="73776" name="Freeform 48">
                  <a:extLst>
                    <a:ext uri="{FF2B5EF4-FFF2-40B4-BE49-F238E27FC236}">
                      <a16:creationId xmlns:a16="http://schemas.microsoft.com/office/drawing/2014/main" id="{CBC1976A-C776-53BC-A808-9E2015841C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4" y="2036"/>
                  <a:ext cx="273" cy="177"/>
                </a:xfrm>
                <a:custGeom>
                  <a:avLst/>
                  <a:gdLst>
                    <a:gd name="T0" fmla="*/ 272 w 273"/>
                    <a:gd name="T1" fmla="*/ 176 h 177"/>
                    <a:gd name="T2" fmla="*/ 272 w 273"/>
                    <a:gd name="T3" fmla="*/ 0 h 177"/>
                    <a:gd name="T4" fmla="*/ 0 w 273"/>
                    <a:gd name="T5" fmla="*/ 0 h 177"/>
                    <a:gd name="T6" fmla="*/ 0 w 273"/>
                    <a:gd name="T7" fmla="*/ 128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3" h="177">
                      <a:moveTo>
                        <a:pt x="272" y="176"/>
                      </a:moveTo>
                      <a:lnTo>
                        <a:pt x="272" y="0"/>
                      </a:lnTo>
                      <a:lnTo>
                        <a:pt x="0" y="0"/>
                      </a:lnTo>
                      <a:lnTo>
                        <a:pt x="0" y="128"/>
                      </a:lnTo>
                    </a:path>
                  </a:pathLst>
                </a:custGeom>
                <a:noFill/>
                <a:ln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CO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Times New Roman" panose="02020603050405020304" pitchFamily="18" charset="0"/>
                    <a:ea typeface="+mn-ea"/>
                    <a:cs typeface="+mn-cs"/>
                  </a:endParaRPr>
                </a:p>
              </p:txBody>
            </p:sp>
            <p:grpSp>
              <p:nvGrpSpPr>
                <p:cNvPr id="73934" name="Group 206">
                  <a:extLst>
                    <a:ext uri="{FF2B5EF4-FFF2-40B4-BE49-F238E27FC236}">
                      <a16:creationId xmlns:a16="http://schemas.microsoft.com/office/drawing/2014/main" id="{D13290C0-DD19-8A0C-DDFF-446DF42A10C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851" y="2063"/>
                  <a:ext cx="193" cy="249"/>
                  <a:chOff x="851" y="2063"/>
                  <a:chExt cx="193" cy="249"/>
                </a:xfrm>
              </p:grpSpPr>
              <p:sp>
                <p:nvSpPr>
                  <p:cNvPr id="73778" name="Rectangle 50">
                    <a:extLst>
                      <a:ext uri="{FF2B5EF4-FFF2-40B4-BE49-F238E27FC236}">
                        <a16:creationId xmlns:a16="http://schemas.microsoft.com/office/drawing/2014/main" id="{44F76FCF-2C06-2E33-F714-AD9AC62EBD2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70" y="2063"/>
                    <a:ext cx="107" cy="119"/>
                  </a:xfrm>
                  <a:prstGeom prst="rect">
                    <a:avLst/>
                  </a:prstGeom>
                  <a:solidFill>
                    <a:srgbClr val="0000FF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>
                    <a:outerShdw dist="53882" dir="2700000" algn="ctr" rotWithShape="0">
                      <a:srgbClr val="618FFD"/>
                    </a:outerShdw>
                  </a:effectLst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CO" sz="9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uLnTx/>
                      <a:uFillTx/>
                      <a:latin typeface="Times New Roman" panose="02020603050405020304" pitchFamily="18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3779" name="Freeform 51">
                    <a:extLst>
                      <a:ext uri="{FF2B5EF4-FFF2-40B4-BE49-F238E27FC236}">
                        <a16:creationId xmlns:a16="http://schemas.microsoft.com/office/drawing/2014/main" id="{47A1BF44-803D-9CDC-B810-3D09658C672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86" y="2063"/>
                    <a:ext cx="95" cy="124"/>
                  </a:xfrm>
                  <a:custGeom>
                    <a:avLst/>
                    <a:gdLst>
                      <a:gd name="T0" fmla="*/ 94 w 95"/>
                      <a:gd name="T1" fmla="*/ 25 h 124"/>
                      <a:gd name="T2" fmla="*/ 61 w 95"/>
                      <a:gd name="T3" fmla="*/ 0 h 124"/>
                      <a:gd name="T4" fmla="*/ 0 w 95"/>
                      <a:gd name="T5" fmla="*/ 64 h 124"/>
                      <a:gd name="T6" fmla="*/ 76 w 95"/>
                      <a:gd name="T7" fmla="*/ 123 h 124"/>
                      <a:gd name="T8" fmla="*/ 94 w 95"/>
                      <a:gd name="T9" fmla="*/ 123 h 124"/>
                      <a:gd name="T10" fmla="*/ 94 w 95"/>
                      <a:gd name="T11" fmla="*/ 25 h 1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95" h="124">
                        <a:moveTo>
                          <a:pt x="94" y="25"/>
                        </a:moveTo>
                        <a:lnTo>
                          <a:pt x="61" y="0"/>
                        </a:lnTo>
                        <a:lnTo>
                          <a:pt x="0" y="64"/>
                        </a:lnTo>
                        <a:lnTo>
                          <a:pt x="76" y="123"/>
                        </a:lnTo>
                        <a:lnTo>
                          <a:pt x="94" y="123"/>
                        </a:lnTo>
                        <a:lnTo>
                          <a:pt x="94" y="25"/>
                        </a:lnTo>
                      </a:path>
                    </a:pathLst>
                  </a:custGeom>
                  <a:solidFill>
                    <a:schemeClr val="accent2"/>
                  </a:solidFill>
                  <a:ln w="12700" cap="rnd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CO" sz="9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uLnTx/>
                      <a:uFillTx/>
                      <a:latin typeface="Times New Roman" panose="02020603050405020304" pitchFamily="18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3780" name="Rectangle 52">
                    <a:extLst>
                      <a:ext uri="{FF2B5EF4-FFF2-40B4-BE49-F238E27FC236}">
                        <a16:creationId xmlns:a16="http://schemas.microsoft.com/office/drawing/2014/main" id="{82034F1A-803F-8CA0-9DB7-91FCA333010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8720000">
                    <a:off x="923" y="2111"/>
                    <a:ext cx="41" cy="19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CO" sz="9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uLnTx/>
                      <a:uFillTx/>
                      <a:latin typeface="Times New Roman" panose="02020603050405020304" pitchFamily="18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3781" name="Freeform 53">
                    <a:extLst>
                      <a:ext uri="{FF2B5EF4-FFF2-40B4-BE49-F238E27FC236}">
                        <a16:creationId xmlns:a16="http://schemas.microsoft.com/office/drawing/2014/main" id="{73987D5B-3B52-57D1-6300-561A7AF2C30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86" y="2128"/>
                    <a:ext cx="76" cy="59"/>
                  </a:xfrm>
                  <a:custGeom>
                    <a:avLst/>
                    <a:gdLst>
                      <a:gd name="T0" fmla="*/ 0 w 76"/>
                      <a:gd name="T1" fmla="*/ 0 h 59"/>
                      <a:gd name="T2" fmla="*/ 0 w 76"/>
                      <a:gd name="T3" fmla="*/ 3 h 59"/>
                      <a:gd name="T4" fmla="*/ 0 w 76"/>
                      <a:gd name="T5" fmla="*/ 5 h 59"/>
                      <a:gd name="T6" fmla="*/ 1 w 76"/>
                      <a:gd name="T7" fmla="*/ 8 h 59"/>
                      <a:gd name="T8" fmla="*/ 2 w 76"/>
                      <a:gd name="T9" fmla="*/ 10 h 59"/>
                      <a:gd name="T10" fmla="*/ 3 w 76"/>
                      <a:gd name="T11" fmla="*/ 13 h 59"/>
                      <a:gd name="T12" fmla="*/ 4 w 76"/>
                      <a:gd name="T13" fmla="*/ 15 h 59"/>
                      <a:gd name="T14" fmla="*/ 5 w 76"/>
                      <a:gd name="T15" fmla="*/ 18 h 59"/>
                      <a:gd name="T16" fmla="*/ 55 w 76"/>
                      <a:gd name="T17" fmla="*/ 57 h 59"/>
                      <a:gd name="T18" fmla="*/ 75 w 76"/>
                      <a:gd name="T19" fmla="*/ 58 h 59"/>
                      <a:gd name="T20" fmla="*/ 0 w 76"/>
                      <a:gd name="T21" fmla="*/ 0 h 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76" h="59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0" y="5"/>
                        </a:lnTo>
                        <a:lnTo>
                          <a:pt x="1" y="8"/>
                        </a:lnTo>
                        <a:lnTo>
                          <a:pt x="2" y="10"/>
                        </a:lnTo>
                        <a:lnTo>
                          <a:pt x="3" y="13"/>
                        </a:lnTo>
                        <a:lnTo>
                          <a:pt x="4" y="15"/>
                        </a:lnTo>
                        <a:lnTo>
                          <a:pt x="5" y="18"/>
                        </a:lnTo>
                        <a:lnTo>
                          <a:pt x="55" y="57"/>
                        </a:lnTo>
                        <a:lnTo>
                          <a:pt x="75" y="58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F76681"/>
                  </a:solidFill>
                  <a:ln w="12700" cap="rnd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CO" sz="9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uLnTx/>
                      <a:uFillTx/>
                      <a:latin typeface="Times New Roman" panose="02020603050405020304" pitchFamily="18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3782" name="Rectangle 54">
                    <a:extLst>
                      <a:ext uri="{FF2B5EF4-FFF2-40B4-BE49-F238E27FC236}">
                        <a16:creationId xmlns:a16="http://schemas.microsoft.com/office/drawing/2014/main" id="{3A156ACC-7369-6F2E-B298-2047FDCD375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51" y="2190"/>
                    <a:ext cx="193" cy="12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52388" tIns="26988" rIns="52388" bIns="26988">
                    <a:spAutoFit/>
                  </a:bodyPr>
                  <a:lstStyle>
                    <a:lvl1pPr defTabSz="29845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261938" defTabSz="29845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522288" defTabSz="29845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784225" defTabSz="29845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1044575" defTabSz="29845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1501775" defTabSz="29845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1958975" defTabSz="29845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2416175" defTabSz="29845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2873375" defTabSz="29845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 marL="0" marR="0" lvl="0" indent="0" algn="l" defTabSz="29845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es-CO" sz="9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uLnTx/>
                        <a:uFillTx/>
                        <a:latin typeface="Arial Narrow" panose="020B0606020202030204" pitchFamily="34" charset="0"/>
                        <a:ea typeface="+mn-ea"/>
                        <a:cs typeface="+mn-cs"/>
                      </a:rPr>
                      <a:t>DSD</a:t>
                    </a:r>
                  </a:p>
                </p:txBody>
              </p:sp>
            </p:grpSp>
          </p:grpSp>
        </p:grpSp>
        <p:sp>
          <p:nvSpPr>
            <p:cNvPr id="73783" name="Line 55">
              <a:extLst>
                <a:ext uri="{FF2B5EF4-FFF2-40B4-BE49-F238E27FC236}">
                  <a16:creationId xmlns:a16="http://schemas.microsoft.com/office/drawing/2014/main" id="{A55D74AA-A489-5ACD-32DA-80EE8636B4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82" y="2304"/>
              <a:ext cx="11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CO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grpSp>
          <p:nvGrpSpPr>
            <p:cNvPr id="73784" name="Group 56">
              <a:extLst>
                <a:ext uri="{FF2B5EF4-FFF2-40B4-BE49-F238E27FC236}">
                  <a16:creationId xmlns:a16="http://schemas.microsoft.com/office/drawing/2014/main" id="{21A31E77-014C-C273-A38C-1F910F26F3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42" y="2744"/>
              <a:ext cx="199" cy="299"/>
              <a:chOff x="1342" y="2744"/>
              <a:chExt cx="199" cy="299"/>
            </a:xfrm>
          </p:grpSpPr>
          <p:sp>
            <p:nvSpPr>
              <p:cNvPr id="73785" name="Freeform 57">
                <a:extLst>
                  <a:ext uri="{FF2B5EF4-FFF2-40B4-BE49-F238E27FC236}">
                    <a16:creationId xmlns:a16="http://schemas.microsoft.com/office/drawing/2014/main" id="{0B0B3EF5-AB6D-F075-2424-338BA042DD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2" y="2744"/>
                <a:ext cx="199" cy="277"/>
              </a:xfrm>
              <a:custGeom>
                <a:avLst/>
                <a:gdLst>
                  <a:gd name="T0" fmla="*/ 14 w 199"/>
                  <a:gd name="T1" fmla="*/ 5 h 277"/>
                  <a:gd name="T2" fmla="*/ 26 w 199"/>
                  <a:gd name="T3" fmla="*/ 10 h 277"/>
                  <a:gd name="T4" fmla="*/ 39 w 199"/>
                  <a:gd name="T5" fmla="*/ 16 h 277"/>
                  <a:gd name="T6" fmla="*/ 51 w 199"/>
                  <a:gd name="T7" fmla="*/ 25 h 277"/>
                  <a:gd name="T8" fmla="*/ 64 w 199"/>
                  <a:gd name="T9" fmla="*/ 38 h 277"/>
                  <a:gd name="T10" fmla="*/ 76 w 199"/>
                  <a:gd name="T11" fmla="*/ 52 h 277"/>
                  <a:gd name="T12" fmla="*/ 90 w 199"/>
                  <a:gd name="T13" fmla="*/ 71 h 277"/>
                  <a:gd name="T14" fmla="*/ 100 w 199"/>
                  <a:gd name="T15" fmla="*/ 89 h 277"/>
                  <a:gd name="T16" fmla="*/ 112 w 199"/>
                  <a:gd name="T17" fmla="*/ 106 h 277"/>
                  <a:gd name="T18" fmla="*/ 122 w 199"/>
                  <a:gd name="T19" fmla="*/ 124 h 277"/>
                  <a:gd name="T20" fmla="*/ 131 w 199"/>
                  <a:gd name="T21" fmla="*/ 147 h 277"/>
                  <a:gd name="T22" fmla="*/ 140 w 199"/>
                  <a:gd name="T23" fmla="*/ 169 h 277"/>
                  <a:gd name="T24" fmla="*/ 148 w 199"/>
                  <a:gd name="T25" fmla="*/ 191 h 277"/>
                  <a:gd name="T26" fmla="*/ 152 w 199"/>
                  <a:gd name="T27" fmla="*/ 211 h 277"/>
                  <a:gd name="T28" fmla="*/ 190 w 199"/>
                  <a:gd name="T29" fmla="*/ 222 h 277"/>
                  <a:gd name="T30" fmla="*/ 175 w 199"/>
                  <a:gd name="T31" fmla="*/ 226 h 277"/>
                  <a:gd name="T32" fmla="*/ 167 w 199"/>
                  <a:gd name="T33" fmla="*/ 234 h 277"/>
                  <a:gd name="T34" fmla="*/ 158 w 199"/>
                  <a:gd name="T35" fmla="*/ 240 h 277"/>
                  <a:gd name="T36" fmla="*/ 149 w 199"/>
                  <a:gd name="T37" fmla="*/ 247 h 277"/>
                  <a:gd name="T38" fmla="*/ 138 w 199"/>
                  <a:gd name="T39" fmla="*/ 260 h 277"/>
                  <a:gd name="T40" fmla="*/ 128 w 199"/>
                  <a:gd name="T41" fmla="*/ 271 h 277"/>
                  <a:gd name="T42" fmla="*/ 122 w 199"/>
                  <a:gd name="T43" fmla="*/ 272 h 277"/>
                  <a:gd name="T44" fmla="*/ 115 w 199"/>
                  <a:gd name="T45" fmla="*/ 262 h 277"/>
                  <a:gd name="T46" fmla="*/ 107 w 199"/>
                  <a:gd name="T47" fmla="*/ 251 h 277"/>
                  <a:gd name="T48" fmla="*/ 99 w 199"/>
                  <a:gd name="T49" fmla="*/ 241 h 277"/>
                  <a:gd name="T50" fmla="*/ 91 w 199"/>
                  <a:gd name="T51" fmla="*/ 232 h 277"/>
                  <a:gd name="T52" fmla="*/ 81 w 199"/>
                  <a:gd name="T53" fmla="*/ 223 h 277"/>
                  <a:gd name="T54" fmla="*/ 73 w 199"/>
                  <a:gd name="T55" fmla="*/ 215 h 277"/>
                  <a:gd name="T56" fmla="*/ 65 w 199"/>
                  <a:gd name="T57" fmla="*/ 208 h 277"/>
                  <a:gd name="T58" fmla="*/ 54 w 199"/>
                  <a:gd name="T59" fmla="*/ 199 h 277"/>
                  <a:gd name="T60" fmla="*/ 101 w 199"/>
                  <a:gd name="T61" fmla="*/ 191 h 277"/>
                  <a:gd name="T62" fmla="*/ 93 w 199"/>
                  <a:gd name="T63" fmla="*/ 159 h 277"/>
                  <a:gd name="T64" fmla="*/ 87 w 199"/>
                  <a:gd name="T65" fmla="*/ 138 h 277"/>
                  <a:gd name="T66" fmla="*/ 78 w 199"/>
                  <a:gd name="T67" fmla="*/ 115 h 277"/>
                  <a:gd name="T68" fmla="*/ 67 w 199"/>
                  <a:gd name="T69" fmla="*/ 89 h 277"/>
                  <a:gd name="T70" fmla="*/ 56 w 199"/>
                  <a:gd name="T71" fmla="*/ 69 h 277"/>
                  <a:gd name="T72" fmla="*/ 48 w 199"/>
                  <a:gd name="T73" fmla="*/ 57 h 277"/>
                  <a:gd name="T74" fmla="*/ 36 w 199"/>
                  <a:gd name="T75" fmla="*/ 44 h 277"/>
                  <a:gd name="T76" fmla="*/ 21 w 199"/>
                  <a:gd name="T77" fmla="*/ 30 h 277"/>
                  <a:gd name="T78" fmla="*/ 0 w 199"/>
                  <a:gd name="T79" fmla="*/ 14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99" h="277">
                    <a:moveTo>
                      <a:pt x="2" y="0"/>
                    </a:moveTo>
                    <a:lnTo>
                      <a:pt x="14" y="5"/>
                    </a:lnTo>
                    <a:lnTo>
                      <a:pt x="20" y="7"/>
                    </a:lnTo>
                    <a:lnTo>
                      <a:pt x="26" y="10"/>
                    </a:lnTo>
                    <a:lnTo>
                      <a:pt x="33" y="14"/>
                    </a:lnTo>
                    <a:lnTo>
                      <a:pt x="39" y="16"/>
                    </a:lnTo>
                    <a:lnTo>
                      <a:pt x="45" y="20"/>
                    </a:lnTo>
                    <a:lnTo>
                      <a:pt x="51" y="25"/>
                    </a:lnTo>
                    <a:lnTo>
                      <a:pt x="57" y="31"/>
                    </a:lnTo>
                    <a:lnTo>
                      <a:pt x="64" y="38"/>
                    </a:lnTo>
                    <a:lnTo>
                      <a:pt x="71" y="45"/>
                    </a:lnTo>
                    <a:lnTo>
                      <a:pt x="76" y="52"/>
                    </a:lnTo>
                    <a:lnTo>
                      <a:pt x="84" y="62"/>
                    </a:lnTo>
                    <a:lnTo>
                      <a:pt x="90" y="71"/>
                    </a:lnTo>
                    <a:lnTo>
                      <a:pt x="96" y="79"/>
                    </a:lnTo>
                    <a:lnTo>
                      <a:pt x="100" y="89"/>
                    </a:lnTo>
                    <a:lnTo>
                      <a:pt x="107" y="98"/>
                    </a:lnTo>
                    <a:lnTo>
                      <a:pt x="112" y="106"/>
                    </a:lnTo>
                    <a:lnTo>
                      <a:pt x="117" y="116"/>
                    </a:lnTo>
                    <a:lnTo>
                      <a:pt x="122" y="124"/>
                    </a:lnTo>
                    <a:lnTo>
                      <a:pt x="128" y="137"/>
                    </a:lnTo>
                    <a:lnTo>
                      <a:pt x="131" y="147"/>
                    </a:lnTo>
                    <a:lnTo>
                      <a:pt x="136" y="158"/>
                    </a:lnTo>
                    <a:lnTo>
                      <a:pt x="140" y="169"/>
                    </a:lnTo>
                    <a:lnTo>
                      <a:pt x="145" y="180"/>
                    </a:lnTo>
                    <a:lnTo>
                      <a:pt x="148" y="191"/>
                    </a:lnTo>
                    <a:lnTo>
                      <a:pt x="150" y="203"/>
                    </a:lnTo>
                    <a:lnTo>
                      <a:pt x="152" y="211"/>
                    </a:lnTo>
                    <a:lnTo>
                      <a:pt x="198" y="218"/>
                    </a:lnTo>
                    <a:lnTo>
                      <a:pt x="190" y="222"/>
                    </a:lnTo>
                    <a:lnTo>
                      <a:pt x="183" y="225"/>
                    </a:lnTo>
                    <a:lnTo>
                      <a:pt x="175" y="226"/>
                    </a:lnTo>
                    <a:lnTo>
                      <a:pt x="172" y="230"/>
                    </a:lnTo>
                    <a:lnTo>
                      <a:pt x="167" y="234"/>
                    </a:lnTo>
                    <a:lnTo>
                      <a:pt x="162" y="235"/>
                    </a:lnTo>
                    <a:lnTo>
                      <a:pt x="158" y="240"/>
                    </a:lnTo>
                    <a:lnTo>
                      <a:pt x="153" y="245"/>
                    </a:lnTo>
                    <a:lnTo>
                      <a:pt x="149" y="247"/>
                    </a:lnTo>
                    <a:lnTo>
                      <a:pt x="143" y="253"/>
                    </a:lnTo>
                    <a:lnTo>
                      <a:pt x="138" y="260"/>
                    </a:lnTo>
                    <a:lnTo>
                      <a:pt x="133" y="265"/>
                    </a:lnTo>
                    <a:lnTo>
                      <a:pt x="128" y="271"/>
                    </a:lnTo>
                    <a:lnTo>
                      <a:pt x="124" y="276"/>
                    </a:lnTo>
                    <a:lnTo>
                      <a:pt x="122" y="272"/>
                    </a:lnTo>
                    <a:lnTo>
                      <a:pt x="118" y="267"/>
                    </a:lnTo>
                    <a:lnTo>
                      <a:pt x="115" y="262"/>
                    </a:lnTo>
                    <a:lnTo>
                      <a:pt x="111" y="255"/>
                    </a:lnTo>
                    <a:lnTo>
                      <a:pt x="107" y="251"/>
                    </a:lnTo>
                    <a:lnTo>
                      <a:pt x="103" y="246"/>
                    </a:lnTo>
                    <a:lnTo>
                      <a:pt x="99" y="241"/>
                    </a:lnTo>
                    <a:lnTo>
                      <a:pt x="95" y="236"/>
                    </a:lnTo>
                    <a:lnTo>
                      <a:pt x="91" y="232"/>
                    </a:lnTo>
                    <a:lnTo>
                      <a:pt x="86" y="227"/>
                    </a:lnTo>
                    <a:lnTo>
                      <a:pt x="81" y="223"/>
                    </a:lnTo>
                    <a:lnTo>
                      <a:pt x="78" y="219"/>
                    </a:lnTo>
                    <a:lnTo>
                      <a:pt x="73" y="215"/>
                    </a:lnTo>
                    <a:lnTo>
                      <a:pt x="69" y="212"/>
                    </a:lnTo>
                    <a:lnTo>
                      <a:pt x="65" y="208"/>
                    </a:lnTo>
                    <a:lnTo>
                      <a:pt x="60" y="205"/>
                    </a:lnTo>
                    <a:lnTo>
                      <a:pt x="54" y="199"/>
                    </a:lnTo>
                    <a:lnTo>
                      <a:pt x="102" y="203"/>
                    </a:lnTo>
                    <a:lnTo>
                      <a:pt x="101" y="191"/>
                    </a:lnTo>
                    <a:lnTo>
                      <a:pt x="98" y="179"/>
                    </a:lnTo>
                    <a:lnTo>
                      <a:pt x="93" y="159"/>
                    </a:lnTo>
                    <a:lnTo>
                      <a:pt x="90" y="147"/>
                    </a:lnTo>
                    <a:lnTo>
                      <a:pt x="87" y="138"/>
                    </a:lnTo>
                    <a:lnTo>
                      <a:pt x="83" y="126"/>
                    </a:lnTo>
                    <a:lnTo>
                      <a:pt x="78" y="115"/>
                    </a:lnTo>
                    <a:lnTo>
                      <a:pt x="73" y="102"/>
                    </a:lnTo>
                    <a:lnTo>
                      <a:pt x="67" y="89"/>
                    </a:lnTo>
                    <a:lnTo>
                      <a:pt x="61" y="80"/>
                    </a:lnTo>
                    <a:lnTo>
                      <a:pt x="56" y="69"/>
                    </a:lnTo>
                    <a:lnTo>
                      <a:pt x="52" y="63"/>
                    </a:lnTo>
                    <a:lnTo>
                      <a:pt x="48" y="57"/>
                    </a:lnTo>
                    <a:lnTo>
                      <a:pt x="42" y="49"/>
                    </a:lnTo>
                    <a:lnTo>
                      <a:pt x="36" y="44"/>
                    </a:lnTo>
                    <a:lnTo>
                      <a:pt x="30" y="36"/>
                    </a:lnTo>
                    <a:lnTo>
                      <a:pt x="21" y="30"/>
                    </a:lnTo>
                    <a:lnTo>
                      <a:pt x="14" y="24"/>
                    </a:lnTo>
                    <a:lnTo>
                      <a:pt x="0" y="14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F95AB7"/>
              </a:solidFill>
              <a:ln w="12700" cap="rnd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CO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3786" name="Freeform 58">
                <a:extLst>
                  <a:ext uri="{FF2B5EF4-FFF2-40B4-BE49-F238E27FC236}">
                    <a16:creationId xmlns:a16="http://schemas.microsoft.com/office/drawing/2014/main" id="{4B63FF44-557C-F62B-AF22-F2F894FDEF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3" y="2758"/>
                <a:ext cx="195" cy="285"/>
              </a:xfrm>
              <a:custGeom>
                <a:avLst/>
                <a:gdLst>
                  <a:gd name="T0" fmla="*/ 11 w 195"/>
                  <a:gd name="T1" fmla="*/ 3 h 285"/>
                  <a:gd name="T2" fmla="*/ 24 w 195"/>
                  <a:gd name="T3" fmla="*/ 10 h 285"/>
                  <a:gd name="T4" fmla="*/ 36 w 195"/>
                  <a:gd name="T5" fmla="*/ 19 h 285"/>
                  <a:gd name="T6" fmla="*/ 48 w 195"/>
                  <a:gd name="T7" fmla="*/ 28 h 285"/>
                  <a:gd name="T8" fmla="*/ 62 w 195"/>
                  <a:gd name="T9" fmla="*/ 40 h 285"/>
                  <a:gd name="T10" fmla="*/ 74 w 195"/>
                  <a:gd name="T11" fmla="*/ 55 h 285"/>
                  <a:gd name="T12" fmla="*/ 86 w 195"/>
                  <a:gd name="T13" fmla="*/ 74 h 285"/>
                  <a:gd name="T14" fmla="*/ 98 w 195"/>
                  <a:gd name="T15" fmla="*/ 90 h 285"/>
                  <a:gd name="T16" fmla="*/ 108 w 195"/>
                  <a:gd name="T17" fmla="*/ 108 h 285"/>
                  <a:gd name="T18" fmla="*/ 118 w 195"/>
                  <a:gd name="T19" fmla="*/ 129 h 285"/>
                  <a:gd name="T20" fmla="*/ 128 w 195"/>
                  <a:gd name="T21" fmla="*/ 151 h 285"/>
                  <a:gd name="T22" fmla="*/ 137 w 195"/>
                  <a:gd name="T23" fmla="*/ 174 h 285"/>
                  <a:gd name="T24" fmla="*/ 144 w 195"/>
                  <a:gd name="T25" fmla="*/ 196 h 285"/>
                  <a:gd name="T26" fmla="*/ 148 w 195"/>
                  <a:gd name="T27" fmla="*/ 216 h 285"/>
                  <a:gd name="T28" fmla="*/ 186 w 195"/>
                  <a:gd name="T29" fmla="*/ 227 h 285"/>
                  <a:gd name="T30" fmla="*/ 172 w 195"/>
                  <a:gd name="T31" fmla="*/ 235 h 285"/>
                  <a:gd name="T32" fmla="*/ 163 w 195"/>
                  <a:gd name="T33" fmla="*/ 239 h 285"/>
                  <a:gd name="T34" fmla="*/ 154 w 195"/>
                  <a:gd name="T35" fmla="*/ 247 h 285"/>
                  <a:gd name="T36" fmla="*/ 146 w 195"/>
                  <a:gd name="T37" fmla="*/ 255 h 285"/>
                  <a:gd name="T38" fmla="*/ 134 w 195"/>
                  <a:gd name="T39" fmla="*/ 266 h 285"/>
                  <a:gd name="T40" fmla="*/ 124 w 195"/>
                  <a:gd name="T41" fmla="*/ 277 h 285"/>
                  <a:gd name="T42" fmla="*/ 117 w 195"/>
                  <a:gd name="T43" fmla="*/ 280 h 285"/>
                  <a:gd name="T44" fmla="*/ 112 w 195"/>
                  <a:gd name="T45" fmla="*/ 269 h 285"/>
                  <a:gd name="T46" fmla="*/ 104 w 195"/>
                  <a:gd name="T47" fmla="*/ 259 h 285"/>
                  <a:gd name="T48" fmla="*/ 95 w 195"/>
                  <a:gd name="T49" fmla="*/ 249 h 285"/>
                  <a:gd name="T50" fmla="*/ 87 w 195"/>
                  <a:gd name="T51" fmla="*/ 241 h 285"/>
                  <a:gd name="T52" fmla="*/ 77 w 195"/>
                  <a:gd name="T53" fmla="*/ 231 h 285"/>
                  <a:gd name="T54" fmla="*/ 69 w 195"/>
                  <a:gd name="T55" fmla="*/ 221 h 285"/>
                  <a:gd name="T56" fmla="*/ 62 w 195"/>
                  <a:gd name="T57" fmla="*/ 213 h 285"/>
                  <a:gd name="T58" fmla="*/ 51 w 195"/>
                  <a:gd name="T59" fmla="*/ 205 h 285"/>
                  <a:gd name="T60" fmla="*/ 96 w 195"/>
                  <a:gd name="T61" fmla="*/ 195 h 285"/>
                  <a:gd name="T62" fmla="*/ 90 w 195"/>
                  <a:gd name="T63" fmla="*/ 163 h 285"/>
                  <a:gd name="T64" fmla="*/ 84 w 195"/>
                  <a:gd name="T65" fmla="*/ 144 h 285"/>
                  <a:gd name="T66" fmla="*/ 76 w 195"/>
                  <a:gd name="T67" fmla="*/ 117 h 285"/>
                  <a:gd name="T68" fmla="*/ 67 w 195"/>
                  <a:gd name="T69" fmla="*/ 96 h 285"/>
                  <a:gd name="T70" fmla="*/ 62 w 195"/>
                  <a:gd name="T71" fmla="*/ 79 h 285"/>
                  <a:gd name="T72" fmla="*/ 54 w 195"/>
                  <a:gd name="T73" fmla="*/ 65 h 285"/>
                  <a:gd name="T74" fmla="*/ 45 w 195"/>
                  <a:gd name="T75" fmla="*/ 49 h 285"/>
                  <a:gd name="T76" fmla="*/ 35 w 195"/>
                  <a:gd name="T77" fmla="*/ 35 h 285"/>
                  <a:gd name="T78" fmla="*/ 22 w 195"/>
                  <a:gd name="T79" fmla="*/ 22 h 285"/>
                  <a:gd name="T80" fmla="*/ 9 w 195"/>
                  <a:gd name="T81" fmla="*/ 10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95" h="285">
                    <a:moveTo>
                      <a:pt x="0" y="0"/>
                    </a:moveTo>
                    <a:lnTo>
                      <a:pt x="11" y="3"/>
                    </a:lnTo>
                    <a:lnTo>
                      <a:pt x="17" y="6"/>
                    </a:lnTo>
                    <a:lnTo>
                      <a:pt x="24" y="10"/>
                    </a:lnTo>
                    <a:lnTo>
                      <a:pt x="31" y="14"/>
                    </a:lnTo>
                    <a:lnTo>
                      <a:pt x="36" y="19"/>
                    </a:lnTo>
                    <a:lnTo>
                      <a:pt x="43" y="23"/>
                    </a:lnTo>
                    <a:lnTo>
                      <a:pt x="48" y="28"/>
                    </a:lnTo>
                    <a:lnTo>
                      <a:pt x="55" y="34"/>
                    </a:lnTo>
                    <a:lnTo>
                      <a:pt x="62" y="40"/>
                    </a:lnTo>
                    <a:lnTo>
                      <a:pt x="68" y="47"/>
                    </a:lnTo>
                    <a:lnTo>
                      <a:pt x="74" y="55"/>
                    </a:lnTo>
                    <a:lnTo>
                      <a:pt x="80" y="64"/>
                    </a:lnTo>
                    <a:lnTo>
                      <a:pt x="86" y="74"/>
                    </a:lnTo>
                    <a:lnTo>
                      <a:pt x="93" y="83"/>
                    </a:lnTo>
                    <a:lnTo>
                      <a:pt x="98" y="90"/>
                    </a:lnTo>
                    <a:lnTo>
                      <a:pt x="104" y="100"/>
                    </a:lnTo>
                    <a:lnTo>
                      <a:pt x="108" y="108"/>
                    </a:lnTo>
                    <a:lnTo>
                      <a:pt x="114" y="118"/>
                    </a:lnTo>
                    <a:lnTo>
                      <a:pt x="118" y="129"/>
                    </a:lnTo>
                    <a:lnTo>
                      <a:pt x="124" y="142"/>
                    </a:lnTo>
                    <a:lnTo>
                      <a:pt x="128" y="151"/>
                    </a:lnTo>
                    <a:lnTo>
                      <a:pt x="133" y="162"/>
                    </a:lnTo>
                    <a:lnTo>
                      <a:pt x="137" y="174"/>
                    </a:lnTo>
                    <a:lnTo>
                      <a:pt x="141" y="185"/>
                    </a:lnTo>
                    <a:lnTo>
                      <a:pt x="144" y="196"/>
                    </a:lnTo>
                    <a:lnTo>
                      <a:pt x="147" y="205"/>
                    </a:lnTo>
                    <a:lnTo>
                      <a:pt x="148" y="216"/>
                    </a:lnTo>
                    <a:lnTo>
                      <a:pt x="194" y="224"/>
                    </a:lnTo>
                    <a:lnTo>
                      <a:pt x="186" y="227"/>
                    </a:lnTo>
                    <a:lnTo>
                      <a:pt x="180" y="230"/>
                    </a:lnTo>
                    <a:lnTo>
                      <a:pt x="172" y="235"/>
                    </a:lnTo>
                    <a:lnTo>
                      <a:pt x="168" y="236"/>
                    </a:lnTo>
                    <a:lnTo>
                      <a:pt x="163" y="239"/>
                    </a:lnTo>
                    <a:lnTo>
                      <a:pt x="159" y="243"/>
                    </a:lnTo>
                    <a:lnTo>
                      <a:pt x="154" y="247"/>
                    </a:lnTo>
                    <a:lnTo>
                      <a:pt x="149" y="250"/>
                    </a:lnTo>
                    <a:lnTo>
                      <a:pt x="146" y="255"/>
                    </a:lnTo>
                    <a:lnTo>
                      <a:pt x="140" y="260"/>
                    </a:lnTo>
                    <a:lnTo>
                      <a:pt x="134" y="266"/>
                    </a:lnTo>
                    <a:lnTo>
                      <a:pt x="129" y="272"/>
                    </a:lnTo>
                    <a:lnTo>
                      <a:pt x="124" y="277"/>
                    </a:lnTo>
                    <a:lnTo>
                      <a:pt x="120" y="284"/>
                    </a:lnTo>
                    <a:lnTo>
                      <a:pt x="117" y="280"/>
                    </a:lnTo>
                    <a:lnTo>
                      <a:pt x="115" y="275"/>
                    </a:lnTo>
                    <a:lnTo>
                      <a:pt x="112" y="269"/>
                    </a:lnTo>
                    <a:lnTo>
                      <a:pt x="107" y="265"/>
                    </a:lnTo>
                    <a:lnTo>
                      <a:pt x="104" y="259"/>
                    </a:lnTo>
                    <a:lnTo>
                      <a:pt x="100" y="253"/>
                    </a:lnTo>
                    <a:lnTo>
                      <a:pt x="95" y="249"/>
                    </a:lnTo>
                    <a:lnTo>
                      <a:pt x="91" y="244"/>
                    </a:lnTo>
                    <a:lnTo>
                      <a:pt x="87" y="241"/>
                    </a:lnTo>
                    <a:lnTo>
                      <a:pt x="83" y="238"/>
                    </a:lnTo>
                    <a:lnTo>
                      <a:pt x="77" y="231"/>
                    </a:lnTo>
                    <a:lnTo>
                      <a:pt x="75" y="225"/>
                    </a:lnTo>
                    <a:lnTo>
                      <a:pt x="69" y="221"/>
                    </a:lnTo>
                    <a:lnTo>
                      <a:pt x="65" y="219"/>
                    </a:lnTo>
                    <a:lnTo>
                      <a:pt x="62" y="213"/>
                    </a:lnTo>
                    <a:lnTo>
                      <a:pt x="56" y="210"/>
                    </a:lnTo>
                    <a:lnTo>
                      <a:pt x="51" y="205"/>
                    </a:lnTo>
                    <a:lnTo>
                      <a:pt x="99" y="210"/>
                    </a:lnTo>
                    <a:lnTo>
                      <a:pt x="96" y="195"/>
                    </a:lnTo>
                    <a:lnTo>
                      <a:pt x="94" y="187"/>
                    </a:lnTo>
                    <a:lnTo>
                      <a:pt x="90" y="163"/>
                    </a:lnTo>
                    <a:lnTo>
                      <a:pt x="87" y="154"/>
                    </a:lnTo>
                    <a:lnTo>
                      <a:pt x="84" y="144"/>
                    </a:lnTo>
                    <a:lnTo>
                      <a:pt x="79" y="128"/>
                    </a:lnTo>
                    <a:lnTo>
                      <a:pt x="76" y="117"/>
                    </a:lnTo>
                    <a:lnTo>
                      <a:pt x="72" y="105"/>
                    </a:lnTo>
                    <a:lnTo>
                      <a:pt x="67" y="96"/>
                    </a:lnTo>
                    <a:lnTo>
                      <a:pt x="64" y="87"/>
                    </a:lnTo>
                    <a:lnTo>
                      <a:pt x="62" y="79"/>
                    </a:lnTo>
                    <a:lnTo>
                      <a:pt x="58" y="73"/>
                    </a:lnTo>
                    <a:lnTo>
                      <a:pt x="54" y="65"/>
                    </a:lnTo>
                    <a:lnTo>
                      <a:pt x="49" y="56"/>
                    </a:lnTo>
                    <a:lnTo>
                      <a:pt x="45" y="49"/>
                    </a:lnTo>
                    <a:lnTo>
                      <a:pt x="40" y="40"/>
                    </a:lnTo>
                    <a:lnTo>
                      <a:pt x="35" y="35"/>
                    </a:lnTo>
                    <a:lnTo>
                      <a:pt x="29" y="28"/>
                    </a:lnTo>
                    <a:lnTo>
                      <a:pt x="22" y="22"/>
                    </a:lnTo>
                    <a:lnTo>
                      <a:pt x="17" y="15"/>
                    </a:lnTo>
                    <a:lnTo>
                      <a:pt x="9" y="1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F0E30"/>
              </a:solidFill>
              <a:ln w="12700" cap="rnd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CO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3787" name="Freeform 59">
                <a:extLst>
                  <a:ext uri="{FF2B5EF4-FFF2-40B4-BE49-F238E27FC236}">
                    <a16:creationId xmlns:a16="http://schemas.microsoft.com/office/drawing/2014/main" id="{7235BE98-1207-7CE9-2B3D-8462BF3798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6" y="2946"/>
                <a:ext cx="45" cy="24"/>
              </a:xfrm>
              <a:custGeom>
                <a:avLst/>
                <a:gdLst>
                  <a:gd name="T0" fmla="*/ 1 w 45"/>
                  <a:gd name="T1" fmla="*/ 0 h 24"/>
                  <a:gd name="T2" fmla="*/ 0 w 45"/>
                  <a:gd name="T3" fmla="*/ 18 h 24"/>
                  <a:gd name="T4" fmla="*/ 44 w 45"/>
                  <a:gd name="T5" fmla="*/ 23 h 24"/>
                  <a:gd name="T6" fmla="*/ 44 w 45"/>
                  <a:gd name="T7" fmla="*/ 14 h 24"/>
                  <a:gd name="T8" fmla="*/ 42 w 45"/>
                  <a:gd name="T9" fmla="*/ 7 h 24"/>
                  <a:gd name="T10" fmla="*/ 1 w 45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24">
                    <a:moveTo>
                      <a:pt x="1" y="0"/>
                    </a:moveTo>
                    <a:lnTo>
                      <a:pt x="0" y="18"/>
                    </a:lnTo>
                    <a:lnTo>
                      <a:pt x="44" y="23"/>
                    </a:lnTo>
                    <a:lnTo>
                      <a:pt x="44" y="14"/>
                    </a:lnTo>
                    <a:lnTo>
                      <a:pt x="42" y="7"/>
                    </a:lnTo>
                    <a:lnTo>
                      <a:pt x="1" y="0"/>
                    </a:lnTo>
                  </a:path>
                </a:pathLst>
              </a:custGeom>
              <a:solidFill>
                <a:srgbClr val="F95AB7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CO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3788" name="Freeform 60">
                <a:extLst>
                  <a:ext uri="{FF2B5EF4-FFF2-40B4-BE49-F238E27FC236}">
                    <a16:creationId xmlns:a16="http://schemas.microsoft.com/office/drawing/2014/main" id="{FDFE2ADE-6448-E3A9-AAC7-1E888F0A07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5" y="2957"/>
                <a:ext cx="45" cy="27"/>
              </a:xfrm>
              <a:custGeom>
                <a:avLst/>
                <a:gdLst>
                  <a:gd name="T0" fmla="*/ 44 w 45"/>
                  <a:gd name="T1" fmla="*/ 10 h 27"/>
                  <a:gd name="T2" fmla="*/ 42 w 45"/>
                  <a:gd name="T3" fmla="*/ 26 h 27"/>
                  <a:gd name="T4" fmla="*/ 0 w 45"/>
                  <a:gd name="T5" fmla="*/ 19 h 27"/>
                  <a:gd name="T6" fmla="*/ 2 w 45"/>
                  <a:gd name="T7" fmla="*/ 0 h 27"/>
                  <a:gd name="T8" fmla="*/ 44 w 45"/>
                  <a:gd name="T9" fmla="*/ 1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27">
                    <a:moveTo>
                      <a:pt x="44" y="10"/>
                    </a:moveTo>
                    <a:lnTo>
                      <a:pt x="42" y="26"/>
                    </a:lnTo>
                    <a:lnTo>
                      <a:pt x="0" y="19"/>
                    </a:lnTo>
                    <a:lnTo>
                      <a:pt x="2" y="0"/>
                    </a:lnTo>
                    <a:lnTo>
                      <a:pt x="44" y="10"/>
                    </a:lnTo>
                  </a:path>
                </a:pathLst>
              </a:custGeom>
              <a:solidFill>
                <a:srgbClr val="F95AB7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CO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73789" name="Group 61">
              <a:extLst>
                <a:ext uri="{FF2B5EF4-FFF2-40B4-BE49-F238E27FC236}">
                  <a16:creationId xmlns:a16="http://schemas.microsoft.com/office/drawing/2014/main" id="{99564F2F-D00A-4636-EFC8-D748784757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12" y="2709"/>
              <a:ext cx="184" cy="329"/>
              <a:chOff x="1612" y="2709"/>
              <a:chExt cx="184" cy="329"/>
            </a:xfrm>
          </p:grpSpPr>
          <p:sp>
            <p:nvSpPr>
              <p:cNvPr id="73790" name="Freeform 62">
                <a:extLst>
                  <a:ext uri="{FF2B5EF4-FFF2-40B4-BE49-F238E27FC236}">
                    <a16:creationId xmlns:a16="http://schemas.microsoft.com/office/drawing/2014/main" id="{5BB56A71-20D9-31BC-532F-E734D71C00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2" y="2709"/>
                <a:ext cx="171" cy="329"/>
              </a:xfrm>
              <a:custGeom>
                <a:avLst/>
                <a:gdLst>
                  <a:gd name="T0" fmla="*/ 2 w 171"/>
                  <a:gd name="T1" fmla="*/ 306 h 329"/>
                  <a:gd name="T2" fmla="*/ 5 w 171"/>
                  <a:gd name="T3" fmla="*/ 286 h 329"/>
                  <a:gd name="T4" fmla="*/ 9 w 171"/>
                  <a:gd name="T5" fmla="*/ 265 h 329"/>
                  <a:gd name="T6" fmla="*/ 14 w 171"/>
                  <a:gd name="T7" fmla="*/ 246 h 329"/>
                  <a:gd name="T8" fmla="*/ 21 w 171"/>
                  <a:gd name="T9" fmla="*/ 224 h 329"/>
                  <a:gd name="T10" fmla="*/ 29 w 171"/>
                  <a:gd name="T11" fmla="*/ 204 h 329"/>
                  <a:gd name="T12" fmla="*/ 40 w 171"/>
                  <a:gd name="T13" fmla="*/ 181 h 329"/>
                  <a:gd name="T14" fmla="*/ 52 w 171"/>
                  <a:gd name="T15" fmla="*/ 163 h 329"/>
                  <a:gd name="T16" fmla="*/ 62 w 171"/>
                  <a:gd name="T17" fmla="*/ 144 h 329"/>
                  <a:gd name="T18" fmla="*/ 73 w 171"/>
                  <a:gd name="T19" fmla="*/ 127 h 329"/>
                  <a:gd name="T20" fmla="*/ 87 w 171"/>
                  <a:gd name="T21" fmla="*/ 110 h 329"/>
                  <a:gd name="T22" fmla="*/ 101 w 171"/>
                  <a:gd name="T23" fmla="*/ 95 h 329"/>
                  <a:gd name="T24" fmla="*/ 114 w 171"/>
                  <a:gd name="T25" fmla="*/ 81 h 329"/>
                  <a:gd name="T26" fmla="*/ 126 w 171"/>
                  <a:gd name="T27" fmla="*/ 74 h 329"/>
                  <a:gd name="T28" fmla="*/ 132 w 171"/>
                  <a:gd name="T29" fmla="*/ 13 h 329"/>
                  <a:gd name="T30" fmla="*/ 136 w 171"/>
                  <a:gd name="T31" fmla="*/ 35 h 329"/>
                  <a:gd name="T32" fmla="*/ 141 w 171"/>
                  <a:gd name="T33" fmla="*/ 49 h 329"/>
                  <a:gd name="T34" fmla="*/ 145 w 171"/>
                  <a:gd name="T35" fmla="*/ 63 h 329"/>
                  <a:gd name="T36" fmla="*/ 150 w 171"/>
                  <a:gd name="T37" fmla="*/ 77 h 329"/>
                  <a:gd name="T38" fmla="*/ 159 w 171"/>
                  <a:gd name="T39" fmla="*/ 94 h 329"/>
                  <a:gd name="T40" fmla="*/ 167 w 171"/>
                  <a:gd name="T41" fmla="*/ 109 h 329"/>
                  <a:gd name="T42" fmla="*/ 168 w 171"/>
                  <a:gd name="T43" fmla="*/ 120 h 329"/>
                  <a:gd name="T44" fmla="*/ 162 w 171"/>
                  <a:gd name="T45" fmla="*/ 131 h 329"/>
                  <a:gd name="T46" fmla="*/ 155 w 171"/>
                  <a:gd name="T47" fmla="*/ 145 h 329"/>
                  <a:gd name="T48" fmla="*/ 150 w 171"/>
                  <a:gd name="T49" fmla="*/ 157 h 329"/>
                  <a:gd name="T50" fmla="*/ 144 w 171"/>
                  <a:gd name="T51" fmla="*/ 171 h 329"/>
                  <a:gd name="T52" fmla="*/ 139 w 171"/>
                  <a:gd name="T53" fmla="*/ 187 h 329"/>
                  <a:gd name="T54" fmla="*/ 134 w 171"/>
                  <a:gd name="T55" fmla="*/ 200 h 329"/>
                  <a:gd name="T56" fmla="*/ 130 w 171"/>
                  <a:gd name="T57" fmla="*/ 213 h 329"/>
                  <a:gd name="T58" fmla="*/ 125 w 171"/>
                  <a:gd name="T59" fmla="*/ 232 h 329"/>
                  <a:gd name="T60" fmla="*/ 117 w 171"/>
                  <a:gd name="T61" fmla="*/ 158 h 329"/>
                  <a:gd name="T62" fmla="*/ 97 w 171"/>
                  <a:gd name="T63" fmla="*/ 172 h 329"/>
                  <a:gd name="T64" fmla="*/ 84 w 171"/>
                  <a:gd name="T65" fmla="*/ 182 h 329"/>
                  <a:gd name="T66" fmla="*/ 69 w 171"/>
                  <a:gd name="T67" fmla="*/ 197 h 329"/>
                  <a:gd name="T68" fmla="*/ 54 w 171"/>
                  <a:gd name="T69" fmla="*/ 216 h 329"/>
                  <a:gd name="T70" fmla="*/ 41 w 171"/>
                  <a:gd name="T71" fmla="*/ 235 h 329"/>
                  <a:gd name="T72" fmla="*/ 34 w 171"/>
                  <a:gd name="T73" fmla="*/ 249 h 329"/>
                  <a:gd name="T74" fmla="*/ 26 w 171"/>
                  <a:gd name="T75" fmla="*/ 269 h 329"/>
                  <a:gd name="T76" fmla="*/ 18 w 171"/>
                  <a:gd name="T77" fmla="*/ 293 h 329"/>
                  <a:gd name="T78" fmla="*/ 10 w 171"/>
                  <a:gd name="T79" fmla="*/ 328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1" h="329">
                    <a:moveTo>
                      <a:pt x="0" y="326"/>
                    </a:moveTo>
                    <a:lnTo>
                      <a:pt x="2" y="306"/>
                    </a:lnTo>
                    <a:lnTo>
                      <a:pt x="3" y="297"/>
                    </a:lnTo>
                    <a:lnTo>
                      <a:pt x="5" y="286"/>
                    </a:lnTo>
                    <a:lnTo>
                      <a:pt x="7" y="276"/>
                    </a:lnTo>
                    <a:lnTo>
                      <a:pt x="9" y="265"/>
                    </a:lnTo>
                    <a:lnTo>
                      <a:pt x="10" y="255"/>
                    </a:lnTo>
                    <a:lnTo>
                      <a:pt x="14" y="246"/>
                    </a:lnTo>
                    <a:lnTo>
                      <a:pt x="17" y="236"/>
                    </a:lnTo>
                    <a:lnTo>
                      <a:pt x="21" y="224"/>
                    </a:lnTo>
                    <a:lnTo>
                      <a:pt x="25" y="213"/>
                    </a:lnTo>
                    <a:lnTo>
                      <a:pt x="29" y="204"/>
                    </a:lnTo>
                    <a:lnTo>
                      <a:pt x="35" y="191"/>
                    </a:lnTo>
                    <a:lnTo>
                      <a:pt x="40" y="181"/>
                    </a:lnTo>
                    <a:lnTo>
                      <a:pt x="46" y="170"/>
                    </a:lnTo>
                    <a:lnTo>
                      <a:pt x="52" y="163"/>
                    </a:lnTo>
                    <a:lnTo>
                      <a:pt x="57" y="152"/>
                    </a:lnTo>
                    <a:lnTo>
                      <a:pt x="62" y="144"/>
                    </a:lnTo>
                    <a:lnTo>
                      <a:pt x="68" y="135"/>
                    </a:lnTo>
                    <a:lnTo>
                      <a:pt x="73" y="127"/>
                    </a:lnTo>
                    <a:lnTo>
                      <a:pt x="81" y="117"/>
                    </a:lnTo>
                    <a:lnTo>
                      <a:pt x="87" y="110"/>
                    </a:lnTo>
                    <a:lnTo>
                      <a:pt x="94" y="102"/>
                    </a:lnTo>
                    <a:lnTo>
                      <a:pt x="101" y="95"/>
                    </a:lnTo>
                    <a:lnTo>
                      <a:pt x="107" y="87"/>
                    </a:lnTo>
                    <a:lnTo>
                      <a:pt x="114" y="81"/>
                    </a:lnTo>
                    <a:lnTo>
                      <a:pt x="121" y="77"/>
                    </a:lnTo>
                    <a:lnTo>
                      <a:pt x="126" y="74"/>
                    </a:lnTo>
                    <a:lnTo>
                      <a:pt x="129" y="0"/>
                    </a:lnTo>
                    <a:lnTo>
                      <a:pt x="132" y="13"/>
                    </a:lnTo>
                    <a:lnTo>
                      <a:pt x="135" y="22"/>
                    </a:lnTo>
                    <a:lnTo>
                      <a:pt x="136" y="35"/>
                    </a:lnTo>
                    <a:lnTo>
                      <a:pt x="139" y="41"/>
                    </a:lnTo>
                    <a:lnTo>
                      <a:pt x="141" y="49"/>
                    </a:lnTo>
                    <a:lnTo>
                      <a:pt x="143" y="57"/>
                    </a:lnTo>
                    <a:lnTo>
                      <a:pt x="145" y="63"/>
                    </a:lnTo>
                    <a:lnTo>
                      <a:pt x="148" y="69"/>
                    </a:lnTo>
                    <a:lnTo>
                      <a:pt x="150" y="77"/>
                    </a:lnTo>
                    <a:lnTo>
                      <a:pt x="155" y="85"/>
                    </a:lnTo>
                    <a:lnTo>
                      <a:pt x="159" y="94"/>
                    </a:lnTo>
                    <a:lnTo>
                      <a:pt x="163" y="101"/>
                    </a:lnTo>
                    <a:lnTo>
                      <a:pt x="167" y="109"/>
                    </a:lnTo>
                    <a:lnTo>
                      <a:pt x="170" y="116"/>
                    </a:lnTo>
                    <a:lnTo>
                      <a:pt x="168" y="120"/>
                    </a:lnTo>
                    <a:lnTo>
                      <a:pt x="165" y="126"/>
                    </a:lnTo>
                    <a:lnTo>
                      <a:pt x="162" y="131"/>
                    </a:lnTo>
                    <a:lnTo>
                      <a:pt x="158" y="138"/>
                    </a:lnTo>
                    <a:lnTo>
                      <a:pt x="155" y="145"/>
                    </a:lnTo>
                    <a:lnTo>
                      <a:pt x="152" y="151"/>
                    </a:lnTo>
                    <a:lnTo>
                      <a:pt x="150" y="157"/>
                    </a:lnTo>
                    <a:lnTo>
                      <a:pt x="147" y="164"/>
                    </a:lnTo>
                    <a:lnTo>
                      <a:pt x="144" y="171"/>
                    </a:lnTo>
                    <a:lnTo>
                      <a:pt x="141" y="178"/>
                    </a:lnTo>
                    <a:lnTo>
                      <a:pt x="139" y="187"/>
                    </a:lnTo>
                    <a:lnTo>
                      <a:pt x="137" y="193"/>
                    </a:lnTo>
                    <a:lnTo>
                      <a:pt x="134" y="200"/>
                    </a:lnTo>
                    <a:lnTo>
                      <a:pt x="132" y="207"/>
                    </a:lnTo>
                    <a:lnTo>
                      <a:pt x="130" y="213"/>
                    </a:lnTo>
                    <a:lnTo>
                      <a:pt x="128" y="222"/>
                    </a:lnTo>
                    <a:lnTo>
                      <a:pt x="125" y="232"/>
                    </a:lnTo>
                    <a:lnTo>
                      <a:pt x="125" y="155"/>
                    </a:lnTo>
                    <a:lnTo>
                      <a:pt x="117" y="158"/>
                    </a:lnTo>
                    <a:lnTo>
                      <a:pt x="109" y="162"/>
                    </a:lnTo>
                    <a:lnTo>
                      <a:pt x="97" y="172"/>
                    </a:lnTo>
                    <a:lnTo>
                      <a:pt x="90" y="177"/>
                    </a:lnTo>
                    <a:lnTo>
                      <a:pt x="84" y="182"/>
                    </a:lnTo>
                    <a:lnTo>
                      <a:pt x="77" y="189"/>
                    </a:lnTo>
                    <a:lnTo>
                      <a:pt x="69" y="197"/>
                    </a:lnTo>
                    <a:lnTo>
                      <a:pt x="62" y="205"/>
                    </a:lnTo>
                    <a:lnTo>
                      <a:pt x="54" y="216"/>
                    </a:lnTo>
                    <a:lnTo>
                      <a:pt x="48" y="227"/>
                    </a:lnTo>
                    <a:lnTo>
                      <a:pt x="41" y="235"/>
                    </a:lnTo>
                    <a:lnTo>
                      <a:pt x="37" y="243"/>
                    </a:lnTo>
                    <a:lnTo>
                      <a:pt x="34" y="249"/>
                    </a:lnTo>
                    <a:lnTo>
                      <a:pt x="29" y="260"/>
                    </a:lnTo>
                    <a:lnTo>
                      <a:pt x="26" y="269"/>
                    </a:lnTo>
                    <a:lnTo>
                      <a:pt x="21" y="278"/>
                    </a:lnTo>
                    <a:lnTo>
                      <a:pt x="18" y="293"/>
                    </a:lnTo>
                    <a:lnTo>
                      <a:pt x="14" y="306"/>
                    </a:lnTo>
                    <a:lnTo>
                      <a:pt x="10" y="328"/>
                    </a:lnTo>
                    <a:lnTo>
                      <a:pt x="0" y="326"/>
                    </a:lnTo>
                  </a:path>
                </a:pathLst>
              </a:custGeom>
              <a:solidFill>
                <a:srgbClr val="F95AB7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CO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3791" name="Freeform 63">
                <a:extLst>
                  <a:ext uri="{FF2B5EF4-FFF2-40B4-BE49-F238E27FC236}">
                    <a16:creationId xmlns:a16="http://schemas.microsoft.com/office/drawing/2014/main" id="{A8583D12-8E4C-5791-E056-9F18A74823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8" y="2870"/>
                <a:ext cx="14" cy="73"/>
              </a:xfrm>
              <a:custGeom>
                <a:avLst/>
                <a:gdLst>
                  <a:gd name="T0" fmla="*/ 0 w 14"/>
                  <a:gd name="T1" fmla="*/ 70 h 73"/>
                  <a:gd name="T2" fmla="*/ 12 w 14"/>
                  <a:gd name="T3" fmla="*/ 72 h 73"/>
                  <a:gd name="T4" fmla="*/ 13 w 14"/>
                  <a:gd name="T5" fmla="*/ 0 h 73"/>
                  <a:gd name="T6" fmla="*/ 7 w 14"/>
                  <a:gd name="T7" fmla="*/ 0 h 73"/>
                  <a:gd name="T8" fmla="*/ 2 w 14"/>
                  <a:gd name="T9" fmla="*/ 3 h 73"/>
                  <a:gd name="T10" fmla="*/ 0 w 14"/>
                  <a:gd name="T11" fmla="*/ 7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73">
                    <a:moveTo>
                      <a:pt x="0" y="70"/>
                    </a:moveTo>
                    <a:lnTo>
                      <a:pt x="12" y="72"/>
                    </a:lnTo>
                    <a:lnTo>
                      <a:pt x="13" y="0"/>
                    </a:lnTo>
                    <a:lnTo>
                      <a:pt x="7" y="0"/>
                    </a:lnTo>
                    <a:lnTo>
                      <a:pt x="2" y="3"/>
                    </a:lnTo>
                    <a:lnTo>
                      <a:pt x="0" y="70"/>
                    </a:lnTo>
                  </a:path>
                </a:pathLst>
              </a:custGeom>
              <a:solidFill>
                <a:srgbClr val="F95AB7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CO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3792" name="Freeform 64">
                <a:extLst>
                  <a:ext uri="{FF2B5EF4-FFF2-40B4-BE49-F238E27FC236}">
                    <a16:creationId xmlns:a16="http://schemas.microsoft.com/office/drawing/2014/main" id="{916D80A3-6F42-FFC3-D60B-F0317460DB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9" y="2711"/>
                <a:ext cx="16" cy="71"/>
              </a:xfrm>
              <a:custGeom>
                <a:avLst/>
                <a:gdLst>
                  <a:gd name="T0" fmla="*/ 5 w 16"/>
                  <a:gd name="T1" fmla="*/ 0 h 71"/>
                  <a:gd name="T2" fmla="*/ 15 w 16"/>
                  <a:gd name="T3" fmla="*/ 3 h 71"/>
                  <a:gd name="T4" fmla="*/ 13 w 16"/>
                  <a:gd name="T5" fmla="*/ 70 h 71"/>
                  <a:gd name="T6" fmla="*/ 0 w 16"/>
                  <a:gd name="T7" fmla="*/ 67 h 71"/>
                  <a:gd name="T8" fmla="*/ 5 w 16"/>
                  <a:gd name="T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71">
                    <a:moveTo>
                      <a:pt x="5" y="0"/>
                    </a:moveTo>
                    <a:lnTo>
                      <a:pt x="15" y="3"/>
                    </a:lnTo>
                    <a:lnTo>
                      <a:pt x="13" y="70"/>
                    </a:lnTo>
                    <a:lnTo>
                      <a:pt x="0" y="67"/>
                    </a:lnTo>
                    <a:lnTo>
                      <a:pt x="5" y="0"/>
                    </a:lnTo>
                  </a:path>
                </a:pathLst>
              </a:custGeom>
              <a:solidFill>
                <a:srgbClr val="F95AB7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CO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3793" name="Freeform 65">
                <a:extLst>
                  <a:ext uri="{FF2B5EF4-FFF2-40B4-BE49-F238E27FC236}">
                    <a16:creationId xmlns:a16="http://schemas.microsoft.com/office/drawing/2014/main" id="{93F6BEAE-96A2-F8B0-0477-13094CBF7E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2" y="2712"/>
                <a:ext cx="174" cy="325"/>
              </a:xfrm>
              <a:custGeom>
                <a:avLst/>
                <a:gdLst>
                  <a:gd name="T0" fmla="*/ 1 w 174"/>
                  <a:gd name="T1" fmla="*/ 305 h 325"/>
                  <a:gd name="T2" fmla="*/ 5 w 174"/>
                  <a:gd name="T3" fmla="*/ 284 h 325"/>
                  <a:gd name="T4" fmla="*/ 9 w 174"/>
                  <a:gd name="T5" fmla="*/ 265 h 325"/>
                  <a:gd name="T6" fmla="*/ 15 w 174"/>
                  <a:gd name="T7" fmla="*/ 245 h 325"/>
                  <a:gd name="T8" fmla="*/ 22 w 174"/>
                  <a:gd name="T9" fmla="*/ 223 h 325"/>
                  <a:gd name="T10" fmla="*/ 30 w 174"/>
                  <a:gd name="T11" fmla="*/ 202 h 325"/>
                  <a:gd name="T12" fmla="*/ 42 w 174"/>
                  <a:gd name="T13" fmla="*/ 181 h 325"/>
                  <a:gd name="T14" fmla="*/ 52 w 174"/>
                  <a:gd name="T15" fmla="*/ 162 h 325"/>
                  <a:gd name="T16" fmla="*/ 63 w 174"/>
                  <a:gd name="T17" fmla="*/ 144 h 325"/>
                  <a:gd name="T18" fmla="*/ 75 w 174"/>
                  <a:gd name="T19" fmla="*/ 126 h 325"/>
                  <a:gd name="T20" fmla="*/ 89 w 174"/>
                  <a:gd name="T21" fmla="*/ 109 h 325"/>
                  <a:gd name="T22" fmla="*/ 102 w 174"/>
                  <a:gd name="T23" fmla="*/ 94 h 325"/>
                  <a:gd name="T24" fmla="*/ 116 w 174"/>
                  <a:gd name="T25" fmla="*/ 80 h 325"/>
                  <a:gd name="T26" fmla="*/ 129 w 174"/>
                  <a:gd name="T27" fmla="*/ 74 h 325"/>
                  <a:gd name="T28" fmla="*/ 134 w 174"/>
                  <a:gd name="T29" fmla="*/ 12 h 325"/>
                  <a:gd name="T30" fmla="*/ 139 w 174"/>
                  <a:gd name="T31" fmla="*/ 34 h 325"/>
                  <a:gd name="T32" fmla="*/ 143 w 174"/>
                  <a:gd name="T33" fmla="*/ 49 h 325"/>
                  <a:gd name="T34" fmla="*/ 148 w 174"/>
                  <a:gd name="T35" fmla="*/ 63 h 325"/>
                  <a:gd name="T36" fmla="*/ 153 w 174"/>
                  <a:gd name="T37" fmla="*/ 76 h 325"/>
                  <a:gd name="T38" fmla="*/ 161 w 174"/>
                  <a:gd name="T39" fmla="*/ 94 h 325"/>
                  <a:gd name="T40" fmla="*/ 169 w 174"/>
                  <a:gd name="T41" fmla="*/ 109 h 325"/>
                  <a:gd name="T42" fmla="*/ 171 w 174"/>
                  <a:gd name="T43" fmla="*/ 121 h 325"/>
                  <a:gd name="T44" fmla="*/ 164 w 174"/>
                  <a:gd name="T45" fmla="*/ 130 h 325"/>
                  <a:gd name="T46" fmla="*/ 158 w 174"/>
                  <a:gd name="T47" fmla="*/ 144 h 325"/>
                  <a:gd name="T48" fmla="*/ 153 w 174"/>
                  <a:gd name="T49" fmla="*/ 157 h 325"/>
                  <a:gd name="T50" fmla="*/ 147 w 174"/>
                  <a:gd name="T51" fmla="*/ 171 h 325"/>
                  <a:gd name="T52" fmla="*/ 142 w 174"/>
                  <a:gd name="T53" fmla="*/ 187 h 325"/>
                  <a:gd name="T54" fmla="*/ 137 w 174"/>
                  <a:gd name="T55" fmla="*/ 200 h 325"/>
                  <a:gd name="T56" fmla="*/ 132 w 174"/>
                  <a:gd name="T57" fmla="*/ 213 h 325"/>
                  <a:gd name="T58" fmla="*/ 127 w 174"/>
                  <a:gd name="T59" fmla="*/ 232 h 325"/>
                  <a:gd name="T60" fmla="*/ 118 w 174"/>
                  <a:gd name="T61" fmla="*/ 158 h 325"/>
                  <a:gd name="T62" fmla="*/ 98 w 174"/>
                  <a:gd name="T63" fmla="*/ 171 h 325"/>
                  <a:gd name="T64" fmla="*/ 86 w 174"/>
                  <a:gd name="T65" fmla="*/ 181 h 325"/>
                  <a:gd name="T66" fmla="*/ 70 w 174"/>
                  <a:gd name="T67" fmla="*/ 195 h 325"/>
                  <a:gd name="T68" fmla="*/ 57 w 174"/>
                  <a:gd name="T69" fmla="*/ 211 h 325"/>
                  <a:gd name="T70" fmla="*/ 47 w 174"/>
                  <a:gd name="T71" fmla="*/ 221 h 325"/>
                  <a:gd name="T72" fmla="*/ 37 w 174"/>
                  <a:gd name="T73" fmla="*/ 233 h 325"/>
                  <a:gd name="T74" fmla="*/ 28 w 174"/>
                  <a:gd name="T75" fmla="*/ 249 h 325"/>
                  <a:gd name="T76" fmla="*/ 20 w 174"/>
                  <a:gd name="T77" fmla="*/ 266 h 325"/>
                  <a:gd name="T78" fmla="*/ 12 w 174"/>
                  <a:gd name="T79" fmla="*/ 287 h 325"/>
                  <a:gd name="T80" fmla="*/ 5 w 174"/>
                  <a:gd name="T81" fmla="*/ 308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74" h="325">
                    <a:moveTo>
                      <a:pt x="0" y="324"/>
                    </a:moveTo>
                    <a:lnTo>
                      <a:pt x="1" y="305"/>
                    </a:lnTo>
                    <a:lnTo>
                      <a:pt x="3" y="297"/>
                    </a:lnTo>
                    <a:lnTo>
                      <a:pt x="5" y="284"/>
                    </a:lnTo>
                    <a:lnTo>
                      <a:pt x="7" y="274"/>
                    </a:lnTo>
                    <a:lnTo>
                      <a:pt x="9" y="265"/>
                    </a:lnTo>
                    <a:lnTo>
                      <a:pt x="11" y="254"/>
                    </a:lnTo>
                    <a:lnTo>
                      <a:pt x="15" y="245"/>
                    </a:lnTo>
                    <a:lnTo>
                      <a:pt x="18" y="234"/>
                    </a:lnTo>
                    <a:lnTo>
                      <a:pt x="22" y="223"/>
                    </a:lnTo>
                    <a:lnTo>
                      <a:pt x="26" y="212"/>
                    </a:lnTo>
                    <a:lnTo>
                      <a:pt x="30" y="202"/>
                    </a:lnTo>
                    <a:lnTo>
                      <a:pt x="36" y="191"/>
                    </a:lnTo>
                    <a:lnTo>
                      <a:pt x="42" y="181"/>
                    </a:lnTo>
                    <a:lnTo>
                      <a:pt x="47" y="170"/>
                    </a:lnTo>
                    <a:lnTo>
                      <a:pt x="52" y="162"/>
                    </a:lnTo>
                    <a:lnTo>
                      <a:pt x="58" y="151"/>
                    </a:lnTo>
                    <a:lnTo>
                      <a:pt x="63" y="144"/>
                    </a:lnTo>
                    <a:lnTo>
                      <a:pt x="69" y="135"/>
                    </a:lnTo>
                    <a:lnTo>
                      <a:pt x="75" y="126"/>
                    </a:lnTo>
                    <a:lnTo>
                      <a:pt x="83" y="117"/>
                    </a:lnTo>
                    <a:lnTo>
                      <a:pt x="89" y="109"/>
                    </a:lnTo>
                    <a:lnTo>
                      <a:pt x="95" y="101"/>
                    </a:lnTo>
                    <a:lnTo>
                      <a:pt x="102" y="94"/>
                    </a:lnTo>
                    <a:lnTo>
                      <a:pt x="109" y="86"/>
                    </a:lnTo>
                    <a:lnTo>
                      <a:pt x="116" y="80"/>
                    </a:lnTo>
                    <a:lnTo>
                      <a:pt x="123" y="76"/>
                    </a:lnTo>
                    <a:lnTo>
                      <a:pt x="129" y="74"/>
                    </a:lnTo>
                    <a:lnTo>
                      <a:pt x="131" y="0"/>
                    </a:lnTo>
                    <a:lnTo>
                      <a:pt x="134" y="12"/>
                    </a:lnTo>
                    <a:lnTo>
                      <a:pt x="136" y="22"/>
                    </a:lnTo>
                    <a:lnTo>
                      <a:pt x="139" y="34"/>
                    </a:lnTo>
                    <a:lnTo>
                      <a:pt x="141" y="41"/>
                    </a:lnTo>
                    <a:lnTo>
                      <a:pt x="143" y="49"/>
                    </a:lnTo>
                    <a:lnTo>
                      <a:pt x="145" y="56"/>
                    </a:lnTo>
                    <a:lnTo>
                      <a:pt x="148" y="63"/>
                    </a:lnTo>
                    <a:lnTo>
                      <a:pt x="150" y="70"/>
                    </a:lnTo>
                    <a:lnTo>
                      <a:pt x="153" y="76"/>
                    </a:lnTo>
                    <a:lnTo>
                      <a:pt x="158" y="85"/>
                    </a:lnTo>
                    <a:lnTo>
                      <a:pt x="161" y="94"/>
                    </a:lnTo>
                    <a:lnTo>
                      <a:pt x="165" y="102"/>
                    </a:lnTo>
                    <a:lnTo>
                      <a:pt x="169" y="109"/>
                    </a:lnTo>
                    <a:lnTo>
                      <a:pt x="173" y="115"/>
                    </a:lnTo>
                    <a:lnTo>
                      <a:pt x="171" y="121"/>
                    </a:lnTo>
                    <a:lnTo>
                      <a:pt x="168" y="125"/>
                    </a:lnTo>
                    <a:lnTo>
                      <a:pt x="164" y="130"/>
                    </a:lnTo>
                    <a:lnTo>
                      <a:pt x="162" y="137"/>
                    </a:lnTo>
                    <a:lnTo>
                      <a:pt x="158" y="144"/>
                    </a:lnTo>
                    <a:lnTo>
                      <a:pt x="155" y="151"/>
                    </a:lnTo>
                    <a:lnTo>
                      <a:pt x="153" y="157"/>
                    </a:lnTo>
                    <a:lnTo>
                      <a:pt x="149" y="164"/>
                    </a:lnTo>
                    <a:lnTo>
                      <a:pt x="147" y="171"/>
                    </a:lnTo>
                    <a:lnTo>
                      <a:pt x="145" y="178"/>
                    </a:lnTo>
                    <a:lnTo>
                      <a:pt x="142" y="187"/>
                    </a:lnTo>
                    <a:lnTo>
                      <a:pt x="139" y="192"/>
                    </a:lnTo>
                    <a:lnTo>
                      <a:pt x="137" y="200"/>
                    </a:lnTo>
                    <a:lnTo>
                      <a:pt x="135" y="207"/>
                    </a:lnTo>
                    <a:lnTo>
                      <a:pt x="132" y="213"/>
                    </a:lnTo>
                    <a:lnTo>
                      <a:pt x="130" y="222"/>
                    </a:lnTo>
                    <a:lnTo>
                      <a:pt x="127" y="232"/>
                    </a:lnTo>
                    <a:lnTo>
                      <a:pt x="128" y="154"/>
                    </a:lnTo>
                    <a:lnTo>
                      <a:pt x="118" y="158"/>
                    </a:lnTo>
                    <a:lnTo>
                      <a:pt x="112" y="162"/>
                    </a:lnTo>
                    <a:lnTo>
                      <a:pt x="98" y="171"/>
                    </a:lnTo>
                    <a:lnTo>
                      <a:pt x="92" y="176"/>
                    </a:lnTo>
                    <a:lnTo>
                      <a:pt x="86" y="181"/>
                    </a:lnTo>
                    <a:lnTo>
                      <a:pt x="77" y="189"/>
                    </a:lnTo>
                    <a:lnTo>
                      <a:pt x="70" y="195"/>
                    </a:lnTo>
                    <a:lnTo>
                      <a:pt x="63" y="202"/>
                    </a:lnTo>
                    <a:lnTo>
                      <a:pt x="57" y="211"/>
                    </a:lnTo>
                    <a:lnTo>
                      <a:pt x="52" y="216"/>
                    </a:lnTo>
                    <a:lnTo>
                      <a:pt x="47" y="221"/>
                    </a:lnTo>
                    <a:lnTo>
                      <a:pt x="42" y="227"/>
                    </a:lnTo>
                    <a:lnTo>
                      <a:pt x="37" y="233"/>
                    </a:lnTo>
                    <a:lnTo>
                      <a:pt x="32" y="243"/>
                    </a:lnTo>
                    <a:lnTo>
                      <a:pt x="28" y="249"/>
                    </a:lnTo>
                    <a:lnTo>
                      <a:pt x="23" y="258"/>
                    </a:lnTo>
                    <a:lnTo>
                      <a:pt x="20" y="266"/>
                    </a:lnTo>
                    <a:lnTo>
                      <a:pt x="15" y="277"/>
                    </a:lnTo>
                    <a:lnTo>
                      <a:pt x="12" y="287"/>
                    </a:lnTo>
                    <a:lnTo>
                      <a:pt x="9" y="297"/>
                    </a:lnTo>
                    <a:lnTo>
                      <a:pt x="5" y="308"/>
                    </a:lnTo>
                    <a:lnTo>
                      <a:pt x="0" y="324"/>
                    </a:lnTo>
                  </a:path>
                </a:pathLst>
              </a:custGeom>
              <a:solidFill>
                <a:srgbClr val="CF0E30"/>
              </a:solidFill>
              <a:ln w="12700" cap="rnd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CO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73959" name="Group 231">
            <a:extLst>
              <a:ext uri="{FF2B5EF4-FFF2-40B4-BE49-F238E27FC236}">
                <a16:creationId xmlns:a16="http://schemas.microsoft.com/office/drawing/2014/main" id="{30577E79-FC31-688B-45D0-298A203DE0E6}"/>
              </a:ext>
            </a:extLst>
          </p:cNvPr>
          <p:cNvGrpSpPr>
            <a:grpSpLocks/>
          </p:cNvGrpSpPr>
          <p:nvPr/>
        </p:nvGrpSpPr>
        <p:grpSpPr bwMode="auto">
          <a:xfrm>
            <a:off x="6310313" y="2417762"/>
            <a:ext cx="2479676" cy="3367088"/>
            <a:chOff x="3088" y="1306"/>
            <a:chExt cx="1562" cy="2121"/>
          </a:xfrm>
        </p:grpSpPr>
        <p:grpSp>
          <p:nvGrpSpPr>
            <p:cNvPr id="73958" name="Group 230">
              <a:extLst>
                <a:ext uri="{FF2B5EF4-FFF2-40B4-BE49-F238E27FC236}">
                  <a16:creationId xmlns:a16="http://schemas.microsoft.com/office/drawing/2014/main" id="{D83008AC-3095-C245-D21E-9581E68E9CC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16" y="1318"/>
              <a:ext cx="712" cy="838"/>
              <a:chOff x="3616" y="1318"/>
              <a:chExt cx="712" cy="838"/>
            </a:xfrm>
          </p:grpSpPr>
          <p:sp>
            <p:nvSpPr>
              <p:cNvPr id="73796" name="AutoShape 68">
                <a:extLst>
                  <a:ext uri="{FF2B5EF4-FFF2-40B4-BE49-F238E27FC236}">
                    <a16:creationId xmlns:a16="http://schemas.microsoft.com/office/drawing/2014/main" id="{32BFD689-207F-0F3F-CCFF-3DAF2C8372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H="1">
                <a:off x="3616" y="1953"/>
                <a:ext cx="712" cy="203"/>
              </a:xfrm>
              <a:prstGeom prst="triangle">
                <a:avLst>
                  <a:gd name="adj" fmla="val 49977"/>
                </a:avLst>
              </a:prstGeom>
              <a:solidFill>
                <a:srgbClr val="FCFEB9"/>
              </a:soli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CO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3797" name="Rectangle 69">
                <a:extLst>
                  <a:ext uri="{FF2B5EF4-FFF2-40B4-BE49-F238E27FC236}">
                    <a16:creationId xmlns:a16="http://schemas.microsoft.com/office/drawing/2014/main" id="{75C5264D-1041-60FD-9165-17578C5A1A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6" y="1318"/>
                <a:ext cx="708" cy="310"/>
              </a:xfrm>
              <a:prstGeom prst="rect">
                <a:avLst/>
              </a:prstGeom>
              <a:solidFill>
                <a:srgbClr val="FCFEB9"/>
              </a:soli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CO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3798" name="Rectangle 70">
                <a:extLst>
                  <a:ext uri="{FF2B5EF4-FFF2-40B4-BE49-F238E27FC236}">
                    <a16:creationId xmlns:a16="http://schemas.microsoft.com/office/drawing/2014/main" id="{0E00465B-1CD0-73AD-6594-C0C8D5F1B6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6" y="1636"/>
                <a:ext cx="708" cy="309"/>
              </a:xfrm>
              <a:prstGeom prst="rect">
                <a:avLst/>
              </a:prstGeom>
              <a:solidFill>
                <a:srgbClr val="FCFEB9"/>
              </a:soli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CO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</p:grpSp>
        <p:sp>
          <p:nvSpPr>
            <p:cNvPr id="73799" name="Rectangle 71">
              <a:extLst>
                <a:ext uri="{FF2B5EF4-FFF2-40B4-BE49-F238E27FC236}">
                  <a16:creationId xmlns:a16="http://schemas.microsoft.com/office/drawing/2014/main" id="{6CFD1EA0-D5A4-F61A-DBF8-FDB468E928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8" y="1414"/>
              <a:ext cx="562" cy="1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s-CO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+mn-cs"/>
                </a:rPr>
                <a:t>Contratación</a:t>
              </a:r>
            </a:p>
          </p:txBody>
        </p:sp>
        <p:sp>
          <p:nvSpPr>
            <p:cNvPr id="73800" name="Rectangle 72">
              <a:extLst>
                <a:ext uri="{FF2B5EF4-FFF2-40B4-BE49-F238E27FC236}">
                  <a16:creationId xmlns:a16="http://schemas.microsoft.com/office/drawing/2014/main" id="{FDB895FA-E738-F196-A2B6-81BC1D9C78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8" y="1738"/>
              <a:ext cx="602" cy="1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s-CO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+mn-cs"/>
                </a:rPr>
                <a:t>Ejecución</a:t>
              </a:r>
            </a:p>
          </p:txBody>
        </p:sp>
        <p:sp>
          <p:nvSpPr>
            <p:cNvPr id="73801" name="Rectangle 73">
              <a:extLst>
                <a:ext uri="{FF2B5EF4-FFF2-40B4-BE49-F238E27FC236}">
                  <a16:creationId xmlns:a16="http://schemas.microsoft.com/office/drawing/2014/main" id="{4794D908-D56B-3552-F418-C6C93F89BF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4" y="2164"/>
              <a:ext cx="664" cy="280"/>
            </a:xfrm>
            <a:prstGeom prst="rect">
              <a:avLst/>
            </a:prstGeom>
            <a:solidFill>
              <a:srgbClr val="2DD1AE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53882" dir="8100000" algn="ctr" rotWithShape="0">
                <a:srgbClr val="618FFD"/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CO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sp>
          <p:nvSpPr>
            <p:cNvPr id="73802" name="Rectangle 74">
              <a:extLst>
                <a:ext uri="{FF2B5EF4-FFF2-40B4-BE49-F238E27FC236}">
                  <a16:creationId xmlns:a16="http://schemas.microsoft.com/office/drawing/2014/main" id="{AD83C2D5-373B-686F-D5EC-51722A48B3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7" y="2228"/>
              <a:ext cx="467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s-CO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+mn-cs"/>
                </a:rPr>
                <a:t>IMPLANTAR</a:t>
              </a:r>
            </a:p>
          </p:txBody>
        </p:sp>
        <p:sp>
          <p:nvSpPr>
            <p:cNvPr id="73803" name="Line 75">
              <a:extLst>
                <a:ext uri="{FF2B5EF4-FFF2-40B4-BE49-F238E27FC236}">
                  <a16:creationId xmlns:a16="http://schemas.microsoft.com/office/drawing/2014/main" id="{4B567DF2-E700-D538-3965-BCA746007D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86" y="2304"/>
              <a:ext cx="11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CO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grpSp>
          <p:nvGrpSpPr>
            <p:cNvPr id="73957" name="Group 229">
              <a:extLst>
                <a:ext uri="{FF2B5EF4-FFF2-40B4-BE49-F238E27FC236}">
                  <a16:creationId xmlns:a16="http://schemas.microsoft.com/office/drawing/2014/main" id="{B60703F4-CDFF-540D-51C2-0613A9F6F7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16" y="2212"/>
              <a:ext cx="204" cy="184"/>
              <a:chOff x="4416" y="2212"/>
              <a:chExt cx="204" cy="184"/>
            </a:xfrm>
          </p:grpSpPr>
          <p:sp>
            <p:nvSpPr>
              <p:cNvPr id="73805" name="AutoShape 77">
                <a:extLst>
                  <a:ext uri="{FF2B5EF4-FFF2-40B4-BE49-F238E27FC236}">
                    <a16:creationId xmlns:a16="http://schemas.microsoft.com/office/drawing/2014/main" id="{C810953D-37F5-4F3E-8E2D-8838EBE0E6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20" y="2212"/>
                <a:ext cx="184" cy="184"/>
              </a:xfrm>
              <a:prstGeom prst="diamond">
                <a:avLst/>
              </a:prstGeom>
              <a:solidFill>
                <a:srgbClr val="0000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40161" dir="1106097" algn="ctr" rotWithShape="0">
                  <a:schemeClr val="accent1"/>
                </a:outerShdw>
              </a:effectLst>
            </p:spPr>
            <p:txBody>
              <a:bodyPr wrap="none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CO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3806" name="Rectangle 78">
                <a:extLst>
                  <a:ext uri="{FF2B5EF4-FFF2-40B4-BE49-F238E27FC236}">
                    <a16:creationId xmlns:a16="http://schemas.microsoft.com/office/drawing/2014/main" id="{46C90DAA-D9A3-2EB1-29CE-B76B1B0683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6" y="2234"/>
                <a:ext cx="204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488" tIns="44450" rIns="90488" bIns="44450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s-CO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+mn-cs"/>
                  </a:rPr>
                  <a:t>D4</a:t>
                </a:r>
              </a:p>
            </p:txBody>
          </p:sp>
        </p:grpSp>
        <p:sp>
          <p:nvSpPr>
            <p:cNvPr id="73807" name="Rectangle 79">
              <a:extLst>
                <a:ext uri="{FF2B5EF4-FFF2-40B4-BE49-F238E27FC236}">
                  <a16:creationId xmlns:a16="http://schemas.microsoft.com/office/drawing/2014/main" id="{59FD2B7B-3884-3D44-D200-76513BE54C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7" y="2673"/>
              <a:ext cx="48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s-CO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-Facilidades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s-CO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rPr>
                <a:t>  construidas</a:t>
              </a:r>
            </a:p>
          </p:txBody>
        </p:sp>
        <p:sp>
          <p:nvSpPr>
            <p:cNvPr id="73808" name="Oval 80">
              <a:extLst>
                <a:ext uri="{FF2B5EF4-FFF2-40B4-BE49-F238E27FC236}">
                  <a16:creationId xmlns:a16="http://schemas.microsoft.com/office/drawing/2014/main" id="{756CBC79-121C-D9EC-AE40-F4E9222654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2" y="1306"/>
              <a:ext cx="430" cy="262"/>
            </a:xfrm>
            <a:prstGeom prst="ellipse">
              <a:avLst/>
            </a:prstGeom>
            <a:solidFill>
              <a:srgbClr val="00279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CO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sp>
          <p:nvSpPr>
            <p:cNvPr id="73809" name="Rectangle 81">
              <a:extLst>
                <a:ext uri="{FF2B5EF4-FFF2-40B4-BE49-F238E27FC236}">
                  <a16:creationId xmlns:a16="http://schemas.microsoft.com/office/drawing/2014/main" id="{1D6BE77E-A5CF-D427-FB3C-5286E07E1E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5" y="3021"/>
              <a:ext cx="1032" cy="406"/>
            </a:xfrm>
            <a:prstGeom prst="rect">
              <a:avLst/>
            </a:prstGeom>
            <a:noFill/>
            <a:ln w="12700">
              <a:solidFill>
                <a:schemeClr val="bg2"/>
              </a:solidFill>
              <a:prstDash val="sysDot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s-CO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+mn-cs"/>
                </a:rPr>
                <a:t>Contratación y ma-terialización del plan de ejecución del proyecto hasta la completación me-cánica</a:t>
              </a:r>
            </a:p>
          </p:txBody>
        </p:sp>
        <p:grpSp>
          <p:nvGrpSpPr>
            <p:cNvPr id="73954" name="Group 226">
              <a:extLst>
                <a:ext uri="{FF2B5EF4-FFF2-40B4-BE49-F238E27FC236}">
                  <a16:creationId xmlns:a16="http://schemas.microsoft.com/office/drawing/2014/main" id="{736CFD5A-F73F-4745-942E-D610BDB9FE0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88" y="2036"/>
              <a:ext cx="612" cy="600"/>
              <a:chOff x="3088" y="2036"/>
              <a:chExt cx="612" cy="600"/>
            </a:xfrm>
          </p:grpSpPr>
          <p:sp>
            <p:nvSpPr>
              <p:cNvPr id="73811" name="Line 83">
                <a:extLst>
                  <a:ext uri="{FF2B5EF4-FFF2-40B4-BE49-F238E27FC236}">
                    <a16:creationId xmlns:a16="http://schemas.microsoft.com/office/drawing/2014/main" id="{CBAF7935-E6D2-3A6E-5534-3855980B84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70" y="2304"/>
                <a:ext cx="11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CO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grpSp>
            <p:nvGrpSpPr>
              <p:cNvPr id="73953" name="Group 225">
                <a:extLst>
                  <a:ext uri="{FF2B5EF4-FFF2-40B4-BE49-F238E27FC236}">
                    <a16:creationId xmlns:a16="http://schemas.microsoft.com/office/drawing/2014/main" id="{07BEA010-00A2-88A5-9F94-5B70868A328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07" y="2467"/>
                <a:ext cx="193" cy="169"/>
                <a:chOff x="3507" y="2467"/>
                <a:chExt cx="193" cy="169"/>
              </a:xfrm>
            </p:grpSpPr>
            <p:sp>
              <p:nvSpPr>
                <p:cNvPr id="73813" name="AutoShape 85">
                  <a:extLst>
                    <a:ext uri="{FF2B5EF4-FFF2-40B4-BE49-F238E27FC236}">
                      <a16:creationId xmlns:a16="http://schemas.microsoft.com/office/drawing/2014/main" id="{BC66FEA0-7532-7466-BB9D-26E8CDCBCF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6" y="2472"/>
                  <a:ext cx="184" cy="164"/>
                </a:xfrm>
                <a:prstGeom prst="hexagon">
                  <a:avLst>
                    <a:gd name="adj" fmla="val 28023"/>
                    <a:gd name="vf" fmla="val 115470"/>
                  </a:avLst>
                </a:prstGeom>
                <a:solidFill>
                  <a:srgbClr val="FC0128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35921" dir="2700000" algn="ctr" rotWithShape="0">
                    <a:schemeClr val="accent1"/>
                  </a:outerShdw>
                </a:effectLst>
              </p:spPr>
              <p:txBody>
                <a:bodyPr wrap="none" anchor="ctr"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CO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Times New Roman" panose="02020603050405020304" pitchFamily="18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3814" name="Rectangle 86">
                  <a:extLst>
                    <a:ext uri="{FF2B5EF4-FFF2-40B4-BE49-F238E27FC236}">
                      <a16:creationId xmlns:a16="http://schemas.microsoft.com/office/drawing/2014/main" id="{997348B7-7FB0-F24B-C7B8-B4D60DE1A5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7" y="2467"/>
                  <a:ext cx="153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0488" tIns="44450" rIns="90488" bIns="44450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s-CO" sz="900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>
                        <a:outerShdw blurRad="38100" dist="38100" dir="2700000" algn="tl">
                          <a:srgbClr val="FFFFFF"/>
                        </a:outerShdw>
                      </a:effectLst>
                      <a:uLnTx/>
                      <a:uFillTx/>
                      <a:latin typeface="Gill Sans MT Shadow" charset="0"/>
                      <a:ea typeface="+mn-ea"/>
                      <a:cs typeface="+mn-cs"/>
                    </a:rPr>
                    <a:t>C</a:t>
                  </a:r>
                </a:p>
              </p:txBody>
            </p:sp>
          </p:grpSp>
          <p:sp>
            <p:nvSpPr>
              <p:cNvPr id="73815" name="Freeform 87">
                <a:extLst>
                  <a:ext uri="{FF2B5EF4-FFF2-40B4-BE49-F238E27FC236}">
                    <a16:creationId xmlns:a16="http://schemas.microsoft.com/office/drawing/2014/main" id="{2E7BD4E7-7A8D-B666-495F-F67070D0D1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3" y="2404"/>
                <a:ext cx="157" cy="157"/>
              </a:xfrm>
              <a:custGeom>
                <a:avLst/>
                <a:gdLst>
                  <a:gd name="T0" fmla="*/ 0 w 157"/>
                  <a:gd name="T1" fmla="*/ 0 h 157"/>
                  <a:gd name="T2" fmla="*/ 0 w 157"/>
                  <a:gd name="T3" fmla="*/ 156 h 157"/>
                  <a:gd name="T4" fmla="*/ 156 w 157"/>
                  <a:gd name="T5" fmla="*/ 156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7" h="157">
                    <a:moveTo>
                      <a:pt x="0" y="0"/>
                    </a:moveTo>
                    <a:lnTo>
                      <a:pt x="0" y="156"/>
                    </a:lnTo>
                    <a:lnTo>
                      <a:pt x="156" y="156"/>
                    </a:lnTo>
                  </a:path>
                </a:pathLst>
              </a:custGeom>
              <a:noFill/>
              <a:ln w="127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CO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grpSp>
            <p:nvGrpSpPr>
              <p:cNvPr id="73950" name="Group 222">
                <a:extLst>
                  <a:ext uri="{FF2B5EF4-FFF2-40B4-BE49-F238E27FC236}">
                    <a16:creationId xmlns:a16="http://schemas.microsoft.com/office/drawing/2014/main" id="{8FAE5113-76CB-1B9A-FB70-4800B8ADF29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88" y="2036"/>
                <a:ext cx="273" cy="276"/>
                <a:chOff x="3088" y="2036"/>
                <a:chExt cx="273" cy="276"/>
              </a:xfrm>
            </p:grpSpPr>
            <p:sp>
              <p:nvSpPr>
                <p:cNvPr id="73817" name="Freeform 89">
                  <a:extLst>
                    <a:ext uri="{FF2B5EF4-FFF2-40B4-BE49-F238E27FC236}">
                      <a16:creationId xmlns:a16="http://schemas.microsoft.com/office/drawing/2014/main" id="{2150579B-AB26-D5E6-621B-9555C5B4FF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88" y="2036"/>
                  <a:ext cx="273" cy="177"/>
                </a:xfrm>
                <a:custGeom>
                  <a:avLst/>
                  <a:gdLst>
                    <a:gd name="T0" fmla="*/ 272 w 273"/>
                    <a:gd name="T1" fmla="*/ 176 h 177"/>
                    <a:gd name="T2" fmla="*/ 272 w 273"/>
                    <a:gd name="T3" fmla="*/ 0 h 177"/>
                    <a:gd name="T4" fmla="*/ 0 w 273"/>
                    <a:gd name="T5" fmla="*/ 0 h 177"/>
                    <a:gd name="T6" fmla="*/ 0 w 273"/>
                    <a:gd name="T7" fmla="*/ 128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3" h="177">
                      <a:moveTo>
                        <a:pt x="272" y="176"/>
                      </a:moveTo>
                      <a:lnTo>
                        <a:pt x="272" y="0"/>
                      </a:lnTo>
                      <a:lnTo>
                        <a:pt x="0" y="0"/>
                      </a:lnTo>
                      <a:lnTo>
                        <a:pt x="0" y="128"/>
                      </a:lnTo>
                    </a:path>
                  </a:pathLst>
                </a:custGeom>
                <a:noFill/>
                <a:ln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CO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Times New Roman" panose="02020603050405020304" pitchFamily="18" charset="0"/>
                    <a:ea typeface="+mn-ea"/>
                    <a:cs typeface="+mn-cs"/>
                  </a:endParaRPr>
                </a:p>
              </p:txBody>
            </p:sp>
            <p:grpSp>
              <p:nvGrpSpPr>
                <p:cNvPr id="73949" name="Group 221">
                  <a:extLst>
                    <a:ext uri="{FF2B5EF4-FFF2-40B4-BE49-F238E27FC236}">
                      <a16:creationId xmlns:a16="http://schemas.microsoft.com/office/drawing/2014/main" id="{933BC8ED-336D-984F-2C7D-3E39BE859A4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55" y="2063"/>
                  <a:ext cx="193" cy="249"/>
                  <a:chOff x="3155" y="2063"/>
                  <a:chExt cx="193" cy="249"/>
                </a:xfrm>
              </p:grpSpPr>
              <p:sp>
                <p:nvSpPr>
                  <p:cNvPr id="73819" name="Rectangle 91">
                    <a:extLst>
                      <a:ext uri="{FF2B5EF4-FFF2-40B4-BE49-F238E27FC236}">
                        <a16:creationId xmlns:a16="http://schemas.microsoft.com/office/drawing/2014/main" id="{B1A650FC-E5FC-5919-CDFE-84D21FBDBC3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174" y="2063"/>
                    <a:ext cx="107" cy="119"/>
                  </a:xfrm>
                  <a:prstGeom prst="rect">
                    <a:avLst/>
                  </a:prstGeom>
                  <a:solidFill>
                    <a:srgbClr val="0000FF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>
                    <a:outerShdw dist="53882" dir="2700000" algn="ctr" rotWithShape="0">
                      <a:srgbClr val="618FFD"/>
                    </a:outerShdw>
                  </a:effectLst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CO" sz="9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uLnTx/>
                      <a:uFillTx/>
                      <a:latin typeface="Times New Roman" panose="02020603050405020304" pitchFamily="18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3820" name="Freeform 92">
                    <a:extLst>
                      <a:ext uri="{FF2B5EF4-FFF2-40B4-BE49-F238E27FC236}">
                        <a16:creationId xmlns:a16="http://schemas.microsoft.com/office/drawing/2014/main" id="{2C49C7DF-C76F-A8E2-E6BA-0C6CB32ED3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90" y="2063"/>
                    <a:ext cx="95" cy="124"/>
                  </a:xfrm>
                  <a:custGeom>
                    <a:avLst/>
                    <a:gdLst>
                      <a:gd name="T0" fmla="*/ 94 w 95"/>
                      <a:gd name="T1" fmla="*/ 25 h 124"/>
                      <a:gd name="T2" fmla="*/ 61 w 95"/>
                      <a:gd name="T3" fmla="*/ 0 h 124"/>
                      <a:gd name="T4" fmla="*/ 0 w 95"/>
                      <a:gd name="T5" fmla="*/ 64 h 124"/>
                      <a:gd name="T6" fmla="*/ 76 w 95"/>
                      <a:gd name="T7" fmla="*/ 123 h 124"/>
                      <a:gd name="T8" fmla="*/ 94 w 95"/>
                      <a:gd name="T9" fmla="*/ 123 h 124"/>
                      <a:gd name="T10" fmla="*/ 94 w 95"/>
                      <a:gd name="T11" fmla="*/ 25 h 1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95" h="124">
                        <a:moveTo>
                          <a:pt x="94" y="25"/>
                        </a:moveTo>
                        <a:lnTo>
                          <a:pt x="61" y="0"/>
                        </a:lnTo>
                        <a:lnTo>
                          <a:pt x="0" y="64"/>
                        </a:lnTo>
                        <a:lnTo>
                          <a:pt x="76" y="123"/>
                        </a:lnTo>
                        <a:lnTo>
                          <a:pt x="94" y="123"/>
                        </a:lnTo>
                        <a:lnTo>
                          <a:pt x="94" y="25"/>
                        </a:lnTo>
                      </a:path>
                    </a:pathLst>
                  </a:custGeom>
                  <a:solidFill>
                    <a:schemeClr val="accent2"/>
                  </a:solidFill>
                  <a:ln w="12700" cap="rnd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CO" sz="9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uLnTx/>
                      <a:uFillTx/>
                      <a:latin typeface="Times New Roman" panose="02020603050405020304" pitchFamily="18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3821" name="Rectangle 93">
                    <a:extLst>
                      <a:ext uri="{FF2B5EF4-FFF2-40B4-BE49-F238E27FC236}">
                        <a16:creationId xmlns:a16="http://schemas.microsoft.com/office/drawing/2014/main" id="{57A021F8-CCF6-E881-E4DE-75E97F97388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8720000">
                    <a:off x="3227" y="2111"/>
                    <a:ext cx="41" cy="19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CO" sz="9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uLnTx/>
                      <a:uFillTx/>
                      <a:latin typeface="Times New Roman" panose="02020603050405020304" pitchFamily="18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3822" name="Freeform 94">
                    <a:extLst>
                      <a:ext uri="{FF2B5EF4-FFF2-40B4-BE49-F238E27FC236}">
                        <a16:creationId xmlns:a16="http://schemas.microsoft.com/office/drawing/2014/main" id="{C95A1F3E-E35C-CD1D-0054-4C439DA699D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90" y="2128"/>
                    <a:ext cx="76" cy="59"/>
                  </a:xfrm>
                  <a:custGeom>
                    <a:avLst/>
                    <a:gdLst>
                      <a:gd name="T0" fmla="*/ 0 w 76"/>
                      <a:gd name="T1" fmla="*/ 0 h 59"/>
                      <a:gd name="T2" fmla="*/ 0 w 76"/>
                      <a:gd name="T3" fmla="*/ 3 h 59"/>
                      <a:gd name="T4" fmla="*/ 0 w 76"/>
                      <a:gd name="T5" fmla="*/ 5 h 59"/>
                      <a:gd name="T6" fmla="*/ 1 w 76"/>
                      <a:gd name="T7" fmla="*/ 8 h 59"/>
                      <a:gd name="T8" fmla="*/ 2 w 76"/>
                      <a:gd name="T9" fmla="*/ 10 h 59"/>
                      <a:gd name="T10" fmla="*/ 3 w 76"/>
                      <a:gd name="T11" fmla="*/ 13 h 59"/>
                      <a:gd name="T12" fmla="*/ 4 w 76"/>
                      <a:gd name="T13" fmla="*/ 15 h 59"/>
                      <a:gd name="T14" fmla="*/ 5 w 76"/>
                      <a:gd name="T15" fmla="*/ 18 h 59"/>
                      <a:gd name="T16" fmla="*/ 55 w 76"/>
                      <a:gd name="T17" fmla="*/ 57 h 59"/>
                      <a:gd name="T18" fmla="*/ 75 w 76"/>
                      <a:gd name="T19" fmla="*/ 58 h 59"/>
                      <a:gd name="T20" fmla="*/ 0 w 76"/>
                      <a:gd name="T21" fmla="*/ 0 h 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76" h="59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0" y="5"/>
                        </a:lnTo>
                        <a:lnTo>
                          <a:pt x="1" y="8"/>
                        </a:lnTo>
                        <a:lnTo>
                          <a:pt x="2" y="10"/>
                        </a:lnTo>
                        <a:lnTo>
                          <a:pt x="3" y="13"/>
                        </a:lnTo>
                        <a:lnTo>
                          <a:pt x="4" y="15"/>
                        </a:lnTo>
                        <a:lnTo>
                          <a:pt x="5" y="18"/>
                        </a:lnTo>
                        <a:lnTo>
                          <a:pt x="55" y="57"/>
                        </a:lnTo>
                        <a:lnTo>
                          <a:pt x="75" y="58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F76681"/>
                  </a:solidFill>
                  <a:ln w="12700" cap="rnd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CO" sz="9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uLnTx/>
                      <a:uFillTx/>
                      <a:latin typeface="Times New Roman" panose="02020603050405020304" pitchFamily="18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3823" name="Rectangle 95">
                    <a:extLst>
                      <a:ext uri="{FF2B5EF4-FFF2-40B4-BE49-F238E27FC236}">
                        <a16:creationId xmlns:a16="http://schemas.microsoft.com/office/drawing/2014/main" id="{D93FCC2B-A7C0-FFA7-0BC1-3EB1F48A677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155" y="2190"/>
                    <a:ext cx="193" cy="12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52388" tIns="26988" rIns="52388" bIns="26988">
                    <a:spAutoFit/>
                  </a:bodyPr>
                  <a:lstStyle>
                    <a:lvl1pPr defTabSz="29845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261938" defTabSz="29845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522288" defTabSz="29845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784225" defTabSz="29845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1044575" defTabSz="298450"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1501775" defTabSz="29845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1958975" defTabSz="29845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2416175" defTabSz="29845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2873375" defTabSz="29845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 marL="0" marR="0" lvl="0" indent="0" algn="l" defTabSz="29845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es-CO" sz="9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uLnTx/>
                        <a:uFillTx/>
                        <a:latin typeface="Arial Narrow" panose="020B0606020202030204" pitchFamily="34" charset="0"/>
                        <a:ea typeface="+mn-ea"/>
                        <a:cs typeface="+mn-cs"/>
                      </a:rPr>
                      <a:t>DSD</a:t>
                    </a:r>
                  </a:p>
                </p:txBody>
              </p:sp>
            </p:grpSp>
          </p:grpSp>
        </p:grpSp>
        <p:grpSp>
          <p:nvGrpSpPr>
            <p:cNvPr id="73956" name="Group 228">
              <a:extLst>
                <a:ext uri="{FF2B5EF4-FFF2-40B4-BE49-F238E27FC236}">
                  <a16:creationId xmlns:a16="http://schemas.microsoft.com/office/drawing/2014/main" id="{35C22384-5FB8-6A6E-7391-C75B1463F4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34" y="2740"/>
              <a:ext cx="199" cy="299"/>
              <a:chOff x="3634" y="2740"/>
              <a:chExt cx="199" cy="299"/>
            </a:xfrm>
          </p:grpSpPr>
          <p:sp>
            <p:nvSpPr>
              <p:cNvPr id="73825" name="Freeform 97">
                <a:extLst>
                  <a:ext uri="{FF2B5EF4-FFF2-40B4-BE49-F238E27FC236}">
                    <a16:creationId xmlns:a16="http://schemas.microsoft.com/office/drawing/2014/main" id="{93C788C1-D942-9D6C-68D3-559FFD07F6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4" y="2740"/>
                <a:ext cx="199" cy="277"/>
              </a:xfrm>
              <a:custGeom>
                <a:avLst/>
                <a:gdLst>
                  <a:gd name="T0" fmla="*/ 14 w 199"/>
                  <a:gd name="T1" fmla="*/ 5 h 277"/>
                  <a:gd name="T2" fmla="*/ 26 w 199"/>
                  <a:gd name="T3" fmla="*/ 10 h 277"/>
                  <a:gd name="T4" fmla="*/ 39 w 199"/>
                  <a:gd name="T5" fmla="*/ 16 h 277"/>
                  <a:gd name="T6" fmla="*/ 51 w 199"/>
                  <a:gd name="T7" fmla="*/ 25 h 277"/>
                  <a:gd name="T8" fmla="*/ 64 w 199"/>
                  <a:gd name="T9" fmla="*/ 38 h 277"/>
                  <a:gd name="T10" fmla="*/ 76 w 199"/>
                  <a:gd name="T11" fmla="*/ 52 h 277"/>
                  <a:gd name="T12" fmla="*/ 90 w 199"/>
                  <a:gd name="T13" fmla="*/ 71 h 277"/>
                  <a:gd name="T14" fmla="*/ 100 w 199"/>
                  <a:gd name="T15" fmla="*/ 89 h 277"/>
                  <a:gd name="T16" fmla="*/ 112 w 199"/>
                  <a:gd name="T17" fmla="*/ 106 h 277"/>
                  <a:gd name="T18" fmla="*/ 122 w 199"/>
                  <a:gd name="T19" fmla="*/ 124 h 277"/>
                  <a:gd name="T20" fmla="*/ 131 w 199"/>
                  <a:gd name="T21" fmla="*/ 147 h 277"/>
                  <a:gd name="T22" fmla="*/ 140 w 199"/>
                  <a:gd name="T23" fmla="*/ 169 h 277"/>
                  <a:gd name="T24" fmla="*/ 148 w 199"/>
                  <a:gd name="T25" fmla="*/ 191 h 277"/>
                  <a:gd name="T26" fmla="*/ 152 w 199"/>
                  <a:gd name="T27" fmla="*/ 211 h 277"/>
                  <a:gd name="T28" fmla="*/ 190 w 199"/>
                  <a:gd name="T29" fmla="*/ 222 h 277"/>
                  <a:gd name="T30" fmla="*/ 175 w 199"/>
                  <a:gd name="T31" fmla="*/ 226 h 277"/>
                  <a:gd name="T32" fmla="*/ 167 w 199"/>
                  <a:gd name="T33" fmla="*/ 234 h 277"/>
                  <a:gd name="T34" fmla="*/ 158 w 199"/>
                  <a:gd name="T35" fmla="*/ 240 h 277"/>
                  <a:gd name="T36" fmla="*/ 149 w 199"/>
                  <a:gd name="T37" fmla="*/ 247 h 277"/>
                  <a:gd name="T38" fmla="*/ 138 w 199"/>
                  <a:gd name="T39" fmla="*/ 260 h 277"/>
                  <a:gd name="T40" fmla="*/ 128 w 199"/>
                  <a:gd name="T41" fmla="*/ 271 h 277"/>
                  <a:gd name="T42" fmla="*/ 122 w 199"/>
                  <a:gd name="T43" fmla="*/ 272 h 277"/>
                  <a:gd name="T44" fmla="*/ 115 w 199"/>
                  <a:gd name="T45" fmla="*/ 262 h 277"/>
                  <a:gd name="T46" fmla="*/ 107 w 199"/>
                  <a:gd name="T47" fmla="*/ 251 h 277"/>
                  <a:gd name="T48" fmla="*/ 99 w 199"/>
                  <a:gd name="T49" fmla="*/ 241 h 277"/>
                  <a:gd name="T50" fmla="*/ 91 w 199"/>
                  <a:gd name="T51" fmla="*/ 232 h 277"/>
                  <a:gd name="T52" fmla="*/ 81 w 199"/>
                  <a:gd name="T53" fmla="*/ 223 h 277"/>
                  <a:gd name="T54" fmla="*/ 73 w 199"/>
                  <a:gd name="T55" fmla="*/ 215 h 277"/>
                  <a:gd name="T56" fmla="*/ 65 w 199"/>
                  <a:gd name="T57" fmla="*/ 208 h 277"/>
                  <a:gd name="T58" fmla="*/ 54 w 199"/>
                  <a:gd name="T59" fmla="*/ 199 h 277"/>
                  <a:gd name="T60" fmla="*/ 101 w 199"/>
                  <a:gd name="T61" fmla="*/ 191 h 277"/>
                  <a:gd name="T62" fmla="*/ 93 w 199"/>
                  <a:gd name="T63" fmla="*/ 159 h 277"/>
                  <a:gd name="T64" fmla="*/ 87 w 199"/>
                  <a:gd name="T65" fmla="*/ 138 h 277"/>
                  <a:gd name="T66" fmla="*/ 78 w 199"/>
                  <a:gd name="T67" fmla="*/ 115 h 277"/>
                  <a:gd name="T68" fmla="*/ 67 w 199"/>
                  <a:gd name="T69" fmla="*/ 89 h 277"/>
                  <a:gd name="T70" fmla="*/ 56 w 199"/>
                  <a:gd name="T71" fmla="*/ 69 h 277"/>
                  <a:gd name="T72" fmla="*/ 48 w 199"/>
                  <a:gd name="T73" fmla="*/ 57 h 277"/>
                  <a:gd name="T74" fmla="*/ 36 w 199"/>
                  <a:gd name="T75" fmla="*/ 44 h 277"/>
                  <a:gd name="T76" fmla="*/ 21 w 199"/>
                  <a:gd name="T77" fmla="*/ 30 h 277"/>
                  <a:gd name="T78" fmla="*/ 0 w 199"/>
                  <a:gd name="T79" fmla="*/ 14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99" h="277">
                    <a:moveTo>
                      <a:pt x="2" y="0"/>
                    </a:moveTo>
                    <a:lnTo>
                      <a:pt x="14" y="5"/>
                    </a:lnTo>
                    <a:lnTo>
                      <a:pt x="20" y="7"/>
                    </a:lnTo>
                    <a:lnTo>
                      <a:pt x="26" y="10"/>
                    </a:lnTo>
                    <a:lnTo>
                      <a:pt x="33" y="14"/>
                    </a:lnTo>
                    <a:lnTo>
                      <a:pt x="39" y="16"/>
                    </a:lnTo>
                    <a:lnTo>
                      <a:pt x="45" y="20"/>
                    </a:lnTo>
                    <a:lnTo>
                      <a:pt x="51" y="25"/>
                    </a:lnTo>
                    <a:lnTo>
                      <a:pt x="57" y="31"/>
                    </a:lnTo>
                    <a:lnTo>
                      <a:pt x="64" y="38"/>
                    </a:lnTo>
                    <a:lnTo>
                      <a:pt x="71" y="45"/>
                    </a:lnTo>
                    <a:lnTo>
                      <a:pt x="76" y="52"/>
                    </a:lnTo>
                    <a:lnTo>
                      <a:pt x="84" y="62"/>
                    </a:lnTo>
                    <a:lnTo>
                      <a:pt x="90" y="71"/>
                    </a:lnTo>
                    <a:lnTo>
                      <a:pt x="96" y="79"/>
                    </a:lnTo>
                    <a:lnTo>
                      <a:pt x="100" y="89"/>
                    </a:lnTo>
                    <a:lnTo>
                      <a:pt x="107" y="98"/>
                    </a:lnTo>
                    <a:lnTo>
                      <a:pt x="112" y="106"/>
                    </a:lnTo>
                    <a:lnTo>
                      <a:pt x="117" y="116"/>
                    </a:lnTo>
                    <a:lnTo>
                      <a:pt x="122" y="124"/>
                    </a:lnTo>
                    <a:lnTo>
                      <a:pt x="128" y="137"/>
                    </a:lnTo>
                    <a:lnTo>
                      <a:pt x="131" y="147"/>
                    </a:lnTo>
                    <a:lnTo>
                      <a:pt x="136" y="158"/>
                    </a:lnTo>
                    <a:lnTo>
                      <a:pt x="140" y="169"/>
                    </a:lnTo>
                    <a:lnTo>
                      <a:pt x="145" y="180"/>
                    </a:lnTo>
                    <a:lnTo>
                      <a:pt x="148" y="191"/>
                    </a:lnTo>
                    <a:lnTo>
                      <a:pt x="150" y="203"/>
                    </a:lnTo>
                    <a:lnTo>
                      <a:pt x="152" y="211"/>
                    </a:lnTo>
                    <a:lnTo>
                      <a:pt x="198" y="218"/>
                    </a:lnTo>
                    <a:lnTo>
                      <a:pt x="190" y="222"/>
                    </a:lnTo>
                    <a:lnTo>
                      <a:pt x="183" y="225"/>
                    </a:lnTo>
                    <a:lnTo>
                      <a:pt x="175" y="226"/>
                    </a:lnTo>
                    <a:lnTo>
                      <a:pt x="172" y="230"/>
                    </a:lnTo>
                    <a:lnTo>
                      <a:pt x="167" y="234"/>
                    </a:lnTo>
                    <a:lnTo>
                      <a:pt x="162" y="235"/>
                    </a:lnTo>
                    <a:lnTo>
                      <a:pt x="158" y="240"/>
                    </a:lnTo>
                    <a:lnTo>
                      <a:pt x="153" y="245"/>
                    </a:lnTo>
                    <a:lnTo>
                      <a:pt x="149" y="247"/>
                    </a:lnTo>
                    <a:lnTo>
                      <a:pt x="143" y="253"/>
                    </a:lnTo>
                    <a:lnTo>
                      <a:pt x="138" y="260"/>
                    </a:lnTo>
                    <a:lnTo>
                      <a:pt x="133" y="265"/>
                    </a:lnTo>
                    <a:lnTo>
                      <a:pt x="128" y="271"/>
                    </a:lnTo>
                    <a:lnTo>
                      <a:pt x="124" y="276"/>
                    </a:lnTo>
                    <a:lnTo>
                      <a:pt x="122" y="272"/>
                    </a:lnTo>
                    <a:lnTo>
                      <a:pt x="118" y="267"/>
                    </a:lnTo>
                    <a:lnTo>
                      <a:pt x="115" y="262"/>
                    </a:lnTo>
                    <a:lnTo>
                      <a:pt x="111" y="255"/>
                    </a:lnTo>
                    <a:lnTo>
                      <a:pt x="107" y="251"/>
                    </a:lnTo>
                    <a:lnTo>
                      <a:pt x="103" y="246"/>
                    </a:lnTo>
                    <a:lnTo>
                      <a:pt x="99" y="241"/>
                    </a:lnTo>
                    <a:lnTo>
                      <a:pt x="95" y="236"/>
                    </a:lnTo>
                    <a:lnTo>
                      <a:pt x="91" y="232"/>
                    </a:lnTo>
                    <a:lnTo>
                      <a:pt x="86" y="227"/>
                    </a:lnTo>
                    <a:lnTo>
                      <a:pt x="81" y="223"/>
                    </a:lnTo>
                    <a:lnTo>
                      <a:pt x="78" y="219"/>
                    </a:lnTo>
                    <a:lnTo>
                      <a:pt x="73" y="215"/>
                    </a:lnTo>
                    <a:lnTo>
                      <a:pt x="69" y="212"/>
                    </a:lnTo>
                    <a:lnTo>
                      <a:pt x="65" y="208"/>
                    </a:lnTo>
                    <a:lnTo>
                      <a:pt x="60" y="205"/>
                    </a:lnTo>
                    <a:lnTo>
                      <a:pt x="54" y="199"/>
                    </a:lnTo>
                    <a:lnTo>
                      <a:pt x="102" y="203"/>
                    </a:lnTo>
                    <a:lnTo>
                      <a:pt x="101" y="191"/>
                    </a:lnTo>
                    <a:lnTo>
                      <a:pt x="98" y="179"/>
                    </a:lnTo>
                    <a:lnTo>
                      <a:pt x="93" y="159"/>
                    </a:lnTo>
                    <a:lnTo>
                      <a:pt x="90" y="147"/>
                    </a:lnTo>
                    <a:lnTo>
                      <a:pt x="87" y="138"/>
                    </a:lnTo>
                    <a:lnTo>
                      <a:pt x="83" y="126"/>
                    </a:lnTo>
                    <a:lnTo>
                      <a:pt x="78" y="115"/>
                    </a:lnTo>
                    <a:lnTo>
                      <a:pt x="73" y="102"/>
                    </a:lnTo>
                    <a:lnTo>
                      <a:pt x="67" y="89"/>
                    </a:lnTo>
                    <a:lnTo>
                      <a:pt x="61" y="80"/>
                    </a:lnTo>
                    <a:lnTo>
                      <a:pt x="56" y="69"/>
                    </a:lnTo>
                    <a:lnTo>
                      <a:pt x="52" y="63"/>
                    </a:lnTo>
                    <a:lnTo>
                      <a:pt x="48" y="57"/>
                    </a:lnTo>
                    <a:lnTo>
                      <a:pt x="42" y="49"/>
                    </a:lnTo>
                    <a:lnTo>
                      <a:pt x="36" y="44"/>
                    </a:lnTo>
                    <a:lnTo>
                      <a:pt x="30" y="36"/>
                    </a:lnTo>
                    <a:lnTo>
                      <a:pt x="21" y="30"/>
                    </a:lnTo>
                    <a:lnTo>
                      <a:pt x="14" y="24"/>
                    </a:lnTo>
                    <a:lnTo>
                      <a:pt x="0" y="14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F95AB7"/>
              </a:solidFill>
              <a:ln w="12700" cap="rnd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CO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3826" name="Freeform 98">
                <a:extLst>
                  <a:ext uri="{FF2B5EF4-FFF2-40B4-BE49-F238E27FC236}">
                    <a16:creationId xmlns:a16="http://schemas.microsoft.com/office/drawing/2014/main" id="{2F407C5A-28F2-58DA-294E-0CBC4C7EBA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5" y="2754"/>
                <a:ext cx="195" cy="285"/>
              </a:xfrm>
              <a:custGeom>
                <a:avLst/>
                <a:gdLst>
                  <a:gd name="T0" fmla="*/ 11 w 195"/>
                  <a:gd name="T1" fmla="*/ 3 h 285"/>
                  <a:gd name="T2" fmla="*/ 24 w 195"/>
                  <a:gd name="T3" fmla="*/ 10 h 285"/>
                  <a:gd name="T4" fmla="*/ 36 w 195"/>
                  <a:gd name="T5" fmla="*/ 19 h 285"/>
                  <a:gd name="T6" fmla="*/ 48 w 195"/>
                  <a:gd name="T7" fmla="*/ 28 h 285"/>
                  <a:gd name="T8" fmla="*/ 62 w 195"/>
                  <a:gd name="T9" fmla="*/ 40 h 285"/>
                  <a:gd name="T10" fmla="*/ 74 w 195"/>
                  <a:gd name="T11" fmla="*/ 55 h 285"/>
                  <a:gd name="T12" fmla="*/ 86 w 195"/>
                  <a:gd name="T13" fmla="*/ 74 h 285"/>
                  <a:gd name="T14" fmla="*/ 98 w 195"/>
                  <a:gd name="T15" fmla="*/ 90 h 285"/>
                  <a:gd name="T16" fmla="*/ 108 w 195"/>
                  <a:gd name="T17" fmla="*/ 108 h 285"/>
                  <a:gd name="T18" fmla="*/ 118 w 195"/>
                  <a:gd name="T19" fmla="*/ 129 h 285"/>
                  <a:gd name="T20" fmla="*/ 128 w 195"/>
                  <a:gd name="T21" fmla="*/ 151 h 285"/>
                  <a:gd name="T22" fmla="*/ 137 w 195"/>
                  <a:gd name="T23" fmla="*/ 174 h 285"/>
                  <a:gd name="T24" fmla="*/ 144 w 195"/>
                  <a:gd name="T25" fmla="*/ 196 h 285"/>
                  <a:gd name="T26" fmla="*/ 148 w 195"/>
                  <a:gd name="T27" fmla="*/ 216 h 285"/>
                  <a:gd name="T28" fmla="*/ 186 w 195"/>
                  <a:gd name="T29" fmla="*/ 227 h 285"/>
                  <a:gd name="T30" fmla="*/ 172 w 195"/>
                  <a:gd name="T31" fmla="*/ 235 h 285"/>
                  <a:gd name="T32" fmla="*/ 163 w 195"/>
                  <a:gd name="T33" fmla="*/ 239 h 285"/>
                  <a:gd name="T34" fmla="*/ 154 w 195"/>
                  <a:gd name="T35" fmla="*/ 247 h 285"/>
                  <a:gd name="T36" fmla="*/ 146 w 195"/>
                  <a:gd name="T37" fmla="*/ 255 h 285"/>
                  <a:gd name="T38" fmla="*/ 134 w 195"/>
                  <a:gd name="T39" fmla="*/ 266 h 285"/>
                  <a:gd name="T40" fmla="*/ 124 w 195"/>
                  <a:gd name="T41" fmla="*/ 277 h 285"/>
                  <a:gd name="T42" fmla="*/ 117 w 195"/>
                  <a:gd name="T43" fmla="*/ 280 h 285"/>
                  <a:gd name="T44" fmla="*/ 112 w 195"/>
                  <a:gd name="T45" fmla="*/ 269 h 285"/>
                  <a:gd name="T46" fmla="*/ 104 w 195"/>
                  <a:gd name="T47" fmla="*/ 259 h 285"/>
                  <a:gd name="T48" fmla="*/ 95 w 195"/>
                  <a:gd name="T49" fmla="*/ 249 h 285"/>
                  <a:gd name="T50" fmla="*/ 87 w 195"/>
                  <a:gd name="T51" fmla="*/ 241 h 285"/>
                  <a:gd name="T52" fmla="*/ 77 w 195"/>
                  <a:gd name="T53" fmla="*/ 231 h 285"/>
                  <a:gd name="T54" fmla="*/ 69 w 195"/>
                  <a:gd name="T55" fmla="*/ 221 h 285"/>
                  <a:gd name="T56" fmla="*/ 62 w 195"/>
                  <a:gd name="T57" fmla="*/ 213 h 285"/>
                  <a:gd name="T58" fmla="*/ 51 w 195"/>
                  <a:gd name="T59" fmla="*/ 205 h 285"/>
                  <a:gd name="T60" fmla="*/ 96 w 195"/>
                  <a:gd name="T61" fmla="*/ 195 h 285"/>
                  <a:gd name="T62" fmla="*/ 90 w 195"/>
                  <a:gd name="T63" fmla="*/ 163 h 285"/>
                  <a:gd name="T64" fmla="*/ 84 w 195"/>
                  <a:gd name="T65" fmla="*/ 144 h 285"/>
                  <a:gd name="T66" fmla="*/ 76 w 195"/>
                  <a:gd name="T67" fmla="*/ 117 h 285"/>
                  <a:gd name="T68" fmla="*/ 67 w 195"/>
                  <a:gd name="T69" fmla="*/ 96 h 285"/>
                  <a:gd name="T70" fmla="*/ 62 w 195"/>
                  <a:gd name="T71" fmla="*/ 79 h 285"/>
                  <a:gd name="T72" fmla="*/ 54 w 195"/>
                  <a:gd name="T73" fmla="*/ 65 h 285"/>
                  <a:gd name="T74" fmla="*/ 45 w 195"/>
                  <a:gd name="T75" fmla="*/ 49 h 285"/>
                  <a:gd name="T76" fmla="*/ 35 w 195"/>
                  <a:gd name="T77" fmla="*/ 35 h 285"/>
                  <a:gd name="T78" fmla="*/ 22 w 195"/>
                  <a:gd name="T79" fmla="*/ 22 h 285"/>
                  <a:gd name="T80" fmla="*/ 9 w 195"/>
                  <a:gd name="T81" fmla="*/ 10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95" h="285">
                    <a:moveTo>
                      <a:pt x="0" y="0"/>
                    </a:moveTo>
                    <a:lnTo>
                      <a:pt x="11" y="3"/>
                    </a:lnTo>
                    <a:lnTo>
                      <a:pt x="17" y="6"/>
                    </a:lnTo>
                    <a:lnTo>
                      <a:pt x="24" y="10"/>
                    </a:lnTo>
                    <a:lnTo>
                      <a:pt x="31" y="14"/>
                    </a:lnTo>
                    <a:lnTo>
                      <a:pt x="36" y="19"/>
                    </a:lnTo>
                    <a:lnTo>
                      <a:pt x="43" y="23"/>
                    </a:lnTo>
                    <a:lnTo>
                      <a:pt x="48" y="28"/>
                    </a:lnTo>
                    <a:lnTo>
                      <a:pt x="55" y="34"/>
                    </a:lnTo>
                    <a:lnTo>
                      <a:pt x="62" y="40"/>
                    </a:lnTo>
                    <a:lnTo>
                      <a:pt x="68" y="47"/>
                    </a:lnTo>
                    <a:lnTo>
                      <a:pt x="74" y="55"/>
                    </a:lnTo>
                    <a:lnTo>
                      <a:pt x="80" y="64"/>
                    </a:lnTo>
                    <a:lnTo>
                      <a:pt x="86" y="74"/>
                    </a:lnTo>
                    <a:lnTo>
                      <a:pt x="93" y="83"/>
                    </a:lnTo>
                    <a:lnTo>
                      <a:pt x="98" y="90"/>
                    </a:lnTo>
                    <a:lnTo>
                      <a:pt x="104" y="100"/>
                    </a:lnTo>
                    <a:lnTo>
                      <a:pt x="108" y="108"/>
                    </a:lnTo>
                    <a:lnTo>
                      <a:pt x="114" y="118"/>
                    </a:lnTo>
                    <a:lnTo>
                      <a:pt x="118" y="129"/>
                    </a:lnTo>
                    <a:lnTo>
                      <a:pt x="124" y="142"/>
                    </a:lnTo>
                    <a:lnTo>
                      <a:pt x="128" y="151"/>
                    </a:lnTo>
                    <a:lnTo>
                      <a:pt x="133" y="162"/>
                    </a:lnTo>
                    <a:lnTo>
                      <a:pt x="137" y="174"/>
                    </a:lnTo>
                    <a:lnTo>
                      <a:pt x="141" y="185"/>
                    </a:lnTo>
                    <a:lnTo>
                      <a:pt x="144" y="196"/>
                    </a:lnTo>
                    <a:lnTo>
                      <a:pt x="147" y="205"/>
                    </a:lnTo>
                    <a:lnTo>
                      <a:pt x="148" y="216"/>
                    </a:lnTo>
                    <a:lnTo>
                      <a:pt x="194" y="224"/>
                    </a:lnTo>
                    <a:lnTo>
                      <a:pt x="186" y="227"/>
                    </a:lnTo>
                    <a:lnTo>
                      <a:pt x="180" y="230"/>
                    </a:lnTo>
                    <a:lnTo>
                      <a:pt x="172" y="235"/>
                    </a:lnTo>
                    <a:lnTo>
                      <a:pt x="168" y="236"/>
                    </a:lnTo>
                    <a:lnTo>
                      <a:pt x="163" y="239"/>
                    </a:lnTo>
                    <a:lnTo>
                      <a:pt x="159" y="243"/>
                    </a:lnTo>
                    <a:lnTo>
                      <a:pt x="154" y="247"/>
                    </a:lnTo>
                    <a:lnTo>
                      <a:pt x="149" y="250"/>
                    </a:lnTo>
                    <a:lnTo>
                      <a:pt x="146" y="255"/>
                    </a:lnTo>
                    <a:lnTo>
                      <a:pt x="140" y="260"/>
                    </a:lnTo>
                    <a:lnTo>
                      <a:pt x="134" y="266"/>
                    </a:lnTo>
                    <a:lnTo>
                      <a:pt x="129" y="272"/>
                    </a:lnTo>
                    <a:lnTo>
                      <a:pt x="124" y="277"/>
                    </a:lnTo>
                    <a:lnTo>
                      <a:pt x="120" y="284"/>
                    </a:lnTo>
                    <a:lnTo>
                      <a:pt x="117" y="280"/>
                    </a:lnTo>
                    <a:lnTo>
                      <a:pt x="115" y="275"/>
                    </a:lnTo>
                    <a:lnTo>
                      <a:pt x="112" y="269"/>
                    </a:lnTo>
                    <a:lnTo>
                      <a:pt x="107" y="265"/>
                    </a:lnTo>
                    <a:lnTo>
                      <a:pt x="104" y="259"/>
                    </a:lnTo>
                    <a:lnTo>
                      <a:pt x="100" y="253"/>
                    </a:lnTo>
                    <a:lnTo>
                      <a:pt x="95" y="249"/>
                    </a:lnTo>
                    <a:lnTo>
                      <a:pt x="91" y="244"/>
                    </a:lnTo>
                    <a:lnTo>
                      <a:pt x="87" y="241"/>
                    </a:lnTo>
                    <a:lnTo>
                      <a:pt x="83" y="238"/>
                    </a:lnTo>
                    <a:lnTo>
                      <a:pt x="77" y="231"/>
                    </a:lnTo>
                    <a:lnTo>
                      <a:pt x="75" y="225"/>
                    </a:lnTo>
                    <a:lnTo>
                      <a:pt x="69" y="221"/>
                    </a:lnTo>
                    <a:lnTo>
                      <a:pt x="65" y="219"/>
                    </a:lnTo>
                    <a:lnTo>
                      <a:pt x="62" y="213"/>
                    </a:lnTo>
                    <a:lnTo>
                      <a:pt x="56" y="210"/>
                    </a:lnTo>
                    <a:lnTo>
                      <a:pt x="51" y="205"/>
                    </a:lnTo>
                    <a:lnTo>
                      <a:pt x="99" y="210"/>
                    </a:lnTo>
                    <a:lnTo>
                      <a:pt x="96" y="195"/>
                    </a:lnTo>
                    <a:lnTo>
                      <a:pt x="94" y="187"/>
                    </a:lnTo>
                    <a:lnTo>
                      <a:pt x="90" y="163"/>
                    </a:lnTo>
                    <a:lnTo>
                      <a:pt x="87" y="154"/>
                    </a:lnTo>
                    <a:lnTo>
                      <a:pt x="84" y="144"/>
                    </a:lnTo>
                    <a:lnTo>
                      <a:pt x="79" y="128"/>
                    </a:lnTo>
                    <a:lnTo>
                      <a:pt x="76" y="117"/>
                    </a:lnTo>
                    <a:lnTo>
                      <a:pt x="72" y="105"/>
                    </a:lnTo>
                    <a:lnTo>
                      <a:pt x="67" y="96"/>
                    </a:lnTo>
                    <a:lnTo>
                      <a:pt x="64" y="87"/>
                    </a:lnTo>
                    <a:lnTo>
                      <a:pt x="62" y="79"/>
                    </a:lnTo>
                    <a:lnTo>
                      <a:pt x="58" y="73"/>
                    </a:lnTo>
                    <a:lnTo>
                      <a:pt x="54" y="65"/>
                    </a:lnTo>
                    <a:lnTo>
                      <a:pt x="49" y="56"/>
                    </a:lnTo>
                    <a:lnTo>
                      <a:pt x="45" y="49"/>
                    </a:lnTo>
                    <a:lnTo>
                      <a:pt x="40" y="40"/>
                    </a:lnTo>
                    <a:lnTo>
                      <a:pt x="35" y="35"/>
                    </a:lnTo>
                    <a:lnTo>
                      <a:pt x="29" y="28"/>
                    </a:lnTo>
                    <a:lnTo>
                      <a:pt x="22" y="22"/>
                    </a:lnTo>
                    <a:lnTo>
                      <a:pt x="17" y="15"/>
                    </a:lnTo>
                    <a:lnTo>
                      <a:pt x="9" y="1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F0E30"/>
              </a:solidFill>
              <a:ln w="12700" cap="rnd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CO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3827" name="Freeform 99">
                <a:extLst>
                  <a:ext uri="{FF2B5EF4-FFF2-40B4-BE49-F238E27FC236}">
                    <a16:creationId xmlns:a16="http://schemas.microsoft.com/office/drawing/2014/main" id="{098285DF-7DE2-5730-8AF4-066C568497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8" y="2942"/>
                <a:ext cx="45" cy="24"/>
              </a:xfrm>
              <a:custGeom>
                <a:avLst/>
                <a:gdLst>
                  <a:gd name="T0" fmla="*/ 1 w 45"/>
                  <a:gd name="T1" fmla="*/ 0 h 24"/>
                  <a:gd name="T2" fmla="*/ 0 w 45"/>
                  <a:gd name="T3" fmla="*/ 18 h 24"/>
                  <a:gd name="T4" fmla="*/ 44 w 45"/>
                  <a:gd name="T5" fmla="*/ 23 h 24"/>
                  <a:gd name="T6" fmla="*/ 44 w 45"/>
                  <a:gd name="T7" fmla="*/ 14 h 24"/>
                  <a:gd name="T8" fmla="*/ 42 w 45"/>
                  <a:gd name="T9" fmla="*/ 7 h 24"/>
                  <a:gd name="T10" fmla="*/ 1 w 45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24">
                    <a:moveTo>
                      <a:pt x="1" y="0"/>
                    </a:moveTo>
                    <a:lnTo>
                      <a:pt x="0" y="18"/>
                    </a:lnTo>
                    <a:lnTo>
                      <a:pt x="44" y="23"/>
                    </a:lnTo>
                    <a:lnTo>
                      <a:pt x="44" y="14"/>
                    </a:lnTo>
                    <a:lnTo>
                      <a:pt x="42" y="7"/>
                    </a:lnTo>
                    <a:lnTo>
                      <a:pt x="1" y="0"/>
                    </a:lnTo>
                  </a:path>
                </a:pathLst>
              </a:custGeom>
              <a:solidFill>
                <a:srgbClr val="F95AB7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CO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3828" name="Freeform 100">
                <a:extLst>
                  <a:ext uri="{FF2B5EF4-FFF2-40B4-BE49-F238E27FC236}">
                    <a16:creationId xmlns:a16="http://schemas.microsoft.com/office/drawing/2014/main" id="{58A1FC3B-5FB2-4BBC-D886-825F3F1647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7" y="2953"/>
                <a:ext cx="45" cy="27"/>
              </a:xfrm>
              <a:custGeom>
                <a:avLst/>
                <a:gdLst>
                  <a:gd name="T0" fmla="*/ 44 w 45"/>
                  <a:gd name="T1" fmla="*/ 10 h 27"/>
                  <a:gd name="T2" fmla="*/ 42 w 45"/>
                  <a:gd name="T3" fmla="*/ 26 h 27"/>
                  <a:gd name="T4" fmla="*/ 0 w 45"/>
                  <a:gd name="T5" fmla="*/ 19 h 27"/>
                  <a:gd name="T6" fmla="*/ 2 w 45"/>
                  <a:gd name="T7" fmla="*/ 0 h 27"/>
                  <a:gd name="T8" fmla="*/ 44 w 45"/>
                  <a:gd name="T9" fmla="*/ 1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27">
                    <a:moveTo>
                      <a:pt x="44" y="10"/>
                    </a:moveTo>
                    <a:lnTo>
                      <a:pt x="42" y="26"/>
                    </a:lnTo>
                    <a:lnTo>
                      <a:pt x="0" y="19"/>
                    </a:lnTo>
                    <a:lnTo>
                      <a:pt x="2" y="0"/>
                    </a:lnTo>
                    <a:lnTo>
                      <a:pt x="44" y="10"/>
                    </a:lnTo>
                  </a:path>
                </a:pathLst>
              </a:custGeom>
              <a:solidFill>
                <a:srgbClr val="F95AB7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CO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73955" name="Group 227">
              <a:extLst>
                <a:ext uri="{FF2B5EF4-FFF2-40B4-BE49-F238E27FC236}">
                  <a16:creationId xmlns:a16="http://schemas.microsoft.com/office/drawing/2014/main" id="{4137EAF4-AE60-0073-A132-EA425A7AE8F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44" y="2709"/>
              <a:ext cx="184" cy="329"/>
              <a:chOff x="4044" y="2709"/>
              <a:chExt cx="184" cy="329"/>
            </a:xfrm>
          </p:grpSpPr>
          <p:sp>
            <p:nvSpPr>
              <p:cNvPr id="73830" name="Freeform 102">
                <a:extLst>
                  <a:ext uri="{FF2B5EF4-FFF2-40B4-BE49-F238E27FC236}">
                    <a16:creationId xmlns:a16="http://schemas.microsoft.com/office/drawing/2014/main" id="{B6A4B98D-71BB-986E-3BD8-DF7EFF95EE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4" y="2709"/>
                <a:ext cx="171" cy="329"/>
              </a:xfrm>
              <a:custGeom>
                <a:avLst/>
                <a:gdLst>
                  <a:gd name="T0" fmla="*/ 2 w 171"/>
                  <a:gd name="T1" fmla="*/ 306 h 329"/>
                  <a:gd name="T2" fmla="*/ 5 w 171"/>
                  <a:gd name="T3" fmla="*/ 286 h 329"/>
                  <a:gd name="T4" fmla="*/ 9 w 171"/>
                  <a:gd name="T5" fmla="*/ 265 h 329"/>
                  <a:gd name="T6" fmla="*/ 14 w 171"/>
                  <a:gd name="T7" fmla="*/ 246 h 329"/>
                  <a:gd name="T8" fmla="*/ 21 w 171"/>
                  <a:gd name="T9" fmla="*/ 224 h 329"/>
                  <a:gd name="T10" fmla="*/ 29 w 171"/>
                  <a:gd name="T11" fmla="*/ 204 h 329"/>
                  <a:gd name="T12" fmla="*/ 40 w 171"/>
                  <a:gd name="T13" fmla="*/ 181 h 329"/>
                  <a:gd name="T14" fmla="*/ 52 w 171"/>
                  <a:gd name="T15" fmla="*/ 163 h 329"/>
                  <a:gd name="T16" fmla="*/ 62 w 171"/>
                  <a:gd name="T17" fmla="*/ 144 h 329"/>
                  <a:gd name="T18" fmla="*/ 73 w 171"/>
                  <a:gd name="T19" fmla="*/ 127 h 329"/>
                  <a:gd name="T20" fmla="*/ 87 w 171"/>
                  <a:gd name="T21" fmla="*/ 110 h 329"/>
                  <a:gd name="T22" fmla="*/ 101 w 171"/>
                  <a:gd name="T23" fmla="*/ 95 h 329"/>
                  <a:gd name="T24" fmla="*/ 114 w 171"/>
                  <a:gd name="T25" fmla="*/ 81 h 329"/>
                  <a:gd name="T26" fmla="*/ 126 w 171"/>
                  <a:gd name="T27" fmla="*/ 74 h 329"/>
                  <a:gd name="T28" fmla="*/ 132 w 171"/>
                  <a:gd name="T29" fmla="*/ 13 h 329"/>
                  <a:gd name="T30" fmla="*/ 136 w 171"/>
                  <a:gd name="T31" fmla="*/ 35 h 329"/>
                  <a:gd name="T32" fmla="*/ 141 w 171"/>
                  <a:gd name="T33" fmla="*/ 49 h 329"/>
                  <a:gd name="T34" fmla="*/ 145 w 171"/>
                  <a:gd name="T35" fmla="*/ 63 h 329"/>
                  <a:gd name="T36" fmla="*/ 150 w 171"/>
                  <a:gd name="T37" fmla="*/ 77 h 329"/>
                  <a:gd name="T38" fmla="*/ 159 w 171"/>
                  <a:gd name="T39" fmla="*/ 94 h 329"/>
                  <a:gd name="T40" fmla="*/ 167 w 171"/>
                  <a:gd name="T41" fmla="*/ 109 h 329"/>
                  <a:gd name="T42" fmla="*/ 168 w 171"/>
                  <a:gd name="T43" fmla="*/ 120 h 329"/>
                  <a:gd name="T44" fmla="*/ 162 w 171"/>
                  <a:gd name="T45" fmla="*/ 131 h 329"/>
                  <a:gd name="T46" fmla="*/ 155 w 171"/>
                  <a:gd name="T47" fmla="*/ 145 h 329"/>
                  <a:gd name="T48" fmla="*/ 150 w 171"/>
                  <a:gd name="T49" fmla="*/ 157 h 329"/>
                  <a:gd name="T50" fmla="*/ 144 w 171"/>
                  <a:gd name="T51" fmla="*/ 171 h 329"/>
                  <a:gd name="T52" fmla="*/ 139 w 171"/>
                  <a:gd name="T53" fmla="*/ 187 h 329"/>
                  <a:gd name="T54" fmla="*/ 134 w 171"/>
                  <a:gd name="T55" fmla="*/ 200 h 329"/>
                  <a:gd name="T56" fmla="*/ 130 w 171"/>
                  <a:gd name="T57" fmla="*/ 213 h 329"/>
                  <a:gd name="T58" fmla="*/ 125 w 171"/>
                  <a:gd name="T59" fmla="*/ 232 h 329"/>
                  <a:gd name="T60" fmla="*/ 117 w 171"/>
                  <a:gd name="T61" fmla="*/ 158 h 329"/>
                  <a:gd name="T62" fmla="*/ 97 w 171"/>
                  <a:gd name="T63" fmla="*/ 172 h 329"/>
                  <a:gd name="T64" fmla="*/ 84 w 171"/>
                  <a:gd name="T65" fmla="*/ 182 h 329"/>
                  <a:gd name="T66" fmla="*/ 69 w 171"/>
                  <a:gd name="T67" fmla="*/ 197 h 329"/>
                  <a:gd name="T68" fmla="*/ 54 w 171"/>
                  <a:gd name="T69" fmla="*/ 216 h 329"/>
                  <a:gd name="T70" fmla="*/ 41 w 171"/>
                  <a:gd name="T71" fmla="*/ 235 h 329"/>
                  <a:gd name="T72" fmla="*/ 34 w 171"/>
                  <a:gd name="T73" fmla="*/ 249 h 329"/>
                  <a:gd name="T74" fmla="*/ 26 w 171"/>
                  <a:gd name="T75" fmla="*/ 269 h 329"/>
                  <a:gd name="T76" fmla="*/ 18 w 171"/>
                  <a:gd name="T77" fmla="*/ 293 h 329"/>
                  <a:gd name="T78" fmla="*/ 10 w 171"/>
                  <a:gd name="T79" fmla="*/ 328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1" h="329">
                    <a:moveTo>
                      <a:pt x="0" y="326"/>
                    </a:moveTo>
                    <a:lnTo>
                      <a:pt x="2" y="306"/>
                    </a:lnTo>
                    <a:lnTo>
                      <a:pt x="3" y="297"/>
                    </a:lnTo>
                    <a:lnTo>
                      <a:pt x="5" y="286"/>
                    </a:lnTo>
                    <a:lnTo>
                      <a:pt x="7" y="276"/>
                    </a:lnTo>
                    <a:lnTo>
                      <a:pt x="9" y="265"/>
                    </a:lnTo>
                    <a:lnTo>
                      <a:pt x="10" y="255"/>
                    </a:lnTo>
                    <a:lnTo>
                      <a:pt x="14" y="246"/>
                    </a:lnTo>
                    <a:lnTo>
                      <a:pt x="17" y="236"/>
                    </a:lnTo>
                    <a:lnTo>
                      <a:pt x="21" y="224"/>
                    </a:lnTo>
                    <a:lnTo>
                      <a:pt x="25" y="213"/>
                    </a:lnTo>
                    <a:lnTo>
                      <a:pt x="29" y="204"/>
                    </a:lnTo>
                    <a:lnTo>
                      <a:pt x="35" y="191"/>
                    </a:lnTo>
                    <a:lnTo>
                      <a:pt x="40" y="181"/>
                    </a:lnTo>
                    <a:lnTo>
                      <a:pt x="46" y="170"/>
                    </a:lnTo>
                    <a:lnTo>
                      <a:pt x="52" y="163"/>
                    </a:lnTo>
                    <a:lnTo>
                      <a:pt x="57" y="152"/>
                    </a:lnTo>
                    <a:lnTo>
                      <a:pt x="62" y="144"/>
                    </a:lnTo>
                    <a:lnTo>
                      <a:pt x="68" y="135"/>
                    </a:lnTo>
                    <a:lnTo>
                      <a:pt x="73" y="127"/>
                    </a:lnTo>
                    <a:lnTo>
                      <a:pt x="81" y="117"/>
                    </a:lnTo>
                    <a:lnTo>
                      <a:pt x="87" y="110"/>
                    </a:lnTo>
                    <a:lnTo>
                      <a:pt x="94" y="102"/>
                    </a:lnTo>
                    <a:lnTo>
                      <a:pt x="101" y="95"/>
                    </a:lnTo>
                    <a:lnTo>
                      <a:pt x="107" y="87"/>
                    </a:lnTo>
                    <a:lnTo>
                      <a:pt x="114" y="81"/>
                    </a:lnTo>
                    <a:lnTo>
                      <a:pt x="121" y="77"/>
                    </a:lnTo>
                    <a:lnTo>
                      <a:pt x="126" y="74"/>
                    </a:lnTo>
                    <a:lnTo>
                      <a:pt x="129" y="0"/>
                    </a:lnTo>
                    <a:lnTo>
                      <a:pt x="132" y="13"/>
                    </a:lnTo>
                    <a:lnTo>
                      <a:pt x="135" y="22"/>
                    </a:lnTo>
                    <a:lnTo>
                      <a:pt x="136" y="35"/>
                    </a:lnTo>
                    <a:lnTo>
                      <a:pt x="139" y="41"/>
                    </a:lnTo>
                    <a:lnTo>
                      <a:pt x="141" y="49"/>
                    </a:lnTo>
                    <a:lnTo>
                      <a:pt x="143" y="57"/>
                    </a:lnTo>
                    <a:lnTo>
                      <a:pt x="145" y="63"/>
                    </a:lnTo>
                    <a:lnTo>
                      <a:pt x="148" y="69"/>
                    </a:lnTo>
                    <a:lnTo>
                      <a:pt x="150" y="77"/>
                    </a:lnTo>
                    <a:lnTo>
                      <a:pt x="155" y="85"/>
                    </a:lnTo>
                    <a:lnTo>
                      <a:pt x="159" y="94"/>
                    </a:lnTo>
                    <a:lnTo>
                      <a:pt x="163" y="101"/>
                    </a:lnTo>
                    <a:lnTo>
                      <a:pt x="167" y="109"/>
                    </a:lnTo>
                    <a:lnTo>
                      <a:pt x="170" y="116"/>
                    </a:lnTo>
                    <a:lnTo>
                      <a:pt x="168" y="120"/>
                    </a:lnTo>
                    <a:lnTo>
                      <a:pt x="165" y="126"/>
                    </a:lnTo>
                    <a:lnTo>
                      <a:pt x="162" y="131"/>
                    </a:lnTo>
                    <a:lnTo>
                      <a:pt x="158" y="138"/>
                    </a:lnTo>
                    <a:lnTo>
                      <a:pt x="155" y="145"/>
                    </a:lnTo>
                    <a:lnTo>
                      <a:pt x="152" y="151"/>
                    </a:lnTo>
                    <a:lnTo>
                      <a:pt x="150" y="157"/>
                    </a:lnTo>
                    <a:lnTo>
                      <a:pt x="147" y="164"/>
                    </a:lnTo>
                    <a:lnTo>
                      <a:pt x="144" y="171"/>
                    </a:lnTo>
                    <a:lnTo>
                      <a:pt x="141" y="178"/>
                    </a:lnTo>
                    <a:lnTo>
                      <a:pt x="139" y="187"/>
                    </a:lnTo>
                    <a:lnTo>
                      <a:pt x="137" y="193"/>
                    </a:lnTo>
                    <a:lnTo>
                      <a:pt x="134" y="200"/>
                    </a:lnTo>
                    <a:lnTo>
                      <a:pt x="132" y="207"/>
                    </a:lnTo>
                    <a:lnTo>
                      <a:pt x="130" y="213"/>
                    </a:lnTo>
                    <a:lnTo>
                      <a:pt x="128" y="222"/>
                    </a:lnTo>
                    <a:lnTo>
                      <a:pt x="125" y="232"/>
                    </a:lnTo>
                    <a:lnTo>
                      <a:pt x="125" y="155"/>
                    </a:lnTo>
                    <a:lnTo>
                      <a:pt x="117" y="158"/>
                    </a:lnTo>
                    <a:lnTo>
                      <a:pt x="109" y="162"/>
                    </a:lnTo>
                    <a:lnTo>
                      <a:pt x="97" y="172"/>
                    </a:lnTo>
                    <a:lnTo>
                      <a:pt x="90" y="177"/>
                    </a:lnTo>
                    <a:lnTo>
                      <a:pt x="84" y="182"/>
                    </a:lnTo>
                    <a:lnTo>
                      <a:pt x="77" y="189"/>
                    </a:lnTo>
                    <a:lnTo>
                      <a:pt x="69" y="197"/>
                    </a:lnTo>
                    <a:lnTo>
                      <a:pt x="62" y="205"/>
                    </a:lnTo>
                    <a:lnTo>
                      <a:pt x="54" y="216"/>
                    </a:lnTo>
                    <a:lnTo>
                      <a:pt x="48" y="227"/>
                    </a:lnTo>
                    <a:lnTo>
                      <a:pt x="41" y="235"/>
                    </a:lnTo>
                    <a:lnTo>
                      <a:pt x="37" y="243"/>
                    </a:lnTo>
                    <a:lnTo>
                      <a:pt x="34" y="249"/>
                    </a:lnTo>
                    <a:lnTo>
                      <a:pt x="29" y="260"/>
                    </a:lnTo>
                    <a:lnTo>
                      <a:pt x="26" y="269"/>
                    </a:lnTo>
                    <a:lnTo>
                      <a:pt x="21" y="278"/>
                    </a:lnTo>
                    <a:lnTo>
                      <a:pt x="18" y="293"/>
                    </a:lnTo>
                    <a:lnTo>
                      <a:pt x="14" y="306"/>
                    </a:lnTo>
                    <a:lnTo>
                      <a:pt x="10" y="328"/>
                    </a:lnTo>
                    <a:lnTo>
                      <a:pt x="0" y="326"/>
                    </a:lnTo>
                  </a:path>
                </a:pathLst>
              </a:custGeom>
              <a:solidFill>
                <a:srgbClr val="F95AB7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CO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3831" name="Freeform 103">
                <a:extLst>
                  <a:ext uri="{FF2B5EF4-FFF2-40B4-BE49-F238E27FC236}">
                    <a16:creationId xmlns:a16="http://schemas.microsoft.com/office/drawing/2014/main" id="{65568EBE-46F2-A507-3E07-8DFB4B000A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0" y="2870"/>
                <a:ext cx="14" cy="73"/>
              </a:xfrm>
              <a:custGeom>
                <a:avLst/>
                <a:gdLst>
                  <a:gd name="T0" fmla="*/ 0 w 14"/>
                  <a:gd name="T1" fmla="*/ 70 h 73"/>
                  <a:gd name="T2" fmla="*/ 12 w 14"/>
                  <a:gd name="T3" fmla="*/ 72 h 73"/>
                  <a:gd name="T4" fmla="*/ 13 w 14"/>
                  <a:gd name="T5" fmla="*/ 0 h 73"/>
                  <a:gd name="T6" fmla="*/ 7 w 14"/>
                  <a:gd name="T7" fmla="*/ 0 h 73"/>
                  <a:gd name="T8" fmla="*/ 2 w 14"/>
                  <a:gd name="T9" fmla="*/ 3 h 73"/>
                  <a:gd name="T10" fmla="*/ 0 w 14"/>
                  <a:gd name="T11" fmla="*/ 7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73">
                    <a:moveTo>
                      <a:pt x="0" y="70"/>
                    </a:moveTo>
                    <a:lnTo>
                      <a:pt x="12" y="72"/>
                    </a:lnTo>
                    <a:lnTo>
                      <a:pt x="13" y="0"/>
                    </a:lnTo>
                    <a:lnTo>
                      <a:pt x="7" y="0"/>
                    </a:lnTo>
                    <a:lnTo>
                      <a:pt x="2" y="3"/>
                    </a:lnTo>
                    <a:lnTo>
                      <a:pt x="0" y="70"/>
                    </a:lnTo>
                  </a:path>
                </a:pathLst>
              </a:custGeom>
              <a:solidFill>
                <a:srgbClr val="F95AB7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CO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3832" name="Freeform 104">
                <a:extLst>
                  <a:ext uri="{FF2B5EF4-FFF2-40B4-BE49-F238E27FC236}">
                    <a16:creationId xmlns:a16="http://schemas.microsoft.com/office/drawing/2014/main" id="{8B2456CB-110B-9A49-F35F-E83CFC1AE8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1" y="2711"/>
                <a:ext cx="16" cy="71"/>
              </a:xfrm>
              <a:custGeom>
                <a:avLst/>
                <a:gdLst>
                  <a:gd name="T0" fmla="*/ 5 w 16"/>
                  <a:gd name="T1" fmla="*/ 0 h 71"/>
                  <a:gd name="T2" fmla="*/ 15 w 16"/>
                  <a:gd name="T3" fmla="*/ 3 h 71"/>
                  <a:gd name="T4" fmla="*/ 13 w 16"/>
                  <a:gd name="T5" fmla="*/ 70 h 71"/>
                  <a:gd name="T6" fmla="*/ 0 w 16"/>
                  <a:gd name="T7" fmla="*/ 67 h 71"/>
                  <a:gd name="T8" fmla="*/ 5 w 16"/>
                  <a:gd name="T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71">
                    <a:moveTo>
                      <a:pt x="5" y="0"/>
                    </a:moveTo>
                    <a:lnTo>
                      <a:pt x="15" y="3"/>
                    </a:lnTo>
                    <a:lnTo>
                      <a:pt x="13" y="70"/>
                    </a:lnTo>
                    <a:lnTo>
                      <a:pt x="0" y="67"/>
                    </a:lnTo>
                    <a:lnTo>
                      <a:pt x="5" y="0"/>
                    </a:lnTo>
                  </a:path>
                </a:pathLst>
              </a:custGeom>
              <a:solidFill>
                <a:srgbClr val="F95AB7"/>
              </a:solidFill>
              <a:ln w="127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CO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3833" name="Freeform 105">
                <a:extLst>
                  <a:ext uri="{FF2B5EF4-FFF2-40B4-BE49-F238E27FC236}">
                    <a16:creationId xmlns:a16="http://schemas.microsoft.com/office/drawing/2014/main" id="{128AEA0F-6983-6FEB-FF42-0C14AD003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4" y="2712"/>
                <a:ext cx="174" cy="325"/>
              </a:xfrm>
              <a:custGeom>
                <a:avLst/>
                <a:gdLst>
                  <a:gd name="T0" fmla="*/ 1 w 174"/>
                  <a:gd name="T1" fmla="*/ 305 h 325"/>
                  <a:gd name="T2" fmla="*/ 5 w 174"/>
                  <a:gd name="T3" fmla="*/ 284 h 325"/>
                  <a:gd name="T4" fmla="*/ 9 w 174"/>
                  <a:gd name="T5" fmla="*/ 265 h 325"/>
                  <a:gd name="T6" fmla="*/ 15 w 174"/>
                  <a:gd name="T7" fmla="*/ 245 h 325"/>
                  <a:gd name="T8" fmla="*/ 22 w 174"/>
                  <a:gd name="T9" fmla="*/ 223 h 325"/>
                  <a:gd name="T10" fmla="*/ 30 w 174"/>
                  <a:gd name="T11" fmla="*/ 202 h 325"/>
                  <a:gd name="T12" fmla="*/ 42 w 174"/>
                  <a:gd name="T13" fmla="*/ 181 h 325"/>
                  <a:gd name="T14" fmla="*/ 52 w 174"/>
                  <a:gd name="T15" fmla="*/ 162 h 325"/>
                  <a:gd name="T16" fmla="*/ 63 w 174"/>
                  <a:gd name="T17" fmla="*/ 144 h 325"/>
                  <a:gd name="T18" fmla="*/ 75 w 174"/>
                  <a:gd name="T19" fmla="*/ 126 h 325"/>
                  <a:gd name="T20" fmla="*/ 89 w 174"/>
                  <a:gd name="T21" fmla="*/ 109 h 325"/>
                  <a:gd name="T22" fmla="*/ 102 w 174"/>
                  <a:gd name="T23" fmla="*/ 94 h 325"/>
                  <a:gd name="T24" fmla="*/ 116 w 174"/>
                  <a:gd name="T25" fmla="*/ 80 h 325"/>
                  <a:gd name="T26" fmla="*/ 129 w 174"/>
                  <a:gd name="T27" fmla="*/ 74 h 325"/>
                  <a:gd name="T28" fmla="*/ 134 w 174"/>
                  <a:gd name="T29" fmla="*/ 12 h 325"/>
                  <a:gd name="T30" fmla="*/ 139 w 174"/>
                  <a:gd name="T31" fmla="*/ 34 h 325"/>
                  <a:gd name="T32" fmla="*/ 143 w 174"/>
                  <a:gd name="T33" fmla="*/ 49 h 325"/>
                  <a:gd name="T34" fmla="*/ 148 w 174"/>
                  <a:gd name="T35" fmla="*/ 63 h 325"/>
                  <a:gd name="T36" fmla="*/ 153 w 174"/>
                  <a:gd name="T37" fmla="*/ 76 h 325"/>
                  <a:gd name="T38" fmla="*/ 161 w 174"/>
                  <a:gd name="T39" fmla="*/ 94 h 325"/>
                  <a:gd name="T40" fmla="*/ 169 w 174"/>
                  <a:gd name="T41" fmla="*/ 109 h 325"/>
                  <a:gd name="T42" fmla="*/ 171 w 174"/>
                  <a:gd name="T43" fmla="*/ 121 h 325"/>
                  <a:gd name="T44" fmla="*/ 164 w 174"/>
                  <a:gd name="T45" fmla="*/ 130 h 325"/>
                  <a:gd name="T46" fmla="*/ 158 w 174"/>
                  <a:gd name="T47" fmla="*/ 144 h 325"/>
                  <a:gd name="T48" fmla="*/ 153 w 174"/>
                  <a:gd name="T49" fmla="*/ 157 h 325"/>
                  <a:gd name="T50" fmla="*/ 147 w 174"/>
                  <a:gd name="T51" fmla="*/ 171 h 325"/>
                  <a:gd name="T52" fmla="*/ 142 w 174"/>
                  <a:gd name="T53" fmla="*/ 187 h 325"/>
                  <a:gd name="T54" fmla="*/ 137 w 174"/>
                  <a:gd name="T55" fmla="*/ 200 h 325"/>
                  <a:gd name="T56" fmla="*/ 132 w 174"/>
                  <a:gd name="T57" fmla="*/ 213 h 325"/>
                  <a:gd name="T58" fmla="*/ 127 w 174"/>
                  <a:gd name="T59" fmla="*/ 232 h 325"/>
                  <a:gd name="T60" fmla="*/ 118 w 174"/>
                  <a:gd name="T61" fmla="*/ 158 h 325"/>
                  <a:gd name="T62" fmla="*/ 98 w 174"/>
                  <a:gd name="T63" fmla="*/ 171 h 325"/>
                  <a:gd name="T64" fmla="*/ 86 w 174"/>
                  <a:gd name="T65" fmla="*/ 181 h 325"/>
                  <a:gd name="T66" fmla="*/ 70 w 174"/>
                  <a:gd name="T67" fmla="*/ 195 h 325"/>
                  <a:gd name="T68" fmla="*/ 57 w 174"/>
                  <a:gd name="T69" fmla="*/ 211 h 325"/>
                  <a:gd name="T70" fmla="*/ 47 w 174"/>
                  <a:gd name="T71" fmla="*/ 221 h 325"/>
                  <a:gd name="T72" fmla="*/ 37 w 174"/>
                  <a:gd name="T73" fmla="*/ 233 h 325"/>
                  <a:gd name="T74" fmla="*/ 28 w 174"/>
                  <a:gd name="T75" fmla="*/ 249 h 325"/>
                  <a:gd name="T76" fmla="*/ 20 w 174"/>
                  <a:gd name="T77" fmla="*/ 266 h 325"/>
                  <a:gd name="T78" fmla="*/ 12 w 174"/>
                  <a:gd name="T79" fmla="*/ 287 h 325"/>
                  <a:gd name="T80" fmla="*/ 5 w 174"/>
                  <a:gd name="T81" fmla="*/ 308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74" h="325">
                    <a:moveTo>
                      <a:pt x="0" y="324"/>
                    </a:moveTo>
                    <a:lnTo>
                      <a:pt x="1" y="305"/>
                    </a:lnTo>
                    <a:lnTo>
                      <a:pt x="3" y="297"/>
                    </a:lnTo>
                    <a:lnTo>
                      <a:pt x="5" y="284"/>
                    </a:lnTo>
                    <a:lnTo>
                      <a:pt x="7" y="274"/>
                    </a:lnTo>
                    <a:lnTo>
                      <a:pt x="9" y="265"/>
                    </a:lnTo>
                    <a:lnTo>
                      <a:pt x="11" y="254"/>
                    </a:lnTo>
                    <a:lnTo>
                      <a:pt x="15" y="245"/>
                    </a:lnTo>
                    <a:lnTo>
                      <a:pt x="18" y="234"/>
                    </a:lnTo>
                    <a:lnTo>
                      <a:pt x="22" y="223"/>
                    </a:lnTo>
                    <a:lnTo>
                      <a:pt x="26" y="212"/>
                    </a:lnTo>
                    <a:lnTo>
                      <a:pt x="30" y="202"/>
                    </a:lnTo>
                    <a:lnTo>
                      <a:pt x="36" y="191"/>
                    </a:lnTo>
                    <a:lnTo>
                      <a:pt x="42" y="181"/>
                    </a:lnTo>
                    <a:lnTo>
                      <a:pt x="47" y="170"/>
                    </a:lnTo>
                    <a:lnTo>
                      <a:pt x="52" y="162"/>
                    </a:lnTo>
                    <a:lnTo>
                      <a:pt x="58" y="151"/>
                    </a:lnTo>
                    <a:lnTo>
                      <a:pt x="63" y="144"/>
                    </a:lnTo>
                    <a:lnTo>
                      <a:pt x="69" y="135"/>
                    </a:lnTo>
                    <a:lnTo>
                      <a:pt x="75" y="126"/>
                    </a:lnTo>
                    <a:lnTo>
                      <a:pt x="83" y="117"/>
                    </a:lnTo>
                    <a:lnTo>
                      <a:pt x="89" y="109"/>
                    </a:lnTo>
                    <a:lnTo>
                      <a:pt x="95" y="101"/>
                    </a:lnTo>
                    <a:lnTo>
                      <a:pt x="102" y="94"/>
                    </a:lnTo>
                    <a:lnTo>
                      <a:pt x="109" y="86"/>
                    </a:lnTo>
                    <a:lnTo>
                      <a:pt x="116" y="80"/>
                    </a:lnTo>
                    <a:lnTo>
                      <a:pt x="123" y="76"/>
                    </a:lnTo>
                    <a:lnTo>
                      <a:pt x="129" y="74"/>
                    </a:lnTo>
                    <a:lnTo>
                      <a:pt x="131" y="0"/>
                    </a:lnTo>
                    <a:lnTo>
                      <a:pt x="134" y="12"/>
                    </a:lnTo>
                    <a:lnTo>
                      <a:pt x="136" y="22"/>
                    </a:lnTo>
                    <a:lnTo>
                      <a:pt x="139" y="34"/>
                    </a:lnTo>
                    <a:lnTo>
                      <a:pt x="141" y="41"/>
                    </a:lnTo>
                    <a:lnTo>
                      <a:pt x="143" y="49"/>
                    </a:lnTo>
                    <a:lnTo>
                      <a:pt x="145" y="56"/>
                    </a:lnTo>
                    <a:lnTo>
                      <a:pt x="148" y="63"/>
                    </a:lnTo>
                    <a:lnTo>
                      <a:pt x="150" y="70"/>
                    </a:lnTo>
                    <a:lnTo>
                      <a:pt x="153" y="76"/>
                    </a:lnTo>
                    <a:lnTo>
                      <a:pt x="158" y="85"/>
                    </a:lnTo>
                    <a:lnTo>
                      <a:pt x="161" y="94"/>
                    </a:lnTo>
                    <a:lnTo>
                      <a:pt x="165" y="102"/>
                    </a:lnTo>
                    <a:lnTo>
                      <a:pt x="169" y="109"/>
                    </a:lnTo>
                    <a:lnTo>
                      <a:pt x="173" y="115"/>
                    </a:lnTo>
                    <a:lnTo>
                      <a:pt x="171" y="121"/>
                    </a:lnTo>
                    <a:lnTo>
                      <a:pt x="168" y="125"/>
                    </a:lnTo>
                    <a:lnTo>
                      <a:pt x="164" y="130"/>
                    </a:lnTo>
                    <a:lnTo>
                      <a:pt x="162" y="137"/>
                    </a:lnTo>
                    <a:lnTo>
                      <a:pt x="158" y="144"/>
                    </a:lnTo>
                    <a:lnTo>
                      <a:pt x="155" y="151"/>
                    </a:lnTo>
                    <a:lnTo>
                      <a:pt x="153" y="157"/>
                    </a:lnTo>
                    <a:lnTo>
                      <a:pt x="149" y="164"/>
                    </a:lnTo>
                    <a:lnTo>
                      <a:pt x="147" y="171"/>
                    </a:lnTo>
                    <a:lnTo>
                      <a:pt x="145" y="178"/>
                    </a:lnTo>
                    <a:lnTo>
                      <a:pt x="142" y="187"/>
                    </a:lnTo>
                    <a:lnTo>
                      <a:pt x="139" y="192"/>
                    </a:lnTo>
                    <a:lnTo>
                      <a:pt x="137" y="200"/>
                    </a:lnTo>
                    <a:lnTo>
                      <a:pt x="135" y="207"/>
                    </a:lnTo>
                    <a:lnTo>
                      <a:pt x="132" y="213"/>
                    </a:lnTo>
                    <a:lnTo>
                      <a:pt x="130" y="222"/>
                    </a:lnTo>
                    <a:lnTo>
                      <a:pt x="127" y="232"/>
                    </a:lnTo>
                    <a:lnTo>
                      <a:pt x="128" y="154"/>
                    </a:lnTo>
                    <a:lnTo>
                      <a:pt x="118" y="158"/>
                    </a:lnTo>
                    <a:lnTo>
                      <a:pt x="112" y="162"/>
                    </a:lnTo>
                    <a:lnTo>
                      <a:pt x="98" y="171"/>
                    </a:lnTo>
                    <a:lnTo>
                      <a:pt x="92" y="176"/>
                    </a:lnTo>
                    <a:lnTo>
                      <a:pt x="86" y="181"/>
                    </a:lnTo>
                    <a:lnTo>
                      <a:pt x="77" y="189"/>
                    </a:lnTo>
                    <a:lnTo>
                      <a:pt x="70" y="195"/>
                    </a:lnTo>
                    <a:lnTo>
                      <a:pt x="63" y="202"/>
                    </a:lnTo>
                    <a:lnTo>
                      <a:pt x="57" y="211"/>
                    </a:lnTo>
                    <a:lnTo>
                      <a:pt x="52" y="216"/>
                    </a:lnTo>
                    <a:lnTo>
                      <a:pt x="47" y="221"/>
                    </a:lnTo>
                    <a:lnTo>
                      <a:pt x="42" y="227"/>
                    </a:lnTo>
                    <a:lnTo>
                      <a:pt x="37" y="233"/>
                    </a:lnTo>
                    <a:lnTo>
                      <a:pt x="32" y="243"/>
                    </a:lnTo>
                    <a:lnTo>
                      <a:pt x="28" y="249"/>
                    </a:lnTo>
                    <a:lnTo>
                      <a:pt x="23" y="258"/>
                    </a:lnTo>
                    <a:lnTo>
                      <a:pt x="20" y="266"/>
                    </a:lnTo>
                    <a:lnTo>
                      <a:pt x="15" y="277"/>
                    </a:lnTo>
                    <a:lnTo>
                      <a:pt x="12" y="287"/>
                    </a:lnTo>
                    <a:lnTo>
                      <a:pt x="9" y="297"/>
                    </a:lnTo>
                    <a:lnTo>
                      <a:pt x="5" y="308"/>
                    </a:lnTo>
                    <a:lnTo>
                      <a:pt x="0" y="324"/>
                    </a:lnTo>
                  </a:path>
                </a:pathLst>
              </a:custGeom>
              <a:solidFill>
                <a:srgbClr val="CF0E30"/>
              </a:solidFill>
              <a:ln w="12700" cap="rnd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CO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73963" name="Group 235">
            <a:extLst>
              <a:ext uri="{FF2B5EF4-FFF2-40B4-BE49-F238E27FC236}">
                <a16:creationId xmlns:a16="http://schemas.microsoft.com/office/drawing/2014/main" id="{5D1D02BC-5A24-AA60-6741-FA4035FB8E58}"/>
              </a:ext>
            </a:extLst>
          </p:cNvPr>
          <p:cNvGrpSpPr>
            <a:grpSpLocks/>
          </p:cNvGrpSpPr>
          <p:nvPr/>
        </p:nvGrpSpPr>
        <p:grpSpPr bwMode="auto">
          <a:xfrm>
            <a:off x="4481512" y="1887537"/>
            <a:ext cx="2673350" cy="4173538"/>
            <a:chOff x="1936" y="972"/>
            <a:chExt cx="1684" cy="2629"/>
          </a:xfrm>
        </p:grpSpPr>
        <p:grpSp>
          <p:nvGrpSpPr>
            <p:cNvPr id="73952" name="Group 224">
              <a:extLst>
                <a:ext uri="{FF2B5EF4-FFF2-40B4-BE49-F238E27FC236}">
                  <a16:creationId xmlns:a16="http://schemas.microsoft.com/office/drawing/2014/main" id="{E867899E-772E-4D38-F5B4-0CDEB68146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36" y="1322"/>
              <a:ext cx="1684" cy="2279"/>
              <a:chOff x="1936" y="1322"/>
              <a:chExt cx="1684" cy="2279"/>
            </a:xfrm>
          </p:grpSpPr>
          <p:sp>
            <p:nvSpPr>
              <p:cNvPr id="73836" name="Rectangle 108">
                <a:extLst>
                  <a:ext uri="{FF2B5EF4-FFF2-40B4-BE49-F238E27FC236}">
                    <a16:creationId xmlns:a16="http://schemas.microsoft.com/office/drawing/2014/main" id="{AF94DBAC-D6FC-196F-D3C6-77A977624E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2" y="2164"/>
                <a:ext cx="664" cy="280"/>
              </a:xfrm>
              <a:prstGeom prst="rect">
                <a:avLst/>
              </a:prstGeom>
              <a:solidFill>
                <a:srgbClr val="0000FF"/>
              </a:solidFill>
              <a:ln w="12700" cap="rnd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71842" dir="8100000" algn="ctr" rotWithShape="0">
                  <a:srgbClr val="3399FF"/>
                </a:outerShdw>
              </a:effec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CO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3837" name="Rectangle 109">
                <a:extLst>
                  <a:ext uri="{FF2B5EF4-FFF2-40B4-BE49-F238E27FC236}">
                    <a16:creationId xmlns:a16="http://schemas.microsoft.com/office/drawing/2014/main" id="{04E15352-5D8A-04D1-9596-ABF02288E3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00" y="2228"/>
                <a:ext cx="353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488" tIns="44450" rIns="90488" bIns="44450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s-CO" sz="9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 panose="020B0606020202030204" pitchFamily="34" charset="0"/>
                    <a:ea typeface="+mn-ea"/>
                    <a:cs typeface="+mn-cs"/>
                  </a:rPr>
                  <a:t>DEFINIR</a:t>
                </a:r>
              </a:p>
            </p:txBody>
          </p:sp>
          <p:sp>
            <p:nvSpPr>
              <p:cNvPr id="73838" name="Line 110">
                <a:extLst>
                  <a:ext uri="{FF2B5EF4-FFF2-40B4-BE49-F238E27FC236}">
                    <a16:creationId xmlns:a16="http://schemas.microsoft.com/office/drawing/2014/main" id="{48A23AA5-DD83-9F8E-762B-F6DBD6E111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4" y="2304"/>
                <a:ext cx="11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CO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3839" name="Rectangle 111">
                <a:extLst>
                  <a:ext uri="{FF2B5EF4-FFF2-40B4-BE49-F238E27FC236}">
                    <a16:creationId xmlns:a16="http://schemas.microsoft.com/office/drawing/2014/main" id="{9CDD96D5-17F1-085D-E7DF-D98960508E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5" y="2673"/>
                <a:ext cx="493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488" tIns="44450" rIns="90488" bIns="4445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s-CO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+mn-cs"/>
                  </a:rPr>
                  <a:t>- Paquete de </a:t>
                </a: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s-CO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+mn-cs"/>
                  </a:rPr>
                  <a:t>   definición</a:t>
                </a:r>
              </a:p>
            </p:txBody>
          </p:sp>
          <p:grpSp>
            <p:nvGrpSpPr>
              <p:cNvPr id="73951" name="Group 223">
                <a:extLst>
                  <a:ext uri="{FF2B5EF4-FFF2-40B4-BE49-F238E27FC236}">
                    <a16:creationId xmlns:a16="http://schemas.microsoft.com/office/drawing/2014/main" id="{9E28EDDD-DDE6-61C4-473E-B03C0C2018E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258" y="2212"/>
                <a:ext cx="204" cy="184"/>
                <a:chOff x="3258" y="2212"/>
                <a:chExt cx="204" cy="184"/>
              </a:xfrm>
            </p:grpSpPr>
            <p:sp>
              <p:nvSpPr>
                <p:cNvPr id="73843" name="AutoShape 115">
                  <a:extLst>
                    <a:ext uri="{FF2B5EF4-FFF2-40B4-BE49-F238E27FC236}">
                      <a16:creationId xmlns:a16="http://schemas.microsoft.com/office/drawing/2014/main" id="{11948A9E-343D-7FA6-48F1-2B80B7853E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68" y="2212"/>
                  <a:ext cx="184" cy="184"/>
                </a:xfrm>
                <a:prstGeom prst="diamond">
                  <a:avLst/>
                </a:prstGeom>
                <a:solidFill>
                  <a:srgbClr val="0000FF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40161" dir="1106097" algn="ctr" rotWithShape="0">
                    <a:schemeClr val="accent1"/>
                  </a:outerShdw>
                </a:effectLst>
              </p:spPr>
              <p:txBody>
                <a:bodyPr wrap="none" anchor="ctr"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CO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Times New Roman" panose="02020603050405020304" pitchFamily="18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3844" name="Rectangle 116">
                  <a:extLst>
                    <a:ext uri="{FF2B5EF4-FFF2-40B4-BE49-F238E27FC236}">
                      <a16:creationId xmlns:a16="http://schemas.microsoft.com/office/drawing/2014/main" id="{07D2FA5F-8268-668F-FC33-4BB61B15C2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58" y="2228"/>
                  <a:ext cx="204" cy="1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0488" tIns="44450" rIns="90488" bIns="44450">
                  <a:spAutoFit/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s-CO" sz="9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+mn-ea"/>
                      <a:cs typeface="+mn-cs"/>
                    </a:rPr>
                    <a:t>D3</a:t>
                  </a:r>
                </a:p>
              </p:txBody>
            </p:sp>
          </p:grpSp>
          <p:sp>
            <p:nvSpPr>
              <p:cNvPr id="73845" name="Rectangle 117">
                <a:extLst>
                  <a:ext uri="{FF2B5EF4-FFF2-40B4-BE49-F238E27FC236}">
                    <a16:creationId xmlns:a16="http://schemas.microsoft.com/office/drawing/2014/main" id="{4F29506E-AD03-5BC2-AB6F-9E1BCB4F0F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74" y="1322"/>
                <a:ext cx="44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488" tIns="44450" rIns="90488" bIns="44450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s-CO" sz="9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 panose="020B0606020202030204" pitchFamily="34" charset="0"/>
                    <a:ea typeface="+mn-ea"/>
                    <a:cs typeface="+mn-cs"/>
                  </a:rPr>
                  <a:t>Aprobación</a:t>
                </a: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s-CO" sz="9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 panose="020B0606020202030204" pitchFamily="34" charset="0"/>
                    <a:ea typeface="+mn-ea"/>
                    <a:cs typeface="+mn-cs"/>
                  </a:rPr>
                  <a:t>proyecto</a:t>
                </a:r>
              </a:p>
            </p:txBody>
          </p:sp>
          <p:sp>
            <p:nvSpPr>
              <p:cNvPr id="73846" name="Rectangle 118">
                <a:extLst>
                  <a:ext uri="{FF2B5EF4-FFF2-40B4-BE49-F238E27FC236}">
                    <a16:creationId xmlns:a16="http://schemas.microsoft.com/office/drawing/2014/main" id="{E5565324-6441-57C0-041E-F0E1C18005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3" y="3021"/>
                <a:ext cx="1218" cy="580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s-CO" sz="9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 panose="020B0606020202030204" pitchFamily="34" charset="0"/>
                    <a:ea typeface="+mn-ea"/>
                    <a:cs typeface="+mn-cs"/>
                  </a:rPr>
                  <a:t>Definición completa del alcance de opcion(es) seleccionada(s) y desar-rollo de un plan de ejecución detallado que le permita a la corpo-ración comprometer los fondos u obtener el fi-nanciamiento requeridos </a:t>
                </a:r>
              </a:p>
            </p:txBody>
          </p:sp>
          <p:grpSp>
            <p:nvGrpSpPr>
              <p:cNvPr id="73930" name="Group 202">
                <a:extLst>
                  <a:ext uri="{FF2B5EF4-FFF2-40B4-BE49-F238E27FC236}">
                    <a16:creationId xmlns:a16="http://schemas.microsoft.com/office/drawing/2014/main" id="{4DB17071-72BE-E341-8E72-E37BA6B585B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36" y="2049"/>
                <a:ext cx="620" cy="588"/>
                <a:chOff x="1936" y="2049"/>
                <a:chExt cx="620" cy="588"/>
              </a:xfrm>
            </p:grpSpPr>
            <p:sp>
              <p:nvSpPr>
                <p:cNvPr id="73848" name="Line 120">
                  <a:extLst>
                    <a:ext uri="{FF2B5EF4-FFF2-40B4-BE49-F238E27FC236}">
                      <a16:creationId xmlns:a16="http://schemas.microsoft.com/office/drawing/2014/main" id="{1456EABE-9E8F-2017-C214-30B262DD6FE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318" y="2304"/>
                  <a:ext cx="118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CO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Times New Roman" panose="02020603050405020304" pitchFamily="18" charset="0"/>
                    <a:ea typeface="+mn-ea"/>
                    <a:cs typeface="+mn-cs"/>
                  </a:endParaRPr>
                </a:p>
              </p:txBody>
            </p:sp>
            <p:grpSp>
              <p:nvGrpSpPr>
                <p:cNvPr id="73849" name="Group 121">
                  <a:extLst>
                    <a:ext uri="{FF2B5EF4-FFF2-40B4-BE49-F238E27FC236}">
                      <a16:creationId xmlns:a16="http://schemas.microsoft.com/office/drawing/2014/main" id="{D3DE5CD0-712A-97A7-0C8D-E3B565F37E4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63" y="2468"/>
                  <a:ext cx="193" cy="169"/>
                  <a:chOff x="2363" y="2468"/>
                  <a:chExt cx="193" cy="169"/>
                </a:xfrm>
              </p:grpSpPr>
              <p:sp>
                <p:nvSpPr>
                  <p:cNvPr id="73850" name="AutoShape 122">
                    <a:extLst>
                      <a:ext uri="{FF2B5EF4-FFF2-40B4-BE49-F238E27FC236}">
                        <a16:creationId xmlns:a16="http://schemas.microsoft.com/office/drawing/2014/main" id="{4C8FEAD0-6E41-FF4D-4B25-6E3B2B8F878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72" y="2473"/>
                    <a:ext cx="184" cy="164"/>
                  </a:xfrm>
                  <a:prstGeom prst="hexagon">
                    <a:avLst>
                      <a:gd name="adj" fmla="val 28023"/>
                      <a:gd name="vf" fmla="val 115470"/>
                    </a:avLst>
                  </a:prstGeom>
                  <a:solidFill>
                    <a:srgbClr val="FC0128"/>
                  </a:solidFill>
                  <a:ln w="1270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>
                    <a:outerShdw dist="35921" dir="2700000" algn="ctr" rotWithShape="0">
                      <a:schemeClr val="accent1"/>
                    </a:outerShdw>
                  </a:effectLst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CO" sz="9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uLnTx/>
                      <a:uFillTx/>
                      <a:latin typeface="Times New Roman" panose="02020603050405020304" pitchFamily="18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3851" name="Rectangle 123">
                    <a:extLst>
                      <a:ext uri="{FF2B5EF4-FFF2-40B4-BE49-F238E27FC236}">
                        <a16:creationId xmlns:a16="http://schemas.microsoft.com/office/drawing/2014/main" id="{BA501A64-CCF0-AAAF-75FB-1E924A74B79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63" y="2468"/>
                    <a:ext cx="153" cy="14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90488" tIns="44450" rIns="90488" bIns="44450">
                    <a:spAutoFit/>
                  </a:bodyPr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es-CO" sz="9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uLnTx/>
                        <a:uFillTx/>
                        <a:latin typeface="Gill Sans MT Shadow" charset="0"/>
                        <a:ea typeface="+mn-ea"/>
                        <a:cs typeface="+mn-cs"/>
                      </a:rPr>
                      <a:t>C</a:t>
                    </a:r>
                  </a:p>
                </p:txBody>
              </p:sp>
            </p:grpSp>
            <p:sp>
              <p:nvSpPr>
                <p:cNvPr id="73852" name="Freeform 124">
                  <a:extLst>
                    <a:ext uri="{FF2B5EF4-FFF2-40B4-BE49-F238E27FC236}">
                      <a16:creationId xmlns:a16="http://schemas.microsoft.com/office/drawing/2014/main" id="{A2213A16-D8EA-08F7-79BA-619806948B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11" y="2400"/>
                  <a:ext cx="157" cy="157"/>
                </a:xfrm>
                <a:custGeom>
                  <a:avLst/>
                  <a:gdLst>
                    <a:gd name="T0" fmla="*/ 0 w 157"/>
                    <a:gd name="T1" fmla="*/ 0 h 157"/>
                    <a:gd name="T2" fmla="*/ 0 w 157"/>
                    <a:gd name="T3" fmla="*/ 156 h 157"/>
                    <a:gd name="T4" fmla="*/ 156 w 157"/>
                    <a:gd name="T5" fmla="*/ 156 h 1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57" h="157">
                      <a:moveTo>
                        <a:pt x="0" y="0"/>
                      </a:moveTo>
                      <a:lnTo>
                        <a:pt x="0" y="156"/>
                      </a:lnTo>
                      <a:lnTo>
                        <a:pt x="156" y="156"/>
                      </a:lnTo>
                    </a:path>
                  </a:pathLst>
                </a:custGeom>
                <a:noFill/>
                <a:ln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CO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Times New Roman" panose="02020603050405020304" pitchFamily="18" charset="0"/>
                    <a:ea typeface="+mn-ea"/>
                    <a:cs typeface="+mn-cs"/>
                  </a:endParaRPr>
                </a:p>
              </p:txBody>
            </p:sp>
            <p:grpSp>
              <p:nvGrpSpPr>
                <p:cNvPr id="73929" name="Group 201">
                  <a:extLst>
                    <a:ext uri="{FF2B5EF4-FFF2-40B4-BE49-F238E27FC236}">
                      <a16:creationId xmlns:a16="http://schemas.microsoft.com/office/drawing/2014/main" id="{F1FA5A3B-8920-FDBF-EA12-7D58AEBA9F6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936" y="2049"/>
                  <a:ext cx="273" cy="276"/>
                  <a:chOff x="1936" y="2049"/>
                  <a:chExt cx="273" cy="276"/>
                </a:xfrm>
              </p:grpSpPr>
              <p:sp>
                <p:nvSpPr>
                  <p:cNvPr id="73854" name="Freeform 126">
                    <a:extLst>
                      <a:ext uri="{FF2B5EF4-FFF2-40B4-BE49-F238E27FC236}">
                        <a16:creationId xmlns:a16="http://schemas.microsoft.com/office/drawing/2014/main" id="{2CD6DD3B-2F62-2F56-FEFD-1B945898E06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36" y="2049"/>
                    <a:ext cx="273" cy="177"/>
                  </a:xfrm>
                  <a:custGeom>
                    <a:avLst/>
                    <a:gdLst>
                      <a:gd name="T0" fmla="*/ 272 w 273"/>
                      <a:gd name="T1" fmla="*/ 176 h 177"/>
                      <a:gd name="T2" fmla="*/ 272 w 273"/>
                      <a:gd name="T3" fmla="*/ 0 h 177"/>
                      <a:gd name="T4" fmla="*/ 0 w 273"/>
                      <a:gd name="T5" fmla="*/ 0 h 177"/>
                      <a:gd name="T6" fmla="*/ 0 w 273"/>
                      <a:gd name="T7" fmla="*/ 128 h 1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73" h="177">
                        <a:moveTo>
                          <a:pt x="272" y="176"/>
                        </a:moveTo>
                        <a:lnTo>
                          <a:pt x="272" y="0"/>
                        </a:lnTo>
                        <a:lnTo>
                          <a:pt x="0" y="0"/>
                        </a:lnTo>
                        <a:lnTo>
                          <a:pt x="0" y="128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CO" sz="9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uLnTx/>
                      <a:uFillTx/>
                      <a:latin typeface="Times New Roman" panose="02020603050405020304" pitchFamily="18" charset="0"/>
                      <a:ea typeface="+mn-ea"/>
                      <a:cs typeface="+mn-cs"/>
                    </a:endParaRPr>
                  </a:p>
                </p:txBody>
              </p:sp>
              <p:grpSp>
                <p:nvGrpSpPr>
                  <p:cNvPr id="73928" name="Group 200">
                    <a:extLst>
                      <a:ext uri="{FF2B5EF4-FFF2-40B4-BE49-F238E27FC236}">
                        <a16:creationId xmlns:a16="http://schemas.microsoft.com/office/drawing/2014/main" id="{DB4A60E2-52A3-D970-EEA1-27A4247DF05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003" y="2076"/>
                    <a:ext cx="193" cy="249"/>
                    <a:chOff x="2003" y="2076"/>
                    <a:chExt cx="193" cy="249"/>
                  </a:xfrm>
                </p:grpSpPr>
                <p:sp>
                  <p:nvSpPr>
                    <p:cNvPr id="73856" name="Rectangle 128">
                      <a:extLst>
                        <a:ext uri="{FF2B5EF4-FFF2-40B4-BE49-F238E27FC236}">
                          <a16:creationId xmlns:a16="http://schemas.microsoft.com/office/drawing/2014/main" id="{5515C9CB-AB72-2B52-054A-CC4E77EE8E2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22" y="2076"/>
                      <a:ext cx="107" cy="119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>
                      <a:outerShdw dist="53882" dir="2700000" algn="ctr" rotWithShape="0">
                        <a:srgbClr val="618FFD"/>
                      </a:outerShdw>
                    </a:effectLst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CO" sz="9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73857" name="Freeform 129">
                      <a:extLst>
                        <a:ext uri="{FF2B5EF4-FFF2-40B4-BE49-F238E27FC236}">
                          <a16:creationId xmlns:a16="http://schemas.microsoft.com/office/drawing/2014/main" id="{29848B1D-3017-53B3-9885-C9DEF820565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038" y="2076"/>
                      <a:ext cx="95" cy="124"/>
                    </a:xfrm>
                    <a:custGeom>
                      <a:avLst/>
                      <a:gdLst>
                        <a:gd name="T0" fmla="*/ 94 w 95"/>
                        <a:gd name="T1" fmla="*/ 25 h 124"/>
                        <a:gd name="T2" fmla="*/ 61 w 95"/>
                        <a:gd name="T3" fmla="*/ 0 h 124"/>
                        <a:gd name="T4" fmla="*/ 0 w 95"/>
                        <a:gd name="T5" fmla="*/ 64 h 124"/>
                        <a:gd name="T6" fmla="*/ 76 w 95"/>
                        <a:gd name="T7" fmla="*/ 123 h 124"/>
                        <a:gd name="T8" fmla="*/ 94 w 95"/>
                        <a:gd name="T9" fmla="*/ 123 h 124"/>
                        <a:gd name="T10" fmla="*/ 94 w 95"/>
                        <a:gd name="T11" fmla="*/ 25 h 12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95" h="124">
                          <a:moveTo>
                            <a:pt x="94" y="25"/>
                          </a:moveTo>
                          <a:lnTo>
                            <a:pt x="61" y="0"/>
                          </a:lnTo>
                          <a:lnTo>
                            <a:pt x="0" y="64"/>
                          </a:lnTo>
                          <a:lnTo>
                            <a:pt x="76" y="123"/>
                          </a:lnTo>
                          <a:lnTo>
                            <a:pt x="94" y="123"/>
                          </a:lnTo>
                          <a:lnTo>
                            <a:pt x="94" y="25"/>
                          </a:lnTo>
                        </a:path>
                      </a:pathLst>
                    </a:custGeom>
                    <a:solidFill>
                      <a:schemeClr val="accent2"/>
                    </a:solidFill>
                    <a:ln w="12700" cap="rnd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CO" sz="9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73858" name="Rectangle 130">
                      <a:extLst>
                        <a:ext uri="{FF2B5EF4-FFF2-40B4-BE49-F238E27FC236}">
                          <a16:creationId xmlns:a16="http://schemas.microsoft.com/office/drawing/2014/main" id="{C342FAB9-0EBC-6AC9-0F72-34B351BB37F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8720000">
                      <a:off x="2075" y="2124"/>
                      <a:ext cx="41" cy="19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CO" sz="9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73859" name="Freeform 131">
                      <a:extLst>
                        <a:ext uri="{FF2B5EF4-FFF2-40B4-BE49-F238E27FC236}">
                          <a16:creationId xmlns:a16="http://schemas.microsoft.com/office/drawing/2014/main" id="{9271E95A-F2CC-D775-64D5-8D45960A196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038" y="2141"/>
                      <a:ext cx="76" cy="59"/>
                    </a:xfrm>
                    <a:custGeom>
                      <a:avLst/>
                      <a:gdLst>
                        <a:gd name="T0" fmla="*/ 0 w 76"/>
                        <a:gd name="T1" fmla="*/ 0 h 59"/>
                        <a:gd name="T2" fmla="*/ 0 w 76"/>
                        <a:gd name="T3" fmla="*/ 3 h 59"/>
                        <a:gd name="T4" fmla="*/ 0 w 76"/>
                        <a:gd name="T5" fmla="*/ 5 h 59"/>
                        <a:gd name="T6" fmla="*/ 1 w 76"/>
                        <a:gd name="T7" fmla="*/ 8 h 59"/>
                        <a:gd name="T8" fmla="*/ 2 w 76"/>
                        <a:gd name="T9" fmla="*/ 10 h 59"/>
                        <a:gd name="T10" fmla="*/ 3 w 76"/>
                        <a:gd name="T11" fmla="*/ 13 h 59"/>
                        <a:gd name="T12" fmla="*/ 4 w 76"/>
                        <a:gd name="T13" fmla="*/ 15 h 59"/>
                        <a:gd name="T14" fmla="*/ 5 w 76"/>
                        <a:gd name="T15" fmla="*/ 18 h 59"/>
                        <a:gd name="T16" fmla="*/ 55 w 76"/>
                        <a:gd name="T17" fmla="*/ 57 h 59"/>
                        <a:gd name="T18" fmla="*/ 75 w 76"/>
                        <a:gd name="T19" fmla="*/ 58 h 59"/>
                        <a:gd name="T20" fmla="*/ 0 w 76"/>
                        <a:gd name="T21" fmla="*/ 0 h 5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</a:cxnLst>
                      <a:rect l="0" t="0" r="r" b="b"/>
                      <a:pathLst>
                        <a:path w="76" h="59">
                          <a:moveTo>
                            <a:pt x="0" y="0"/>
                          </a:moveTo>
                          <a:lnTo>
                            <a:pt x="0" y="3"/>
                          </a:lnTo>
                          <a:lnTo>
                            <a:pt x="0" y="5"/>
                          </a:lnTo>
                          <a:lnTo>
                            <a:pt x="1" y="8"/>
                          </a:lnTo>
                          <a:lnTo>
                            <a:pt x="2" y="10"/>
                          </a:lnTo>
                          <a:lnTo>
                            <a:pt x="3" y="13"/>
                          </a:lnTo>
                          <a:lnTo>
                            <a:pt x="4" y="15"/>
                          </a:lnTo>
                          <a:lnTo>
                            <a:pt x="5" y="18"/>
                          </a:lnTo>
                          <a:lnTo>
                            <a:pt x="55" y="57"/>
                          </a:lnTo>
                          <a:lnTo>
                            <a:pt x="75" y="58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F76681"/>
                    </a:solidFill>
                    <a:ln w="12700" cap="rnd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CO" sz="9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73860" name="Rectangle 132">
                      <a:extLst>
                        <a:ext uri="{FF2B5EF4-FFF2-40B4-BE49-F238E27FC236}">
                          <a16:creationId xmlns:a16="http://schemas.microsoft.com/office/drawing/2014/main" id="{A493CE72-E896-0192-D0CF-E2A31806D20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03" y="2203"/>
                      <a:ext cx="193" cy="12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12700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52388" tIns="26988" rIns="52388" bIns="26988">
                      <a:spAutoFit/>
                    </a:bodyPr>
                    <a:lstStyle>
                      <a:lvl1pPr defTabSz="29845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261938" defTabSz="29845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522288" defTabSz="29845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784225" defTabSz="29845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1044575" defTabSz="29845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1501775" defTabSz="29845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1958975" defTabSz="29845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2416175" defTabSz="29845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2873375" defTabSz="29845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29845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s-CO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DSD</a:t>
                      </a:r>
                    </a:p>
                  </p:txBody>
                </p:sp>
              </p:grpSp>
            </p:grpSp>
          </p:grpSp>
          <p:grpSp>
            <p:nvGrpSpPr>
              <p:cNvPr id="73861" name="Group 133">
                <a:extLst>
                  <a:ext uri="{FF2B5EF4-FFF2-40B4-BE49-F238E27FC236}">
                    <a16:creationId xmlns:a16="http://schemas.microsoft.com/office/drawing/2014/main" id="{0E7D2BA8-BFBE-C684-4451-AB8880A263B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34" y="2744"/>
                <a:ext cx="199" cy="299"/>
                <a:chOff x="2534" y="2744"/>
                <a:chExt cx="199" cy="299"/>
              </a:xfrm>
            </p:grpSpPr>
            <p:sp>
              <p:nvSpPr>
                <p:cNvPr id="73862" name="Freeform 134">
                  <a:extLst>
                    <a:ext uri="{FF2B5EF4-FFF2-40B4-BE49-F238E27FC236}">
                      <a16:creationId xmlns:a16="http://schemas.microsoft.com/office/drawing/2014/main" id="{62202A5A-1FFA-7080-C43B-4F18BFD060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4" y="2744"/>
                  <a:ext cx="199" cy="277"/>
                </a:xfrm>
                <a:custGeom>
                  <a:avLst/>
                  <a:gdLst>
                    <a:gd name="T0" fmla="*/ 14 w 199"/>
                    <a:gd name="T1" fmla="*/ 5 h 277"/>
                    <a:gd name="T2" fmla="*/ 26 w 199"/>
                    <a:gd name="T3" fmla="*/ 10 h 277"/>
                    <a:gd name="T4" fmla="*/ 39 w 199"/>
                    <a:gd name="T5" fmla="*/ 16 h 277"/>
                    <a:gd name="T6" fmla="*/ 51 w 199"/>
                    <a:gd name="T7" fmla="*/ 25 h 277"/>
                    <a:gd name="T8" fmla="*/ 64 w 199"/>
                    <a:gd name="T9" fmla="*/ 38 h 277"/>
                    <a:gd name="T10" fmla="*/ 76 w 199"/>
                    <a:gd name="T11" fmla="*/ 52 h 277"/>
                    <a:gd name="T12" fmla="*/ 90 w 199"/>
                    <a:gd name="T13" fmla="*/ 71 h 277"/>
                    <a:gd name="T14" fmla="*/ 100 w 199"/>
                    <a:gd name="T15" fmla="*/ 89 h 277"/>
                    <a:gd name="T16" fmla="*/ 112 w 199"/>
                    <a:gd name="T17" fmla="*/ 106 h 277"/>
                    <a:gd name="T18" fmla="*/ 122 w 199"/>
                    <a:gd name="T19" fmla="*/ 124 h 277"/>
                    <a:gd name="T20" fmla="*/ 131 w 199"/>
                    <a:gd name="T21" fmla="*/ 147 h 277"/>
                    <a:gd name="T22" fmla="*/ 140 w 199"/>
                    <a:gd name="T23" fmla="*/ 169 h 277"/>
                    <a:gd name="T24" fmla="*/ 148 w 199"/>
                    <a:gd name="T25" fmla="*/ 191 h 277"/>
                    <a:gd name="T26" fmla="*/ 152 w 199"/>
                    <a:gd name="T27" fmla="*/ 211 h 277"/>
                    <a:gd name="T28" fmla="*/ 190 w 199"/>
                    <a:gd name="T29" fmla="*/ 222 h 277"/>
                    <a:gd name="T30" fmla="*/ 175 w 199"/>
                    <a:gd name="T31" fmla="*/ 226 h 277"/>
                    <a:gd name="T32" fmla="*/ 167 w 199"/>
                    <a:gd name="T33" fmla="*/ 234 h 277"/>
                    <a:gd name="T34" fmla="*/ 158 w 199"/>
                    <a:gd name="T35" fmla="*/ 240 h 277"/>
                    <a:gd name="T36" fmla="*/ 149 w 199"/>
                    <a:gd name="T37" fmla="*/ 247 h 277"/>
                    <a:gd name="T38" fmla="*/ 138 w 199"/>
                    <a:gd name="T39" fmla="*/ 260 h 277"/>
                    <a:gd name="T40" fmla="*/ 128 w 199"/>
                    <a:gd name="T41" fmla="*/ 271 h 277"/>
                    <a:gd name="T42" fmla="*/ 122 w 199"/>
                    <a:gd name="T43" fmla="*/ 272 h 277"/>
                    <a:gd name="T44" fmla="*/ 115 w 199"/>
                    <a:gd name="T45" fmla="*/ 262 h 277"/>
                    <a:gd name="T46" fmla="*/ 107 w 199"/>
                    <a:gd name="T47" fmla="*/ 251 h 277"/>
                    <a:gd name="T48" fmla="*/ 99 w 199"/>
                    <a:gd name="T49" fmla="*/ 241 h 277"/>
                    <a:gd name="T50" fmla="*/ 91 w 199"/>
                    <a:gd name="T51" fmla="*/ 232 h 277"/>
                    <a:gd name="T52" fmla="*/ 81 w 199"/>
                    <a:gd name="T53" fmla="*/ 223 h 277"/>
                    <a:gd name="T54" fmla="*/ 73 w 199"/>
                    <a:gd name="T55" fmla="*/ 215 h 277"/>
                    <a:gd name="T56" fmla="*/ 65 w 199"/>
                    <a:gd name="T57" fmla="*/ 208 h 277"/>
                    <a:gd name="T58" fmla="*/ 54 w 199"/>
                    <a:gd name="T59" fmla="*/ 199 h 277"/>
                    <a:gd name="T60" fmla="*/ 101 w 199"/>
                    <a:gd name="T61" fmla="*/ 191 h 277"/>
                    <a:gd name="T62" fmla="*/ 93 w 199"/>
                    <a:gd name="T63" fmla="*/ 159 h 277"/>
                    <a:gd name="T64" fmla="*/ 87 w 199"/>
                    <a:gd name="T65" fmla="*/ 138 h 277"/>
                    <a:gd name="T66" fmla="*/ 78 w 199"/>
                    <a:gd name="T67" fmla="*/ 115 h 277"/>
                    <a:gd name="T68" fmla="*/ 67 w 199"/>
                    <a:gd name="T69" fmla="*/ 89 h 277"/>
                    <a:gd name="T70" fmla="*/ 56 w 199"/>
                    <a:gd name="T71" fmla="*/ 69 h 277"/>
                    <a:gd name="T72" fmla="*/ 48 w 199"/>
                    <a:gd name="T73" fmla="*/ 57 h 277"/>
                    <a:gd name="T74" fmla="*/ 36 w 199"/>
                    <a:gd name="T75" fmla="*/ 44 h 277"/>
                    <a:gd name="T76" fmla="*/ 21 w 199"/>
                    <a:gd name="T77" fmla="*/ 30 h 277"/>
                    <a:gd name="T78" fmla="*/ 0 w 199"/>
                    <a:gd name="T79" fmla="*/ 14 h 2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99" h="277">
                      <a:moveTo>
                        <a:pt x="2" y="0"/>
                      </a:moveTo>
                      <a:lnTo>
                        <a:pt x="14" y="5"/>
                      </a:lnTo>
                      <a:lnTo>
                        <a:pt x="20" y="7"/>
                      </a:lnTo>
                      <a:lnTo>
                        <a:pt x="26" y="10"/>
                      </a:lnTo>
                      <a:lnTo>
                        <a:pt x="33" y="14"/>
                      </a:lnTo>
                      <a:lnTo>
                        <a:pt x="39" y="16"/>
                      </a:lnTo>
                      <a:lnTo>
                        <a:pt x="45" y="20"/>
                      </a:lnTo>
                      <a:lnTo>
                        <a:pt x="51" y="25"/>
                      </a:lnTo>
                      <a:lnTo>
                        <a:pt x="57" y="31"/>
                      </a:lnTo>
                      <a:lnTo>
                        <a:pt x="64" y="38"/>
                      </a:lnTo>
                      <a:lnTo>
                        <a:pt x="71" y="45"/>
                      </a:lnTo>
                      <a:lnTo>
                        <a:pt x="76" y="52"/>
                      </a:lnTo>
                      <a:lnTo>
                        <a:pt x="84" y="62"/>
                      </a:lnTo>
                      <a:lnTo>
                        <a:pt x="90" y="71"/>
                      </a:lnTo>
                      <a:lnTo>
                        <a:pt x="96" y="79"/>
                      </a:lnTo>
                      <a:lnTo>
                        <a:pt x="100" y="89"/>
                      </a:lnTo>
                      <a:lnTo>
                        <a:pt x="107" y="98"/>
                      </a:lnTo>
                      <a:lnTo>
                        <a:pt x="112" y="106"/>
                      </a:lnTo>
                      <a:lnTo>
                        <a:pt x="117" y="116"/>
                      </a:lnTo>
                      <a:lnTo>
                        <a:pt x="122" y="124"/>
                      </a:lnTo>
                      <a:lnTo>
                        <a:pt x="128" y="137"/>
                      </a:lnTo>
                      <a:lnTo>
                        <a:pt x="131" y="147"/>
                      </a:lnTo>
                      <a:lnTo>
                        <a:pt x="136" y="158"/>
                      </a:lnTo>
                      <a:lnTo>
                        <a:pt x="140" y="169"/>
                      </a:lnTo>
                      <a:lnTo>
                        <a:pt x="145" y="180"/>
                      </a:lnTo>
                      <a:lnTo>
                        <a:pt x="148" y="191"/>
                      </a:lnTo>
                      <a:lnTo>
                        <a:pt x="150" y="203"/>
                      </a:lnTo>
                      <a:lnTo>
                        <a:pt x="152" y="211"/>
                      </a:lnTo>
                      <a:lnTo>
                        <a:pt x="198" y="218"/>
                      </a:lnTo>
                      <a:lnTo>
                        <a:pt x="190" y="222"/>
                      </a:lnTo>
                      <a:lnTo>
                        <a:pt x="183" y="225"/>
                      </a:lnTo>
                      <a:lnTo>
                        <a:pt x="175" y="226"/>
                      </a:lnTo>
                      <a:lnTo>
                        <a:pt x="172" y="230"/>
                      </a:lnTo>
                      <a:lnTo>
                        <a:pt x="167" y="234"/>
                      </a:lnTo>
                      <a:lnTo>
                        <a:pt x="162" y="235"/>
                      </a:lnTo>
                      <a:lnTo>
                        <a:pt x="158" y="240"/>
                      </a:lnTo>
                      <a:lnTo>
                        <a:pt x="153" y="245"/>
                      </a:lnTo>
                      <a:lnTo>
                        <a:pt x="149" y="247"/>
                      </a:lnTo>
                      <a:lnTo>
                        <a:pt x="143" y="253"/>
                      </a:lnTo>
                      <a:lnTo>
                        <a:pt x="138" y="260"/>
                      </a:lnTo>
                      <a:lnTo>
                        <a:pt x="133" y="265"/>
                      </a:lnTo>
                      <a:lnTo>
                        <a:pt x="128" y="271"/>
                      </a:lnTo>
                      <a:lnTo>
                        <a:pt x="124" y="276"/>
                      </a:lnTo>
                      <a:lnTo>
                        <a:pt x="122" y="272"/>
                      </a:lnTo>
                      <a:lnTo>
                        <a:pt x="118" y="267"/>
                      </a:lnTo>
                      <a:lnTo>
                        <a:pt x="115" y="262"/>
                      </a:lnTo>
                      <a:lnTo>
                        <a:pt x="111" y="255"/>
                      </a:lnTo>
                      <a:lnTo>
                        <a:pt x="107" y="251"/>
                      </a:lnTo>
                      <a:lnTo>
                        <a:pt x="103" y="246"/>
                      </a:lnTo>
                      <a:lnTo>
                        <a:pt x="99" y="241"/>
                      </a:lnTo>
                      <a:lnTo>
                        <a:pt x="95" y="236"/>
                      </a:lnTo>
                      <a:lnTo>
                        <a:pt x="91" y="232"/>
                      </a:lnTo>
                      <a:lnTo>
                        <a:pt x="86" y="227"/>
                      </a:lnTo>
                      <a:lnTo>
                        <a:pt x="81" y="223"/>
                      </a:lnTo>
                      <a:lnTo>
                        <a:pt x="78" y="219"/>
                      </a:lnTo>
                      <a:lnTo>
                        <a:pt x="73" y="215"/>
                      </a:lnTo>
                      <a:lnTo>
                        <a:pt x="69" y="212"/>
                      </a:lnTo>
                      <a:lnTo>
                        <a:pt x="65" y="208"/>
                      </a:lnTo>
                      <a:lnTo>
                        <a:pt x="60" y="205"/>
                      </a:lnTo>
                      <a:lnTo>
                        <a:pt x="54" y="199"/>
                      </a:lnTo>
                      <a:lnTo>
                        <a:pt x="102" y="203"/>
                      </a:lnTo>
                      <a:lnTo>
                        <a:pt x="101" y="191"/>
                      </a:lnTo>
                      <a:lnTo>
                        <a:pt x="98" y="179"/>
                      </a:lnTo>
                      <a:lnTo>
                        <a:pt x="93" y="159"/>
                      </a:lnTo>
                      <a:lnTo>
                        <a:pt x="90" y="147"/>
                      </a:lnTo>
                      <a:lnTo>
                        <a:pt x="87" y="138"/>
                      </a:lnTo>
                      <a:lnTo>
                        <a:pt x="83" y="126"/>
                      </a:lnTo>
                      <a:lnTo>
                        <a:pt x="78" y="115"/>
                      </a:lnTo>
                      <a:lnTo>
                        <a:pt x="73" y="102"/>
                      </a:lnTo>
                      <a:lnTo>
                        <a:pt x="67" y="89"/>
                      </a:lnTo>
                      <a:lnTo>
                        <a:pt x="61" y="80"/>
                      </a:lnTo>
                      <a:lnTo>
                        <a:pt x="56" y="69"/>
                      </a:lnTo>
                      <a:lnTo>
                        <a:pt x="52" y="63"/>
                      </a:lnTo>
                      <a:lnTo>
                        <a:pt x="48" y="57"/>
                      </a:lnTo>
                      <a:lnTo>
                        <a:pt x="42" y="49"/>
                      </a:lnTo>
                      <a:lnTo>
                        <a:pt x="36" y="44"/>
                      </a:lnTo>
                      <a:lnTo>
                        <a:pt x="30" y="36"/>
                      </a:lnTo>
                      <a:lnTo>
                        <a:pt x="21" y="30"/>
                      </a:lnTo>
                      <a:lnTo>
                        <a:pt x="14" y="24"/>
                      </a:lnTo>
                      <a:lnTo>
                        <a:pt x="0" y="14"/>
                      </a:lnTo>
                      <a:lnTo>
                        <a:pt x="2" y="0"/>
                      </a:lnTo>
                    </a:path>
                  </a:pathLst>
                </a:custGeom>
                <a:solidFill>
                  <a:srgbClr val="F95AB7"/>
                </a:solidFill>
                <a:ln w="12700" cap="rnd" cmpd="sng">
                  <a:solidFill>
                    <a:schemeClr val="tx2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CO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Times New Roman" panose="02020603050405020304" pitchFamily="18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3863" name="Freeform 135">
                  <a:extLst>
                    <a:ext uri="{FF2B5EF4-FFF2-40B4-BE49-F238E27FC236}">
                      <a16:creationId xmlns:a16="http://schemas.microsoft.com/office/drawing/2014/main" id="{5593EB3C-946D-C5E2-3C02-5D4011EC80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5" y="2758"/>
                  <a:ext cx="195" cy="285"/>
                </a:xfrm>
                <a:custGeom>
                  <a:avLst/>
                  <a:gdLst>
                    <a:gd name="T0" fmla="*/ 11 w 195"/>
                    <a:gd name="T1" fmla="*/ 3 h 285"/>
                    <a:gd name="T2" fmla="*/ 24 w 195"/>
                    <a:gd name="T3" fmla="*/ 10 h 285"/>
                    <a:gd name="T4" fmla="*/ 36 w 195"/>
                    <a:gd name="T5" fmla="*/ 19 h 285"/>
                    <a:gd name="T6" fmla="*/ 48 w 195"/>
                    <a:gd name="T7" fmla="*/ 28 h 285"/>
                    <a:gd name="T8" fmla="*/ 62 w 195"/>
                    <a:gd name="T9" fmla="*/ 40 h 285"/>
                    <a:gd name="T10" fmla="*/ 74 w 195"/>
                    <a:gd name="T11" fmla="*/ 55 h 285"/>
                    <a:gd name="T12" fmla="*/ 86 w 195"/>
                    <a:gd name="T13" fmla="*/ 74 h 285"/>
                    <a:gd name="T14" fmla="*/ 98 w 195"/>
                    <a:gd name="T15" fmla="*/ 90 h 285"/>
                    <a:gd name="T16" fmla="*/ 108 w 195"/>
                    <a:gd name="T17" fmla="*/ 108 h 285"/>
                    <a:gd name="T18" fmla="*/ 118 w 195"/>
                    <a:gd name="T19" fmla="*/ 129 h 285"/>
                    <a:gd name="T20" fmla="*/ 128 w 195"/>
                    <a:gd name="T21" fmla="*/ 151 h 285"/>
                    <a:gd name="T22" fmla="*/ 137 w 195"/>
                    <a:gd name="T23" fmla="*/ 174 h 285"/>
                    <a:gd name="T24" fmla="*/ 144 w 195"/>
                    <a:gd name="T25" fmla="*/ 196 h 285"/>
                    <a:gd name="T26" fmla="*/ 148 w 195"/>
                    <a:gd name="T27" fmla="*/ 216 h 285"/>
                    <a:gd name="T28" fmla="*/ 186 w 195"/>
                    <a:gd name="T29" fmla="*/ 227 h 285"/>
                    <a:gd name="T30" fmla="*/ 172 w 195"/>
                    <a:gd name="T31" fmla="*/ 235 h 285"/>
                    <a:gd name="T32" fmla="*/ 163 w 195"/>
                    <a:gd name="T33" fmla="*/ 239 h 285"/>
                    <a:gd name="T34" fmla="*/ 154 w 195"/>
                    <a:gd name="T35" fmla="*/ 247 h 285"/>
                    <a:gd name="T36" fmla="*/ 146 w 195"/>
                    <a:gd name="T37" fmla="*/ 255 h 285"/>
                    <a:gd name="T38" fmla="*/ 134 w 195"/>
                    <a:gd name="T39" fmla="*/ 266 h 285"/>
                    <a:gd name="T40" fmla="*/ 124 w 195"/>
                    <a:gd name="T41" fmla="*/ 277 h 285"/>
                    <a:gd name="T42" fmla="*/ 117 w 195"/>
                    <a:gd name="T43" fmla="*/ 280 h 285"/>
                    <a:gd name="T44" fmla="*/ 112 w 195"/>
                    <a:gd name="T45" fmla="*/ 269 h 285"/>
                    <a:gd name="T46" fmla="*/ 104 w 195"/>
                    <a:gd name="T47" fmla="*/ 259 h 285"/>
                    <a:gd name="T48" fmla="*/ 95 w 195"/>
                    <a:gd name="T49" fmla="*/ 249 h 285"/>
                    <a:gd name="T50" fmla="*/ 87 w 195"/>
                    <a:gd name="T51" fmla="*/ 241 h 285"/>
                    <a:gd name="T52" fmla="*/ 77 w 195"/>
                    <a:gd name="T53" fmla="*/ 231 h 285"/>
                    <a:gd name="T54" fmla="*/ 69 w 195"/>
                    <a:gd name="T55" fmla="*/ 221 h 285"/>
                    <a:gd name="T56" fmla="*/ 62 w 195"/>
                    <a:gd name="T57" fmla="*/ 213 h 285"/>
                    <a:gd name="T58" fmla="*/ 51 w 195"/>
                    <a:gd name="T59" fmla="*/ 205 h 285"/>
                    <a:gd name="T60" fmla="*/ 96 w 195"/>
                    <a:gd name="T61" fmla="*/ 195 h 285"/>
                    <a:gd name="T62" fmla="*/ 90 w 195"/>
                    <a:gd name="T63" fmla="*/ 163 h 285"/>
                    <a:gd name="T64" fmla="*/ 84 w 195"/>
                    <a:gd name="T65" fmla="*/ 144 h 285"/>
                    <a:gd name="T66" fmla="*/ 76 w 195"/>
                    <a:gd name="T67" fmla="*/ 117 h 285"/>
                    <a:gd name="T68" fmla="*/ 67 w 195"/>
                    <a:gd name="T69" fmla="*/ 96 h 285"/>
                    <a:gd name="T70" fmla="*/ 62 w 195"/>
                    <a:gd name="T71" fmla="*/ 79 h 285"/>
                    <a:gd name="T72" fmla="*/ 54 w 195"/>
                    <a:gd name="T73" fmla="*/ 65 h 285"/>
                    <a:gd name="T74" fmla="*/ 45 w 195"/>
                    <a:gd name="T75" fmla="*/ 49 h 285"/>
                    <a:gd name="T76" fmla="*/ 35 w 195"/>
                    <a:gd name="T77" fmla="*/ 35 h 285"/>
                    <a:gd name="T78" fmla="*/ 22 w 195"/>
                    <a:gd name="T79" fmla="*/ 22 h 285"/>
                    <a:gd name="T80" fmla="*/ 9 w 195"/>
                    <a:gd name="T81" fmla="*/ 10 h 2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95" h="285">
                      <a:moveTo>
                        <a:pt x="0" y="0"/>
                      </a:moveTo>
                      <a:lnTo>
                        <a:pt x="11" y="3"/>
                      </a:lnTo>
                      <a:lnTo>
                        <a:pt x="17" y="6"/>
                      </a:lnTo>
                      <a:lnTo>
                        <a:pt x="24" y="10"/>
                      </a:lnTo>
                      <a:lnTo>
                        <a:pt x="31" y="14"/>
                      </a:lnTo>
                      <a:lnTo>
                        <a:pt x="36" y="19"/>
                      </a:lnTo>
                      <a:lnTo>
                        <a:pt x="43" y="23"/>
                      </a:lnTo>
                      <a:lnTo>
                        <a:pt x="48" y="28"/>
                      </a:lnTo>
                      <a:lnTo>
                        <a:pt x="55" y="34"/>
                      </a:lnTo>
                      <a:lnTo>
                        <a:pt x="62" y="40"/>
                      </a:lnTo>
                      <a:lnTo>
                        <a:pt x="68" y="47"/>
                      </a:lnTo>
                      <a:lnTo>
                        <a:pt x="74" y="55"/>
                      </a:lnTo>
                      <a:lnTo>
                        <a:pt x="80" y="64"/>
                      </a:lnTo>
                      <a:lnTo>
                        <a:pt x="86" y="74"/>
                      </a:lnTo>
                      <a:lnTo>
                        <a:pt x="93" y="83"/>
                      </a:lnTo>
                      <a:lnTo>
                        <a:pt x="98" y="90"/>
                      </a:lnTo>
                      <a:lnTo>
                        <a:pt x="104" y="100"/>
                      </a:lnTo>
                      <a:lnTo>
                        <a:pt x="108" y="108"/>
                      </a:lnTo>
                      <a:lnTo>
                        <a:pt x="114" y="118"/>
                      </a:lnTo>
                      <a:lnTo>
                        <a:pt x="118" y="129"/>
                      </a:lnTo>
                      <a:lnTo>
                        <a:pt x="124" y="142"/>
                      </a:lnTo>
                      <a:lnTo>
                        <a:pt x="128" y="151"/>
                      </a:lnTo>
                      <a:lnTo>
                        <a:pt x="133" y="162"/>
                      </a:lnTo>
                      <a:lnTo>
                        <a:pt x="137" y="174"/>
                      </a:lnTo>
                      <a:lnTo>
                        <a:pt x="141" y="185"/>
                      </a:lnTo>
                      <a:lnTo>
                        <a:pt x="144" y="196"/>
                      </a:lnTo>
                      <a:lnTo>
                        <a:pt x="147" y="205"/>
                      </a:lnTo>
                      <a:lnTo>
                        <a:pt x="148" y="216"/>
                      </a:lnTo>
                      <a:lnTo>
                        <a:pt x="194" y="224"/>
                      </a:lnTo>
                      <a:lnTo>
                        <a:pt x="186" y="227"/>
                      </a:lnTo>
                      <a:lnTo>
                        <a:pt x="180" y="230"/>
                      </a:lnTo>
                      <a:lnTo>
                        <a:pt x="172" y="235"/>
                      </a:lnTo>
                      <a:lnTo>
                        <a:pt x="168" y="236"/>
                      </a:lnTo>
                      <a:lnTo>
                        <a:pt x="163" y="239"/>
                      </a:lnTo>
                      <a:lnTo>
                        <a:pt x="159" y="243"/>
                      </a:lnTo>
                      <a:lnTo>
                        <a:pt x="154" y="247"/>
                      </a:lnTo>
                      <a:lnTo>
                        <a:pt x="149" y="250"/>
                      </a:lnTo>
                      <a:lnTo>
                        <a:pt x="146" y="255"/>
                      </a:lnTo>
                      <a:lnTo>
                        <a:pt x="140" y="260"/>
                      </a:lnTo>
                      <a:lnTo>
                        <a:pt x="134" y="266"/>
                      </a:lnTo>
                      <a:lnTo>
                        <a:pt x="129" y="272"/>
                      </a:lnTo>
                      <a:lnTo>
                        <a:pt x="124" y="277"/>
                      </a:lnTo>
                      <a:lnTo>
                        <a:pt x="120" y="284"/>
                      </a:lnTo>
                      <a:lnTo>
                        <a:pt x="117" y="280"/>
                      </a:lnTo>
                      <a:lnTo>
                        <a:pt x="115" y="275"/>
                      </a:lnTo>
                      <a:lnTo>
                        <a:pt x="112" y="269"/>
                      </a:lnTo>
                      <a:lnTo>
                        <a:pt x="107" y="265"/>
                      </a:lnTo>
                      <a:lnTo>
                        <a:pt x="104" y="259"/>
                      </a:lnTo>
                      <a:lnTo>
                        <a:pt x="100" y="253"/>
                      </a:lnTo>
                      <a:lnTo>
                        <a:pt x="95" y="249"/>
                      </a:lnTo>
                      <a:lnTo>
                        <a:pt x="91" y="244"/>
                      </a:lnTo>
                      <a:lnTo>
                        <a:pt x="87" y="241"/>
                      </a:lnTo>
                      <a:lnTo>
                        <a:pt x="83" y="238"/>
                      </a:lnTo>
                      <a:lnTo>
                        <a:pt x="77" y="231"/>
                      </a:lnTo>
                      <a:lnTo>
                        <a:pt x="75" y="225"/>
                      </a:lnTo>
                      <a:lnTo>
                        <a:pt x="69" y="221"/>
                      </a:lnTo>
                      <a:lnTo>
                        <a:pt x="65" y="219"/>
                      </a:lnTo>
                      <a:lnTo>
                        <a:pt x="62" y="213"/>
                      </a:lnTo>
                      <a:lnTo>
                        <a:pt x="56" y="210"/>
                      </a:lnTo>
                      <a:lnTo>
                        <a:pt x="51" y="205"/>
                      </a:lnTo>
                      <a:lnTo>
                        <a:pt x="99" y="210"/>
                      </a:lnTo>
                      <a:lnTo>
                        <a:pt x="96" y="195"/>
                      </a:lnTo>
                      <a:lnTo>
                        <a:pt x="94" y="187"/>
                      </a:lnTo>
                      <a:lnTo>
                        <a:pt x="90" y="163"/>
                      </a:lnTo>
                      <a:lnTo>
                        <a:pt x="87" y="154"/>
                      </a:lnTo>
                      <a:lnTo>
                        <a:pt x="84" y="144"/>
                      </a:lnTo>
                      <a:lnTo>
                        <a:pt x="79" y="128"/>
                      </a:lnTo>
                      <a:lnTo>
                        <a:pt x="76" y="117"/>
                      </a:lnTo>
                      <a:lnTo>
                        <a:pt x="72" y="105"/>
                      </a:lnTo>
                      <a:lnTo>
                        <a:pt x="67" y="96"/>
                      </a:lnTo>
                      <a:lnTo>
                        <a:pt x="64" y="87"/>
                      </a:lnTo>
                      <a:lnTo>
                        <a:pt x="62" y="79"/>
                      </a:lnTo>
                      <a:lnTo>
                        <a:pt x="58" y="73"/>
                      </a:lnTo>
                      <a:lnTo>
                        <a:pt x="54" y="65"/>
                      </a:lnTo>
                      <a:lnTo>
                        <a:pt x="49" y="56"/>
                      </a:lnTo>
                      <a:lnTo>
                        <a:pt x="45" y="49"/>
                      </a:lnTo>
                      <a:lnTo>
                        <a:pt x="40" y="40"/>
                      </a:lnTo>
                      <a:lnTo>
                        <a:pt x="35" y="35"/>
                      </a:lnTo>
                      <a:lnTo>
                        <a:pt x="29" y="28"/>
                      </a:lnTo>
                      <a:lnTo>
                        <a:pt x="22" y="22"/>
                      </a:lnTo>
                      <a:lnTo>
                        <a:pt x="17" y="15"/>
                      </a:lnTo>
                      <a:lnTo>
                        <a:pt x="9" y="1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F0E30"/>
                </a:solidFill>
                <a:ln w="12700" cap="rnd" cmpd="sng">
                  <a:solidFill>
                    <a:schemeClr val="tx2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CO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Times New Roman" panose="02020603050405020304" pitchFamily="18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3864" name="Freeform 136">
                  <a:extLst>
                    <a:ext uri="{FF2B5EF4-FFF2-40B4-BE49-F238E27FC236}">
                      <a16:creationId xmlns:a16="http://schemas.microsoft.com/office/drawing/2014/main" id="{923D2B05-0E3F-8CEC-B500-7573D4E924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8" y="2946"/>
                  <a:ext cx="45" cy="24"/>
                </a:xfrm>
                <a:custGeom>
                  <a:avLst/>
                  <a:gdLst>
                    <a:gd name="T0" fmla="*/ 1 w 45"/>
                    <a:gd name="T1" fmla="*/ 0 h 24"/>
                    <a:gd name="T2" fmla="*/ 0 w 45"/>
                    <a:gd name="T3" fmla="*/ 18 h 24"/>
                    <a:gd name="T4" fmla="*/ 44 w 45"/>
                    <a:gd name="T5" fmla="*/ 23 h 24"/>
                    <a:gd name="T6" fmla="*/ 44 w 45"/>
                    <a:gd name="T7" fmla="*/ 14 h 24"/>
                    <a:gd name="T8" fmla="*/ 42 w 45"/>
                    <a:gd name="T9" fmla="*/ 7 h 24"/>
                    <a:gd name="T10" fmla="*/ 1 w 45"/>
                    <a:gd name="T11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5" h="24">
                      <a:moveTo>
                        <a:pt x="1" y="0"/>
                      </a:moveTo>
                      <a:lnTo>
                        <a:pt x="0" y="18"/>
                      </a:lnTo>
                      <a:lnTo>
                        <a:pt x="44" y="23"/>
                      </a:lnTo>
                      <a:lnTo>
                        <a:pt x="44" y="14"/>
                      </a:lnTo>
                      <a:lnTo>
                        <a:pt x="42" y="7"/>
                      </a:lnTo>
                      <a:lnTo>
                        <a:pt x="1" y="0"/>
                      </a:lnTo>
                    </a:path>
                  </a:pathLst>
                </a:custGeom>
                <a:solidFill>
                  <a:srgbClr val="F95AB7"/>
                </a:solidFill>
                <a:ln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CO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Times New Roman" panose="02020603050405020304" pitchFamily="18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3865" name="Freeform 137">
                  <a:extLst>
                    <a:ext uri="{FF2B5EF4-FFF2-40B4-BE49-F238E27FC236}">
                      <a16:creationId xmlns:a16="http://schemas.microsoft.com/office/drawing/2014/main" id="{36471172-6F85-9447-8FE9-BF4B9618B7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87" y="2957"/>
                  <a:ext cx="45" cy="27"/>
                </a:xfrm>
                <a:custGeom>
                  <a:avLst/>
                  <a:gdLst>
                    <a:gd name="T0" fmla="*/ 44 w 45"/>
                    <a:gd name="T1" fmla="*/ 10 h 27"/>
                    <a:gd name="T2" fmla="*/ 42 w 45"/>
                    <a:gd name="T3" fmla="*/ 26 h 27"/>
                    <a:gd name="T4" fmla="*/ 0 w 45"/>
                    <a:gd name="T5" fmla="*/ 19 h 27"/>
                    <a:gd name="T6" fmla="*/ 2 w 45"/>
                    <a:gd name="T7" fmla="*/ 0 h 27"/>
                    <a:gd name="T8" fmla="*/ 44 w 45"/>
                    <a:gd name="T9" fmla="*/ 1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27">
                      <a:moveTo>
                        <a:pt x="44" y="10"/>
                      </a:moveTo>
                      <a:lnTo>
                        <a:pt x="42" y="26"/>
                      </a:lnTo>
                      <a:lnTo>
                        <a:pt x="0" y="19"/>
                      </a:lnTo>
                      <a:lnTo>
                        <a:pt x="2" y="0"/>
                      </a:lnTo>
                      <a:lnTo>
                        <a:pt x="44" y="10"/>
                      </a:lnTo>
                    </a:path>
                  </a:pathLst>
                </a:custGeom>
                <a:solidFill>
                  <a:srgbClr val="F95AB7"/>
                </a:solidFill>
                <a:ln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CO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Times New Roman" panose="02020603050405020304" pitchFamily="18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3866" name="Group 138">
                <a:extLst>
                  <a:ext uri="{FF2B5EF4-FFF2-40B4-BE49-F238E27FC236}">
                    <a16:creationId xmlns:a16="http://schemas.microsoft.com/office/drawing/2014/main" id="{DB3DD1F5-E960-7E2A-CA6E-2EE6A2B4B96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64" y="2705"/>
                <a:ext cx="184" cy="329"/>
                <a:chOff x="2864" y="2705"/>
                <a:chExt cx="184" cy="329"/>
              </a:xfrm>
            </p:grpSpPr>
            <p:sp>
              <p:nvSpPr>
                <p:cNvPr id="73867" name="Freeform 139">
                  <a:extLst>
                    <a:ext uri="{FF2B5EF4-FFF2-40B4-BE49-F238E27FC236}">
                      <a16:creationId xmlns:a16="http://schemas.microsoft.com/office/drawing/2014/main" id="{BB79EF76-A80B-C747-9E2E-A2C8482C3C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64" y="2705"/>
                  <a:ext cx="171" cy="329"/>
                </a:xfrm>
                <a:custGeom>
                  <a:avLst/>
                  <a:gdLst>
                    <a:gd name="T0" fmla="*/ 2 w 171"/>
                    <a:gd name="T1" fmla="*/ 306 h 329"/>
                    <a:gd name="T2" fmla="*/ 5 w 171"/>
                    <a:gd name="T3" fmla="*/ 286 h 329"/>
                    <a:gd name="T4" fmla="*/ 9 w 171"/>
                    <a:gd name="T5" fmla="*/ 265 h 329"/>
                    <a:gd name="T6" fmla="*/ 14 w 171"/>
                    <a:gd name="T7" fmla="*/ 246 h 329"/>
                    <a:gd name="T8" fmla="*/ 21 w 171"/>
                    <a:gd name="T9" fmla="*/ 224 h 329"/>
                    <a:gd name="T10" fmla="*/ 29 w 171"/>
                    <a:gd name="T11" fmla="*/ 204 h 329"/>
                    <a:gd name="T12" fmla="*/ 40 w 171"/>
                    <a:gd name="T13" fmla="*/ 181 h 329"/>
                    <a:gd name="T14" fmla="*/ 52 w 171"/>
                    <a:gd name="T15" fmla="*/ 163 h 329"/>
                    <a:gd name="T16" fmla="*/ 62 w 171"/>
                    <a:gd name="T17" fmla="*/ 144 h 329"/>
                    <a:gd name="T18" fmla="*/ 73 w 171"/>
                    <a:gd name="T19" fmla="*/ 127 h 329"/>
                    <a:gd name="T20" fmla="*/ 87 w 171"/>
                    <a:gd name="T21" fmla="*/ 110 h 329"/>
                    <a:gd name="T22" fmla="*/ 101 w 171"/>
                    <a:gd name="T23" fmla="*/ 95 h 329"/>
                    <a:gd name="T24" fmla="*/ 114 w 171"/>
                    <a:gd name="T25" fmla="*/ 81 h 329"/>
                    <a:gd name="T26" fmla="*/ 126 w 171"/>
                    <a:gd name="T27" fmla="*/ 74 h 329"/>
                    <a:gd name="T28" fmla="*/ 132 w 171"/>
                    <a:gd name="T29" fmla="*/ 13 h 329"/>
                    <a:gd name="T30" fmla="*/ 136 w 171"/>
                    <a:gd name="T31" fmla="*/ 35 h 329"/>
                    <a:gd name="T32" fmla="*/ 141 w 171"/>
                    <a:gd name="T33" fmla="*/ 49 h 329"/>
                    <a:gd name="T34" fmla="*/ 145 w 171"/>
                    <a:gd name="T35" fmla="*/ 63 h 329"/>
                    <a:gd name="T36" fmla="*/ 150 w 171"/>
                    <a:gd name="T37" fmla="*/ 77 h 329"/>
                    <a:gd name="T38" fmla="*/ 159 w 171"/>
                    <a:gd name="T39" fmla="*/ 94 h 329"/>
                    <a:gd name="T40" fmla="*/ 167 w 171"/>
                    <a:gd name="T41" fmla="*/ 109 h 329"/>
                    <a:gd name="T42" fmla="*/ 168 w 171"/>
                    <a:gd name="T43" fmla="*/ 120 h 329"/>
                    <a:gd name="T44" fmla="*/ 162 w 171"/>
                    <a:gd name="T45" fmla="*/ 131 h 329"/>
                    <a:gd name="T46" fmla="*/ 155 w 171"/>
                    <a:gd name="T47" fmla="*/ 145 h 329"/>
                    <a:gd name="T48" fmla="*/ 150 w 171"/>
                    <a:gd name="T49" fmla="*/ 157 h 329"/>
                    <a:gd name="T50" fmla="*/ 144 w 171"/>
                    <a:gd name="T51" fmla="*/ 171 h 329"/>
                    <a:gd name="T52" fmla="*/ 139 w 171"/>
                    <a:gd name="T53" fmla="*/ 187 h 329"/>
                    <a:gd name="T54" fmla="*/ 134 w 171"/>
                    <a:gd name="T55" fmla="*/ 200 h 329"/>
                    <a:gd name="T56" fmla="*/ 130 w 171"/>
                    <a:gd name="T57" fmla="*/ 213 h 329"/>
                    <a:gd name="T58" fmla="*/ 125 w 171"/>
                    <a:gd name="T59" fmla="*/ 232 h 329"/>
                    <a:gd name="T60" fmla="*/ 117 w 171"/>
                    <a:gd name="T61" fmla="*/ 158 h 329"/>
                    <a:gd name="T62" fmla="*/ 97 w 171"/>
                    <a:gd name="T63" fmla="*/ 172 h 329"/>
                    <a:gd name="T64" fmla="*/ 84 w 171"/>
                    <a:gd name="T65" fmla="*/ 182 h 329"/>
                    <a:gd name="T66" fmla="*/ 69 w 171"/>
                    <a:gd name="T67" fmla="*/ 197 h 329"/>
                    <a:gd name="T68" fmla="*/ 54 w 171"/>
                    <a:gd name="T69" fmla="*/ 216 h 329"/>
                    <a:gd name="T70" fmla="*/ 41 w 171"/>
                    <a:gd name="T71" fmla="*/ 235 h 329"/>
                    <a:gd name="T72" fmla="*/ 34 w 171"/>
                    <a:gd name="T73" fmla="*/ 249 h 329"/>
                    <a:gd name="T74" fmla="*/ 26 w 171"/>
                    <a:gd name="T75" fmla="*/ 269 h 329"/>
                    <a:gd name="T76" fmla="*/ 18 w 171"/>
                    <a:gd name="T77" fmla="*/ 293 h 329"/>
                    <a:gd name="T78" fmla="*/ 10 w 171"/>
                    <a:gd name="T79" fmla="*/ 328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71" h="329">
                      <a:moveTo>
                        <a:pt x="0" y="326"/>
                      </a:moveTo>
                      <a:lnTo>
                        <a:pt x="2" y="306"/>
                      </a:lnTo>
                      <a:lnTo>
                        <a:pt x="3" y="297"/>
                      </a:lnTo>
                      <a:lnTo>
                        <a:pt x="5" y="286"/>
                      </a:lnTo>
                      <a:lnTo>
                        <a:pt x="7" y="276"/>
                      </a:lnTo>
                      <a:lnTo>
                        <a:pt x="9" y="265"/>
                      </a:lnTo>
                      <a:lnTo>
                        <a:pt x="10" y="255"/>
                      </a:lnTo>
                      <a:lnTo>
                        <a:pt x="14" y="246"/>
                      </a:lnTo>
                      <a:lnTo>
                        <a:pt x="17" y="236"/>
                      </a:lnTo>
                      <a:lnTo>
                        <a:pt x="21" y="224"/>
                      </a:lnTo>
                      <a:lnTo>
                        <a:pt x="25" y="213"/>
                      </a:lnTo>
                      <a:lnTo>
                        <a:pt x="29" y="204"/>
                      </a:lnTo>
                      <a:lnTo>
                        <a:pt x="35" y="191"/>
                      </a:lnTo>
                      <a:lnTo>
                        <a:pt x="40" y="181"/>
                      </a:lnTo>
                      <a:lnTo>
                        <a:pt x="46" y="170"/>
                      </a:lnTo>
                      <a:lnTo>
                        <a:pt x="52" y="163"/>
                      </a:lnTo>
                      <a:lnTo>
                        <a:pt x="57" y="152"/>
                      </a:lnTo>
                      <a:lnTo>
                        <a:pt x="62" y="144"/>
                      </a:lnTo>
                      <a:lnTo>
                        <a:pt x="68" y="135"/>
                      </a:lnTo>
                      <a:lnTo>
                        <a:pt x="73" y="127"/>
                      </a:lnTo>
                      <a:lnTo>
                        <a:pt x="81" y="117"/>
                      </a:lnTo>
                      <a:lnTo>
                        <a:pt x="87" y="110"/>
                      </a:lnTo>
                      <a:lnTo>
                        <a:pt x="94" y="102"/>
                      </a:lnTo>
                      <a:lnTo>
                        <a:pt x="101" y="95"/>
                      </a:lnTo>
                      <a:lnTo>
                        <a:pt x="107" y="87"/>
                      </a:lnTo>
                      <a:lnTo>
                        <a:pt x="114" y="81"/>
                      </a:lnTo>
                      <a:lnTo>
                        <a:pt x="121" y="77"/>
                      </a:lnTo>
                      <a:lnTo>
                        <a:pt x="126" y="74"/>
                      </a:lnTo>
                      <a:lnTo>
                        <a:pt x="129" y="0"/>
                      </a:lnTo>
                      <a:lnTo>
                        <a:pt x="132" y="13"/>
                      </a:lnTo>
                      <a:lnTo>
                        <a:pt x="135" y="22"/>
                      </a:lnTo>
                      <a:lnTo>
                        <a:pt x="136" y="35"/>
                      </a:lnTo>
                      <a:lnTo>
                        <a:pt x="139" y="41"/>
                      </a:lnTo>
                      <a:lnTo>
                        <a:pt x="141" y="49"/>
                      </a:lnTo>
                      <a:lnTo>
                        <a:pt x="143" y="57"/>
                      </a:lnTo>
                      <a:lnTo>
                        <a:pt x="145" y="63"/>
                      </a:lnTo>
                      <a:lnTo>
                        <a:pt x="148" y="69"/>
                      </a:lnTo>
                      <a:lnTo>
                        <a:pt x="150" y="77"/>
                      </a:lnTo>
                      <a:lnTo>
                        <a:pt x="155" y="85"/>
                      </a:lnTo>
                      <a:lnTo>
                        <a:pt x="159" y="94"/>
                      </a:lnTo>
                      <a:lnTo>
                        <a:pt x="163" y="101"/>
                      </a:lnTo>
                      <a:lnTo>
                        <a:pt x="167" y="109"/>
                      </a:lnTo>
                      <a:lnTo>
                        <a:pt x="170" y="116"/>
                      </a:lnTo>
                      <a:lnTo>
                        <a:pt x="168" y="120"/>
                      </a:lnTo>
                      <a:lnTo>
                        <a:pt x="165" y="126"/>
                      </a:lnTo>
                      <a:lnTo>
                        <a:pt x="162" y="131"/>
                      </a:lnTo>
                      <a:lnTo>
                        <a:pt x="158" y="138"/>
                      </a:lnTo>
                      <a:lnTo>
                        <a:pt x="155" y="145"/>
                      </a:lnTo>
                      <a:lnTo>
                        <a:pt x="152" y="151"/>
                      </a:lnTo>
                      <a:lnTo>
                        <a:pt x="150" y="157"/>
                      </a:lnTo>
                      <a:lnTo>
                        <a:pt x="147" y="164"/>
                      </a:lnTo>
                      <a:lnTo>
                        <a:pt x="144" y="171"/>
                      </a:lnTo>
                      <a:lnTo>
                        <a:pt x="141" y="178"/>
                      </a:lnTo>
                      <a:lnTo>
                        <a:pt x="139" y="187"/>
                      </a:lnTo>
                      <a:lnTo>
                        <a:pt x="137" y="193"/>
                      </a:lnTo>
                      <a:lnTo>
                        <a:pt x="134" y="200"/>
                      </a:lnTo>
                      <a:lnTo>
                        <a:pt x="132" y="207"/>
                      </a:lnTo>
                      <a:lnTo>
                        <a:pt x="130" y="213"/>
                      </a:lnTo>
                      <a:lnTo>
                        <a:pt x="128" y="222"/>
                      </a:lnTo>
                      <a:lnTo>
                        <a:pt x="125" y="232"/>
                      </a:lnTo>
                      <a:lnTo>
                        <a:pt x="125" y="155"/>
                      </a:lnTo>
                      <a:lnTo>
                        <a:pt x="117" y="158"/>
                      </a:lnTo>
                      <a:lnTo>
                        <a:pt x="109" y="162"/>
                      </a:lnTo>
                      <a:lnTo>
                        <a:pt x="97" y="172"/>
                      </a:lnTo>
                      <a:lnTo>
                        <a:pt x="90" y="177"/>
                      </a:lnTo>
                      <a:lnTo>
                        <a:pt x="84" y="182"/>
                      </a:lnTo>
                      <a:lnTo>
                        <a:pt x="77" y="189"/>
                      </a:lnTo>
                      <a:lnTo>
                        <a:pt x="69" y="197"/>
                      </a:lnTo>
                      <a:lnTo>
                        <a:pt x="62" y="205"/>
                      </a:lnTo>
                      <a:lnTo>
                        <a:pt x="54" y="216"/>
                      </a:lnTo>
                      <a:lnTo>
                        <a:pt x="48" y="227"/>
                      </a:lnTo>
                      <a:lnTo>
                        <a:pt x="41" y="235"/>
                      </a:lnTo>
                      <a:lnTo>
                        <a:pt x="37" y="243"/>
                      </a:lnTo>
                      <a:lnTo>
                        <a:pt x="34" y="249"/>
                      </a:lnTo>
                      <a:lnTo>
                        <a:pt x="29" y="260"/>
                      </a:lnTo>
                      <a:lnTo>
                        <a:pt x="26" y="269"/>
                      </a:lnTo>
                      <a:lnTo>
                        <a:pt x="21" y="278"/>
                      </a:lnTo>
                      <a:lnTo>
                        <a:pt x="18" y="293"/>
                      </a:lnTo>
                      <a:lnTo>
                        <a:pt x="14" y="306"/>
                      </a:lnTo>
                      <a:lnTo>
                        <a:pt x="10" y="328"/>
                      </a:lnTo>
                      <a:lnTo>
                        <a:pt x="0" y="326"/>
                      </a:lnTo>
                    </a:path>
                  </a:pathLst>
                </a:custGeom>
                <a:solidFill>
                  <a:srgbClr val="F95AB7"/>
                </a:solidFill>
                <a:ln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CO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Times New Roman" panose="02020603050405020304" pitchFamily="18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3868" name="Freeform 140">
                  <a:extLst>
                    <a:ext uri="{FF2B5EF4-FFF2-40B4-BE49-F238E27FC236}">
                      <a16:creationId xmlns:a16="http://schemas.microsoft.com/office/drawing/2014/main" id="{CBB1502B-7A54-C22A-FC67-D825E42B01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90" y="2866"/>
                  <a:ext cx="14" cy="73"/>
                </a:xfrm>
                <a:custGeom>
                  <a:avLst/>
                  <a:gdLst>
                    <a:gd name="T0" fmla="*/ 0 w 14"/>
                    <a:gd name="T1" fmla="*/ 70 h 73"/>
                    <a:gd name="T2" fmla="*/ 12 w 14"/>
                    <a:gd name="T3" fmla="*/ 72 h 73"/>
                    <a:gd name="T4" fmla="*/ 13 w 14"/>
                    <a:gd name="T5" fmla="*/ 0 h 73"/>
                    <a:gd name="T6" fmla="*/ 7 w 14"/>
                    <a:gd name="T7" fmla="*/ 0 h 73"/>
                    <a:gd name="T8" fmla="*/ 2 w 14"/>
                    <a:gd name="T9" fmla="*/ 3 h 73"/>
                    <a:gd name="T10" fmla="*/ 0 w 14"/>
                    <a:gd name="T11" fmla="*/ 7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" h="73">
                      <a:moveTo>
                        <a:pt x="0" y="70"/>
                      </a:moveTo>
                      <a:lnTo>
                        <a:pt x="12" y="72"/>
                      </a:lnTo>
                      <a:lnTo>
                        <a:pt x="13" y="0"/>
                      </a:lnTo>
                      <a:lnTo>
                        <a:pt x="7" y="0"/>
                      </a:lnTo>
                      <a:lnTo>
                        <a:pt x="2" y="3"/>
                      </a:lnTo>
                      <a:lnTo>
                        <a:pt x="0" y="70"/>
                      </a:lnTo>
                    </a:path>
                  </a:pathLst>
                </a:custGeom>
                <a:solidFill>
                  <a:srgbClr val="F95AB7"/>
                </a:solidFill>
                <a:ln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CO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Times New Roman" panose="02020603050405020304" pitchFamily="18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3869" name="Freeform 141">
                  <a:extLst>
                    <a:ext uri="{FF2B5EF4-FFF2-40B4-BE49-F238E27FC236}">
                      <a16:creationId xmlns:a16="http://schemas.microsoft.com/office/drawing/2014/main" id="{23CCBB91-6938-8373-DD95-AF2970993C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91" y="2707"/>
                  <a:ext cx="16" cy="71"/>
                </a:xfrm>
                <a:custGeom>
                  <a:avLst/>
                  <a:gdLst>
                    <a:gd name="T0" fmla="*/ 5 w 16"/>
                    <a:gd name="T1" fmla="*/ 0 h 71"/>
                    <a:gd name="T2" fmla="*/ 15 w 16"/>
                    <a:gd name="T3" fmla="*/ 3 h 71"/>
                    <a:gd name="T4" fmla="*/ 13 w 16"/>
                    <a:gd name="T5" fmla="*/ 70 h 71"/>
                    <a:gd name="T6" fmla="*/ 0 w 16"/>
                    <a:gd name="T7" fmla="*/ 67 h 71"/>
                    <a:gd name="T8" fmla="*/ 5 w 16"/>
                    <a:gd name="T9" fmla="*/ 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71">
                      <a:moveTo>
                        <a:pt x="5" y="0"/>
                      </a:moveTo>
                      <a:lnTo>
                        <a:pt x="15" y="3"/>
                      </a:lnTo>
                      <a:lnTo>
                        <a:pt x="13" y="70"/>
                      </a:lnTo>
                      <a:lnTo>
                        <a:pt x="0" y="67"/>
                      </a:lnTo>
                      <a:lnTo>
                        <a:pt x="5" y="0"/>
                      </a:lnTo>
                    </a:path>
                  </a:pathLst>
                </a:custGeom>
                <a:solidFill>
                  <a:srgbClr val="F95AB7"/>
                </a:solidFill>
                <a:ln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CO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Times New Roman" panose="02020603050405020304" pitchFamily="18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3870" name="Freeform 142">
                  <a:extLst>
                    <a:ext uri="{FF2B5EF4-FFF2-40B4-BE49-F238E27FC236}">
                      <a16:creationId xmlns:a16="http://schemas.microsoft.com/office/drawing/2014/main" id="{BE7049D9-3509-AE5D-2D5A-6AB37AEA5B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74" y="2708"/>
                  <a:ext cx="174" cy="325"/>
                </a:xfrm>
                <a:custGeom>
                  <a:avLst/>
                  <a:gdLst>
                    <a:gd name="T0" fmla="*/ 1 w 174"/>
                    <a:gd name="T1" fmla="*/ 305 h 325"/>
                    <a:gd name="T2" fmla="*/ 5 w 174"/>
                    <a:gd name="T3" fmla="*/ 284 h 325"/>
                    <a:gd name="T4" fmla="*/ 9 w 174"/>
                    <a:gd name="T5" fmla="*/ 265 h 325"/>
                    <a:gd name="T6" fmla="*/ 15 w 174"/>
                    <a:gd name="T7" fmla="*/ 245 h 325"/>
                    <a:gd name="T8" fmla="*/ 22 w 174"/>
                    <a:gd name="T9" fmla="*/ 223 h 325"/>
                    <a:gd name="T10" fmla="*/ 30 w 174"/>
                    <a:gd name="T11" fmla="*/ 202 h 325"/>
                    <a:gd name="T12" fmla="*/ 42 w 174"/>
                    <a:gd name="T13" fmla="*/ 181 h 325"/>
                    <a:gd name="T14" fmla="*/ 52 w 174"/>
                    <a:gd name="T15" fmla="*/ 162 h 325"/>
                    <a:gd name="T16" fmla="*/ 63 w 174"/>
                    <a:gd name="T17" fmla="*/ 144 h 325"/>
                    <a:gd name="T18" fmla="*/ 75 w 174"/>
                    <a:gd name="T19" fmla="*/ 126 h 325"/>
                    <a:gd name="T20" fmla="*/ 89 w 174"/>
                    <a:gd name="T21" fmla="*/ 109 h 325"/>
                    <a:gd name="T22" fmla="*/ 102 w 174"/>
                    <a:gd name="T23" fmla="*/ 94 h 325"/>
                    <a:gd name="T24" fmla="*/ 116 w 174"/>
                    <a:gd name="T25" fmla="*/ 80 h 325"/>
                    <a:gd name="T26" fmla="*/ 129 w 174"/>
                    <a:gd name="T27" fmla="*/ 74 h 325"/>
                    <a:gd name="T28" fmla="*/ 134 w 174"/>
                    <a:gd name="T29" fmla="*/ 12 h 325"/>
                    <a:gd name="T30" fmla="*/ 139 w 174"/>
                    <a:gd name="T31" fmla="*/ 34 h 325"/>
                    <a:gd name="T32" fmla="*/ 143 w 174"/>
                    <a:gd name="T33" fmla="*/ 49 h 325"/>
                    <a:gd name="T34" fmla="*/ 148 w 174"/>
                    <a:gd name="T35" fmla="*/ 63 h 325"/>
                    <a:gd name="T36" fmla="*/ 153 w 174"/>
                    <a:gd name="T37" fmla="*/ 76 h 325"/>
                    <a:gd name="T38" fmla="*/ 161 w 174"/>
                    <a:gd name="T39" fmla="*/ 94 h 325"/>
                    <a:gd name="T40" fmla="*/ 169 w 174"/>
                    <a:gd name="T41" fmla="*/ 109 h 325"/>
                    <a:gd name="T42" fmla="*/ 171 w 174"/>
                    <a:gd name="T43" fmla="*/ 121 h 325"/>
                    <a:gd name="T44" fmla="*/ 164 w 174"/>
                    <a:gd name="T45" fmla="*/ 130 h 325"/>
                    <a:gd name="T46" fmla="*/ 158 w 174"/>
                    <a:gd name="T47" fmla="*/ 144 h 325"/>
                    <a:gd name="T48" fmla="*/ 153 w 174"/>
                    <a:gd name="T49" fmla="*/ 157 h 325"/>
                    <a:gd name="T50" fmla="*/ 147 w 174"/>
                    <a:gd name="T51" fmla="*/ 171 h 325"/>
                    <a:gd name="T52" fmla="*/ 142 w 174"/>
                    <a:gd name="T53" fmla="*/ 187 h 325"/>
                    <a:gd name="T54" fmla="*/ 137 w 174"/>
                    <a:gd name="T55" fmla="*/ 200 h 325"/>
                    <a:gd name="T56" fmla="*/ 132 w 174"/>
                    <a:gd name="T57" fmla="*/ 213 h 325"/>
                    <a:gd name="T58" fmla="*/ 127 w 174"/>
                    <a:gd name="T59" fmla="*/ 232 h 325"/>
                    <a:gd name="T60" fmla="*/ 118 w 174"/>
                    <a:gd name="T61" fmla="*/ 158 h 325"/>
                    <a:gd name="T62" fmla="*/ 98 w 174"/>
                    <a:gd name="T63" fmla="*/ 171 h 325"/>
                    <a:gd name="T64" fmla="*/ 86 w 174"/>
                    <a:gd name="T65" fmla="*/ 181 h 325"/>
                    <a:gd name="T66" fmla="*/ 70 w 174"/>
                    <a:gd name="T67" fmla="*/ 195 h 325"/>
                    <a:gd name="T68" fmla="*/ 57 w 174"/>
                    <a:gd name="T69" fmla="*/ 211 h 325"/>
                    <a:gd name="T70" fmla="*/ 47 w 174"/>
                    <a:gd name="T71" fmla="*/ 221 h 325"/>
                    <a:gd name="T72" fmla="*/ 37 w 174"/>
                    <a:gd name="T73" fmla="*/ 233 h 325"/>
                    <a:gd name="T74" fmla="*/ 28 w 174"/>
                    <a:gd name="T75" fmla="*/ 249 h 325"/>
                    <a:gd name="T76" fmla="*/ 20 w 174"/>
                    <a:gd name="T77" fmla="*/ 266 h 325"/>
                    <a:gd name="T78" fmla="*/ 12 w 174"/>
                    <a:gd name="T79" fmla="*/ 287 h 325"/>
                    <a:gd name="T80" fmla="*/ 5 w 174"/>
                    <a:gd name="T81" fmla="*/ 308 h 3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74" h="325">
                      <a:moveTo>
                        <a:pt x="0" y="324"/>
                      </a:moveTo>
                      <a:lnTo>
                        <a:pt x="1" y="305"/>
                      </a:lnTo>
                      <a:lnTo>
                        <a:pt x="3" y="297"/>
                      </a:lnTo>
                      <a:lnTo>
                        <a:pt x="5" y="284"/>
                      </a:lnTo>
                      <a:lnTo>
                        <a:pt x="7" y="274"/>
                      </a:lnTo>
                      <a:lnTo>
                        <a:pt x="9" y="265"/>
                      </a:lnTo>
                      <a:lnTo>
                        <a:pt x="11" y="254"/>
                      </a:lnTo>
                      <a:lnTo>
                        <a:pt x="15" y="245"/>
                      </a:lnTo>
                      <a:lnTo>
                        <a:pt x="18" y="234"/>
                      </a:lnTo>
                      <a:lnTo>
                        <a:pt x="22" y="223"/>
                      </a:lnTo>
                      <a:lnTo>
                        <a:pt x="26" y="212"/>
                      </a:lnTo>
                      <a:lnTo>
                        <a:pt x="30" y="202"/>
                      </a:lnTo>
                      <a:lnTo>
                        <a:pt x="36" y="191"/>
                      </a:lnTo>
                      <a:lnTo>
                        <a:pt x="42" y="181"/>
                      </a:lnTo>
                      <a:lnTo>
                        <a:pt x="47" y="170"/>
                      </a:lnTo>
                      <a:lnTo>
                        <a:pt x="52" y="162"/>
                      </a:lnTo>
                      <a:lnTo>
                        <a:pt x="58" y="151"/>
                      </a:lnTo>
                      <a:lnTo>
                        <a:pt x="63" y="144"/>
                      </a:lnTo>
                      <a:lnTo>
                        <a:pt x="69" y="135"/>
                      </a:lnTo>
                      <a:lnTo>
                        <a:pt x="75" y="126"/>
                      </a:lnTo>
                      <a:lnTo>
                        <a:pt x="83" y="117"/>
                      </a:lnTo>
                      <a:lnTo>
                        <a:pt x="89" y="109"/>
                      </a:lnTo>
                      <a:lnTo>
                        <a:pt x="95" y="101"/>
                      </a:lnTo>
                      <a:lnTo>
                        <a:pt x="102" y="94"/>
                      </a:lnTo>
                      <a:lnTo>
                        <a:pt x="109" y="86"/>
                      </a:lnTo>
                      <a:lnTo>
                        <a:pt x="116" y="80"/>
                      </a:lnTo>
                      <a:lnTo>
                        <a:pt x="123" y="76"/>
                      </a:lnTo>
                      <a:lnTo>
                        <a:pt x="129" y="74"/>
                      </a:lnTo>
                      <a:lnTo>
                        <a:pt x="131" y="0"/>
                      </a:lnTo>
                      <a:lnTo>
                        <a:pt x="134" y="12"/>
                      </a:lnTo>
                      <a:lnTo>
                        <a:pt x="136" y="22"/>
                      </a:lnTo>
                      <a:lnTo>
                        <a:pt x="139" y="34"/>
                      </a:lnTo>
                      <a:lnTo>
                        <a:pt x="141" y="41"/>
                      </a:lnTo>
                      <a:lnTo>
                        <a:pt x="143" y="49"/>
                      </a:lnTo>
                      <a:lnTo>
                        <a:pt x="145" y="56"/>
                      </a:lnTo>
                      <a:lnTo>
                        <a:pt x="148" y="63"/>
                      </a:lnTo>
                      <a:lnTo>
                        <a:pt x="150" y="70"/>
                      </a:lnTo>
                      <a:lnTo>
                        <a:pt x="153" y="76"/>
                      </a:lnTo>
                      <a:lnTo>
                        <a:pt x="158" y="85"/>
                      </a:lnTo>
                      <a:lnTo>
                        <a:pt x="161" y="94"/>
                      </a:lnTo>
                      <a:lnTo>
                        <a:pt x="165" y="102"/>
                      </a:lnTo>
                      <a:lnTo>
                        <a:pt x="169" y="109"/>
                      </a:lnTo>
                      <a:lnTo>
                        <a:pt x="173" y="115"/>
                      </a:lnTo>
                      <a:lnTo>
                        <a:pt x="171" y="121"/>
                      </a:lnTo>
                      <a:lnTo>
                        <a:pt x="168" y="125"/>
                      </a:lnTo>
                      <a:lnTo>
                        <a:pt x="164" y="130"/>
                      </a:lnTo>
                      <a:lnTo>
                        <a:pt x="162" y="137"/>
                      </a:lnTo>
                      <a:lnTo>
                        <a:pt x="158" y="144"/>
                      </a:lnTo>
                      <a:lnTo>
                        <a:pt x="155" y="151"/>
                      </a:lnTo>
                      <a:lnTo>
                        <a:pt x="153" y="157"/>
                      </a:lnTo>
                      <a:lnTo>
                        <a:pt x="149" y="164"/>
                      </a:lnTo>
                      <a:lnTo>
                        <a:pt x="147" y="171"/>
                      </a:lnTo>
                      <a:lnTo>
                        <a:pt x="145" y="178"/>
                      </a:lnTo>
                      <a:lnTo>
                        <a:pt x="142" y="187"/>
                      </a:lnTo>
                      <a:lnTo>
                        <a:pt x="139" y="192"/>
                      </a:lnTo>
                      <a:lnTo>
                        <a:pt x="137" y="200"/>
                      </a:lnTo>
                      <a:lnTo>
                        <a:pt x="135" y="207"/>
                      </a:lnTo>
                      <a:lnTo>
                        <a:pt x="132" y="213"/>
                      </a:lnTo>
                      <a:lnTo>
                        <a:pt x="130" y="222"/>
                      </a:lnTo>
                      <a:lnTo>
                        <a:pt x="127" y="232"/>
                      </a:lnTo>
                      <a:lnTo>
                        <a:pt x="128" y="154"/>
                      </a:lnTo>
                      <a:lnTo>
                        <a:pt x="118" y="158"/>
                      </a:lnTo>
                      <a:lnTo>
                        <a:pt x="112" y="162"/>
                      </a:lnTo>
                      <a:lnTo>
                        <a:pt x="98" y="171"/>
                      </a:lnTo>
                      <a:lnTo>
                        <a:pt x="92" y="176"/>
                      </a:lnTo>
                      <a:lnTo>
                        <a:pt x="86" y="181"/>
                      </a:lnTo>
                      <a:lnTo>
                        <a:pt x="77" y="189"/>
                      </a:lnTo>
                      <a:lnTo>
                        <a:pt x="70" y="195"/>
                      </a:lnTo>
                      <a:lnTo>
                        <a:pt x="63" y="202"/>
                      </a:lnTo>
                      <a:lnTo>
                        <a:pt x="57" y="211"/>
                      </a:lnTo>
                      <a:lnTo>
                        <a:pt x="52" y="216"/>
                      </a:lnTo>
                      <a:lnTo>
                        <a:pt x="47" y="221"/>
                      </a:lnTo>
                      <a:lnTo>
                        <a:pt x="42" y="227"/>
                      </a:lnTo>
                      <a:lnTo>
                        <a:pt x="37" y="233"/>
                      </a:lnTo>
                      <a:lnTo>
                        <a:pt x="32" y="243"/>
                      </a:lnTo>
                      <a:lnTo>
                        <a:pt x="28" y="249"/>
                      </a:lnTo>
                      <a:lnTo>
                        <a:pt x="23" y="258"/>
                      </a:lnTo>
                      <a:lnTo>
                        <a:pt x="20" y="266"/>
                      </a:lnTo>
                      <a:lnTo>
                        <a:pt x="15" y="277"/>
                      </a:lnTo>
                      <a:lnTo>
                        <a:pt x="12" y="287"/>
                      </a:lnTo>
                      <a:lnTo>
                        <a:pt x="9" y="297"/>
                      </a:lnTo>
                      <a:lnTo>
                        <a:pt x="5" y="308"/>
                      </a:lnTo>
                      <a:lnTo>
                        <a:pt x="0" y="324"/>
                      </a:lnTo>
                    </a:path>
                  </a:pathLst>
                </a:custGeom>
                <a:solidFill>
                  <a:srgbClr val="CF0E30"/>
                </a:solidFill>
                <a:ln w="12700" cap="rnd" cmpd="sng">
                  <a:solidFill>
                    <a:schemeClr val="tx2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CO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Times New Roman" panose="02020603050405020304" pitchFamily="18" charset="0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73920" name="Group 192">
              <a:extLst>
                <a:ext uri="{FF2B5EF4-FFF2-40B4-BE49-F238E27FC236}">
                  <a16:creationId xmlns:a16="http://schemas.microsoft.com/office/drawing/2014/main" id="{EF572BBF-800F-4B03-CAF6-1BDEC4B3B3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35" y="972"/>
              <a:ext cx="874" cy="1183"/>
              <a:chOff x="2335" y="972"/>
              <a:chExt cx="874" cy="1183"/>
            </a:xfrm>
          </p:grpSpPr>
          <p:grpSp>
            <p:nvGrpSpPr>
              <p:cNvPr id="73919" name="Group 191">
                <a:extLst>
                  <a:ext uri="{FF2B5EF4-FFF2-40B4-BE49-F238E27FC236}">
                    <a16:creationId xmlns:a16="http://schemas.microsoft.com/office/drawing/2014/main" id="{FDCB9DF6-CC8D-497E-99BD-2D973AD0B5E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86" y="972"/>
                <a:ext cx="786" cy="1183"/>
                <a:chOff x="2386" y="972"/>
                <a:chExt cx="786" cy="1183"/>
              </a:xfrm>
            </p:grpSpPr>
            <p:sp>
              <p:nvSpPr>
                <p:cNvPr id="73835" name="Freeform 107">
                  <a:extLst>
                    <a:ext uri="{FF2B5EF4-FFF2-40B4-BE49-F238E27FC236}">
                      <a16:creationId xmlns:a16="http://schemas.microsoft.com/office/drawing/2014/main" id="{E4FEB109-597B-544E-70F9-00A2E30C54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8" y="972"/>
                  <a:ext cx="775" cy="1183"/>
                </a:xfrm>
                <a:custGeom>
                  <a:avLst/>
                  <a:gdLst>
                    <a:gd name="T0" fmla="*/ 390 w 775"/>
                    <a:gd name="T1" fmla="*/ 1182 h 1183"/>
                    <a:gd name="T2" fmla="*/ 774 w 775"/>
                    <a:gd name="T3" fmla="*/ 978 h 1183"/>
                    <a:gd name="T4" fmla="*/ 774 w 775"/>
                    <a:gd name="T5" fmla="*/ 0 h 1183"/>
                    <a:gd name="T6" fmla="*/ 0 w 775"/>
                    <a:gd name="T7" fmla="*/ 0 h 1183"/>
                    <a:gd name="T8" fmla="*/ 0 w 775"/>
                    <a:gd name="T9" fmla="*/ 978 h 1183"/>
                    <a:gd name="T10" fmla="*/ 390 w 775"/>
                    <a:gd name="T11" fmla="*/ 1182 h 11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75" h="1183">
                      <a:moveTo>
                        <a:pt x="390" y="1182"/>
                      </a:moveTo>
                      <a:lnTo>
                        <a:pt x="774" y="978"/>
                      </a:lnTo>
                      <a:lnTo>
                        <a:pt x="774" y="0"/>
                      </a:lnTo>
                      <a:lnTo>
                        <a:pt x="0" y="0"/>
                      </a:lnTo>
                      <a:lnTo>
                        <a:pt x="0" y="978"/>
                      </a:lnTo>
                      <a:lnTo>
                        <a:pt x="390" y="1182"/>
                      </a:lnTo>
                    </a:path>
                  </a:pathLst>
                </a:custGeom>
                <a:solidFill>
                  <a:srgbClr val="FCFEB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 cmpd="sng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CO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Times New Roman" panose="02020603050405020304" pitchFamily="18" charset="0"/>
                    <a:ea typeface="+mn-ea"/>
                    <a:cs typeface="+mn-cs"/>
                  </a:endParaRPr>
                </a:p>
              </p:txBody>
            </p:sp>
            <p:grpSp>
              <p:nvGrpSpPr>
                <p:cNvPr id="73916" name="Group 188">
                  <a:extLst>
                    <a:ext uri="{FF2B5EF4-FFF2-40B4-BE49-F238E27FC236}">
                      <a16:creationId xmlns:a16="http://schemas.microsoft.com/office/drawing/2014/main" id="{501BCFB2-98C3-DA30-B2BF-27B04493152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86" y="1308"/>
                  <a:ext cx="786" cy="324"/>
                  <a:chOff x="2382" y="1308"/>
                  <a:chExt cx="766" cy="324"/>
                </a:xfrm>
              </p:grpSpPr>
              <p:sp>
                <p:nvSpPr>
                  <p:cNvPr id="73872" name="Line 144">
                    <a:extLst>
                      <a:ext uri="{FF2B5EF4-FFF2-40B4-BE49-F238E27FC236}">
                        <a16:creationId xmlns:a16="http://schemas.microsoft.com/office/drawing/2014/main" id="{DFAA8447-851C-724C-E890-4B878F8D04F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386" y="1308"/>
                    <a:ext cx="742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CO" sz="9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uLnTx/>
                      <a:uFillTx/>
                      <a:latin typeface="Times New Roman" panose="02020603050405020304" pitchFamily="18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73873" name="Line 145">
                    <a:extLst>
                      <a:ext uri="{FF2B5EF4-FFF2-40B4-BE49-F238E27FC236}">
                        <a16:creationId xmlns:a16="http://schemas.microsoft.com/office/drawing/2014/main" id="{8D9C36B8-CD81-C9E9-737C-601583966D1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382" y="1632"/>
                    <a:ext cx="76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CO" sz="9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uLnTx/>
                      <a:uFillTx/>
                      <a:latin typeface="Times New Roman" panose="02020603050405020304" pitchFamily="18" charset="0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73874" name="Line 146">
                  <a:extLst>
                    <a:ext uri="{FF2B5EF4-FFF2-40B4-BE49-F238E27FC236}">
                      <a16:creationId xmlns:a16="http://schemas.microsoft.com/office/drawing/2014/main" id="{9BFF3FB2-D391-6B1D-413F-465C6BF0DC5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02" y="1956"/>
                  <a:ext cx="742" cy="0"/>
                </a:xfrm>
                <a:prstGeom prst="line">
                  <a:avLst/>
                </a:prstGeom>
                <a:noFill/>
                <a:ln w="127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CO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Times New Roman" panose="02020603050405020304" pitchFamily="18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73840" name="Rectangle 112">
                <a:extLst>
                  <a:ext uri="{FF2B5EF4-FFF2-40B4-BE49-F238E27FC236}">
                    <a16:creationId xmlns:a16="http://schemas.microsoft.com/office/drawing/2014/main" id="{BF4AAE97-628F-DBC8-73D5-18020EDC2A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6" y="976"/>
                <a:ext cx="832" cy="20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s-CO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 panose="020B0606020202030204" pitchFamily="34" charset="0"/>
                    <a:ea typeface="+mn-ea"/>
                    <a:cs typeface="+mn-cs"/>
                  </a:rPr>
                  <a:t>Desarrollar el pa- quete de definición del proyecto</a:t>
                </a:r>
              </a:p>
            </p:txBody>
          </p:sp>
          <p:sp>
            <p:nvSpPr>
              <p:cNvPr id="73841" name="Rectangle 113">
                <a:extLst>
                  <a:ext uri="{FF2B5EF4-FFF2-40B4-BE49-F238E27FC236}">
                    <a16:creationId xmlns:a16="http://schemas.microsoft.com/office/drawing/2014/main" id="{374EEA34-6CDB-466D-07F4-5BD2B52F99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5" y="1624"/>
                <a:ext cx="874" cy="27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s-CO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 panose="020B0606020202030204" pitchFamily="34" charset="0"/>
                    <a:ea typeface="+mn-ea"/>
                    <a:cs typeface="+mn-cs"/>
                  </a:rPr>
                  <a:t>Preparar el paquete para la autorización</a:t>
                </a:r>
              </a:p>
              <a:p>
                <a:pPr marL="0" marR="0" lvl="0" indent="0" algn="ctr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s-CO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 panose="020B0606020202030204" pitchFamily="34" charset="0"/>
                    <a:ea typeface="+mn-ea"/>
                    <a:cs typeface="+mn-cs"/>
                  </a:rPr>
                  <a:t>del proyecto</a:t>
                </a:r>
              </a:p>
            </p:txBody>
          </p:sp>
          <p:sp>
            <p:nvSpPr>
              <p:cNvPr id="73871" name="Rectangle 143">
                <a:extLst>
                  <a:ext uri="{FF2B5EF4-FFF2-40B4-BE49-F238E27FC236}">
                    <a16:creationId xmlns:a16="http://schemas.microsoft.com/office/drawing/2014/main" id="{139F6645-8A62-5B49-8132-6497DC0450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6" y="1300"/>
                <a:ext cx="832" cy="20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s-CO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 panose="020B0606020202030204" pitchFamily="34" charset="0"/>
                    <a:ea typeface="+mn-ea"/>
                    <a:cs typeface="+mn-cs"/>
                  </a:rPr>
                  <a:t>Establecer proceso de contratación (DSO)</a:t>
                </a:r>
              </a:p>
            </p:txBody>
          </p:sp>
        </p:grpSp>
      </p:grpSp>
      <p:grpSp>
        <p:nvGrpSpPr>
          <p:cNvPr id="73964" name="Group 236">
            <a:extLst>
              <a:ext uri="{FF2B5EF4-FFF2-40B4-BE49-F238E27FC236}">
                <a16:creationId xmlns:a16="http://schemas.microsoft.com/office/drawing/2014/main" id="{D2BB0795-1AD9-63D5-004D-F073D84F0A89}"/>
              </a:ext>
            </a:extLst>
          </p:cNvPr>
          <p:cNvGrpSpPr>
            <a:grpSpLocks/>
          </p:cNvGrpSpPr>
          <p:nvPr/>
        </p:nvGrpSpPr>
        <p:grpSpPr bwMode="auto">
          <a:xfrm>
            <a:off x="8139113" y="1550988"/>
            <a:ext cx="2341563" cy="4094163"/>
            <a:chOff x="4240" y="760"/>
            <a:chExt cx="1475" cy="2579"/>
          </a:xfrm>
        </p:grpSpPr>
        <p:grpSp>
          <p:nvGrpSpPr>
            <p:cNvPr id="73960" name="Group 232">
              <a:extLst>
                <a:ext uri="{FF2B5EF4-FFF2-40B4-BE49-F238E27FC236}">
                  <a16:creationId xmlns:a16="http://schemas.microsoft.com/office/drawing/2014/main" id="{252A49AF-81D6-B015-2C56-76D46E0384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40" y="2036"/>
              <a:ext cx="1475" cy="1303"/>
              <a:chOff x="4240" y="2036"/>
              <a:chExt cx="1475" cy="1303"/>
            </a:xfrm>
          </p:grpSpPr>
          <p:sp>
            <p:nvSpPr>
              <p:cNvPr id="73881" name="Rectangle 153">
                <a:extLst>
                  <a:ext uri="{FF2B5EF4-FFF2-40B4-BE49-F238E27FC236}">
                    <a16:creationId xmlns:a16="http://schemas.microsoft.com/office/drawing/2014/main" id="{4EB57982-23CD-6673-3514-11D1AF3278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6" y="2164"/>
                <a:ext cx="664" cy="280"/>
              </a:xfrm>
              <a:prstGeom prst="rect">
                <a:avLst/>
              </a:prstGeom>
              <a:solidFill>
                <a:srgbClr val="33CC33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accent1"/>
                </a:outerShdw>
              </a:effectLst>
            </p:spPr>
            <p:txBody>
              <a:bodyPr wrap="none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CO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3882" name="Rectangle 154">
                <a:extLst>
                  <a:ext uri="{FF2B5EF4-FFF2-40B4-BE49-F238E27FC236}">
                    <a16:creationId xmlns:a16="http://schemas.microsoft.com/office/drawing/2014/main" id="{8CA99ECF-8F01-FE97-833C-CB35A12174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5" y="2228"/>
                <a:ext cx="371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488" tIns="44450" rIns="90488" bIns="44450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s-CO" sz="9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 panose="020B0606020202030204" pitchFamily="34" charset="0"/>
                    <a:ea typeface="+mn-ea"/>
                    <a:cs typeface="+mn-cs"/>
                  </a:rPr>
                  <a:t>OPERAR</a:t>
                </a:r>
              </a:p>
            </p:txBody>
          </p:sp>
          <p:sp>
            <p:nvSpPr>
              <p:cNvPr id="73886" name="Rectangle 158">
                <a:extLst>
                  <a:ext uri="{FF2B5EF4-FFF2-40B4-BE49-F238E27FC236}">
                    <a16:creationId xmlns:a16="http://schemas.microsoft.com/office/drawing/2014/main" id="{9637F099-2FA2-A29F-C971-770E4635BB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1" y="3021"/>
                <a:ext cx="1194" cy="318"/>
              </a:xfrm>
              <a:prstGeom prst="rect">
                <a:avLst/>
              </a:prstGeom>
              <a:noFill/>
              <a:ln w="12700">
                <a:solidFill>
                  <a:schemeClr val="bg2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>
                <a:spAutoFit/>
              </a:bodyPr>
              <a:lstStyle/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s-CO" sz="9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 panose="020B0606020202030204" pitchFamily="34" charset="0"/>
                    <a:ea typeface="+mn-ea"/>
                    <a:cs typeface="+mn-cs"/>
                  </a:rPr>
                  <a:t>Puesta en operación del proyecto y análisis del cumplimiento de las ex-pectativas del negocio</a:t>
                </a:r>
              </a:p>
            </p:txBody>
          </p:sp>
          <p:grpSp>
            <p:nvGrpSpPr>
              <p:cNvPr id="73947" name="Group 219">
                <a:extLst>
                  <a:ext uri="{FF2B5EF4-FFF2-40B4-BE49-F238E27FC236}">
                    <a16:creationId xmlns:a16="http://schemas.microsoft.com/office/drawing/2014/main" id="{87B17505-774F-6644-8B63-CA9C880A919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40" y="2036"/>
                <a:ext cx="500" cy="276"/>
                <a:chOff x="4240" y="2036"/>
                <a:chExt cx="500" cy="276"/>
              </a:xfrm>
            </p:grpSpPr>
            <p:sp>
              <p:nvSpPr>
                <p:cNvPr id="73889" name="Line 161">
                  <a:extLst>
                    <a:ext uri="{FF2B5EF4-FFF2-40B4-BE49-F238E27FC236}">
                      <a16:creationId xmlns:a16="http://schemas.microsoft.com/office/drawing/2014/main" id="{C43290D1-754B-6CAF-D1F3-4AD782CA5ED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622" y="2304"/>
                  <a:ext cx="118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CO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Times New Roman" panose="02020603050405020304" pitchFamily="18" charset="0"/>
                    <a:ea typeface="+mn-ea"/>
                    <a:cs typeface="+mn-cs"/>
                  </a:endParaRPr>
                </a:p>
              </p:txBody>
            </p:sp>
            <p:grpSp>
              <p:nvGrpSpPr>
                <p:cNvPr id="73943" name="Group 215">
                  <a:extLst>
                    <a:ext uri="{FF2B5EF4-FFF2-40B4-BE49-F238E27FC236}">
                      <a16:creationId xmlns:a16="http://schemas.microsoft.com/office/drawing/2014/main" id="{AE8FD7A2-DD05-3333-94DC-989EBFE5ACA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40" y="2036"/>
                  <a:ext cx="273" cy="276"/>
                  <a:chOff x="4240" y="2036"/>
                  <a:chExt cx="273" cy="276"/>
                </a:xfrm>
              </p:grpSpPr>
              <p:sp>
                <p:nvSpPr>
                  <p:cNvPr id="73891" name="Freeform 163">
                    <a:extLst>
                      <a:ext uri="{FF2B5EF4-FFF2-40B4-BE49-F238E27FC236}">
                        <a16:creationId xmlns:a16="http://schemas.microsoft.com/office/drawing/2014/main" id="{3F4582DE-DABB-36D2-31B0-648DEA75588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40" y="2036"/>
                    <a:ext cx="273" cy="177"/>
                  </a:xfrm>
                  <a:custGeom>
                    <a:avLst/>
                    <a:gdLst>
                      <a:gd name="T0" fmla="*/ 272 w 273"/>
                      <a:gd name="T1" fmla="*/ 176 h 177"/>
                      <a:gd name="T2" fmla="*/ 272 w 273"/>
                      <a:gd name="T3" fmla="*/ 0 h 177"/>
                      <a:gd name="T4" fmla="*/ 0 w 273"/>
                      <a:gd name="T5" fmla="*/ 0 h 177"/>
                      <a:gd name="T6" fmla="*/ 0 w 273"/>
                      <a:gd name="T7" fmla="*/ 128 h 1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73" h="177">
                        <a:moveTo>
                          <a:pt x="272" y="176"/>
                        </a:moveTo>
                        <a:lnTo>
                          <a:pt x="272" y="0"/>
                        </a:lnTo>
                        <a:lnTo>
                          <a:pt x="0" y="0"/>
                        </a:lnTo>
                        <a:lnTo>
                          <a:pt x="0" y="128"/>
                        </a:lnTo>
                      </a:path>
                    </a:pathLst>
                  </a:custGeom>
                  <a:noFill/>
                  <a:ln w="12700" cap="rnd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CO" sz="9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uLnTx/>
                      <a:uFillTx/>
                      <a:latin typeface="Times New Roman" panose="02020603050405020304" pitchFamily="18" charset="0"/>
                      <a:ea typeface="+mn-ea"/>
                      <a:cs typeface="+mn-cs"/>
                    </a:endParaRPr>
                  </a:p>
                </p:txBody>
              </p:sp>
              <p:grpSp>
                <p:nvGrpSpPr>
                  <p:cNvPr id="73942" name="Group 214">
                    <a:extLst>
                      <a:ext uri="{FF2B5EF4-FFF2-40B4-BE49-F238E27FC236}">
                        <a16:creationId xmlns:a16="http://schemas.microsoft.com/office/drawing/2014/main" id="{4EAEEB0D-25D1-0179-7A5A-8D4A9DD570C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4307" y="2063"/>
                    <a:ext cx="193" cy="249"/>
                    <a:chOff x="4307" y="2063"/>
                    <a:chExt cx="193" cy="249"/>
                  </a:xfrm>
                </p:grpSpPr>
                <p:sp>
                  <p:nvSpPr>
                    <p:cNvPr id="73893" name="Rectangle 165">
                      <a:extLst>
                        <a:ext uri="{FF2B5EF4-FFF2-40B4-BE49-F238E27FC236}">
                          <a16:creationId xmlns:a16="http://schemas.microsoft.com/office/drawing/2014/main" id="{27632AC9-424D-EA56-A859-123AAAF8BB3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26" y="2063"/>
                      <a:ext cx="107" cy="119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>
                      <a:outerShdw dist="53882" dir="2700000" algn="ctr" rotWithShape="0">
                        <a:srgbClr val="618FFD"/>
                      </a:outerShdw>
                    </a:effectLst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CO" sz="9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73894" name="Freeform 166">
                      <a:extLst>
                        <a:ext uri="{FF2B5EF4-FFF2-40B4-BE49-F238E27FC236}">
                          <a16:creationId xmlns:a16="http://schemas.microsoft.com/office/drawing/2014/main" id="{96288A4F-3028-0262-EB0B-D1659D1C0AC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342" y="2063"/>
                      <a:ext cx="95" cy="124"/>
                    </a:xfrm>
                    <a:custGeom>
                      <a:avLst/>
                      <a:gdLst>
                        <a:gd name="T0" fmla="*/ 94 w 95"/>
                        <a:gd name="T1" fmla="*/ 25 h 124"/>
                        <a:gd name="T2" fmla="*/ 61 w 95"/>
                        <a:gd name="T3" fmla="*/ 0 h 124"/>
                        <a:gd name="T4" fmla="*/ 0 w 95"/>
                        <a:gd name="T5" fmla="*/ 64 h 124"/>
                        <a:gd name="T6" fmla="*/ 76 w 95"/>
                        <a:gd name="T7" fmla="*/ 123 h 124"/>
                        <a:gd name="T8" fmla="*/ 94 w 95"/>
                        <a:gd name="T9" fmla="*/ 123 h 124"/>
                        <a:gd name="T10" fmla="*/ 94 w 95"/>
                        <a:gd name="T11" fmla="*/ 25 h 12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95" h="124">
                          <a:moveTo>
                            <a:pt x="94" y="25"/>
                          </a:moveTo>
                          <a:lnTo>
                            <a:pt x="61" y="0"/>
                          </a:lnTo>
                          <a:lnTo>
                            <a:pt x="0" y="64"/>
                          </a:lnTo>
                          <a:lnTo>
                            <a:pt x="76" y="123"/>
                          </a:lnTo>
                          <a:lnTo>
                            <a:pt x="94" y="123"/>
                          </a:lnTo>
                          <a:lnTo>
                            <a:pt x="94" y="25"/>
                          </a:lnTo>
                        </a:path>
                      </a:pathLst>
                    </a:custGeom>
                    <a:solidFill>
                      <a:schemeClr val="accent2"/>
                    </a:solidFill>
                    <a:ln w="12700" cap="rnd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CO" sz="9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73895" name="Rectangle 167">
                      <a:extLst>
                        <a:ext uri="{FF2B5EF4-FFF2-40B4-BE49-F238E27FC236}">
                          <a16:creationId xmlns:a16="http://schemas.microsoft.com/office/drawing/2014/main" id="{699D8D4E-3C68-5E55-A228-5391C220111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8720000">
                      <a:off x="4379" y="2111"/>
                      <a:ext cx="41" cy="19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CO" sz="9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73896" name="Freeform 168">
                      <a:extLst>
                        <a:ext uri="{FF2B5EF4-FFF2-40B4-BE49-F238E27FC236}">
                          <a16:creationId xmlns:a16="http://schemas.microsoft.com/office/drawing/2014/main" id="{B8765FF7-1C5D-347C-6C4A-0541C1E899E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342" y="2128"/>
                      <a:ext cx="76" cy="59"/>
                    </a:xfrm>
                    <a:custGeom>
                      <a:avLst/>
                      <a:gdLst>
                        <a:gd name="T0" fmla="*/ 0 w 76"/>
                        <a:gd name="T1" fmla="*/ 0 h 59"/>
                        <a:gd name="T2" fmla="*/ 0 w 76"/>
                        <a:gd name="T3" fmla="*/ 3 h 59"/>
                        <a:gd name="T4" fmla="*/ 0 w 76"/>
                        <a:gd name="T5" fmla="*/ 5 h 59"/>
                        <a:gd name="T6" fmla="*/ 1 w 76"/>
                        <a:gd name="T7" fmla="*/ 8 h 59"/>
                        <a:gd name="T8" fmla="*/ 2 w 76"/>
                        <a:gd name="T9" fmla="*/ 10 h 59"/>
                        <a:gd name="T10" fmla="*/ 3 w 76"/>
                        <a:gd name="T11" fmla="*/ 13 h 59"/>
                        <a:gd name="T12" fmla="*/ 4 w 76"/>
                        <a:gd name="T13" fmla="*/ 15 h 59"/>
                        <a:gd name="T14" fmla="*/ 5 w 76"/>
                        <a:gd name="T15" fmla="*/ 18 h 59"/>
                        <a:gd name="T16" fmla="*/ 55 w 76"/>
                        <a:gd name="T17" fmla="*/ 57 h 59"/>
                        <a:gd name="T18" fmla="*/ 75 w 76"/>
                        <a:gd name="T19" fmla="*/ 58 h 59"/>
                        <a:gd name="T20" fmla="*/ 0 w 76"/>
                        <a:gd name="T21" fmla="*/ 0 h 5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</a:cxnLst>
                      <a:rect l="0" t="0" r="r" b="b"/>
                      <a:pathLst>
                        <a:path w="76" h="59">
                          <a:moveTo>
                            <a:pt x="0" y="0"/>
                          </a:moveTo>
                          <a:lnTo>
                            <a:pt x="0" y="3"/>
                          </a:lnTo>
                          <a:lnTo>
                            <a:pt x="0" y="5"/>
                          </a:lnTo>
                          <a:lnTo>
                            <a:pt x="1" y="8"/>
                          </a:lnTo>
                          <a:lnTo>
                            <a:pt x="2" y="10"/>
                          </a:lnTo>
                          <a:lnTo>
                            <a:pt x="3" y="13"/>
                          </a:lnTo>
                          <a:lnTo>
                            <a:pt x="4" y="15"/>
                          </a:lnTo>
                          <a:lnTo>
                            <a:pt x="5" y="18"/>
                          </a:lnTo>
                          <a:lnTo>
                            <a:pt x="55" y="57"/>
                          </a:lnTo>
                          <a:lnTo>
                            <a:pt x="75" y="58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F76681"/>
                    </a:solidFill>
                    <a:ln w="12700" cap="rnd" cmpd="sng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CO" sz="9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73897" name="Rectangle 169">
                      <a:extLst>
                        <a:ext uri="{FF2B5EF4-FFF2-40B4-BE49-F238E27FC236}">
                          <a16:creationId xmlns:a16="http://schemas.microsoft.com/office/drawing/2014/main" id="{80660D3B-F626-E66D-C064-0911A5F6D28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07" y="2190"/>
                      <a:ext cx="193" cy="12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12700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lIns="52388" tIns="26988" rIns="52388" bIns="26988">
                      <a:spAutoFit/>
                    </a:bodyPr>
                    <a:lstStyle>
                      <a:lvl1pPr defTabSz="29845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261938" defTabSz="29845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522288" defTabSz="29845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784225" defTabSz="29845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1044575" defTabSz="298450"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1501775" defTabSz="29845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1958975" defTabSz="29845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2416175" defTabSz="29845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2873375" defTabSz="29845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29845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s-CO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DSD</a:t>
                      </a:r>
                    </a:p>
                  </p:txBody>
                </p:sp>
              </p:grpSp>
            </p:grpSp>
          </p:grpSp>
          <p:grpSp>
            <p:nvGrpSpPr>
              <p:cNvPr id="73946" name="Group 218">
                <a:extLst>
                  <a:ext uri="{FF2B5EF4-FFF2-40B4-BE49-F238E27FC236}">
                    <a16:creationId xmlns:a16="http://schemas.microsoft.com/office/drawing/2014/main" id="{7B41DC59-8BA5-5BCF-E233-4EE2DB5911C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14" y="2744"/>
                <a:ext cx="199" cy="299"/>
                <a:chOff x="4814" y="2744"/>
                <a:chExt cx="199" cy="299"/>
              </a:xfrm>
            </p:grpSpPr>
            <p:sp>
              <p:nvSpPr>
                <p:cNvPr id="73899" name="Freeform 171">
                  <a:extLst>
                    <a:ext uri="{FF2B5EF4-FFF2-40B4-BE49-F238E27FC236}">
                      <a16:creationId xmlns:a16="http://schemas.microsoft.com/office/drawing/2014/main" id="{501630D8-521B-C0FD-ADB5-999E440C2F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14" y="2744"/>
                  <a:ext cx="199" cy="277"/>
                </a:xfrm>
                <a:custGeom>
                  <a:avLst/>
                  <a:gdLst>
                    <a:gd name="T0" fmla="*/ 14 w 199"/>
                    <a:gd name="T1" fmla="*/ 5 h 277"/>
                    <a:gd name="T2" fmla="*/ 26 w 199"/>
                    <a:gd name="T3" fmla="*/ 10 h 277"/>
                    <a:gd name="T4" fmla="*/ 39 w 199"/>
                    <a:gd name="T5" fmla="*/ 16 h 277"/>
                    <a:gd name="T6" fmla="*/ 51 w 199"/>
                    <a:gd name="T7" fmla="*/ 25 h 277"/>
                    <a:gd name="T8" fmla="*/ 64 w 199"/>
                    <a:gd name="T9" fmla="*/ 38 h 277"/>
                    <a:gd name="T10" fmla="*/ 76 w 199"/>
                    <a:gd name="T11" fmla="*/ 52 h 277"/>
                    <a:gd name="T12" fmla="*/ 90 w 199"/>
                    <a:gd name="T13" fmla="*/ 71 h 277"/>
                    <a:gd name="T14" fmla="*/ 100 w 199"/>
                    <a:gd name="T15" fmla="*/ 89 h 277"/>
                    <a:gd name="T16" fmla="*/ 112 w 199"/>
                    <a:gd name="T17" fmla="*/ 106 h 277"/>
                    <a:gd name="T18" fmla="*/ 122 w 199"/>
                    <a:gd name="T19" fmla="*/ 124 h 277"/>
                    <a:gd name="T20" fmla="*/ 131 w 199"/>
                    <a:gd name="T21" fmla="*/ 147 h 277"/>
                    <a:gd name="T22" fmla="*/ 140 w 199"/>
                    <a:gd name="T23" fmla="*/ 169 h 277"/>
                    <a:gd name="T24" fmla="*/ 148 w 199"/>
                    <a:gd name="T25" fmla="*/ 191 h 277"/>
                    <a:gd name="T26" fmla="*/ 152 w 199"/>
                    <a:gd name="T27" fmla="*/ 211 h 277"/>
                    <a:gd name="T28" fmla="*/ 190 w 199"/>
                    <a:gd name="T29" fmla="*/ 222 h 277"/>
                    <a:gd name="T30" fmla="*/ 175 w 199"/>
                    <a:gd name="T31" fmla="*/ 226 h 277"/>
                    <a:gd name="T32" fmla="*/ 167 w 199"/>
                    <a:gd name="T33" fmla="*/ 234 h 277"/>
                    <a:gd name="T34" fmla="*/ 158 w 199"/>
                    <a:gd name="T35" fmla="*/ 240 h 277"/>
                    <a:gd name="T36" fmla="*/ 149 w 199"/>
                    <a:gd name="T37" fmla="*/ 247 h 277"/>
                    <a:gd name="T38" fmla="*/ 138 w 199"/>
                    <a:gd name="T39" fmla="*/ 260 h 277"/>
                    <a:gd name="T40" fmla="*/ 128 w 199"/>
                    <a:gd name="T41" fmla="*/ 271 h 277"/>
                    <a:gd name="T42" fmla="*/ 122 w 199"/>
                    <a:gd name="T43" fmla="*/ 272 h 277"/>
                    <a:gd name="T44" fmla="*/ 115 w 199"/>
                    <a:gd name="T45" fmla="*/ 262 h 277"/>
                    <a:gd name="T46" fmla="*/ 107 w 199"/>
                    <a:gd name="T47" fmla="*/ 251 h 277"/>
                    <a:gd name="T48" fmla="*/ 99 w 199"/>
                    <a:gd name="T49" fmla="*/ 241 h 277"/>
                    <a:gd name="T50" fmla="*/ 91 w 199"/>
                    <a:gd name="T51" fmla="*/ 232 h 277"/>
                    <a:gd name="T52" fmla="*/ 81 w 199"/>
                    <a:gd name="T53" fmla="*/ 223 h 277"/>
                    <a:gd name="T54" fmla="*/ 73 w 199"/>
                    <a:gd name="T55" fmla="*/ 215 h 277"/>
                    <a:gd name="T56" fmla="*/ 65 w 199"/>
                    <a:gd name="T57" fmla="*/ 208 h 277"/>
                    <a:gd name="T58" fmla="*/ 54 w 199"/>
                    <a:gd name="T59" fmla="*/ 199 h 277"/>
                    <a:gd name="T60" fmla="*/ 101 w 199"/>
                    <a:gd name="T61" fmla="*/ 191 h 277"/>
                    <a:gd name="T62" fmla="*/ 93 w 199"/>
                    <a:gd name="T63" fmla="*/ 159 h 277"/>
                    <a:gd name="T64" fmla="*/ 87 w 199"/>
                    <a:gd name="T65" fmla="*/ 138 h 277"/>
                    <a:gd name="T66" fmla="*/ 78 w 199"/>
                    <a:gd name="T67" fmla="*/ 115 h 277"/>
                    <a:gd name="T68" fmla="*/ 67 w 199"/>
                    <a:gd name="T69" fmla="*/ 89 h 277"/>
                    <a:gd name="T70" fmla="*/ 56 w 199"/>
                    <a:gd name="T71" fmla="*/ 69 h 277"/>
                    <a:gd name="T72" fmla="*/ 48 w 199"/>
                    <a:gd name="T73" fmla="*/ 57 h 277"/>
                    <a:gd name="T74" fmla="*/ 36 w 199"/>
                    <a:gd name="T75" fmla="*/ 44 h 277"/>
                    <a:gd name="T76" fmla="*/ 21 w 199"/>
                    <a:gd name="T77" fmla="*/ 30 h 277"/>
                    <a:gd name="T78" fmla="*/ 0 w 199"/>
                    <a:gd name="T79" fmla="*/ 14 h 2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99" h="277">
                      <a:moveTo>
                        <a:pt x="2" y="0"/>
                      </a:moveTo>
                      <a:lnTo>
                        <a:pt x="14" y="5"/>
                      </a:lnTo>
                      <a:lnTo>
                        <a:pt x="20" y="7"/>
                      </a:lnTo>
                      <a:lnTo>
                        <a:pt x="26" y="10"/>
                      </a:lnTo>
                      <a:lnTo>
                        <a:pt x="33" y="14"/>
                      </a:lnTo>
                      <a:lnTo>
                        <a:pt x="39" y="16"/>
                      </a:lnTo>
                      <a:lnTo>
                        <a:pt x="45" y="20"/>
                      </a:lnTo>
                      <a:lnTo>
                        <a:pt x="51" y="25"/>
                      </a:lnTo>
                      <a:lnTo>
                        <a:pt x="57" y="31"/>
                      </a:lnTo>
                      <a:lnTo>
                        <a:pt x="64" y="38"/>
                      </a:lnTo>
                      <a:lnTo>
                        <a:pt x="71" y="45"/>
                      </a:lnTo>
                      <a:lnTo>
                        <a:pt x="76" y="52"/>
                      </a:lnTo>
                      <a:lnTo>
                        <a:pt x="84" y="62"/>
                      </a:lnTo>
                      <a:lnTo>
                        <a:pt x="90" y="71"/>
                      </a:lnTo>
                      <a:lnTo>
                        <a:pt x="96" y="79"/>
                      </a:lnTo>
                      <a:lnTo>
                        <a:pt x="100" y="89"/>
                      </a:lnTo>
                      <a:lnTo>
                        <a:pt x="107" y="98"/>
                      </a:lnTo>
                      <a:lnTo>
                        <a:pt x="112" y="106"/>
                      </a:lnTo>
                      <a:lnTo>
                        <a:pt x="117" y="116"/>
                      </a:lnTo>
                      <a:lnTo>
                        <a:pt x="122" y="124"/>
                      </a:lnTo>
                      <a:lnTo>
                        <a:pt x="128" y="137"/>
                      </a:lnTo>
                      <a:lnTo>
                        <a:pt x="131" y="147"/>
                      </a:lnTo>
                      <a:lnTo>
                        <a:pt x="136" y="158"/>
                      </a:lnTo>
                      <a:lnTo>
                        <a:pt x="140" y="169"/>
                      </a:lnTo>
                      <a:lnTo>
                        <a:pt x="145" y="180"/>
                      </a:lnTo>
                      <a:lnTo>
                        <a:pt x="148" y="191"/>
                      </a:lnTo>
                      <a:lnTo>
                        <a:pt x="150" y="203"/>
                      </a:lnTo>
                      <a:lnTo>
                        <a:pt x="152" y="211"/>
                      </a:lnTo>
                      <a:lnTo>
                        <a:pt x="198" y="218"/>
                      </a:lnTo>
                      <a:lnTo>
                        <a:pt x="190" y="222"/>
                      </a:lnTo>
                      <a:lnTo>
                        <a:pt x="183" y="225"/>
                      </a:lnTo>
                      <a:lnTo>
                        <a:pt x="175" y="226"/>
                      </a:lnTo>
                      <a:lnTo>
                        <a:pt x="172" y="230"/>
                      </a:lnTo>
                      <a:lnTo>
                        <a:pt x="167" y="234"/>
                      </a:lnTo>
                      <a:lnTo>
                        <a:pt x="162" y="235"/>
                      </a:lnTo>
                      <a:lnTo>
                        <a:pt x="158" y="240"/>
                      </a:lnTo>
                      <a:lnTo>
                        <a:pt x="153" y="245"/>
                      </a:lnTo>
                      <a:lnTo>
                        <a:pt x="149" y="247"/>
                      </a:lnTo>
                      <a:lnTo>
                        <a:pt x="143" y="253"/>
                      </a:lnTo>
                      <a:lnTo>
                        <a:pt x="138" y="260"/>
                      </a:lnTo>
                      <a:lnTo>
                        <a:pt x="133" y="265"/>
                      </a:lnTo>
                      <a:lnTo>
                        <a:pt x="128" y="271"/>
                      </a:lnTo>
                      <a:lnTo>
                        <a:pt x="124" y="276"/>
                      </a:lnTo>
                      <a:lnTo>
                        <a:pt x="122" y="272"/>
                      </a:lnTo>
                      <a:lnTo>
                        <a:pt x="118" y="267"/>
                      </a:lnTo>
                      <a:lnTo>
                        <a:pt x="115" y="262"/>
                      </a:lnTo>
                      <a:lnTo>
                        <a:pt x="111" y="255"/>
                      </a:lnTo>
                      <a:lnTo>
                        <a:pt x="107" y="251"/>
                      </a:lnTo>
                      <a:lnTo>
                        <a:pt x="103" y="246"/>
                      </a:lnTo>
                      <a:lnTo>
                        <a:pt x="99" y="241"/>
                      </a:lnTo>
                      <a:lnTo>
                        <a:pt x="95" y="236"/>
                      </a:lnTo>
                      <a:lnTo>
                        <a:pt x="91" y="232"/>
                      </a:lnTo>
                      <a:lnTo>
                        <a:pt x="86" y="227"/>
                      </a:lnTo>
                      <a:lnTo>
                        <a:pt x="81" y="223"/>
                      </a:lnTo>
                      <a:lnTo>
                        <a:pt x="78" y="219"/>
                      </a:lnTo>
                      <a:lnTo>
                        <a:pt x="73" y="215"/>
                      </a:lnTo>
                      <a:lnTo>
                        <a:pt x="69" y="212"/>
                      </a:lnTo>
                      <a:lnTo>
                        <a:pt x="65" y="208"/>
                      </a:lnTo>
                      <a:lnTo>
                        <a:pt x="60" y="205"/>
                      </a:lnTo>
                      <a:lnTo>
                        <a:pt x="54" y="199"/>
                      </a:lnTo>
                      <a:lnTo>
                        <a:pt x="102" y="203"/>
                      </a:lnTo>
                      <a:lnTo>
                        <a:pt x="101" y="191"/>
                      </a:lnTo>
                      <a:lnTo>
                        <a:pt x="98" y="179"/>
                      </a:lnTo>
                      <a:lnTo>
                        <a:pt x="93" y="159"/>
                      </a:lnTo>
                      <a:lnTo>
                        <a:pt x="90" y="147"/>
                      </a:lnTo>
                      <a:lnTo>
                        <a:pt x="87" y="138"/>
                      </a:lnTo>
                      <a:lnTo>
                        <a:pt x="83" y="126"/>
                      </a:lnTo>
                      <a:lnTo>
                        <a:pt x="78" y="115"/>
                      </a:lnTo>
                      <a:lnTo>
                        <a:pt x="73" y="102"/>
                      </a:lnTo>
                      <a:lnTo>
                        <a:pt x="67" y="89"/>
                      </a:lnTo>
                      <a:lnTo>
                        <a:pt x="61" y="80"/>
                      </a:lnTo>
                      <a:lnTo>
                        <a:pt x="56" y="69"/>
                      </a:lnTo>
                      <a:lnTo>
                        <a:pt x="52" y="63"/>
                      </a:lnTo>
                      <a:lnTo>
                        <a:pt x="48" y="57"/>
                      </a:lnTo>
                      <a:lnTo>
                        <a:pt x="42" y="49"/>
                      </a:lnTo>
                      <a:lnTo>
                        <a:pt x="36" y="44"/>
                      </a:lnTo>
                      <a:lnTo>
                        <a:pt x="30" y="36"/>
                      </a:lnTo>
                      <a:lnTo>
                        <a:pt x="21" y="30"/>
                      </a:lnTo>
                      <a:lnTo>
                        <a:pt x="14" y="24"/>
                      </a:lnTo>
                      <a:lnTo>
                        <a:pt x="0" y="14"/>
                      </a:lnTo>
                      <a:lnTo>
                        <a:pt x="2" y="0"/>
                      </a:lnTo>
                    </a:path>
                  </a:pathLst>
                </a:custGeom>
                <a:solidFill>
                  <a:srgbClr val="F95AB7"/>
                </a:solidFill>
                <a:ln w="12700" cap="rnd" cmpd="sng">
                  <a:solidFill>
                    <a:schemeClr val="tx2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CO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Times New Roman" panose="02020603050405020304" pitchFamily="18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3900" name="Freeform 172">
                  <a:extLst>
                    <a:ext uri="{FF2B5EF4-FFF2-40B4-BE49-F238E27FC236}">
                      <a16:creationId xmlns:a16="http://schemas.microsoft.com/office/drawing/2014/main" id="{75607EC8-AC7E-CE3E-0C96-7A527552CA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15" y="2758"/>
                  <a:ext cx="195" cy="285"/>
                </a:xfrm>
                <a:custGeom>
                  <a:avLst/>
                  <a:gdLst>
                    <a:gd name="T0" fmla="*/ 11 w 195"/>
                    <a:gd name="T1" fmla="*/ 3 h 285"/>
                    <a:gd name="T2" fmla="*/ 24 w 195"/>
                    <a:gd name="T3" fmla="*/ 10 h 285"/>
                    <a:gd name="T4" fmla="*/ 36 w 195"/>
                    <a:gd name="T5" fmla="*/ 19 h 285"/>
                    <a:gd name="T6" fmla="*/ 48 w 195"/>
                    <a:gd name="T7" fmla="*/ 28 h 285"/>
                    <a:gd name="T8" fmla="*/ 62 w 195"/>
                    <a:gd name="T9" fmla="*/ 40 h 285"/>
                    <a:gd name="T10" fmla="*/ 74 w 195"/>
                    <a:gd name="T11" fmla="*/ 55 h 285"/>
                    <a:gd name="T12" fmla="*/ 86 w 195"/>
                    <a:gd name="T13" fmla="*/ 74 h 285"/>
                    <a:gd name="T14" fmla="*/ 98 w 195"/>
                    <a:gd name="T15" fmla="*/ 90 h 285"/>
                    <a:gd name="T16" fmla="*/ 108 w 195"/>
                    <a:gd name="T17" fmla="*/ 108 h 285"/>
                    <a:gd name="T18" fmla="*/ 118 w 195"/>
                    <a:gd name="T19" fmla="*/ 129 h 285"/>
                    <a:gd name="T20" fmla="*/ 128 w 195"/>
                    <a:gd name="T21" fmla="*/ 151 h 285"/>
                    <a:gd name="T22" fmla="*/ 137 w 195"/>
                    <a:gd name="T23" fmla="*/ 174 h 285"/>
                    <a:gd name="T24" fmla="*/ 144 w 195"/>
                    <a:gd name="T25" fmla="*/ 196 h 285"/>
                    <a:gd name="T26" fmla="*/ 148 w 195"/>
                    <a:gd name="T27" fmla="*/ 216 h 285"/>
                    <a:gd name="T28" fmla="*/ 186 w 195"/>
                    <a:gd name="T29" fmla="*/ 227 h 285"/>
                    <a:gd name="T30" fmla="*/ 172 w 195"/>
                    <a:gd name="T31" fmla="*/ 235 h 285"/>
                    <a:gd name="T32" fmla="*/ 163 w 195"/>
                    <a:gd name="T33" fmla="*/ 239 h 285"/>
                    <a:gd name="T34" fmla="*/ 154 w 195"/>
                    <a:gd name="T35" fmla="*/ 247 h 285"/>
                    <a:gd name="T36" fmla="*/ 146 w 195"/>
                    <a:gd name="T37" fmla="*/ 255 h 285"/>
                    <a:gd name="T38" fmla="*/ 134 w 195"/>
                    <a:gd name="T39" fmla="*/ 266 h 285"/>
                    <a:gd name="T40" fmla="*/ 124 w 195"/>
                    <a:gd name="T41" fmla="*/ 277 h 285"/>
                    <a:gd name="T42" fmla="*/ 117 w 195"/>
                    <a:gd name="T43" fmla="*/ 280 h 285"/>
                    <a:gd name="T44" fmla="*/ 112 w 195"/>
                    <a:gd name="T45" fmla="*/ 269 h 285"/>
                    <a:gd name="T46" fmla="*/ 104 w 195"/>
                    <a:gd name="T47" fmla="*/ 259 h 285"/>
                    <a:gd name="T48" fmla="*/ 95 w 195"/>
                    <a:gd name="T49" fmla="*/ 249 h 285"/>
                    <a:gd name="T50" fmla="*/ 87 w 195"/>
                    <a:gd name="T51" fmla="*/ 241 h 285"/>
                    <a:gd name="T52" fmla="*/ 77 w 195"/>
                    <a:gd name="T53" fmla="*/ 231 h 285"/>
                    <a:gd name="T54" fmla="*/ 69 w 195"/>
                    <a:gd name="T55" fmla="*/ 221 h 285"/>
                    <a:gd name="T56" fmla="*/ 62 w 195"/>
                    <a:gd name="T57" fmla="*/ 213 h 285"/>
                    <a:gd name="T58" fmla="*/ 51 w 195"/>
                    <a:gd name="T59" fmla="*/ 205 h 285"/>
                    <a:gd name="T60" fmla="*/ 96 w 195"/>
                    <a:gd name="T61" fmla="*/ 195 h 285"/>
                    <a:gd name="T62" fmla="*/ 90 w 195"/>
                    <a:gd name="T63" fmla="*/ 163 h 285"/>
                    <a:gd name="T64" fmla="*/ 84 w 195"/>
                    <a:gd name="T65" fmla="*/ 144 h 285"/>
                    <a:gd name="T66" fmla="*/ 76 w 195"/>
                    <a:gd name="T67" fmla="*/ 117 h 285"/>
                    <a:gd name="T68" fmla="*/ 67 w 195"/>
                    <a:gd name="T69" fmla="*/ 96 h 285"/>
                    <a:gd name="T70" fmla="*/ 62 w 195"/>
                    <a:gd name="T71" fmla="*/ 79 h 285"/>
                    <a:gd name="T72" fmla="*/ 54 w 195"/>
                    <a:gd name="T73" fmla="*/ 65 h 285"/>
                    <a:gd name="T74" fmla="*/ 45 w 195"/>
                    <a:gd name="T75" fmla="*/ 49 h 285"/>
                    <a:gd name="T76" fmla="*/ 35 w 195"/>
                    <a:gd name="T77" fmla="*/ 35 h 285"/>
                    <a:gd name="T78" fmla="*/ 22 w 195"/>
                    <a:gd name="T79" fmla="*/ 22 h 285"/>
                    <a:gd name="T80" fmla="*/ 9 w 195"/>
                    <a:gd name="T81" fmla="*/ 10 h 2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95" h="285">
                      <a:moveTo>
                        <a:pt x="0" y="0"/>
                      </a:moveTo>
                      <a:lnTo>
                        <a:pt x="11" y="3"/>
                      </a:lnTo>
                      <a:lnTo>
                        <a:pt x="17" y="6"/>
                      </a:lnTo>
                      <a:lnTo>
                        <a:pt x="24" y="10"/>
                      </a:lnTo>
                      <a:lnTo>
                        <a:pt x="31" y="14"/>
                      </a:lnTo>
                      <a:lnTo>
                        <a:pt x="36" y="19"/>
                      </a:lnTo>
                      <a:lnTo>
                        <a:pt x="43" y="23"/>
                      </a:lnTo>
                      <a:lnTo>
                        <a:pt x="48" y="28"/>
                      </a:lnTo>
                      <a:lnTo>
                        <a:pt x="55" y="34"/>
                      </a:lnTo>
                      <a:lnTo>
                        <a:pt x="62" y="40"/>
                      </a:lnTo>
                      <a:lnTo>
                        <a:pt x="68" y="47"/>
                      </a:lnTo>
                      <a:lnTo>
                        <a:pt x="74" y="55"/>
                      </a:lnTo>
                      <a:lnTo>
                        <a:pt x="80" y="64"/>
                      </a:lnTo>
                      <a:lnTo>
                        <a:pt x="86" y="74"/>
                      </a:lnTo>
                      <a:lnTo>
                        <a:pt x="93" y="83"/>
                      </a:lnTo>
                      <a:lnTo>
                        <a:pt x="98" y="90"/>
                      </a:lnTo>
                      <a:lnTo>
                        <a:pt x="104" y="100"/>
                      </a:lnTo>
                      <a:lnTo>
                        <a:pt x="108" y="108"/>
                      </a:lnTo>
                      <a:lnTo>
                        <a:pt x="114" y="118"/>
                      </a:lnTo>
                      <a:lnTo>
                        <a:pt x="118" y="129"/>
                      </a:lnTo>
                      <a:lnTo>
                        <a:pt x="124" y="142"/>
                      </a:lnTo>
                      <a:lnTo>
                        <a:pt x="128" y="151"/>
                      </a:lnTo>
                      <a:lnTo>
                        <a:pt x="133" y="162"/>
                      </a:lnTo>
                      <a:lnTo>
                        <a:pt x="137" y="174"/>
                      </a:lnTo>
                      <a:lnTo>
                        <a:pt x="141" y="185"/>
                      </a:lnTo>
                      <a:lnTo>
                        <a:pt x="144" y="196"/>
                      </a:lnTo>
                      <a:lnTo>
                        <a:pt x="147" y="205"/>
                      </a:lnTo>
                      <a:lnTo>
                        <a:pt x="148" y="216"/>
                      </a:lnTo>
                      <a:lnTo>
                        <a:pt x="194" y="224"/>
                      </a:lnTo>
                      <a:lnTo>
                        <a:pt x="186" y="227"/>
                      </a:lnTo>
                      <a:lnTo>
                        <a:pt x="180" y="230"/>
                      </a:lnTo>
                      <a:lnTo>
                        <a:pt x="172" y="235"/>
                      </a:lnTo>
                      <a:lnTo>
                        <a:pt x="168" y="236"/>
                      </a:lnTo>
                      <a:lnTo>
                        <a:pt x="163" y="239"/>
                      </a:lnTo>
                      <a:lnTo>
                        <a:pt x="159" y="243"/>
                      </a:lnTo>
                      <a:lnTo>
                        <a:pt x="154" y="247"/>
                      </a:lnTo>
                      <a:lnTo>
                        <a:pt x="149" y="250"/>
                      </a:lnTo>
                      <a:lnTo>
                        <a:pt x="146" y="255"/>
                      </a:lnTo>
                      <a:lnTo>
                        <a:pt x="140" y="260"/>
                      </a:lnTo>
                      <a:lnTo>
                        <a:pt x="134" y="266"/>
                      </a:lnTo>
                      <a:lnTo>
                        <a:pt x="129" y="272"/>
                      </a:lnTo>
                      <a:lnTo>
                        <a:pt x="124" y="277"/>
                      </a:lnTo>
                      <a:lnTo>
                        <a:pt x="120" y="284"/>
                      </a:lnTo>
                      <a:lnTo>
                        <a:pt x="117" y="280"/>
                      </a:lnTo>
                      <a:lnTo>
                        <a:pt x="115" y="275"/>
                      </a:lnTo>
                      <a:lnTo>
                        <a:pt x="112" y="269"/>
                      </a:lnTo>
                      <a:lnTo>
                        <a:pt x="107" y="265"/>
                      </a:lnTo>
                      <a:lnTo>
                        <a:pt x="104" y="259"/>
                      </a:lnTo>
                      <a:lnTo>
                        <a:pt x="100" y="253"/>
                      </a:lnTo>
                      <a:lnTo>
                        <a:pt x="95" y="249"/>
                      </a:lnTo>
                      <a:lnTo>
                        <a:pt x="91" y="244"/>
                      </a:lnTo>
                      <a:lnTo>
                        <a:pt x="87" y="241"/>
                      </a:lnTo>
                      <a:lnTo>
                        <a:pt x="83" y="238"/>
                      </a:lnTo>
                      <a:lnTo>
                        <a:pt x="77" y="231"/>
                      </a:lnTo>
                      <a:lnTo>
                        <a:pt x="75" y="225"/>
                      </a:lnTo>
                      <a:lnTo>
                        <a:pt x="69" y="221"/>
                      </a:lnTo>
                      <a:lnTo>
                        <a:pt x="65" y="219"/>
                      </a:lnTo>
                      <a:lnTo>
                        <a:pt x="62" y="213"/>
                      </a:lnTo>
                      <a:lnTo>
                        <a:pt x="56" y="210"/>
                      </a:lnTo>
                      <a:lnTo>
                        <a:pt x="51" y="205"/>
                      </a:lnTo>
                      <a:lnTo>
                        <a:pt x="99" y="210"/>
                      </a:lnTo>
                      <a:lnTo>
                        <a:pt x="96" y="195"/>
                      </a:lnTo>
                      <a:lnTo>
                        <a:pt x="94" y="187"/>
                      </a:lnTo>
                      <a:lnTo>
                        <a:pt x="90" y="163"/>
                      </a:lnTo>
                      <a:lnTo>
                        <a:pt x="87" y="154"/>
                      </a:lnTo>
                      <a:lnTo>
                        <a:pt x="84" y="144"/>
                      </a:lnTo>
                      <a:lnTo>
                        <a:pt x="79" y="128"/>
                      </a:lnTo>
                      <a:lnTo>
                        <a:pt x="76" y="117"/>
                      </a:lnTo>
                      <a:lnTo>
                        <a:pt x="72" y="105"/>
                      </a:lnTo>
                      <a:lnTo>
                        <a:pt x="67" y="96"/>
                      </a:lnTo>
                      <a:lnTo>
                        <a:pt x="64" y="87"/>
                      </a:lnTo>
                      <a:lnTo>
                        <a:pt x="62" y="79"/>
                      </a:lnTo>
                      <a:lnTo>
                        <a:pt x="58" y="73"/>
                      </a:lnTo>
                      <a:lnTo>
                        <a:pt x="54" y="65"/>
                      </a:lnTo>
                      <a:lnTo>
                        <a:pt x="49" y="56"/>
                      </a:lnTo>
                      <a:lnTo>
                        <a:pt x="45" y="49"/>
                      </a:lnTo>
                      <a:lnTo>
                        <a:pt x="40" y="40"/>
                      </a:lnTo>
                      <a:lnTo>
                        <a:pt x="35" y="35"/>
                      </a:lnTo>
                      <a:lnTo>
                        <a:pt x="29" y="28"/>
                      </a:lnTo>
                      <a:lnTo>
                        <a:pt x="22" y="22"/>
                      </a:lnTo>
                      <a:lnTo>
                        <a:pt x="17" y="15"/>
                      </a:lnTo>
                      <a:lnTo>
                        <a:pt x="9" y="1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F0E30"/>
                </a:solidFill>
                <a:ln w="12700" cap="rnd" cmpd="sng">
                  <a:solidFill>
                    <a:schemeClr val="tx2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CO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Times New Roman" panose="02020603050405020304" pitchFamily="18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3901" name="Freeform 173">
                  <a:extLst>
                    <a:ext uri="{FF2B5EF4-FFF2-40B4-BE49-F238E27FC236}">
                      <a16:creationId xmlns:a16="http://schemas.microsoft.com/office/drawing/2014/main" id="{8C521D69-76CF-D16F-37E5-35A1ECA468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68" y="2946"/>
                  <a:ext cx="45" cy="24"/>
                </a:xfrm>
                <a:custGeom>
                  <a:avLst/>
                  <a:gdLst>
                    <a:gd name="T0" fmla="*/ 1 w 45"/>
                    <a:gd name="T1" fmla="*/ 0 h 24"/>
                    <a:gd name="T2" fmla="*/ 0 w 45"/>
                    <a:gd name="T3" fmla="*/ 18 h 24"/>
                    <a:gd name="T4" fmla="*/ 44 w 45"/>
                    <a:gd name="T5" fmla="*/ 23 h 24"/>
                    <a:gd name="T6" fmla="*/ 44 w 45"/>
                    <a:gd name="T7" fmla="*/ 14 h 24"/>
                    <a:gd name="T8" fmla="*/ 42 w 45"/>
                    <a:gd name="T9" fmla="*/ 7 h 24"/>
                    <a:gd name="T10" fmla="*/ 1 w 45"/>
                    <a:gd name="T11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5" h="24">
                      <a:moveTo>
                        <a:pt x="1" y="0"/>
                      </a:moveTo>
                      <a:lnTo>
                        <a:pt x="0" y="18"/>
                      </a:lnTo>
                      <a:lnTo>
                        <a:pt x="44" y="23"/>
                      </a:lnTo>
                      <a:lnTo>
                        <a:pt x="44" y="14"/>
                      </a:lnTo>
                      <a:lnTo>
                        <a:pt x="42" y="7"/>
                      </a:lnTo>
                      <a:lnTo>
                        <a:pt x="1" y="0"/>
                      </a:lnTo>
                    </a:path>
                  </a:pathLst>
                </a:custGeom>
                <a:solidFill>
                  <a:srgbClr val="F95AB7"/>
                </a:solidFill>
                <a:ln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CO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Times New Roman" panose="02020603050405020304" pitchFamily="18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3902" name="Freeform 174">
                  <a:extLst>
                    <a:ext uri="{FF2B5EF4-FFF2-40B4-BE49-F238E27FC236}">
                      <a16:creationId xmlns:a16="http://schemas.microsoft.com/office/drawing/2014/main" id="{6DAC8D72-0D6C-8064-EC7C-006B1B16AA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67" y="2957"/>
                  <a:ext cx="45" cy="27"/>
                </a:xfrm>
                <a:custGeom>
                  <a:avLst/>
                  <a:gdLst>
                    <a:gd name="T0" fmla="*/ 44 w 45"/>
                    <a:gd name="T1" fmla="*/ 10 h 27"/>
                    <a:gd name="T2" fmla="*/ 42 w 45"/>
                    <a:gd name="T3" fmla="*/ 26 h 27"/>
                    <a:gd name="T4" fmla="*/ 0 w 45"/>
                    <a:gd name="T5" fmla="*/ 19 h 27"/>
                    <a:gd name="T6" fmla="*/ 2 w 45"/>
                    <a:gd name="T7" fmla="*/ 0 h 27"/>
                    <a:gd name="T8" fmla="*/ 44 w 45"/>
                    <a:gd name="T9" fmla="*/ 1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27">
                      <a:moveTo>
                        <a:pt x="44" y="10"/>
                      </a:moveTo>
                      <a:lnTo>
                        <a:pt x="42" y="26"/>
                      </a:lnTo>
                      <a:lnTo>
                        <a:pt x="0" y="19"/>
                      </a:lnTo>
                      <a:lnTo>
                        <a:pt x="2" y="0"/>
                      </a:lnTo>
                      <a:lnTo>
                        <a:pt x="44" y="10"/>
                      </a:lnTo>
                    </a:path>
                  </a:pathLst>
                </a:custGeom>
                <a:solidFill>
                  <a:srgbClr val="F95AB7"/>
                </a:solidFill>
                <a:ln w="12700" cap="rnd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CO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Times New Roman" panose="02020603050405020304" pitchFamily="18" charset="0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73961" name="Group 233">
              <a:extLst>
                <a:ext uri="{FF2B5EF4-FFF2-40B4-BE49-F238E27FC236}">
                  <a16:creationId xmlns:a16="http://schemas.microsoft.com/office/drawing/2014/main" id="{3C338A46-5D55-6AE1-C5E9-E8D586BA60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03" y="760"/>
              <a:ext cx="767" cy="1396"/>
              <a:chOff x="4703" y="760"/>
              <a:chExt cx="767" cy="1396"/>
            </a:xfrm>
          </p:grpSpPr>
          <p:sp>
            <p:nvSpPr>
              <p:cNvPr id="73876" name="AutoShape 148">
                <a:extLst>
                  <a:ext uri="{FF2B5EF4-FFF2-40B4-BE49-F238E27FC236}">
                    <a16:creationId xmlns:a16="http://schemas.microsoft.com/office/drawing/2014/main" id="{269420EF-B7BB-1C02-4C3C-276DC9A63E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H="1">
                <a:off x="4714" y="1958"/>
                <a:ext cx="748" cy="198"/>
              </a:xfrm>
              <a:prstGeom prst="triangle">
                <a:avLst>
                  <a:gd name="adj" fmla="val 49977"/>
                </a:avLst>
              </a:prstGeom>
              <a:solidFill>
                <a:srgbClr val="FCFEB9"/>
              </a:soli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CO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3877" name="Rectangle 149">
                <a:extLst>
                  <a:ext uri="{FF2B5EF4-FFF2-40B4-BE49-F238E27FC236}">
                    <a16:creationId xmlns:a16="http://schemas.microsoft.com/office/drawing/2014/main" id="{23821E06-D6BA-8789-95C5-5FE2D63811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3" y="763"/>
                <a:ext cx="764" cy="235"/>
              </a:xfrm>
              <a:prstGeom prst="rect">
                <a:avLst/>
              </a:prstGeom>
              <a:solidFill>
                <a:srgbClr val="FCFEB9"/>
              </a:soli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CO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3878" name="Rectangle 150">
                <a:extLst>
                  <a:ext uri="{FF2B5EF4-FFF2-40B4-BE49-F238E27FC236}">
                    <a16:creationId xmlns:a16="http://schemas.microsoft.com/office/drawing/2014/main" id="{99E86CF4-211E-BFF2-E251-F8FFE6664D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4" y="1009"/>
                <a:ext cx="748" cy="234"/>
              </a:xfrm>
              <a:prstGeom prst="rect">
                <a:avLst/>
              </a:prstGeom>
              <a:solidFill>
                <a:srgbClr val="FCFEB9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CO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3879" name="Rectangle 151">
                <a:extLst>
                  <a:ext uri="{FF2B5EF4-FFF2-40B4-BE49-F238E27FC236}">
                    <a16:creationId xmlns:a16="http://schemas.microsoft.com/office/drawing/2014/main" id="{03BD4A28-9043-45C3-42F4-7AD999A6FE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4" y="1492"/>
                <a:ext cx="748" cy="224"/>
              </a:xfrm>
              <a:prstGeom prst="rect">
                <a:avLst/>
              </a:prstGeom>
              <a:solidFill>
                <a:srgbClr val="FCFEB9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CO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3880" name="Rectangle 152">
                <a:extLst>
                  <a:ext uri="{FF2B5EF4-FFF2-40B4-BE49-F238E27FC236}">
                    <a16:creationId xmlns:a16="http://schemas.microsoft.com/office/drawing/2014/main" id="{8D561B74-EFDF-8141-6887-25870AFA19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6" y="1251"/>
                <a:ext cx="764" cy="235"/>
              </a:xfrm>
              <a:prstGeom prst="rect">
                <a:avLst/>
              </a:prstGeom>
              <a:solidFill>
                <a:srgbClr val="FCFEB9"/>
              </a:solidFill>
              <a:ln w="1270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CO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3883" name="Rectangle 155">
                <a:extLst>
                  <a:ext uri="{FF2B5EF4-FFF2-40B4-BE49-F238E27FC236}">
                    <a16:creationId xmlns:a16="http://schemas.microsoft.com/office/drawing/2014/main" id="{C27BF7EE-CF17-EE10-ED10-C325EEC4AE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32" y="760"/>
                <a:ext cx="706" cy="20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s-CO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 panose="020B0606020202030204" pitchFamily="34" charset="0"/>
                    <a:ea typeface="+mn-ea"/>
                    <a:cs typeface="+mn-cs"/>
                  </a:rPr>
                  <a:t>Operación</a:t>
                </a:r>
              </a:p>
              <a:p>
                <a:pPr marL="0" marR="0" lvl="0" indent="0" algn="ctr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s-CO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 panose="020B0606020202030204" pitchFamily="34" charset="0"/>
                    <a:ea typeface="+mn-ea"/>
                    <a:cs typeface="+mn-cs"/>
                  </a:rPr>
                  <a:t>inicial</a:t>
                </a:r>
              </a:p>
            </p:txBody>
          </p:sp>
          <p:sp>
            <p:nvSpPr>
              <p:cNvPr id="73884" name="Rectangle 156">
                <a:extLst>
                  <a:ext uri="{FF2B5EF4-FFF2-40B4-BE49-F238E27FC236}">
                    <a16:creationId xmlns:a16="http://schemas.microsoft.com/office/drawing/2014/main" id="{4D5B4EC0-3F96-F103-6039-CD8136BF4B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47" y="1486"/>
                <a:ext cx="676" cy="20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s-CO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 panose="020B0606020202030204" pitchFamily="34" charset="0"/>
                    <a:ea typeface="+mn-ea"/>
                    <a:cs typeface="+mn-cs"/>
                  </a:rPr>
                  <a:t>Elaboración de informes finales</a:t>
                </a:r>
              </a:p>
            </p:txBody>
          </p:sp>
          <p:sp>
            <p:nvSpPr>
              <p:cNvPr id="73885" name="Rectangle 157">
                <a:extLst>
                  <a:ext uri="{FF2B5EF4-FFF2-40B4-BE49-F238E27FC236}">
                    <a16:creationId xmlns:a16="http://schemas.microsoft.com/office/drawing/2014/main" id="{0A436810-9B4C-E3EB-F022-90DE2C408C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74" y="1008"/>
                <a:ext cx="421" cy="20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488" tIns="44450" rIns="90488" bIns="44450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s-CO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 panose="020B0606020202030204" pitchFamily="34" charset="0"/>
                    <a:ea typeface="+mn-ea"/>
                    <a:cs typeface="+mn-cs"/>
                  </a:rPr>
                  <a:t>Pruebas de</a:t>
                </a:r>
              </a:p>
              <a:p>
                <a:pPr marL="0" marR="0" lvl="0" indent="0" algn="ctr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s-CO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 panose="020B0606020202030204" pitchFamily="34" charset="0"/>
                    <a:ea typeface="+mn-ea"/>
                    <a:cs typeface="+mn-cs"/>
                  </a:rPr>
                  <a:t>garantía</a:t>
                </a:r>
              </a:p>
            </p:txBody>
          </p:sp>
          <p:sp>
            <p:nvSpPr>
              <p:cNvPr id="73887" name="Rectangle 159">
                <a:extLst>
                  <a:ext uri="{FF2B5EF4-FFF2-40B4-BE49-F238E27FC236}">
                    <a16:creationId xmlns:a16="http://schemas.microsoft.com/office/drawing/2014/main" id="{B236B409-CCAB-001D-7C22-1A0E42F4EF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8" y="1250"/>
                <a:ext cx="494" cy="20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488" tIns="44450" rIns="90488" bIns="44450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s-CO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 panose="020B0606020202030204" pitchFamily="34" charset="0"/>
                    <a:ea typeface="+mn-ea"/>
                    <a:cs typeface="+mn-cs"/>
                  </a:rPr>
                  <a:t>Aceptación de</a:t>
                </a:r>
              </a:p>
              <a:p>
                <a:pPr marL="0" marR="0" lvl="0" indent="0" algn="ctr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s-CO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 panose="020B0606020202030204" pitchFamily="34" charset="0"/>
                    <a:ea typeface="+mn-ea"/>
                    <a:cs typeface="+mn-cs"/>
                  </a:rPr>
                  <a:t>instalaciones</a:t>
                </a:r>
              </a:p>
            </p:txBody>
          </p:sp>
          <p:sp>
            <p:nvSpPr>
              <p:cNvPr id="73903" name="Rectangle 175">
                <a:extLst>
                  <a:ext uri="{FF2B5EF4-FFF2-40B4-BE49-F238E27FC236}">
                    <a16:creationId xmlns:a16="http://schemas.microsoft.com/office/drawing/2014/main" id="{6BD462C5-357C-1A76-B691-3C07B36624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4" y="1726"/>
                <a:ext cx="748" cy="224"/>
              </a:xfrm>
              <a:prstGeom prst="rect">
                <a:avLst/>
              </a:prstGeom>
              <a:solidFill>
                <a:srgbClr val="FCFEB9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CO" sz="9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3904" name="Rectangle 176">
                <a:extLst>
                  <a:ext uri="{FF2B5EF4-FFF2-40B4-BE49-F238E27FC236}">
                    <a16:creationId xmlns:a16="http://schemas.microsoft.com/office/drawing/2014/main" id="{66B82E8F-0854-826F-3C65-6E0D8D9D5C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47" y="1720"/>
                <a:ext cx="676" cy="1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s-CO" sz="9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Narrow" panose="020B0606020202030204" pitchFamily="34" charset="0"/>
                    <a:ea typeface="+mn-ea"/>
                    <a:cs typeface="+mn-cs"/>
                  </a:rPr>
                  <a:t>Evaluación continua</a:t>
                </a:r>
              </a:p>
            </p:txBody>
          </p:sp>
        </p:grpSp>
      </p:grp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39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39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3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3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3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3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3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3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39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39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39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39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39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39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3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3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39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39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239</Words>
  <Application>Microsoft Office PowerPoint</Application>
  <PresentationFormat>Panorámica</PresentationFormat>
  <Paragraphs>61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Arial</vt:lpstr>
      <vt:lpstr>Arial Narrow</vt:lpstr>
      <vt:lpstr>Calibri</vt:lpstr>
      <vt:lpstr>Calibri Light</vt:lpstr>
      <vt:lpstr>Gill Sans MT Shadow</vt:lpstr>
      <vt:lpstr>Times New Roman</vt:lpstr>
      <vt:lpstr>1_Tema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Kamal Arreaza</dc:creator>
  <cp:lastModifiedBy>Kamal Arreaza</cp:lastModifiedBy>
  <cp:revision>2</cp:revision>
  <dcterms:created xsi:type="dcterms:W3CDTF">2023-11-17T18:58:21Z</dcterms:created>
  <dcterms:modified xsi:type="dcterms:W3CDTF">2023-11-17T18:59:27Z</dcterms:modified>
</cp:coreProperties>
</file>