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414" r:id="rId3"/>
    <p:sldId id="611" r:id="rId4"/>
    <p:sldId id="606" r:id="rId5"/>
    <p:sldId id="607" r:id="rId6"/>
    <p:sldId id="608" r:id="rId7"/>
    <p:sldId id="609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330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EF4"/>
    <a:srgbClr val="24A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0" autoAdjust="0"/>
    <p:restoredTop sz="94660"/>
  </p:normalViewPr>
  <p:slideViewPr>
    <p:cSldViewPr snapToGrid="0">
      <p:cViewPr>
        <p:scale>
          <a:sx n="50" d="100"/>
          <a:sy n="50" d="100"/>
        </p:scale>
        <p:origin x="1771" y="7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BD4C-C39D-45B1-80F1-B2DA366D393E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7136C-7A35-4825-AA38-EF703706B3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22D87E8-DA18-5F81-3F2B-6455FA5C2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BF679-B237-4445-A421-3D9CF4519187}" type="slidenum">
              <a:rPr kumimoji="0" lang="en-U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5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s-C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54FAE4F9-B118-38BA-5F2F-49A4EE7A6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785601B-C79F-E97A-92E9-229F41E7E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72" tIns="44442" rIns="90472" bIns="44442"/>
          <a:lstStyle/>
          <a:p>
            <a:endParaRPr lang="es-ES_tradnl" altLang="es-CO"/>
          </a:p>
        </p:txBody>
      </p:sp>
    </p:spTree>
    <p:extLst>
      <p:ext uri="{BB962C8B-B14F-4D97-AF65-F5344CB8AC3E}">
        <p14:creationId xmlns:p14="http://schemas.microsoft.com/office/powerpoint/2010/main" val="343457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81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73C12-F356-4944-962E-94835FC0F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AB637D-49C8-4EAE-8C93-0B5674B79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1AF16-2F9E-40CA-9E25-958193F3C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4F0209-9604-4F24-889F-852AB1D2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9D2D51-1920-4BAC-99DF-A04F95D3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601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9D277-71D5-4B16-AEB5-A263D707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2B0BF0-F7F3-4587-A85B-E26D70E75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0F08A-F686-46F3-B4C6-E8ABF864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EC8FAC-7913-4D1A-8B3A-A7F3A9FA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BA5B04-3381-47B8-8FEB-46419C82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27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D55283-CF8C-4DCB-AC8F-F9093557A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D9E752-1A43-41D7-89B8-EF7F8261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CD8C0-5EF4-4365-8297-F449D098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0D5478-411C-4897-B625-39964F72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64E65B-B29B-4F2A-9EF4-3F3D108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231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71F55-5B84-4023-AEB3-5A064A450203}" type="datetimeFigureOut">
              <a:rPr lang="es-ES" smtClean="0"/>
              <a:t>17/11/2023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5AC5-3DD9-4C72-B42B-E6ABD7C8A2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39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3CF42-CCD0-42B1-BCD5-D226B9F00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BE8A9-BC07-4A11-AD01-DC89B6244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B2EC4-CBF3-4644-86C0-840B68F0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B834B-1FF2-4377-8F9F-237173ED4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FD0F5-5AA4-47AB-981C-406A798C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844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693DB-63F0-405C-917B-C5F171BE0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0F6183-0085-40B4-AB10-E37B35E43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22CAA-0472-4F05-81C4-5C3A98B3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23606-117C-4DDD-8362-9A856BE5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65E14-73C5-4B2D-B3CC-5FB95C82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69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D64EC-F43B-469D-82FB-9FC87FF6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CFA55F-957E-42E6-83CC-C3019C262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BF75E9-032C-4583-A869-6DD41202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F9946E-6057-4C56-A586-A55B869F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6068C9-2B1D-45A4-83D5-CF4B891D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44C277-8550-4B13-BD0A-90D824E3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241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59E0A-17CE-4A52-9215-4044987D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3FCCCE-388D-4DDC-AC44-0CF769B14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6CC7BD-4FF7-42CA-A86A-5F94EB3CB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EC7785-F764-4EB3-BC92-6196F32ED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F28EA0-FE1A-4131-A95B-1D96C2C7C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9E62A7-C40B-4A58-B264-234D344D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51A43F-CD27-4FBA-B8CC-A6AEC4A1E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317628-87EC-475A-AE2E-6DBB277F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5204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96E34-D7DD-4652-95F3-1A8591F9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2DED3B-B9D2-4D68-BB2F-BABC1395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1CC133-EBE0-4752-B2AA-2A6BEDD5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AD7AB6-626F-4FE2-99EB-B80F9FEC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500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336866-F059-411F-8128-1E6180E1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1A6E56-7F35-4BDF-8FC3-97F74E0E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540CE8A-E1E9-4ABB-9667-B7DD0B0E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91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110D9-532D-4366-BC63-3D2B85D2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6E142-AEE2-4849-8259-E215E84F8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5000D2-6B0A-488E-9F6C-C035FF21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DD2E13-5B06-45DA-B4E9-46F56B40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B695A-3BF9-4E50-B5AF-01F7A2E1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0CA0D3-7A96-4D56-A918-FD3A808A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494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D2FB0-3BAC-414E-A4D1-BA4C4E635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0B3B70-E816-4A5C-BADD-6874F4A5D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E0DD8A-CCDD-4E54-BFE2-182C2961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746FF5-2759-4B17-87E1-18D5DB23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1A80D9-4CA5-413D-98A0-45048246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F84729-FF37-40ED-A7E3-EEC267E0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26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A15F9E-A130-4885-854D-CCA779C66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5DF3E8-DFE0-4727-B865-ECED50612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DC66CC-905F-49A8-80C9-A4442A4F6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5D1D-C8CE-416E-90CD-B034FE9167E7}" type="datetimeFigureOut">
              <a:rPr lang="es-PE" smtClean="0"/>
              <a:t>17/11/2023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9DF01C-6A86-42F8-8578-6907EE9BF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60AD36-ABC7-4DA6-82F0-E5E3BB9C1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7AA1B-E8AD-4CDC-A48B-0CBE3FACADD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135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inelinc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hlinkClick r:id="rId2"/>
            <a:extLst>
              <a:ext uri="{FF2B5EF4-FFF2-40B4-BE49-F238E27FC236}">
                <a16:creationId xmlns:a16="http://schemas.microsoft.com/office/drawing/2014/main" id="{A91A8BA2-B653-483D-AAB8-600B956225F9}"/>
              </a:ext>
            </a:extLst>
          </p:cNvPr>
          <p:cNvSpPr/>
          <p:nvPr/>
        </p:nvSpPr>
        <p:spPr>
          <a:xfrm>
            <a:off x="10058400" y="5219114"/>
            <a:ext cx="1913206" cy="1392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B6D3A7-C038-A2CF-DE58-7414DF2A5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96" t="45753" r="56495" b="50000"/>
          <a:stretch/>
        </p:blipFill>
        <p:spPr>
          <a:xfrm>
            <a:off x="4773597" y="4230577"/>
            <a:ext cx="2958012" cy="408097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DE4741D3-E410-F0A5-990B-B09E100CF0C2}"/>
              </a:ext>
            </a:extLst>
          </p:cNvPr>
          <p:cNvGrpSpPr/>
          <p:nvPr/>
        </p:nvGrpSpPr>
        <p:grpSpPr>
          <a:xfrm>
            <a:off x="9631552" y="4090628"/>
            <a:ext cx="2511690" cy="2098137"/>
            <a:chOff x="0" y="0"/>
            <a:chExt cx="9695540" cy="565252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3FD56D3-E460-EE0B-4E85-4670C98BB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2862" b="9641"/>
            <a:stretch/>
          </p:blipFill>
          <p:spPr>
            <a:xfrm>
              <a:off x="0" y="0"/>
              <a:ext cx="9695540" cy="5652529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8B3939-48A5-5774-D293-696EBEADB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770" t="35437" r="6470" b="38970"/>
            <a:stretch/>
          </p:blipFill>
          <p:spPr>
            <a:xfrm>
              <a:off x="6030495" y="4573906"/>
              <a:ext cx="2448272" cy="1043526"/>
            </a:xfrm>
            <a:prstGeom prst="rect">
              <a:avLst/>
            </a:prstGeom>
          </p:spPr>
        </p:pic>
        <p:pic>
          <p:nvPicPr>
            <p:cNvPr id="7" name="Picture 2" descr="Resultado de imagen para global mapper">
              <a:extLst>
                <a:ext uri="{FF2B5EF4-FFF2-40B4-BE49-F238E27FC236}">
                  <a16:creationId xmlns:a16="http://schemas.microsoft.com/office/drawing/2014/main" id="{A2514831-D8A8-2D52-35C9-38F9F89AF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32" y="1274849"/>
              <a:ext cx="2137420" cy="2137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8BEA661-3971-CA05-D9A1-A4A12E74AB34}"/>
              </a:ext>
            </a:extLst>
          </p:cNvPr>
          <p:cNvSpPr txBox="1"/>
          <p:nvPr/>
        </p:nvSpPr>
        <p:spPr>
          <a:xfrm>
            <a:off x="4814238" y="2239648"/>
            <a:ext cx="5445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dirty="0">
                <a:latin typeface="Britannic Bold" panose="020B0903060703020204" pitchFamily="34" charset="0"/>
              </a:rPr>
              <a:t>Ingeniería, Operación y Mantenimiento de Líneas Eléctricas de Transmisión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6B0BF5-FB14-35FA-A352-56BDA5D108CC}"/>
              </a:ext>
            </a:extLst>
          </p:cNvPr>
          <p:cNvSpPr txBox="1"/>
          <p:nvPr/>
        </p:nvSpPr>
        <p:spPr>
          <a:xfrm>
            <a:off x="3094107" y="4638674"/>
            <a:ext cx="6435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B050"/>
                </a:solidFill>
                <a:latin typeface="Britannic Bold" panose="020B0903060703020204" pitchFamily="34" charset="0"/>
              </a:rPr>
              <a:t>Sesión 2 – Documentos y Planos Fases Ingeniería, Operación y Mantenimiento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C19ED5B-F522-653C-1F8B-0FCBF2CB55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421"/>
          <a:stretch/>
        </p:blipFill>
        <p:spPr>
          <a:xfrm>
            <a:off x="44436" y="956730"/>
            <a:ext cx="2567043" cy="565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Seguridad y Análisis de Riesgos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,Bold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D5AC5-3DD9-4C72-B42B-E6ABD7C8A2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5EA3E8-DD4D-D6AD-AA7C-314FA41D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82130"/>
          <a:stretch/>
        </p:blipFill>
        <p:spPr>
          <a:xfrm>
            <a:off x="102895" y="1818790"/>
            <a:ext cx="5898391" cy="10772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052FBDB-A623-0161-E7B9-CF6E0B886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900"/>
          <a:stretch/>
        </p:blipFill>
        <p:spPr>
          <a:xfrm>
            <a:off x="6001286" y="1280181"/>
            <a:ext cx="3843754" cy="52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Procedimientos de Trabajos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,Bold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D5AC5-3DD9-4C72-B42B-E6ABD7C8A2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DB7552-F81F-F6AC-EC83-533E9B9AA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034" b="80556"/>
          <a:stretch/>
        </p:blipFill>
        <p:spPr>
          <a:xfrm>
            <a:off x="253468" y="1420890"/>
            <a:ext cx="3307593" cy="10772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5A18D2C-7CA6-AE9F-0ABA-BEFBFCBED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54" t="16107" r="2225" b="42918"/>
          <a:stretch/>
        </p:blipFill>
        <p:spPr>
          <a:xfrm>
            <a:off x="579633" y="2638816"/>
            <a:ext cx="3946647" cy="41132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F6A09F9-80C4-CA06-9D43-BF80B62B9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195" y="1449550"/>
            <a:ext cx="6010172" cy="47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8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Manual de Operación y Mantenimiento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,Bold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D5AC5-3DD9-4C72-B42B-E6ABD7C8A2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850C7C-40F4-9A1B-72AB-3FD72A10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322" y="1117792"/>
            <a:ext cx="4366478" cy="51118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8520136-6334-64CE-78F4-82574443B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01" b="6281"/>
          <a:stretch/>
        </p:blipFill>
        <p:spPr>
          <a:xfrm>
            <a:off x="521018" y="1280180"/>
            <a:ext cx="5087302" cy="480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Mantenimiento de Aisladores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,Bold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D5AC5-3DD9-4C72-B42B-E6ABD7C8A2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0E5F39-DA4E-A8F4-E714-AA20167E2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93" y="1669436"/>
            <a:ext cx="5787234" cy="4069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508242-4D4B-3D54-7C1C-AECDFEF0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3735"/>
            <a:ext cx="5923005" cy="384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prstClr val="white"/>
                </a:solidFill>
                <a:latin typeface="Calibri" panose="020F0502020204030204"/>
              </a:rPr>
              <a:t>Mantenimiento de Aisladores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,Bold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D5AC5-3DD9-4C72-B42B-E6ABD7C8A2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914353-3610-0AA3-1191-FC82E6669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02" y="1039966"/>
            <a:ext cx="9727238" cy="51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5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airmechindia.com/images/transmission_t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5915"/>
            <a:ext cx="12192000" cy="589208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16" y="378777"/>
            <a:ext cx="11854217" cy="1325563"/>
          </a:xfrm>
        </p:spPr>
        <p:txBody>
          <a:bodyPr>
            <a:normAutofit fontScale="90000"/>
          </a:bodyPr>
          <a:lstStyle/>
          <a:p>
            <a:b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Líneas Eléctricas de Transmisión</a:t>
            </a:r>
            <a:b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CO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Diseño de Líneas de Transmisión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AD790-D158-4DAD-B534-F0FBA4E8E2A4}" type="slidenum">
              <a:rPr lang="es-PE" smtClean="0"/>
              <a:t>15</a:t>
            </a:fld>
            <a:endParaRPr lang="es-PE"/>
          </a:p>
        </p:txBody>
      </p:sp>
      <p:sp>
        <p:nvSpPr>
          <p:cNvPr id="9" name="CuadroTexto 8"/>
          <p:cNvSpPr txBox="1"/>
          <p:nvPr/>
        </p:nvSpPr>
        <p:spPr>
          <a:xfrm>
            <a:off x="4302690" y="2808549"/>
            <a:ext cx="5544616" cy="1323439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ES" sz="8000" dirty="0">
                <a:solidFill>
                  <a:schemeClr val="bg1"/>
                </a:solidFill>
              </a:rPr>
              <a:t>GRACIAS</a:t>
            </a:r>
            <a:endParaRPr lang="es-CO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0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6935" y="2588539"/>
            <a:ext cx="6608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Productos a </a:t>
            </a:r>
            <a:r>
              <a:rPr lang="es-ES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 en la fase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Ingeniería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A0A696-EE1E-1AB6-9F1A-97B0A1B1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365" y="1268962"/>
            <a:ext cx="2674710" cy="45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9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DA418EB-E746-179A-C6F3-E4D7CF786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700088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90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1EE5151-3C14-89C5-BA0A-D9098554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7" y="-57454"/>
            <a:ext cx="9642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CO" sz="3200" dirty="0">
                <a:solidFill>
                  <a:schemeClr val="bg1"/>
                </a:solidFill>
              </a:rPr>
              <a:t>LAS METAS DE CADA FASE DEL PROCESO DE EJECUCION DE PROYECTOS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988F97-E629-B3EE-0FAD-8ABC4229A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86" y="1019764"/>
            <a:ext cx="10339615" cy="5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68228"/>
      </p:ext>
    </p:extLst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Documentos en la Fase de Ingeniería</a:t>
            </a:r>
          </a:p>
          <a:p>
            <a:endParaRPr lang="es-ES" sz="3200" b="1" dirty="0">
              <a:solidFill>
                <a:schemeClr val="bg1"/>
              </a:solidFill>
              <a:latin typeface="Arial,Bold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5AC5-3DD9-4C72-B42B-E6ABD7C8A21B}" type="slidenum">
              <a:rPr lang="es-ES" smtClean="0"/>
              <a:t>4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4BD77D-923B-4369-A101-E895375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1495425"/>
            <a:ext cx="115919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6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Planificación en la fase de </a:t>
            </a:r>
            <a:r>
              <a:rPr lang="es-ES" sz="3200" dirty="0" err="1">
                <a:solidFill>
                  <a:schemeClr val="bg1"/>
                </a:solidFill>
              </a:rPr>
              <a:t>ingenieria</a:t>
            </a:r>
            <a:endParaRPr lang="es-ES" sz="3200" dirty="0">
              <a:solidFill>
                <a:schemeClr val="bg1"/>
              </a:solidFill>
            </a:endParaRPr>
          </a:p>
          <a:p>
            <a:endParaRPr lang="es-ES" sz="3200" b="1" dirty="0">
              <a:solidFill>
                <a:schemeClr val="bg1"/>
              </a:solidFill>
              <a:latin typeface="Arial,Bold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5AC5-3DD9-4C72-B42B-E6ABD7C8A21B}" type="slidenum">
              <a:rPr lang="es-ES" smtClean="0"/>
              <a:t>5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CF7C1A-7295-45F7-A4CC-AA751A53C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00162"/>
            <a:ext cx="98298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0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Metrados realizados en ingeniería</a:t>
            </a:r>
          </a:p>
          <a:p>
            <a:endParaRPr lang="es-ES" sz="3200" b="1" dirty="0">
              <a:solidFill>
                <a:schemeClr val="bg1"/>
              </a:solidFill>
              <a:latin typeface="Arial,Bold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5AC5-3DD9-4C72-B42B-E6ABD7C8A21B}" type="slidenum">
              <a:rPr lang="es-ES" smtClean="0"/>
              <a:t>6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E8F753-D454-4181-A5D9-8A8C46EEF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1" y="1502253"/>
            <a:ext cx="4355264" cy="32768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9F0F47-B5DF-DA73-8CCC-A674F2107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326" y="1698232"/>
            <a:ext cx="4138019" cy="32768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7BD7B1-6E8F-E251-AE83-34142EE9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0" y="1482864"/>
            <a:ext cx="3851285" cy="47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26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Estimación de costos durante la </a:t>
            </a:r>
            <a:r>
              <a:rPr lang="es-ES" sz="3200" dirty="0" err="1">
                <a:solidFill>
                  <a:schemeClr val="bg1"/>
                </a:solidFill>
              </a:rPr>
              <a:t>Ingenieria</a:t>
            </a:r>
            <a:endParaRPr lang="es-ES" sz="3200" dirty="0">
              <a:solidFill>
                <a:schemeClr val="bg1"/>
              </a:solidFill>
            </a:endParaRPr>
          </a:p>
          <a:p>
            <a:endParaRPr lang="es-ES" sz="3200" b="1" dirty="0">
              <a:solidFill>
                <a:schemeClr val="bg1"/>
              </a:solidFill>
              <a:latin typeface="Arial,Bold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D5AC5-3DD9-4C72-B42B-E6ABD7C8A21B}" type="slidenum">
              <a:rPr lang="es-ES" smtClean="0"/>
              <a:t>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37778B-C9B8-4C4E-9B7B-8FDE253E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42" y="1041777"/>
            <a:ext cx="9187011" cy="52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3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26935" y="2588539"/>
            <a:ext cx="6608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Fase de Operación y Mantenimiento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A0A696-EE1E-1AB6-9F1A-97B0A1B1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365" y="1268962"/>
            <a:ext cx="2674710" cy="45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7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53468" y="202963"/>
            <a:ext cx="86202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Asistencia en Operación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,Bold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0D5AC5-3DD9-4C72-B42B-E6ABD7C8A2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840CE8D-2787-4C3D-0ADD-ED43051BC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53" y="997168"/>
            <a:ext cx="7175614" cy="5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6319</TotalTime>
  <Words>124</Words>
  <Application>Microsoft Office PowerPoint</Application>
  <PresentationFormat>Panorámica</PresentationFormat>
  <Paragraphs>30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Arial,Bold</vt:lpstr>
      <vt:lpstr>Britannic Bold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Líneas Eléctricas de Transmisión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Kamal Arreaza</cp:lastModifiedBy>
  <cp:revision>71</cp:revision>
  <dcterms:created xsi:type="dcterms:W3CDTF">2020-05-22T13:22:15Z</dcterms:created>
  <dcterms:modified xsi:type="dcterms:W3CDTF">2023-11-17T19:46:07Z</dcterms:modified>
</cp:coreProperties>
</file>