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25" r:id="rId6"/>
    <p:sldId id="324" r:id="rId7"/>
    <p:sldId id="258" r:id="rId8"/>
    <p:sldId id="328" r:id="rId9"/>
    <p:sldId id="311" r:id="rId10"/>
    <p:sldId id="312" r:id="rId11"/>
    <p:sldId id="314" r:id="rId12"/>
    <p:sldId id="315" r:id="rId13"/>
    <p:sldId id="316" r:id="rId14"/>
    <p:sldId id="317" r:id="rId15"/>
    <p:sldId id="318" r:id="rId16"/>
    <p:sldId id="319" r:id="rId17"/>
    <p:sldId id="326" r:id="rId18"/>
    <p:sldId id="320" r:id="rId19"/>
    <p:sldId id="321" r:id="rId20"/>
    <p:sldId id="322" r:id="rId21"/>
    <p:sldId id="323" r:id="rId22"/>
    <p:sldId id="327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51047-C1D6-47BD-A2F9-DC798D686C23}" v="9" dt="2020-04-02T15:52:47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8" d="100"/>
          <a:sy n="108" d="100"/>
        </p:scale>
        <p:origin x="1052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96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" userId="9e65174d-836c-462e-a596-644283d4bea5" providerId="ADAL" clId="{A571B286-85CA-4CC2-B349-EBF4673161F4}"/>
    <pc:docChg chg="modSld">
      <pc:chgData name="Rebecca" userId="9e65174d-836c-462e-a596-644283d4bea5" providerId="ADAL" clId="{A571B286-85CA-4CC2-B349-EBF4673161F4}" dt="2020-04-02T16:08:28.260" v="5" actId="20577"/>
      <pc:docMkLst>
        <pc:docMk/>
      </pc:docMkLst>
      <pc:sldChg chg="modSp">
        <pc:chgData name="Rebecca" userId="9e65174d-836c-462e-a596-644283d4bea5" providerId="ADAL" clId="{A571B286-85CA-4CC2-B349-EBF4673161F4}" dt="2020-04-02T16:08:28.260" v="5" actId="20577"/>
        <pc:sldMkLst>
          <pc:docMk/>
          <pc:sldMk cId="1373560019" sldId="257"/>
        </pc:sldMkLst>
        <pc:spChg chg="mod">
          <ac:chgData name="Rebecca" userId="9e65174d-836c-462e-a596-644283d4bea5" providerId="ADAL" clId="{A571B286-85CA-4CC2-B349-EBF4673161F4}" dt="2020-04-02T16:08:28.260" v="5" actId="20577"/>
          <ac:spMkLst>
            <pc:docMk/>
            <pc:sldMk cId="1373560019" sldId="257"/>
            <ac:spMk id="2" creationId="{9385D56F-DBF9-49B4-BC68-6D8597F129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31046-5AC6-490B-B426-8ABC86836E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5D815-2919-4C36-9E0D-172D1170321E}">
      <dgm:prSet phldrT="[Text]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COST</a:t>
          </a:r>
        </a:p>
      </dgm:t>
    </dgm:pt>
    <dgm:pt modelId="{69DF9887-971B-48CA-AF06-8F5D233452B8}" type="parTrans" cxnId="{572059F2-CFE2-472A-BC9D-D106EC9AFC73}">
      <dgm:prSet/>
      <dgm:spPr/>
      <dgm:t>
        <a:bodyPr/>
        <a:lstStyle/>
        <a:p>
          <a:endParaRPr lang="en-US"/>
        </a:p>
      </dgm:t>
    </dgm:pt>
    <dgm:pt modelId="{7DC50BE2-B2F4-41C6-841B-EF44E18C89D5}" type="sibTrans" cxnId="{572059F2-CFE2-472A-BC9D-D106EC9AFC73}">
      <dgm:prSet/>
      <dgm:spPr/>
      <dgm:t>
        <a:bodyPr/>
        <a:lstStyle/>
        <a:p>
          <a:endParaRPr lang="en-US"/>
        </a:p>
      </dgm:t>
    </dgm:pt>
    <dgm:pt modelId="{9B10DC33-C41B-45E3-9E9F-F8F9BB28E3EB}">
      <dgm:prSet phldrT="[Text]"/>
      <dgm:spPr>
        <a:solidFill>
          <a:schemeClr val="bg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There is no cost to apply</a:t>
          </a:r>
        </a:p>
      </dgm:t>
    </dgm:pt>
    <dgm:pt modelId="{C8E5DBE3-C79C-4228-B3A9-817BEBD4CDE8}" type="parTrans" cxnId="{9C63A13D-7CC7-47C0-A817-1EBFD21077BA}">
      <dgm:prSet/>
      <dgm:spPr/>
      <dgm:t>
        <a:bodyPr/>
        <a:lstStyle/>
        <a:p>
          <a:endParaRPr lang="en-US"/>
        </a:p>
      </dgm:t>
    </dgm:pt>
    <dgm:pt modelId="{C85ADCD2-DA19-45F4-B5F5-908F6C8AAAA6}" type="sibTrans" cxnId="{9C63A13D-7CC7-47C0-A817-1EBFD21077BA}">
      <dgm:prSet/>
      <dgm:spPr/>
      <dgm:t>
        <a:bodyPr/>
        <a:lstStyle/>
        <a:p>
          <a:endParaRPr lang="en-US"/>
        </a:p>
      </dgm:t>
    </dgm:pt>
    <dgm:pt modelId="{C0AF99C6-F488-4C40-8E40-3DEB340E764D}">
      <dgm:prSet phldrT="[Text]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PURPOSE</a:t>
          </a:r>
        </a:p>
      </dgm:t>
    </dgm:pt>
    <dgm:pt modelId="{DD84E756-65B8-46E0-9C60-E90C83877435}" type="parTrans" cxnId="{156D2971-29D9-45D6-B189-87F16F2B973A}">
      <dgm:prSet/>
      <dgm:spPr/>
      <dgm:t>
        <a:bodyPr/>
        <a:lstStyle/>
        <a:p>
          <a:endParaRPr lang="en-US"/>
        </a:p>
      </dgm:t>
    </dgm:pt>
    <dgm:pt modelId="{64155ED7-7509-4ABD-80E6-6E99CBC6D5E2}" type="sibTrans" cxnId="{156D2971-29D9-45D6-B189-87F16F2B973A}">
      <dgm:prSet/>
      <dgm:spPr/>
      <dgm:t>
        <a:bodyPr/>
        <a:lstStyle/>
        <a:p>
          <a:endParaRPr lang="en-US"/>
        </a:p>
      </dgm:t>
    </dgm:pt>
    <dgm:pt modelId="{8DB1C1F5-832C-4E3F-8668-C4913125EC20}">
      <dgm:prSet phldrT="[Text]"/>
      <dgm:spPr>
        <a:solidFill>
          <a:schemeClr val="bg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Funding is meant to help retain workers, maintain payroll, and cover rent/mortgage/utility expenses</a:t>
          </a:r>
          <a:endParaRPr lang="en-US" dirty="0"/>
        </a:p>
      </dgm:t>
    </dgm:pt>
    <dgm:pt modelId="{1DB8FC62-A172-4783-BBF9-E87727EBBABB}" type="parTrans" cxnId="{B85F6CF1-CE66-4B83-B48A-619729F8C351}">
      <dgm:prSet/>
      <dgm:spPr/>
      <dgm:t>
        <a:bodyPr/>
        <a:lstStyle/>
        <a:p>
          <a:endParaRPr lang="en-US"/>
        </a:p>
      </dgm:t>
    </dgm:pt>
    <dgm:pt modelId="{3BECFB1F-82CB-4CCF-9A72-D1F9DF41DCAB}" type="sibTrans" cxnId="{B85F6CF1-CE66-4B83-B48A-619729F8C351}">
      <dgm:prSet/>
      <dgm:spPr/>
      <dgm:t>
        <a:bodyPr/>
        <a:lstStyle/>
        <a:p>
          <a:endParaRPr lang="en-US"/>
        </a:p>
      </dgm:t>
    </dgm:pt>
    <dgm:pt modelId="{3BA915C7-B317-47C3-BC30-7C9AFD8F9DCE}">
      <dgm:prSet phldrT="[Text]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TIMEFRAME</a:t>
          </a:r>
        </a:p>
      </dgm:t>
    </dgm:pt>
    <dgm:pt modelId="{686BED66-CE06-40A5-A3BD-069A486F314B}" type="parTrans" cxnId="{CC22E0E7-DAC7-4660-9FE3-0A76BF3719D9}">
      <dgm:prSet/>
      <dgm:spPr/>
      <dgm:t>
        <a:bodyPr/>
        <a:lstStyle/>
        <a:p>
          <a:endParaRPr lang="en-US"/>
        </a:p>
      </dgm:t>
    </dgm:pt>
    <dgm:pt modelId="{EA8A5177-2855-4941-93B4-912B04D0BCCD}" type="sibTrans" cxnId="{CC22E0E7-DAC7-4660-9FE3-0A76BF3719D9}">
      <dgm:prSet/>
      <dgm:spPr/>
      <dgm:t>
        <a:bodyPr/>
        <a:lstStyle/>
        <a:p>
          <a:endParaRPr lang="en-US"/>
        </a:p>
      </dgm:t>
    </dgm:pt>
    <dgm:pt modelId="{5D6E7CD4-FC89-419C-8EC2-C0767F1B9C56}">
      <dgm:prSet phldrT="[Text]"/>
      <dgm:spPr>
        <a:solidFill>
          <a:schemeClr val="bg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loan covers costs over the 8-week period after the loan is made </a:t>
          </a:r>
          <a:endParaRPr lang="en-US" dirty="0"/>
        </a:p>
      </dgm:t>
    </dgm:pt>
    <dgm:pt modelId="{AE479222-C37E-4DAD-A01F-5949031459BE}" type="parTrans" cxnId="{E45BC081-F64C-4EAB-AC79-0E7EA74F2C00}">
      <dgm:prSet/>
      <dgm:spPr/>
      <dgm:t>
        <a:bodyPr/>
        <a:lstStyle/>
        <a:p>
          <a:endParaRPr lang="en-US"/>
        </a:p>
      </dgm:t>
    </dgm:pt>
    <dgm:pt modelId="{CB8ABBB3-8E92-4A45-A143-556A78024C36}" type="sibTrans" cxnId="{E45BC081-F64C-4EAB-AC79-0E7EA74F2C00}">
      <dgm:prSet/>
      <dgm:spPr/>
      <dgm:t>
        <a:bodyPr/>
        <a:lstStyle/>
        <a:p>
          <a:endParaRPr lang="en-US"/>
        </a:p>
      </dgm:t>
    </dgm:pt>
    <dgm:pt modelId="{08B92EF4-0C1D-4970-820F-181CF301F18D}">
      <dgm:prSet phldrT="[Text]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FORGIVENESS</a:t>
          </a:r>
        </a:p>
      </dgm:t>
    </dgm:pt>
    <dgm:pt modelId="{29261684-9204-4C14-A0B1-964BD199BAC5}" type="parTrans" cxnId="{90FE1604-E651-479C-BF15-F89E9CB996C9}">
      <dgm:prSet/>
      <dgm:spPr/>
      <dgm:t>
        <a:bodyPr/>
        <a:lstStyle/>
        <a:p>
          <a:endParaRPr lang="en-US"/>
        </a:p>
      </dgm:t>
    </dgm:pt>
    <dgm:pt modelId="{BA6300ED-C10E-4BA4-B81F-90A1625CC0D2}" type="sibTrans" cxnId="{90FE1604-E651-479C-BF15-F89E9CB996C9}">
      <dgm:prSet/>
      <dgm:spPr/>
      <dgm:t>
        <a:bodyPr/>
        <a:lstStyle/>
        <a:p>
          <a:endParaRPr lang="en-US"/>
        </a:p>
      </dgm:t>
    </dgm:pt>
    <dgm:pt modelId="{091B4F60-0311-4233-B5CF-2D74E79CF1C5}">
      <dgm:prSet phldrT="[Text]"/>
      <dgm:spPr>
        <a:solidFill>
          <a:schemeClr val="bg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Under certain guidelines the loan can be forgiven and essentially turned into a non-taxable grant</a:t>
          </a:r>
          <a:endParaRPr lang="en-US" dirty="0"/>
        </a:p>
      </dgm:t>
    </dgm:pt>
    <dgm:pt modelId="{2DEFC975-BA2C-4F49-B9ED-F9F758340870}" type="parTrans" cxnId="{97658A3C-4A00-4E77-9605-24A036F75018}">
      <dgm:prSet/>
      <dgm:spPr/>
      <dgm:t>
        <a:bodyPr/>
        <a:lstStyle/>
        <a:p>
          <a:endParaRPr lang="en-US"/>
        </a:p>
      </dgm:t>
    </dgm:pt>
    <dgm:pt modelId="{705C93C0-8BB8-4752-A28B-ABBA32EE9B87}" type="sibTrans" cxnId="{97658A3C-4A00-4E77-9605-24A036F75018}">
      <dgm:prSet/>
      <dgm:spPr/>
      <dgm:t>
        <a:bodyPr/>
        <a:lstStyle/>
        <a:p>
          <a:endParaRPr lang="en-US"/>
        </a:p>
      </dgm:t>
    </dgm:pt>
    <dgm:pt modelId="{E5CCEC54-CB0E-4195-8901-7E6156C3BE3A}">
      <dgm:prSet phldrT="[Text]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NO GURANTEE NEEDED</a:t>
          </a:r>
        </a:p>
      </dgm:t>
    </dgm:pt>
    <dgm:pt modelId="{3B6F4E43-E2E6-4C45-8300-47A0675806A6}" type="parTrans" cxnId="{BCA6E5FD-D53C-4A97-A066-0A1EAF18E0D0}">
      <dgm:prSet/>
      <dgm:spPr/>
      <dgm:t>
        <a:bodyPr/>
        <a:lstStyle/>
        <a:p>
          <a:endParaRPr lang="en-US"/>
        </a:p>
      </dgm:t>
    </dgm:pt>
    <dgm:pt modelId="{1E27968D-44A8-45F3-9FEB-2CFA397AD02D}" type="sibTrans" cxnId="{BCA6E5FD-D53C-4A97-A066-0A1EAF18E0D0}">
      <dgm:prSet/>
      <dgm:spPr/>
      <dgm:t>
        <a:bodyPr/>
        <a:lstStyle/>
        <a:p>
          <a:endParaRPr lang="en-US"/>
        </a:p>
      </dgm:t>
    </dgm:pt>
    <dgm:pt modelId="{6438EE86-44E8-4313-97C5-B87723D94174}">
      <dgm:prSet phldrT="[Text]"/>
      <dgm:spPr>
        <a:solidFill>
          <a:schemeClr val="bg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There is no personal guaranty required</a:t>
          </a:r>
          <a:endParaRPr lang="en-US" dirty="0"/>
        </a:p>
      </dgm:t>
    </dgm:pt>
    <dgm:pt modelId="{1294FFE3-E033-4F5D-B5B6-262C6F5C196A}" type="parTrans" cxnId="{A95B649B-7211-428D-B2C9-EFE4418E1D51}">
      <dgm:prSet/>
      <dgm:spPr/>
      <dgm:t>
        <a:bodyPr/>
        <a:lstStyle/>
        <a:p>
          <a:endParaRPr lang="en-US"/>
        </a:p>
      </dgm:t>
    </dgm:pt>
    <dgm:pt modelId="{BCB7E8FE-70C2-418F-9D4D-150EA1E1435F}" type="sibTrans" cxnId="{A95B649B-7211-428D-B2C9-EFE4418E1D51}">
      <dgm:prSet/>
      <dgm:spPr/>
      <dgm:t>
        <a:bodyPr/>
        <a:lstStyle/>
        <a:p>
          <a:endParaRPr lang="en-US"/>
        </a:p>
      </dgm:t>
    </dgm:pt>
    <dgm:pt modelId="{E9CB6624-D13F-4576-B490-4656ED112E41}">
      <dgm:prSet phldrT="[Text]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NEED</a:t>
          </a:r>
        </a:p>
      </dgm:t>
    </dgm:pt>
    <dgm:pt modelId="{D5113E80-9FDF-4C33-92A6-A3FB3FB7F6E6}" type="parTrans" cxnId="{39CEABA9-E2B4-4D53-90E2-1272B3884ABE}">
      <dgm:prSet/>
      <dgm:spPr/>
      <dgm:t>
        <a:bodyPr/>
        <a:lstStyle/>
        <a:p>
          <a:endParaRPr lang="en-US"/>
        </a:p>
      </dgm:t>
    </dgm:pt>
    <dgm:pt modelId="{ACB2C1A5-2209-490B-9E59-E09F0D89D8D0}" type="sibTrans" cxnId="{39CEABA9-E2B4-4D53-90E2-1272B3884ABE}">
      <dgm:prSet/>
      <dgm:spPr/>
      <dgm:t>
        <a:bodyPr/>
        <a:lstStyle/>
        <a:p>
          <a:endParaRPr lang="en-US"/>
        </a:p>
      </dgm:t>
    </dgm:pt>
    <dgm:pt modelId="{3DBF4962-2187-4C53-B3A2-3D9C5C591AF4}">
      <dgm:prSet phldrT="[Text]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Not required to show that you cannot get a loan elsewhere</a:t>
          </a:r>
        </a:p>
      </dgm:t>
    </dgm:pt>
    <dgm:pt modelId="{5CA2327B-C0C6-479E-9354-B63F2F0384FE}" type="parTrans" cxnId="{37B4AC3F-E034-4977-9DCF-76C029DA4DDD}">
      <dgm:prSet/>
      <dgm:spPr/>
      <dgm:t>
        <a:bodyPr/>
        <a:lstStyle/>
        <a:p>
          <a:endParaRPr lang="en-US"/>
        </a:p>
      </dgm:t>
    </dgm:pt>
    <dgm:pt modelId="{739F6985-5EB4-405A-8CDA-7B7995F3FB70}" type="sibTrans" cxnId="{37B4AC3F-E034-4977-9DCF-76C029DA4DDD}">
      <dgm:prSet/>
      <dgm:spPr/>
      <dgm:t>
        <a:bodyPr/>
        <a:lstStyle/>
        <a:p>
          <a:endParaRPr lang="en-US"/>
        </a:p>
      </dgm:t>
    </dgm:pt>
    <dgm:pt modelId="{261F56D2-8FA0-414B-B63D-F1E043A9E02A}">
      <dgm:prSet phldrT="[Text]"/>
      <dgm:spPr>
        <a:solidFill>
          <a:schemeClr val="bg2">
            <a:lumMod val="5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FUNDING</a:t>
          </a:r>
        </a:p>
      </dgm:t>
    </dgm:pt>
    <dgm:pt modelId="{7DC7755F-5FB3-4FD6-9EF8-3298893ED683}" type="parTrans" cxnId="{84837C8D-E1F6-43D2-ADA7-AD1551D8DAE4}">
      <dgm:prSet/>
      <dgm:spPr/>
      <dgm:t>
        <a:bodyPr/>
        <a:lstStyle/>
        <a:p>
          <a:endParaRPr lang="en-US"/>
        </a:p>
      </dgm:t>
    </dgm:pt>
    <dgm:pt modelId="{BC593EDC-4AEC-4B77-B061-2B21B5E422B9}" type="sibTrans" cxnId="{84837C8D-E1F6-43D2-ADA7-AD1551D8DAE4}">
      <dgm:prSet/>
      <dgm:spPr/>
      <dgm:t>
        <a:bodyPr/>
        <a:lstStyle/>
        <a:p>
          <a:endParaRPr lang="en-US"/>
        </a:p>
      </dgm:t>
    </dgm:pt>
    <dgm:pt modelId="{777F319F-43E0-4032-B118-045833532D91}">
      <dgm:prSet/>
      <dgm:spPr>
        <a:solidFill>
          <a:schemeClr val="bg1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PPP authorizes up to $349 billion in forgivable loans </a:t>
          </a:r>
        </a:p>
      </dgm:t>
    </dgm:pt>
    <dgm:pt modelId="{B2BD8632-A1BA-477A-A8F3-95031FC871F3}" type="parTrans" cxnId="{EDDA4130-979D-4B9E-B830-ACE7BE3424E5}">
      <dgm:prSet/>
      <dgm:spPr/>
      <dgm:t>
        <a:bodyPr/>
        <a:lstStyle/>
        <a:p>
          <a:endParaRPr lang="en-US"/>
        </a:p>
      </dgm:t>
    </dgm:pt>
    <dgm:pt modelId="{C70628C7-B8C0-4073-A1B5-21115748E728}" type="sibTrans" cxnId="{EDDA4130-979D-4B9E-B830-ACE7BE3424E5}">
      <dgm:prSet/>
      <dgm:spPr/>
      <dgm:t>
        <a:bodyPr/>
        <a:lstStyle/>
        <a:p>
          <a:endParaRPr lang="en-US"/>
        </a:p>
      </dgm:t>
    </dgm:pt>
    <dgm:pt modelId="{826324BC-F759-457A-8DFE-8DFC9BA5E26F}" type="pres">
      <dgm:prSet presAssocID="{1B931046-5AC6-490B-B426-8ABC86836E58}" presName="Name0" presStyleCnt="0">
        <dgm:presLayoutVars>
          <dgm:dir/>
          <dgm:animLvl val="lvl"/>
          <dgm:resizeHandles val="exact"/>
        </dgm:presLayoutVars>
      </dgm:prSet>
      <dgm:spPr/>
    </dgm:pt>
    <dgm:pt modelId="{E24AF951-3DB5-4347-A7CF-A61BFFB19263}" type="pres">
      <dgm:prSet presAssocID="{261F56D2-8FA0-414B-B63D-F1E043A9E02A}" presName="linNode" presStyleCnt="0"/>
      <dgm:spPr/>
    </dgm:pt>
    <dgm:pt modelId="{1A9FC6FD-781D-4B2F-8252-604683019DA1}" type="pres">
      <dgm:prSet presAssocID="{261F56D2-8FA0-414B-B63D-F1E043A9E02A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68E8D3FF-84F1-44EF-AD81-4A66FB0B08DF}" type="pres">
      <dgm:prSet presAssocID="{261F56D2-8FA0-414B-B63D-F1E043A9E02A}" presName="descendantText" presStyleLbl="alignAccFollowNode1" presStyleIdx="0" presStyleCnt="7">
        <dgm:presLayoutVars>
          <dgm:bulletEnabled val="1"/>
        </dgm:presLayoutVars>
      </dgm:prSet>
      <dgm:spPr/>
    </dgm:pt>
    <dgm:pt modelId="{BAA4C7C7-104A-4E4F-9BA5-8ADC82FA4946}" type="pres">
      <dgm:prSet presAssocID="{BC593EDC-4AEC-4B77-B061-2B21B5E422B9}" presName="sp" presStyleCnt="0"/>
      <dgm:spPr/>
    </dgm:pt>
    <dgm:pt modelId="{245BD286-04FC-48B6-9EA9-5C7CA41F58FC}" type="pres">
      <dgm:prSet presAssocID="{F405D815-2919-4C36-9E0D-172D1170321E}" presName="linNode" presStyleCnt="0"/>
      <dgm:spPr/>
    </dgm:pt>
    <dgm:pt modelId="{437F259A-ED49-4C01-8C27-4D70AD59E529}" type="pres">
      <dgm:prSet presAssocID="{F405D815-2919-4C36-9E0D-172D1170321E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EB9C5C08-A9A9-4431-B289-54827A7D86F2}" type="pres">
      <dgm:prSet presAssocID="{F405D815-2919-4C36-9E0D-172D1170321E}" presName="descendantText" presStyleLbl="alignAccFollowNode1" presStyleIdx="1" presStyleCnt="7">
        <dgm:presLayoutVars>
          <dgm:bulletEnabled val="1"/>
        </dgm:presLayoutVars>
      </dgm:prSet>
      <dgm:spPr/>
    </dgm:pt>
    <dgm:pt modelId="{E8F20E0E-F9B0-4D37-AE92-9A854610431C}" type="pres">
      <dgm:prSet presAssocID="{7DC50BE2-B2F4-41C6-841B-EF44E18C89D5}" presName="sp" presStyleCnt="0"/>
      <dgm:spPr/>
    </dgm:pt>
    <dgm:pt modelId="{9BB8E17C-AF0A-45F1-B30F-475B423ACB91}" type="pres">
      <dgm:prSet presAssocID="{C0AF99C6-F488-4C40-8E40-3DEB340E764D}" presName="linNode" presStyleCnt="0"/>
      <dgm:spPr/>
    </dgm:pt>
    <dgm:pt modelId="{877164C3-8C0C-4891-A7D1-4816ADC01497}" type="pres">
      <dgm:prSet presAssocID="{C0AF99C6-F488-4C40-8E40-3DEB340E764D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20B5D8A-435B-4A16-89B6-F364CD7B7677}" type="pres">
      <dgm:prSet presAssocID="{C0AF99C6-F488-4C40-8E40-3DEB340E764D}" presName="descendantText" presStyleLbl="alignAccFollowNode1" presStyleIdx="2" presStyleCnt="7">
        <dgm:presLayoutVars>
          <dgm:bulletEnabled val="1"/>
        </dgm:presLayoutVars>
      </dgm:prSet>
      <dgm:spPr/>
    </dgm:pt>
    <dgm:pt modelId="{C5510DCF-424B-443B-AB9A-76050B78D5F8}" type="pres">
      <dgm:prSet presAssocID="{64155ED7-7509-4ABD-80E6-6E99CBC6D5E2}" presName="sp" presStyleCnt="0"/>
      <dgm:spPr/>
    </dgm:pt>
    <dgm:pt modelId="{EC004BC1-4F62-464F-985D-C0B414E79E23}" type="pres">
      <dgm:prSet presAssocID="{3BA915C7-B317-47C3-BC30-7C9AFD8F9DCE}" presName="linNode" presStyleCnt="0"/>
      <dgm:spPr/>
    </dgm:pt>
    <dgm:pt modelId="{B33972E1-2652-4C4D-A48C-1331C3E8CE59}" type="pres">
      <dgm:prSet presAssocID="{3BA915C7-B317-47C3-BC30-7C9AFD8F9DCE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616965D5-FCA4-451A-B65E-F585E1D939D6}" type="pres">
      <dgm:prSet presAssocID="{3BA915C7-B317-47C3-BC30-7C9AFD8F9DCE}" presName="descendantText" presStyleLbl="alignAccFollowNode1" presStyleIdx="3" presStyleCnt="7">
        <dgm:presLayoutVars>
          <dgm:bulletEnabled val="1"/>
        </dgm:presLayoutVars>
      </dgm:prSet>
      <dgm:spPr/>
    </dgm:pt>
    <dgm:pt modelId="{847195D2-56A7-432E-800D-5433C2B472E9}" type="pres">
      <dgm:prSet presAssocID="{EA8A5177-2855-4941-93B4-912B04D0BCCD}" presName="sp" presStyleCnt="0"/>
      <dgm:spPr/>
    </dgm:pt>
    <dgm:pt modelId="{7DEC00F7-DDE6-47A1-88C2-A9C031F08CEE}" type="pres">
      <dgm:prSet presAssocID="{08B92EF4-0C1D-4970-820F-181CF301F18D}" presName="linNode" presStyleCnt="0"/>
      <dgm:spPr/>
    </dgm:pt>
    <dgm:pt modelId="{7F1480BC-0D1F-48AB-B94E-993AE29CDF78}" type="pres">
      <dgm:prSet presAssocID="{08B92EF4-0C1D-4970-820F-181CF301F18D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AA891671-F897-45D4-989F-F28B3B2123E2}" type="pres">
      <dgm:prSet presAssocID="{08B92EF4-0C1D-4970-820F-181CF301F18D}" presName="descendantText" presStyleLbl="alignAccFollowNode1" presStyleIdx="4" presStyleCnt="7">
        <dgm:presLayoutVars>
          <dgm:bulletEnabled val="1"/>
        </dgm:presLayoutVars>
      </dgm:prSet>
      <dgm:spPr/>
    </dgm:pt>
    <dgm:pt modelId="{7D2DEFA7-E242-446B-91B8-4A69FFB8D5E1}" type="pres">
      <dgm:prSet presAssocID="{BA6300ED-C10E-4BA4-B81F-90A1625CC0D2}" presName="sp" presStyleCnt="0"/>
      <dgm:spPr/>
    </dgm:pt>
    <dgm:pt modelId="{96044570-FD96-462F-B464-799CD2B0A363}" type="pres">
      <dgm:prSet presAssocID="{E5CCEC54-CB0E-4195-8901-7E6156C3BE3A}" presName="linNode" presStyleCnt="0"/>
      <dgm:spPr/>
    </dgm:pt>
    <dgm:pt modelId="{B4E18010-8A8E-4FDA-8050-61A27E5DA783}" type="pres">
      <dgm:prSet presAssocID="{E5CCEC54-CB0E-4195-8901-7E6156C3BE3A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B7674920-5140-4721-BB13-6C27F0FAC061}" type="pres">
      <dgm:prSet presAssocID="{E5CCEC54-CB0E-4195-8901-7E6156C3BE3A}" presName="descendantText" presStyleLbl="alignAccFollowNode1" presStyleIdx="5" presStyleCnt="7">
        <dgm:presLayoutVars>
          <dgm:bulletEnabled val="1"/>
        </dgm:presLayoutVars>
      </dgm:prSet>
      <dgm:spPr/>
    </dgm:pt>
    <dgm:pt modelId="{313100C9-4C60-4FBB-94F5-E1DDF3F676FB}" type="pres">
      <dgm:prSet presAssocID="{1E27968D-44A8-45F3-9FEB-2CFA397AD02D}" presName="sp" presStyleCnt="0"/>
      <dgm:spPr/>
    </dgm:pt>
    <dgm:pt modelId="{352E6E77-0BD6-4CD8-A680-55D2BAE49D94}" type="pres">
      <dgm:prSet presAssocID="{E9CB6624-D13F-4576-B490-4656ED112E41}" presName="linNode" presStyleCnt="0"/>
      <dgm:spPr/>
    </dgm:pt>
    <dgm:pt modelId="{C1AA1092-32F3-4313-AFBA-B9593C79E9DC}" type="pres">
      <dgm:prSet presAssocID="{E9CB6624-D13F-4576-B490-4656ED112E41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33254684-E456-48E3-AB54-FBE45A7586DD}" type="pres">
      <dgm:prSet presAssocID="{E9CB6624-D13F-4576-B490-4656ED112E41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90FE1604-E651-479C-BF15-F89E9CB996C9}" srcId="{1B931046-5AC6-490B-B426-8ABC86836E58}" destId="{08B92EF4-0C1D-4970-820F-181CF301F18D}" srcOrd="4" destOrd="0" parTransId="{29261684-9204-4C14-A0B1-964BD199BAC5}" sibTransId="{BA6300ED-C10E-4BA4-B81F-90A1625CC0D2}"/>
    <dgm:cxn modelId="{94908515-4E2C-4870-9116-30F639421512}" type="presOf" srcId="{6438EE86-44E8-4313-97C5-B87723D94174}" destId="{B7674920-5140-4721-BB13-6C27F0FAC061}" srcOrd="0" destOrd="0" presId="urn:microsoft.com/office/officeart/2005/8/layout/vList5"/>
    <dgm:cxn modelId="{EDDA4130-979D-4B9E-B830-ACE7BE3424E5}" srcId="{261F56D2-8FA0-414B-B63D-F1E043A9E02A}" destId="{777F319F-43E0-4032-B118-045833532D91}" srcOrd="0" destOrd="0" parTransId="{B2BD8632-A1BA-477A-A8F3-95031FC871F3}" sibTransId="{C70628C7-B8C0-4073-A1B5-21115748E728}"/>
    <dgm:cxn modelId="{97658A3C-4A00-4E77-9605-24A036F75018}" srcId="{08B92EF4-0C1D-4970-820F-181CF301F18D}" destId="{091B4F60-0311-4233-B5CF-2D74E79CF1C5}" srcOrd="0" destOrd="0" parTransId="{2DEFC975-BA2C-4F49-B9ED-F9F758340870}" sibTransId="{705C93C0-8BB8-4752-A28B-ABBA32EE9B87}"/>
    <dgm:cxn modelId="{9C63A13D-7CC7-47C0-A817-1EBFD21077BA}" srcId="{F405D815-2919-4C36-9E0D-172D1170321E}" destId="{9B10DC33-C41B-45E3-9E9F-F8F9BB28E3EB}" srcOrd="0" destOrd="0" parTransId="{C8E5DBE3-C79C-4228-B3A9-817BEBD4CDE8}" sibTransId="{C85ADCD2-DA19-45F4-B5F5-908F6C8AAAA6}"/>
    <dgm:cxn modelId="{37B4AC3F-E034-4977-9DCF-76C029DA4DDD}" srcId="{E9CB6624-D13F-4576-B490-4656ED112E41}" destId="{3DBF4962-2187-4C53-B3A2-3D9C5C591AF4}" srcOrd="0" destOrd="0" parTransId="{5CA2327B-C0C6-479E-9354-B63F2F0384FE}" sibTransId="{739F6985-5EB4-405A-8CDA-7B7995F3FB70}"/>
    <dgm:cxn modelId="{92BC3560-0858-487E-83AB-55163C28BCC5}" type="presOf" srcId="{777F319F-43E0-4032-B118-045833532D91}" destId="{68E8D3FF-84F1-44EF-AD81-4A66FB0B08DF}" srcOrd="0" destOrd="0" presId="urn:microsoft.com/office/officeart/2005/8/layout/vList5"/>
    <dgm:cxn modelId="{992AAF44-2B8A-4F9D-A021-D0C514E4FBD6}" type="presOf" srcId="{E9CB6624-D13F-4576-B490-4656ED112E41}" destId="{C1AA1092-32F3-4313-AFBA-B9593C79E9DC}" srcOrd="0" destOrd="0" presId="urn:microsoft.com/office/officeart/2005/8/layout/vList5"/>
    <dgm:cxn modelId="{050A1646-B9A6-4CC6-85C6-29D6DCE75C09}" type="presOf" srcId="{5D6E7CD4-FC89-419C-8EC2-C0767F1B9C56}" destId="{616965D5-FCA4-451A-B65E-F585E1D939D6}" srcOrd="0" destOrd="0" presId="urn:microsoft.com/office/officeart/2005/8/layout/vList5"/>
    <dgm:cxn modelId="{EE8B964A-46B6-464A-97E6-C06ADA2A07D1}" type="presOf" srcId="{091B4F60-0311-4233-B5CF-2D74E79CF1C5}" destId="{AA891671-F897-45D4-989F-F28B3B2123E2}" srcOrd="0" destOrd="0" presId="urn:microsoft.com/office/officeart/2005/8/layout/vList5"/>
    <dgm:cxn modelId="{3CC1A64C-180D-41A2-9E2B-4662F7AB948B}" type="presOf" srcId="{C0AF99C6-F488-4C40-8E40-3DEB340E764D}" destId="{877164C3-8C0C-4891-A7D1-4816ADC01497}" srcOrd="0" destOrd="0" presId="urn:microsoft.com/office/officeart/2005/8/layout/vList5"/>
    <dgm:cxn modelId="{651AFE50-9E45-48D6-BE09-B2F5A8D09B50}" type="presOf" srcId="{3DBF4962-2187-4C53-B3A2-3D9C5C591AF4}" destId="{33254684-E456-48E3-AB54-FBE45A7586DD}" srcOrd="0" destOrd="0" presId="urn:microsoft.com/office/officeart/2005/8/layout/vList5"/>
    <dgm:cxn modelId="{156D2971-29D9-45D6-B189-87F16F2B973A}" srcId="{1B931046-5AC6-490B-B426-8ABC86836E58}" destId="{C0AF99C6-F488-4C40-8E40-3DEB340E764D}" srcOrd="2" destOrd="0" parTransId="{DD84E756-65B8-46E0-9C60-E90C83877435}" sibTransId="{64155ED7-7509-4ABD-80E6-6E99CBC6D5E2}"/>
    <dgm:cxn modelId="{4C33A353-5D5C-4431-8001-F5AEF9EFA3F0}" type="presOf" srcId="{E5CCEC54-CB0E-4195-8901-7E6156C3BE3A}" destId="{B4E18010-8A8E-4FDA-8050-61A27E5DA783}" srcOrd="0" destOrd="0" presId="urn:microsoft.com/office/officeart/2005/8/layout/vList5"/>
    <dgm:cxn modelId="{B2A8E278-B2C4-4D0A-82BA-CCCBCD27C4DB}" type="presOf" srcId="{08B92EF4-0C1D-4970-820F-181CF301F18D}" destId="{7F1480BC-0D1F-48AB-B94E-993AE29CDF78}" srcOrd="0" destOrd="0" presId="urn:microsoft.com/office/officeart/2005/8/layout/vList5"/>
    <dgm:cxn modelId="{7B3BCC7E-D0E3-41A1-83BE-C4CED5541B5A}" type="presOf" srcId="{9B10DC33-C41B-45E3-9E9F-F8F9BB28E3EB}" destId="{EB9C5C08-A9A9-4431-B289-54827A7D86F2}" srcOrd="0" destOrd="0" presId="urn:microsoft.com/office/officeart/2005/8/layout/vList5"/>
    <dgm:cxn modelId="{E45BC081-F64C-4EAB-AC79-0E7EA74F2C00}" srcId="{3BA915C7-B317-47C3-BC30-7C9AFD8F9DCE}" destId="{5D6E7CD4-FC89-419C-8EC2-C0767F1B9C56}" srcOrd="0" destOrd="0" parTransId="{AE479222-C37E-4DAD-A01F-5949031459BE}" sibTransId="{CB8ABBB3-8E92-4A45-A143-556A78024C36}"/>
    <dgm:cxn modelId="{065C2389-5D0A-40D1-9575-95400F34D09C}" type="presOf" srcId="{3BA915C7-B317-47C3-BC30-7C9AFD8F9DCE}" destId="{B33972E1-2652-4C4D-A48C-1331C3E8CE59}" srcOrd="0" destOrd="0" presId="urn:microsoft.com/office/officeart/2005/8/layout/vList5"/>
    <dgm:cxn modelId="{84837C8D-E1F6-43D2-ADA7-AD1551D8DAE4}" srcId="{1B931046-5AC6-490B-B426-8ABC86836E58}" destId="{261F56D2-8FA0-414B-B63D-F1E043A9E02A}" srcOrd="0" destOrd="0" parTransId="{7DC7755F-5FB3-4FD6-9EF8-3298893ED683}" sibTransId="{BC593EDC-4AEC-4B77-B061-2B21B5E422B9}"/>
    <dgm:cxn modelId="{A95B649B-7211-428D-B2C9-EFE4418E1D51}" srcId="{E5CCEC54-CB0E-4195-8901-7E6156C3BE3A}" destId="{6438EE86-44E8-4313-97C5-B87723D94174}" srcOrd="0" destOrd="0" parTransId="{1294FFE3-E033-4F5D-B5B6-262C6F5C196A}" sibTransId="{BCB7E8FE-70C2-418F-9D4D-150EA1E1435F}"/>
    <dgm:cxn modelId="{39CEABA9-E2B4-4D53-90E2-1272B3884ABE}" srcId="{1B931046-5AC6-490B-B426-8ABC86836E58}" destId="{E9CB6624-D13F-4576-B490-4656ED112E41}" srcOrd="6" destOrd="0" parTransId="{D5113E80-9FDF-4C33-92A6-A3FB3FB7F6E6}" sibTransId="{ACB2C1A5-2209-490B-9E59-E09F0D89D8D0}"/>
    <dgm:cxn modelId="{29FA44B4-2137-4E63-972C-BD51F8C29B61}" type="presOf" srcId="{261F56D2-8FA0-414B-B63D-F1E043A9E02A}" destId="{1A9FC6FD-781D-4B2F-8252-604683019DA1}" srcOrd="0" destOrd="0" presId="urn:microsoft.com/office/officeart/2005/8/layout/vList5"/>
    <dgm:cxn modelId="{B0D8FAB5-0071-48EB-9FFD-1E377DB4D781}" type="presOf" srcId="{F405D815-2919-4C36-9E0D-172D1170321E}" destId="{437F259A-ED49-4C01-8C27-4D70AD59E529}" srcOrd="0" destOrd="0" presId="urn:microsoft.com/office/officeart/2005/8/layout/vList5"/>
    <dgm:cxn modelId="{CC22E0E7-DAC7-4660-9FE3-0A76BF3719D9}" srcId="{1B931046-5AC6-490B-B426-8ABC86836E58}" destId="{3BA915C7-B317-47C3-BC30-7C9AFD8F9DCE}" srcOrd="3" destOrd="0" parTransId="{686BED66-CE06-40A5-A3BD-069A486F314B}" sibTransId="{EA8A5177-2855-4941-93B4-912B04D0BCCD}"/>
    <dgm:cxn modelId="{D4BEABE8-E7D2-409D-87DC-AFDFDDCAD935}" type="presOf" srcId="{8DB1C1F5-832C-4E3F-8668-C4913125EC20}" destId="{E20B5D8A-435B-4A16-89B6-F364CD7B7677}" srcOrd="0" destOrd="0" presId="urn:microsoft.com/office/officeart/2005/8/layout/vList5"/>
    <dgm:cxn modelId="{33D855EC-A12D-473B-AB1E-7521CA5BC815}" type="presOf" srcId="{1B931046-5AC6-490B-B426-8ABC86836E58}" destId="{826324BC-F759-457A-8DFE-8DFC9BA5E26F}" srcOrd="0" destOrd="0" presId="urn:microsoft.com/office/officeart/2005/8/layout/vList5"/>
    <dgm:cxn modelId="{B85F6CF1-CE66-4B83-B48A-619729F8C351}" srcId="{C0AF99C6-F488-4C40-8E40-3DEB340E764D}" destId="{8DB1C1F5-832C-4E3F-8668-C4913125EC20}" srcOrd="0" destOrd="0" parTransId="{1DB8FC62-A172-4783-BBF9-E87727EBBABB}" sibTransId="{3BECFB1F-82CB-4CCF-9A72-D1F9DF41DCAB}"/>
    <dgm:cxn modelId="{572059F2-CFE2-472A-BC9D-D106EC9AFC73}" srcId="{1B931046-5AC6-490B-B426-8ABC86836E58}" destId="{F405D815-2919-4C36-9E0D-172D1170321E}" srcOrd="1" destOrd="0" parTransId="{69DF9887-971B-48CA-AF06-8F5D233452B8}" sibTransId="{7DC50BE2-B2F4-41C6-841B-EF44E18C89D5}"/>
    <dgm:cxn modelId="{BCA6E5FD-D53C-4A97-A066-0A1EAF18E0D0}" srcId="{1B931046-5AC6-490B-B426-8ABC86836E58}" destId="{E5CCEC54-CB0E-4195-8901-7E6156C3BE3A}" srcOrd="5" destOrd="0" parTransId="{3B6F4E43-E2E6-4C45-8300-47A0675806A6}" sibTransId="{1E27968D-44A8-45F3-9FEB-2CFA397AD02D}"/>
    <dgm:cxn modelId="{2BE37235-9FFC-4C37-9E5E-2E4A7A0A6654}" type="presParOf" srcId="{826324BC-F759-457A-8DFE-8DFC9BA5E26F}" destId="{E24AF951-3DB5-4347-A7CF-A61BFFB19263}" srcOrd="0" destOrd="0" presId="urn:microsoft.com/office/officeart/2005/8/layout/vList5"/>
    <dgm:cxn modelId="{9AE21DAA-9FD4-4BBE-8EC2-267DF8D74075}" type="presParOf" srcId="{E24AF951-3DB5-4347-A7CF-A61BFFB19263}" destId="{1A9FC6FD-781D-4B2F-8252-604683019DA1}" srcOrd="0" destOrd="0" presId="urn:microsoft.com/office/officeart/2005/8/layout/vList5"/>
    <dgm:cxn modelId="{F3A891DC-DA27-499A-89A9-6D1F7E064BD7}" type="presParOf" srcId="{E24AF951-3DB5-4347-A7CF-A61BFFB19263}" destId="{68E8D3FF-84F1-44EF-AD81-4A66FB0B08DF}" srcOrd="1" destOrd="0" presId="urn:microsoft.com/office/officeart/2005/8/layout/vList5"/>
    <dgm:cxn modelId="{DB13293B-F840-4889-A8BF-77A4F616A021}" type="presParOf" srcId="{826324BC-F759-457A-8DFE-8DFC9BA5E26F}" destId="{BAA4C7C7-104A-4E4F-9BA5-8ADC82FA4946}" srcOrd="1" destOrd="0" presId="urn:microsoft.com/office/officeart/2005/8/layout/vList5"/>
    <dgm:cxn modelId="{42CC9895-8E07-449F-ACFC-C6178BC8568A}" type="presParOf" srcId="{826324BC-F759-457A-8DFE-8DFC9BA5E26F}" destId="{245BD286-04FC-48B6-9EA9-5C7CA41F58FC}" srcOrd="2" destOrd="0" presId="urn:microsoft.com/office/officeart/2005/8/layout/vList5"/>
    <dgm:cxn modelId="{E8696BF9-5B06-454E-9AF3-43C4B24482B2}" type="presParOf" srcId="{245BD286-04FC-48B6-9EA9-5C7CA41F58FC}" destId="{437F259A-ED49-4C01-8C27-4D70AD59E529}" srcOrd="0" destOrd="0" presId="urn:microsoft.com/office/officeart/2005/8/layout/vList5"/>
    <dgm:cxn modelId="{D82184EF-D94D-4A75-BAD2-BC3E4EDBA9AB}" type="presParOf" srcId="{245BD286-04FC-48B6-9EA9-5C7CA41F58FC}" destId="{EB9C5C08-A9A9-4431-B289-54827A7D86F2}" srcOrd="1" destOrd="0" presId="urn:microsoft.com/office/officeart/2005/8/layout/vList5"/>
    <dgm:cxn modelId="{3667CDB1-FA01-4962-AB9A-247DF743424A}" type="presParOf" srcId="{826324BC-F759-457A-8DFE-8DFC9BA5E26F}" destId="{E8F20E0E-F9B0-4D37-AE92-9A854610431C}" srcOrd="3" destOrd="0" presId="urn:microsoft.com/office/officeart/2005/8/layout/vList5"/>
    <dgm:cxn modelId="{B6B42137-EC4C-40FF-9605-0FBCD8057092}" type="presParOf" srcId="{826324BC-F759-457A-8DFE-8DFC9BA5E26F}" destId="{9BB8E17C-AF0A-45F1-B30F-475B423ACB91}" srcOrd="4" destOrd="0" presId="urn:microsoft.com/office/officeart/2005/8/layout/vList5"/>
    <dgm:cxn modelId="{D94FE15C-E3EF-44A7-8CCB-482F7AF7AFDF}" type="presParOf" srcId="{9BB8E17C-AF0A-45F1-B30F-475B423ACB91}" destId="{877164C3-8C0C-4891-A7D1-4816ADC01497}" srcOrd="0" destOrd="0" presId="urn:microsoft.com/office/officeart/2005/8/layout/vList5"/>
    <dgm:cxn modelId="{204890AC-7973-4FA5-893A-457797366184}" type="presParOf" srcId="{9BB8E17C-AF0A-45F1-B30F-475B423ACB91}" destId="{E20B5D8A-435B-4A16-89B6-F364CD7B7677}" srcOrd="1" destOrd="0" presId="urn:microsoft.com/office/officeart/2005/8/layout/vList5"/>
    <dgm:cxn modelId="{A549AF6A-700E-4510-A4CC-34D1012EA5C4}" type="presParOf" srcId="{826324BC-F759-457A-8DFE-8DFC9BA5E26F}" destId="{C5510DCF-424B-443B-AB9A-76050B78D5F8}" srcOrd="5" destOrd="0" presId="urn:microsoft.com/office/officeart/2005/8/layout/vList5"/>
    <dgm:cxn modelId="{260C05B8-EDFF-4E48-95A9-BBD06834BF7C}" type="presParOf" srcId="{826324BC-F759-457A-8DFE-8DFC9BA5E26F}" destId="{EC004BC1-4F62-464F-985D-C0B414E79E23}" srcOrd="6" destOrd="0" presId="urn:microsoft.com/office/officeart/2005/8/layout/vList5"/>
    <dgm:cxn modelId="{5239F180-006C-4167-8B41-C627DED1F082}" type="presParOf" srcId="{EC004BC1-4F62-464F-985D-C0B414E79E23}" destId="{B33972E1-2652-4C4D-A48C-1331C3E8CE59}" srcOrd="0" destOrd="0" presId="urn:microsoft.com/office/officeart/2005/8/layout/vList5"/>
    <dgm:cxn modelId="{7E94CA19-FB0E-4E3C-B3A0-4B8AA8D6BA80}" type="presParOf" srcId="{EC004BC1-4F62-464F-985D-C0B414E79E23}" destId="{616965D5-FCA4-451A-B65E-F585E1D939D6}" srcOrd="1" destOrd="0" presId="urn:microsoft.com/office/officeart/2005/8/layout/vList5"/>
    <dgm:cxn modelId="{C1EEC21B-FDE4-45D4-97B8-EA35A925955B}" type="presParOf" srcId="{826324BC-F759-457A-8DFE-8DFC9BA5E26F}" destId="{847195D2-56A7-432E-800D-5433C2B472E9}" srcOrd="7" destOrd="0" presId="urn:microsoft.com/office/officeart/2005/8/layout/vList5"/>
    <dgm:cxn modelId="{D5B9997C-FDAE-4D65-AEB9-C980C5209A4C}" type="presParOf" srcId="{826324BC-F759-457A-8DFE-8DFC9BA5E26F}" destId="{7DEC00F7-DDE6-47A1-88C2-A9C031F08CEE}" srcOrd="8" destOrd="0" presId="urn:microsoft.com/office/officeart/2005/8/layout/vList5"/>
    <dgm:cxn modelId="{BE42EABA-DF68-45B5-90D9-5ABC18F07FA7}" type="presParOf" srcId="{7DEC00F7-DDE6-47A1-88C2-A9C031F08CEE}" destId="{7F1480BC-0D1F-48AB-B94E-993AE29CDF78}" srcOrd="0" destOrd="0" presId="urn:microsoft.com/office/officeart/2005/8/layout/vList5"/>
    <dgm:cxn modelId="{AE4EB20B-6DF0-4B5E-BCE2-88CEF09FFDE5}" type="presParOf" srcId="{7DEC00F7-DDE6-47A1-88C2-A9C031F08CEE}" destId="{AA891671-F897-45D4-989F-F28B3B2123E2}" srcOrd="1" destOrd="0" presId="urn:microsoft.com/office/officeart/2005/8/layout/vList5"/>
    <dgm:cxn modelId="{642DF490-965C-48ED-BFC1-44B382ADAD69}" type="presParOf" srcId="{826324BC-F759-457A-8DFE-8DFC9BA5E26F}" destId="{7D2DEFA7-E242-446B-91B8-4A69FFB8D5E1}" srcOrd="9" destOrd="0" presId="urn:microsoft.com/office/officeart/2005/8/layout/vList5"/>
    <dgm:cxn modelId="{16788032-44A3-4431-B505-9A196C970F36}" type="presParOf" srcId="{826324BC-F759-457A-8DFE-8DFC9BA5E26F}" destId="{96044570-FD96-462F-B464-799CD2B0A363}" srcOrd="10" destOrd="0" presId="urn:microsoft.com/office/officeart/2005/8/layout/vList5"/>
    <dgm:cxn modelId="{2C5B4FC1-4662-4FB3-9841-4A0C8E1FE43F}" type="presParOf" srcId="{96044570-FD96-462F-B464-799CD2B0A363}" destId="{B4E18010-8A8E-4FDA-8050-61A27E5DA783}" srcOrd="0" destOrd="0" presId="urn:microsoft.com/office/officeart/2005/8/layout/vList5"/>
    <dgm:cxn modelId="{DE512268-7039-4A16-A65F-42B6AC768D86}" type="presParOf" srcId="{96044570-FD96-462F-B464-799CD2B0A363}" destId="{B7674920-5140-4721-BB13-6C27F0FAC061}" srcOrd="1" destOrd="0" presId="urn:microsoft.com/office/officeart/2005/8/layout/vList5"/>
    <dgm:cxn modelId="{14C25521-5E52-4372-A067-0F95113A7989}" type="presParOf" srcId="{826324BC-F759-457A-8DFE-8DFC9BA5E26F}" destId="{313100C9-4C60-4FBB-94F5-E1DDF3F676FB}" srcOrd="11" destOrd="0" presId="urn:microsoft.com/office/officeart/2005/8/layout/vList5"/>
    <dgm:cxn modelId="{D6D33D5C-A1F6-4EFD-B05D-81FC22689BFE}" type="presParOf" srcId="{826324BC-F759-457A-8DFE-8DFC9BA5E26F}" destId="{352E6E77-0BD6-4CD8-A680-55D2BAE49D94}" srcOrd="12" destOrd="0" presId="urn:microsoft.com/office/officeart/2005/8/layout/vList5"/>
    <dgm:cxn modelId="{A55F904F-822B-4911-9901-11616E1EA100}" type="presParOf" srcId="{352E6E77-0BD6-4CD8-A680-55D2BAE49D94}" destId="{C1AA1092-32F3-4313-AFBA-B9593C79E9DC}" srcOrd="0" destOrd="0" presId="urn:microsoft.com/office/officeart/2005/8/layout/vList5"/>
    <dgm:cxn modelId="{D760CB40-6A05-47FC-9530-050C860CD101}" type="presParOf" srcId="{352E6E77-0BD6-4CD8-A680-55D2BAE49D94}" destId="{33254684-E456-48E3-AB54-FBE45A7586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E288A-C484-42D7-9379-738E6171B26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941DED-C52F-4D1C-8710-B9BDAEE35690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Small Businesses</a:t>
          </a:r>
        </a:p>
      </dgm:t>
    </dgm:pt>
    <dgm:pt modelId="{1F3C885D-5B80-496E-B628-33DC1EBC2CE0}" type="parTrans" cxnId="{A9E436B5-2AAA-41A4-AC11-1BFCD5CF300B}">
      <dgm:prSet/>
      <dgm:spPr/>
      <dgm:t>
        <a:bodyPr/>
        <a:lstStyle/>
        <a:p>
          <a:endParaRPr lang="en-US"/>
        </a:p>
      </dgm:t>
    </dgm:pt>
    <dgm:pt modelId="{89F1CD19-2EF3-451E-81F9-A1BC4868C6E0}" type="sibTrans" cxnId="{A9E436B5-2AAA-41A4-AC11-1BFCD5CF300B}">
      <dgm:prSet/>
      <dgm:spPr/>
      <dgm:t>
        <a:bodyPr/>
        <a:lstStyle/>
        <a:p>
          <a:endParaRPr lang="en-US"/>
        </a:p>
      </dgm:t>
    </dgm:pt>
    <dgm:pt modelId="{0D3CB85F-FFCD-479F-B082-37E0C780C5DC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Independent Contractors</a:t>
          </a:r>
        </a:p>
      </dgm:t>
    </dgm:pt>
    <dgm:pt modelId="{ED0C3986-77E8-4163-8079-8E10975B05A0}" type="parTrans" cxnId="{6D7B8B63-2DC0-4DB6-9EFC-C046BEA631C4}">
      <dgm:prSet/>
      <dgm:spPr/>
      <dgm:t>
        <a:bodyPr/>
        <a:lstStyle/>
        <a:p>
          <a:endParaRPr lang="en-US"/>
        </a:p>
      </dgm:t>
    </dgm:pt>
    <dgm:pt modelId="{CB7F6569-9D89-47BB-AC60-100C4086378F}" type="sibTrans" cxnId="{6D7B8B63-2DC0-4DB6-9EFC-C046BEA631C4}">
      <dgm:prSet/>
      <dgm:spPr/>
      <dgm:t>
        <a:bodyPr/>
        <a:lstStyle/>
        <a:p>
          <a:endParaRPr lang="en-US"/>
        </a:p>
      </dgm:t>
    </dgm:pt>
    <dgm:pt modelId="{258B2EA6-9727-4137-8F1D-6EF793BBDAC5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Sole Proprietors</a:t>
          </a:r>
        </a:p>
      </dgm:t>
    </dgm:pt>
    <dgm:pt modelId="{67CCEE3C-FF0D-4040-8AC8-9BDADA7C3A5C}" type="parTrans" cxnId="{A66334F3-2B2E-4E41-AA37-4CC56E024BF3}">
      <dgm:prSet/>
      <dgm:spPr/>
      <dgm:t>
        <a:bodyPr/>
        <a:lstStyle/>
        <a:p>
          <a:endParaRPr lang="en-US"/>
        </a:p>
      </dgm:t>
    </dgm:pt>
    <dgm:pt modelId="{127D6E40-6136-4174-A2E9-7F07D5FE0020}" type="sibTrans" cxnId="{A66334F3-2B2E-4E41-AA37-4CC56E024BF3}">
      <dgm:prSet/>
      <dgm:spPr/>
      <dgm:t>
        <a:bodyPr/>
        <a:lstStyle/>
        <a:p>
          <a:endParaRPr lang="en-US"/>
        </a:p>
      </dgm:t>
    </dgm:pt>
    <dgm:pt modelId="{18316A26-BA93-48B2-9F29-96F2FC45D2F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Self-Employed Individual</a:t>
          </a:r>
        </a:p>
      </dgm:t>
    </dgm:pt>
    <dgm:pt modelId="{27B36319-1876-4C16-A455-B37E4BDDA0CA}" type="parTrans" cxnId="{11B3F151-4BF9-4143-BF59-8C4851DE7C7B}">
      <dgm:prSet/>
      <dgm:spPr/>
      <dgm:t>
        <a:bodyPr/>
        <a:lstStyle/>
        <a:p>
          <a:endParaRPr lang="en-US"/>
        </a:p>
      </dgm:t>
    </dgm:pt>
    <dgm:pt modelId="{CB5DA298-41FB-44BC-80E3-49A524C308E9}" type="sibTrans" cxnId="{11B3F151-4BF9-4143-BF59-8C4851DE7C7B}">
      <dgm:prSet/>
      <dgm:spPr/>
      <dgm:t>
        <a:bodyPr/>
        <a:lstStyle/>
        <a:p>
          <a:endParaRPr lang="en-US"/>
        </a:p>
      </dgm:t>
    </dgm:pt>
    <dgm:pt modelId="{C7201F34-173D-4308-A76F-3869F3BA988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501(c)(3 and (c)(19)</a:t>
          </a:r>
        </a:p>
      </dgm:t>
    </dgm:pt>
    <dgm:pt modelId="{2D95EEBC-2BCF-48E0-B266-801A0C4A456D}" type="parTrans" cxnId="{F6D37284-9C8C-4CBA-A57A-9AA2BE3B03BB}">
      <dgm:prSet/>
      <dgm:spPr/>
      <dgm:t>
        <a:bodyPr/>
        <a:lstStyle/>
        <a:p>
          <a:endParaRPr lang="en-US"/>
        </a:p>
      </dgm:t>
    </dgm:pt>
    <dgm:pt modelId="{4CECAE7D-A90E-4BA7-B6D5-9EE117AF9B31}" type="sibTrans" cxnId="{F6D37284-9C8C-4CBA-A57A-9AA2BE3B03BB}">
      <dgm:prSet/>
      <dgm:spPr/>
      <dgm:t>
        <a:bodyPr/>
        <a:lstStyle/>
        <a:p>
          <a:endParaRPr lang="en-US"/>
        </a:p>
      </dgm:t>
    </dgm:pt>
    <dgm:pt modelId="{2F94D870-35D7-4D07-9EC9-897AC693934B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Tribal business concern</a:t>
          </a:r>
        </a:p>
      </dgm:t>
    </dgm:pt>
    <dgm:pt modelId="{9FFAE854-D5D2-437B-81A3-98EDC752A740}" type="parTrans" cxnId="{5A064D98-61E4-4E68-803B-51F8F27945C7}">
      <dgm:prSet/>
      <dgm:spPr/>
      <dgm:t>
        <a:bodyPr/>
        <a:lstStyle/>
        <a:p>
          <a:endParaRPr lang="en-US"/>
        </a:p>
      </dgm:t>
    </dgm:pt>
    <dgm:pt modelId="{8787997F-9D6C-4936-9C96-AB1931C59AA5}" type="sibTrans" cxnId="{5A064D98-61E4-4E68-803B-51F8F27945C7}">
      <dgm:prSet/>
      <dgm:spPr/>
      <dgm:t>
        <a:bodyPr/>
        <a:lstStyle/>
        <a:p>
          <a:endParaRPr lang="en-US"/>
        </a:p>
      </dgm:t>
    </dgm:pt>
    <dgm:pt modelId="{1262E20E-F1E3-4019-82E5-BAA4157C0D11}" type="pres">
      <dgm:prSet presAssocID="{153E288A-C484-42D7-9379-738E6171B268}" presName="compositeShape" presStyleCnt="0">
        <dgm:presLayoutVars>
          <dgm:chMax val="7"/>
          <dgm:dir/>
          <dgm:resizeHandles val="exact"/>
        </dgm:presLayoutVars>
      </dgm:prSet>
      <dgm:spPr/>
    </dgm:pt>
    <dgm:pt modelId="{C62BE047-FCAF-4B49-BA3A-67215ECBBD49}" type="pres">
      <dgm:prSet presAssocID="{153E288A-C484-42D7-9379-738E6171B268}" presName="wedge1" presStyleLbl="node1" presStyleIdx="0" presStyleCnt="6"/>
      <dgm:spPr/>
    </dgm:pt>
    <dgm:pt modelId="{7E307651-37D5-4E2A-9A92-E89C5DC20955}" type="pres">
      <dgm:prSet presAssocID="{153E288A-C484-42D7-9379-738E6171B26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0B1FC3B-C22E-4C3B-A1B6-9FEC89112B2A}" type="pres">
      <dgm:prSet presAssocID="{153E288A-C484-42D7-9379-738E6171B268}" presName="wedge2" presStyleLbl="node1" presStyleIdx="1" presStyleCnt="6"/>
      <dgm:spPr/>
    </dgm:pt>
    <dgm:pt modelId="{5D06B400-7787-48D5-AEF4-F973A90F2FFF}" type="pres">
      <dgm:prSet presAssocID="{153E288A-C484-42D7-9379-738E6171B26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F28A528-1A5A-4986-93F1-399DDC3668DF}" type="pres">
      <dgm:prSet presAssocID="{153E288A-C484-42D7-9379-738E6171B268}" presName="wedge3" presStyleLbl="node1" presStyleIdx="2" presStyleCnt="6"/>
      <dgm:spPr/>
    </dgm:pt>
    <dgm:pt modelId="{BDFB7769-A784-433C-9520-641CF4BBF711}" type="pres">
      <dgm:prSet presAssocID="{153E288A-C484-42D7-9379-738E6171B26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AC09391-2A29-4F72-B09B-8169D06C58CC}" type="pres">
      <dgm:prSet presAssocID="{153E288A-C484-42D7-9379-738E6171B268}" presName="wedge4" presStyleLbl="node1" presStyleIdx="3" presStyleCnt="6"/>
      <dgm:spPr/>
    </dgm:pt>
    <dgm:pt modelId="{AFF25468-F9E8-4E7A-8CDB-5B545E240376}" type="pres">
      <dgm:prSet presAssocID="{153E288A-C484-42D7-9379-738E6171B26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4554CCC-D804-45EF-A90C-57B1B2529B5E}" type="pres">
      <dgm:prSet presAssocID="{153E288A-C484-42D7-9379-738E6171B268}" presName="wedge5" presStyleLbl="node1" presStyleIdx="4" presStyleCnt="6"/>
      <dgm:spPr/>
    </dgm:pt>
    <dgm:pt modelId="{13D6BC80-2833-4249-A5CE-31B62A48EBA0}" type="pres">
      <dgm:prSet presAssocID="{153E288A-C484-42D7-9379-738E6171B26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6F268AF-E63C-4955-B9CF-6E4E134CC1CE}" type="pres">
      <dgm:prSet presAssocID="{153E288A-C484-42D7-9379-738E6171B268}" presName="wedge6" presStyleLbl="node1" presStyleIdx="5" presStyleCnt="6"/>
      <dgm:spPr/>
    </dgm:pt>
    <dgm:pt modelId="{6BFBD178-761C-4364-B250-4B236266199E}" type="pres">
      <dgm:prSet presAssocID="{153E288A-C484-42D7-9379-738E6171B26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3460106-AB9F-4861-8DF7-0B34065C6C33}" type="presOf" srcId="{258B2EA6-9727-4137-8F1D-6EF793BBDAC5}" destId="{60B1FC3B-C22E-4C3B-A1B6-9FEC89112B2A}" srcOrd="0" destOrd="0" presId="urn:microsoft.com/office/officeart/2005/8/layout/chart3"/>
    <dgm:cxn modelId="{6C31D942-1677-4593-BEB9-DEC1208F1447}" type="presOf" srcId="{C7201F34-173D-4308-A76F-3869F3BA9882}" destId="{A4554CCC-D804-45EF-A90C-57B1B2529B5E}" srcOrd="0" destOrd="0" presId="urn:microsoft.com/office/officeart/2005/8/layout/chart3"/>
    <dgm:cxn modelId="{6D7B8B63-2DC0-4DB6-9EFC-C046BEA631C4}" srcId="{153E288A-C484-42D7-9379-738E6171B268}" destId="{0D3CB85F-FFCD-479F-B082-37E0C780C5DC}" srcOrd="2" destOrd="0" parTransId="{ED0C3986-77E8-4163-8079-8E10975B05A0}" sibTransId="{CB7F6569-9D89-47BB-AC60-100C4086378F}"/>
    <dgm:cxn modelId="{11B3F151-4BF9-4143-BF59-8C4851DE7C7B}" srcId="{153E288A-C484-42D7-9379-738E6171B268}" destId="{18316A26-BA93-48B2-9F29-96F2FC45D2F2}" srcOrd="3" destOrd="0" parTransId="{27B36319-1876-4C16-A455-B37E4BDDA0CA}" sibTransId="{CB5DA298-41FB-44BC-80E3-49A524C308E9}"/>
    <dgm:cxn modelId="{D1B2B275-2D13-4AE0-9C72-5E9B94765587}" type="presOf" srcId="{C7201F34-173D-4308-A76F-3869F3BA9882}" destId="{13D6BC80-2833-4249-A5CE-31B62A48EBA0}" srcOrd="1" destOrd="0" presId="urn:microsoft.com/office/officeart/2005/8/layout/chart3"/>
    <dgm:cxn modelId="{F6D37284-9C8C-4CBA-A57A-9AA2BE3B03BB}" srcId="{153E288A-C484-42D7-9379-738E6171B268}" destId="{C7201F34-173D-4308-A76F-3869F3BA9882}" srcOrd="4" destOrd="0" parTransId="{2D95EEBC-2BCF-48E0-B266-801A0C4A456D}" sibTransId="{4CECAE7D-A90E-4BA7-B6D5-9EE117AF9B31}"/>
    <dgm:cxn modelId="{0F019297-0639-46B5-BE24-D855F14E29FA}" type="presOf" srcId="{2F94D870-35D7-4D07-9EC9-897AC693934B}" destId="{F6F268AF-E63C-4955-B9CF-6E4E134CC1CE}" srcOrd="0" destOrd="0" presId="urn:microsoft.com/office/officeart/2005/8/layout/chart3"/>
    <dgm:cxn modelId="{5A064D98-61E4-4E68-803B-51F8F27945C7}" srcId="{153E288A-C484-42D7-9379-738E6171B268}" destId="{2F94D870-35D7-4D07-9EC9-897AC693934B}" srcOrd="5" destOrd="0" parTransId="{9FFAE854-D5D2-437B-81A3-98EDC752A740}" sibTransId="{8787997F-9D6C-4936-9C96-AB1931C59AA5}"/>
    <dgm:cxn modelId="{EEE11EA2-C017-4EB0-B583-584C60F7561F}" type="presOf" srcId="{258B2EA6-9727-4137-8F1D-6EF793BBDAC5}" destId="{5D06B400-7787-48D5-AEF4-F973A90F2FFF}" srcOrd="1" destOrd="0" presId="urn:microsoft.com/office/officeart/2005/8/layout/chart3"/>
    <dgm:cxn modelId="{728953A9-ED2B-49F3-BAA1-DD0E5D881EBB}" type="presOf" srcId="{153E288A-C484-42D7-9379-738E6171B268}" destId="{1262E20E-F1E3-4019-82E5-BAA4157C0D11}" srcOrd="0" destOrd="0" presId="urn:microsoft.com/office/officeart/2005/8/layout/chart3"/>
    <dgm:cxn modelId="{A9E436B5-2AAA-41A4-AC11-1BFCD5CF300B}" srcId="{153E288A-C484-42D7-9379-738E6171B268}" destId="{DA941DED-C52F-4D1C-8710-B9BDAEE35690}" srcOrd="0" destOrd="0" parTransId="{1F3C885D-5B80-496E-B628-33DC1EBC2CE0}" sibTransId="{89F1CD19-2EF3-451E-81F9-A1BC4868C6E0}"/>
    <dgm:cxn modelId="{63D62DC0-44B0-4EC4-82F3-C5A7BB166284}" type="presOf" srcId="{18316A26-BA93-48B2-9F29-96F2FC45D2F2}" destId="{CAC09391-2A29-4F72-B09B-8169D06C58CC}" srcOrd="0" destOrd="0" presId="urn:microsoft.com/office/officeart/2005/8/layout/chart3"/>
    <dgm:cxn modelId="{CEFC2FCA-C9C1-4957-B1FD-EECAE354BA4C}" type="presOf" srcId="{DA941DED-C52F-4D1C-8710-B9BDAEE35690}" destId="{7E307651-37D5-4E2A-9A92-E89C5DC20955}" srcOrd="1" destOrd="0" presId="urn:microsoft.com/office/officeart/2005/8/layout/chart3"/>
    <dgm:cxn modelId="{24FA6AD8-91A6-48D5-82FE-6C5D91856AFC}" type="presOf" srcId="{0D3CB85F-FFCD-479F-B082-37E0C780C5DC}" destId="{6F28A528-1A5A-4986-93F1-399DDC3668DF}" srcOrd="0" destOrd="0" presId="urn:microsoft.com/office/officeart/2005/8/layout/chart3"/>
    <dgm:cxn modelId="{53FDB0E6-D652-4315-8A53-09C8C71F37B9}" type="presOf" srcId="{DA941DED-C52F-4D1C-8710-B9BDAEE35690}" destId="{C62BE047-FCAF-4B49-BA3A-67215ECBBD49}" srcOrd="0" destOrd="0" presId="urn:microsoft.com/office/officeart/2005/8/layout/chart3"/>
    <dgm:cxn modelId="{E545BEEA-E0AF-4A0F-BBC5-EA5C6C70A8E1}" type="presOf" srcId="{2F94D870-35D7-4D07-9EC9-897AC693934B}" destId="{6BFBD178-761C-4364-B250-4B236266199E}" srcOrd="1" destOrd="0" presId="urn:microsoft.com/office/officeart/2005/8/layout/chart3"/>
    <dgm:cxn modelId="{A66334F3-2B2E-4E41-AA37-4CC56E024BF3}" srcId="{153E288A-C484-42D7-9379-738E6171B268}" destId="{258B2EA6-9727-4137-8F1D-6EF793BBDAC5}" srcOrd="1" destOrd="0" parTransId="{67CCEE3C-FF0D-4040-8AC8-9BDADA7C3A5C}" sibTransId="{127D6E40-6136-4174-A2E9-7F07D5FE0020}"/>
    <dgm:cxn modelId="{D6DE54FC-1780-42E7-8AAE-F7094A558394}" type="presOf" srcId="{18316A26-BA93-48B2-9F29-96F2FC45D2F2}" destId="{AFF25468-F9E8-4E7A-8CDB-5B545E240376}" srcOrd="1" destOrd="0" presId="urn:microsoft.com/office/officeart/2005/8/layout/chart3"/>
    <dgm:cxn modelId="{28A999FC-6D62-4AAD-8B84-CB5051FC9AF7}" type="presOf" srcId="{0D3CB85F-FFCD-479F-B082-37E0C780C5DC}" destId="{BDFB7769-A784-433C-9520-641CF4BBF711}" srcOrd="1" destOrd="0" presId="urn:microsoft.com/office/officeart/2005/8/layout/chart3"/>
    <dgm:cxn modelId="{DBE07BA5-FD86-42F6-885E-38F090F84272}" type="presParOf" srcId="{1262E20E-F1E3-4019-82E5-BAA4157C0D11}" destId="{C62BE047-FCAF-4B49-BA3A-67215ECBBD49}" srcOrd="0" destOrd="0" presId="urn:microsoft.com/office/officeart/2005/8/layout/chart3"/>
    <dgm:cxn modelId="{92D58CDD-1859-435F-BFD8-8438212B4353}" type="presParOf" srcId="{1262E20E-F1E3-4019-82E5-BAA4157C0D11}" destId="{7E307651-37D5-4E2A-9A92-E89C5DC20955}" srcOrd="1" destOrd="0" presId="urn:microsoft.com/office/officeart/2005/8/layout/chart3"/>
    <dgm:cxn modelId="{439F3CC8-DD37-4D8D-8049-B4DC7275102F}" type="presParOf" srcId="{1262E20E-F1E3-4019-82E5-BAA4157C0D11}" destId="{60B1FC3B-C22E-4C3B-A1B6-9FEC89112B2A}" srcOrd="2" destOrd="0" presId="urn:microsoft.com/office/officeart/2005/8/layout/chart3"/>
    <dgm:cxn modelId="{AD21E1B8-5F0E-47FB-BDA2-186DFD861B69}" type="presParOf" srcId="{1262E20E-F1E3-4019-82E5-BAA4157C0D11}" destId="{5D06B400-7787-48D5-AEF4-F973A90F2FFF}" srcOrd="3" destOrd="0" presId="urn:microsoft.com/office/officeart/2005/8/layout/chart3"/>
    <dgm:cxn modelId="{EBFDED9E-C859-4AAE-8629-47606C595414}" type="presParOf" srcId="{1262E20E-F1E3-4019-82E5-BAA4157C0D11}" destId="{6F28A528-1A5A-4986-93F1-399DDC3668DF}" srcOrd="4" destOrd="0" presId="urn:microsoft.com/office/officeart/2005/8/layout/chart3"/>
    <dgm:cxn modelId="{7329D7A3-0F41-41E8-89F7-3CA0BB8376DB}" type="presParOf" srcId="{1262E20E-F1E3-4019-82E5-BAA4157C0D11}" destId="{BDFB7769-A784-433C-9520-641CF4BBF711}" srcOrd="5" destOrd="0" presId="urn:microsoft.com/office/officeart/2005/8/layout/chart3"/>
    <dgm:cxn modelId="{11EE7044-3B60-4415-BFC8-8D0975BD1DA0}" type="presParOf" srcId="{1262E20E-F1E3-4019-82E5-BAA4157C0D11}" destId="{CAC09391-2A29-4F72-B09B-8169D06C58CC}" srcOrd="6" destOrd="0" presId="urn:microsoft.com/office/officeart/2005/8/layout/chart3"/>
    <dgm:cxn modelId="{546A22EC-4885-4607-904A-0244C9DD340D}" type="presParOf" srcId="{1262E20E-F1E3-4019-82E5-BAA4157C0D11}" destId="{AFF25468-F9E8-4E7A-8CDB-5B545E240376}" srcOrd="7" destOrd="0" presId="urn:microsoft.com/office/officeart/2005/8/layout/chart3"/>
    <dgm:cxn modelId="{D24C1D4A-8D28-4CC6-8C8D-C6A6BCA38E2D}" type="presParOf" srcId="{1262E20E-F1E3-4019-82E5-BAA4157C0D11}" destId="{A4554CCC-D804-45EF-A90C-57B1B2529B5E}" srcOrd="8" destOrd="0" presId="urn:microsoft.com/office/officeart/2005/8/layout/chart3"/>
    <dgm:cxn modelId="{62EC0C3D-C15E-4801-B53C-811C6A03ADC3}" type="presParOf" srcId="{1262E20E-F1E3-4019-82E5-BAA4157C0D11}" destId="{13D6BC80-2833-4249-A5CE-31B62A48EBA0}" srcOrd="9" destOrd="0" presId="urn:microsoft.com/office/officeart/2005/8/layout/chart3"/>
    <dgm:cxn modelId="{E2179CBE-D6B2-4F58-A20A-B0EF5895ED2E}" type="presParOf" srcId="{1262E20E-F1E3-4019-82E5-BAA4157C0D11}" destId="{F6F268AF-E63C-4955-B9CF-6E4E134CC1CE}" srcOrd="10" destOrd="0" presId="urn:microsoft.com/office/officeart/2005/8/layout/chart3"/>
    <dgm:cxn modelId="{43B27C3B-441D-4691-8604-CD0770DC9C2B}" type="presParOf" srcId="{1262E20E-F1E3-4019-82E5-BAA4157C0D11}" destId="{6BFBD178-761C-4364-B250-4B236266199E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C704D-A44C-4ACC-980C-7E9B00F8BF5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C318D3-982C-4850-9CE3-BD8F8AEF7AA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Payroll Tax Refunds</a:t>
          </a:r>
        </a:p>
      </dgm:t>
    </dgm:pt>
    <dgm:pt modelId="{67A816F1-A563-4A36-9293-E22F223405E3}" type="parTrans" cxnId="{B581008D-1635-4BF1-B551-7483F2B649BD}">
      <dgm:prSet/>
      <dgm:spPr/>
      <dgm:t>
        <a:bodyPr/>
        <a:lstStyle/>
        <a:p>
          <a:endParaRPr lang="en-US"/>
        </a:p>
      </dgm:t>
    </dgm:pt>
    <dgm:pt modelId="{786B09C2-7CF0-4D77-9CC8-2221BA3AFC8D}" type="sibTrans" cxnId="{B581008D-1635-4BF1-B551-7483F2B649BD}">
      <dgm:prSet/>
      <dgm:spPr/>
      <dgm:t>
        <a:bodyPr/>
        <a:lstStyle/>
        <a:p>
          <a:endParaRPr lang="en-US"/>
        </a:p>
      </dgm:t>
    </dgm:pt>
    <dgm:pt modelId="{8F603888-2C9C-438C-9B81-A0EA9E6145A1}">
      <dgm:prSet phldrT="[Tex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b="0" i="0" u="none" dirty="0"/>
            <a:t>Up to 50 percent of wages to employees </a:t>
          </a:r>
          <a:endParaRPr lang="en-US" dirty="0"/>
        </a:p>
      </dgm:t>
    </dgm:pt>
    <dgm:pt modelId="{581577EA-5988-4D93-85B8-C4F419FB2157}" type="parTrans" cxnId="{43FDA51A-8CC6-49FC-9460-AE46B91686A9}">
      <dgm:prSet/>
      <dgm:spPr/>
      <dgm:t>
        <a:bodyPr/>
        <a:lstStyle/>
        <a:p>
          <a:endParaRPr lang="en-US"/>
        </a:p>
      </dgm:t>
    </dgm:pt>
    <dgm:pt modelId="{027CA36F-9619-41D6-8744-745747E21FAE}" type="sibTrans" cxnId="{43FDA51A-8CC6-49FC-9460-AE46B91686A9}">
      <dgm:prSet/>
      <dgm:spPr/>
      <dgm:t>
        <a:bodyPr/>
        <a:lstStyle/>
        <a:p>
          <a:endParaRPr lang="en-US"/>
        </a:p>
      </dgm:t>
    </dgm:pt>
    <dgm:pt modelId="{1C342198-0EF3-4D65-AE3B-04F689B55921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Employee Retention Tax Credit</a:t>
          </a:r>
        </a:p>
      </dgm:t>
    </dgm:pt>
    <dgm:pt modelId="{18B53E72-2357-40FF-AB66-3ED84FFEDC73}" type="parTrans" cxnId="{EB22D9FD-44D7-429F-B9B6-BBC886592F04}">
      <dgm:prSet/>
      <dgm:spPr/>
      <dgm:t>
        <a:bodyPr/>
        <a:lstStyle/>
        <a:p>
          <a:endParaRPr lang="en-US"/>
        </a:p>
      </dgm:t>
    </dgm:pt>
    <dgm:pt modelId="{9EB99DA0-8A84-4EAF-A66A-614B185D6B20}" type="sibTrans" cxnId="{EB22D9FD-44D7-429F-B9B6-BBC886592F04}">
      <dgm:prSet/>
      <dgm:spPr/>
      <dgm:t>
        <a:bodyPr/>
        <a:lstStyle/>
        <a:p>
          <a:endParaRPr lang="en-US"/>
        </a:p>
      </dgm:t>
    </dgm:pt>
    <dgm:pt modelId="{B18BE551-EC6F-4066-855E-321A311F6E77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If you’ve had to close or suspend operations, you may be eligible for tax credit and/or delay of Social Security taxes</a:t>
          </a:r>
        </a:p>
      </dgm:t>
    </dgm:pt>
    <dgm:pt modelId="{DCD1171F-707C-40AA-ABDA-A180984EAEFC}" type="parTrans" cxnId="{0F239E97-02B0-48F4-88C1-A1EE41C95175}">
      <dgm:prSet/>
      <dgm:spPr/>
      <dgm:t>
        <a:bodyPr/>
        <a:lstStyle/>
        <a:p>
          <a:endParaRPr lang="en-US"/>
        </a:p>
      </dgm:t>
    </dgm:pt>
    <dgm:pt modelId="{A22CA30D-C823-4034-838E-D4A6FDB36E73}" type="sibTrans" cxnId="{0F239E97-02B0-48F4-88C1-A1EE41C95175}">
      <dgm:prSet/>
      <dgm:spPr/>
      <dgm:t>
        <a:bodyPr/>
        <a:lstStyle/>
        <a:p>
          <a:endParaRPr lang="en-US"/>
        </a:p>
      </dgm:t>
    </dgm:pt>
    <dgm:pt modelId="{428B550A-AC88-4773-B3D0-F97430680FB3}" type="pres">
      <dgm:prSet presAssocID="{E65C704D-A44C-4ACC-980C-7E9B00F8BF52}" presName="Name0" presStyleCnt="0">
        <dgm:presLayoutVars>
          <dgm:dir/>
          <dgm:animLvl val="lvl"/>
          <dgm:resizeHandles/>
        </dgm:presLayoutVars>
      </dgm:prSet>
      <dgm:spPr/>
    </dgm:pt>
    <dgm:pt modelId="{C9CED170-0DA9-40C0-A39B-68F5E818E990}" type="pres">
      <dgm:prSet presAssocID="{5AC318D3-982C-4850-9CE3-BD8F8AEF7AA8}" presName="linNode" presStyleCnt="0"/>
      <dgm:spPr/>
    </dgm:pt>
    <dgm:pt modelId="{11248E54-E65F-42FD-81BB-D08F7B18D275}" type="pres">
      <dgm:prSet presAssocID="{5AC318D3-982C-4850-9CE3-BD8F8AEF7AA8}" presName="parentShp" presStyleLbl="node1" presStyleIdx="0" presStyleCnt="2">
        <dgm:presLayoutVars>
          <dgm:bulletEnabled val="1"/>
        </dgm:presLayoutVars>
      </dgm:prSet>
      <dgm:spPr/>
    </dgm:pt>
    <dgm:pt modelId="{90F062DF-8626-47E3-BBBE-8B1B233C6600}" type="pres">
      <dgm:prSet presAssocID="{5AC318D3-982C-4850-9CE3-BD8F8AEF7AA8}" presName="childShp" presStyleLbl="bgAccFollowNode1" presStyleIdx="0" presStyleCnt="2">
        <dgm:presLayoutVars>
          <dgm:bulletEnabled val="1"/>
        </dgm:presLayoutVars>
      </dgm:prSet>
      <dgm:spPr/>
    </dgm:pt>
    <dgm:pt modelId="{3B6B6DA9-2976-48B7-9908-8DEA5E8F96B0}" type="pres">
      <dgm:prSet presAssocID="{786B09C2-7CF0-4D77-9CC8-2221BA3AFC8D}" presName="spacing" presStyleCnt="0"/>
      <dgm:spPr/>
    </dgm:pt>
    <dgm:pt modelId="{4FF19DA6-2426-49C5-83C3-8B1C677709BA}" type="pres">
      <dgm:prSet presAssocID="{1C342198-0EF3-4D65-AE3B-04F689B55921}" presName="linNode" presStyleCnt="0"/>
      <dgm:spPr/>
    </dgm:pt>
    <dgm:pt modelId="{BD6BA085-6326-4DCD-8C97-1F8BCAEB3050}" type="pres">
      <dgm:prSet presAssocID="{1C342198-0EF3-4D65-AE3B-04F689B55921}" presName="parentShp" presStyleLbl="node1" presStyleIdx="1" presStyleCnt="2">
        <dgm:presLayoutVars>
          <dgm:bulletEnabled val="1"/>
        </dgm:presLayoutVars>
      </dgm:prSet>
      <dgm:spPr/>
    </dgm:pt>
    <dgm:pt modelId="{2F0D4FF9-C355-43FA-A918-484FB7A23A84}" type="pres">
      <dgm:prSet presAssocID="{1C342198-0EF3-4D65-AE3B-04F689B5592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4F75F0B-5F90-4278-8118-81249048772D}" type="presOf" srcId="{1C342198-0EF3-4D65-AE3B-04F689B55921}" destId="{BD6BA085-6326-4DCD-8C97-1F8BCAEB3050}" srcOrd="0" destOrd="0" presId="urn:microsoft.com/office/officeart/2005/8/layout/vList6"/>
    <dgm:cxn modelId="{43FDA51A-8CC6-49FC-9460-AE46B91686A9}" srcId="{5AC318D3-982C-4850-9CE3-BD8F8AEF7AA8}" destId="{8F603888-2C9C-438C-9B81-A0EA9E6145A1}" srcOrd="0" destOrd="0" parTransId="{581577EA-5988-4D93-85B8-C4F419FB2157}" sibTransId="{027CA36F-9619-41D6-8744-745747E21FAE}"/>
    <dgm:cxn modelId="{8B4C6228-F4BF-403B-A237-5EFAB3DEAE53}" type="presOf" srcId="{B18BE551-EC6F-4066-855E-321A311F6E77}" destId="{2F0D4FF9-C355-43FA-A918-484FB7A23A84}" srcOrd="0" destOrd="0" presId="urn:microsoft.com/office/officeart/2005/8/layout/vList6"/>
    <dgm:cxn modelId="{B581008D-1635-4BF1-B551-7483F2B649BD}" srcId="{E65C704D-A44C-4ACC-980C-7E9B00F8BF52}" destId="{5AC318D3-982C-4850-9CE3-BD8F8AEF7AA8}" srcOrd="0" destOrd="0" parTransId="{67A816F1-A563-4A36-9293-E22F223405E3}" sibTransId="{786B09C2-7CF0-4D77-9CC8-2221BA3AFC8D}"/>
    <dgm:cxn modelId="{0F239E97-02B0-48F4-88C1-A1EE41C95175}" srcId="{1C342198-0EF3-4D65-AE3B-04F689B55921}" destId="{B18BE551-EC6F-4066-855E-321A311F6E77}" srcOrd="0" destOrd="0" parTransId="{DCD1171F-707C-40AA-ABDA-A180984EAEFC}" sibTransId="{A22CA30D-C823-4034-838E-D4A6FDB36E73}"/>
    <dgm:cxn modelId="{36E029BF-C5D8-496E-BAF1-553059313B95}" type="presOf" srcId="{5AC318D3-982C-4850-9CE3-BD8F8AEF7AA8}" destId="{11248E54-E65F-42FD-81BB-D08F7B18D275}" srcOrd="0" destOrd="0" presId="urn:microsoft.com/office/officeart/2005/8/layout/vList6"/>
    <dgm:cxn modelId="{36F3F5DC-9A02-484C-B770-6E1B7791B182}" type="presOf" srcId="{8F603888-2C9C-438C-9B81-A0EA9E6145A1}" destId="{90F062DF-8626-47E3-BBBE-8B1B233C6600}" srcOrd="0" destOrd="0" presId="urn:microsoft.com/office/officeart/2005/8/layout/vList6"/>
    <dgm:cxn modelId="{6DC9E3F7-A0F2-4BDC-8E96-8D9C9FC99326}" type="presOf" srcId="{E65C704D-A44C-4ACC-980C-7E9B00F8BF52}" destId="{428B550A-AC88-4773-B3D0-F97430680FB3}" srcOrd="0" destOrd="0" presId="urn:microsoft.com/office/officeart/2005/8/layout/vList6"/>
    <dgm:cxn modelId="{EB22D9FD-44D7-429F-B9B6-BBC886592F04}" srcId="{E65C704D-A44C-4ACC-980C-7E9B00F8BF52}" destId="{1C342198-0EF3-4D65-AE3B-04F689B55921}" srcOrd="1" destOrd="0" parTransId="{18B53E72-2357-40FF-AB66-3ED84FFEDC73}" sibTransId="{9EB99DA0-8A84-4EAF-A66A-614B185D6B20}"/>
    <dgm:cxn modelId="{06AC8636-2387-4A17-B099-F38EE294DB62}" type="presParOf" srcId="{428B550A-AC88-4773-B3D0-F97430680FB3}" destId="{C9CED170-0DA9-40C0-A39B-68F5E818E990}" srcOrd="0" destOrd="0" presId="urn:microsoft.com/office/officeart/2005/8/layout/vList6"/>
    <dgm:cxn modelId="{E9FED6EA-2295-4B7F-9878-B0A7F4C23723}" type="presParOf" srcId="{C9CED170-0DA9-40C0-A39B-68F5E818E990}" destId="{11248E54-E65F-42FD-81BB-D08F7B18D275}" srcOrd="0" destOrd="0" presId="urn:microsoft.com/office/officeart/2005/8/layout/vList6"/>
    <dgm:cxn modelId="{693B4F89-2516-4FD4-AFD0-6D491238FB23}" type="presParOf" srcId="{C9CED170-0DA9-40C0-A39B-68F5E818E990}" destId="{90F062DF-8626-47E3-BBBE-8B1B233C6600}" srcOrd="1" destOrd="0" presId="urn:microsoft.com/office/officeart/2005/8/layout/vList6"/>
    <dgm:cxn modelId="{D2B2CDED-B605-4C3E-B496-5F0C559C5068}" type="presParOf" srcId="{428B550A-AC88-4773-B3D0-F97430680FB3}" destId="{3B6B6DA9-2976-48B7-9908-8DEA5E8F96B0}" srcOrd="1" destOrd="0" presId="urn:microsoft.com/office/officeart/2005/8/layout/vList6"/>
    <dgm:cxn modelId="{D16AD256-00BA-4841-BC84-23CEFC8C57AD}" type="presParOf" srcId="{428B550A-AC88-4773-B3D0-F97430680FB3}" destId="{4FF19DA6-2426-49C5-83C3-8B1C677709BA}" srcOrd="2" destOrd="0" presId="urn:microsoft.com/office/officeart/2005/8/layout/vList6"/>
    <dgm:cxn modelId="{31219B90-63B7-4FD2-8AEF-F98E14D0D288}" type="presParOf" srcId="{4FF19DA6-2426-49C5-83C3-8B1C677709BA}" destId="{BD6BA085-6326-4DCD-8C97-1F8BCAEB3050}" srcOrd="0" destOrd="0" presId="urn:microsoft.com/office/officeart/2005/8/layout/vList6"/>
    <dgm:cxn modelId="{C0321571-083A-4E99-9A79-5B29FF4D61A1}" type="presParOf" srcId="{4FF19DA6-2426-49C5-83C3-8B1C677709BA}" destId="{2F0D4FF9-C355-43FA-A918-484FB7A23A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D3FF-84F1-44EF-AD81-4A66FB0B08DF}">
      <dsp:nvSpPr>
        <dsp:cNvPr id="0" name=""/>
        <dsp:cNvSpPr/>
      </dsp:nvSpPr>
      <dsp:spPr>
        <a:xfrm rot="5400000">
          <a:off x="5735864" y="-2565559"/>
          <a:ext cx="342319" cy="555955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PPP authorizes up to $349 billion in forgivable loans </a:t>
          </a:r>
        </a:p>
      </dsp:txBody>
      <dsp:txXfrm rot="-5400000">
        <a:off x="3127248" y="59768"/>
        <a:ext cx="5542841" cy="308897"/>
      </dsp:txXfrm>
    </dsp:sp>
    <dsp:sp modelId="{1A9FC6FD-781D-4B2F-8252-604683019DA1}">
      <dsp:nvSpPr>
        <dsp:cNvPr id="0" name=""/>
        <dsp:cNvSpPr/>
      </dsp:nvSpPr>
      <dsp:spPr>
        <a:xfrm>
          <a:off x="0" y="266"/>
          <a:ext cx="3127248" cy="427899"/>
        </a:xfrm>
        <a:prstGeom prst="roundRect">
          <a:avLst/>
        </a:prstGeom>
        <a:solidFill>
          <a:schemeClr val="bg2">
            <a:lumMod val="5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FUNDING</a:t>
          </a:r>
        </a:p>
      </dsp:txBody>
      <dsp:txXfrm>
        <a:off x="20888" y="21154"/>
        <a:ext cx="3085472" cy="386123"/>
      </dsp:txXfrm>
    </dsp:sp>
    <dsp:sp modelId="{EB9C5C08-A9A9-4431-B289-54827A7D86F2}">
      <dsp:nvSpPr>
        <dsp:cNvPr id="0" name=""/>
        <dsp:cNvSpPr/>
      </dsp:nvSpPr>
      <dsp:spPr>
        <a:xfrm rot="5400000">
          <a:off x="5735864" y="-2116264"/>
          <a:ext cx="342319" cy="555955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There is no cost to apply</a:t>
          </a:r>
        </a:p>
      </dsp:txBody>
      <dsp:txXfrm rot="-5400000">
        <a:off x="3127248" y="509063"/>
        <a:ext cx="5542841" cy="308897"/>
      </dsp:txXfrm>
    </dsp:sp>
    <dsp:sp modelId="{437F259A-ED49-4C01-8C27-4D70AD59E529}">
      <dsp:nvSpPr>
        <dsp:cNvPr id="0" name=""/>
        <dsp:cNvSpPr/>
      </dsp:nvSpPr>
      <dsp:spPr>
        <a:xfrm>
          <a:off x="0" y="449561"/>
          <a:ext cx="3127248" cy="42789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COST</a:t>
          </a:r>
        </a:p>
      </dsp:txBody>
      <dsp:txXfrm>
        <a:off x="20888" y="470449"/>
        <a:ext cx="3085472" cy="386123"/>
      </dsp:txXfrm>
    </dsp:sp>
    <dsp:sp modelId="{E20B5D8A-435B-4A16-89B6-F364CD7B7677}">
      <dsp:nvSpPr>
        <dsp:cNvPr id="0" name=""/>
        <dsp:cNvSpPr/>
      </dsp:nvSpPr>
      <dsp:spPr>
        <a:xfrm rot="5400000">
          <a:off x="5735864" y="-1666970"/>
          <a:ext cx="342319" cy="555955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Funding is meant to help retain workers, maintain payroll, and cover rent/mortgage/utility expenses</a:t>
          </a:r>
          <a:endParaRPr lang="en-US" sz="1000" kern="1200" dirty="0"/>
        </a:p>
      </dsp:txBody>
      <dsp:txXfrm rot="-5400000">
        <a:off x="3127248" y="958357"/>
        <a:ext cx="5542841" cy="308897"/>
      </dsp:txXfrm>
    </dsp:sp>
    <dsp:sp modelId="{877164C3-8C0C-4891-A7D1-4816ADC01497}">
      <dsp:nvSpPr>
        <dsp:cNvPr id="0" name=""/>
        <dsp:cNvSpPr/>
      </dsp:nvSpPr>
      <dsp:spPr>
        <a:xfrm>
          <a:off x="0" y="898855"/>
          <a:ext cx="3127248" cy="42789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PURPOSE</a:t>
          </a:r>
        </a:p>
      </dsp:txBody>
      <dsp:txXfrm>
        <a:off x="20888" y="919743"/>
        <a:ext cx="3085472" cy="386123"/>
      </dsp:txXfrm>
    </dsp:sp>
    <dsp:sp modelId="{616965D5-FCA4-451A-B65E-F585E1D939D6}">
      <dsp:nvSpPr>
        <dsp:cNvPr id="0" name=""/>
        <dsp:cNvSpPr/>
      </dsp:nvSpPr>
      <dsp:spPr>
        <a:xfrm rot="5400000">
          <a:off x="5735864" y="-1217675"/>
          <a:ext cx="342319" cy="555955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loan covers costs over the 8-week period after the loan is made </a:t>
          </a:r>
          <a:endParaRPr lang="en-US" sz="1000" kern="1200" dirty="0"/>
        </a:p>
      </dsp:txBody>
      <dsp:txXfrm rot="-5400000">
        <a:off x="3127248" y="1407652"/>
        <a:ext cx="5542841" cy="308897"/>
      </dsp:txXfrm>
    </dsp:sp>
    <dsp:sp modelId="{B33972E1-2652-4C4D-A48C-1331C3E8CE59}">
      <dsp:nvSpPr>
        <dsp:cNvPr id="0" name=""/>
        <dsp:cNvSpPr/>
      </dsp:nvSpPr>
      <dsp:spPr>
        <a:xfrm>
          <a:off x="0" y="1348150"/>
          <a:ext cx="3127248" cy="42789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TIMEFRAME</a:t>
          </a:r>
        </a:p>
      </dsp:txBody>
      <dsp:txXfrm>
        <a:off x="20888" y="1369038"/>
        <a:ext cx="3085472" cy="386123"/>
      </dsp:txXfrm>
    </dsp:sp>
    <dsp:sp modelId="{AA891671-F897-45D4-989F-F28B3B2123E2}">
      <dsp:nvSpPr>
        <dsp:cNvPr id="0" name=""/>
        <dsp:cNvSpPr/>
      </dsp:nvSpPr>
      <dsp:spPr>
        <a:xfrm rot="5400000">
          <a:off x="5735864" y="-768381"/>
          <a:ext cx="342319" cy="555955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Under certain guidelines the loan can be forgiven and essentially turned into a non-taxable grant</a:t>
          </a:r>
          <a:endParaRPr lang="en-US" sz="1000" kern="1200" dirty="0"/>
        </a:p>
      </dsp:txBody>
      <dsp:txXfrm rot="-5400000">
        <a:off x="3127248" y="1856946"/>
        <a:ext cx="5542841" cy="308897"/>
      </dsp:txXfrm>
    </dsp:sp>
    <dsp:sp modelId="{7F1480BC-0D1F-48AB-B94E-993AE29CDF78}">
      <dsp:nvSpPr>
        <dsp:cNvPr id="0" name=""/>
        <dsp:cNvSpPr/>
      </dsp:nvSpPr>
      <dsp:spPr>
        <a:xfrm>
          <a:off x="0" y="1797444"/>
          <a:ext cx="3127248" cy="42789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FORGIVENESS</a:t>
          </a:r>
        </a:p>
      </dsp:txBody>
      <dsp:txXfrm>
        <a:off x="20888" y="1818332"/>
        <a:ext cx="3085472" cy="386123"/>
      </dsp:txXfrm>
    </dsp:sp>
    <dsp:sp modelId="{B7674920-5140-4721-BB13-6C27F0FAC061}">
      <dsp:nvSpPr>
        <dsp:cNvPr id="0" name=""/>
        <dsp:cNvSpPr/>
      </dsp:nvSpPr>
      <dsp:spPr>
        <a:xfrm rot="5400000">
          <a:off x="5735864" y="-319087"/>
          <a:ext cx="342319" cy="555955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There is no personal guaranty required</a:t>
          </a:r>
          <a:endParaRPr lang="en-US" sz="1000" kern="1200" dirty="0"/>
        </a:p>
      </dsp:txBody>
      <dsp:txXfrm rot="-5400000">
        <a:off x="3127248" y="2306240"/>
        <a:ext cx="5542841" cy="308897"/>
      </dsp:txXfrm>
    </dsp:sp>
    <dsp:sp modelId="{B4E18010-8A8E-4FDA-8050-61A27E5DA783}">
      <dsp:nvSpPr>
        <dsp:cNvPr id="0" name=""/>
        <dsp:cNvSpPr/>
      </dsp:nvSpPr>
      <dsp:spPr>
        <a:xfrm>
          <a:off x="0" y="2246739"/>
          <a:ext cx="3127248" cy="42789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 GURANTEE NEEDED</a:t>
          </a:r>
        </a:p>
      </dsp:txBody>
      <dsp:txXfrm>
        <a:off x="20888" y="2267627"/>
        <a:ext cx="3085472" cy="386123"/>
      </dsp:txXfrm>
    </dsp:sp>
    <dsp:sp modelId="{33254684-E456-48E3-AB54-FBE45A7586DD}">
      <dsp:nvSpPr>
        <dsp:cNvPr id="0" name=""/>
        <dsp:cNvSpPr/>
      </dsp:nvSpPr>
      <dsp:spPr>
        <a:xfrm rot="5400000">
          <a:off x="5735864" y="130207"/>
          <a:ext cx="342319" cy="5559552"/>
        </a:xfrm>
        <a:prstGeom prst="round2Same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Not required to show that you cannot get a loan elsewhere</a:t>
          </a:r>
        </a:p>
      </dsp:txBody>
      <dsp:txXfrm rot="-5400000">
        <a:off x="3127248" y="2755535"/>
        <a:ext cx="5542841" cy="308897"/>
      </dsp:txXfrm>
    </dsp:sp>
    <dsp:sp modelId="{C1AA1092-32F3-4313-AFBA-B9593C79E9DC}">
      <dsp:nvSpPr>
        <dsp:cNvPr id="0" name=""/>
        <dsp:cNvSpPr/>
      </dsp:nvSpPr>
      <dsp:spPr>
        <a:xfrm>
          <a:off x="0" y="2696033"/>
          <a:ext cx="3127248" cy="42789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NEED</a:t>
          </a:r>
        </a:p>
      </dsp:txBody>
      <dsp:txXfrm>
        <a:off x="20888" y="2716921"/>
        <a:ext cx="3085472" cy="386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E047-FCAF-4B49-BA3A-67215ECBBD49}">
      <dsp:nvSpPr>
        <dsp:cNvPr id="0" name=""/>
        <dsp:cNvSpPr/>
      </dsp:nvSpPr>
      <dsp:spPr>
        <a:xfrm>
          <a:off x="1391920" y="237134"/>
          <a:ext cx="3413760" cy="3413760"/>
        </a:xfrm>
        <a:prstGeom prst="pie">
          <a:avLst>
            <a:gd name="adj1" fmla="val 16200000"/>
            <a:gd name="adj2" fmla="val 1980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Small Businesses</a:t>
          </a:r>
        </a:p>
      </dsp:txBody>
      <dsp:txXfrm>
        <a:off x="3135376" y="602894"/>
        <a:ext cx="995680" cy="731520"/>
      </dsp:txXfrm>
    </dsp:sp>
    <dsp:sp modelId="{60B1FC3B-C22E-4C3B-A1B6-9FEC89112B2A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19800000"/>
            <a:gd name="adj2" fmla="val 180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Sole Proprietors</a:t>
          </a:r>
        </a:p>
      </dsp:txBody>
      <dsp:txXfrm>
        <a:off x="3627120" y="1774545"/>
        <a:ext cx="1032256" cy="690880"/>
      </dsp:txXfrm>
    </dsp:sp>
    <dsp:sp modelId="{6F28A528-1A5A-4986-93F1-399DDC3668DF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1800000"/>
            <a:gd name="adj2" fmla="val 540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Independent Contractors</a:t>
          </a:r>
        </a:p>
      </dsp:txBody>
      <dsp:txXfrm>
        <a:off x="3033776" y="2729585"/>
        <a:ext cx="995680" cy="731520"/>
      </dsp:txXfrm>
    </dsp:sp>
    <dsp:sp modelId="{CAC09391-2A29-4F72-B09B-8169D06C58CC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5400000"/>
            <a:gd name="adj2" fmla="val 900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Self-Employed Individual</a:t>
          </a:r>
        </a:p>
      </dsp:txBody>
      <dsp:txXfrm>
        <a:off x="1964944" y="2729585"/>
        <a:ext cx="995680" cy="731520"/>
      </dsp:txXfrm>
    </dsp:sp>
    <dsp:sp modelId="{A4554CCC-D804-45EF-A90C-57B1B2529B5E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9000000"/>
            <a:gd name="adj2" fmla="val 1260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501(c)(3 and (c)(19)</a:t>
          </a:r>
        </a:p>
      </dsp:txBody>
      <dsp:txXfrm>
        <a:off x="1343152" y="1774545"/>
        <a:ext cx="1032256" cy="690880"/>
      </dsp:txXfrm>
    </dsp:sp>
    <dsp:sp modelId="{F6F268AF-E63C-4955-B9CF-6E4E134CC1CE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12600000"/>
            <a:gd name="adj2" fmla="val 1620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Tribal business concern</a:t>
          </a:r>
        </a:p>
      </dsp:txBody>
      <dsp:txXfrm>
        <a:off x="1964944" y="778865"/>
        <a:ext cx="995680" cy="731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062DF-8626-47E3-BBBE-8B1B233C6600}">
      <dsp:nvSpPr>
        <dsp:cNvPr id="0" name=""/>
        <dsp:cNvSpPr/>
      </dsp:nvSpPr>
      <dsp:spPr>
        <a:xfrm>
          <a:off x="2438399" y="393"/>
          <a:ext cx="3657600" cy="1535720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dirty="0"/>
            <a:t>Up to 50 percent of wages to employees </a:t>
          </a:r>
          <a:endParaRPr lang="en-US" sz="1800" kern="1200" dirty="0"/>
        </a:p>
      </dsp:txBody>
      <dsp:txXfrm>
        <a:off x="2438399" y="192358"/>
        <a:ext cx="3081705" cy="1151790"/>
      </dsp:txXfrm>
    </dsp:sp>
    <dsp:sp modelId="{11248E54-E65F-42FD-81BB-D08F7B18D275}">
      <dsp:nvSpPr>
        <dsp:cNvPr id="0" name=""/>
        <dsp:cNvSpPr/>
      </dsp:nvSpPr>
      <dsp:spPr>
        <a:xfrm>
          <a:off x="0" y="393"/>
          <a:ext cx="2438400" cy="153572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Payroll Tax Refunds</a:t>
          </a:r>
        </a:p>
      </dsp:txBody>
      <dsp:txXfrm>
        <a:off x="74968" y="75361"/>
        <a:ext cx="2288464" cy="1385784"/>
      </dsp:txXfrm>
    </dsp:sp>
    <dsp:sp modelId="{2F0D4FF9-C355-43FA-A918-484FB7A23A84}">
      <dsp:nvSpPr>
        <dsp:cNvPr id="0" name=""/>
        <dsp:cNvSpPr/>
      </dsp:nvSpPr>
      <dsp:spPr>
        <a:xfrm>
          <a:off x="2438400" y="1689686"/>
          <a:ext cx="3657600" cy="1535720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you’ve had to close or suspend operations, you may be eligible for tax credit and/or delay of Social Security taxes</a:t>
          </a:r>
        </a:p>
      </dsp:txBody>
      <dsp:txXfrm>
        <a:off x="2438400" y="1881651"/>
        <a:ext cx="3081705" cy="1151790"/>
      </dsp:txXfrm>
    </dsp:sp>
    <dsp:sp modelId="{BD6BA085-6326-4DCD-8C97-1F8BCAEB3050}">
      <dsp:nvSpPr>
        <dsp:cNvPr id="0" name=""/>
        <dsp:cNvSpPr/>
      </dsp:nvSpPr>
      <dsp:spPr>
        <a:xfrm>
          <a:off x="0" y="1689686"/>
          <a:ext cx="2438400" cy="153572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Employee Retention Tax Credit</a:t>
          </a:r>
        </a:p>
      </dsp:txBody>
      <dsp:txXfrm>
        <a:off x="74968" y="1764654"/>
        <a:ext cx="2288464" cy="1385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F75E-A700-4129-9C4C-1746D6E3293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CC6D2-4729-4DDA-9136-3C0C2B9E2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621F-CB38-42CD-82F6-46FFC141662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B12B-7750-4209-94E2-CBE0C97A18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relief.sba.gov/#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fs.ohio.gov/ouio/CoronavirusAndUI.s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oweruohio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hyperlink" Target="https://www.fillthetruck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neylawfirm.com/" TargetMode="External"/><Relationship Id="rId3" Type="http://schemas.openxmlformats.org/officeDocument/2006/relationships/image" Target="../media/image9.jpeg"/><Relationship Id="rId7" Type="http://schemas.openxmlformats.org/officeDocument/2006/relationships/hyperlink" Target="mailto:Steve@FinneyLawFirm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ebecca@FinneyLawFirm.com" TargetMode="External"/><Relationship Id="rId5" Type="http://schemas.openxmlformats.org/officeDocument/2006/relationships/hyperlink" Target="mailto:Chris@FinneyLawFirm.com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F_IPT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EA2907-82C3-4440-897B-24B2C243339D}"/>
              </a:ext>
            </a:extLst>
          </p:cNvPr>
          <p:cNvSpPr txBox="1"/>
          <p:nvPr/>
        </p:nvSpPr>
        <p:spPr>
          <a:xfrm>
            <a:off x="-7620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erpetua Titling MT" panose="02020502060505020804" pitchFamily="18" charset="0"/>
              </a:rPr>
              <a:t>Significant Relief for Business Owners and Self-Employed </a:t>
            </a:r>
          </a:p>
          <a:p>
            <a:pPr algn="ctr"/>
            <a:r>
              <a:rPr lang="en-US" b="1" dirty="0">
                <a:latin typeface="Perpetua Titling MT" panose="02020502060505020804" pitchFamily="18" charset="0"/>
              </a:rPr>
              <a:t>in the COVID-19 Pandemic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7621F-B5CD-499B-A204-26957D382127}"/>
              </a:ext>
            </a:extLst>
          </p:cNvPr>
          <p:cNvSpPr txBox="1"/>
          <p:nvPr/>
        </p:nvSpPr>
        <p:spPr>
          <a:xfrm>
            <a:off x="5943600" y="137657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 Christopher P. Finney, Esq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Rebecca Simpson Heimlich, Esq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Stephen E.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Esq.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838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Paycheck protection program: </a:t>
            </a:r>
            <a:r>
              <a:rPr lang="en-US" sz="1400" b="1" dirty="0">
                <a:latin typeface="Perpetua Titling MT" panose="02020502060505020804" pitchFamily="18" charset="0"/>
              </a:rPr>
              <a:t>how can I get My loan forgiven?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7B2C5-3286-4278-8E46-1641691E4694}"/>
              </a:ext>
            </a:extLst>
          </p:cNvPr>
          <p:cNvSpPr txBox="1"/>
          <p:nvPr/>
        </p:nvSpPr>
        <p:spPr>
          <a:xfrm>
            <a:off x="457200" y="2133600"/>
            <a:ext cx="8229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According to the Treasury Department’s latest guidance</a:t>
            </a:r>
          </a:p>
          <a:p>
            <a:endParaRPr lang="en-US" sz="1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loan amounts will be forgiven as long as: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The loan proceeds are used to cover payroll costs, and most mortgage interest, rent, and utility costs over the 8 week period after the loan is made; and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Employee and compensation levels are maintained</a:t>
            </a:r>
          </a:p>
          <a:p>
            <a:pPr lvl="1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Payroll costs are capped at $100,000 on an annualized basis for each employee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likely high subscription, it is anticipated that not more than 25% of the forgiven amount may be for </a:t>
            </a:r>
            <a:r>
              <a:rPr lang="en-US"/>
              <a:t>non-payroll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3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660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Paycheck protection program: </a:t>
            </a:r>
            <a:r>
              <a:rPr lang="en-US" sz="1400" b="1" dirty="0">
                <a:latin typeface="Perpetua Titling MT" panose="02020502060505020804" pitchFamily="18" charset="0"/>
              </a:rPr>
              <a:t>getting started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3AAFD-6F0B-40F3-BC24-19CBA3593075}"/>
              </a:ext>
            </a:extLst>
          </p:cNvPr>
          <p:cNvSpPr txBox="1"/>
          <p:nvPr/>
        </p:nvSpPr>
        <p:spPr>
          <a:xfrm>
            <a:off x="381000" y="1676400"/>
            <a:ext cx="4800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339933"/>
                </a:solidFill>
              </a:rPr>
              <a:t>How do I get started on applying for PPP? </a:t>
            </a:r>
            <a:endParaRPr lang="en-US" b="1" i="1" dirty="0">
              <a:solidFill>
                <a:srgbClr val="33993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GET STARTED NOW: Banks will likely be overwhelmed with applications and funds may run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Call your banker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Call your own bank first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SBA approved banks: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The Huntington National Bank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Fifth Third Bank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US Bank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PNC Bank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Center Bank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First Financial Bank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/>
              <a:t>People’s Bank (Marietta)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Application start dates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April 3, 2020, small businesses and sole proprietorships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April 10, 2020, independent contractors and self-employed individuals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471E311-99D2-4F34-966E-366510B2A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291840" cy="36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818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Economic Injury Disaster Loan programs (EIDL): </a:t>
            </a:r>
            <a:r>
              <a:rPr lang="en-US" sz="1400" b="1" dirty="0">
                <a:latin typeface="Perpetua Titling MT" panose="02020502060505020804" pitchFamily="18" charset="0"/>
              </a:rPr>
              <a:t>in General</a:t>
            </a: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806346" y="1676400"/>
            <a:ext cx="673745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The CARES Act expanded the SBA’s EIDL loan program and waived several EIDL loan requirements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Loan Program</a:t>
            </a:r>
            <a:r>
              <a:rPr lang="en-US" sz="1600" dirty="0"/>
              <a:t>: 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Unlike PPP, EIDL is a loan program that doesn’t provide loan forgiveness.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Provides small businesses with working capital loans of up to $2 million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$10,000 “loan advance:” Loan advance “[f]</a:t>
            </a:r>
            <a:r>
              <a:rPr lang="en-US" sz="1400" dirty="0" err="1"/>
              <a:t>unds</a:t>
            </a:r>
            <a:r>
              <a:rPr lang="en-US" sz="1400" dirty="0"/>
              <a:t> will be made available within three days of a successful application, and this loan advance will not have to be repaid.” – </a:t>
            </a:r>
            <a:r>
              <a:rPr lang="en-US" sz="1100" i="1" dirty="0"/>
              <a:t>SBA COVID-19 website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CARES Act: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Loosened approval process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Waives requirement for rules relating to personal guarantees for amounts up to $200,000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Expanded eligibility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Waives requirement that must have been in business for a year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Waives requirement of showing that can not obtain a loan elsewhere</a:t>
            </a:r>
          </a:p>
        </p:txBody>
      </p:sp>
    </p:spTree>
    <p:extLst>
      <p:ext uri="{BB962C8B-B14F-4D97-AF65-F5344CB8AC3E}">
        <p14:creationId xmlns:p14="http://schemas.microsoft.com/office/powerpoint/2010/main" val="191267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8615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Economic Injury Disaster Loan programs (EIDL): </a:t>
            </a:r>
            <a:r>
              <a:rPr lang="en-US" sz="1400" b="1" dirty="0">
                <a:latin typeface="Perpetua Titling MT" panose="02020502060505020804" pitchFamily="18" charset="0"/>
              </a:rPr>
              <a:t>WHAT TYPES OF </a:t>
            </a:r>
          </a:p>
          <a:p>
            <a:r>
              <a:rPr lang="en-US" sz="1400" b="1" dirty="0">
                <a:latin typeface="Perpetua Titling MT" panose="02020502060505020804" pitchFamily="18" charset="0"/>
              </a:rPr>
              <a:t>ENTITIES DOES IT BENEFIT</a:t>
            </a: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806346" y="1676400"/>
            <a:ext cx="673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7EE2E-EAA6-4850-81F3-54D922CBB788}"/>
              </a:ext>
            </a:extLst>
          </p:cNvPr>
          <p:cNvSpPr txBox="1"/>
          <p:nvPr/>
        </p:nvSpPr>
        <p:spPr>
          <a:xfrm>
            <a:off x="304800" y="2760582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Entities that will benefit most from EIDL are those who do not qualify for PPP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46985-1CEA-489A-9CCE-0D6325877CEF}"/>
              </a:ext>
            </a:extLst>
          </p:cNvPr>
          <p:cNvSpPr/>
          <p:nvPr/>
        </p:nvSpPr>
        <p:spPr>
          <a:xfrm>
            <a:off x="3200400" y="2004774"/>
            <a:ext cx="5638800" cy="3710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Examples</a:t>
            </a:r>
          </a:p>
          <a:p>
            <a:endParaRPr lang="en-US" b="1" dirty="0"/>
          </a:p>
          <a:p>
            <a:r>
              <a:rPr lang="en-US" b="1" dirty="0"/>
              <a:t>Rental Real Estate (commercial &amp; residential)</a:t>
            </a:r>
            <a:r>
              <a:rPr lang="en-US" dirty="0"/>
              <a:t>:  Can submit amount of lost rent due to COVID 19 to apply for a loan.  </a:t>
            </a:r>
          </a:p>
          <a:p>
            <a:endParaRPr lang="en-US" dirty="0"/>
          </a:p>
          <a:p>
            <a:r>
              <a:rPr lang="en-US" b="1" dirty="0"/>
              <a:t>Nonprofits</a:t>
            </a:r>
            <a:r>
              <a:rPr lang="en-US" dirty="0"/>
              <a:t>: Only 501(c)(3) and 501(c)(19) nonprofits qualify for PPP.  EIDL covers all private nonprofits, including, for example trade associations, labor unions and social clubs.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8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8788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Economic Injury Disaster Loan programs (EIDL): </a:t>
            </a:r>
            <a:r>
              <a:rPr lang="en-US" sz="1400" b="1" dirty="0">
                <a:latin typeface="Perpetua Titling MT" panose="02020502060505020804" pitchFamily="18" charset="0"/>
              </a:rPr>
              <a:t>getting started</a:t>
            </a: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806346" y="1676400"/>
            <a:ext cx="673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7EE2E-EAA6-4850-81F3-54D922CBB788}"/>
              </a:ext>
            </a:extLst>
          </p:cNvPr>
          <p:cNvSpPr txBox="1"/>
          <p:nvPr/>
        </p:nvSpPr>
        <p:spPr>
          <a:xfrm>
            <a:off x="457199" y="1795671"/>
            <a:ext cx="807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339933"/>
                </a:solidFill>
              </a:rPr>
              <a:t>How do I apply for EIDL?</a:t>
            </a:r>
            <a:r>
              <a:rPr lang="en-US" sz="2000" b="1" i="1" dirty="0"/>
              <a:t>  </a:t>
            </a:r>
            <a:r>
              <a:rPr lang="en-US" dirty="0"/>
              <a:t>Apply online here…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https://covid19relief.sba.gov/#/</a:t>
            </a:r>
            <a:r>
              <a:rPr lang="en-US" dirty="0"/>
              <a:t>  </a:t>
            </a:r>
          </a:p>
          <a:p>
            <a:endParaRPr lang="en-US" sz="2000" b="1" i="1" dirty="0"/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DAB9BF-B28A-4030-B425-5DA3F5688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34956" r="34166" b="30642"/>
          <a:stretch/>
        </p:blipFill>
        <p:spPr>
          <a:xfrm>
            <a:off x="1763687" y="2417639"/>
            <a:ext cx="482277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3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606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Tax relief For Businesses Under CARES Act</a:t>
            </a:r>
            <a:endParaRPr lang="en-US" sz="1400" b="1" dirty="0">
              <a:latin typeface="Perpetua Titling MT" panose="02020502060505020804" pitchFamily="18" charset="0"/>
            </a:endParaRP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806346" y="1676400"/>
            <a:ext cx="673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CAA87E-A122-4EF6-B29D-892D5B6C0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48533"/>
              </p:ext>
            </p:extLst>
          </p:nvPr>
        </p:nvGraphicFramePr>
        <p:xfrm>
          <a:off x="1524000" y="2068926"/>
          <a:ext cx="6096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36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819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expansion of unemployment insurance Under Cares Act</a:t>
            </a:r>
            <a:endParaRPr lang="en-US" sz="1400" b="1" dirty="0">
              <a:latin typeface="Perpetua Titling MT" panose="02020502060505020804" pitchFamily="18" charset="0"/>
            </a:endParaRP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4495799" y="1676400"/>
            <a:ext cx="46482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339933"/>
                </a:solidFill>
              </a:rPr>
              <a:t>How do I apply?</a:t>
            </a:r>
          </a:p>
          <a:p>
            <a:endParaRPr lang="en-US" sz="400" b="1" i="1" dirty="0">
              <a:solidFill>
                <a:srgbClr val="339933"/>
              </a:solidFill>
            </a:endParaRPr>
          </a:p>
          <a:p>
            <a:r>
              <a:rPr lang="en-US" b="1" i="1" dirty="0">
                <a:solidFill>
                  <a:srgbClr val="339933"/>
                </a:solidFill>
              </a:rPr>
              <a:t>I am an employer. What do I tell my employees?</a:t>
            </a:r>
            <a:r>
              <a:rPr lang="en-US" b="1" i="1" dirty="0"/>
              <a:t>  </a:t>
            </a:r>
          </a:p>
          <a:p>
            <a:endParaRPr lang="en-US" sz="400" b="1" i="1" dirty="0"/>
          </a:p>
          <a:p>
            <a:pPr lvl="1"/>
            <a:r>
              <a:rPr lang="en-US" sz="1600" dirty="0"/>
              <a:t>Both questions are answered online here… </a:t>
            </a:r>
            <a:endParaRPr lang="en-US" sz="1600" dirty="0">
              <a:solidFill>
                <a:srgbClr val="0070C0"/>
              </a:solidFill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http://jfs.ohio.gov/ouio/CoronavirusAndUI.stm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08FC-74EF-4648-A254-BF91F9051E0C}"/>
              </a:ext>
            </a:extLst>
          </p:cNvPr>
          <p:cNvSpPr txBox="1"/>
          <p:nvPr/>
        </p:nvSpPr>
        <p:spPr>
          <a:xfrm>
            <a:off x="304800" y="1646903"/>
            <a:ext cx="3886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Expansion of Eligibility:</a:t>
            </a:r>
          </a:p>
          <a:p>
            <a:pPr lvl="1"/>
            <a:r>
              <a:rPr lang="en-US" sz="1400" dirty="0"/>
              <a:t>Expanded eligibility to include self-employed and independent contractors who do not generally qualify for unemployment insurance</a:t>
            </a:r>
          </a:p>
          <a:p>
            <a:pPr lvl="1"/>
            <a:endParaRPr lang="en-US" sz="800" dirty="0"/>
          </a:p>
          <a:p>
            <a:pPr lvl="1"/>
            <a:r>
              <a:rPr lang="en-US" sz="1400" dirty="0"/>
              <a:t>Those who get laid-off, contract COVID-19, or have to care for someone with COVID-19 are also eligible</a:t>
            </a:r>
          </a:p>
          <a:p>
            <a:pPr lvl="1"/>
            <a:endParaRPr lang="en-US" dirty="0"/>
          </a:p>
          <a:p>
            <a:r>
              <a:rPr lang="en-US" b="1" dirty="0"/>
              <a:t>Increased Funding and Payments:</a:t>
            </a:r>
          </a:p>
          <a:p>
            <a:pPr lvl="1"/>
            <a:r>
              <a:rPr lang="en-US" sz="1400" dirty="0"/>
              <a:t>Provides $250 billion in funding to expand benefits</a:t>
            </a:r>
          </a:p>
          <a:p>
            <a:pPr lvl="1"/>
            <a:endParaRPr lang="en-US" sz="800" dirty="0"/>
          </a:p>
          <a:p>
            <a:pPr lvl="1"/>
            <a:r>
              <a:rPr lang="en-US" sz="1400" dirty="0"/>
              <a:t>Provides an additional $600 per week for four months in addition to what states typically pay. 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6202D-B314-4724-82E1-91DFE4E2A4EC}"/>
              </a:ext>
            </a:extLst>
          </p:cNvPr>
          <p:cNvCxnSpPr>
            <a:cxnSpLocks/>
          </p:cNvCxnSpPr>
          <p:nvPr/>
        </p:nvCxnSpPr>
        <p:spPr>
          <a:xfrm>
            <a:off x="4249803" y="1789331"/>
            <a:ext cx="15431" cy="3980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197B58-D404-4D22-BD25-C2FC575E92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5000"/>
          <a:stretch/>
        </p:blipFill>
        <p:spPr>
          <a:xfrm>
            <a:off x="4875817" y="3223029"/>
            <a:ext cx="3657600" cy="25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3468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Benefits to Individuals</a:t>
            </a:r>
            <a:endParaRPr lang="en-US" sz="1400" b="1" dirty="0">
              <a:latin typeface="Perpetua Titling MT" panose="02020502060505020804" pitchFamily="18" charset="0"/>
            </a:endParaRP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806346" y="1676400"/>
            <a:ext cx="673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08FC-74EF-4648-A254-BF91F9051E0C}"/>
              </a:ext>
            </a:extLst>
          </p:cNvPr>
          <p:cNvSpPr txBox="1"/>
          <p:nvPr/>
        </p:nvSpPr>
        <p:spPr>
          <a:xfrm>
            <a:off x="784173" y="1908936"/>
            <a:ext cx="7575654" cy="368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Direct Payments (in general)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Amount:</a:t>
            </a:r>
          </a:p>
          <a:p>
            <a:pPr marL="1257300" lvl="2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$1,200 to those who file as single and have adjusted gross income (AGI) of $75,000 or less.  Rebate is decreased with AGI over $75,000.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$2,400 to those who file joint and have AGI of $150,000 or less.  Rebate decreased for AGI over $150,000.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Phase-out: F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 single filers with an AGI of $99,000 and for joint filers at $198,000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Dependent children under 17:  Eligible families will receive $500 per child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Expands Unemployment Benefits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Loosens Penalties for Use of Retirement Funds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Expands Tax Benefits of Charitable Contributions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3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435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frequently asked questions</a:t>
            </a:r>
            <a:endParaRPr lang="en-US" sz="1400" b="1" dirty="0">
              <a:latin typeface="Perpetua Titling MT" panose="02020502060505020804" pitchFamily="18" charset="0"/>
            </a:endParaRP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806346" y="1676400"/>
            <a:ext cx="673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08FC-74EF-4648-A254-BF91F9051E0C}"/>
              </a:ext>
            </a:extLst>
          </p:cNvPr>
          <p:cNvSpPr txBox="1"/>
          <p:nvPr/>
        </p:nvSpPr>
        <p:spPr>
          <a:xfrm>
            <a:off x="762000" y="2014954"/>
            <a:ext cx="7575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Fact specific questions on what counts as payroll, for example: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I have commission-based employees.  Do their commissions count for PPP?  What if their commissions decrease because of COVID-19?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It is clear independent contractors can apply themselves for PPP, but can companies also claim funds paid to independent contractors?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What about owners of companies with employees who pay themselves out of profits rather than by salary?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exactly will be forgiven?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if after the 8 weeks, I need to layoff my employees?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if the funds for PPP run out?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453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Thank you to empower u OHIO</a:t>
            </a:r>
            <a:endParaRPr lang="en-US" sz="1400" b="1" dirty="0">
              <a:latin typeface="Perpetua Titling MT" panose="02020502060505020804" pitchFamily="18" charset="0"/>
            </a:endParaRPr>
          </a:p>
          <a:p>
            <a:r>
              <a:rPr lang="en-US" b="1" dirty="0">
                <a:latin typeface="Perpetua Titling MT" panose="02020502060505020804" pitchFamily="18" charset="0"/>
              </a:rPr>
              <a:t> </a:t>
            </a:r>
            <a:r>
              <a:rPr lang="en-US" sz="1400" b="1" dirty="0">
                <a:latin typeface="Perpetua Titling MT" panose="02020502060505020804" pitchFamily="18" charset="0"/>
              </a:rPr>
              <a:t>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AE830-B3D2-410F-BD33-54D135C25F38}"/>
              </a:ext>
            </a:extLst>
          </p:cNvPr>
          <p:cNvSpPr txBox="1"/>
          <p:nvPr/>
        </p:nvSpPr>
        <p:spPr>
          <a:xfrm>
            <a:off x="228600" y="1681839"/>
            <a:ext cx="47562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Empower U Ohio is a volunteer organization that brings free educational courses to our community on a myriad of important topics through engaging speakers in person and online.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Please support Empower U and Fill The Truck: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linkClick r:id="rId3"/>
              </a:rPr>
              <a:t>https://www.empoweruohio.org/</a:t>
            </a:r>
            <a:r>
              <a:rPr lang="en-US" sz="16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linkClick r:id="rId4"/>
              </a:rPr>
              <a:t>https://www.fillthetruck.org/</a:t>
            </a:r>
            <a:r>
              <a:rPr lang="en-US" sz="1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DE010-6E62-4C0A-A319-9F84DC161216}"/>
              </a:ext>
            </a:extLst>
          </p:cNvPr>
          <p:cNvSpPr txBox="1"/>
          <p:nvPr/>
        </p:nvSpPr>
        <p:spPr>
          <a:xfrm>
            <a:off x="1981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39E40B-303C-4E39-81A4-E85374E46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80833" b="11121"/>
          <a:stretch/>
        </p:blipFill>
        <p:spPr>
          <a:xfrm>
            <a:off x="7176565" y="1676400"/>
            <a:ext cx="1600200" cy="166236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B915AE1-2DB4-4473-88D3-3AAEA85A2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62" y="3728553"/>
            <a:ext cx="4572000" cy="16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0574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Finney Law Firm LLC is presenting at this Empower U Ohio webinar.  Your participation in and/or attendance at this webinar does not create an attorney-client relationship. This presentation, materials and webinar are not professional advice and are not intended as a substitute for professional legal advice. </a:t>
            </a:r>
            <a:endParaRPr lang="en-US" dirty="0"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95539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60960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334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finneylawfirm.com/wp-content/files_mf/1397752383chr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506" r="270" b="-338"/>
          <a:stretch/>
        </p:blipFill>
        <p:spPr bwMode="auto">
          <a:xfrm>
            <a:off x="685800" y="775048"/>
            <a:ext cx="40894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048EDB8-E706-4157-8E45-939EADD86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99" r="-11583" b="699"/>
          <a:stretch/>
        </p:blipFill>
        <p:spPr>
          <a:xfrm>
            <a:off x="4991100" y="775048"/>
            <a:ext cx="4172858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85D56F-DBF9-49B4-BC68-6D8597F129FA}"/>
              </a:ext>
            </a:extLst>
          </p:cNvPr>
          <p:cNvSpPr/>
          <p:nvPr/>
        </p:nvSpPr>
        <p:spPr>
          <a:xfrm>
            <a:off x="419100" y="3124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Finney Law Firm, LLC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513-943-6650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/>
              </a:rPr>
              <a:t>Chris@FinneyLawFirm.com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6"/>
              </a:rPr>
              <a:t>Rebecca@FinneyLawFirm.com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7"/>
              </a:rPr>
              <a:t>Stephen@FinneyLawFirm.com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8"/>
              </a:rPr>
              <a:t>www.finneylawfirm.com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9C796-F35A-4E9B-BDAA-D4470BA945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73" r="22380"/>
          <a:stretch/>
        </p:blipFill>
        <p:spPr>
          <a:xfrm>
            <a:off x="4991100" y="3036240"/>
            <a:ext cx="374240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6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817" y="1676400"/>
            <a:ext cx="8129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311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topics we will cover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1447800" y="2005533"/>
            <a:ext cx="54005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Overview of CARES Act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Grant/Loan Programs for Small Businesses and Self-Employed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Paycheck Protection Program: highlights, eligibility, amount, forgiveness, getting started, unsettled items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Economic Injury Disaster Loan program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Expanded Unemployment Benefits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Tax Relief to Businesses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Benefits to Individuals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Frequently Asked Questions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8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129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755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Coronavirus Aid, Relief, and Economic Security Act </a:t>
            </a:r>
          </a:p>
          <a:p>
            <a:r>
              <a:rPr lang="en-US" b="1" dirty="0">
                <a:latin typeface="Perpetua Titling MT" panose="02020502060505020804" pitchFamily="18" charset="0"/>
              </a:rPr>
              <a:t>(CARES Act)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847817" y="2033321"/>
            <a:ext cx="5344861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Signed into law on March 27, 2020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$2 trillion emergency spending bill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Provisions include: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Assistance for small businesses and self-employed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Loan/grant programs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Tax relief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Expanded unemployment benefits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Assistance to individuals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Direct payments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Expanded unemployment benefits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Loosening penalties for use of retirement funds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Tax relief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129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755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Coronavirus Aid, Relief, and Economic Security Act </a:t>
            </a:r>
          </a:p>
          <a:p>
            <a:r>
              <a:rPr lang="en-US" b="1" dirty="0">
                <a:latin typeface="Perpetua Titling MT" panose="02020502060505020804" pitchFamily="18" charset="0"/>
              </a:rPr>
              <a:t>(CARES Act)</a:t>
            </a:r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77CB688F-BC19-44BA-BB58-76BDF7E89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46702"/>
            <a:ext cx="5029200" cy="37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129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8753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NEW Grant/loan assistance to businesses and self-employed: </a:t>
            </a:r>
            <a:br>
              <a:rPr lang="en-US" b="1" dirty="0">
                <a:latin typeface="Perpetua Titling MT" panose="02020502060505020804" pitchFamily="18" charset="0"/>
              </a:rPr>
            </a:br>
            <a:r>
              <a:rPr lang="en-US" sz="1200" b="1" dirty="0">
                <a:latin typeface="Perpetua Titling MT" panose="02020502060505020804" pitchFamily="18" charset="0"/>
              </a:rPr>
              <a:t>Expansion of Small Business Administration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847817" y="2033321"/>
            <a:ext cx="139653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10986-FDAE-4CDC-82DE-2FEED82C6A26}"/>
              </a:ext>
            </a:extLst>
          </p:cNvPr>
          <p:cNvSpPr/>
          <p:nvPr/>
        </p:nvSpPr>
        <p:spPr>
          <a:xfrm>
            <a:off x="533400" y="1905000"/>
            <a:ext cx="3810000" cy="3733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  <a:p>
            <a:pPr algn="ctr"/>
            <a:r>
              <a:rPr lang="en-US" b="1" dirty="0"/>
              <a:t>In General:  </a:t>
            </a:r>
          </a:p>
          <a:p>
            <a:endParaRPr lang="en-US" sz="900" dirty="0"/>
          </a:p>
          <a:p>
            <a:r>
              <a:rPr lang="en-US" dirty="0"/>
              <a:t>The CARES Act expands two current Small Business Administration (SBA) loan programs by: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Loosening up qualification requirements, and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Expanding pool of eligible small businesses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69479-E18D-4125-97C8-0890599655D5}"/>
              </a:ext>
            </a:extLst>
          </p:cNvPr>
          <p:cNvSpPr txBox="1"/>
          <p:nvPr/>
        </p:nvSpPr>
        <p:spPr>
          <a:xfrm>
            <a:off x="4800600" y="1905000"/>
            <a:ext cx="349558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b="1" dirty="0"/>
              <a:t>Specifically:</a:t>
            </a:r>
          </a:p>
          <a:p>
            <a:pPr algn="ctr"/>
            <a:endParaRPr lang="en-US" sz="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Paycheck Protection Program (PPP)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An expansion of the current SBA 7(a) loan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Labeled a loan program, but can operate as a generous grant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Can provide small businesses up to 2.5 times their payroll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Economic Injury Disaster Loan programs (EIDL)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Expands types of entities eligible to receive up to $1.5 M in loans from SBA and/or loan guarantees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947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514600"/>
            <a:ext cx="8129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702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Paycheck protection program: </a:t>
            </a:r>
            <a:r>
              <a:rPr lang="en-US" sz="1400" b="1" dirty="0">
                <a:latin typeface="Perpetua Titling MT" panose="02020502060505020804" pitchFamily="18" charset="0"/>
              </a:rPr>
              <a:t>program highlights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41BC46B-398F-48CD-9343-EACB073C5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202417"/>
              </p:ext>
            </p:extLst>
          </p:nvPr>
        </p:nvGraphicFramePr>
        <p:xfrm>
          <a:off x="304800" y="1905000"/>
          <a:ext cx="8686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77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3163332"/>
            <a:ext cx="2033016" cy="14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Must meet size requirement of fewer than 500 employees or otherwise satisfy SBA’s size requirement.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648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Paycheck protection program: </a:t>
            </a:r>
            <a:r>
              <a:rPr lang="en-US" sz="1400" b="1" dirty="0">
                <a:latin typeface="Perpetua Titling MT" panose="02020502060505020804" pitchFamily="18" charset="0"/>
              </a:rPr>
              <a:t>Who is eligible?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12A7AB-CA7C-4BBF-9B94-CE0AFC6D2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266253"/>
              </p:ext>
            </p:extLst>
          </p:nvPr>
        </p:nvGraphicFramePr>
        <p:xfrm>
          <a:off x="-1524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66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F_IPT_pp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49C30-1310-4899-B242-E42507950730}"/>
              </a:ext>
            </a:extLst>
          </p:cNvPr>
          <p:cNvSpPr txBox="1"/>
          <p:nvPr/>
        </p:nvSpPr>
        <p:spPr>
          <a:xfrm>
            <a:off x="152400" y="1143000"/>
            <a:ext cx="754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erpetua Titling MT" panose="02020502060505020804" pitchFamily="18" charset="0"/>
              </a:rPr>
              <a:t>Paycheck protection program: </a:t>
            </a:r>
            <a:r>
              <a:rPr lang="en-US" sz="1400" b="1" dirty="0">
                <a:latin typeface="Perpetua Titling MT" panose="02020502060505020804" pitchFamily="18" charset="0"/>
              </a:rPr>
              <a:t>how much can I borrow? </a:t>
            </a:r>
            <a:r>
              <a:rPr lang="en-US" b="1" dirty="0">
                <a:latin typeface="Perpetua Titling MT" panose="020205020605050208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8D87-6CA4-4C87-A55C-92656C9F4785}"/>
              </a:ext>
            </a:extLst>
          </p:cNvPr>
          <p:cNvSpPr txBox="1"/>
          <p:nvPr/>
        </p:nvSpPr>
        <p:spPr>
          <a:xfrm>
            <a:off x="76200" y="5715000"/>
            <a:ext cx="1107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117BA-6A3E-4BBB-A74D-C8855A5A881D}"/>
              </a:ext>
            </a:extLst>
          </p:cNvPr>
          <p:cNvSpPr/>
          <p:nvPr/>
        </p:nvSpPr>
        <p:spPr>
          <a:xfrm>
            <a:off x="381000" y="1752600"/>
            <a:ext cx="8305800" cy="1097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IN GENERAL:  Loans can be for up to two months of your average monthly payroll costs from the last year plus an additional 25% of that amount.  Loans are capped at $10M.  In calculating your average monthly payroll, you must subtract you EXCLUDED PAYROLL COSTS from your INCLUDED PAYROLL COSTS.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8CBC7-3297-4ED1-A6CB-A3060604AB23}"/>
              </a:ext>
            </a:extLst>
          </p:cNvPr>
          <p:cNvSpPr txBox="1"/>
          <p:nvPr/>
        </p:nvSpPr>
        <p:spPr>
          <a:xfrm>
            <a:off x="377067" y="2948804"/>
            <a:ext cx="50331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INCLUDED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Salary, wages, commissions, or tips</a:t>
            </a:r>
            <a:r>
              <a:rPr lang="en-US" sz="1400" b="1" dirty="0"/>
              <a:t> </a:t>
            </a:r>
            <a:r>
              <a:rPr lang="en-US" sz="1400" dirty="0"/>
              <a:t>(capped at $100,000 annualized per employee)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Employee benefits including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Costs for vacation, parental, family, medical, or sick leave; allowance for separation or dismissal;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Payments required for the provisions of group health care benefits including insurance premiums; and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Payment of any retirement benefit;  State and local taxes assessed on compensation;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a sole proprietor or independent contractor: wages, commissions, income, or net earnings from self-employment, capped at $100,000 on an annualized basis for each employee.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17E72D-8B3B-400D-A2AA-F580F5341798}"/>
              </a:ext>
            </a:extLst>
          </p:cNvPr>
          <p:cNvSpPr/>
          <p:nvPr/>
        </p:nvSpPr>
        <p:spPr>
          <a:xfrm>
            <a:off x="5486400" y="2946291"/>
            <a:ext cx="3505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EXCLUDED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Annual compensation in excess of $100,000 prorated for 2/1 to 6/30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Certain wages for which a credit is allowed under the Families First Coronavirus Response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Compensation for employees whose primary residence is outside of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Income taxes, payroll taxes, railroad retirement taxes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117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5F91EF33A1144A1A082E0FB42E156" ma:contentTypeVersion="9" ma:contentTypeDescription="Create a new document." ma:contentTypeScope="" ma:versionID="95a4d6f46ad4e0a737ee40a8c0ce7373">
  <xsd:schema xmlns:xsd="http://www.w3.org/2001/XMLSchema" xmlns:xs="http://www.w3.org/2001/XMLSchema" xmlns:p="http://schemas.microsoft.com/office/2006/metadata/properties" xmlns:ns3="baeacd10-54b3-4acb-b155-ef7a0f825218" targetNamespace="http://schemas.microsoft.com/office/2006/metadata/properties" ma:root="true" ma:fieldsID="b8ed1ca4b4ce8a6f9404664dca154e2a" ns3:_="">
    <xsd:import namespace="baeacd10-54b3-4acb-b155-ef7a0f8252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acd10-54b3-4acb-b155-ef7a0f8252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5B482-8B26-4951-9818-4E0B5BB9AD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536346-96C2-4C6B-9AB1-E19903BB80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C6C977-D78A-4D43-875E-8528C846F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eacd10-54b3-4acb-b155-ef7a0f8252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1634</Words>
  <Application>Microsoft Office PowerPoint</Application>
  <PresentationFormat>On-screen Show (4:3)</PresentationFormat>
  <Paragraphs>251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</vt:lpstr>
      <vt:lpstr>Perpetua Titling MT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Rebecca</cp:lastModifiedBy>
  <cp:revision>92</cp:revision>
  <dcterms:created xsi:type="dcterms:W3CDTF">2015-02-16T20:58:29Z</dcterms:created>
  <dcterms:modified xsi:type="dcterms:W3CDTF">2020-04-02T16:08:32Z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0x0101002B55F91EF33A1144A1A082E0FB42E156</vt:lpwstr>
  </property>
  <property fmtid="{D5CDD505-2E9C-101B-9397-08002B2CF9AE}" pid="3" name="Order">
    <vt:r8>980600</vt:r8>
  </property>
</Properties>
</file>