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93" r:id="rId3"/>
    <p:sldId id="257" r:id="rId4"/>
    <p:sldId id="333" r:id="rId5"/>
    <p:sldId id="316" r:id="rId6"/>
    <p:sldId id="317" r:id="rId7"/>
    <p:sldId id="325" r:id="rId8"/>
    <p:sldId id="326" r:id="rId9"/>
    <p:sldId id="327" r:id="rId10"/>
    <p:sldId id="328" r:id="rId11"/>
    <p:sldId id="278" r:id="rId12"/>
    <p:sldId id="260" r:id="rId13"/>
    <p:sldId id="279" r:id="rId14"/>
    <p:sldId id="261" r:id="rId15"/>
    <p:sldId id="280" r:id="rId16"/>
    <p:sldId id="262" r:id="rId17"/>
    <p:sldId id="281" r:id="rId18"/>
    <p:sldId id="263" r:id="rId19"/>
    <p:sldId id="264" r:id="rId20"/>
    <p:sldId id="282" r:id="rId21"/>
    <p:sldId id="283" r:id="rId22"/>
    <p:sldId id="332" r:id="rId23"/>
    <p:sldId id="265" r:id="rId24"/>
    <p:sldId id="266" r:id="rId25"/>
    <p:sldId id="318" r:id="rId26"/>
    <p:sldId id="258" r:id="rId27"/>
    <p:sldId id="319" r:id="rId28"/>
    <p:sldId id="284" r:id="rId29"/>
    <p:sldId id="285" r:id="rId30"/>
    <p:sldId id="286" r:id="rId31"/>
    <p:sldId id="287" r:id="rId32"/>
    <p:sldId id="268" r:id="rId33"/>
    <p:sldId id="275" r:id="rId34"/>
    <p:sldId id="329" r:id="rId35"/>
    <p:sldId id="277" r:id="rId36"/>
    <p:sldId id="276" r:id="rId37"/>
    <p:sldId id="322" r:id="rId38"/>
    <p:sldId id="323" r:id="rId39"/>
    <p:sldId id="324" r:id="rId40"/>
    <p:sldId id="269" r:id="rId41"/>
    <p:sldId id="274" r:id="rId42"/>
    <p:sldId id="288" r:id="rId43"/>
    <p:sldId id="334" r:id="rId44"/>
    <p:sldId id="289" r:id="rId45"/>
    <p:sldId id="290" r:id="rId46"/>
    <p:sldId id="291" r:id="rId47"/>
    <p:sldId id="292" r:id="rId48"/>
    <p:sldId id="335" r:id="rId49"/>
    <p:sldId id="336" r:id="rId50"/>
    <p:sldId id="295" r:id="rId51"/>
    <p:sldId id="296" r:id="rId52"/>
    <p:sldId id="297" r:id="rId53"/>
    <p:sldId id="298" r:id="rId54"/>
    <p:sldId id="299" r:id="rId55"/>
    <p:sldId id="300" r:id="rId56"/>
    <p:sldId id="302" r:id="rId57"/>
    <p:sldId id="301" r:id="rId58"/>
    <p:sldId id="330" r:id="rId59"/>
    <p:sldId id="337" r:id="rId60"/>
    <p:sldId id="331"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20" r:id="rId75"/>
  </p:sldIdLst>
  <p:sldSz cx="9144000" cy="6858000" type="screen4x3"/>
  <p:notesSz cx="7102475" cy="9388475"/>
  <p:defaultTextStyle>
    <a:lvl1pPr>
      <a:defRPr>
        <a:latin typeface="Corbel"/>
        <a:ea typeface="Corbel"/>
        <a:cs typeface="Corbel"/>
        <a:sym typeface="Corbel"/>
      </a:defRPr>
    </a:lvl1pPr>
    <a:lvl2pPr indent="457200">
      <a:defRPr>
        <a:latin typeface="Corbel"/>
        <a:ea typeface="Corbel"/>
        <a:cs typeface="Corbel"/>
        <a:sym typeface="Corbel"/>
      </a:defRPr>
    </a:lvl2pPr>
    <a:lvl3pPr indent="914400">
      <a:defRPr>
        <a:latin typeface="Corbel"/>
        <a:ea typeface="Corbel"/>
        <a:cs typeface="Corbel"/>
        <a:sym typeface="Corbel"/>
      </a:defRPr>
    </a:lvl3pPr>
    <a:lvl4pPr indent="1371600">
      <a:defRPr>
        <a:latin typeface="Corbel"/>
        <a:ea typeface="Corbel"/>
        <a:cs typeface="Corbel"/>
        <a:sym typeface="Corbel"/>
      </a:defRPr>
    </a:lvl4pPr>
    <a:lvl5pPr indent="1828800">
      <a:defRPr>
        <a:latin typeface="Corbel"/>
        <a:ea typeface="Corbel"/>
        <a:cs typeface="Corbel"/>
        <a:sym typeface="Corbel"/>
      </a:defRPr>
    </a:lvl5pPr>
    <a:lvl6pPr indent="2286000">
      <a:defRPr>
        <a:latin typeface="Corbel"/>
        <a:ea typeface="Corbel"/>
        <a:cs typeface="Corbel"/>
        <a:sym typeface="Corbel"/>
      </a:defRPr>
    </a:lvl6pPr>
    <a:lvl7pPr indent="2743200">
      <a:defRPr>
        <a:latin typeface="Corbel"/>
        <a:ea typeface="Corbel"/>
        <a:cs typeface="Corbel"/>
        <a:sym typeface="Corbel"/>
      </a:defRPr>
    </a:lvl7pPr>
    <a:lvl8pPr indent="3200400">
      <a:defRPr>
        <a:latin typeface="Corbel"/>
        <a:ea typeface="Corbel"/>
        <a:cs typeface="Corbel"/>
        <a:sym typeface="Corbel"/>
      </a:defRPr>
    </a:lvl8pPr>
    <a:lvl9pPr indent="3657600">
      <a:defRPr>
        <a:latin typeface="Corbel"/>
        <a:ea typeface="Corbel"/>
        <a:cs typeface="Corbel"/>
        <a:sym typeface="Corbe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8F09A-FDE4-4445-8608-45360302923D}" v="5" dt="2021-03-14T22:48:29.683"/>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Corbel"/>
          <a:ea typeface="Corbel"/>
          <a:cs typeface="Corbe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E3E7"/>
          </a:solidFill>
        </a:fill>
      </a:tcStyle>
    </a:wholeTbl>
    <a:band2H>
      <a:tcTxStyle/>
      <a:tcStyle>
        <a:tcBdr/>
        <a:fill>
          <a:solidFill>
            <a:srgbClr val="E8F1F4"/>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AEBD"/>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AEBD"/>
          </a:solid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AEBD"/>
          </a:solidFill>
        </a:fill>
      </a:tcStyle>
    </a:firstRow>
  </a:tblStyle>
  <a:tblStyle styleId="{C7B018BB-80A7-4F77-B60F-C8B233D01FF8}" styleName="">
    <a:tblBg/>
    <a:wholeTbl>
      <a:tcTxStyle b="on" i="on">
        <a:font>
          <a:latin typeface="Corbel"/>
          <a:ea typeface="Corbel"/>
          <a:cs typeface="Corbe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EDCE"/>
          </a:solidFill>
        </a:fill>
      </a:tcStyle>
    </a:wholeTbl>
    <a:band2H>
      <a:tcTxStyle/>
      <a:tcStyle>
        <a:tcBdr/>
        <a:fill>
          <a:solidFill>
            <a:srgbClr val="F0F6E8"/>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CF49"/>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CF49"/>
          </a:solid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CF49"/>
          </a:solidFill>
        </a:fill>
      </a:tcStyle>
    </a:firstRow>
  </a:tblStyle>
  <a:tblStyle styleId="{EEE7283C-3CF3-47DC-8721-378D4A62B228}" styleName="">
    <a:tblBg/>
    <a:wholeTbl>
      <a:tcTxStyle b="on" i="on">
        <a:font>
          <a:latin typeface="Corbel"/>
          <a:ea typeface="Corbel"/>
          <a:cs typeface="Corbe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E4CB"/>
          </a:solidFill>
        </a:fill>
      </a:tcStyle>
    </a:wholeTbl>
    <a:band2H>
      <a:tcTxStyle/>
      <a:tcStyle>
        <a:tcBdr/>
        <a:fill>
          <a:solidFill>
            <a:srgbClr val="FEF2E7"/>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B11C"/>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B11C"/>
          </a:solid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B11C"/>
          </a:solidFill>
        </a:fill>
      </a:tcStyle>
    </a:firstRow>
  </a:tblStyle>
  <a:tblStyle styleId="{CF821DB8-F4EB-4A41-A1BA-3FCAFE7338EE}" styleName="">
    <a:tblBg/>
    <a:wholeTbl>
      <a:tcTxStyle b="on" i="on">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1AEBD"/>
          </a:solidFill>
        </a:fill>
      </a:tcStyle>
    </a:firstCol>
    <a:lastRow>
      <a:tcTxStyle b="on" i="on">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1AEBD"/>
          </a:solidFill>
        </a:fill>
      </a:tcStyle>
    </a:firstRow>
  </a:tblStyle>
  <a:tblStyle styleId="{33BA23B1-9221-436E-865A-0063620EA4FD}" styleName="">
    <a:tblBg/>
    <a:wholeTbl>
      <a:tcTxStyle b="on" i="on">
        <a:font>
          <a:latin typeface="Corbel"/>
          <a:ea typeface="Corbel"/>
          <a:cs typeface="Corbe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7" autoAdjust="0"/>
    <p:restoredTop sz="94609" autoAdjust="0"/>
  </p:normalViewPr>
  <p:slideViewPr>
    <p:cSldViewPr snapToGrid="0">
      <p:cViewPr varScale="1">
        <p:scale>
          <a:sx n="90" d="100"/>
          <a:sy n="90" d="100"/>
        </p:scale>
        <p:origin x="13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owry" userId="59872865a84c9a1b" providerId="LiveId" clId="{1098F09A-FDE4-4445-8608-45360302923D}"/>
    <pc:docChg chg="undo custSel addSld delSld modSld sldOrd">
      <pc:chgData name="Michael Mowry" userId="59872865a84c9a1b" providerId="LiveId" clId="{1098F09A-FDE4-4445-8608-45360302923D}" dt="2021-03-16T22:09:02.313" v="2884" actId="22"/>
      <pc:docMkLst>
        <pc:docMk/>
      </pc:docMkLst>
      <pc:sldChg chg="modSp mod">
        <pc:chgData name="Michael Mowry" userId="59872865a84c9a1b" providerId="LiveId" clId="{1098F09A-FDE4-4445-8608-45360302923D}" dt="2021-03-14T22:20:22.191" v="1937" actId="20577"/>
        <pc:sldMkLst>
          <pc:docMk/>
          <pc:sldMk cId="0" sldId="258"/>
        </pc:sldMkLst>
        <pc:spChg chg="mod">
          <ac:chgData name="Michael Mowry" userId="59872865a84c9a1b" providerId="LiveId" clId="{1098F09A-FDE4-4445-8608-45360302923D}" dt="2021-03-14T22:20:22.191" v="1937" actId="20577"/>
          <ac:spMkLst>
            <pc:docMk/>
            <pc:sldMk cId="0" sldId="258"/>
            <ac:spMk id="91" creationId="{00000000-0000-0000-0000-000000000000}"/>
          </ac:spMkLst>
        </pc:spChg>
      </pc:sldChg>
      <pc:sldChg chg="modSp mod">
        <pc:chgData name="Michael Mowry" userId="59872865a84c9a1b" providerId="LiveId" clId="{1098F09A-FDE4-4445-8608-45360302923D}" dt="2021-03-16T04:31:06.718" v="2481" actId="1076"/>
        <pc:sldMkLst>
          <pc:docMk/>
          <pc:sldMk cId="0" sldId="263"/>
        </pc:sldMkLst>
        <pc:spChg chg="mod">
          <ac:chgData name="Michael Mowry" userId="59872865a84c9a1b" providerId="LiveId" clId="{1098F09A-FDE4-4445-8608-45360302923D}" dt="2021-03-16T04:31:06.718" v="2481" actId="1076"/>
          <ac:spMkLst>
            <pc:docMk/>
            <pc:sldMk cId="0" sldId="263"/>
            <ac:spMk id="116" creationId="{00000000-0000-0000-0000-000000000000}"/>
          </ac:spMkLst>
        </pc:spChg>
        <pc:spChg chg="mod">
          <ac:chgData name="Michael Mowry" userId="59872865a84c9a1b" providerId="LiveId" clId="{1098F09A-FDE4-4445-8608-45360302923D}" dt="2021-03-16T04:30:57.340" v="2480" actId="1076"/>
          <ac:spMkLst>
            <pc:docMk/>
            <pc:sldMk cId="0" sldId="263"/>
            <ac:spMk id="118" creationId="{00000000-0000-0000-0000-000000000000}"/>
          </ac:spMkLst>
        </pc:spChg>
      </pc:sldChg>
      <pc:sldChg chg="modSp mod">
        <pc:chgData name="Michael Mowry" userId="59872865a84c9a1b" providerId="LiveId" clId="{1098F09A-FDE4-4445-8608-45360302923D}" dt="2021-03-16T04:32:06.959" v="2488"/>
        <pc:sldMkLst>
          <pc:docMk/>
          <pc:sldMk cId="0" sldId="264"/>
        </pc:sldMkLst>
        <pc:spChg chg="mod">
          <ac:chgData name="Michael Mowry" userId="59872865a84c9a1b" providerId="LiveId" clId="{1098F09A-FDE4-4445-8608-45360302923D}" dt="2021-03-16T04:32:06.959" v="2488"/>
          <ac:spMkLst>
            <pc:docMk/>
            <pc:sldMk cId="0" sldId="264"/>
            <ac:spMk id="123" creationId="{00000000-0000-0000-0000-000000000000}"/>
          </ac:spMkLst>
        </pc:spChg>
        <pc:spChg chg="mod">
          <ac:chgData name="Michael Mowry" userId="59872865a84c9a1b" providerId="LiveId" clId="{1098F09A-FDE4-4445-8608-45360302923D}" dt="2021-03-14T20:41:50.688" v="202" actId="20577"/>
          <ac:spMkLst>
            <pc:docMk/>
            <pc:sldMk cId="0" sldId="264"/>
            <ac:spMk id="124" creationId="{00000000-0000-0000-0000-000000000000}"/>
          </ac:spMkLst>
        </pc:spChg>
      </pc:sldChg>
      <pc:sldChg chg="modSp mod">
        <pc:chgData name="Michael Mowry" userId="59872865a84c9a1b" providerId="LiveId" clId="{1098F09A-FDE4-4445-8608-45360302923D}" dt="2021-03-14T20:35:40.707" v="1" actId="1076"/>
        <pc:sldMkLst>
          <pc:docMk/>
          <pc:sldMk cId="778070769" sldId="278"/>
        </pc:sldMkLst>
        <pc:spChg chg="mod">
          <ac:chgData name="Michael Mowry" userId="59872865a84c9a1b" providerId="LiveId" clId="{1098F09A-FDE4-4445-8608-45360302923D}" dt="2021-03-14T20:35:40.707" v="1" actId="1076"/>
          <ac:spMkLst>
            <pc:docMk/>
            <pc:sldMk cId="778070769" sldId="278"/>
            <ac:spMk id="3" creationId="{00000000-0000-0000-0000-000000000000}"/>
          </ac:spMkLst>
        </pc:spChg>
      </pc:sldChg>
      <pc:sldChg chg="modSp mod">
        <pc:chgData name="Michael Mowry" userId="59872865a84c9a1b" providerId="LiveId" clId="{1098F09A-FDE4-4445-8608-45360302923D}" dt="2021-03-16T19:19:52.038" v="2675" actId="20577"/>
        <pc:sldMkLst>
          <pc:docMk/>
          <pc:sldMk cId="2063027093" sldId="282"/>
        </pc:sldMkLst>
        <pc:spChg chg="mod">
          <ac:chgData name="Michael Mowry" userId="59872865a84c9a1b" providerId="LiveId" clId="{1098F09A-FDE4-4445-8608-45360302923D}" dt="2021-03-16T19:19:52.038" v="2675" actId="20577"/>
          <ac:spMkLst>
            <pc:docMk/>
            <pc:sldMk cId="2063027093" sldId="282"/>
            <ac:spMk id="3" creationId="{00000000-0000-0000-0000-000000000000}"/>
          </ac:spMkLst>
        </pc:spChg>
      </pc:sldChg>
      <pc:sldChg chg="modSp mod">
        <pc:chgData name="Michael Mowry" userId="59872865a84c9a1b" providerId="LiveId" clId="{1098F09A-FDE4-4445-8608-45360302923D}" dt="2021-03-16T19:28:14.759" v="2685" actId="115"/>
        <pc:sldMkLst>
          <pc:docMk/>
          <pc:sldMk cId="3804262188" sldId="285"/>
        </pc:sldMkLst>
        <pc:spChg chg="mod">
          <ac:chgData name="Michael Mowry" userId="59872865a84c9a1b" providerId="LiveId" clId="{1098F09A-FDE4-4445-8608-45360302923D}" dt="2021-03-16T19:28:14.759" v="2685" actId="115"/>
          <ac:spMkLst>
            <pc:docMk/>
            <pc:sldMk cId="3804262188" sldId="285"/>
            <ac:spMk id="2" creationId="{00000000-0000-0000-0000-000000000000}"/>
          </ac:spMkLst>
        </pc:spChg>
      </pc:sldChg>
      <pc:sldChg chg="modSp mod">
        <pc:chgData name="Michael Mowry" userId="59872865a84c9a1b" providerId="LiveId" clId="{1098F09A-FDE4-4445-8608-45360302923D}" dt="2021-03-16T19:27:48.750" v="2684" actId="115"/>
        <pc:sldMkLst>
          <pc:docMk/>
          <pc:sldMk cId="2246164327" sldId="286"/>
        </pc:sldMkLst>
        <pc:spChg chg="mod">
          <ac:chgData name="Michael Mowry" userId="59872865a84c9a1b" providerId="LiveId" clId="{1098F09A-FDE4-4445-8608-45360302923D}" dt="2021-03-16T19:27:48.750" v="2684" actId="115"/>
          <ac:spMkLst>
            <pc:docMk/>
            <pc:sldMk cId="2246164327" sldId="286"/>
            <ac:spMk id="2" creationId="{00000000-0000-0000-0000-000000000000}"/>
          </ac:spMkLst>
        </pc:spChg>
        <pc:spChg chg="mod">
          <ac:chgData name="Michael Mowry" userId="59872865a84c9a1b" providerId="LiveId" clId="{1098F09A-FDE4-4445-8608-45360302923D}" dt="2021-03-14T20:47:08.886" v="232" actId="1076"/>
          <ac:spMkLst>
            <pc:docMk/>
            <pc:sldMk cId="2246164327" sldId="286"/>
            <ac:spMk id="3" creationId="{00000000-0000-0000-0000-000000000000}"/>
          </ac:spMkLst>
        </pc:spChg>
      </pc:sldChg>
      <pc:sldChg chg="modSp mod">
        <pc:chgData name="Michael Mowry" userId="59872865a84c9a1b" providerId="LiveId" clId="{1098F09A-FDE4-4445-8608-45360302923D}" dt="2021-03-16T21:50:05.736" v="2827" actId="20577"/>
        <pc:sldMkLst>
          <pc:docMk/>
          <pc:sldMk cId="1903567140" sldId="287"/>
        </pc:sldMkLst>
        <pc:spChg chg="mod">
          <ac:chgData name="Michael Mowry" userId="59872865a84c9a1b" providerId="LiveId" clId="{1098F09A-FDE4-4445-8608-45360302923D}" dt="2021-03-16T21:50:05.736" v="2827" actId="20577"/>
          <ac:spMkLst>
            <pc:docMk/>
            <pc:sldMk cId="1903567140" sldId="287"/>
            <ac:spMk id="2" creationId="{00000000-0000-0000-0000-000000000000}"/>
          </ac:spMkLst>
        </pc:spChg>
      </pc:sldChg>
      <pc:sldChg chg="modSp mod">
        <pc:chgData name="Michael Mowry" userId="59872865a84c9a1b" providerId="LiveId" clId="{1098F09A-FDE4-4445-8608-45360302923D}" dt="2021-03-14T22:02:59.662" v="1610" actId="20577"/>
        <pc:sldMkLst>
          <pc:docMk/>
          <pc:sldMk cId="2628466554" sldId="295"/>
        </pc:sldMkLst>
        <pc:spChg chg="mod">
          <ac:chgData name="Michael Mowry" userId="59872865a84c9a1b" providerId="LiveId" clId="{1098F09A-FDE4-4445-8608-45360302923D}" dt="2021-03-14T22:02:59.662" v="1610" actId="20577"/>
          <ac:spMkLst>
            <pc:docMk/>
            <pc:sldMk cId="2628466554" sldId="295"/>
            <ac:spMk id="3" creationId="{00000000-0000-0000-0000-000000000000}"/>
          </ac:spMkLst>
        </pc:spChg>
      </pc:sldChg>
      <pc:sldChg chg="modSp mod">
        <pc:chgData name="Michael Mowry" userId="59872865a84c9a1b" providerId="LiveId" clId="{1098F09A-FDE4-4445-8608-45360302923D}" dt="2021-03-16T19:48:01.302" v="2788" actId="1076"/>
        <pc:sldMkLst>
          <pc:docMk/>
          <pc:sldMk cId="4021633828" sldId="296"/>
        </pc:sldMkLst>
        <pc:spChg chg="mod">
          <ac:chgData name="Michael Mowry" userId="59872865a84c9a1b" providerId="LiveId" clId="{1098F09A-FDE4-4445-8608-45360302923D}" dt="2021-03-16T19:48:01.302" v="2788" actId="1076"/>
          <ac:spMkLst>
            <pc:docMk/>
            <pc:sldMk cId="4021633828" sldId="296"/>
            <ac:spMk id="2" creationId="{00000000-0000-0000-0000-000000000000}"/>
          </ac:spMkLst>
        </pc:spChg>
        <pc:spChg chg="mod">
          <ac:chgData name="Michael Mowry" userId="59872865a84c9a1b" providerId="LiveId" clId="{1098F09A-FDE4-4445-8608-45360302923D}" dt="2021-03-16T19:47:00.875" v="2765" actId="27636"/>
          <ac:spMkLst>
            <pc:docMk/>
            <pc:sldMk cId="4021633828" sldId="296"/>
            <ac:spMk id="3" creationId="{00000000-0000-0000-0000-000000000000}"/>
          </ac:spMkLst>
        </pc:spChg>
      </pc:sldChg>
      <pc:sldChg chg="modSp mod">
        <pc:chgData name="Michael Mowry" userId="59872865a84c9a1b" providerId="LiveId" clId="{1098F09A-FDE4-4445-8608-45360302923D}" dt="2021-03-16T19:48:41.701" v="2789" actId="115"/>
        <pc:sldMkLst>
          <pc:docMk/>
          <pc:sldMk cId="1320540814" sldId="297"/>
        </pc:sldMkLst>
        <pc:spChg chg="mod">
          <ac:chgData name="Michael Mowry" userId="59872865a84c9a1b" providerId="LiveId" clId="{1098F09A-FDE4-4445-8608-45360302923D}" dt="2021-03-16T18:27:13.507" v="2631" actId="1076"/>
          <ac:spMkLst>
            <pc:docMk/>
            <pc:sldMk cId="1320540814" sldId="297"/>
            <ac:spMk id="2" creationId="{00000000-0000-0000-0000-000000000000}"/>
          </ac:spMkLst>
        </pc:spChg>
        <pc:spChg chg="mod">
          <ac:chgData name="Michael Mowry" userId="59872865a84c9a1b" providerId="LiveId" clId="{1098F09A-FDE4-4445-8608-45360302923D}" dt="2021-03-16T19:48:41.701" v="2789" actId="115"/>
          <ac:spMkLst>
            <pc:docMk/>
            <pc:sldMk cId="1320540814" sldId="297"/>
            <ac:spMk id="3" creationId="{00000000-0000-0000-0000-000000000000}"/>
          </ac:spMkLst>
        </pc:spChg>
      </pc:sldChg>
      <pc:sldChg chg="modSp mod">
        <pc:chgData name="Michael Mowry" userId="59872865a84c9a1b" providerId="LiveId" clId="{1098F09A-FDE4-4445-8608-45360302923D}" dt="2021-03-14T22:03:53.406" v="1620" actId="27636"/>
        <pc:sldMkLst>
          <pc:docMk/>
          <pc:sldMk cId="55727216" sldId="299"/>
        </pc:sldMkLst>
        <pc:spChg chg="mod">
          <ac:chgData name="Michael Mowry" userId="59872865a84c9a1b" providerId="LiveId" clId="{1098F09A-FDE4-4445-8608-45360302923D}" dt="2021-03-14T22:03:53.406" v="1620" actId="27636"/>
          <ac:spMkLst>
            <pc:docMk/>
            <pc:sldMk cId="55727216" sldId="299"/>
            <ac:spMk id="3" creationId="{00000000-0000-0000-0000-000000000000}"/>
          </ac:spMkLst>
        </pc:spChg>
      </pc:sldChg>
      <pc:sldChg chg="modSp mod">
        <pc:chgData name="Michael Mowry" userId="59872865a84c9a1b" providerId="LiveId" clId="{1098F09A-FDE4-4445-8608-45360302923D}" dt="2021-03-16T19:50:08.147" v="2792" actId="20577"/>
        <pc:sldMkLst>
          <pc:docMk/>
          <pc:sldMk cId="3066015298" sldId="300"/>
        </pc:sldMkLst>
        <pc:spChg chg="mod">
          <ac:chgData name="Michael Mowry" userId="59872865a84c9a1b" providerId="LiveId" clId="{1098F09A-FDE4-4445-8608-45360302923D}" dt="2021-03-16T19:50:08.147" v="2792" actId="20577"/>
          <ac:spMkLst>
            <pc:docMk/>
            <pc:sldMk cId="3066015298" sldId="300"/>
            <ac:spMk id="2" creationId="{00000000-0000-0000-0000-000000000000}"/>
          </ac:spMkLst>
        </pc:spChg>
        <pc:spChg chg="mod">
          <ac:chgData name="Michael Mowry" userId="59872865a84c9a1b" providerId="LiveId" clId="{1098F09A-FDE4-4445-8608-45360302923D}" dt="2021-03-16T19:11:02.327" v="2634" actId="115"/>
          <ac:spMkLst>
            <pc:docMk/>
            <pc:sldMk cId="3066015298" sldId="300"/>
            <ac:spMk id="3" creationId="{00000000-0000-0000-0000-000000000000}"/>
          </ac:spMkLst>
        </pc:spChg>
      </pc:sldChg>
      <pc:sldChg chg="modSp mod">
        <pc:chgData name="Michael Mowry" userId="59872865a84c9a1b" providerId="LiveId" clId="{1098F09A-FDE4-4445-8608-45360302923D}" dt="2021-03-16T19:12:39.856" v="2636" actId="114"/>
        <pc:sldMkLst>
          <pc:docMk/>
          <pc:sldMk cId="4196716363" sldId="301"/>
        </pc:sldMkLst>
        <pc:spChg chg="mod">
          <ac:chgData name="Michael Mowry" userId="59872865a84c9a1b" providerId="LiveId" clId="{1098F09A-FDE4-4445-8608-45360302923D}" dt="2021-03-16T19:12:39.856" v="2636" actId="114"/>
          <ac:spMkLst>
            <pc:docMk/>
            <pc:sldMk cId="4196716363" sldId="301"/>
            <ac:spMk id="3" creationId="{00000000-0000-0000-0000-000000000000}"/>
          </ac:spMkLst>
        </pc:spChg>
      </pc:sldChg>
      <pc:sldChg chg="addSp delSp modSp mod">
        <pc:chgData name="Michael Mowry" userId="59872865a84c9a1b" providerId="LiveId" clId="{1098F09A-FDE4-4445-8608-45360302923D}" dt="2021-03-16T21:49:27.813" v="2812" actId="1076"/>
        <pc:sldMkLst>
          <pc:docMk/>
          <pc:sldMk cId="1901955617" sldId="319"/>
        </pc:sldMkLst>
        <pc:spChg chg="mod">
          <ac:chgData name="Michael Mowry" userId="59872865a84c9a1b" providerId="LiveId" clId="{1098F09A-FDE4-4445-8608-45360302923D}" dt="2021-03-14T20:45:08.678" v="226" actId="20577"/>
          <ac:spMkLst>
            <pc:docMk/>
            <pc:sldMk cId="1901955617" sldId="319"/>
            <ac:spMk id="4" creationId="{00000000-0000-0000-0000-000000000000}"/>
          </ac:spMkLst>
        </pc:spChg>
        <pc:picChg chg="del">
          <ac:chgData name="Michael Mowry" userId="59872865a84c9a1b" providerId="LiveId" clId="{1098F09A-FDE4-4445-8608-45360302923D}" dt="2021-03-16T21:49:14.614" v="2808" actId="478"/>
          <ac:picMkLst>
            <pc:docMk/>
            <pc:sldMk cId="1901955617" sldId="319"/>
            <ac:picMk id="5" creationId="{00000000-0000-0000-0000-000000000000}"/>
          </ac:picMkLst>
        </pc:picChg>
        <pc:picChg chg="del">
          <ac:chgData name="Michael Mowry" userId="59872865a84c9a1b" providerId="LiveId" clId="{1098F09A-FDE4-4445-8608-45360302923D}" dt="2021-03-16T21:49:11.962" v="2807" actId="478"/>
          <ac:picMkLst>
            <pc:docMk/>
            <pc:sldMk cId="1901955617" sldId="319"/>
            <ac:picMk id="6" creationId="{00000000-0000-0000-0000-000000000000}"/>
          </ac:picMkLst>
        </pc:picChg>
        <pc:picChg chg="add mod">
          <ac:chgData name="Michael Mowry" userId="59872865a84c9a1b" providerId="LiveId" clId="{1098F09A-FDE4-4445-8608-45360302923D}" dt="2021-03-16T21:49:27.813" v="2812" actId="1076"/>
          <ac:picMkLst>
            <pc:docMk/>
            <pc:sldMk cId="1901955617" sldId="319"/>
            <ac:picMk id="7" creationId="{3543456B-EB82-41E4-A7C6-DD7408C5CC56}"/>
          </ac:picMkLst>
        </pc:picChg>
      </pc:sldChg>
      <pc:sldChg chg="addSp modSp mod">
        <pc:chgData name="Michael Mowry" userId="59872865a84c9a1b" providerId="LiveId" clId="{1098F09A-FDE4-4445-8608-45360302923D}" dt="2021-03-14T22:50:43.089" v="2479" actId="1076"/>
        <pc:sldMkLst>
          <pc:docMk/>
          <pc:sldMk cId="1219397635" sldId="320"/>
        </pc:sldMkLst>
        <pc:spChg chg="add mod">
          <ac:chgData name="Michael Mowry" userId="59872865a84c9a1b" providerId="LiveId" clId="{1098F09A-FDE4-4445-8608-45360302923D}" dt="2021-03-14T22:50:43.089" v="2479" actId="1076"/>
          <ac:spMkLst>
            <pc:docMk/>
            <pc:sldMk cId="1219397635" sldId="320"/>
            <ac:spMk id="2" creationId="{8274E0D7-BEBC-48ED-A656-818EFB57E78B}"/>
          </ac:spMkLst>
        </pc:spChg>
        <pc:spChg chg="mod">
          <ac:chgData name="Michael Mowry" userId="59872865a84c9a1b" providerId="LiveId" clId="{1098F09A-FDE4-4445-8608-45360302923D}" dt="2021-03-14T22:47:17.746" v="2370" actId="20577"/>
          <ac:spMkLst>
            <pc:docMk/>
            <pc:sldMk cId="1219397635" sldId="320"/>
            <ac:spMk id="4" creationId="{00000000-0000-0000-0000-000000000000}"/>
          </ac:spMkLst>
        </pc:spChg>
        <pc:picChg chg="mod">
          <ac:chgData name="Michael Mowry" userId="59872865a84c9a1b" providerId="LiveId" clId="{1098F09A-FDE4-4445-8608-45360302923D}" dt="2021-03-14T22:48:07.412" v="2375" actId="1076"/>
          <ac:picMkLst>
            <pc:docMk/>
            <pc:sldMk cId="1219397635" sldId="320"/>
            <ac:picMk id="6" creationId="{00000000-0000-0000-0000-000000000000}"/>
          </ac:picMkLst>
        </pc:picChg>
      </pc:sldChg>
      <pc:sldChg chg="modSp mod">
        <pc:chgData name="Michael Mowry" userId="59872865a84c9a1b" providerId="LiveId" clId="{1098F09A-FDE4-4445-8608-45360302923D}" dt="2021-03-14T22:39:42.172" v="2254" actId="27636"/>
        <pc:sldMkLst>
          <pc:docMk/>
          <pc:sldMk cId="2291224120" sldId="324"/>
        </pc:sldMkLst>
        <pc:spChg chg="mod">
          <ac:chgData name="Michael Mowry" userId="59872865a84c9a1b" providerId="LiveId" clId="{1098F09A-FDE4-4445-8608-45360302923D}" dt="2021-03-14T22:39:42.172" v="2254" actId="27636"/>
          <ac:spMkLst>
            <pc:docMk/>
            <pc:sldMk cId="2291224120" sldId="324"/>
            <ac:spMk id="3" creationId="{00000000-0000-0000-0000-000000000000}"/>
          </ac:spMkLst>
        </pc:spChg>
      </pc:sldChg>
      <pc:sldChg chg="modSp mod">
        <pc:chgData name="Michael Mowry" userId="59872865a84c9a1b" providerId="LiveId" clId="{1098F09A-FDE4-4445-8608-45360302923D}" dt="2021-03-14T20:32:27.772" v="0" actId="20577"/>
        <pc:sldMkLst>
          <pc:docMk/>
          <pc:sldMk cId="2080926078" sldId="325"/>
        </pc:sldMkLst>
        <pc:spChg chg="mod">
          <ac:chgData name="Michael Mowry" userId="59872865a84c9a1b" providerId="LiveId" clId="{1098F09A-FDE4-4445-8608-45360302923D}" dt="2021-03-14T20:32:27.772" v="0" actId="20577"/>
          <ac:spMkLst>
            <pc:docMk/>
            <pc:sldMk cId="2080926078" sldId="325"/>
            <ac:spMk id="2" creationId="{00000000-0000-0000-0000-000000000000}"/>
          </ac:spMkLst>
        </pc:spChg>
      </pc:sldChg>
      <pc:sldChg chg="delSp modSp new mod ord">
        <pc:chgData name="Michael Mowry" userId="59872865a84c9a1b" providerId="LiveId" clId="{1098F09A-FDE4-4445-8608-45360302923D}" dt="2021-03-16T21:53:09.752" v="2878" actId="20577"/>
        <pc:sldMkLst>
          <pc:docMk/>
          <pc:sldMk cId="1313972863" sldId="334"/>
        </pc:sldMkLst>
        <pc:spChg chg="del">
          <ac:chgData name="Michael Mowry" userId="59872865a84c9a1b" providerId="LiveId" clId="{1098F09A-FDE4-4445-8608-45360302923D}" dt="2021-03-14T21:09:44.988" v="544" actId="478"/>
          <ac:spMkLst>
            <pc:docMk/>
            <pc:sldMk cId="1313972863" sldId="334"/>
            <ac:spMk id="2" creationId="{0EC0A592-DBDD-4630-A196-C85FC0CB9230}"/>
          </ac:spMkLst>
        </pc:spChg>
        <pc:spChg chg="mod">
          <ac:chgData name="Michael Mowry" userId="59872865a84c9a1b" providerId="LiveId" clId="{1098F09A-FDE4-4445-8608-45360302923D}" dt="2021-03-16T21:53:09.752" v="2878" actId="20577"/>
          <ac:spMkLst>
            <pc:docMk/>
            <pc:sldMk cId="1313972863" sldId="334"/>
            <ac:spMk id="3" creationId="{38D1C9E4-E639-467C-A320-AC366D980C1E}"/>
          </ac:spMkLst>
        </pc:spChg>
      </pc:sldChg>
      <pc:sldChg chg="modSp new mod">
        <pc:chgData name="Michael Mowry" userId="59872865a84c9a1b" providerId="LiveId" clId="{1098F09A-FDE4-4445-8608-45360302923D}" dt="2021-03-14T21:30:34.583" v="747" actId="255"/>
        <pc:sldMkLst>
          <pc:docMk/>
          <pc:sldMk cId="3512387540" sldId="335"/>
        </pc:sldMkLst>
        <pc:spChg chg="mod">
          <ac:chgData name="Michael Mowry" userId="59872865a84c9a1b" providerId="LiveId" clId="{1098F09A-FDE4-4445-8608-45360302923D}" dt="2021-03-14T21:28:39.946" v="742" actId="1076"/>
          <ac:spMkLst>
            <pc:docMk/>
            <pc:sldMk cId="3512387540" sldId="335"/>
            <ac:spMk id="2" creationId="{CBC65F3D-8C71-4A75-B2F2-5E8CA86F1CED}"/>
          </ac:spMkLst>
        </pc:spChg>
        <pc:spChg chg="mod">
          <ac:chgData name="Michael Mowry" userId="59872865a84c9a1b" providerId="LiveId" clId="{1098F09A-FDE4-4445-8608-45360302923D}" dt="2021-03-14T21:30:34.583" v="747" actId="255"/>
          <ac:spMkLst>
            <pc:docMk/>
            <pc:sldMk cId="3512387540" sldId="335"/>
            <ac:spMk id="3" creationId="{8267314A-5231-4F86-9759-FF477D719507}"/>
          </ac:spMkLst>
        </pc:spChg>
      </pc:sldChg>
      <pc:sldChg chg="addSp modSp new mod">
        <pc:chgData name="Michael Mowry" userId="59872865a84c9a1b" providerId="LiveId" clId="{1098F09A-FDE4-4445-8608-45360302923D}" dt="2021-03-16T19:45:15.442" v="2692" actId="14100"/>
        <pc:sldMkLst>
          <pc:docMk/>
          <pc:sldMk cId="2337874103" sldId="336"/>
        </pc:sldMkLst>
        <pc:spChg chg="mod">
          <ac:chgData name="Michael Mowry" userId="59872865a84c9a1b" providerId="LiveId" clId="{1098F09A-FDE4-4445-8608-45360302923D}" dt="2021-03-14T21:33:56.876" v="774" actId="1076"/>
          <ac:spMkLst>
            <pc:docMk/>
            <pc:sldMk cId="2337874103" sldId="336"/>
            <ac:spMk id="2" creationId="{748ABEC4-C2D6-4DE4-91E5-A42CF06FB746}"/>
          </ac:spMkLst>
        </pc:spChg>
        <pc:spChg chg="mod">
          <ac:chgData name="Michael Mowry" userId="59872865a84c9a1b" providerId="LiveId" clId="{1098F09A-FDE4-4445-8608-45360302923D}" dt="2021-03-14T21:59:42.247" v="1533" actId="27636"/>
          <ac:spMkLst>
            <pc:docMk/>
            <pc:sldMk cId="2337874103" sldId="336"/>
            <ac:spMk id="3" creationId="{934977A8-BE9A-41BC-814F-C034F4F1BD0A}"/>
          </ac:spMkLst>
        </pc:spChg>
        <pc:spChg chg="add mod">
          <ac:chgData name="Michael Mowry" userId="59872865a84c9a1b" providerId="LiveId" clId="{1098F09A-FDE4-4445-8608-45360302923D}" dt="2021-03-14T22:01:13.313" v="1565" actId="1076"/>
          <ac:spMkLst>
            <pc:docMk/>
            <pc:sldMk cId="2337874103" sldId="336"/>
            <ac:spMk id="4" creationId="{CF3F727B-547E-4D9D-8D91-D0402B157FC8}"/>
          </ac:spMkLst>
        </pc:spChg>
        <pc:spChg chg="add mod">
          <ac:chgData name="Michael Mowry" userId="59872865a84c9a1b" providerId="LiveId" clId="{1098F09A-FDE4-4445-8608-45360302923D}" dt="2021-03-14T21:50:28.398" v="1258" actId="6549"/>
          <ac:spMkLst>
            <pc:docMk/>
            <pc:sldMk cId="2337874103" sldId="336"/>
            <ac:spMk id="5" creationId="{5BECCE57-672E-4269-9E2F-D7F76E8684CF}"/>
          </ac:spMkLst>
        </pc:spChg>
        <pc:spChg chg="add mod">
          <ac:chgData name="Michael Mowry" userId="59872865a84c9a1b" providerId="LiveId" clId="{1098F09A-FDE4-4445-8608-45360302923D}" dt="2021-03-16T19:45:15.442" v="2692" actId="14100"/>
          <ac:spMkLst>
            <pc:docMk/>
            <pc:sldMk cId="2337874103" sldId="336"/>
            <ac:spMk id="6" creationId="{29BF9579-FCEC-4476-8C53-9FFD8971C8B6}"/>
          </ac:spMkLst>
        </pc:spChg>
      </pc:sldChg>
      <pc:sldChg chg="new del">
        <pc:chgData name="Michael Mowry" userId="59872865a84c9a1b" providerId="LiveId" clId="{1098F09A-FDE4-4445-8608-45360302923D}" dt="2021-03-14T22:46:29.261" v="2309" actId="47"/>
        <pc:sldMkLst>
          <pc:docMk/>
          <pc:sldMk cId="343548614" sldId="337"/>
        </pc:sldMkLst>
      </pc:sldChg>
      <pc:sldChg chg="addSp delSp modSp new mod">
        <pc:chgData name="Michael Mowry" userId="59872865a84c9a1b" providerId="LiveId" clId="{1098F09A-FDE4-4445-8608-45360302923D}" dt="2021-03-16T22:09:02.313" v="2884" actId="22"/>
        <pc:sldMkLst>
          <pc:docMk/>
          <pc:sldMk cId="576965613" sldId="337"/>
        </pc:sldMkLst>
        <pc:spChg chg="del mod">
          <ac:chgData name="Michael Mowry" userId="59872865a84c9a1b" providerId="LiveId" clId="{1098F09A-FDE4-4445-8608-45360302923D}" dt="2021-03-16T22:08:56.064" v="2881" actId="478"/>
          <ac:spMkLst>
            <pc:docMk/>
            <pc:sldMk cId="576965613" sldId="337"/>
            <ac:spMk id="2" creationId="{348C9FA0-7C9E-4662-8F62-50A469A49B50}"/>
          </ac:spMkLst>
        </pc:spChg>
        <pc:spChg chg="del mod">
          <ac:chgData name="Michael Mowry" userId="59872865a84c9a1b" providerId="LiveId" clId="{1098F09A-FDE4-4445-8608-45360302923D}" dt="2021-03-16T22:08:58.796" v="2883" actId="478"/>
          <ac:spMkLst>
            <pc:docMk/>
            <pc:sldMk cId="576965613" sldId="337"/>
            <ac:spMk id="3" creationId="{41D3B488-EFC7-4AF3-9ABC-4F97CEFF5914}"/>
          </ac:spMkLst>
        </pc:spChg>
        <pc:picChg chg="add">
          <ac:chgData name="Michael Mowry" userId="59872865a84c9a1b" providerId="LiveId" clId="{1098F09A-FDE4-4445-8608-45360302923D}" dt="2021-03-16T22:09:02.313" v="2884" actId="22"/>
          <ac:picMkLst>
            <pc:docMk/>
            <pc:sldMk cId="576965613" sldId="337"/>
            <ac:picMk id="5" creationId="{34837A91-9764-4FB6-BC49-D6F0C81228C3}"/>
          </ac:picMkLst>
        </pc:picChg>
      </pc:sldChg>
      <pc:sldChg chg="new del">
        <pc:chgData name="Michael Mowry" userId="59872865a84c9a1b" providerId="LiveId" clId="{1098F09A-FDE4-4445-8608-45360302923D}" dt="2021-03-14T22:24:25.641" v="2064" actId="2696"/>
        <pc:sldMkLst>
          <pc:docMk/>
          <pc:sldMk cId="1390776180" sldId="337"/>
        </pc:sldMkLst>
      </pc:sldChg>
      <pc:sldChg chg="addSp delSp modSp new del mod">
        <pc:chgData name="Michael Mowry" userId="59872865a84c9a1b" providerId="LiveId" clId="{1098F09A-FDE4-4445-8608-45360302923D}" dt="2021-03-16T21:46:44.930" v="2806" actId="47"/>
        <pc:sldMkLst>
          <pc:docMk/>
          <pc:sldMk cId="2519155313" sldId="337"/>
        </pc:sldMkLst>
        <pc:spChg chg="del">
          <ac:chgData name="Michael Mowry" userId="59872865a84c9a1b" providerId="LiveId" clId="{1098F09A-FDE4-4445-8608-45360302923D}" dt="2021-03-16T21:39:19.469" v="2798" actId="478"/>
          <ac:spMkLst>
            <pc:docMk/>
            <pc:sldMk cId="2519155313" sldId="337"/>
            <ac:spMk id="2" creationId="{2424BE6A-3B8B-4571-9933-2C4F142EA487}"/>
          </ac:spMkLst>
        </pc:spChg>
        <pc:spChg chg="del mod">
          <ac:chgData name="Michael Mowry" userId="59872865a84c9a1b" providerId="LiveId" clId="{1098F09A-FDE4-4445-8608-45360302923D}" dt="2021-03-16T21:39:40.410" v="2801" actId="478"/>
          <ac:spMkLst>
            <pc:docMk/>
            <pc:sldMk cId="2519155313" sldId="337"/>
            <ac:spMk id="3" creationId="{40BB4EC8-84B1-4828-BF17-859E18388D59}"/>
          </ac:spMkLst>
        </pc:spChg>
        <pc:picChg chg="add del mod">
          <ac:chgData name="Michael Mowry" userId="59872865a84c9a1b" providerId="LiveId" clId="{1098F09A-FDE4-4445-8608-45360302923D}" dt="2021-03-16T21:46:32.589" v="2805" actId="478"/>
          <ac:picMkLst>
            <pc:docMk/>
            <pc:sldMk cId="2519155313" sldId="337"/>
            <ac:picMk id="5" creationId="{3FC4274A-5B77-42C8-9FB5-CACCEF22FD23}"/>
          </ac:picMkLst>
        </pc:picChg>
      </pc:sldChg>
      <pc:sldChg chg="new del">
        <pc:chgData name="Michael Mowry" userId="59872865a84c9a1b" providerId="LiveId" clId="{1098F09A-FDE4-4445-8608-45360302923D}" dt="2021-03-14T22:46:29.261" v="2309" actId="47"/>
        <pc:sldMkLst>
          <pc:docMk/>
          <pc:sldMk cId="1838403739" sldId="338"/>
        </pc:sldMkLst>
      </pc:sldChg>
      <pc:sldChg chg="new del">
        <pc:chgData name="Michael Mowry" userId="59872865a84c9a1b" providerId="LiveId" clId="{1098F09A-FDE4-4445-8608-45360302923D}" dt="2021-03-14T22:24:29.775" v="2065" actId="2696"/>
        <pc:sldMkLst>
          <pc:docMk/>
          <pc:sldMk cId="2686677222" sldId="338"/>
        </pc:sldMkLst>
      </pc:sldChg>
      <pc:sldChg chg="new del">
        <pc:chgData name="Michael Mowry" userId="59872865a84c9a1b" providerId="LiveId" clId="{1098F09A-FDE4-4445-8608-45360302923D}" dt="2021-03-14T22:46:29.261" v="2309" actId="47"/>
        <pc:sldMkLst>
          <pc:docMk/>
          <pc:sldMk cId="4111410145" sldId="339"/>
        </pc:sldMkLst>
      </pc:sldChg>
      <pc:sldChg chg="new del">
        <pc:chgData name="Michael Mowry" userId="59872865a84c9a1b" providerId="LiveId" clId="{1098F09A-FDE4-4445-8608-45360302923D}" dt="2021-03-14T22:46:29.261" v="2309" actId="47"/>
        <pc:sldMkLst>
          <pc:docMk/>
          <pc:sldMk cId="2759544975" sldId="340"/>
        </pc:sldMkLst>
      </pc:sldChg>
      <pc:sldChg chg="new del">
        <pc:chgData name="Michael Mowry" userId="59872865a84c9a1b" providerId="LiveId" clId="{1098F09A-FDE4-4445-8608-45360302923D}" dt="2021-03-14T22:46:29.261" v="2309" actId="47"/>
        <pc:sldMkLst>
          <pc:docMk/>
          <pc:sldMk cId="3933192839" sldId="341"/>
        </pc:sldMkLst>
      </pc:sldChg>
      <pc:sldChg chg="new del">
        <pc:chgData name="Michael Mowry" userId="59872865a84c9a1b" providerId="LiveId" clId="{1098F09A-FDE4-4445-8608-45360302923D}" dt="2021-03-14T22:46:29.261" v="2309" actId="47"/>
        <pc:sldMkLst>
          <pc:docMk/>
          <pc:sldMk cId="3059376459" sldId="342"/>
        </pc:sldMkLst>
      </pc:sldChg>
      <pc:sldChg chg="new del">
        <pc:chgData name="Michael Mowry" userId="59872865a84c9a1b" providerId="LiveId" clId="{1098F09A-FDE4-4445-8608-45360302923D}" dt="2021-03-14T22:46:29.261" v="2309" actId="47"/>
        <pc:sldMkLst>
          <pc:docMk/>
          <pc:sldMk cId="1580638458" sldId="343"/>
        </pc:sldMkLst>
      </pc:sldChg>
      <pc:sldChg chg="new del">
        <pc:chgData name="Michael Mowry" userId="59872865a84c9a1b" providerId="LiveId" clId="{1098F09A-FDE4-4445-8608-45360302923D}" dt="2021-03-14T22:46:29.261" v="2309" actId="47"/>
        <pc:sldMkLst>
          <pc:docMk/>
          <pc:sldMk cId="1565921670" sldId="344"/>
        </pc:sldMkLst>
      </pc:sldChg>
      <pc:sldChg chg="new del">
        <pc:chgData name="Michael Mowry" userId="59872865a84c9a1b" providerId="LiveId" clId="{1098F09A-FDE4-4445-8608-45360302923D}" dt="2021-03-14T22:46:29.261" v="2309" actId="47"/>
        <pc:sldMkLst>
          <pc:docMk/>
          <pc:sldMk cId="1886998700" sldId="345"/>
        </pc:sldMkLst>
      </pc:sldChg>
      <pc:sldChg chg="new del">
        <pc:chgData name="Michael Mowry" userId="59872865a84c9a1b" providerId="LiveId" clId="{1098F09A-FDE4-4445-8608-45360302923D}" dt="2021-03-14T22:46:29.261" v="2309" actId="47"/>
        <pc:sldMkLst>
          <pc:docMk/>
          <pc:sldMk cId="3698742034" sldId="346"/>
        </pc:sldMkLst>
      </pc:sldChg>
      <pc:sldChg chg="new del">
        <pc:chgData name="Michael Mowry" userId="59872865a84c9a1b" providerId="LiveId" clId="{1098F09A-FDE4-4445-8608-45360302923D}" dt="2021-03-14T22:46:29.261" v="2309" actId="47"/>
        <pc:sldMkLst>
          <pc:docMk/>
          <pc:sldMk cId="607618829" sldId="347"/>
        </pc:sldMkLst>
      </pc:sldChg>
      <pc:sldChg chg="new del">
        <pc:chgData name="Michael Mowry" userId="59872865a84c9a1b" providerId="LiveId" clId="{1098F09A-FDE4-4445-8608-45360302923D}" dt="2021-03-14T22:46:29.261" v="2309" actId="47"/>
        <pc:sldMkLst>
          <pc:docMk/>
          <pc:sldMk cId="1300935051" sldId="348"/>
        </pc:sldMkLst>
      </pc:sldChg>
      <pc:sldChg chg="new del">
        <pc:chgData name="Michael Mowry" userId="59872865a84c9a1b" providerId="LiveId" clId="{1098F09A-FDE4-4445-8608-45360302923D}" dt="2021-03-14T22:46:29.261" v="2309" actId="47"/>
        <pc:sldMkLst>
          <pc:docMk/>
          <pc:sldMk cId="2997181062" sldId="349"/>
        </pc:sldMkLst>
      </pc:sldChg>
      <pc:sldChg chg="new del">
        <pc:chgData name="Michael Mowry" userId="59872865a84c9a1b" providerId="LiveId" clId="{1098F09A-FDE4-4445-8608-45360302923D}" dt="2021-03-14T22:46:29.261" v="2309" actId="47"/>
        <pc:sldMkLst>
          <pc:docMk/>
          <pc:sldMk cId="508275289" sldId="350"/>
        </pc:sldMkLst>
      </pc:sldChg>
      <pc:sldChg chg="new del">
        <pc:chgData name="Michael Mowry" userId="59872865a84c9a1b" providerId="LiveId" clId="{1098F09A-FDE4-4445-8608-45360302923D}" dt="2021-03-14T22:46:29.261" v="2309" actId="47"/>
        <pc:sldMkLst>
          <pc:docMk/>
          <pc:sldMk cId="813990791" sldId="351"/>
        </pc:sldMkLst>
      </pc:sldChg>
      <pc:sldChg chg="new del">
        <pc:chgData name="Michael Mowry" userId="59872865a84c9a1b" providerId="LiveId" clId="{1098F09A-FDE4-4445-8608-45360302923D}" dt="2021-03-14T22:46:29.261" v="2309" actId="47"/>
        <pc:sldMkLst>
          <pc:docMk/>
          <pc:sldMk cId="4129956283" sldId="352"/>
        </pc:sldMkLst>
      </pc:sldChg>
      <pc:sldChg chg="new del">
        <pc:chgData name="Michael Mowry" userId="59872865a84c9a1b" providerId="LiveId" clId="{1098F09A-FDE4-4445-8608-45360302923D}" dt="2021-03-14T22:46:29.261" v="2309" actId="47"/>
        <pc:sldMkLst>
          <pc:docMk/>
          <pc:sldMk cId="2785596469" sldId="353"/>
        </pc:sldMkLst>
      </pc:sldChg>
      <pc:sldChg chg="new del">
        <pc:chgData name="Michael Mowry" userId="59872865a84c9a1b" providerId="LiveId" clId="{1098F09A-FDE4-4445-8608-45360302923D}" dt="2021-03-14T22:46:29.261" v="2309" actId="47"/>
        <pc:sldMkLst>
          <pc:docMk/>
          <pc:sldMk cId="3065110983" sldId="354"/>
        </pc:sldMkLst>
      </pc:sldChg>
      <pc:sldChg chg="new del">
        <pc:chgData name="Michael Mowry" userId="59872865a84c9a1b" providerId="LiveId" clId="{1098F09A-FDE4-4445-8608-45360302923D}" dt="2021-03-14T22:46:29.261" v="2309" actId="47"/>
        <pc:sldMkLst>
          <pc:docMk/>
          <pc:sldMk cId="1940004548" sldId="355"/>
        </pc:sldMkLst>
      </pc:sldChg>
      <pc:sldChg chg="new del">
        <pc:chgData name="Michael Mowry" userId="59872865a84c9a1b" providerId="LiveId" clId="{1098F09A-FDE4-4445-8608-45360302923D}" dt="2021-03-14T22:46:29.261" v="2309" actId="47"/>
        <pc:sldMkLst>
          <pc:docMk/>
          <pc:sldMk cId="4038949442" sldId="356"/>
        </pc:sldMkLst>
      </pc:sldChg>
      <pc:sldChg chg="new del">
        <pc:chgData name="Michael Mowry" userId="59872865a84c9a1b" providerId="LiveId" clId="{1098F09A-FDE4-4445-8608-45360302923D}" dt="2021-03-14T22:46:29.261" v="2309" actId="47"/>
        <pc:sldMkLst>
          <pc:docMk/>
          <pc:sldMk cId="1828437898" sldId="357"/>
        </pc:sldMkLst>
      </pc:sldChg>
      <pc:sldChg chg="new del">
        <pc:chgData name="Michael Mowry" userId="59872865a84c9a1b" providerId="LiveId" clId="{1098F09A-FDE4-4445-8608-45360302923D}" dt="2021-03-14T22:46:29.261" v="2309" actId="47"/>
        <pc:sldMkLst>
          <pc:docMk/>
          <pc:sldMk cId="4250357958" sldId="358"/>
        </pc:sldMkLst>
      </pc:sldChg>
      <pc:sldChg chg="new del">
        <pc:chgData name="Michael Mowry" userId="59872865a84c9a1b" providerId="LiveId" clId="{1098F09A-FDE4-4445-8608-45360302923D}" dt="2021-03-14T22:46:29.261" v="2309" actId="47"/>
        <pc:sldMkLst>
          <pc:docMk/>
          <pc:sldMk cId="4291057055" sldId="359"/>
        </pc:sldMkLst>
      </pc:sldChg>
      <pc:sldChg chg="new del">
        <pc:chgData name="Michael Mowry" userId="59872865a84c9a1b" providerId="LiveId" clId="{1098F09A-FDE4-4445-8608-45360302923D}" dt="2021-03-14T22:46:29.261" v="2309" actId="47"/>
        <pc:sldMkLst>
          <pc:docMk/>
          <pc:sldMk cId="1936361279" sldId="360"/>
        </pc:sldMkLst>
      </pc:sldChg>
      <pc:sldChg chg="new del">
        <pc:chgData name="Michael Mowry" userId="59872865a84c9a1b" providerId="LiveId" clId="{1098F09A-FDE4-4445-8608-45360302923D}" dt="2021-03-14T22:46:29.261" v="2309" actId="47"/>
        <pc:sldMkLst>
          <pc:docMk/>
          <pc:sldMk cId="3401810507" sldId="361"/>
        </pc:sldMkLst>
      </pc:sldChg>
      <pc:sldChg chg="new del">
        <pc:chgData name="Michael Mowry" userId="59872865a84c9a1b" providerId="LiveId" clId="{1098F09A-FDE4-4445-8608-45360302923D}" dt="2021-03-14T22:46:29.261" v="2309" actId="47"/>
        <pc:sldMkLst>
          <pc:docMk/>
          <pc:sldMk cId="2548719610" sldId="362"/>
        </pc:sldMkLst>
      </pc:sldChg>
      <pc:sldChg chg="new del">
        <pc:chgData name="Michael Mowry" userId="59872865a84c9a1b" providerId="LiveId" clId="{1098F09A-FDE4-4445-8608-45360302923D}" dt="2021-03-14T22:46:29.261" v="2309" actId="47"/>
        <pc:sldMkLst>
          <pc:docMk/>
          <pc:sldMk cId="411272797" sldId="363"/>
        </pc:sldMkLst>
      </pc:sldChg>
      <pc:sldChg chg="new del">
        <pc:chgData name="Michael Mowry" userId="59872865a84c9a1b" providerId="LiveId" clId="{1098F09A-FDE4-4445-8608-45360302923D}" dt="2021-03-14T22:46:29.261" v="2309" actId="47"/>
        <pc:sldMkLst>
          <pc:docMk/>
          <pc:sldMk cId="1135008234" sldId="364"/>
        </pc:sldMkLst>
      </pc:sldChg>
      <pc:sldChg chg="new del">
        <pc:chgData name="Michael Mowry" userId="59872865a84c9a1b" providerId="LiveId" clId="{1098F09A-FDE4-4445-8608-45360302923D}" dt="2021-03-14T22:46:29.261" v="2309" actId="47"/>
        <pc:sldMkLst>
          <pc:docMk/>
          <pc:sldMk cId="540072897" sldId="365"/>
        </pc:sldMkLst>
      </pc:sldChg>
      <pc:sldChg chg="new del">
        <pc:chgData name="Michael Mowry" userId="59872865a84c9a1b" providerId="LiveId" clId="{1098F09A-FDE4-4445-8608-45360302923D}" dt="2021-03-14T22:46:05.860" v="2308" actId="2696"/>
        <pc:sldMkLst>
          <pc:docMk/>
          <pc:sldMk cId="3038886886" sldId="366"/>
        </pc:sldMkLst>
      </pc:sldChg>
      <pc:sldChg chg="new del">
        <pc:chgData name="Michael Mowry" userId="59872865a84c9a1b" providerId="LiveId" clId="{1098F09A-FDE4-4445-8608-45360302923D}" dt="2021-03-14T22:46:05.860" v="2308" actId="2696"/>
        <pc:sldMkLst>
          <pc:docMk/>
          <pc:sldMk cId="3784310422" sldId="367"/>
        </pc:sldMkLst>
      </pc:sldChg>
      <pc:sldChg chg="new del">
        <pc:chgData name="Michael Mowry" userId="59872865a84c9a1b" providerId="LiveId" clId="{1098F09A-FDE4-4445-8608-45360302923D}" dt="2021-03-14T22:46:05.860" v="2308" actId="2696"/>
        <pc:sldMkLst>
          <pc:docMk/>
          <pc:sldMk cId="3435197029" sldId="368"/>
        </pc:sldMkLst>
      </pc:sldChg>
      <pc:sldChg chg="new del">
        <pc:chgData name="Michael Mowry" userId="59872865a84c9a1b" providerId="LiveId" clId="{1098F09A-FDE4-4445-8608-45360302923D}" dt="2021-03-14T22:46:05.860" v="2308" actId="2696"/>
        <pc:sldMkLst>
          <pc:docMk/>
          <pc:sldMk cId="3949371502" sldId="369"/>
        </pc:sldMkLst>
      </pc:sldChg>
      <pc:sldChg chg="new del">
        <pc:chgData name="Michael Mowry" userId="59872865a84c9a1b" providerId="LiveId" clId="{1098F09A-FDE4-4445-8608-45360302923D}" dt="2021-03-14T22:45:57.422" v="2307" actId="2696"/>
        <pc:sldMkLst>
          <pc:docMk/>
          <pc:sldMk cId="2973628854" sldId="370"/>
        </pc:sldMkLst>
      </pc:sldChg>
      <pc:sldChg chg="new del">
        <pc:chgData name="Michael Mowry" userId="59872865a84c9a1b" providerId="LiveId" clId="{1098F09A-FDE4-4445-8608-45360302923D}" dt="2021-03-14T22:45:57.422" v="2307" actId="2696"/>
        <pc:sldMkLst>
          <pc:docMk/>
          <pc:sldMk cId="3378004319" sldId="371"/>
        </pc:sldMkLst>
      </pc:sldChg>
      <pc:sldChg chg="new del">
        <pc:chgData name="Michael Mowry" userId="59872865a84c9a1b" providerId="LiveId" clId="{1098F09A-FDE4-4445-8608-45360302923D}" dt="2021-03-14T22:45:57.422" v="2307" actId="2696"/>
        <pc:sldMkLst>
          <pc:docMk/>
          <pc:sldMk cId="2888733460" sldId="372"/>
        </pc:sldMkLst>
      </pc:sldChg>
      <pc:sldChg chg="new del">
        <pc:chgData name="Michael Mowry" userId="59872865a84c9a1b" providerId="LiveId" clId="{1098F09A-FDE4-4445-8608-45360302923D}" dt="2021-03-14T22:45:57.422" v="2307" actId="2696"/>
        <pc:sldMkLst>
          <pc:docMk/>
          <pc:sldMk cId="2822258088" sldId="373"/>
        </pc:sldMkLst>
      </pc:sldChg>
      <pc:sldChg chg="new del">
        <pc:chgData name="Michael Mowry" userId="59872865a84c9a1b" providerId="LiveId" clId="{1098F09A-FDE4-4445-8608-45360302923D}" dt="2021-03-14T22:45:48.538" v="2306" actId="2696"/>
        <pc:sldMkLst>
          <pc:docMk/>
          <pc:sldMk cId="657523000" sldId="374"/>
        </pc:sldMkLst>
      </pc:sldChg>
      <pc:sldChg chg="new del">
        <pc:chgData name="Michael Mowry" userId="59872865a84c9a1b" providerId="LiveId" clId="{1098F09A-FDE4-4445-8608-45360302923D}" dt="2021-03-14T22:45:48.538" v="2306" actId="2696"/>
        <pc:sldMkLst>
          <pc:docMk/>
          <pc:sldMk cId="684182402" sldId="375"/>
        </pc:sldMkLst>
      </pc:sldChg>
      <pc:sldChg chg="new del">
        <pc:chgData name="Michael Mowry" userId="59872865a84c9a1b" providerId="LiveId" clId="{1098F09A-FDE4-4445-8608-45360302923D}" dt="2021-03-14T22:45:48.538" v="2306" actId="2696"/>
        <pc:sldMkLst>
          <pc:docMk/>
          <pc:sldMk cId="1056589212" sldId="376"/>
        </pc:sldMkLst>
      </pc:sldChg>
      <pc:sldChg chg="new del">
        <pc:chgData name="Michael Mowry" userId="59872865a84c9a1b" providerId="LiveId" clId="{1098F09A-FDE4-4445-8608-45360302923D}" dt="2021-03-14T22:45:48.538" v="2306" actId="2696"/>
        <pc:sldMkLst>
          <pc:docMk/>
          <pc:sldMk cId="2105390631" sldId="377"/>
        </pc:sldMkLst>
      </pc:sldChg>
      <pc:sldChg chg="new del">
        <pc:chgData name="Michael Mowry" userId="59872865a84c9a1b" providerId="LiveId" clId="{1098F09A-FDE4-4445-8608-45360302923D}" dt="2021-03-14T22:45:34.479" v="2305" actId="2696"/>
        <pc:sldMkLst>
          <pc:docMk/>
          <pc:sldMk cId="3694500580" sldId="378"/>
        </pc:sldMkLst>
      </pc:sldChg>
      <pc:sldChg chg="new del">
        <pc:chgData name="Michael Mowry" userId="59872865a84c9a1b" providerId="LiveId" clId="{1098F09A-FDE4-4445-8608-45360302923D}" dt="2021-03-14T22:45:34.479" v="2305" actId="2696"/>
        <pc:sldMkLst>
          <pc:docMk/>
          <pc:sldMk cId="1152668165" sldId="379"/>
        </pc:sldMkLst>
      </pc:sldChg>
      <pc:sldChg chg="new del">
        <pc:chgData name="Michael Mowry" userId="59872865a84c9a1b" providerId="LiveId" clId="{1098F09A-FDE4-4445-8608-45360302923D}" dt="2021-03-14T22:45:34.479" v="2305" actId="2696"/>
        <pc:sldMkLst>
          <pc:docMk/>
          <pc:sldMk cId="1445471024" sldId="380"/>
        </pc:sldMkLst>
      </pc:sldChg>
      <pc:sldChg chg="new del">
        <pc:chgData name="Michael Mowry" userId="59872865a84c9a1b" providerId="LiveId" clId="{1098F09A-FDE4-4445-8608-45360302923D}" dt="2021-03-14T22:45:34.479" v="2305" actId="2696"/>
        <pc:sldMkLst>
          <pc:docMk/>
          <pc:sldMk cId="3120839016" sldId="381"/>
        </pc:sldMkLst>
      </pc:sldChg>
      <pc:sldChg chg="new del">
        <pc:chgData name="Michael Mowry" userId="59872865a84c9a1b" providerId="LiveId" clId="{1098F09A-FDE4-4445-8608-45360302923D}" dt="2021-03-14T22:45:21.141" v="2304" actId="2696"/>
        <pc:sldMkLst>
          <pc:docMk/>
          <pc:sldMk cId="2266384288" sldId="382"/>
        </pc:sldMkLst>
      </pc:sldChg>
      <pc:sldChg chg="new del">
        <pc:chgData name="Michael Mowry" userId="59872865a84c9a1b" providerId="LiveId" clId="{1098F09A-FDE4-4445-8608-45360302923D}" dt="2021-03-14T22:45:21.141" v="2304" actId="2696"/>
        <pc:sldMkLst>
          <pc:docMk/>
          <pc:sldMk cId="1766152282" sldId="383"/>
        </pc:sldMkLst>
      </pc:sldChg>
      <pc:sldChg chg="new del">
        <pc:chgData name="Michael Mowry" userId="59872865a84c9a1b" providerId="LiveId" clId="{1098F09A-FDE4-4445-8608-45360302923D}" dt="2021-03-14T22:45:21.141" v="2304" actId="2696"/>
        <pc:sldMkLst>
          <pc:docMk/>
          <pc:sldMk cId="2261450326" sldId="384"/>
        </pc:sldMkLst>
      </pc:sldChg>
      <pc:sldChg chg="new del">
        <pc:chgData name="Michael Mowry" userId="59872865a84c9a1b" providerId="LiveId" clId="{1098F09A-FDE4-4445-8608-45360302923D}" dt="2021-03-14T22:45:21.141" v="2304" actId="2696"/>
        <pc:sldMkLst>
          <pc:docMk/>
          <pc:sldMk cId="3097149541" sldId="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204913" y="704850"/>
            <a:ext cx="4692650" cy="3519488"/>
          </a:xfrm>
          <a:prstGeom prst="rect">
            <a:avLst/>
          </a:prstGeom>
        </p:spPr>
        <p:txBody>
          <a:bodyPr lIns="94229" tIns="47114" rIns="94229" bIns="47114"/>
          <a:lstStyle/>
          <a:p>
            <a:pPr lvl="0"/>
            <a:endParaRPr/>
          </a:p>
        </p:txBody>
      </p:sp>
      <p:sp>
        <p:nvSpPr>
          <p:cNvPr id="77" name="Shape 77"/>
          <p:cNvSpPr>
            <a:spLocks noGrp="1"/>
          </p:cNvSpPr>
          <p:nvPr>
            <p:ph type="body" sz="quarter" idx="1"/>
          </p:nvPr>
        </p:nvSpPr>
        <p:spPr>
          <a:xfrm>
            <a:off x="946997" y="4459526"/>
            <a:ext cx="5208482" cy="4224814"/>
          </a:xfrm>
          <a:prstGeom prst="rect">
            <a:avLst/>
          </a:prstGeom>
        </p:spPr>
        <p:txBody>
          <a:bodyPr lIns="94229" tIns="47114" rIns="94229" bIns="47114"/>
          <a:lstStyle/>
          <a:p>
            <a:pPr lvl="0"/>
            <a:endParaRPr/>
          </a:p>
        </p:txBody>
      </p:sp>
    </p:spTree>
    <p:extLst>
      <p:ext uri="{BB962C8B-B14F-4D97-AF65-F5344CB8AC3E}">
        <p14:creationId xmlns:p14="http://schemas.microsoft.com/office/powerpoint/2010/main" val="109651116"/>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sconstitution.net/xconst_Am21.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onventionofstates.com"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cosaction.co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p>
            <a:pPr>
              <a:lnSpc>
                <a:spcPct val="100000"/>
              </a:lnSpc>
              <a:spcBef>
                <a:spcPts val="515"/>
              </a:spcBef>
              <a:defRPr sz="1800"/>
            </a:pPr>
            <a:r>
              <a:rPr sz="1600">
                <a:latin typeface="Calibri"/>
                <a:ea typeface="Calibri"/>
                <a:cs typeface="Calibri"/>
                <a:sym typeface="Calibri"/>
              </a:rPr>
              <a:t>Who here is happy with their Federal government?  Anyone here concerned about the abuses of the federal government?  </a:t>
            </a:r>
          </a:p>
          <a:p>
            <a:pPr>
              <a:lnSpc>
                <a:spcPct val="100000"/>
              </a:lnSpc>
              <a:spcBef>
                <a:spcPts val="515"/>
              </a:spcBef>
              <a:defRPr sz="1800"/>
            </a:pPr>
            <a:r>
              <a:rPr sz="1600">
                <a:latin typeface="Calibri"/>
                <a:ea typeface="Calibri"/>
                <a:cs typeface="Calibri"/>
                <a:sym typeface="Calibri"/>
              </a:rPr>
              <a:t>Well, you should be.  </a:t>
            </a:r>
            <a:r>
              <a:rPr sz="1600" b="1">
                <a:latin typeface="Calibri"/>
                <a:ea typeface="Calibri"/>
                <a:cs typeface="Calibri"/>
                <a:sym typeface="Calibri"/>
              </a:rPr>
              <a:t>The government has injected itself into regulating things they have no business controlling</a:t>
            </a:r>
            <a:r>
              <a:rPr sz="1600">
                <a:latin typeface="Calibri"/>
                <a:ea typeface="Calibri"/>
                <a:cs typeface="Calibri"/>
                <a:sym typeface="Calibri"/>
              </a:rPr>
              <a:t>, there’s a </a:t>
            </a:r>
            <a:r>
              <a:rPr sz="1600" b="1">
                <a:latin typeface="Calibri"/>
                <a:ea typeface="Calibri"/>
                <a:cs typeface="Calibri"/>
                <a:sym typeface="Calibri"/>
              </a:rPr>
              <a:t>massive imbalance between federal and state powers</a:t>
            </a:r>
            <a:r>
              <a:rPr sz="1600">
                <a:latin typeface="Calibri"/>
                <a:ea typeface="Calibri"/>
                <a:cs typeface="Calibri"/>
                <a:sym typeface="Calibri"/>
              </a:rPr>
              <a:t>, and </a:t>
            </a:r>
            <a:r>
              <a:rPr sz="1600" b="1">
                <a:latin typeface="Calibri"/>
                <a:ea typeface="Calibri"/>
                <a:cs typeface="Calibri"/>
                <a:sym typeface="Calibri"/>
              </a:rPr>
              <a:t>the spending and debt in this country is out of control</a:t>
            </a:r>
            <a:r>
              <a:rPr sz="1600">
                <a:latin typeface="Calibri"/>
                <a:ea typeface="Calibri"/>
                <a:cs typeface="Calibri"/>
                <a:sym typeface="Calibri"/>
              </a:rPr>
              <a:t>. </a:t>
            </a:r>
            <a:endParaRPr sz="1200">
              <a:latin typeface="Calibri"/>
              <a:ea typeface="Calibri"/>
              <a:cs typeface="Calibri"/>
              <a:sym typeface="Calibri"/>
            </a:endParaRPr>
          </a:p>
          <a:p>
            <a:pPr>
              <a:lnSpc>
                <a:spcPct val="100000"/>
              </a:lnSpc>
              <a:spcBef>
                <a:spcPts val="515"/>
              </a:spcBef>
              <a:defRPr sz="1800"/>
            </a:pPr>
            <a:r>
              <a:rPr sz="1600">
                <a:latin typeface="Calibri"/>
                <a:ea typeface="Calibri"/>
                <a:cs typeface="Calibri"/>
                <a:sym typeface="Calibri"/>
              </a:rPr>
              <a:t>But with the Convention of States Project there is hope! For the first time in many years, the people and the states have a chance to check the runaway train of the federal government.</a:t>
            </a:r>
            <a:endParaRPr sz="1200">
              <a:latin typeface="Calibri"/>
              <a:ea typeface="Calibri"/>
              <a:cs typeface="Calibri"/>
              <a:sym typeface="Calibri"/>
            </a:endParaRPr>
          </a:p>
          <a:p>
            <a:pPr>
              <a:lnSpc>
                <a:spcPct val="100000"/>
              </a:lnSpc>
              <a:spcBef>
                <a:spcPts val="515"/>
              </a:spcBef>
              <a:defRPr sz="1800"/>
            </a:pPr>
            <a:r>
              <a:rPr sz="1600">
                <a:latin typeface="Calibri"/>
                <a:ea typeface="Calibri"/>
                <a:cs typeface="Calibri"/>
                <a:sym typeface="Calibri"/>
              </a:rPr>
              <a:t>Article V of the Constitution provides a way for the states to call a convention </a:t>
            </a:r>
            <a:r>
              <a:rPr sz="1600" i="1">
                <a:latin typeface="Calibri"/>
                <a:ea typeface="Calibri"/>
                <a:cs typeface="Calibri"/>
                <a:sym typeface="Calibri"/>
              </a:rPr>
              <a:t>for the purpose of proposing amendments to the Constitution</a:t>
            </a:r>
            <a:r>
              <a:rPr sz="1600">
                <a:latin typeface="Calibri"/>
                <a:ea typeface="Calibri"/>
                <a:cs typeface="Calibri"/>
                <a:sym typeface="Calibri"/>
              </a:rPr>
              <a:t>.  Mark Levin has explained the Convention of States process in his bestselling book </a:t>
            </a:r>
            <a:r>
              <a:rPr sz="1600" i="1">
                <a:latin typeface="Calibri"/>
                <a:ea typeface="Calibri"/>
                <a:cs typeface="Calibri"/>
                <a:sym typeface="Calibri"/>
              </a:rPr>
              <a:t>The Liberty Amendments</a:t>
            </a:r>
            <a:r>
              <a:rPr sz="1600">
                <a:latin typeface="Calibri"/>
                <a:ea typeface="Calibri"/>
                <a:cs typeface="Calibri"/>
                <a:sym typeface="Calibri"/>
              </a:rPr>
              <a:t>, and now there’s an organization that is working to turn an Article V Convention of States into a reality. </a:t>
            </a:r>
          </a:p>
        </p:txBody>
      </p:sp>
    </p:spTree>
    <p:extLst>
      <p:ext uri="{BB962C8B-B14F-4D97-AF65-F5344CB8AC3E}">
        <p14:creationId xmlns:p14="http://schemas.microsoft.com/office/powerpoint/2010/main" val="127461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a:lnSpc>
                <a:spcPct val="90000"/>
              </a:lnSpc>
              <a:spcBef>
                <a:spcPts val="412"/>
              </a:spcBef>
              <a:defRPr sz="1800"/>
            </a:pPr>
            <a:r>
              <a:rPr sz="1200">
                <a:latin typeface="Calibri"/>
                <a:ea typeface="Calibri"/>
                <a:cs typeface="Calibri"/>
                <a:sym typeface="Calibri"/>
              </a:rPr>
              <a:t>There are </a:t>
            </a:r>
            <a:r>
              <a:rPr sz="1200" i="1">
                <a:latin typeface="Calibri"/>
                <a:ea typeface="Calibri"/>
                <a:cs typeface="Calibri"/>
                <a:sym typeface="Calibri"/>
              </a:rPr>
              <a:t>four major abuses</a:t>
            </a:r>
            <a:r>
              <a:rPr sz="1200">
                <a:latin typeface="Calibri"/>
                <a:ea typeface="Calibri"/>
                <a:cs typeface="Calibri"/>
                <a:sym typeface="Calibri"/>
              </a:rPr>
              <a:t> perpetrated by the federal government.</a:t>
            </a:r>
            <a:endParaRPr sz="1100">
              <a:latin typeface="Calibri"/>
              <a:ea typeface="Calibri"/>
              <a:cs typeface="Calibri"/>
              <a:sym typeface="Calibri"/>
            </a:endParaRPr>
          </a:p>
          <a:p>
            <a:pPr lvl="1" indent="471145">
              <a:lnSpc>
                <a:spcPct val="90000"/>
              </a:lnSpc>
              <a:spcBef>
                <a:spcPts val="412"/>
              </a:spcBef>
              <a:defRPr sz="1800"/>
            </a:pPr>
            <a:r>
              <a:rPr sz="1200">
                <a:latin typeface="Calibri"/>
                <a:ea typeface="Calibri"/>
                <a:cs typeface="Calibri"/>
                <a:sym typeface="Calibri"/>
              </a:rPr>
              <a:t>The Spending and Debt Crisis</a:t>
            </a:r>
            <a:endParaRPr sz="1100">
              <a:latin typeface="Calibri"/>
              <a:ea typeface="Calibri"/>
              <a:cs typeface="Calibri"/>
              <a:sym typeface="Calibri"/>
            </a:endParaRPr>
          </a:p>
          <a:p>
            <a:pPr lvl="1" indent="471145">
              <a:lnSpc>
                <a:spcPct val="90000"/>
              </a:lnSpc>
              <a:spcBef>
                <a:spcPts val="412"/>
              </a:spcBef>
              <a:defRPr sz="1800"/>
            </a:pPr>
            <a:r>
              <a:rPr sz="1200">
                <a:latin typeface="Calibri"/>
                <a:ea typeface="Calibri"/>
                <a:cs typeface="Calibri"/>
                <a:sym typeface="Calibri"/>
              </a:rPr>
              <a:t>The Regulatory Crisis</a:t>
            </a:r>
            <a:endParaRPr sz="1100">
              <a:latin typeface="Calibri"/>
              <a:ea typeface="Calibri"/>
              <a:cs typeface="Calibri"/>
              <a:sym typeface="Calibri"/>
            </a:endParaRPr>
          </a:p>
          <a:p>
            <a:pPr lvl="1" indent="471145">
              <a:lnSpc>
                <a:spcPct val="90000"/>
              </a:lnSpc>
              <a:spcBef>
                <a:spcPts val="412"/>
              </a:spcBef>
              <a:defRPr sz="1800"/>
            </a:pPr>
            <a:r>
              <a:rPr sz="1200">
                <a:latin typeface="Calibri"/>
                <a:ea typeface="Calibri"/>
                <a:cs typeface="Calibri"/>
                <a:sym typeface="Calibri"/>
              </a:rPr>
              <a:t>Congressional Attacks on State Sovereignty</a:t>
            </a:r>
            <a:endParaRPr sz="1100">
              <a:latin typeface="Calibri"/>
              <a:ea typeface="Calibri"/>
              <a:cs typeface="Calibri"/>
              <a:sym typeface="Calibri"/>
            </a:endParaRPr>
          </a:p>
          <a:p>
            <a:pPr lvl="1" indent="471145">
              <a:lnSpc>
                <a:spcPct val="90000"/>
              </a:lnSpc>
              <a:spcBef>
                <a:spcPts val="412"/>
              </a:spcBef>
              <a:defRPr sz="1800"/>
            </a:pPr>
            <a:r>
              <a:rPr sz="1200">
                <a:latin typeface="Calibri"/>
                <a:ea typeface="Calibri"/>
                <a:cs typeface="Calibri"/>
                <a:sym typeface="Calibri"/>
              </a:rPr>
              <a:t>Federal Takeover of the Decision-Making Process</a:t>
            </a:r>
            <a:endParaRPr sz="1100">
              <a:latin typeface="Calibri"/>
              <a:ea typeface="Calibri"/>
              <a:cs typeface="Calibri"/>
              <a:sym typeface="Calibri"/>
            </a:endParaRPr>
          </a:p>
          <a:p>
            <a:pPr>
              <a:lnSpc>
                <a:spcPct val="90000"/>
              </a:lnSpc>
              <a:spcBef>
                <a:spcPts val="412"/>
              </a:spcBef>
              <a:defRPr sz="1800"/>
            </a:pPr>
            <a:r>
              <a:rPr sz="1200">
                <a:latin typeface="Calibri"/>
                <a:ea typeface="Calibri"/>
                <a:cs typeface="Calibri"/>
                <a:sym typeface="Calibri"/>
              </a:rPr>
              <a:t>These abuses are not mere instances of bad policy. They are driving us towards an age of "soft tyranny" in which the government does not shatter men's wills but instead slowly "softens and guides" them to a future designed by those same politicians.</a:t>
            </a:r>
            <a:endParaRPr sz="1100">
              <a:latin typeface="Calibri"/>
              <a:ea typeface="Calibri"/>
              <a:cs typeface="Calibri"/>
              <a:sym typeface="Calibri"/>
            </a:endParaRPr>
          </a:p>
          <a:p>
            <a:pPr>
              <a:lnSpc>
                <a:spcPct val="90000"/>
              </a:lnSpc>
              <a:spcBef>
                <a:spcPts val="412"/>
              </a:spcBef>
              <a:defRPr sz="1800"/>
            </a:pPr>
            <a:r>
              <a:rPr sz="1200" b="1" i="1" u="sng">
                <a:latin typeface="Calibri"/>
                <a:ea typeface="Calibri"/>
                <a:cs typeface="Calibri"/>
                <a:sym typeface="Calibri"/>
              </a:rPr>
              <a:t>The Convention of States Project  is a non-partisan issue. </a:t>
            </a:r>
            <a:r>
              <a:rPr sz="1200">
                <a:latin typeface="Calibri"/>
                <a:ea typeface="Calibri"/>
                <a:cs typeface="Calibri"/>
                <a:sym typeface="Calibri"/>
              </a:rPr>
              <a:t> </a:t>
            </a:r>
            <a:endParaRPr sz="1100">
              <a:latin typeface="Calibri"/>
              <a:ea typeface="Calibri"/>
              <a:cs typeface="Calibri"/>
              <a:sym typeface="Calibri"/>
            </a:endParaRPr>
          </a:p>
          <a:p>
            <a:pPr>
              <a:lnSpc>
                <a:spcPct val="90000"/>
              </a:lnSpc>
              <a:spcBef>
                <a:spcPts val="412"/>
              </a:spcBef>
              <a:defRPr sz="1800"/>
            </a:pPr>
            <a:r>
              <a:rPr sz="1200">
                <a:latin typeface="Calibri"/>
                <a:ea typeface="Calibri"/>
                <a:cs typeface="Calibri"/>
                <a:sym typeface="Calibri"/>
              </a:rPr>
              <a:t>You know as well as I do that Washington, D.C., will never voluntarily relinquish meaningful power—no matter who is elected. </a:t>
            </a:r>
            <a:endParaRPr sz="1100">
              <a:latin typeface="Calibri"/>
              <a:ea typeface="Calibri"/>
              <a:cs typeface="Calibri"/>
              <a:sym typeface="Calibri"/>
            </a:endParaRPr>
          </a:p>
          <a:p>
            <a:pPr>
              <a:lnSpc>
                <a:spcPct val="90000"/>
              </a:lnSpc>
              <a:spcBef>
                <a:spcPts val="412"/>
              </a:spcBef>
              <a:defRPr sz="1800"/>
            </a:pPr>
            <a:r>
              <a:rPr sz="1200">
                <a:solidFill>
                  <a:srgbClr val="00B050"/>
                </a:solidFill>
                <a:latin typeface="Calibri"/>
                <a:ea typeface="Calibri"/>
                <a:cs typeface="Calibri"/>
                <a:sym typeface="Calibri"/>
              </a:rPr>
              <a:t>The only rational conclusion is this: that unless some political force outside of Washington, D.C., intervenes, the federal government will continue to bankrupt this nation, misappropriate the legitimate authority of the states, and destroy the liberty of the people. </a:t>
            </a:r>
            <a:endParaRPr sz="1100">
              <a:latin typeface="Calibri"/>
              <a:ea typeface="Calibri"/>
              <a:cs typeface="Calibri"/>
              <a:sym typeface="Calibri"/>
            </a:endParaRPr>
          </a:p>
          <a:p>
            <a:pPr>
              <a:lnSpc>
                <a:spcPct val="90000"/>
              </a:lnSpc>
              <a:spcBef>
                <a:spcPts val="412"/>
              </a:spcBef>
              <a:defRPr sz="1800"/>
            </a:pPr>
            <a:r>
              <a:rPr sz="1200">
                <a:latin typeface="Calibri"/>
                <a:ea typeface="Calibri"/>
                <a:cs typeface="Calibri"/>
                <a:sym typeface="Calibri"/>
              </a:rPr>
              <a:t>Rather than securing the blessings of liberty for future generations, Washington, D.C., </a:t>
            </a:r>
            <a:r>
              <a:rPr sz="1200" b="1" i="1">
                <a:solidFill>
                  <a:srgbClr val="00B050"/>
                </a:solidFill>
                <a:latin typeface="Calibri"/>
                <a:ea typeface="Calibri"/>
                <a:cs typeface="Calibri"/>
                <a:sym typeface="Calibri"/>
              </a:rPr>
              <a:t>is on a path that will enslave our children and grandchildren to the debts of the past.</a:t>
            </a:r>
          </a:p>
        </p:txBody>
      </p:sp>
    </p:spTree>
    <p:extLst>
      <p:ext uri="{BB962C8B-B14F-4D97-AF65-F5344CB8AC3E}">
        <p14:creationId xmlns:p14="http://schemas.microsoft.com/office/powerpoint/2010/main" val="130033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p>
            <a:pPr>
              <a:lnSpc>
                <a:spcPct val="100000"/>
              </a:lnSpc>
              <a:spcBef>
                <a:spcPts val="618"/>
              </a:spcBef>
              <a:defRPr sz="1800"/>
            </a:pPr>
            <a:r>
              <a:rPr>
                <a:latin typeface="Calibri"/>
                <a:ea typeface="Calibri"/>
                <a:cs typeface="Calibri"/>
                <a:sym typeface="Calibri"/>
              </a:rPr>
              <a:t>The first method is for a bill to pass both houses of the Federal legislature, by a two-thirds majority in each. </a:t>
            </a:r>
          </a:p>
          <a:p>
            <a:pPr>
              <a:lnSpc>
                <a:spcPct val="100000"/>
              </a:lnSpc>
              <a:spcBef>
                <a:spcPts val="618"/>
              </a:spcBef>
              <a:defRPr sz="1800"/>
            </a:pPr>
            <a:r>
              <a:rPr>
                <a:latin typeface="Calibri"/>
                <a:ea typeface="Calibri"/>
                <a:cs typeface="Calibri"/>
                <a:sym typeface="Calibri"/>
              </a:rPr>
              <a:t>Once the bill has passed both houses, it goes on to the states. This is the route taken by all current amendments. </a:t>
            </a:r>
          </a:p>
          <a:p>
            <a:pPr>
              <a:lnSpc>
                <a:spcPct val="100000"/>
              </a:lnSpc>
              <a:spcBef>
                <a:spcPts val="618"/>
              </a:spcBef>
              <a:defRPr sz="1800"/>
            </a:pPr>
            <a:r>
              <a:rPr>
                <a:latin typeface="Calibri"/>
                <a:ea typeface="Calibri"/>
                <a:cs typeface="Calibri"/>
                <a:sym typeface="Calibri"/>
              </a:rPr>
              <a:t>Under this process the Constitution, then, spells out two paths for an amendment:</a:t>
            </a:r>
            <a:endParaRPr sz="1200">
              <a:latin typeface="Calibri"/>
              <a:ea typeface="Calibri"/>
              <a:cs typeface="Calibri"/>
              <a:sym typeface="Calibri"/>
            </a:endParaRPr>
          </a:p>
          <a:p>
            <a:pPr marL="353358" indent="-353358">
              <a:lnSpc>
                <a:spcPct val="100000"/>
              </a:lnSpc>
              <a:spcBef>
                <a:spcPts val="618"/>
              </a:spcBef>
              <a:buSzPct val="100000"/>
              <a:buAutoNum type="arabicPeriod"/>
              <a:defRPr sz="1800"/>
            </a:pPr>
            <a:r>
              <a:rPr>
                <a:latin typeface="Calibri"/>
                <a:ea typeface="Calibri"/>
                <a:cs typeface="Calibri"/>
                <a:sym typeface="Calibri"/>
              </a:rPr>
              <a:t>Ratification by state conventions (used only once)</a:t>
            </a:r>
            <a:endParaRPr sz="1200">
              <a:latin typeface="Calibri"/>
              <a:ea typeface="Calibri"/>
              <a:cs typeface="Calibri"/>
              <a:sym typeface="Calibri"/>
            </a:endParaRPr>
          </a:p>
          <a:p>
            <a:pPr marL="353358" indent="-353358">
              <a:lnSpc>
                <a:spcPct val="100000"/>
              </a:lnSpc>
              <a:spcBef>
                <a:spcPts val="618"/>
              </a:spcBef>
              <a:buSzPct val="100000"/>
              <a:buAutoNum type="arabicPeriod"/>
              <a:defRPr sz="1800"/>
            </a:pPr>
            <a:r>
              <a:rPr>
                <a:latin typeface="Calibri"/>
                <a:ea typeface="Calibri"/>
                <a:cs typeface="Calibri"/>
                <a:sym typeface="Calibri"/>
              </a:rPr>
              <a:t>Ratification by state legislatures (used all other times)</a:t>
            </a:r>
          </a:p>
        </p:txBody>
      </p:sp>
    </p:spTree>
    <p:extLst>
      <p:ext uri="{BB962C8B-B14F-4D97-AF65-F5344CB8AC3E}">
        <p14:creationId xmlns:p14="http://schemas.microsoft.com/office/powerpoint/2010/main" val="126861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prstGeom prst="rect">
            <a:avLst/>
          </a:prstGeom>
        </p:spPr>
        <p:txBody>
          <a:bodyPr/>
          <a:lstStyle/>
          <a:p>
            <a:pPr lvl="0"/>
            <a:endParaRPr/>
          </a:p>
        </p:txBody>
      </p:sp>
      <p:sp>
        <p:nvSpPr>
          <p:cNvPr id="114" name="Shape 114"/>
          <p:cNvSpPr>
            <a:spLocks noGrp="1"/>
          </p:cNvSpPr>
          <p:nvPr>
            <p:ph type="body" sz="quarter" idx="1"/>
          </p:nvPr>
        </p:nvSpPr>
        <p:spPr>
          <a:prstGeom prst="rect">
            <a:avLst/>
          </a:prstGeom>
        </p:spPr>
        <p:txBody>
          <a:bodyPr/>
          <a:lstStyle/>
          <a:p>
            <a:pPr>
              <a:lnSpc>
                <a:spcPct val="100000"/>
              </a:lnSpc>
              <a:spcBef>
                <a:spcPts val="515"/>
              </a:spcBef>
              <a:defRPr sz="1800"/>
            </a:pPr>
            <a:r>
              <a:rPr sz="1600" dirty="0">
                <a:latin typeface="Calibri"/>
                <a:ea typeface="Calibri"/>
                <a:cs typeface="Calibri"/>
                <a:sym typeface="Calibri"/>
              </a:rPr>
              <a:t>The second method prescribed is for a Convention</a:t>
            </a:r>
            <a:r>
              <a:rPr lang="en-US" sz="1600" dirty="0">
                <a:latin typeface="Calibri"/>
                <a:ea typeface="Calibri"/>
                <a:cs typeface="Calibri"/>
                <a:sym typeface="Calibri"/>
              </a:rPr>
              <a:t> of States</a:t>
            </a:r>
            <a:r>
              <a:rPr sz="1600" dirty="0">
                <a:latin typeface="Calibri"/>
                <a:ea typeface="Calibri"/>
                <a:cs typeface="Calibri"/>
                <a:sym typeface="Calibri"/>
              </a:rPr>
              <a:t> to be called by two-thirds of the legislatures of the States, and for that Convention to propose one or more amendments. These amendments are then sent to the states to be approved by three-fourths of the legislatures or conventions. This route is what we are striving for today.</a:t>
            </a:r>
            <a:endParaRPr sz="1200" dirty="0">
              <a:latin typeface="Calibri"/>
              <a:ea typeface="Calibri"/>
              <a:cs typeface="Calibri"/>
              <a:sym typeface="Calibri"/>
            </a:endParaRPr>
          </a:p>
          <a:p>
            <a:pPr>
              <a:lnSpc>
                <a:spcPct val="100000"/>
              </a:lnSpc>
              <a:spcBef>
                <a:spcPts val="515"/>
              </a:spcBef>
              <a:defRPr sz="1800"/>
            </a:pPr>
            <a:r>
              <a:rPr sz="1600" dirty="0">
                <a:latin typeface="Calibri"/>
                <a:ea typeface="Calibri"/>
                <a:cs typeface="Calibri"/>
                <a:sym typeface="Calibri"/>
              </a:rPr>
              <a:t>Regardless of which of the two proposal routes is taken, the amendment must be ratified, or approved, by three-fourths of states. There are two ways to do this, too. </a:t>
            </a:r>
          </a:p>
          <a:p>
            <a:pPr>
              <a:lnSpc>
                <a:spcPct val="100000"/>
              </a:lnSpc>
              <a:spcBef>
                <a:spcPts val="515"/>
              </a:spcBef>
              <a:defRPr sz="1800"/>
            </a:pPr>
            <a:r>
              <a:rPr sz="1600" dirty="0">
                <a:latin typeface="Calibri"/>
                <a:ea typeface="Calibri"/>
                <a:cs typeface="Calibri"/>
                <a:sym typeface="Calibri"/>
              </a:rPr>
              <a:t>Amendments are sent to the legislatures of the states by default but the text of the amendment could specify whether the bill must be passed by the state legislatures or by a state convention.  Again, only one amendment, the </a:t>
            </a:r>
            <a:r>
              <a:rPr sz="1600" dirty="0">
                <a:latin typeface="Calibri"/>
                <a:ea typeface="Calibri"/>
                <a:cs typeface="Calibri"/>
                <a:sym typeface="Calibri"/>
                <a:hlinkClick r:id="rId3"/>
              </a:rPr>
              <a:t>21st</a:t>
            </a:r>
            <a:r>
              <a:rPr sz="1600" dirty="0">
                <a:latin typeface="Calibri"/>
                <a:ea typeface="Calibri"/>
                <a:cs typeface="Calibri"/>
                <a:sym typeface="Calibri"/>
              </a:rPr>
              <a:t>, specified a convention. </a:t>
            </a:r>
          </a:p>
          <a:p>
            <a:pPr>
              <a:lnSpc>
                <a:spcPct val="100000"/>
              </a:lnSpc>
              <a:spcBef>
                <a:spcPts val="515"/>
              </a:spcBef>
              <a:defRPr sz="1800"/>
            </a:pPr>
            <a:r>
              <a:rPr sz="1600" dirty="0">
                <a:latin typeface="Calibri"/>
                <a:ea typeface="Calibri"/>
                <a:cs typeface="Calibri"/>
                <a:sym typeface="Calibri"/>
              </a:rPr>
              <a:t>In any case, passage by the legislature or convention is by simple majority.</a:t>
            </a:r>
          </a:p>
        </p:txBody>
      </p:sp>
    </p:spTree>
    <p:extLst>
      <p:ext uri="{BB962C8B-B14F-4D97-AF65-F5344CB8AC3E}">
        <p14:creationId xmlns:p14="http://schemas.microsoft.com/office/powerpoint/2010/main" val="176647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pPr lvl="0"/>
            <a:endParaRPr/>
          </a:p>
        </p:txBody>
      </p:sp>
      <p:sp>
        <p:nvSpPr>
          <p:cNvPr id="121" name="Shape 121"/>
          <p:cNvSpPr>
            <a:spLocks noGrp="1"/>
          </p:cNvSpPr>
          <p:nvPr>
            <p:ph type="body" sz="quarter" idx="1"/>
          </p:nvPr>
        </p:nvSpPr>
        <p:spPr>
          <a:prstGeom prst="rect">
            <a:avLst/>
          </a:prstGeom>
        </p:spPr>
        <p:txBody>
          <a:bodyPr/>
          <a:lstStyle/>
          <a:p>
            <a:pPr lvl="0">
              <a:defRPr sz="1800"/>
            </a:pPr>
            <a:r>
              <a:rPr sz="1400"/>
              <a:t>Alexander Hamilton:  “By the fifth article of the plan, the Congress will be obliged ‘on the application of the legislatures of two-thirds of the states to call a convention for proposing amendments which shall be valid, to all intents and purposes, as part of the Constitution, when  ratified by the legislatures of three-fourth of the states, or by conventions in three-fourths thereof.’ </a:t>
            </a:r>
          </a:p>
          <a:p>
            <a:pPr lvl="0">
              <a:defRPr sz="1800"/>
            </a:pPr>
            <a:endParaRPr sz="1400"/>
          </a:p>
          <a:p>
            <a:pPr lvl="0">
              <a:defRPr sz="1800"/>
            </a:pPr>
            <a:r>
              <a:rPr sz="1400"/>
              <a:t>“The words of this article are peremptory.  </a:t>
            </a:r>
          </a:p>
          <a:p>
            <a:pPr lvl="0">
              <a:defRPr sz="1800"/>
            </a:pPr>
            <a:endParaRPr sz="1400"/>
          </a:p>
          <a:p>
            <a:pPr lvl="0">
              <a:defRPr sz="1800"/>
            </a:pPr>
            <a:r>
              <a:rPr sz="1400"/>
              <a:t>“The Congress ‘shall call a convention.’  Nothing in this particular is left to the discretion of that body…  </a:t>
            </a:r>
          </a:p>
          <a:p>
            <a:pPr lvl="0">
              <a:defRPr sz="1800"/>
            </a:pPr>
            <a:r>
              <a:rPr sz="1400"/>
              <a:t> </a:t>
            </a:r>
          </a:p>
          <a:p>
            <a:pPr lvl="0">
              <a:defRPr sz="1800"/>
            </a:pPr>
            <a:r>
              <a:rPr sz="1400"/>
              <a:t>“We may safely rely on the disposition of the State legislatures to erect barriers against the encroachments of the national authority.”</a:t>
            </a:r>
          </a:p>
        </p:txBody>
      </p:sp>
    </p:spTree>
    <p:extLst>
      <p:ext uri="{BB962C8B-B14F-4D97-AF65-F5344CB8AC3E}">
        <p14:creationId xmlns:p14="http://schemas.microsoft.com/office/powerpoint/2010/main" val="262377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pPr lvl="0"/>
            <a:endParaRPr/>
          </a:p>
        </p:txBody>
      </p:sp>
      <p:sp>
        <p:nvSpPr>
          <p:cNvPr id="128" name="Shape 128"/>
          <p:cNvSpPr>
            <a:spLocks noGrp="1"/>
          </p:cNvSpPr>
          <p:nvPr>
            <p:ph type="body" sz="quarter" idx="1"/>
          </p:nvPr>
        </p:nvSpPr>
        <p:spPr>
          <a:prstGeom prst="rect">
            <a:avLst/>
          </a:prstGeom>
        </p:spPr>
        <p:txBody>
          <a:bodyPr/>
          <a:lstStyle>
            <a:lvl1pPr>
              <a:defRPr sz="1400"/>
            </a:lvl1pPr>
          </a:lstStyle>
          <a:p>
            <a:pPr lvl="0">
              <a:defRPr sz="1800"/>
            </a:pPr>
            <a:r>
              <a:t>George Mason warned that “no amendments of the proper kind would ever be obtained by the people, if the Government should become oppressive, as he verily believed would be the case.” </a:t>
            </a:r>
          </a:p>
        </p:txBody>
      </p:sp>
    </p:spTree>
    <p:extLst>
      <p:ext uri="{BB962C8B-B14F-4D97-AF65-F5344CB8AC3E}">
        <p14:creationId xmlns:p14="http://schemas.microsoft.com/office/powerpoint/2010/main" val="212208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r>
              <a:rPr sz="1400"/>
              <a:t>Impose Fiscal Restraints on the Federal Government,                               </a:t>
            </a:r>
          </a:p>
          <a:p>
            <a:pPr lvl="0">
              <a:defRPr sz="1800"/>
            </a:pPr>
            <a:r>
              <a:rPr sz="1400"/>
              <a:t>Limit the Power and Jurisdiction of the Federal Government, </a:t>
            </a:r>
          </a:p>
          <a:p>
            <a:pPr lvl="0">
              <a:defRPr sz="1800"/>
            </a:pPr>
            <a:r>
              <a:rPr sz="1400"/>
              <a:t>and Impose Term Limits on its Officials</a:t>
            </a:r>
          </a:p>
          <a:p>
            <a:pPr lvl="0">
              <a:defRPr sz="1800"/>
            </a:pPr>
            <a:endParaRPr sz="1400"/>
          </a:p>
          <a:p>
            <a:pPr lvl="0">
              <a:defRPr sz="1800"/>
            </a:pPr>
            <a:r>
              <a:rPr sz="1400"/>
              <a:t>Possible amendments:</a:t>
            </a:r>
          </a:p>
          <a:p>
            <a:pPr lvl="0">
              <a:defRPr sz="1800"/>
            </a:pPr>
            <a:r>
              <a:rPr sz="1400"/>
              <a:t>A balanced budget amendment</a:t>
            </a:r>
          </a:p>
          <a:p>
            <a:pPr lvl="0">
              <a:defRPr sz="1800"/>
            </a:pPr>
            <a:r>
              <a:rPr sz="1400"/>
              <a:t>Original Intent of the General Welfare Clause </a:t>
            </a:r>
          </a:p>
          <a:p>
            <a:pPr lvl="0">
              <a:defRPr sz="1800"/>
            </a:pPr>
            <a:r>
              <a:rPr sz="1400"/>
              <a:t>Original Intent of the Commerce Clause</a:t>
            </a:r>
          </a:p>
          <a:p>
            <a:pPr lvl="0">
              <a:defRPr sz="1800"/>
            </a:pPr>
            <a:r>
              <a:rPr sz="1400"/>
              <a:t>A prohibition of using international treaties and law to govern the domestic law of the United States</a:t>
            </a:r>
          </a:p>
          <a:p>
            <a:pPr lvl="0">
              <a:defRPr sz="1800"/>
            </a:pPr>
            <a:r>
              <a:rPr sz="1400"/>
              <a:t>A limitation on using Executive Orders and federal regulations to enact lawsImposing term limits on Congress and the Supreme Court</a:t>
            </a:r>
          </a:p>
          <a:p>
            <a:pPr lvl="0">
              <a:defRPr sz="1800"/>
            </a:pPr>
            <a:r>
              <a:rPr sz="1400"/>
              <a:t>Placing an upper limit on federal taxation</a:t>
            </a:r>
          </a:p>
          <a:p>
            <a:pPr lvl="0">
              <a:defRPr sz="1800"/>
            </a:pPr>
            <a:r>
              <a:rPr sz="1400"/>
              <a:t>Requiring the sunset of all existing federal taxes and a super-majority vote to replace them with new, fairer taxes</a:t>
            </a:r>
          </a:p>
        </p:txBody>
      </p:sp>
    </p:spTree>
    <p:extLst>
      <p:ext uri="{BB962C8B-B14F-4D97-AF65-F5344CB8AC3E}">
        <p14:creationId xmlns:p14="http://schemas.microsoft.com/office/powerpoint/2010/main" val="217094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pPr lvl="0"/>
            <a:endParaRPr/>
          </a:p>
        </p:txBody>
      </p:sp>
      <p:sp>
        <p:nvSpPr>
          <p:cNvPr id="169" name="Shape 169"/>
          <p:cNvSpPr>
            <a:spLocks noGrp="1"/>
          </p:cNvSpPr>
          <p:nvPr>
            <p:ph type="body" sz="quarter" idx="1"/>
          </p:nvPr>
        </p:nvSpPr>
        <p:spPr>
          <a:prstGeom prst="rect">
            <a:avLst/>
          </a:prstGeom>
        </p:spPr>
        <p:txBody>
          <a:bodyPr/>
          <a:lstStyle/>
          <a:p>
            <a:pPr lvl="0">
              <a:defRPr sz="1800"/>
            </a:pPr>
            <a:r>
              <a:rPr sz="2300" u="sng">
                <a:solidFill>
                  <a:srgbClr val="FBCA98"/>
                </a:solidFill>
                <a:uFill>
                  <a:solidFill>
                    <a:srgbClr val="FBCA98"/>
                  </a:solidFill>
                </a:uFill>
                <a:hlinkClick r:id="rId3"/>
              </a:rPr>
              <a:t>conventionofstates.com</a:t>
            </a:r>
            <a:endParaRPr sz="2300"/>
          </a:p>
          <a:p>
            <a:pPr lvl="0">
              <a:defRPr sz="1800"/>
            </a:pPr>
            <a:r>
              <a:rPr sz="2300" u="sng">
                <a:solidFill>
                  <a:srgbClr val="FBCA98"/>
                </a:solidFill>
                <a:uFill>
                  <a:solidFill>
                    <a:srgbClr val="FBCA98"/>
                  </a:solidFill>
                </a:uFill>
                <a:hlinkClick r:id="rId4"/>
              </a:rPr>
              <a:t>cosaction.com</a:t>
            </a:r>
            <a:r>
              <a:rPr sz="2300"/>
              <a:t> </a:t>
            </a:r>
          </a:p>
          <a:p>
            <a:pPr lvl="0">
              <a:defRPr sz="1800"/>
            </a:pPr>
            <a:r>
              <a:rPr sz="2300"/>
              <a:t>have the resources that YOU need to be successful!</a:t>
            </a:r>
          </a:p>
        </p:txBody>
      </p:sp>
    </p:spTree>
    <p:extLst>
      <p:ext uri="{BB962C8B-B14F-4D97-AF65-F5344CB8AC3E}">
        <p14:creationId xmlns:p14="http://schemas.microsoft.com/office/powerpoint/2010/main" val="4051010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pPr lvl="0"/>
            <a:endParaRPr/>
          </a:p>
        </p:txBody>
      </p:sp>
      <p:sp>
        <p:nvSpPr>
          <p:cNvPr id="191" name="Shape 191"/>
          <p:cNvSpPr>
            <a:spLocks noGrp="1"/>
          </p:cNvSpPr>
          <p:nvPr>
            <p:ph type="body" sz="quarter" idx="1"/>
          </p:nvPr>
        </p:nvSpPr>
        <p:spPr>
          <a:prstGeom prst="rect">
            <a:avLst/>
          </a:prstGeom>
        </p:spPr>
        <p:txBody>
          <a:bodyPr/>
          <a:lstStyle/>
          <a:p>
            <a:pPr lvl="0">
              <a:defRPr sz="1800"/>
            </a:pPr>
            <a:r>
              <a:rPr sz="2300"/>
              <a:t>Text “JOINCOS” to the number:  68398 to join our COS team.</a:t>
            </a:r>
          </a:p>
          <a:p>
            <a:pPr lvl="0">
              <a:defRPr sz="1800"/>
            </a:pPr>
            <a:r>
              <a:rPr sz="2300"/>
              <a:t>We NEED YOU to help, in any way that you can!  Thank you for working with us, to restore Constitutional Liberty- for our children and grandchildren!</a:t>
            </a:r>
          </a:p>
        </p:txBody>
      </p:sp>
    </p:spTree>
    <p:extLst>
      <p:ext uri="{BB962C8B-B14F-4D97-AF65-F5344CB8AC3E}">
        <p14:creationId xmlns:p14="http://schemas.microsoft.com/office/powerpoint/2010/main" val="190255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657350" y="4464027"/>
            <a:ext cx="6858000" cy="2393974"/>
          </a:xfrm>
          <a:prstGeom prst="rect">
            <a:avLst/>
          </a:prstGeom>
        </p:spPr>
        <p:txBody>
          <a:bodyPr anchor="t"/>
          <a:lstStyle>
            <a:lvl1pPr algn="r">
              <a:defRPr sz="7200" spc="-225">
                <a:solidFill>
                  <a:srgbClr val="F1F1F1"/>
                </a:solidFill>
                <a:effectLst>
                  <a:outerShdw blurRad="469900" dist="342900" dir="5400000" rotWithShape="0">
                    <a:srgbClr val="000000">
                      <a:alpha val="66000"/>
                    </a:srgbClr>
                  </a:outerShdw>
                </a:effectLst>
              </a:defRPr>
            </a:lvl1pPr>
          </a:lstStyle>
          <a:p>
            <a:pPr lvl="0">
              <a:defRPr sz="1800" spc="0">
                <a:solidFill>
                  <a:srgbClr val="000000"/>
                </a:solidFill>
                <a:effectLst/>
              </a:defRPr>
            </a:pPr>
            <a:r>
              <a:rPr sz="7200" spc="-225">
                <a:solidFill>
                  <a:srgbClr val="F1F1F1"/>
                </a:solidFill>
                <a:effectLst>
                  <a:outerShdw blurRad="469900" dist="342900" dir="5400000" rotWithShape="0">
                    <a:srgbClr val="000000">
                      <a:alpha val="66000"/>
                    </a:srgbClr>
                  </a:outerShdw>
                </a:effectLst>
              </a:rPr>
              <a:t>Click to edit Master title style</a:t>
            </a:r>
          </a:p>
        </p:txBody>
      </p:sp>
      <p:sp>
        <p:nvSpPr>
          <p:cNvPr id="7" name="Shape 7"/>
          <p:cNvSpPr>
            <a:spLocks noGrp="1"/>
          </p:cNvSpPr>
          <p:nvPr>
            <p:ph type="body" idx="1"/>
          </p:nvPr>
        </p:nvSpPr>
        <p:spPr>
          <a:xfrm>
            <a:off x="1657349" y="2115377"/>
            <a:ext cx="6858001" cy="2333024"/>
          </a:xfrm>
          <a:prstGeom prst="rect">
            <a:avLst/>
          </a:prstGeom>
        </p:spPr>
        <p:txBody>
          <a:bodyPr anchor="b"/>
          <a:lstStyle>
            <a:lvl1pPr marL="0" indent="0" algn="r">
              <a:buSzTx/>
              <a:buFontTx/>
              <a:buNone/>
              <a:defRPr>
                <a:solidFill>
                  <a:srgbClr val="CAEBF2"/>
                </a:solidFill>
              </a:defRPr>
            </a:lvl1pPr>
          </a:lstStyle>
          <a:p>
            <a:pPr lvl="0">
              <a:defRPr sz="1800">
                <a:solidFill>
                  <a:srgbClr val="000000"/>
                </a:solidFill>
              </a:defRPr>
            </a:pPr>
            <a:r>
              <a:rPr sz="2400">
                <a:solidFill>
                  <a:srgbClr val="CAEBF2"/>
                </a:solidFill>
              </a:rPr>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39" name="Shape 39"/>
          <p:cNvSpPr>
            <a:spLocks noGrp="1"/>
          </p:cNvSpPr>
          <p:nvPr>
            <p:ph type="title"/>
          </p:nvPr>
        </p:nvSpPr>
        <p:spPr>
          <a:xfrm>
            <a:off x="629841" y="2652660"/>
            <a:ext cx="7886701" cy="2533856"/>
          </a:xfrm>
          <a:prstGeom prst="rect">
            <a:avLst/>
          </a:prstGeom>
        </p:spPr>
        <p:txBody>
          <a:bodyPr anchor="b"/>
          <a:lstStyle>
            <a:lvl1pPr>
              <a:defRPr sz="2400"/>
            </a:lvl1pPr>
          </a:lstStyle>
          <a:p>
            <a:pPr lvl="0">
              <a:defRPr sz="1800">
                <a:solidFill>
                  <a:srgbClr val="000000"/>
                </a:solidFill>
              </a:defRPr>
            </a:pPr>
            <a:r>
              <a:rPr sz="2400">
                <a:solidFill>
                  <a:srgbClr val="F6F6F6"/>
                </a:solidFill>
              </a:rPr>
              <a:t>Click to edit Master title style</a:t>
            </a:r>
          </a:p>
        </p:txBody>
      </p:sp>
      <p:sp>
        <p:nvSpPr>
          <p:cNvPr id="40" name="Shape 40"/>
          <p:cNvSpPr>
            <a:spLocks noGrp="1"/>
          </p:cNvSpPr>
          <p:nvPr>
            <p:ph type="body" idx="1"/>
          </p:nvPr>
        </p:nvSpPr>
        <p:spPr>
          <a:xfrm>
            <a:off x="629841" y="5186515"/>
            <a:ext cx="7885510" cy="1671486"/>
          </a:xfrm>
          <a:prstGeom prst="rect">
            <a:avLst/>
          </a:prstGeom>
        </p:spPr>
        <p:txBody>
          <a:bodyPr/>
          <a:lstStyle>
            <a:lvl1pPr marL="0" indent="0">
              <a:buSzTx/>
              <a:buFontTx/>
              <a:buNone/>
              <a:defRPr sz="1200">
                <a:solidFill>
                  <a:srgbClr val="CAEBF2"/>
                </a:solidFill>
              </a:defRPr>
            </a:lvl1pPr>
          </a:lstStyle>
          <a:p>
            <a:pPr lvl="0">
              <a:defRPr sz="1800">
                <a:solidFill>
                  <a:srgbClr val="000000"/>
                </a:solidFill>
              </a:defRPr>
            </a:pPr>
            <a:r>
              <a:rPr sz="1200">
                <a:solidFill>
                  <a:srgbClr val="CAEBF2"/>
                </a:solidFill>
              </a:rPr>
              <a:t>Click to edit Master text styles</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43" name="Shape 43"/>
          <p:cNvSpPr>
            <a:spLocks noGrp="1"/>
          </p:cNvSpPr>
          <p:nvPr>
            <p:ph type="title"/>
          </p:nvPr>
        </p:nvSpPr>
        <p:spPr>
          <a:xfrm>
            <a:off x="629841" y="188912"/>
            <a:ext cx="7886701" cy="3886770"/>
          </a:xfrm>
          <a:prstGeom prst="rect">
            <a:avLst/>
          </a:prstGeom>
        </p:spPr>
        <p:txBody>
          <a:bodyPr/>
          <a:lstStyle>
            <a:lvl1pPr>
              <a:defRPr sz="2400"/>
            </a:lvl1pPr>
          </a:lstStyle>
          <a:p>
            <a:pPr lvl="0">
              <a:defRPr sz="1800">
                <a:solidFill>
                  <a:srgbClr val="000000"/>
                </a:solidFill>
              </a:defRPr>
            </a:pPr>
            <a:r>
              <a:rPr sz="2400">
                <a:solidFill>
                  <a:srgbClr val="F6F6F6"/>
                </a:solidFill>
              </a:rPr>
              <a:t>Click to edit Master title style</a:t>
            </a:r>
          </a:p>
        </p:txBody>
      </p:sp>
      <p:sp>
        <p:nvSpPr>
          <p:cNvPr id="44" name="Shape 44"/>
          <p:cNvSpPr>
            <a:spLocks noGrp="1"/>
          </p:cNvSpPr>
          <p:nvPr>
            <p:ph type="body" idx="1"/>
          </p:nvPr>
        </p:nvSpPr>
        <p:spPr>
          <a:xfrm>
            <a:off x="629841" y="4075681"/>
            <a:ext cx="7885510" cy="2329261"/>
          </a:xfrm>
          <a:prstGeom prst="rect">
            <a:avLst/>
          </a:prstGeom>
        </p:spPr>
        <p:txBody>
          <a:bodyPr anchor="ctr"/>
          <a:lstStyle>
            <a:lvl1pPr marL="0" indent="0">
              <a:buSzTx/>
              <a:buFontTx/>
              <a:buNone/>
              <a:defRPr sz="1200"/>
            </a:lvl1pPr>
          </a:lstStyle>
          <a:p>
            <a:pPr lvl="0">
              <a:defRPr sz="1800">
                <a:solidFill>
                  <a:srgbClr val="000000"/>
                </a:solidFill>
              </a:defRPr>
            </a:pPr>
            <a:r>
              <a:rPr sz="1200">
                <a:solidFill>
                  <a:srgbClr val="F6F6F6"/>
                </a:solidFill>
              </a:rPr>
              <a:t>Click to edit Master text styles</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47" name="Shape 47"/>
          <p:cNvSpPr>
            <a:spLocks noGrp="1"/>
          </p:cNvSpPr>
          <p:nvPr>
            <p:ph type="title"/>
          </p:nvPr>
        </p:nvSpPr>
        <p:spPr>
          <a:xfrm>
            <a:off x="1084658" y="357597"/>
            <a:ext cx="6977066" cy="3007960"/>
          </a:xfrm>
          <a:prstGeom prst="rect">
            <a:avLst/>
          </a:prstGeom>
        </p:spPr>
        <p:txBody>
          <a:bodyPr/>
          <a:lstStyle>
            <a:lvl1pPr>
              <a:defRPr sz="3300"/>
            </a:lvl1pPr>
          </a:lstStyle>
          <a:p>
            <a:pPr lvl="0">
              <a:defRPr sz="1800">
                <a:solidFill>
                  <a:srgbClr val="000000"/>
                </a:solidFill>
              </a:defRPr>
            </a:pPr>
            <a:r>
              <a:rPr sz="3300">
                <a:solidFill>
                  <a:srgbClr val="F6F6F6"/>
                </a:solidFill>
              </a:rPr>
              <a:t>Click to edit Master title style</a:t>
            </a:r>
          </a:p>
        </p:txBody>
      </p:sp>
      <p:sp>
        <p:nvSpPr>
          <p:cNvPr id="48" name="Shape 48"/>
          <p:cNvSpPr>
            <a:spLocks noGrp="1"/>
          </p:cNvSpPr>
          <p:nvPr>
            <p:ph type="body" idx="1"/>
          </p:nvPr>
        </p:nvSpPr>
        <p:spPr>
          <a:xfrm>
            <a:off x="1290484" y="3365556"/>
            <a:ext cx="6564225" cy="2263469"/>
          </a:xfrm>
          <a:prstGeom prst="rect">
            <a:avLst/>
          </a:prstGeom>
        </p:spPr>
        <p:txBody>
          <a:bodyPr/>
          <a:lstStyle>
            <a:lvl1pPr marL="0" indent="0">
              <a:buSzTx/>
              <a:buFontTx/>
              <a:buNone/>
              <a:defRPr sz="1000"/>
            </a:lvl1pPr>
          </a:lstStyle>
          <a:p>
            <a:pPr lvl="0">
              <a:defRPr sz="1800">
                <a:solidFill>
                  <a:srgbClr val="000000"/>
                </a:solidFill>
              </a:defRPr>
            </a:pPr>
            <a:r>
              <a:rPr sz="1000">
                <a:solidFill>
                  <a:srgbClr val="F6F6F6"/>
                </a:solidFill>
              </a:rPr>
              <a:t>Click to edit Master text styles</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50" name="Shape 50"/>
          <p:cNvSpPr/>
          <p:nvPr/>
        </p:nvSpPr>
        <p:spPr>
          <a:xfrm>
            <a:off x="833282" y="619236"/>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defRPr sz="6000" cap="all">
                <a:solidFill>
                  <a:srgbClr val="FFFFFF"/>
                </a:solidFill>
                <a:latin typeface="Arial"/>
                <a:ea typeface="Arial"/>
                <a:cs typeface="Arial"/>
                <a:sym typeface="Arial"/>
              </a:defRPr>
            </a:lvl1pPr>
          </a:lstStyle>
          <a:p>
            <a:pPr lvl="0">
              <a:defRPr sz="1800" cap="none">
                <a:solidFill>
                  <a:srgbClr val="000000"/>
                </a:solidFill>
              </a:defRPr>
            </a:pPr>
            <a:r>
              <a:rPr sz="6000" cap="all">
                <a:solidFill>
                  <a:srgbClr val="FFFFFF"/>
                </a:solidFill>
              </a:rPr>
              <a:t>“</a:t>
            </a:r>
          </a:p>
        </p:txBody>
      </p:sp>
      <p:sp>
        <p:nvSpPr>
          <p:cNvPr id="51" name="Shape 51"/>
          <p:cNvSpPr/>
          <p:nvPr/>
        </p:nvSpPr>
        <p:spPr>
          <a:xfrm>
            <a:off x="7828359" y="2575612"/>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pPr lvl="0">
              <a:defRPr sz="1800" cap="none">
                <a:solidFill>
                  <a:srgbClr val="000000"/>
                </a:solidFill>
              </a:defRPr>
            </a:pPr>
            <a:r>
              <a:rPr sz="6000" cap="all">
                <a:solidFill>
                  <a:srgbClr val="FFFFFF"/>
                </a:solidFill>
              </a:rPr>
              <a:t>”</a:t>
            </a: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53" name="Shape 53"/>
          <p:cNvSpPr>
            <a:spLocks noGrp="1"/>
          </p:cNvSpPr>
          <p:nvPr>
            <p:ph type="title"/>
          </p:nvPr>
        </p:nvSpPr>
        <p:spPr>
          <a:xfrm>
            <a:off x="629841" y="612468"/>
            <a:ext cx="7886701" cy="4226336"/>
          </a:xfrm>
          <a:prstGeom prst="rect">
            <a:avLst/>
          </a:prstGeom>
        </p:spPr>
        <p:txBody>
          <a:bodyPr anchor="b"/>
          <a:lstStyle>
            <a:lvl1pPr>
              <a:defRPr sz="4000"/>
            </a:lvl1pPr>
          </a:lstStyle>
          <a:p>
            <a:pPr lvl="0">
              <a:defRPr sz="1800">
                <a:solidFill>
                  <a:srgbClr val="000000"/>
                </a:solidFill>
              </a:defRPr>
            </a:pPr>
            <a:r>
              <a:rPr sz="4000">
                <a:solidFill>
                  <a:srgbClr val="F6F6F6"/>
                </a:solidFill>
              </a:rPr>
              <a:t>Click to edit Master title style</a:t>
            </a:r>
          </a:p>
        </p:txBody>
      </p:sp>
      <p:sp>
        <p:nvSpPr>
          <p:cNvPr id="54" name="Shape 54"/>
          <p:cNvSpPr>
            <a:spLocks noGrp="1"/>
          </p:cNvSpPr>
          <p:nvPr>
            <p:ph type="body" idx="1"/>
          </p:nvPr>
        </p:nvSpPr>
        <p:spPr>
          <a:xfrm>
            <a:off x="629841" y="4850581"/>
            <a:ext cx="7885510" cy="2007420"/>
          </a:xfrm>
          <a:prstGeom prst="rect">
            <a:avLst/>
          </a:prstGeom>
        </p:spPr>
        <p:txBody>
          <a:bodyPr/>
          <a:lstStyle>
            <a:lvl1pPr marL="0" indent="0">
              <a:buSzTx/>
              <a:buFontTx/>
              <a:buNone/>
              <a:defRPr sz="1200"/>
            </a:lvl1pPr>
          </a:lstStyle>
          <a:p>
            <a:pPr lvl="0">
              <a:defRPr sz="1800">
                <a:solidFill>
                  <a:srgbClr val="000000"/>
                </a:solidFill>
              </a:defRPr>
            </a:pPr>
            <a:r>
              <a:rPr sz="1200">
                <a:solidFill>
                  <a:srgbClr val="F6F6F6"/>
                </a:solidFill>
              </a:rPr>
              <a:t>Click to edit Master text styles</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Column">
    <p:spTree>
      <p:nvGrpSpPr>
        <p:cNvPr id="1" name=""/>
        <p:cNvGrpSpPr/>
        <p:nvPr/>
      </p:nvGrpSpPr>
      <p:grpSpPr>
        <a:xfrm>
          <a:off x="0" y="0"/>
          <a:ext cx="0" cy="0"/>
          <a:chOff x="0" y="0"/>
          <a:chExt cx="0" cy="0"/>
        </a:xfrm>
      </p:grpSpPr>
      <p:sp>
        <p:nvSpPr>
          <p:cNvPr id="57" name="Shape 57"/>
          <p:cNvSpPr>
            <a:spLocks noGrp="1"/>
          </p:cNvSpPr>
          <p:nvPr>
            <p:ph type="title"/>
          </p:nvPr>
        </p:nvSpPr>
        <p:spPr>
          <a:xfrm>
            <a:off x="628650" y="330843"/>
            <a:ext cx="7886700" cy="1394129"/>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58" name="Shape 58"/>
          <p:cNvSpPr>
            <a:spLocks noGrp="1"/>
          </p:cNvSpPr>
          <p:nvPr>
            <p:ph type="body" idx="1"/>
          </p:nvPr>
        </p:nvSpPr>
        <p:spPr>
          <a:xfrm>
            <a:off x="1002960" y="1724971"/>
            <a:ext cx="2210151" cy="737242"/>
          </a:xfrm>
          <a:prstGeom prst="rect">
            <a:avLst/>
          </a:prstGeom>
        </p:spPr>
        <p:txBody>
          <a:bodyPr anchor="b">
            <a:noAutofit/>
          </a:bodyPr>
          <a:lstStyle>
            <a:lvl1pPr marL="0" indent="0">
              <a:buSzTx/>
              <a:buFontTx/>
              <a:buNone/>
              <a:defRPr sz="1800">
                <a:solidFill>
                  <a:srgbClr val="CAEBF2"/>
                </a:solidFill>
              </a:defRPr>
            </a:lvl1pPr>
          </a:lstStyle>
          <a:p>
            <a:pPr lvl="0">
              <a:defRPr>
                <a:solidFill>
                  <a:srgbClr val="000000"/>
                </a:solidFill>
              </a:defRPr>
            </a:pPr>
            <a:r>
              <a:rPr>
                <a:solidFill>
                  <a:srgbClr val="CAEBF2"/>
                </a:solidFill>
              </a:rPr>
              <a:t>Click to edit Master text styles</a:t>
            </a:r>
          </a:p>
        </p:txBody>
      </p:sp>
      <p:sp>
        <p:nvSpPr>
          <p:cNvPr id="59" name="Shape 5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Picture Column">
    <p:spTree>
      <p:nvGrpSpPr>
        <p:cNvPr id="1" name=""/>
        <p:cNvGrpSpPr/>
        <p:nvPr/>
      </p:nvGrpSpPr>
      <p:grpSpPr>
        <a:xfrm>
          <a:off x="0" y="0"/>
          <a:ext cx="0" cy="0"/>
          <a:chOff x="0" y="0"/>
          <a:chExt cx="0" cy="0"/>
        </a:xfrm>
      </p:grpSpPr>
      <p:sp>
        <p:nvSpPr>
          <p:cNvPr id="61" name="Shape 61"/>
          <p:cNvSpPr>
            <a:spLocks noGrp="1"/>
          </p:cNvSpPr>
          <p:nvPr>
            <p:ph type="title"/>
          </p:nvPr>
        </p:nvSpPr>
        <p:spPr>
          <a:xfrm>
            <a:off x="628650" y="0"/>
            <a:ext cx="7886700" cy="2055815"/>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62" name="Shape 62"/>
          <p:cNvSpPr>
            <a:spLocks noGrp="1"/>
          </p:cNvSpPr>
          <p:nvPr>
            <p:ph type="body" idx="1"/>
          </p:nvPr>
        </p:nvSpPr>
        <p:spPr>
          <a:xfrm>
            <a:off x="999064" y="2583003"/>
            <a:ext cx="2205039" cy="2290763"/>
          </a:xfrm>
          <a:prstGeom prst="rect">
            <a:avLst/>
          </a:prstGeom>
        </p:spPr>
        <p:txBody>
          <a:bodyPr anchor="b">
            <a:noAutofit/>
          </a:bodyPr>
          <a:lstStyle>
            <a:lvl1pPr marL="0" indent="0">
              <a:buSzTx/>
              <a:buFontTx/>
              <a:buNone/>
              <a:defRPr sz="1800"/>
            </a:lvl1pPr>
          </a:lstStyle>
          <a:p>
            <a:pPr lvl="0">
              <a:defRPr>
                <a:solidFill>
                  <a:srgbClr val="000000"/>
                </a:solidFill>
              </a:defRPr>
            </a:pPr>
            <a:r>
              <a:rPr>
                <a:solidFill>
                  <a:srgbClr val="F6F6F6"/>
                </a:solidFill>
              </a:rPr>
              <a:t>Click to edit Master text styles</a:t>
            </a:r>
          </a:p>
        </p:txBody>
      </p:sp>
      <p:sp>
        <p:nvSpPr>
          <p:cNvPr id="63" name="Shape 6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66" name="Shape 66"/>
          <p:cNvSpPr>
            <a:spLocks noGrp="1"/>
          </p:cNvSpPr>
          <p:nvPr>
            <p:ph type="body" idx="1"/>
          </p:nvPr>
        </p:nvSpPr>
        <p:spPr>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67" name="Shape 6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69" name="Shape 69"/>
          <p:cNvSpPr>
            <a:spLocks noGrp="1"/>
          </p:cNvSpPr>
          <p:nvPr>
            <p:ph type="title"/>
          </p:nvPr>
        </p:nvSpPr>
        <p:spPr>
          <a:xfrm>
            <a:off x="6543675" y="0"/>
            <a:ext cx="1971675" cy="6542088"/>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70" name="Shape 70"/>
          <p:cNvSpPr>
            <a:spLocks noGrp="1"/>
          </p:cNvSpPr>
          <p:nvPr>
            <p:ph type="body" idx="1"/>
          </p:nvPr>
        </p:nvSpPr>
        <p:spPr>
          <a:xfrm>
            <a:off x="628650" y="365125"/>
            <a:ext cx="5800725" cy="6492875"/>
          </a:xfrm>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71" name="Shape 7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with Picture">
    <p:spTree>
      <p:nvGrpSpPr>
        <p:cNvPr id="1" name=""/>
        <p:cNvGrpSpPr/>
        <p:nvPr/>
      </p:nvGrpSpPr>
      <p:grpSpPr>
        <a:xfrm>
          <a:off x="0" y="0"/>
          <a:ext cx="0" cy="0"/>
          <a:chOff x="0" y="0"/>
          <a:chExt cx="0" cy="0"/>
        </a:xfrm>
      </p:grpSpPr>
      <p:sp>
        <p:nvSpPr>
          <p:cNvPr id="73" name="Shape 73"/>
          <p:cNvSpPr>
            <a:spLocks noGrp="1"/>
          </p:cNvSpPr>
          <p:nvPr>
            <p:ph type="title"/>
          </p:nvPr>
        </p:nvSpPr>
        <p:spPr>
          <a:xfrm>
            <a:off x="524434" y="4953000"/>
            <a:ext cx="8095131" cy="857250"/>
          </a:xfrm>
          <a:prstGeom prst="rect">
            <a:avLst/>
          </a:prstGeom>
        </p:spPr>
        <p:txBody>
          <a:bodyPr anchor="b">
            <a:noAutofit/>
          </a:bodyPr>
          <a:lstStyle>
            <a:lvl1pPr>
              <a:defRPr sz="5400">
                <a:solidFill>
                  <a:srgbClr val="94D7E4"/>
                </a:solidFill>
                <a:effectLst>
                  <a:outerShdw blurRad="50800" dist="38100" dir="2700000" rotWithShape="0">
                    <a:srgbClr val="000000">
                      <a:alpha val="40000"/>
                    </a:srgbClr>
                  </a:outerShdw>
                </a:effectLst>
              </a:defRPr>
            </a:lvl1pPr>
          </a:lstStyle>
          <a:p>
            <a:pPr lvl="0">
              <a:defRPr sz="1800">
                <a:solidFill>
                  <a:srgbClr val="000000"/>
                </a:solidFill>
                <a:effectLst/>
              </a:defRPr>
            </a:pPr>
            <a:r>
              <a:rPr sz="5400">
                <a:solidFill>
                  <a:srgbClr val="94D7E4"/>
                </a:solidFill>
                <a:effectLst>
                  <a:outerShdw blurRad="50800" dist="38100" dir="2700000" rotWithShape="0">
                    <a:srgbClr val="000000">
                      <a:alpha val="40000"/>
                    </a:srgbClr>
                  </a:outerShdw>
                </a:effectLst>
              </a:rPr>
              <a:t>Click to edit Master title style</a:t>
            </a:r>
          </a:p>
        </p:txBody>
      </p:sp>
      <p:sp>
        <p:nvSpPr>
          <p:cNvPr id="74" name="Shape 74"/>
          <p:cNvSpPr>
            <a:spLocks noGrp="1"/>
          </p:cNvSpPr>
          <p:nvPr>
            <p:ph type="body" idx="1"/>
          </p:nvPr>
        </p:nvSpPr>
        <p:spPr>
          <a:xfrm>
            <a:off x="524434" y="5791200"/>
            <a:ext cx="8095131" cy="507201"/>
          </a:xfrm>
          <a:prstGeom prst="rect">
            <a:avLst/>
          </a:prstGeom>
        </p:spPr>
        <p:txBody>
          <a:bodyPr/>
          <a:lstStyle>
            <a:lvl1pPr marL="0" indent="0" algn="ctr">
              <a:spcBef>
                <a:spcPts val="0"/>
              </a:spcBef>
              <a:buSzTx/>
              <a:buFontTx/>
              <a:buNone/>
              <a:defRPr sz="1800">
                <a:solidFill>
                  <a:srgbClr val="94D7E4"/>
                </a:solidFill>
                <a:effectLst>
                  <a:outerShdw blurRad="50800" dist="38100" dir="2700000" rotWithShape="0">
                    <a:srgbClr val="000000">
                      <a:alpha val="40000"/>
                    </a:srgbClr>
                  </a:outerShdw>
                </a:effectLst>
              </a:defRPr>
            </a:lvl1pPr>
          </a:lstStyle>
          <a:p>
            <a:pPr lvl="0">
              <a:defRPr>
                <a:solidFill>
                  <a:srgbClr val="000000"/>
                </a:solidFill>
                <a:effectLst/>
              </a:defRPr>
            </a:pPr>
            <a:r>
              <a:rPr>
                <a:solidFill>
                  <a:srgbClr val="94D7E4"/>
                </a:solidFill>
                <a:effectLst>
                  <a:outerShdw blurRad="50800" dist="38100" dir="2700000" rotWithShape="0">
                    <a:srgbClr val="000000">
                      <a:alpha val="40000"/>
                    </a:srgbClr>
                  </a:outerShdw>
                </a:effectLst>
              </a:rPr>
              <a:t>Click to edit Master subtitle style</a:t>
            </a:r>
          </a:p>
        </p:txBody>
      </p:sp>
      <p:sp>
        <p:nvSpPr>
          <p:cNvPr id="75" name="Shape 75"/>
          <p:cNvSpPr>
            <a:spLocks noGrp="1"/>
          </p:cNvSpPr>
          <p:nvPr>
            <p:ph type="sldNum" sz="quarter" idx="2"/>
          </p:nvPr>
        </p:nvSpPr>
        <p:spPr>
          <a:xfrm>
            <a:off x="6553200" y="6316713"/>
            <a:ext cx="2133600" cy="288824"/>
          </a:xfrm>
          <a:prstGeom prst="rect">
            <a:avLst/>
          </a:prstGeom>
        </p:spPr>
        <p:txBody>
          <a:bodyPr/>
          <a:lstStyle>
            <a:lvl1pPr>
              <a:defRPr sz="1400">
                <a:solidFill>
                  <a:srgbClr val="49BBD1"/>
                </a:solidFill>
              </a:defRPr>
            </a:lvl1p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11" name="Shape 11"/>
          <p:cNvSpPr>
            <a:spLocks noGrp="1"/>
          </p:cNvSpPr>
          <p:nvPr>
            <p:ph type="body" idx="1"/>
          </p:nvPr>
        </p:nvSpPr>
        <p:spPr>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640899" y="4464027"/>
            <a:ext cx="6858001" cy="2393974"/>
          </a:xfrm>
          <a:prstGeom prst="rect">
            <a:avLst/>
          </a:prstGeom>
        </p:spPr>
        <p:txBody>
          <a:bodyPr anchor="t"/>
          <a:lstStyle>
            <a:lvl1pPr>
              <a:defRPr sz="7200" spc="-225">
                <a:solidFill>
                  <a:srgbClr val="F1F1F1"/>
                </a:solidFill>
                <a:effectLst>
                  <a:outerShdw blurRad="469900" dist="342900" dir="5400000" rotWithShape="0">
                    <a:srgbClr val="000000">
                      <a:alpha val="66000"/>
                    </a:srgbClr>
                  </a:outerShdw>
                </a:effectLst>
              </a:defRPr>
            </a:lvl1pPr>
          </a:lstStyle>
          <a:p>
            <a:pPr lvl="0">
              <a:defRPr sz="1800" spc="0">
                <a:solidFill>
                  <a:srgbClr val="000000"/>
                </a:solidFill>
                <a:effectLst/>
              </a:defRPr>
            </a:pPr>
            <a:r>
              <a:rPr sz="7200" spc="-225">
                <a:solidFill>
                  <a:srgbClr val="F1F1F1"/>
                </a:solidFill>
                <a:effectLst>
                  <a:outerShdw blurRad="469900" dist="342900" dir="5400000" rotWithShape="0">
                    <a:srgbClr val="000000">
                      <a:alpha val="66000"/>
                    </a:srgbClr>
                  </a:outerShdw>
                </a:effectLst>
              </a:rPr>
              <a:t>Click to edit Master title style</a:t>
            </a:r>
          </a:p>
        </p:txBody>
      </p:sp>
      <p:sp>
        <p:nvSpPr>
          <p:cNvPr id="15" name="Shape 15"/>
          <p:cNvSpPr>
            <a:spLocks noGrp="1"/>
          </p:cNvSpPr>
          <p:nvPr>
            <p:ph type="body" idx="1"/>
          </p:nvPr>
        </p:nvSpPr>
        <p:spPr>
          <a:xfrm>
            <a:off x="640899" y="2115377"/>
            <a:ext cx="6858001" cy="2332323"/>
          </a:xfrm>
          <a:prstGeom prst="rect">
            <a:avLst/>
          </a:prstGeom>
        </p:spPr>
        <p:txBody>
          <a:bodyPr anchor="b"/>
          <a:lstStyle>
            <a:lvl1pPr marL="0" indent="0">
              <a:buSzTx/>
              <a:buFontTx/>
              <a:buNone/>
              <a:defRPr>
                <a:solidFill>
                  <a:srgbClr val="CAEBF2"/>
                </a:solidFill>
              </a:defRPr>
            </a:lvl1pPr>
          </a:lstStyle>
          <a:p>
            <a:pPr lvl="0">
              <a:defRPr sz="1800">
                <a:solidFill>
                  <a:srgbClr val="000000"/>
                </a:solidFill>
              </a:defRPr>
            </a:pPr>
            <a:r>
              <a:rPr sz="2400">
                <a:solidFill>
                  <a:srgbClr val="CAEBF2"/>
                </a:solidFill>
              </a:rPr>
              <a:t>Click to edit Master subtitle style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19" name="Shape 19"/>
          <p:cNvSpPr>
            <a:spLocks noGrp="1"/>
          </p:cNvSpPr>
          <p:nvPr>
            <p:ph type="body" idx="1"/>
          </p:nvPr>
        </p:nvSpPr>
        <p:spPr>
          <a:xfrm>
            <a:off x="839999" y="1825625"/>
            <a:ext cx="3768913" cy="5032375"/>
          </a:xfrm>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629841" y="365125"/>
            <a:ext cx="7886701" cy="1325564"/>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23" name="Shape 23"/>
          <p:cNvSpPr>
            <a:spLocks noGrp="1"/>
          </p:cNvSpPr>
          <p:nvPr>
            <p:ph type="body" idx="1"/>
          </p:nvPr>
        </p:nvSpPr>
        <p:spPr>
          <a:xfrm>
            <a:off x="839999" y="1681163"/>
            <a:ext cx="3768913" cy="823913"/>
          </a:xfrm>
          <a:prstGeom prst="rect">
            <a:avLst/>
          </a:prstGeom>
        </p:spPr>
        <p:txBody>
          <a:bodyPr anchor="b"/>
          <a:lstStyle>
            <a:lvl1pPr marL="0" indent="0">
              <a:buSzTx/>
              <a:buFontTx/>
              <a:buNone/>
              <a:defRPr sz="2000">
                <a:solidFill>
                  <a:srgbClr val="CAEBF2"/>
                </a:solidFill>
              </a:defRPr>
            </a:lvl1pPr>
          </a:lstStyle>
          <a:p>
            <a:pPr lvl="0">
              <a:defRPr sz="1800">
                <a:solidFill>
                  <a:srgbClr val="000000"/>
                </a:solidFill>
              </a:defRPr>
            </a:pPr>
            <a:r>
              <a:rPr sz="2000">
                <a:solidFill>
                  <a:srgbClr val="CAEBF2"/>
                </a:solidFill>
              </a:rPr>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628650" y="365125"/>
            <a:ext cx="7886700" cy="1325564"/>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629841" y="0"/>
            <a:ext cx="2949178" cy="2057400"/>
          </a:xfrm>
          <a:prstGeom prst="rect">
            <a:avLst/>
          </a:prstGeom>
        </p:spPr>
        <p:txBody>
          <a:bodyPr anchor="b"/>
          <a:lstStyle>
            <a:lvl1pPr>
              <a:defRPr sz="2400"/>
            </a:lvl1pPr>
          </a:lstStyle>
          <a:p>
            <a:pPr lvl="0">
              <a:defRPr sz="1800">
                <a:solidFill>
                  <a:srgbClr val="000000"/>
                </a:solidFill>
              </a:defRPr>
            </a:pPr>
            <a:r>
              <a:rPr sz="2400">
                <a:solidFill>
                  <a:srgbClr val="F6F6F6"/>
                </a:solidFill>
              </a:rPr>
              <a:t>Click to edit Master title style</a:t>
            </a:r>
          </a:p>
        </p:txBody>
      </p:sp>
      <p:sp>
        <p:nvSpPr>
          <p:cNvPr id="32" name="Shape 32"/>
          <p:cNvSpPr>
            <a:spLocks noGrp="1"/>
          </p:cNvSpPr>
          <p:nvPr>
            <p:ph type="body" idx="1"/>
          </p:nvPr>
        </p:nvSpPr>
        <p:spPr>
          <a:xfrm>
            <a:off x="3887391" y="987425"/>
            <a:ext cx="4629151" cy="5870576"/>
          </a:xfrm>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629841" y="0"/>
            <a:ext cx="2949178" cy="2057400"/>
          </a:xfrm>
          <a:prstGeom prst="rect">
            <a:avLst/>
          </a:prstGeom>
        </p:spPr>
        <p:txBody>
          <a:bodyPr anchor="b"/>
          <a:lstStyle>
            <a:lvl1pPr>
              <a:defRPr sz="2400"/>
            </a:lvl1pPr>
          </a:lstStyle>
          <a:p>
            <a:pPr lvl="0">
              <a:defRPr sz="1800">
                <a:solidFill>
                  <a:srgbClr val="000000"/>
                </a:solidFill>
              </a:defRPr>
            </a:pPr>
            <a:r>
              <a:rPr sz="2400">
                <a:solidFill>
                  <a:srgbClr val="F6F6F6"/>
                </a:solidFill>
              </a:rPr>
              <a:t>Click to edit Master title style</a:t>
            </a:r>
          </a:p>
        </p:txBody>
      </p:sp>
      <p:sp>
        <p:nvSpPr>
          <p:cNvPr id="36" name="Shape 36"/>
          <p:cNvSpPr>
            <a:spLocks noGrp="1"/>
          </p:cNvSpPr>
          <p:nvPr>
            <p:ph type="body" idx="1"/>
          </p:nvPr>
        </p:nvSpPr>
        <p:spPr>
          <a:xfrm>
            <a:off x="839999" y="2057400"/>
            <a:ext cx="2739021" cy="4800600"/>
          </a:xfrm>
          <a:prstGeom prst="rect">
            <a:avLst/>
          </a:prstGeom>
        </p:spPr>
        <p:txBody>
          <a:bodyPr/>
          <a:lstStyle>
            <a:lvl1pPr marL="0" indent="0">
              <a:buSzTx/>
              <a:buFontTx/>
              <a:buNone/>
              <a:defRPr sz="1400">
                <a:solidFill>
                  <a:srgbClr val="CAEBF2"/>
                </a:solidFill>
              </a:defRPr>
            </a:lvl1pPr>
          </a:lstStyle>
          <a:p>
            <a:pPr lvl="0">
              <a:defRPr sz="1800">
                <a:solidFill>
                  <a:srgbClr val="000000"/>
                </a:solidFill>
              </a:defRPr>
            </a:pPr>
            <a:r>
              <a:rPr sz="1400">
                <a:solidFill>
                  <a:srgbClr val="CAEBF2"/>
                </a:solidFill>
              </a:rPr>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28650" y="230190"/>
            <a:ext cx="7886700" cy="159543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solidFill>
                  <a:srgbClr val="000000"/>
                </a:solidFill>
              </a:defRPr>
            </a:pPr>
            <a:r>
              <a:rPr sz="4400">
                <a:solidFill>
                  <a:srgbClr val="F6F6F6"/>
                </a:solidFill>
              </a:rPr>
              <a:t>Click to edit Master title style</a:t>
            </a:r>
          </a:p>
        </p:txBody>
      </p:sp>
      <p:sp>
        <p:nvSpPr>
          <p:cNvPr id="3" name="Shape 3"/>
          <p:cNvSpPr>
            <a:spLocks noGrp="1"/>
          </p:cNvSpPr>
          <p:nvPr>
            <p:ph type="body" idx="1"/>
          </p:nvPr>
        </p:nvSpPr>
        <p:spPr>
          <a:xfrm>
            <a:off x="839999" y="1825625"/>
            <a:ext cx="7675352"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4" name="Shape 4"/>
          <p:cNvSpPr>
            <a:spLocks noGrp="1"/>
          </p:cNvSpPr>
          <p:nvPr>
            <p:ph type="sldNum" sz="quarter" idx="2"/>
          </p:nvPr>
        </p:nvSpPr>
        <p:spPr>
          <a:xfrm>
            <a:off x="6457950" y="6431563"/>
            <a:ext cx="2057400" cy="214702"/>
          </a:xfrm>
          <a:prstGeom prst="rect">
            <a:avLst/>
          </a:prstGeom>
          <a:ln w="12700">
            <a:miter lim="400000"/>
          </a:ln>
        </p:spPr>
        <p:txBody>
          <a:bodyPr lIns="45719" rIns="45719" anchor="ctr">
            <a:spAutoFit/>
          </a:bodyPr>
          <a:lstStyle>
            <a:lvl1pPr algn="r">
              <a:defRPr sz="900">
                <a:solidFill>
                  <a:srgbClr val="F6F6F6"/>
                </a:solidFill>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22" name="click.wav"/>
          </p:stSnd>
        </p:sndAc>
      </p:transition>
    </mc:Fallback>
  </mc:AlternateContent>
  <p:txStyles>
    <p:titleStyle>
      <a:lvl1pPr defTabSz="685800">
        <a:lnSpc>
          <a:spcPct val="90000"/>
        </a:lnSpc>
        <a:defRPr sz="4400">
          <a:solidFill>
            <a:srgbClr val="F6F6F6"/>
          </a:solidFill>
          <a:latin typeface="Corbel"/>
          <a:ea typeface="Corbel"/>
          <a:cs typeface="Corbel"/>
          <a:sym typeface="Corbel"/>
        </a:defRPr>
      </a:lvl1pPr>
      <a:lvl2pPr defTabSz="685800">
        <a:lnSpc>
          <a:spcPct val="90000"/>
        </a:lnSpc>
        <a:defRPr sz="4400">
          <a:solidFill>
            <a:srgbClr val="F6F6F6"/>
          </a:solidFill>
          <a:latin typeface="Corbel"/>
          <a:ea typeface="Corbel"/>
          <a:cs typeface="Corbel"/>
          <a:sym typeface="Corbel"/>
        </a:defRPr>
      </a:lvl2pPr>
      <a:lvl3pPr defTabSz="685800">
        <a:lnSpc>
          <a:spcPct val="90000"/>
        </a:lnSpc>
        <a:defRPr sz="4400">
          <a:solidFill>
            <a:srgbClr val="F6F6F6"/>
          </a:solidFill>
          <a:latin typeface="Corbel"/>
          <a:ea typeface="Corbel"/>
          <a:cs typeface="Corbel"/>
          <a:sym typeface="Corbel"/>
        </a:defRPr>
      </a:lvl3pPr>
      <a:lvl4pPr defTabSz="685800">
        <a:lnSpc>
          <a:spcPct val="90000"/>
        </a:lnSpc>
        <a:defRPr sz="4400">
          <a:solidFill>
            <a:srgbClr val="F6F6F6"/>
          </a:solidFill>
          <a:latin typeface="Corbel"/>
          <a:ea typeface="Corbel"/>
          <a:cs typeface="Corbel"/>
          <a:sym typeface="Corbel"/>
        </a:defRPr>
      </a:lvl4pPr>
      <a:lvl5pPr defTabSz="685800">
        <a:lnSpc>
          <a:spcPct val="90000"/>
        </a:lnSpc>
        <a:defRPr sz="4400">
          <a:solidFill>
            <a:srgbClr val="F6F6F6"/>
          </a:solidFill>
          <a:latin typeface="Corbel"/>
          <a:ea typeface="Corbel"/>
          <a:cs typeface="Corbel"/>
          <a:sym typeface="Corbel"/>
        </a:defRPr>
      </a:lvl5pPr>
      <a:lvl6pPr defTabSz="685800">
        <a:lnSpc>
          <a:spcPct val="90000"/>
        </a:lnSpc>
        <a:defRPr sz="4400">
          <a:solidFill>
            <a:srgbClr val="F6F6F6"/>
          </a:solidFill>
          <a:latin typeface="Corbel"/>
          <a:ea typeface="Corbel"/>
          <a:cs typeface="Corbel"/>
          <a:sym typeface="Corbel"/>
        </a:defRPr>
      </a:lvl6pPr>
      <a:lvl7pPr defTabSz="685800">
        <a:lnSpc>
          <a:spcPct val="90000"/>
        </a:lnSpc>
        <a:defRPr sz="4400">
          <a:solidFill>
            <a:srgbClr val="F6F6F6"/>
          </a:solidFill>
          <a:latin typeface="Corbel"/>
          <a:ea typeface="Corbel"/>
          <a:cs typeface="Corbel"/>
          <a:sym typeface="Corbel"/>
        </a:defRPr>
      </a:lvl7pPr>
      <a:lvl8pPr defTabSz="685800">
        <a:lnSpc>
          <a:spcPct val="90000"/>
        </a:lnSpc>
        <a:defRPr sz="4400">
          <a:solidFill>
            <a:srgbClr val="F6F6F6"/>
          </a:solidFill>
          <a:latin typeface="Corbel"/>
          <a:ea typeface="Corbel"/>
          <a:cs typeface="Corbel"/>
          <a:sym typeface="Corbel"/>
        </a:defRPr>
      </a:lvl8pPr>
      <a:lvl9pPr defTabSz="685800">
        <a:lnSpc>
          <a:spcPct val="90000"/>
        </a:lnSpc>
        <a:defRPr sz="4400">
          <a:solidFill>
            <a:srgbClr val="F6F6F6"/>
          </a:solidFill>
          <a:latin typeface="Corbel"/>
          <a:ea typeface="Corbel"/>
          <a:cs typeface="Corbel"/>
          <a:sym typeface="Corbel"/>
        </a:defRPr>
      </a:lvl9pPr>
    </p:titleStyle>
    <p:bodyStyle>
      <a:lvl1pPr marL="171450" indent="-171450"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1pPr>
      <a:lvl2pPr marL="548640" indent="-205740"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2pPr>
      <a:lvl3pPr marL="942975" indent="-257175"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3pPr>
      <a:lvl4pPr marL="13226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4pPr>
      <a:lvl5pPr marL="16655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5pPr>
      <a:lvl6pPr marL="20310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6pPr>
      <a:lvl7pPr marL="23739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7pPr>
      <a:lvl8pPr marL="27168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8pPr>
      <a:lvl9pPr marL="30597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9pPr>
    </p:bodyStyle>
    <p:otherStyle>
      <a:lvl1pPr algn="r">
        <a:defRPr sz="900">
          <a:solidFill>
            <a:schemeClr val="tx1"/>
          </a:solidFill>
          <a:latin typeface="+mn-lt"/>
          <a:ea typeface="+mn-ea"/>
          <a:cs typeface="+mn-cs"/>
          <a:sym typeface="Arial"/>
        </a:defRPr>
      </a:lvl1pPr>
      <a:lvl2pPr indent="457200" algn="r">
        <a:defRPr sz="900">
          <a:solidFill>
            <a:schemeClr val="tx1"/>
          </a:solidFill>
          <a:latin typeface="+mn-lt"/>
          <a:ea typeface="+mn-ea"/>
          <a:cs typeface="+mn-cs"/>
          <a:sym typeface="Arial"/>
        </a:defRPr>
      </a:lvl2pPr>
      <a:lvl3pPr indent="914400" algn="r">
        <a:defRPr sz="900">
          <a:solidFill>
            <a:schemeClr val="tx1"/>
          </a:solidFill>
          <a:latin typeface="+mn-lt"/>
          <a:ea typeface="+mn-ea"/>
          <a:cs typeface="+mn-cs"/>
          <a:sym typeface="Arial"/>
        </a:defRPr>
      </a:lvl3pPr>
      <a:lvl4pPr indent="1371600" algn="r">
        <a:defRPr sz="900">
          <a:solidFill>
            <a:schemeClr val="tx1"/>
          </a:solidFill>
          <a:latin typeface="+mn-lt"/>
          <a:ea typeface="+mn-ea"/>
          <a:cs typeface="+mn-cs"/>
          <a:sym typeface="Arial"/>
        </a:defRPr>
      </a:lvl4pPr>
      <a:lvl5pPr indent="1828800" algn="r">
        <a:defRPr sz="900">
          <a:solidFill>
            <a:schemeClr val="tx1"/>
          </a:solidFill>
          <a:latin typeface="+mn-lt"/>
          <a:ea typeface="+mn-ea"/>
          <a:cs typeface="+mn-cs"/>
          <a:sym typeface="Arial"/>
        </a:defRPr>
      </a:lvl5pPr>
      <a:lvl6pPr indent="2286000" algn="r">
        <a:defRPr sz="900">
          <a:solidFill>
            <a:schemeClr val="tx1"/>
          </a:solidFill>
          <a:latin typeface="+mn-lt"/>
          <a:ea typeface="+mn-ea"/>
          <a:cs typeface="+mn-cs"/>
          <a:sym typeface="Arial"/>
        </a:defRPr>
      </a:lvl6pPr>
      <a:lvl7pPr indent="2743200" algn="r">
        <a:defRPr sz="900">
          <a:solidFill>
            <a:schemeClr val="tx1"/>
          </a:solidFill>
          <a:latin typeface="+mn-lt"/>
          <a:ea typeface="+mn-ea"/>
          <a:cs typeface="+mn-cs"/>
          <a:sym typeface="Arial"/>
        </a:defRPr>
      </a:lvl7pPr>
      <a:lvl8pPr indent="3200400" algn="r">
        <a:defRPr sz="900">
          <a:solidFill>
            <a:schemeClr val="tx1"/>
          </a:solidFill>
          <a:latin typeface="+mn-lt"/>
          <a:ea typeface="+mn-ea"/>
          <a:cs typeface="+mn-cs"/>
          <a:sym typeface="Arial"/>
        </a:defRPr>
      </a:lvl8pPr>
      <a:lvl9pPr indent="3657600" algn="r">
        <a:defRPr sz="9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qmtfLVe_6_g" TargetMode="External"/><Relationship Id="rId6" Type="http://schemas.openxmlformats.org/officeDocument/2006/relationships/audio" Target="NUL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audio" Target="NULL"/></Relationships>
</file>

<file path=ppt/slides/_rels/slide13.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audio" Target="NULL"/></Relationships>
</file>

<file path=ppt/slides/_rels/slide15.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NULL"/></Relationships>
</file>

<file path=ppt/slides/_rels/slide17.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audio" Target="NUL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audio"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audio" Target="NULL"/></Relationships>
</file>

<file path=ppt/slides/_rels/slide20.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audio"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audio" Target="NUL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audio"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audio"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audio" Target="NULL"/></Relationships>
</file>

<file path=ppt/slides/_rels/slide28.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NULL"/></Relationships>
</file>

<file path=ppt/slides/_rels/slide30.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audio" Target="NULL"/><Relationship Id="rId2" Type="http://schemas.openxmlformats.org/officeDocument/2006/relationships/image" Target="../media/image21.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audio" Target="NUL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audio" Target="NUL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audio" Target="NUL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_SwllkfnRjM3sSKPiMTAcoXb1jEBw7Hh5qxok9-LjVE/edit?ts=5b464933#gid=0" TargetMode="External"/><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audio" Target="NUL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 Id="rId4" Type="http://schemas.openxmlformats.org/officeDocument/2006/relationships/audio" Target="NUL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 Id="rId4" Type="http://schemas.openxmlformats.org/officeDocument/2006/relationships/audio" Target="NULL"/></Relationships>
</file>

<file path=ppt/slides/_rels/slide39.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audio" Target="NUL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audio" Target="NUL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www.commoncause.org/wp-content/uploads/legacy/issues/more-democracy-reforms/constitutional-convention/constitutional-rights-and.pdf" TargetMode="External"/><Relationship Id="rId2" Type="http://schemas.openxmlformats.org/officeDocument/2006/relationships/image" Target="../media/image33.jpg"/><Relationship Id="rId1" Type="http://schemas.openxmlformats.org/officeDocument/2006/relationships/slideLayout" Target="../slideLayouts/slideLayout9.xml"/><Relationship Id="rId5" Type="http://schemas.openxmlformats.org/officeDocument/2006/relationships/audio" Target="NULL"/></Relationships>
</file>

<file path=ppt/slides/_rels/slide45.xml.rels><?xml version="1.0" encoding="UTF-8" standalone="yes"?>
<Relationships xmlns="http://schemas.openxmlformats.org/package/2006/relationships"><Relationship Id="rId3" Type="http://schemas.openxmlformats.org/officeDocument/2006/relationships/hyperlink" Target="https://twitter.com/podsaveamerica/status/907619887496945664?lang=en" TargetMode="External"/><Relationship Id="rId2" Type="http://schemas.openxmlformats.org/officeDocument/2006/relationships/image" Target="../media/image34.jpeg"/><Relationship Id="rId1" Type="http://schemas.openxmlformats.org/officeDocument/2006/relationships/slideLayout" Target="../slideLayouts/slideLayout9.xml"/><Relationship Id="rId5" Type="http://schemas.openxmlformats.org/officeDocument/2006/relationships/audio" Target="NUL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audio" Target="NUL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 Id="rId4" Type="http://schemas.openxmlformats.org/officeDocument/2006/relationships/audio" Target="NULL"/></Relationships>
</file>

<file path=ppt/slides/_rels/slide48.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audio" Target="NULL"/></Relationships>
</file>

<file path=ppt/slides/_rels/slide50.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audio" Target="NULL"/><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audio" Target="NULL"/></Relationships>
</file>

<file path=ppt/slides/_rels/slide57.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audio" Target="NULL"/></Relationships>
</file>

<file path=ppt/slides/_rels/slide60.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csac.history.wisc.edu/delegate_inst2.pdf" TargetMode="External"/><Relationship Id="rId1" Type="http://schemas.openxmlformats.org/officeDocument/2006/relationships/slideLayout" Target="../slideLayouts/slideLayout2.xml"/><Relationship Id="rId4" Type="http://schemas.openxmlformats.org/officeDocument/2006/relationships/audio" Target="NULL"/></Relationships>
</file>

<file path=ppt/slides/_rels/slide63.xml.rels><?xml version="1.0" encoding="UTF-8" standalone="yes"?>
<Relationships xmlns="http://schemas.openxmlformats.org/package/2006/relationships"><Relationship Id="rId3" Type="http://schemas.openxmlformats.org/officeDocument/2006/relationships/hyperlink" Target="http://csac.history.wisc.edu/delegate_inst4.pdf" TargetMode="External"/><Relationship Id="rId2" Type="http://schemas.openxmlformats.org/officeDocument/2006/relationships/hyperlink" Target="http://csac.history.wisc.edu/delegate_inst3.pdf" TargetMode="External"/><Relationship Id="rId1" Type="http://schemas.openxmlformats.org/officeDocument/2006/relationships/slideLayout" Target="../slideLayouts/slideLayout2.xml"/><Relationship Id="rId6" Type="http://schemas.openxmlformats.org/officeDocument/2006/relationships/audio" Target="NULL"/><Relationship Id="rId4" Type="http://schemas.openxmlformats.org/officeDocument/2006/relationships/hyperlink" Target="http://csac.history.wisc.edu/delegate_inst5.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csac.history.wisc.edu/delegate_inst7.pdf" TargetMode="External"/><Relationship Id="rId2" Type="http://schemas.openxmlformats.org/officeDocument/2006/relationships/hyperlink" Target="http://csac.history.wisc.edu/delegate_inst6.pdf" TargetMode="External"/><Relationship Id="rId1" Type="http://schemas.openxmlformats.org/officeDocument/2006/relationships/slideLayout" Target="../slideLayouts/slideLayout2.xml"/><Relationship Id="rId5" Type="http://schemas.openxmlformats.org/officeDocument/2006/relationships/audio" Target="NULL"/></Relationships>
</file>

<file path=ppt/slides/_rels/slide6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audio" Target="NULL"/></Relationships>
</file>

<file path=ppt/slides/_rels/slide66.xml.rels><?xml version="1.0" encoding="UTF-8" standalone="yes"?>
<Relationships xmlns="http://schemas.openxmlformats.org/package/2006/relationships"><Relationship Id="rId2" Type="http://schemas.openxmlformats.org/officeDocument/2006/relationships/hyperlink" Target="https://founders.archives.gov/documents/Madison/01-09-02-0149#JSMN-01-09-02-0149-fn-0003" TargetMode="External"/><Relationship Id="rId1" Type="http://schemas.openxmlformats.org/officeDocument/2006/relationships/slideLayout" Target="../slideLayouts/slideLayout2.xml"/><Relationship Id="rId4" Type="http://schemas.openxmlformats.org/officeDocument/2006/relationships/audio" Target="NULL"/></Relationships>
</file>

<file path=ppt/slides/_rels/slide67.xml.rels><?xml version="1.0" encoding="UTF-8" standalone="yes"?>
<Relationships xmlns="http://schemas.openxmlformats.org/package/2006/relationships"><Relationship Id="rId3" Type="http://schemas.openxmlformats.org/officeDocument/2006/relationships/hyperlink" Target="http://csac.history.wisc.edu/delegate_inst11.pdf" TargetMode="External"/><Relationship Id="rId2" Type="http://schemas.openxmlformats.org/officeDocument/2006/relationships/hyperlink" Target="http://csac.history.wisc.edu/delegate_inst10.pdf" TargetMode="External"/><Relationship Id="rId1" Type="http://schemas.openxmlformats.org/officeDocument/2006/relationships/slideLayout" Target="../slideLayouts/slideLayout2.xml"/><Relationship Id="rId5" Type="http://schemas.openxmlformats.org/officeDocument/2006/relationships/audio" Target="NULL"/></Relationships>
</file>

<file path=ppt/slides/_rels/slide68.xml.rels><?xml version="1.0" encoding="UTF-8" standalone="yes"?>
<Relationships xmlns="http://schemas.openxmlformats.org/package/2006/relationships"><Relationship Id="rId3" Type="http://schemas.openxmlformats.org/officeDocument/2006/relationships/hyperlink" Target="http://csac.history.wisc.edu/delegate_inst13.pdf" TargetMode="External"/><Relationship Id="rId2" Type="http://schemas.openxmlformats.org/officeDocument/2006/relationships/hyperlink" Target="http://csac.history.wisc.edu/delegate_inst12.pdf" TargetMode="External"/><Relationship Id="rId1" Type="http://schemas.openxmlformats.org/officeDocument/2006/relationships/slideLayout" Target="../slideLayouts/slideLayout2.xml"/><Relationship Id="rId5" Type="http://schemas.openxmlformats.org/officeDocument/2006/relationships/audio" Target="NULL"/></Relationships>
</file>

<file path=ppt/slides/_rels/slide69.xml.rels><?xml version="1.0" encoding="UTF-8" standalone="yes"?>
<Relationships xmlns="http://schemas.openxmlformats.org/package/2006/relationships"><Relationship Id="rId3" Type="http://schemas.openxmlformats.org/officeDocument/2006/relationships/hyperlink" Target="http://csac.history.wisc.edu/delegate_inst15.pdf" TargetMode="External"/><Relationship Id="rId2" Type="http://schemas.openxmlformats.org/officeDocument/2006/relationships/hyperlink" Target="http://csac.history.wisc.edu/delegate_inst14.pdf" TargetMode="External"/><Relationship Id="rId1" Type="http://schemas.openxmlformats.org/officeDocument/2006/relationships/slideLayout" Target="../slideLayouts/slideLayout2.xml"/><Relationship Id="rId5" Type="http://schemas.openxmlformats.org/officeDocument/2006/relationships/audio"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audio" Target="NULL"/></Relationships>
</file>

<file path=ppt/slides/_rels/slide70.xml.rels><?xml version="1.0" encoding="UTF-8" standalone="yes"?>
<Relationships xmlns="http://schemas.openxmlformats.org/package/2006/relationships"><Relationship Id="rId3" Type="http://schemas.openxmlformats.org/officeDocument/2006/relationships/audio" Target="NUL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founders.archives.gov/?q=Project:%22Madison%20Papers%22&amp;s=1511311111&amp;r=19&amp;sr=washington" TargetMode="External"/><Relationship Id="rId1" Type="http://schemas.openxmlformats.org/officeDocument/2006/relationships/slideLayout" Target="../slideLayouts/slideLayout2.xml"/><Relationship Id="rId4" Type="http://schemas.openxmlformats.org/officeDocument/2006/relationships/audio" Target="NULL"/></Relationships>
</file>

<file path=ppt/slides/_rels/slide72.xml.rels><?xml version="1.0" encoding="UTF-8" standalone="yes"?>
<Relationships xmlns="http://schemas.openxmlformats.org/package/2006/relationships"><Relationship Id="rId2" Type="http://schemas.openxmlformats.org/officeDocument/2006/relationships/hyperlink" Target="http://teachingamericanhistory.org/library/document/george-mason-to-george-mason-jr-2/" TargetMode="External"/><Relationship Id="rId1" Type="http://schemas.openxmlformats.org/officeDocument/2006/relationships/slideLayout" Target="../slideLayouts/slideLayout2.xml"/><Relationship Id="rId4" Type="http://schemas.openxmlformats.org/officeDocument/2006/relationships/audio" Target="NULL"/></Relationships>
</file>

<file path=ppt/slides/_rels/slide7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www.harvard-jlpp.com/wp-content/uploads/2017/03/Farris_FINAL.pdf" TargetMode="External"/><Relationship Id="rId1" Type="http://schemas.openxmlformats.org/officeDocument/2006/relationships/slideLayout" Target="../slideLayouts/slideLayout2.xml"/><Relationship Id="rId6" Type="http://schemas.openxmlformats.org/officeDocument/2006/relationships/audio" Target="NULL"/><Relationship Id="rId4" Type="http://schemas.openxmlformats.org/officeDocument/2006/relationships/image" Target="../media/image44.jpg"/></Relationships>
</file>

<file path=ppt/slides/_rels/slide7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conventionofstates.com/resources" TargetMode="External"/><Relationship Id="rId1" Type="http://schemas.openxmlformats.org/officeDocument/2006/relationships/slideLayout" Target="../slideLayouts/slideLayout2.xml"/><Relationship Id="rId5" Type="http://schemas.openxmlformats.org/officeDocument/2006/relationships/audio"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audio" Target="NUL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audio"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image2.png"/>
          <p:cNvPicPr/>
          <p:nvPr/>
        </p:nvPicPr>
        <p:blipFill>
          <a:blip r:embed="rId3"/>
          <a:stretch>
            <a:fillRect/>
          </a:stretch>
        </p:blipFill>
        <p:spPr>
          <a:xfrm>
            <a:off x="952500" y="838200"/>
            <a:ext cx="7239000" cy="51816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0190"/>
            <a:ext cx="8077360" cy="953151"/>
          </a:xfrm>
        </p:spPr>
        <p:txBody>
          <a:bodyPr>
            <a:normAutofit fontScale="90000"/>
          </a:bodyPr>
          <a:lstStyle/>
          <a:p>
            <a:r>
              <a:rPr lang="en-US" sz="2400" dirty="0"/>
              <a:t>How does the national government get away with usurping powers not given to them by the people?  By way of 100 years of progressive court decisions allowing expansion of the general welfare and commerce clause:</a:t>
            </a:r>
          </a:p>
        </p:txBody>
      </p:sp>
      <p:pic>
        <p:nvPicPr>
          <p:cNvPr id="4" name="Picture 3"/>
          <p:cNvPicPr>
            <a:picLocks noChangeAspect="1"/>
          </p:cNvPicPr>
          <p:nvPr/>
        </p:nvPicPr>
        <p:blipFill>
          <a:blip r:embed="rId3"/>
          <a:stretch>
            <a:fillRect/>
          </a:stretch>
        </p:blipFill>
        <p:spPr>
          <a:xfrm>
            <a:off x="1012766" y="1342046"/>
            <a:ext cx="6915631" cy="5023619"/>
          </a:xfrm>
          <a:prstGeom prst="rect">
            <a:avLst/>
          </a:prstGeom>
        </p:spPr>
      </p:pic>
      <p:pic>
        <p:nvPicPr>
          <p:cNvPr id="9" name="qmtfLVe_6_g"/>
          <p:cNvPicPr>
            <a:picLocks noRot="1" noChangeAspect="1"/>
          </p:cNvPicPr>
          <p:nvPr>
            <a:videoFile r:link="rId1"/>
          </p:nvPr>
        </p:nvPicPr>
        <p:blipFill>
          <a:blip r:embed="rId4"/>
          <a:stretch>
            <a:fillRect/>
          </a:stretch>
        </p:blipFill>
        <p:spPr>
          <a:xfrm>
            <a:off x="1088812" y="2495708"/>
            <a:ext cx="6763537" cy="3804489"/>
          </a:xfrm>
          <a:prstGeom prst="rect">
            <a:avLst/>
          </a:prstGeom>
        </p:spPr>
      </p:pic>
    </p:spTree>
    <p:extLst>
      <p:ext uri="{BB962C8B-B14F-4D97-AF65-F5344CB8AC3E}">
        <p14:creationId xmlns:p14="http://schemas.microsoft.com/office/powerpoint/2010/main" val="2171677775"/>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a:t>The Genesis of the Article V Movement</a:t>
            </a:r>
          </a:p>
        </p:txBody>
      </p:sp>
      <p:sp>
        <p:nvSpPr>
          <p:cNvPr id="3" name="Text Placeholder 2"/>
          <p:cNvSpPr>
            <a:spLocks noGrp="1"/>
          </p:cNvSpPr>
          <p:nvPr>
            <p:ph type="body" idx="1"/>
          </p:nvPr>
        </p:nvSpPr>
        <p:spPr>
          <a:xfrm>
            <a:off x="628650" y="1675951"/>
            <a:ext cx="7675352" cy="5032375"/>
          </a:xfrm>
        </p:spPr>
        <p:txBody>
          <a:bodyPr/>
          <a:lstStyle/>
          <a:p>
            <a:r>
              <a:rPr lang="en-US" b="1" u="sng" dirty="0"/>
              <a:t>On September 15, 1787</a:t>
            </a:r>
            <a:r>
              <a:rPr lang="en-US" dirty="0"/>
              <a:t>, two days prior to the finalization and signing of the Constitution, </a:t>
            </a:r>
            <a:r>
              <a:rPr lang="en-US" b="1" i="1" u="sng" dirty="0"/>
              <a:t>Virginia delegate George Mason</a:t>
            </a:r>
            <a:r>
              <a:rPr lang="en-US" dirty="0"/>
              <a:t> objected to the committee of the whole that the then proposed amendment process provided that only the national legislature could propose amendments to the constitution.  Mason said, according to Madison’s notes, that Mason </a:t>
            </a:r>
            <a:r>
              <a:rPr lang="en-US" b="1" i="1" u="sng" dirty="0"/>
              <a:t>“thought the plan of amending the Constitution exceptionable &amp; dangerous. As the proposing of amendments is in both the modes to depend, in the first immediately, in the second, ultimately, on Congress, no amendments of the proper kind would ever be obtained by the people, if the Government should become oppressive, as he verily believed would be the case.” </a:t>
            </a:r>
            <a:r>
              <a:rPr lang="en-US" b="1" i="1" dirty="0"/>
              <a:t>– </a:t>
            </a:r>
            <a:r>
              <a:rPr lang="en-US" dirty="0"/>
              <a:t>James Madison’s Notes of The Convention</a:t>
            </a:r>
          </a:p>
        </p:txBody>
      </p:sp>
    </p:spTree>
    <p:extLst>
      <p:ext uri="{BB962C8B-B14F-4D97-AF65-F5344CB8AC3E}">
        <p14:creationId xmlns:p14="http://schemas.microsoft.com/office/powerpoint/2010/main" val="77807076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idx="4294967295"/>
          </p:nvPr>
        </p:nvSpPr>
        <p:spPr>
          <a:xfrm>
            <a:off x="663161" y="1550388"/>
            <a:ext cx="7653903" cy="1192811"/>
          </a:xfrm>
          <a:prstGeom prst="rect">
            <a:avLst/>
          </a:prstGeom>
        </p:spPr>
        <p:txBody>
          <a:bodyPr/>
          <a:lstStyle>
            <a:lvl1pPr algn="ctr">
              <a:defRPr sz="2700" b="1">
                <a:solidFill>
                  <a:srgbClr val="FFFFFF"/>
                </a:solidFill>
                <a:latin typeface="Gotham Bold"/>
                <a:ea typeface="Gotham Bold"/>
                <a:cs typeface="Gotham Bold"/>
                <a:sym typeface="Gotham Bold"/>
              </a:defRPr>
            </a:lvl1pPr>
          </a:lstStyle>
          <a:p>
            <a:pPr lvl="0">
              <a:defRPr sz="1800" b="0">
                <a:solidFill>
                  <a:srgbClr val="000000"/>
                </a:solidFill>
              </a:defRPr>
            </a:pPr>
            <a:r>
              <a:rPr lang="en-US" sz="2700" b="1" dirty="0">
                <a:solidFill>
                  <a:srgbClr val="FFFFFF"/>
                </a:solidFill>
              </a:rPr>
              <a:t>Article V Basics: </a:t>
            </a:r>
            <a:r>
              <a:rPr sz="2700" b="1" dirty="0">
                <a:solidFill>
                  <a:srgbClr val="FFFFFF"/>
                </a:solidFill>
              </a:rPr>
              <a:t>There Are Two Methods to Propose Amendments to the Constitution</a:t>
            </a:r>
          </a:p>
        </p:txBody>
      </p:sp>
      <p:pic>
        <p:nvPicPr>
          <p:cNvPr id="105" name="image6.jpg"/>
          <p:cNvPicPr/>
          <p:nvPr/>
        </p:nvPicPr>
        <p:blipFill>
          <a:blip r:embed="rId2"/>
          <a:stretch>
            <a:fillRect/>
          </a:stretch>
        </p:blipFill>
        <p:spPr>
          <a:xfrm>
            <a:off x="567746" y="3029193"/>
            <a:ext cx="7866706" cy="2189640"/>
          </a:xfrm>
          <a:prstGeom prst="rect">
            <a:avLst/>
          </a:prstGeom>
          <a:ln w="12700">
            <a:miter lim="400000"/>
          </a:ln>
        </p:spPr>
      </p:pic>
      <p:pic>
        <p:nvPicPr>
          <p:cNvPr id="106" name="image3.png"/>
          <p:cNvPicPr/>
          <p:nvPr/>
        </p:nvPicPr>
        <p:blipFill>
          <a:blip r:embed="rId3"/>
          <a:stretch>
            <a:fillRect/>
          </a:stretch>
        </p:blipFill>
        <p:spPr>
          <a:xfrm>
            <a:off x="7399364" y="394053"/>
            <a:ext cx="1200151" cy="8477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79" y="272721"/>
            <a:ext cx="10003908" cy="508364"/>
          </a:xfrm>
        </p:spPr>
        <p:txBody>
          <a:bodyPr>
            <a:normAutofit/>
          </a:bodyPr>
          <a:lstStyle/>
          <a:p>
            <a:pPr algn="ctr"/>
            <a:r>
              <a:rPr lang="en-US" sz="2800" u="sng" dirty="0"/>
              <a:t>Article V – The First Method For Proposing Amendments</a:t>
            </a:r>
          </a:p>
        </p:txBody>
      </p:sp>
      <p:sp>
        <p:nvSpPr>
          <p:cNvPr id="3" name="Text Placeholder 2"/>
          <p:cNvSpPr>
            <a:spLocks noGrp="1"/>
          </p:cNvSpPr>
          <p:nvPr>
            <p:ph type="body" idx="1"/>
          </p:nvPr>
        </p:nvSpPr>
        <p:spPr>
          <a:xfrm>
            <a:off x="839999" y="984739"/>
            <a:ext cx="7675352" cy="5873262"/>
          </a:xfrm>
        </p:spPr>
        <p:txBody>
          <a:bodyPr>
            <a:noAutofit/>
          </a:bodyPr>
          <a:lstStyle/>
          <a:p>
            <a:r>
              <a:rPr lang="en-US" sz="3100" b="1" i="1" dirty="0"/>
              <a:t>The Congress,</a:t>
            </a:r>
            <a:r>
              <a:rPr lang="en-US" sz="3100" dirty="0"/>
              <a:t> </a:t>
            </a:r>
            <a:r>
              <a:rPr lang="en-US" sz="3100" b="1" i="1" dirty="0"/>
              <a:t>whenever two thirds of both houses shall deem it necessary, </a:t>
            </a:r>
            <a:r>
              <a:rPr lang="en-US" sz="3100" b="1" i="1" u="sng" dirty="0"/>
              <a:t>shall</a:t>
            </a:r>
            <a:r>
              <a:rPr lang="en-US" sz="3100" b="1" i="1" dirty="0"/>
              <a:t> </a:t>
            </a:r>
            <a:r>
              <a:rPr lang="en-US" sz="3100" b="1" i="1" u="sng" dirty="0"/>
              <a:t>propose amendments </a:t>
            </a:r>
            <a:r>
              <a:rPr lang="en-US" sz="3100" b="1" i="1" dirty="0"/>
              <a:t>to this Constitution</a:t>
            </a:r>
            <a:r>
              <a:rPr lang="en-US" sz="3100" dirty="0"/>
              <a:t>, </a:t>
            </a:r>
            <a:r>
              <a:rPr lang="en-US" sz="3100" dirty="0">
                <a:solidFill>
                  <a:schemeClr val="bg2">
                    <a:lumMod val="40000"/>
                    <a:lumOff val="60000"/>
                  </a:schemeClr>
                </a:solidFill>
              </a:rPr>
              <a:t>or, on the application of the legislatures of two thirds of the several states, shall call a convention for proposing amendments, which, in either case, shall be valid to all intents and purposes, as part of this Constitution, when ratified by the legislatures of three fourths of the several states, or by conventions in three fourths thereof, as the one or the other mode of ratification may be proposed by the Congress</a:t>
            </a:r>
          </a:p>
        </p:txBody>
      </p:sp>
    </p:spTree>
    <p:extLst>
      <p:ext uri="{BB962C8B-B14F-4D97-AF65-F5344CB8AC3E}">
        <p14:creationId xmlns:p14="http://schemas.microsoft.com/office/powerpoint/2010/main" val="212427533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7.jpeg"/>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0191"/>
            <a:ext cx="7886700" cy="455610"/>
          </a:xfrm>
        </p:spPr>
        <p:txBody>
          <a:bodyPr>
            <a:normAutofit/>
          </a:bodyPr>
          <a:lstStyle/>
          <a:p>
            <a:r>
              <a:rPr lang="en-US" sz="2400" dirty="0"/>
              <a:t>Article V – Second Method For Proposing Amendments</a:t>
            </a:r>
          </a:p>
        </p:txBody>
      </p:sp>
      <p:sp>
        <p:nvSpPr>
          <p:cNvPr id="3" name="Text Placeholder 2"/>
          <p:cNvSpPr>
            <a:spLocks noGrp="1"/>
          </p:cNvSpPr>
          <p:nvPr>
            <p:ph type="body" idx="1"/>
          </p:nvPr>
        </p:nvSpPr>
        <p:spPr>
          <a:xfrm>
            <a:off x="505891" y="685802"/>
            <a:ext cx="7675352" cy="5969976"/>
          </a:xfrm>
        </p:spPr>
        <p:txBody>
          <a:bodyPr>
            <a:noAutofit/>
          </a:bodyPr>
          <a:lstStyle/>
          <a:p>
            <a:r>
              <a:rPr lang="en-US" sz="3100" dirty="0">
                <a:solidFill>
                  <a:schemeClr val="bg2">
                    <a:lumMod val="60000"/>
                    <a:lumOff val="40000"/>
                  </a:schemeClr>
                </a:solidFill>
              </a:rPr>
              <a:t>The Congress, whenever two thirds of both houses shall deem it necessary, shall propose amendments to this Constitution</a:t>
            </a:r>
            <a:r>
              <a:rPr lang="en-US" sz="3100" dirty="0"/>
              <a:t>, </a:t>
            </a:r>
            <a:r>
              <a:rPr lang="en-US" sz="3100" b="1" i="1" dirty="0"/>
              <a:t>or, on the application of the legislatures of two thirds of the several states, shall call a convention </a:t>
            </a:r>
            <a:r>
              <a:rPr lang="en-US" sz="3100" b="1" i="1" u="sng" dirty="0"/>
              <a:t>for proposing </a:t>
            </a:r>
            <a:r>
              <a:rPr lang="en-US" sz="3100" b="1" i="1" dirty="0"/>
              <a:t>amendments</a:t>
            </a:r>
            <a:r>
              <a:rPr lang="en-US" sz="3100" dirty="0"/>
              <a:t>, </a:t>
            </a:r>
            <a:r>
              <a:rPr lang="en-US" sz="3100" dirty="0">
                <a:solidFill>
                  <a:schemeClr val="bg2">
                    <a:lumMod val="40000"/>
                    <a:lumOff val="60000"/>
                  </a:schemeClr>
                </a:solidFill>
              </a:rPr>
              <a:t>which, in either case, shall be valid to all intents and purposes, as part of this Constitution, when ratified by the legislatures of three fourths of the several states, or by conventions in three fourths thereof, as the one or the other mode of ratification may be proposed by the Congress</a:t>
            </a:r>
          </a:p>
        </p:txBody>
      </p:sp>
    </p:spTree>
    <p:extLst>
      <p:ext uri="{BB962C8B-B14F-4D97-AF65-F5344CB8AC3E}">
        <p14:creationId xmlns:p14="http://schemas.microsoft.com/office/powerpoint/2010/main" val="242350900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8.jpeg"/>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0190"/>
            <a:ext cx="7886700" cy="772133"/>
          </a:xfrm>
        </p:spPr>
        <p:txBody>
          <a:bodyPr>
            <a:normAutofit fontScale="90000"/>
          </a:bodyPr>
          <a:lstStyle/>
          <a:p>
            <a:r>
              <a:rPr lang="en-US" sz="3200" dirty="0"/>
              <a:t>An Article V Convention has </a:t>
            </a:r>
            <a:r>
              <a:rPr lang="en-US" sz="3200" u="sng" dirty="0"/>
              <a:t>no</a:t>
            </a:r>
            <a:r>
              <a:rPr lang="en-US" sz="3200" dirty="0"/>
              <a:t> more power than Congress has </a:t>
            </a:r>
            <a:r>
              <a:rPr lang="en-US" sz="3200" u="sng" dirty="0"/>
              <a:t>any</a:t>
            </a:r>
            <a:r>
              <a:rPr lang="en-US" sz="3200" dirty="0"/>
              <a:t> day that it is in session!</a:t>
            </a:r>
          </a:p>
        </p:txBody>
      </p:sp>
      <p:sp>
        <p:nvSpPr>
          <p:cNvPr id="3" name="Text Placeholder 2"/>
          <p:cNvSpPr>
            <a:spLocks noGrp="1"/>
          </p:cNvSpPr>
          <p:nvPr>
            <p:ph type="body" idx="1"/>
          </p:nvPr>
        </p:nvSpPr>
        <p:spPr>
          <a:xfrm>
            <a:off x="628650" y="1160585"/>
            <a:ext cx="7675352" cy="5521569"/>
          </a:xfrm>
        </p:spPr>
        <p:txBody>
          <a:bodyPr>
            <a:noAutofit/>
          </a:bodyPr>
          <a:lstStyle/>
          <a:p>
            <a:r>
              <a:rPr lang="en-US" sz="3100" dirty="0">
                <a:solidFill>
                  <a:schemeClr val="bg2">
                    <a:lumMod val="40000"/>
                    <a:lumOff val="60000"/>
                  </a:schemeClr>
                </a:solidFill>
              </a:rPr>
              <a:t>The Congress, whenever two thirds of both houses shall deem it necessary, shall propose amendments to this Constitution, or, on the application of the legislatures of two thirds of the several states, shall call a convention for proposing amendments, which, </a:t>
            </a:r>
            <a:r>
              <a:rPr lang="en-US" sz="3100" b="1" i="1" u="sng" dirty="0">
                <a:solidFill>
                  <a:schemeClr val="bg1"/>
                </a:solidFill>
              </a:rPr>
              <a:t>in either case</a:t>
            </a:r>
            <a:r>
              <a:rPr lang="en-US" sz="3100" b="1" i="1" dirty="0">
                <a:solidFill>
                  <a:schemeClr val="bg1"/>
                </a:solidFill>
              </a:rPr>
              <a:t>, shall be valid </a:t>
            </a:r>
            <a:r>
              <a:rPr lang="en-US" sz="3100" dirty="0">
                <a:solidFill>
                  <a:schemeClr val="bg2">
                    <a:lumMod val="40000"/>
                    <a:lumOff val="60000"/>
                  </a:schemeClr>
                </a:solidFill>
              </a:rPr>
              <a:t>to all intents and purposes, as part of this Constitution, </a:t>
            </a:r>
            <a:r>
              <a:rPr lang="en-US" sz="3100" b="1" i="1" u="sng" dirty="0">
                <a:solidFill>
                  <a:schemeClr val="bg1"/>
                </a:solidFill>
              </a:rPr>
              <a:t>when ratified</a:t>
            </a:r>
            <a:r>
              <a:rPr lang="en-US" sz="3100" b="1" i="1" dirty="0">
                <a:solidFill>
                  <a:schemeClr val="bg1"/>
                </a:solidFill>
              </a:rPr>
              <a:t> by the legislatures of </a:t>
            </a:r>
            <a:r>
              <a:rPr lang="en-US" sz="3100" b="1" i="1" u="sng" dirty="0">
                <a:solidFill>
                  <a:schemeClr val="bg1"/>
                </a:solidFill>
              </a:rPr>
              <a:t>three fourths </a:t>
            </a:r>
            <a:r>
              <a:rPr lang="en-US" sz="3100" b="1" i="1" dirty="0">
                <a:solidFill>
                  <a:schemeClr val="bg1"/>
                </a:solidFill>
              </a:rPr>
              <a:t>of the several states, or by conventions in </a:t>
            </a:r>
            <a:r>
              <a:rPr lang="en-US" sz="3100" b="1" i="1" u="sng" dirty="0">
                <a:solidFill>
                  <a:schemeClr val="bg1"/>
                </a:solidFill>
              </a:rPr>
              <a:t>three fourths </a:t>
            </a:r>
            <a:r>
              <a:rPr lang="en-US" sz="3100" b="1" i="1" dirty="0">
                <a:solidFill>
                  <a:schemeClr val="bg1"/>
                </a:solidFill>
              </a:rPr>
              <a:t>thereof, as the one or the other mode of ratification may be proposed by the Congress</a:t>
            </a:r>
          </a:p>
        </p:txBody>
      </p:sp>
    </p:spTree>
    <p:extLst>
      <p:ext uri="{BB962C8B-B14F-4D97-AF65-F5344CB8AC3E}">
        <p14:creationId xmlns:p14="http://schemas.microsoft.com/office/powerpoint/2010/main" val="216040485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idx="4294967295"/>
          </p:nvPr>
        </p:nvSpPr>
        <p:spPr>
          <a:xfrm>
            <a:off x="544485" y="625457"/>
            <a:ext cx="7191375" cy="620199"/>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sz="3000" b="1" u="sng" dirty="0">
                <a:solidFill>
                  <a:srgbClr val="F6F6F6"/>
                </a:solidFill>
                <a:effectLst>
                  <a:outerShdw blurRad="38100" dist="38100" dir="2700000" rotWithShape="0">
                    <a:srgbClr val="000000">
                      <a:alpha val="43137"/>
                    </a:srgbClr>
                  </a:outerShdw>
                </a:effectLst>
              </a:rPr>
              <a:t>The Process for Method #2</a:t>
            </a:r>
          </a:p>
        </p:txBody>
      </p:sp>
      <p:sp>
        <p:nvSpPr>
          <p:cNvPr id="117" name="Shape 117"/>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sp>
        <p:nvSpPr>
          <p:cNvPr id="118" name="Shape 118"/>
          <p:cNvSpPr/>
          <p:nvPr/>
        </p:nvSpPr>
        <p:spPr>
          <a:xfrm>
            <a:off x="544485" y="1457325"/>
            <a:ext cx="8087932" cy="544764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lvl="0" indent="-457200">
              <a:buSzPct val="100000"/>
              <a:buAutoNum type="arabicPeriod"/>
            </a:pPr>
            <a:r>
              <a:rPr sz="2400" dirty="0">
                <a:solidFill>
                  <a:srgbClr val="FFFFFF"/>
                </a:solidFill>
                <a:latin typeface="Arial"/>
                <a:ea typeface="Arial"/>
                <a:cs typeface="Arial"/>
                <a:sym typeface="Arial"/>
              </a:rPr>
              <a:t>34 states submit applications on the same topic.</a:t>
            </a:r>
            <a:endParaRPr dirty="0">
              <a:solidFill>
                <a:srgbClr val="FFFFFF"/>
              </a:solidFill>
              <a:latin typeface="Arial"/>
              <a:ea typeface="Arial"/>
              <a:cs typeface="Arial"/>
              <a:sym typeface="Arial"/>
            </a:endParaRPr>
          </a:p>
          <a:p>
            <a:pPr marL="457200" lvl="0" indent="-457200">
              <a:buSzPct val="100000"/>
              <a:buAutoNum type="arabicPeriod"/>
            </a:pPr>
            <a:r>
              <a:rPr sz="2400" dirty="0">
                <a:solidFill>
                  <a:srgbClr val="FFFFFF"/>
                </a:solidFill>
                <a:latin typeface="Arial"/>
                <a:ea typeface="Arial"/>
                <a:cs typeface="Arial"/>
                <a:sym typeface="Arial"/>
              </a:rPr>
              <a:t>Congress is required to call the convention. </a:t>
            </a:r>
            <a:endParaRPr lang="en-US" sz="2400" dirty="0">
              <a:solidFill>
                <a:srgbClr val="FFFFFF"/>
              </a:solidFill>
              <a:latin typeface="Arial"/>
              <a:ea typeface="Arial"/>
              <a:cs typeface="Arial"/>
              <a:sym typeface="Arial"/>
            </a:endParaRPr>
          </a:p>
          <a:p>
            <a:pPr marL="457200" lvl="0" indent="-457200">
              <a:buSzPct val="100000"/>
              <a:buAutoNum type="arabicPeriod"/>
            </a:pPr>
            <a:r>
              <a:rPr lang="en-US" sz="2400" dirty="0">
                <a:solidFill>
                  <a:srgbClr val="FFFFFF"/>
                </a:solidFill>
                <a:latin typeface="Arial"/>
                <a:ea typeface="Arial"/>
                <a:cs typeface="Arial"/>
                <a:sym typeface="Arial"/>
              </a:rPr>
              <a:t>States then select their delegates (commissioners) to represent their state at the amendatory convention.</a:t>
            </a:r>
            <a:endParaRPr dirty="0">
              <a:solidFill>
                <a:srgbClr val="FFFFFF"/>
              </a:solidFill>
              <a:latin typeface="Arial"/>
              <a:ea typeface="Arial"/>
              <a:cs typeface="Arial"/>
              <a:sym typeface="Arial"/>
            </a:endParaRPr>
          </a:p>
          <a:p>
            <a:pPr marL="457200" lvl="0" indent="-457200">
              <a:buSzPct val="100000"/>
              <a:buAutoNum type="arabicPeriod"/>
            </a:pPr>
            <a:r>
              <a:rPr lang="en-US" sz="2400" dirty="0">
                <a:solidFill>
                  <a:srgbClr val="FFFFFF"/>
                </a:solidFill>
                <a:latin typeface="Arial"/>
                <a:ea typeface="Arial"/>
                <a:cs typeface="Arial"/>
                <a:sym typeface="Arial"/>
              </a:rPr>
              <a:t>At the amendatory convention c</a:t>
            </a:r>
            <a:r>
              <a:rPr sz="2400" dirty="0">
                <a:solidFill>
                  <a:srgbClr val="FFFFFF"/>
                </a:solidFill>
                <a:latin typeface="Arial"/>
                <a:ea typeface="Arial"/>
                <a:cs typeface="Arial"/>
                <a:sym typeface="Arial"/>
              </a:rPr>
              <a:t>ommissioners debate, propose, and vote upon possible amendments</a:t>
            </a:r>
            <a:r>
              <a:rPr lang="en-US" sz="2400" dirty="0">
                <a:solidFill>
                  <a:srgbClr val="FFFFFF"/>
                </a:solidFill>
                <a:latin typeface="Arial"/>
                <a:ea typeface="Arial"/>
                <a:cs typeface="Arial"/>
                <a:sym typeface="Arial"/>
              </a:rPr>
              <a:t> to be proposed</a:t>
            </a:r>
            <a:r>
              <a:rPr sz="2400" dirty="0">
                <a:solidFill>
                  <a:srgbClr val="FFFFFF"/>
                </a:solidFill>
                <a:latin typeface="Arial"/>
                <a:ea typeface="Arial"/>
                <a:cs typeface="Arial"/>
                <a:sym typeface="Arial"/>
              </a:rPr>
              <a:t>.</a:t>
            </a:r>
            <a:endParaRPr dirty="0">
              <a:solidFill>
                <a:srgbClr val="FFFFFF"/>
              </a:solidFill>
              <a:latin typeface="Arial"/>
              <a:ea typeface="Arial"/>
              <a:cs typeface="Arial"/>
              <a:sym typeface="Arial"/>
            </a:endParaRPr>
          </a:p>
          <a:p>
            <a:pPr marL="457200" lvl="0" indent="-457200">
              <a:buSzPct val="100000"/>
              <a:buAutoNum type="arabicPeriod"/>
            </a:pPr>
            <a:r>
              <a:rPr sz="2400" dirty="0">
                <a:solidFill>
                  <a:srgbClr val="FFFFFF"/>
                </a:solidFill>
                <a:latin typeface="Arial"/>
                <a:ea typeface="Arial"/>
                <a:cs typeface="Arial"/>
                <a:sym typeface="Arial"/>
              </a:rPr>
              <a:t>Proposed amendments are sent</a:t>
            </a:r>
            <a:r>
              <a:rPr lang="en-US" sz="2400" dirty="0">
                <a:solidFill>
                  <a:srgbClr val="FFFFFF"/>
                </a:solidFill>
                <a:latin typeface="Arial"/>
                <a:ea typeface="Arial"/>
                <a:cs typeface="Arial"/>
                <a:sym typeface="Arial"/>
              </a:rPr>
              <a:t> to Congress and then to the </a:t>
            </a:r>
            <a:r>
              <a:rPr sz="2400" dirty="0">
                <a:solidFill>
                  <a:srgbClr val="FFFFFF"/>
                </a:solidFill>
                <a:latin typeface="Arial"/>
                <a:ea typeface="Arial"/>
                <a:cs typeface="Arial"/>
                <a:sym typeface="Arial"/>
              </a:rPr>
              <a:t>state</a:t>
            </a:r>
            <a:r>
              <a:rPr lang="en-US" sz="2400" dirty="0">
                <a:solidFill>
                  <a:srgbClr val="FFFFFF"/>
                </a:solidFill>
                <a:latin typeface="Arial"/>
                <a:ea typeface="Arial"/>
                <a:cs typeface="Arial"/>
                <a:sym typeface="Arial"/>
              </a:rPr>
              <a:t>s</a:t>
            </a:r>
            <a:r>
              <a:rPr sz="2400" dirty="0">
                <a:solidFill>
                  <a:srgbClr val="FFFFFF"/>
                </a:solidFill>
                <a:latin typeface="Arial"/>
                <a:ea typeface="Arial"/>
                <a:cs typeface="Arial"/>
                <a:sym typeface="Arial"/>
              </a:rPr>
              <a:t> for ratifications</a:t>
            </a:r>
            <a:r>
              <a:rPr lang="en-US" sz="2400" dirty="0">
                <a:solidFill>
                  <a:srgbClr val="FFFFFF"/>
                </a:solidFill>
                <a:latin typeface="Arial"/>
                <a:ea typeface="Arial"/>
                <a:cs typeface="Arial"/>
                <a:sym typeface="Arial"/>
              </a:rPr>
              <a:t> (by the legislatures or ratifying conventions, whichever method Congress chooses)</a:t>
            </a:r>
            <a:r>
              <a:rPr sz="2400" dirty="0">
                <a:solidFill>
                  <a:srgbClr val="FFFFFF"/>
                </a:solidFill>
                <a:latin typeface="Arial"/>
                <a:ea typeface="Arial"/>
                <a:cs typeface="Arial"/>
                <a:sym typeface="Arial"/>
              </a:rPr>
              <a:t>.</a:t>
            </a:r>
            <a:endParaRPr dirty="0">
              <a:solidFill>
                <a:srgbClr val="FFFFFF"/>
              </a:solidFill>
              <a:latin typeface="Arial"/>
              <a:ea typeface="Arial"/>
              <a:cs typeface="Arial"/>
              <a:sym typeface="Arial"/>
            </a:endParaRPr>
          </a:p>
          <a:p>
            <a:pPr marL="457200" lvl="0" indent="-457200">
              <a:buSzPct val="100000"/>
              <a:buAutoNum type="arabicPeriod"/>
            </a:pPr>
            <a:r>
              <a:rPr lang="en-US" sz="2400" dirty="0">
                <a:solidFill>
                  <a:srgbClr val="FFFFFF"/>
                </a:solidFill>
                <a:latin typeface="Arial"/>
                <a:ea typeface="Arial"/>
                <a:cs typeface="Arial"/>
                <a:sym typeface="Arial"/>
              </a:rPr>
              <a:t>Only i</a:t>
            </a:r>
            <a:r>
              <a:rPr sz="2400" dirty="0">
                <a:solidFill>
                  <a:srgbClr val="FFFFFF"/>
                </a:solidFill>
                <a:latin typeface="Arial"/>
                <a:ea typeface="Arial"/>
                <a:cs typeface="Arial"/>
                <a:sym typeface="Arial"/>
              </a:rPr>
              <a:t>f 38 states ratify</a:t>
            </a:r>
            <a:r>
              <a:rPr lang="en-US" sz="2400" dirty="0">
                <a:solidFill>
                  <a:srgbClr val="FFFFFF"/>
                </a:solidFill>
                <a:latin typeface="Arial"/>
                <a:ea typeface="Arial"/>
                <a:cs typeface="Arial"/>
                <a:sym typeface="Arial"/>
              </a:rPr>
              <a:t> do</a:t>
            </a:r>
            <a:r>
              <a:rPr sz="2400" dirty="0">
                <a:solidFill>
                  <a:srgbClr val="FFFFFF"/>
                </a:solidFill>
                <a:latin typeface="Arial"/>
                <a:ea typeface="Arial"/>
                <a:cs typeface="Arial"/>
                <a:sym typeface="Arial"/>
              </a:rPr>
              <a:t> the proposed amendments become part of the Constitution.</a:t>
            </a:r>
            <a:endParaRPr dirty="0">
              <a:solidFill>
                <a:srgbClr val="FFFFFF"/>
              </a:solidFill>
              <a:latin typeface="Arial"/>
              <a:ea typeface="Arial"/>
              <a:cs typeface="Arial"/>
              <a:sym typeface="Arial"/>
            </a:endParaRPr>
          </a:p>
          <a:p>
            <a:pPr lvl="0"/>
            <a:endParaRPr dirty="0">
              <a:solidFill>
                <a:srgbClr val="FFFFFF"/>
              </a:solidFill>
              <a:latin typeface="Arial"/>
              <a:ea typeface="Arial"/>
              <a:cs typeface="Arial"/>
              <a:sym typeface="Arial"/>
            </a:endParaRPr>
          </a:p>
          <a:p>
            <a:pPr marL="342900" lvl="0" indent="-342900">
              <a:buSzPct val="100000"/>
              <a:buAutoNum type="arabicPeriod"/>
            </a:pPr>
            <a:endParaRPr dirty="0">
              <a:solidFill>
                <a:srgbClr val="FFFFFF"/>
              </a:solidFill>
              <a:latin typeface="Arial"/>
              <a:ea typeface="Arial"/>
              <a:cs typeface="Arial"/>
              <a:sym typeface="Arial"/>
            </a:endParaRPr>
          </a:p>
        </p:txBody>
      </p:sp>
      <p:pic>
        <p:nvPicPr>
          <p:cNvPr id="119" name="image3.png"/>
          <p:cNvPicPr/>
          <p:nvPr/>
        </p:nvPicPr>
        <p:blipFill>
          <a:blip r:embed="rId3"/>
          <a:stretch>
            <a:fillRect/>
          </a:stretch>
        </p:blipFill>
        <p:spPr>
          <a:xfrm>
            <a:off x="7399364" y="394053"/>
            <a:ext cx="1200151" cy="8477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idx="4294967295"/>
          </p:nvPr>
        </p:nvSpPr>
        <p:spPr>
          <a:xfrm>
            <a:off x="0" y="301625"/>
            <a:ext cx="7399364" cy="1143000"/>
          </a:xfrm>
          <a:prstGeom prst="rect">
            <a:avLst/>
          </a:prstGeom>
        </p:spPr>
        <p:txBody>
          <a:bodyPr/>
          <a:lstStyle/>
          <a:p>
            <a:pPr lvl="0" algn="ctr">
              <a:defRPr sz="1800">
                <a:solidFill>
                  <a:srgbClr val="000000"/>
                </a:solidFill>
              </a:defRPr>
            </a:pPr>
            <a:r>
              <a:rPr lang="en-US" sz="2400" b="1" dirty="0">
                <a:solidFill>
                  <a:srgbClr val="F6F6F6"/>
                </a:solidFill>
                <a:effectLst>
                  <a:outerShdw blurRad="38100" dist="38100" dir="2700000" rotWithShape="0">
                    <a:srgbClr val="000000">
                      <a:alpha val="43137"/>
                    </a:srgbClr>
                  </a:outerShdw>
                </a:effectLst>
                <a:latin typeface="Gotham Bold"/>
                <a:ea typeface="Gotham Bold"/>
                <a:cs typeface="Gotham Bold"/>
                <a:sym typeface="Gotham Bold"/>
              </a:rPr>
              <a:t>The purpose of the second amendment proposal</a:t>
            </a:r>
            <a:br>
              <a:rPr lang="en-US" sz="2400" b="1" dirty="0">
                <a:solidFill>
                  <a:srgbClr val="F6F6F6"/>
                </a:solidFill>
                <a:effectLst>
                  <a:outerShdw blurRad="38100" dist="38100" dir="2700000" rotWithShape="0">
                    <a:srgbClr val="000000">
                      <a:alpha val="43137"/>
                    </a:srgbClr>
                  </a:outerShdw>
                </a:effectLst>
                <a:latin typeface="Gotham Bold"/>
                <a:ea typeface="Gotham Bold"/>
                <a:cs typeface="Gotham Bold"/>
                <a:sym typeface="Gotham Bold"/>
              </a:rPr>
            </a:br>
            <a:r>
              <a:rPr lang="en-US" sz="2400" b="1" dirty="0">
                <a:solidFill>
                  <a:srgbClr val="F6F6F6"/>
                </a:solidFill>
                <a:effectLst>
                  <a:outerShdw blurRad="38100" dist="38100" dir="2700000" rotWithShape="0">
                    <a:srgbClr val="000000">
                      <a:alpha val="43137"/>
                    </a:srgbClr>
                  </a:outerShdw>
                </a:effectLst>
                <a:latin typeface="Gotham Bold"/>
                <a:ea typeface="Gotham Bold"/>
                <a:cs typeface="Gotham Bold"/>
                <a:sym typeface="Gotham Bold"/>
              </a:rPr>
              <a:t> clause was added was clearly to correct expected</a:t>
            </a:r>
            <a:br>
              <a:rPr lang="en-US" sz="2400" b="1" dirty="0">
                <a:solidFill>
                  <a:srgbClr val="F6F6F6"/>
                </a:solidFill>
                <a:effectLst>
                  <a:outerShdw blurRad="38100" dist="38100" dir="2700000" rotWithShape="0">
                    <a:srgbClr val="000000">
                      <a:alpha val="43137"/>
                    </a:srgbClr>
                  </a:outerShdw>
                </a:effectLst>
                <a:latin typeface="Gotham Bold"/>
                <a:ea typeface="Gotham Bold"/>
                <a:cs typeface="Gotham Bold"/>
                <a:sym typeface="Gotham Bold"/>
              </a:rPr>
            </a:br>
            <a:r>
              <a:rPr lang="en-US" sz="2400" b="1" dirty="0">
                <a:solidFill>
                  <a:srgbClr val="F6F6F6"/>
                </a:solidFill>
                <a:effectLst>
                  <a:outerShdw blurRad="38100" dist="38100" dir="2700000" rotWithShape="0">
                    <a:srgbClr val="000000">
                      <a:alpha val="43137"/>
                    </a:srgbClr>
                  </a:outerShdw>
                </a:effectLst>
                <a:latin typeface="Gotham Bold"/>
                <a:ea typeface="Gotham Bold"/>
                <a:cs typeface="Gotham Bold"/>
                <a:sym typeface="Gotham Bold"/>
              </a:rPr>
              <a:t> usurpations of power by the national government</a:t>
            </a:r>
            <a:endParaRPr sz="2400" b="1" dirty="0">
              <a:solidFill>
                <a:srgbClr val="F6F6F6"/>
              </a:solidFill>
              <a:effectLst>
                <a:outerShdw blurRad="38100" dist="38100" dir="2700000" rotWithShape="0">
                  <a:srgbClr val="000000">
                    <a:alpha val="43137"/>
                  </a:srgbClr>
                </a:outerShdw>
              </a:effectLst>
              <a:latin typeface="Gotham Bold"/>
              <a:ea typeface="Gotham Bold"/>
              <a:cs typeface="Gotham Bold"/>
              <a:sym typeface="Gotham Bold"/>
            </a:endParaRPr>
          </a:p>
        </p:txBody>
      </p:sp>
      <p:sp>
        <p:nvSpPr>
          <p:cNvPr id="124" name="Shape 124"/>
          <p:cNvSpPr>
            <a:spLocks noGrp="1"/>
          </p:cNvSpPr>
          <p:nvPr>
            <p:ph type="body" idx="4294967295"/>
          </p:nvPr>
        </p:nvSpPr>
        <p:spPr>
          <a:xfrm>
            <a:off x="719488" y="1760538"/>
            <a:ext cx="7693026" cy="3478213"/>
          </a:xfrm>
          <a:prstGeom prst="rect">
            <a:avLst/>
          </a:prstGeom>
        </p:spPr>
        <p:txBody>
          <a:bodyPr>
            <a:normAutofit fontScale="92500" lnSpcReduction="20000"/>
          </a:bodyPr>
          <a:lstStyle/>
          <a:p>
            <a:pPr lvl="0">
              <a:defRPr sz="1800">
                <a:solidFill>
                  <a:srgbClr val="000000"/>
                </a:solidFill>
              </a:defRPr>
            </a:pPr>
            <a:r>
              <a:rPr sz="2400" dirty="0">
                <a:solidFill>
                  <a:srgbClr val="F6F6F6"/>
                </a:solidFill>
                <a:latin typeface="Arial"/>
                <a:ea typeface="Arial"/>
                <a:cs typeface="Arial"/>
                <a:sym typeface="Arial"/>
              </a:rPr>
              <a:t>The Founders knew the federal government might one day become drunk with the abuses of power </a:t>
            </a:r>
          </a:p>
          <a:p>
            <a:pPr marL="0" lvl="0" indent="0">
              <a:buSzTx/>
              <a:buNone/>
              <a:defRPr sz="1800">
                <a:solidFill>
                  <a:srgbClr val="000000"/>
                </a:solidFill>
              </a:defRPr>
            </a:pPr>
            <a:endParaRPr sz="2400" dirty="0">
              <a:solidFill>
                <a:srgbClr val="F6F6F6"/>
              </a:solidFill>
              <a:latin typeface="Arial"/>
              <a:ea typeface="Arial"/>
              <a:cs typeface="Arial"/>
              <a:sym typeface="Arial"/>
            </a:endParaRPr>
          </a:p>
          <a:p>
            <a:pPr lvl="0">
              <a:defRPr sz="1800">
                <a:solidFill>
                  <a:srgbClr val="000000"/>
                </a:solidFill>
              </a:defRPr>
            </a:pPr>
            <a:r>
              <a:rPr sz="2400" dirty="0">
                <a:solidFill>
                  <a:srgbClr val="F6F6F6"/>
                </a:solidFill>
                <a:latin typeface="Arial"/>
                <a:ea typeface="Arial"/>
                <a:cs typeface="Arial"/>
                <a:sym typeface="Arial"/>
              </a:rPr>
              <a:t>The most important check to </a:t>
            </a:r>
            <a:r>
              <a:rPr lang="en-US" sz="2400" dirty="0">
                <a:solidFill>
                  <a:srgbClr val="F6F6F6"/>
                </a:solidFill>
                <a:latin typeface="Arial"/>
                <a:ea typeface="Arial"/>
                <a:cs typeface="Arial"/>
                <a:sym typeface="Arial"/>
              </a:rPr>
              <a:t>national government</a:t>
            </a:r>
            <a:r>
              <a:rPr sz="2400" dirty="0">
                <a:solidFill>
                  <a:srgbClr val="F6F6F6"/>
                </a:solidFill>
                <a:latin typeface="Arial"/>
                <a:ea typeface="Arial"/>
                <a:cs typeface="Arial"/>
                <a:sym typeface="Arial"/>
              </a:rPr>
              <a:t> power</a:t>
            </a:r>
            <a:r>
              <a:rPr lang="en-US" sz="2400" dirty="0">
                <a:solidFill>
                  <a:srgbClr val="F6F6F6"/>
                </a:solidFill>
                <a:latin typeface="Arial"/>
                <a:ea typeface="Arial"/>
                <a:cs typeface="Arial"/>
                <a:sym typeface="Arial"/>
              </a:rPr>
              <a:t> now that the state legislatures no longer appoint our Senators </a:t>
            </a:r>
            <a:r>
              <a:rPr sz="2400" dirty="0">
                <a:solidFill>
                  <a:srgbClr val="F6F6F6"/>
                </a:solidFill>
                <a:latin typeface="Arial"/>
                <a:ea typeface="Arial"/>
                <a:cs typeface="Arial"/>
                <a:sym typeface="Arial"/>
              </a:rPr>
              <a:t>is Article V</a:t>
            </a:r>
          </a:p>
          <a:p>
            <a:pPr marL="0" lvl="0" indent="0">
              <a:buSzTx/>
              <a:buNone/>
              <a:defRPr sz="1800">
                <a:solidFill>
                  <a:srgbClr val="000000"/>
                </a:solidFill>
              </a:defRPr>
            </a:pPr>
            <a:endParaRPr sz="2400" b="1" dirty="0">
              <a:solidFill>
                <a:srgbClr val="F6F6F6"/>
              </a:solidFill>
              <a:latin typeface="Arial"/>
              <a:ea typeface="Arial"/>
              <a:cs typeface="Arial"/>
              <a:sym typeface="Arial"/>
            </a:endParaRPr>
          </a:p>
          <a:p>
            <a:pPr lvl="0">
              <a:defRPr sz="1800">
                <a:solidFill>
                  <a:srgbClr val="000000"/>
                </a:solidFill>
              </a:defRPr>
            </a:pPr>
            <a:r>
              <a:rPr sz="2400" dirty="0">
                <a:solidFill>
                  <a:srgbClr val="F6F6F6"/>
                </a:solidFill>
                <a:latin typeface="Arial"/>
                <a:ea typeface="Arial"/>
                <a:cs typeface="Arial"/>
                <a:sym typeface="Arial"/>
              </a:rPr>
              <a:t> Article V </a:t>
            </a:r>
            <a:r>
              <a:rPr lang="en-US" sz="2400" dirty="0">
                <a:solidFill>
                  <a:srgbClr val="F6F6F6"/>
                </a:solidFill>
                <a:latin typeface="Arial"/>
                <a:ea typeface="Arial"/>
                <a:cs typeface="Arial"/>
                <a:sym typeface="Arial"/>
              </a:rPr>
              <a:t>plainly </a:t>
            </a:r>
            <a:r>
              <a:rPr sz="2400" dirty="0">
                <a:solidFill>
                  <a:srgbClr val="F6F6F6"/>
                </a:solidFill>
                <a:latin typeface="Arial"/>
                <a:ea typeface="Arial"/>
                <a:cs typeface="Arial"/>
                <a:sym typeface="Arial"/>
              </a:rPr>
              <a:t>states</a:t>
            </a:r>
            <a:r>
              <a:rPr lang="en-US" sz="2400" dirty="0">
                <a:solidFill>
                  <a:srgbClr val="F6F6F6"/>
                </a:solidFill>
                <a:latin typeface="Arial"/>
                <a:ea typeface="Arial"/>
                <a:cs typeface="Arial"/>
                <a:sym typeface="Arial"/>
              </a:rPr>
              <a:t> that</a:t>
            </a:r>
            <a:r>
              <a:rPr sz="2400" dirty="0">
                <a:solidFill>
                  <a:srgbClr val="F6F6F6"/>
                </a:solidFill>
                <a:latin typeface="Arial"/>
                <a:ea typeface="Arial"/>
                <a:cs typeface="Arial"/>
                <a:sym typeface="Arial"/>
              </a:rPr>
              <a:t> the power</a:t>
            </a:r>
            <a:r>
              <a:rPr lang="en-US" sz="2400" dirty="0">
                <a:solidFill>
                  <a:srgbClr val="F6F6F6"/>
                </a:solidFill>
                <a:latin typeface="Arial"/>
                <a:ea typeface="Arial"/>
                <a:cs typeface="Arial"/>
                <a:sym typeface="Arial"/>
              </a:rPr>
              <a:t> conferred to an amendatory convention called by state legislatures is </a:t>
            </a:r>
            <a:r>
              <a:rPr sz="2400" dirty="0">
                <a:solidFill>
                  <a:srgbClr val="F6F6F6"/>
                </a:solidFill>
                <a:latin typeface="Arial"/>
                <a:ea typeface="Arial"/>
                <a:cs typeface="Arial"/>
                <a:sym typeface="Arial"/>
              </a:rPr>
              <a:t>for the purpose of proposing amendments to the Constitution</a:t>
            </a:r>
            <a:r>
              <a:rPr lang="en-US" sz="2400" dirty="0">
                <a:solidFill>
                  <a:srgbClr val="F6F6F6"/>
                </a:solidFill>
                <a:latin typeface="Arial"/>
                <a:ea typeface="Arial"/>
                <a:cs typeface="Arial"/>
                <a:sym typeface="Arial"/>
              </a:rPr>
              <a:t>.  Ratification is a later process that is done by the state legislatures or state ratifying conventions.</a:t>
            </a:r>
            <a:endParaRPr sz="2400" dirty="0">
              <a:solidFill>
                <a:srgbClr val="F6F6F6"/>
              </a:solidFill>
              <a:latin typeface="Arial"/>
              <a:ea typeface="Arial"/>
              <a:cs typeface="Arial"/>
              <a:sym typeface="Arial"/>
            </a:endParaRPr>
          </a:p>
        </p:txBody>
      </p:sp>
      <p:sp>
        <p:nvSpPr>
          <p:cNvPr id="125" name="Shape 125"/>
          <p:cNvSpPr/>
          <p:nvPr/>
        </p:nvSpPr>
        <p:spPr>
          <a:xfrm>
            <a:off x="719489" y="1444272"/>
            <a:ext cx="7693027" cy="1"/>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26" name="image3.png"/>
          <p:cNvPicPr/>
          <p:nvPr/>
        </p:nvPicPr>
        <p:blipFill>
          <a:blip r:embed="rId3"/>
          <a:stretch>
            <a:fillRect/>
          </a:stretch>
        </p:blipFill>
        <p:spPr>
          <a:xfrm>
            <a:off x="7399364" y="394053"/>
            <a:ext cx="1200151" cy="8477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png image - USA Waving Flag PNG Clip Art Image, is available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573" y="699715"/>
            <a:ext cx="44481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68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sndAc>
          <p:stSnd>
            <p:snd r:embed="rId4" name="click.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According to Madison’s notes the proposal to add the second mode of proposing amendments was passed at the convention “</a:t>
            </a:r>
            <a:r>
              <a:rPr lang="en-US" sz="2400" dirty="0" err="1"/>
              <a:t>nem</a:t>
            </a:r>
            <a:r>
              <a:rPr lang="en-US" sz="2400" dirty="0"/>
              <a:t> con” (unanimously, with no objections).</a:t>
            </a:r>
          </a:p>
        </p:txBody>
      </p:sp>
      <p:sp>
        <p:nvSpPr>
          <p:cNvPr id="3" name="Text Placeholder 2"/>
          <p:cNvSpPr>
            <a:spLocks noGrp="1"/>
          </p:cNvSpPr>
          <p:nvPr>
            <p:ph type="body" idx="1"/>
          </p:nvPr>
        </p:nvSpPr>
        <p:spPr/>
        <p:txBody>
          <a:bodyPr>
            <a:normAutofit lnSpcReduction="10000"/>
          </a:bodyPr>
          <a:lstStyle/>
          <a:p>
            <a:pPr marL="0" indent="0">
              <a:buNone/>
            </a:pPr>
            <a:r>
              <a:rPr lang="en-US" dirty="0"/>
              <a:t>Besides Mason’s contemporaneous stated purpose for the convention clause how else do we know that it was the intent of those that wrote and ratified the Constitution that Article V protect us from a tyrannical national government?</a:t>
            </a:r>
          </a:p>
          <a:p>
            <a:pPr marL="0" indent="0">
              <a:buNone/>
            </a:pPr>
            <a:endParaRPr lang="en-US" dirty="0"/>
          </a:p>
          <a:p>
            <a:pPr marL="0" indent="0">
              <a:buNone/>
            </a:pPr>
            <a:r>
              <a:rPr lang="en-US" dirty="0"/>
              <a:t>Madison wrote the following forty-three years later:</a:t>
            </a:r>
          </a:p>
          <a:p>
            <a:endParaRPr lang="en-US" dirty="0"/>
          </a:p>
          <a:p>
            <a:r>
              <a:rPr lang="en-US" b="1" i="1" u="sng" dirty="0"/>
              <a:t>“Should the provisions of the Constitution as here reviewed, be found not to secure the Government and rights of the States, against usurpations and abuses on the part of the United States, the final resort within the purview of the Constitution, lies in an amendment of the Constitution according to a process applicable by the  states”</a:t>
            </a:r>
            <a:endParaRPr lang="en-US" b="1" i="1" dirty="0"/>
          </a:p>
          <a:p>
            <a:pPr marL="0" indent="0">
              <a:buNone/>
            </a:pPr>
            <a:r>
              <a:rPr lang="en-US" dirty="0"/>
              <a:t>    -James  Madison to Edward Everett, August 28, 1830</a:t>
            </a:r>
          </a:p>
        </p:txBody>
      </p:sp>
    </p:spTree>
    <p:extLst>
      <p:ext uri="{BB962C8B-B14F-4D97-AF65-F5344CB8AC3E}">
        <p14:creationId xmlns:p14="http://schemas.microsoft.com/office/powerpoint/2010/main" val="206302709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And Alexander Hamilton wrote in Federalist 85 prior to ratification the following:</a:t>
            </a:r>
          </a:p>
        </p:txBody>
      </p:sp>
      <p:sp>
        <p:nvSpPr>
          <p:cNvPr id="3" name="Text Placeholder 2"/>
          <p:cNvSpPr>
            <a:spLocks noGrp="1"/>
          </p:cNvSpPr>
          <p:nvPr>
            <p:ph type="body" idx="1"/>
          </p:nvPr>
        </p:nvSpPr>
        <p:spPr/>
        <p:txBody>
          <a:bodyPr>
            <a:normAutofit fontScale="92500" lnSpcReduction="20000"/>
          </a:bodyPr>
          <a:lstStyle/>
          <a:p>
            <a:r>
              <a:rPr lang="en-US" dirty="0">
                <a:solidFill>
                  <a:schemeClr val="tx2">
                    <a:lumMod val="60000"/>
                    <a:lumOff val="40000"/>
                  </a:schemeClr>
                </a:solidFill>
              </a:rPr>
              <a:t>“the national rulers, whenever nine States concur, will have no option upon the subject. </a:t>
            </a:r>
            <a:r>
              <a:rPr lang="en-US" b="1" i="1" u="sng" dirty="0"/>
              <a:t>By the fifth article of the plan, the </a:t>
            </a:r>
            <a:r>
              <a:rPr lang="en-US" b="1" i="1" u="sng" dirty="0" err="1"/>
              <a:t>Congres</a:t>
            </a:r>
            <a:r>
              <a:rPr lang="en-US" b="1" i="1" u="sng" dirty="0"/>
              <a:t> will be obliged "on the application of the legislatures of two thirds of the States which at present amount to nine, to call a convention for proposing amendments,</a:t>
            </a:r>
            <a:r>
              <a:rPr lang="en-US" u="sng" dirty="0"/>
              <a:t> </a:t>
            </a:r>
            <a:r>
              <a:rPr lang="en-US" dirty="0">
                <a:solidFill>
                  <a:schemeClr val="tx2">
                    <a:lumMod val="40000"/>
                    <a:lumOff val="60000"/>
                  </a:schemeClr>
                </a:solidFill>
              </a:rPr>
              <a:t>which shall be valid, to all intents and purposes, as part of the Constitution, when ratified by the legislatures of three fourths of the States, or by conventions in three fourths thereof.''</a:t>
            </a:r>
            <a:r>
              <a:rPr lang="en-US" dirty="0"/>
              <a:t> </a:t>
            </a:r>
            <a:r>
              <a:rPr lang="en-US" b="1" i="1" u="sng" dirty="0"/>
              <a:t>The words of this article are peremptory. The Congress "shall call a convention.'' Nothing in this particular is left to the discretion of that body. </a:t>
            </a:r>
            <a:r>
              <a:rPr lang="en-US" dirty="0">
                <a:solidFill>
                  <a:schemeClr val="tx2">
                    <a:lumMod val="40000"/>
                    <a:lumOff val="60000"/>
                  </a:schemeClr>
                </a:solidFill>
              </a:rPr>
              <a:t>And of consequence, all the declamation about the disinclination to a change vanishes in air. Nor however difficult it may be supposed to unite two thirds or three fourths of the State legislatures, in amendments which may affect local interests, can there be any room to apprehend any such difficulty in a union on points which are merely relative to the general liberty or security of the people.</a:t>
            </a:r>
            <a:r>
              <a:rPr lang="en-US" dirty="0"/>
              <a:t> </a:t>
            </a:r>
            <a:r>
              <a:rPr lang="en-US" b="1" i="1" u="sng" dirty="0"/>
              <a:t>We may safely rely on the disposition of the State legislatures to erect barriers against the encroachments of the national authority.</a:t>
            </a:r>
            <a:r>
              <a:rPr lang="en-US" b="1" i="1" dirty="0"/>
              <a:t>”</a:t>
            </a:r>
          </a:p>
        </p:txBody>
      </p:sp>
    </p:spTree>
    <p:extLst>
      <p:ext uri="{BB962C8B-B14F-4D97-AF65-F5344CB8AC3E}">
        <p14:creationId xmlns:p14="http://schemas.microsoft.com/office/powerpoint/2010/main" val="56976700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90" y="347149"/>
            <a:ext cx="8227620" cy="759514"/>
          </a:xfrm>
        </p:spPr>
        <p:txBody>
          <a:bodyPr>
            <a:normAutofit fontScale="90000"/>
          </a:bodyPr>
          <a:lstStyle/>
          <a:p>
            <a:r>
              <a:rPr lang="en-US" sz="2800" dirty="0"/>
              <a:t>After 8 years as president in the belly of a then much smaller beast George Washington wrote this in his farewell address in 1796: </a:t>
            </a:r>
          </a:p>
        </p:txBody>
      </p:sp>
      <p:sp>
        <p:nvSpPr>
          <p:cNvPr id="3" name="Text Placeholder 2"/>
          <p:cNvSpPr>
            <a:spLocks noGrp="1"/>
          </p:cNvSpPr>
          <p:nvPr>
            <p:ph type="body" idx="1"/>
          </p:nvPr>
        </p:nvSpPr>
        <p:spPr>
          <a:xfrm>
            <a:off x="734324" y="1638291"/>
            <a:ext cx="7675352" cy="5868295"/>
          </a:xfrm>
        </p:spPr>
        <p:txBody>
          <a:bodyPr>
            <a:noAutofit/>
          </a:bodyPr>
          <a:lstStyle/>
          <a:p>
            <a:r>
              <a:rPr lang="en-US" sz="2800" b="1" i="1" dirty="0"/>
              <a:t>“</a:t>
            </a:r>
            <a:r>
              <a:rPr lang="en-US" sz="2800" b="1" i="1" u="sng" dirty="0"/>
              <a:t>The necessity of reciprocal checks </a:t>
            </a:r>
            <a:r>
              <a:rPr lang="en-US" sz="2800" b="1" i="1" dirty="0"/>
              <a:t>in the exercise of political power, by dividing and distributing it into different depositaries, and constituting each the guardian of the public weal against invasions by the others, has been evinced by experiments ancient and modern; some of them in our country and under our own eyes. </a:t>
            </a:r>
            <a:r>
              <a:rPr lang="en-US" sz="2800" b="1" i="1" u="sng" dirty="0"/>
              <a:t>To preserve them must be as necessary as to institute them. If, in the opinion of the people, the distribution or modification of the constitutional powers be in any particular wrong, let it be corrected by an amendment in the way which the Constitution designates.”</a:t>
            </a:r>
          </a:p>
        </p:txBody>
      </p:sp>
    </p:spTree>
    <p:extLst>
      <p:ext uri="{BB962C8B-B14F-4D97-AF65-F5344CB8AC3E}">
        <p14:creationId xmlns:p14="http://schemas.microsoft.com/office/powerpoint/2010/main" val="253168829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0" y="5046972"/>
            <a:ext cx="9144000" cy="833941"/>
          </a:xfrm>
          <a:prstGeom prst="rect">
            <a:avLst/>
          </a:prstGeom>
        </p:spPr>
        <p:txBody>
          <a:bodyPr lIns="0" tIns="0" rIns="0" bIns="0">
            <a:normAutofit/>
          </a:bodyPr>
          <a:lstStyle>
            <a:lvl1pPr algn="ctr">
              <a:defRPr sz="3200">
                <a:solidFill>
                  <a:srgbClr val="FFFFFF"/>
                </a:solidFill>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a:solidFill>
                  <a:srgbClr val="000000"/>
                </a:solidFill>
                <a:effectLst/>
              </a:defRPr>
            </a:pPr>
            <a:r>
              <a:rPr sz="3200">
                <a:solidFill>
                  <a:srgbClr val="FFFFFF"/>
                </a:solidFill>
                <a:effectLst>
                  <a:outerShdw blurRad="38100" dist="38100" dir="2700000" rotWithShape="0">
                    <a:srgbClr val="000000">
                      <a:alpha val="43137"/>
                    </a:srgbClr>
                  </a:outerShdw>
                </a:effectLst>
              </a:rPr>
              <a:t>How Our Proposal is Different</a:t>
            </a:r>
          </a:p>
        </p:txBody>
      </p:sp>
      <p:sp>
        <p:nvSpPr>
          <p:cNvPr id="131" name="Shape 131"/>
          <p:cNvSpPr>
            <a:spLocks noGrp="1"/>
          </p:cNvSpPr>
          <p:nvPr>
            <p:ph type="body" idx="1"/>
          </p:nvPr>
        </p:nvSpPr>
        <p:spPr>
          <a:xfrm>
            <a:off x="1400581" y="5880913"/>
            <a:ext cx="6342837" cy="371035"/>
          </a:xfrm>
          <a:prstGeom prst="rect">
            <a:avLst/>
          </a:prstGeom>
        </p:spPr>
        <p:txBody>
          <a:bodyPr/>
          <a:lstStyle>
            <a:lvl1pPr>
              <a:defRPr sz="1600" b="1" i="1">
                <a:solidFill>
                  <a:srgbClr val="F2F2F2"/>
                </a:solidFill>
                <a:latin typeface="Gotham Bold"/>
                <a:ea typeface="Gotham Bold"/>
                <a:cs typeface="Gotham Bold"/>
                <a:sym typeface="Gotham Bold"/>
              </a:defRPr>
            </a:lvl1pPr>
          </a:lstStyle>
          <a:p>
            <a:pPr lvl="0">
              <a:defRPr sz="1800" b="0" i="0">
                <a:solidFill>
                  <a:srgbClr val="000000"/>
                </a:solidFill>
                <a:effectLst/>
              </a:defRPr>
            </a:pPr>
            <a:r>
              <a:rPr sz="1600" b="1" i="1">
                <a:solidFill>
                  <a:srgbClr val="F2F2F2"/>
                </a:solidFill>
              </a:rPr>
              <a:t>Unique Application Strategy - Strong Grassroots Support</a:t>
            </a:r>
          </a:p>
        </p:txBody>
      </p:sp>
      <p:pic>
        <p:nvPicPr>
          <p:cNvPr id="132" name="image9.jpg"/>
          <p:cNvPicPr/>
          <p:nvPr/>
        </p:nvPicPr>
        <p:blipFill>
          <a:blip r:embed="rId2"/>
          <a:stretch>
            <a:fillRect/>
          </a:stretch>
        </p:blipFill>
        <p:spPr>
          <a:xfrm rot="21329500">
            <a:off x="260275" y="505612"/>
            <a:ext cx="6896421" cy="4124389"/>
          </a:xfrm>
          <a:prstGeom prst="rect">
            <a:avLst/>
          </a:prstGeom>
          <a:ln w="12700">
            <a:miter lim="400000"/>
          </a:ln>
        </p:spPr>
      </p:pic>
      <p:sp>
        <p:nvSpPr>
          <p:cNvPr id="133" name="Shape 133"/>
          <p:cNvSpPr/>
          <p:nvPr/>
        </p:nvSpPr>
        <p:spPr>
          <a:xfrm>
            <a:off x="7308122" y="1149387"/>
            <a:ext cx="1468271" cy="168499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i="1">
                <a:solidFill>
                  <a:srgbClr val="FFFFFF"/>
                </a:solidFill>
                <a:latin typeface="Arial"/>
                <a:ea typeface="Arial"/>
                <a:cs typeface="Arial"/>
                <a:sym typeface="Arial"/>
              </a:defRPr>
            </a:lvl1pPr>
          </a:lstStyle>
          <a:p>
            <a:pPr lvl="0">
              <a:defRPr sz="1800" i="0">
                <a:solidFill>
                  <a:srgbClr val="000000"/>
                </a:solidFill>
              </a:defRPr>
            </a:pPr>
            <a:r>
              <a:rPr sz="1600" i="1">
                <a:solidFill>
                  <a:srgbClr val="FFFFFF"/>
                </a:solidFill>
              </a:rPr>
              <a:t>Virginia House of Delegates give Michael Farris and Tom Coburn a standing ovation!</a:t>
            </a:r>
          </a:p>
        </p:txBody>
      </p:sp>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0" y="314325"/>
            <a:ext cx="7575550" cy="1143000"/>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sz="3000" b="1" u="sng" dirty="0">
                <a:solidFill>
                  <a:srgbClr val="F6F6F6"/>
                </a:solidFill>
                <a:effectLst>
                  <a:outerShdw blurRad="38100" dist="38100" dir="2700000" rotWithShape="0">
                    <a:srgbClr val="000000">
                      <a:alpha val="43137"/>
                    </a:srgbClr>
                  </a:outerShdw>
                </a:effectLst>
              </a:rPr>
              <a:t>Two</a:t>
            </a:r>
            <a:r>
              <a:rPr sz="3000" b="1" dirty="0">
                <a:solidFill>
                  <a:srgbClr val="F6F6F6"/>
                </a:solidFill>
                <a:effectLst>
                  <a:outerShdw blurRad="38100" dist="38100" dir="2700000" rotWithShape="0">
                    <a:srgbClr val="000000">
                      <a:alpha val="43137"/>
                    </a:srgbClr>
                  </a:outerShdw>
                </a:effectLst>
              </a:rPr>
              <a:t> Goals Separate Our Plan</a:t>
            </a:r>
            <a:r>
              <a:rPr lang="en-US" sz="3000" b="1" dirty="0">
                <a:solidFill>
                  <a:srgbClr val="F6F6F6"/>
                </a:solidFill>
                <a:effectLst>
                  <a:outerShdw blurRad="38100" dist="38100" dir="2700000" rotWithShape="0">
                    <a:srgbClr val="000000">
                      <a:alpha val="43137"/>
                    </a:srgbClr>
                  </a:outerShdw>
                </a:effectLst>
              </a:rPr>
              <a:t> From Other Article V Organizations</a:t>
            </a:r>
            <a:endParaRPr sz="3000" b="1" dirty="0">
              <a:solidFill>
                <a:srgbClr val="F6F6F6"/>
              </a:solidFill>
              <a:effectLst>
                <a:outerShdw blurRad="38100" dist="38100" dir="2700000" rotWithShape="0">
                  <a:srgbClr val="000000">
                    <a:alpha val="43137"/>
                  </a:srgbClr>
                </a:outerShdw>
              </a:effectLst>
            </a:endParaRPr>
          </a:p>
        </p:txBody>
      </p:sp>
      <p:sp>
        <p:nvSpPr>
          <p:cNvPr id="136" name="Shape 136"/>
          <p:cNvSpPr>
            <a:spLocks noGrp="1"/>
          </p:cNvSpPr>
          <p:nvPr>
            <p:ph type="body" idx="4294967295"/>
          </p:nvPr>
        </p:nvSpPr>
        <p:spPr>
          <a:xfrm>
            <a:off x="784504" y="1638896"/>
            <a:ext cx="6624638" cy="4901753"/>
          </a:xfrm>
          <a:prstGeom prst="rect">
            <a:avLst/>
          </a:prstGeom>
        </p:spPr>
        <p:txBody>
          <a:bodyPr>
            <a:normAutofit fontScale="40000" lnSpcReduction="20000"/>
          </a:bodyPr>
          <a:lstStyle/>
          <a:p>
            <a:pPr marL="0" indent="0" algn="l">
              <a:buSzTx/>
              <a:buNone/>
              <a:defRPr sz="1800">
                <a:solidFill>
                  <a:srgbClr val="000000"/>
                </a:solidFill>
              </a:defRPr>
            </a:pPr>
            <a:r>
              <a:rPr lang="en-US" sz="4500" b="1" u="sng" dirty="0">
                <a:solidFill>
                  <a:srgbClr val="F6F6F6"/>
                </a:solidFill>
                <a:latin typeface="Arial"/>
                <a:ea typeface="Arial"/>
                <a:cs typeface="Arial"/>
                <a:sym typeface="Arial"/>
              </a:rPr>
              <a:t>Mission 1 </a:t>
            </a:r>
          </a:p>
          <a:p>
            <a:pPr marL="0" indent="0" algn="l">
              <a:buSzTx/>
              <a:buNone/>
              <a:defRPr sz="1800">
                <a:solidFill>
                  <a:srgbClr val="000000"/>
                </a:solidFill>
              </a:defRPr>
            </a:pPr>
            <a:r>
              <a:rPr lang="en-US" sz="4500" b="1" dirty="0">
                <a:solidFill>
                  <a:srgbClr val="F6F6F6"/>
                </a:solidFill>
                <a:latin typeface="Arial"/>
                <a:ea typeface="Arial"/>
                <a:cs typeface="Arial"/>
                <a:sym typeface="Arial"/>
              </a:rPr>
              <a:t>Develop a grass roots organization to inform other citizens that our state legislators can be our champions in the preservation of self-governance and ask our state legislators to support an Article V</a:t>
            </a:r>
            <a:r>
              <a:rPr sz="4500" b="1" dirty="0">
                <a:solidFill>
                  <a:srgbClr val="F6F6F6"/>
                </a:solidFill>
                <a:latin typeface="Arial"/>
                <a:ea typeface="Arial"/>
                <a:cs typeface="Arial"/>
                <a:sym typeface="Arial"/>
              </a:rPr>
              <a:t> convention for particular </a:t>
            </a:r>
            <a:r>
              <a:rPr lang="en-US" sz="4500" b="1" dirty="0">
                <a:solidFill>
                  <a:srgbClr val="F6F6F6"/>
                </a:solidFill>
                <a:latin typeface="Arial"/>
                <a:ea typeface="Arial"/>
                <a:cs typeface="Arial"/>
                <a:sym typeface="Arial"/>
              </a:rPr>
              <a:t>topics</a:t>
            </a:r>
            <a:r>
              <a:rPr sz="4500" b="1" dirty="0">
                <a:solidFill>
                  <a:srgbClr val="F6F6F6"/>
                </a:solidFill>
                <a:latin typeface="Arial"/>
                <a:ea typeface="Arial"/>
                <a:cs typeface="Arial"/>
                <a:sym typeface="Arial"/>
              </a:rPr>
              <a:t> rather than a particular amendment</a:t>
            </a:r>
            <a:r>
              <a:rPr lang="en-US" sz="4500" b="1" dirty="0">
                <a:solidFill>
                  <a:srgbClr val="F6F6F6"/>
                </a:solidFill>
                <a:latin typeface="Arial"/>
                <a:ea typeface="Arial"/>
                <a:cs typeface="Arial"/>
                <a:sym typeface="Arial"/>
              </a:rPr>
              <a:t>.  </a:t>
            </a:r>
          </a:p>
          <a:p>
            <a:pPr marL="0" indent="0" algn="l">
              <a:buSzTx/>
              <a:buNone/>
              <a:defRPr sz="1800">
                <a:solidFill>
                  <a:srgbClr val="000000"/>
                </a:solidFill>
              </a:defRPr>
            </a:pPr>
            <a:endParaRPr lang="en-US" sz="2600" dirty="0">
              <a:latin typeface="Arial"/>
              <a:ea typeface="Arial"/>
              <a:cs typeface="Arial"/>
              <a:sym typeface="Arial"/>
            </a:endParaRPr>
          </a:p>
          <a:p>
            <a:pPr marL="0" indent="0" algn="l">
              <a:buSzTx/>
              <a:buNone/>
              <a:defRPr sz="1800">
                <a:solidFill>
                  <a:srgbClr val="000000"/>
                </a:solidFill>
              </a:defRPr>
            </a:pPr>
            <a:r>
              <a:rPr lang="en-US" sz="4500" dirty="0">
                <a:solidFill>
                  <a:srgbClr val="F6F6F6"/>
                </a:solidFill>
                <a:latin typeface="Arial"/>
                <a:ea typeface="Arial"/>
                <a:cs typeface="Arial"/>
                <a:sym typeface="Arial"/>
              </a:rPr>
              <a:t>A balanced budget amendment alone </a:t>
            </a:r>
            <a:r>
              <a:rPr lang="en-US" sz="4500" u="sng" dirty="0">
                <a:solidFill>
                  <a:srgbClr val="F6F6F6"/>
                </a:solidFill>
                <a:latin typeface="Arial"/>
                <a:ea typeface="Arial"/>
                <a:cs typeface="Arial"/>
                <a:sym typeface="Arial"/>
              </a:rPr>
              <a:t>will not </a:t>
            </a:r>
            <a:r>
              <a:rPr lang="en-US" sz="4500" dirty="0">
                <a:solidFill>
                  <a:srgbClr val="F6F6F6"/>
                </a:solidFill>
                <a:latin typeface="Arial"/>
                <a:ea typeface="Arial"/>
                <a:cs typeface="Arial"/>
                <a:sym typeface="Arial"/>
              </a:rPr>
              <a:t>restore limits on our runaway national government.</a:t>
            </a:r>
          </a:p>
          <a:p>
            <a:pPr marL="0" indent="0" algn="l">
              <a:buSzTx/>
              <a:buNone/>
              <a:defRPr sz="1800">
                <a:solidFill>
                  <a:srgbClr val="000000"/>
                </a:solidFill>
              </a:defRPr>
            </a:pPr>
            <a:endParaRPr lang="en-US" sz="4500" dirty="0">
              <a:latin typeface="Arial"/>
              <a:ea typeface="Arial"/>
              <a:cs typeface="Arial"/>
              <a:sym typeface="Arial"/>
            </a:endParaRPr>
          </a:p>
          <a:p>
            <a:pPr marL="0" indent="0" algn="l">
              <a:buSzTx/>
              <a:buNone/>
              <a:defRPr sz="1800">
                <a:solidFill>
                  <a:srgbClr val="000000"/>
                </a:solidFill>
              </a:defRPr>
            </a:pPr>
            <a:r>
              <a:rPr lang="en-US" sz="4500" dirty="0">
                <a:solidFill>
                  <a:srgbClr val="F6F6F6"/>
                </a:solidFill>
                <a:latin typeface="Arial"/>
                <a:ea typeface="Arial"/>
                <a:cs typeface="Arial"/>
                <a:sym typeface="Arial"/>
              </a:rPr>
              <a:t>The COSP resolution gives the amendatory convention the power to deliberate on three general topics:</a:t>
            </a:r>
            <a:endParaRPr lang="en-US" sz="4500" dirty="0">
              <a:latin typeface="Arial"/>
              <a:ea typeface="Arial"/>
              <a:cs typeface="Arial"/>
              <a:sym typeface="Arial"/>
            </a:endParaRPr>
          </a:p>
          <a:p>
            <a:pPr marL="531494" lvl="1" indent="-188594">
              <a:spcBef>
                <a:spcPts val="300"/>
              </a:spcBef>
              <a:defRPr sz="1800">
                <a:solidFill>
                  <a:srgbClr val="000000"/>
                </a:solidFill>
              </a:defRPr>
            </a:pPr>
            <a:endParaRPr lang="en-US" sz="4500" dirty="0">
              <a:latin typeface="Arial"/>
              <a:ea typeface="Arial"/>
              <a:cs typeface="Arial"/>
              <a:sym typeface="Arial"/>
            </a:endParaRPr>
          </a:p>
          <a:p>
            <a:pPr marL="1194435" lvl="2" indent="-457200">
              <a:spcBef>
                <a:spcPts val="300"/>
              </a:spcBef>
              <a:buFont typeface="+mj-lt"/>
              <a:buAutoNum type="arabicPeriod"/>
              <a:defRPr sz="1800">
                <a:solidFill>
                  <a:srgbClr val="000000"/>
                </a:solidFill>
              </a:defRPr>
            </a:pPr>
            <a:r>
              <a:rPr lang="en-US" sz="4500" dirty="0">
                <a:solidFill>
                  <a:schemeClr val="bg1"/>
                </a:solidFill>
                <a:latin typeface="Arial"/>
                <a:ea typeface="Arial"/>
                <a:cs typeface="Arial"/>
                <a:sym typeface="Arial"/>
              </a:rPr>
              <a:t>Fiscal Restraints on the national government</a:t>
            </a:r>
          </a:p>
          <a:p>
            <a:pPr marL="1194435" lvl="2" indent="-457200">
              <a:spcBef>
                <a:spcPts val="300"/>
              </a:spcBef>
              <a:buFont typeface="+mj-lt"/>
              <a:buAutoNum type="arabicPeriod"/>
              <a:defRPr sz="1800">
                <a:solidFill>
                  <a:srgbClr val="000000"/>
                </a:solidFill>
              </a:defRPr>
            </a:pPr>
            <a:endParaRPr lang="en-US" sz="4500" dirty="0">
              <a:solidFill>
                <a:schemeClr val="bg1"/>
              </a:solidFill>
              <a:latin typeface="Arial"/>
              <a:ea typeface="Arial"/>
              <a:cs typeface="Arial"/>
              <a:sym typeface="Arial"/>
            </a:endParaRPr>
          </a:p>
          <a:p>
            <a:pPr marL="1194435" lvl="2" indent="-457200">
              <a:spcBef>
                <a:spcPts val="300"/>
              </a:spcBef>
              <a:buFont typeface="+mj-lt"/>
              <a:buAutoNum type="arabicPeriod"/>
              <a:defRPr sz="1800">
                <a:solidFill>
                  <a:srgbClr val="000000"/>
                </a:solidFill>
              </a:defRPr>
            </a:pPr>
            <a:r>
              <a:rPr lang="en-US" sz="4500" dirty="0">
                <a:solidFill>
                  <a:schemeClr val="bg1"/>
                </a:solidFill>
                <a:latin typeface="Arial"/>
                <a:ea typeface="Arial"/>
                <a:cs typeface="Arial"/>
                <a:sym typeface="Arial"/>
              </a:rPr>
              <a:t>Limiting the power and jurisdiction of the national government</a:t>
            </a:r>
          </a:p>
          <a:p>
            <a:pPr marL="1194435" lvl="2" indent="-457200">
              <a:spcBef>
                <a:spcPts val="300"/>
              </a:spcBef>
              <a:buFont typeface="+mj-lt"/>
              <a:buAutoNum type="arabicPeriod"/>
              <a:defRPr sz="1800">
                <a:solidFill>
                  <a:srgbClr val="000000"/>
                </a:solidFill>
              </a:defRPr>
            </a:pPr>
            <a:endParaRPr lang="en-US" sz="4500" dirty="0">
              <a:solidFill>
                <a:schemeClr val="bg1"/>
              </a:solidFill>
              <a:latin typeface="Arial"/>
              <a:ea typeface="Arial"/>
              <a:cs typeface="Arial"/>
              <a:sym typeface="Arial"/>
            </a:endParaRPr>
          </a:p>
          <a:p>
            <a:pPr marL="1194435" lvl="2" indent="-457200">
              <a:spcBef>
                <a:spcPts val="300"/>
              </a:spcBef>
              <a:buFont typeface="+mj-lt"/>
              <a:buAutoNum type="arabicPeriod"/>
              <a:defRPr sz="1800">
                <a:solidFill>
                  <a:srgbClr val="000000"/>
                </a:solidFill>
              </a:defRPr>
            </a:pPr>
            <a:r>
              <a:rPr lang="en-US" sz="4500" dirty="0">
                <a:solidFill>
                  <a:schemeClr val="bg1"/>
                </a:solidFill>
                <a:latin typeface="Arial"/>
                <a:ea typeface="Arial"/>
                <a:cs typeface="Arial"/>
                <a:sym typeface="Arial"/>
              </a:rPr>
              <a:t>Term Limits for national government officials</a:t>
            </a:r>
            <a:endParaRPr lang="en-US" sz="4500" dirty="0">
              <a:solidFill>
                <a:srgbClr val="F6F6F6"/>
              </a:solidFill>
              <a:latin typeface="Arial"/>
              <a:ea typeface="Arial"/>
              <a:cs typeface="Arial"/>
              <a:sym typeface="Arial"/>
            </a:endParaRPr>
          </a:p>
          <a:p>
            <a:pPr marL="342900" lvl="1" indent="0">
              <a:spcBef>
                <a:spcPts val="300"/>
              </a:spcBef>
              <a:buNone/>
              <a:defRPr sz="1800">
                <a:solidFill>
                  <a:srgbClr val="000000"/>
                </a:solidFill>
              </a:defRPr>
            </a:pPr>
            <a:r>
              <a:rPr lang="en-US" sz="2600" dirty="0">
                <a:solidFill>
                  <a:schemeClr val="bg1"/>
                </a:solidFill>
                <a:latin typeface="Arial"/>
                <a:ea typeface="Arial"/>
                <a:cs typeface="Arial"/>
                <a:sym typeface="Arial"/>
              </a:rPr>
              <a:t>				</a:t>
            </a:r>
            <a:endParaRPr lang="en-US" sz="2200" dirty="0">
              <a:solidFill>
                <a:srgbClr val="F6F6F6"/>
              </a:solidFill>
              <a:latin typeface="Arial"/>
              <a:ea typeface="Arial"/>
              <a:cs typeface="Arial"/>
              <a:sym typeface="Arial"/>
            </a:endParaRPr>
          </a:p>
          <a:p>
            <a:pPr marL="925829" lvl="2" indent="-188594">
              <a:spcBef>
                <a:spcPts val="300"/>
              </a:spcBef>
              <a:defRPr sz="1800">
                <a:solidFill>
                  <a:srgbClr val="000000"/>
                </a:solidFill>
              </a:defRPr>
            </a:pPr>
            <a:endParaRPr lang="en-US" sz="2200" dirty="0">
              <a:solidFill>
                <a:schemeClr val="bg1"/>
              </a:solidFill>
              <a:latin typeface="Arial"/>
              <a:ea typeface="Arial"/>
              <a:cs typeface="Arial"/>
              <a:sym typeface="Arial"/>
            </a:endParaRPr>
          </a:p>
          <a:p>
            <a:pPr marL="737235" lvl="2" indent="0" algn="l">
              <a:spcBef>
                <a:spcPts val="300"/>
              </a:spcBef>
              <a:buNone/>
              <a:defRPr sz="1800">
                <a:solidFill>
                  <a:srgbClr val="000000"/>
                </a:solidFill>
              </a:defRPr>
            </a:pPr>
            <a:endParaRPr lang="en-US" sz="2200" dirty="0">
              <a:solidFill>
                <a:schemeClr val="bg1"/>
              </a:solidFill>
              <a:latin typeface="Arial"/>
              <a:ea typeface="Arial"/>
              <a:cs typeface="Arial"/>
              <a:sym typeface="Arial"/>
            </a:endParaRPr>
          </a:p>
          <a:p>
            <a:pPr marL="737235" lvl="2" indent="0" algn="l">
              <a:spcBef>
                <a:spcPts val="300"/>
              </a:spcBef>
              <a:buNone/>
              <a:defRPr sz="1800">
                <a:solidFill>
                  <a:srgbClr val="000000"/>
                </a:solidFill>
              </a:defRPr>
            </a:pPr>
            <a:endParaRPr lang="en-US" sz="2200" dirty="0">
              <a:solidFill>
                <a:schemeClr val="bg1"/>
              </a:solidFill>
              <a:latin typeface="Arial"/>
              <a:ea typeface="Arial"/>
              <a:cs typeface="Arial"/>
              <a:sym typeface="Arial"/>
            </a:endParaRPr>
          </a:p>
          <a:p>
            <a:pPr marL="925829" lvl="2" indent="-188594">
              <a:spcBef>
                <a:spcPts val="300"/>
              </a:spcBef>
              <a:defRPr sz="1800">
                <a:solidFill>
                  <a:srgbClr val="000000"/>
                </a:solidFill>
              </a:defRPr>
            </a:pPr>
            <a:endParaRPr sz="2200" dirty="0">
              <a:solidFill>
                <a:schemeClr val="bg1"/>
              </a:solidFill>
              <a:latin typeface="Arial"/>
              <a:ea typeface="Arial"/>
              <a:cs typeface="Arial"/>
              <a:sym typeface="Arial"/>
            </a:endParaRPr>
          </a:p>
        </p:txBody>
      </p:sp>
      <p:sp>
        <p:nvSpPr>
          <p:cNvPr id="137" name="Shape 137"/>
          <p:cNvSpPr/>
          <p:nvPr/>
        </p:nvSpPr>
        <p:spPr>
          <a:xfrm>
            <a:off x="533576" y="1420702"/>
            <a:ext cx="7693026" cy="1"/>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38" name="image3.png"/>
          <p:cNvPicPr/>
          <p:nvPr/>
        </p:nvPicPr>
        <p:blipFill>
          <a:blip r:embed="rId3"/>
          <a:stretch>
            <a:fillRect/>
          </a:stretch>
        </p:blipFill>
        <p:spPr>
          <a:xfrm>
            <a:off x="7399364" y="394053"/>
            <a:ext cx="1200151" cy="8477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769" y="2259550"/>
            <a:ext cx="7976441" cy="2585323"/>
          </a:xfrm>
          <a:prstGeom prst="rect">
            <a:avLst/>
          </a:prstGeom>
        </p:spPr>
        <p:txBody>
          <a:bodyPr wrap="square">
            <a:spAutoFit/>
          </a:bodyPr>
          <a:lstStyle/>
          <a:p>
            <a:pPr algn="l">
              <a:defRPr sz="1800">
                <a:solidFill>
                  <a:srgbClr val="000000"/>
                </a:solidFill>
              </a:defRPr>
            </a:pPr>
            <a:r>
              <a:rPr lang="en-US" sz="2400" u="sng" dirty="0">
                <a:solidFill>
                  <a:srgbClr val="F6F6F6"/>
                </a:solidFill>
                <a:latin typeface="Arial"/>
                <a:ea typeface="Arial"/>
                <a:cs typeface="Arial"/>
                <a:sym typeface="Arial"/>
              </a:rPr>
              <a:t>Mission 2</a:t>
            </a:r>
            <a:r>
              <a:rPr lang="en-US" sz="2400" dirty="0">
                <a:solidFill>
                  <a:srgbClr val="F6F6F6"/>
                </a:solidFill>
                <a:latin typeface="Arial"/>
                <a:ea typeface="Arial"/>
                <a:cs typeface="Arial"/>
                <a:sym typeface="Arial"/>
              </a:rPr>
              <a:t> – Our job is not done with merely passing the Convention of States Project Resolution.  We must continue to inform and enlist our fellow citizens to support eventual proposal and ratification of the proper amendments needed to effectively restore limitations to national government power</a:t>
            </a:r>
          </a:p>
          <a:p>
            <a:pPr marL="0" indent="0" algn="l">
              <a:buSzTx/>
              <a:buNone/>
              <a:defRPr sz="1800">
                <a:solidFill>
                  <a:srgbClr val="000000"/>
                </a:solidFill>
              </a:defRPr>
            </a:pPr>
            <a:endParaRPr lang="en-US" dirty="0">
              <a:solidFill>
                <a:srgbClr val="F6F6F6"/>
              </a:solidFill>
              <a:latin typeface="Arial"/>
              <a:ea typeface="Arial"/>
              <a:cs typeface="Arial"/>
              <a:sym typeface="Arial"/>
            </a:endParaRPr>
          </a:p>
        </p:txBody>
      </p:sp>
      <p:pic>
        <p:nvPicPr>
          <p:cNvPr id="3" name="image3.png"/>
          <p:cNvPicPr/>
          <p:nvPr/>
        </p:nvPicPr>
        <p:blipFill>
          <a:blip r:embed="rId2"/>
          <a:stretch>
            <a:fillRect/>
          </a:stretch>
        </p:blipFill>
        <p:spPr>
          <a:xfrm>
            <a:off x="7399364" y="394053"/>
            <a:ext cx="1200151" cy="847726"/>
          </a:xfrm>
          <a:prstGeom prst="rect">
            <a:avLst/>
          </a:prstGeom>
          <a:ln w="12700">
            <a:miter lim="400000"/>
          </a:ln>
        </p:spPr>
      </p:pic>
    </p:spTree>
    <p:extLst>
      <p:ext uri="{BB962C8B-B14F-4D97-AF65-F5344CB8AC3E}">
        <p14:creationId xmlns:p14="http://schemas.microsoft.com/office/powerpoint/2010/main" val="94865510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114527" y="600556"/>
            <a:ext cx="7797663" cy="771526"/>
          </a:xfrm>
          <a:prstGeom prst="rect">
            <a:avLst/>
          </a:prstGeom>
        </p:spPr>
        <p:txBody>
          <a:bodyPr>
            <a:normAutofit fontScale="90000"/>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sz="3000" b="1" dirty="0">
                <a:solidFill>
                  <a:srgbClr val="F6F6F6"/>
                </a:solidFill>
                <a:effectLst>
                  <a:outerShdw blurRad="38100" dist="38100" dir="2700000" rotWithShape="0">
                    <a:srgbClr val="000000">
                      <a:alpha val="43137"/>
                    </a:srgbClr>
                  </a:outerShdw>
                </a:effectLst>
              </a:rPr>
              <a:t>Momentum is Building</a:t>
            </a:r>
            <a:r>
              <a:rPr lang="en-US" sz="3000" b="1" dirty="0">
                <a:solidFill>
                  <a:srgbClr val="F6F6F6"/>
                </a:solidFill>
                <a:effectLst>
                  <a:outerShdw blurRad="38100" dist="38100" dir="2700000" rotWithShape="0">
                    <a:srgbClr val="000000">
                      <a:alpha val="43137"/>
                    </a:srgbClr>
                  </a:outerShdw>
                </a:effectLst>
              </a:rPr>
              <a:t>: The people have the power to restore and preserve our freedom from an oppressive national government.</a:t>
            </a:r>
            <a:endParaRPr sz="3000" b="1" dirty="0">
              <a:solidFill>
                <a:srgbClr val="F6F6F6"/>
              </a:solidFill>
              <a:effectLst>
                <a:outerShdw blurRad="38100" dist="38100" dir="2700000" rotWithShape="0">
                  <a:srgbClr val="000000">
                    <a:alpha val="43137"/>
                  </a:srgbClr>
                </a:outerShdw>
              </a:effectLst>
            </a:endParaRPr>
          </a:p>
        </p:txBody>
      </p:sp>
      <p:sp>
        <p:nvSpPr>
          <p:cNvPr id="91" name="Shape 91"/>
          <p:cNvSpPr>
            <a:spLocks noGrp="1"/>
          </p:cNvSpPr>
          <p:nvPr>
            <p:ph type="body" idx="1"/>
          </p:nvPr>
        </p:nvSpPr>
        <p:spPr>
          <a:xfrm>
            <a:off x="697817" y="1995037"/>
            <a:ext cx="7675352" cy="3995210"/>
          </a:xfrm>
          <a:prstGeom prst="rect">
            <a:avLst/>
          </a:prstGeom>
        </p:spPr>
        <p:txBody>
          <a:bodyPr>
            <a:normAutofit fontScale="70000" lnSpcReduction="20000"/>
          </a:bodyPr>
          <a:lstStyle/>
          <a:p>
            <a:pPr lvl="0">
              <a:lnSpc>
                <a:spcPct val="81000"/>
              </a:lnSpc>
              <a:defRPr sz="1800">
                <a:solidFill>
                  <a:srgbClr val="000000"/>
                </a:solidFill>
              </a:defRPr>
            </a:pPr>
            <a:r>
              <a:rPr sz="2400" dirty="0">
                <a:solidFill>
                  <a:srgbClr val="F6F6F6"/>
                </a:solidFill>
                <a:latin typeface="Arial"/>
                <a:ea typeface="Arial"/>
                <a:cs typeface="Arial"/>
                <a:sym typeface="Arial"/>
              </a:rPr>
              <a:t>Over </a:t>
            </a:r>
            <a:r>
              <a:rPr lang="en-US" sz="2400" dirty="0">
                <a:solidFill>
                  <a:srgbClr val="F6F6F6"/>
                </a:solidFill>
                <a:latin typeface="Arial"/>
                <a:ea typeface="Arial"/>
                <a:cs typeface="Arial"/>
                <a:sym typeface="Arial"/>
              </a:rPr>
              <a:t>5</a:t>
            </a:r>
            <a:r>
              <a:rPr sz="2400" dirty="0">
                <a:solidFill>
                  <a:srgbClr val="F6F6F6"/>
                </a:solidFill>
                <a:latin typeface="Arial"/>
                <a:ea typeface="Arial"/>
                <a:cs typeface="Arial"/>
                <a:sym typeface="Arial"/>
              </a:rPr>
              <a:t> million supporters nationwide.</a:t>
            </a:r>
          </a:p>
          <a:p>
            <a:pPr lvl="0">
              <a:lnSpc>
                <a:spcPct val="81000"/>
              </a:lnSpc>
              <a:defRPr sz="1800">
                <a:solidFill>
                  <a:srgbClr val="000000"/>
                </a:solidFill>
              </a:defRPr>
            </a:pPr>
            <a:r>
              <a:rPr sz="2400" dirty="0">
                <a:solidFill>
                  <a:srgbClr val="F6F6F6"/>
                </a:solidFill>
                <a:latin typeface="Arial"/>
                <a:ea typeface="Arial"/>
                <a:cs typeface="Arial"/>
                <a:sym typeface="Arial"/>
              </a:rPr>
              <a:t>In 20</a:t>
            </a:r>
            <a:r>
              <a:rPr lang="en-US" sz="2400" dirty="0">
                <a:solidFill>
                  <a:srgbClr val="F6F6F6"/>
                </a:solidFill>
                <a:latin typeface="Arial"/>
                <a:ea typeface="Arial"/>
                <a:cs typeface="Arial"/>
                <a:sym typeface="Arial"/>
              </a:rPr>
              <a:t>21</a:t>
            </a:r>
            <a:r>
              <a:rPr sz="2400" dirty="0">
                <a:solidFill>
                  <a:srgbClr val="F6F6F6"/>
                </a:solidFill>
                <a:latin typeface="Arial"/>
                <a:ea typeface="Arial"/>
                <a:cs typeface="Arial"/>
                <a:sym typeface="Arial"/>
              </a:rPr>
              <a:t>, our resolution </a:t>
            </a:r>
            <a:r>
              <a:rPr lang="en-US" sz="2400" dirty="0">
                <a:solidFill>
                  <a:srgbClr val="F6F6F6"/>
                </a:solidFill>
                <a:latin typeface="Arial"/>
                <a:ea typeface="Arial"/>
                <a:cs typeface="Arial"/>
                <a:sym typeface="Arial"/>
              </a:rPr>
              <a:t>is</a:t>
            </a:r>
            <a:r>
              <a:rPr sz="2400" dirty="0">
                <a:solidFill>
                  <a:srgbClr val="F6F6F6"/>
                </a:solidFill>
                <a:latin typeface="Arial"/>
                <a:ea typeface="Arial"/>
                <a:cs typeface="Arial"/>
                <a:sym typeface="Arial"/>
              </a:rPr>
              <a:t> </a:t>
            </a:r>
            <a:r>
              <a:rPr lang="en-US" sz="2400" dirty="0">
                <a:solidFill>
                  <a:srgbClr val="F6F6F6"/>
                </a:solidFill>
                <a:latin typeface="Arial"/>
                <a:ea typeface="Arial"/>
                <a:cs typeface="Arial"/>
                <a:sym typeface="Arial"/>
              </a:rPr>
              <a:t>currently active </a:t>
            </a:r>
            <a:r>
              <a:rPr sz="2400" dirty="0">
                <a:solidFill>
                  <a:srgbClr val="F6F6F6"/>
                </a:solidFill>
                <a:latin typeface="Arial"/>
                <a:ea typeface="Arial"/>
                <a:cs typeface="Arial"/>
                <a:sym typeface="Arial"/>
              </a:rPr>
              <a:t>in </a:t>
            </a:r>
            <a:r>
              <a:rPr lang="en-US" sz="2400" dirty="0">
                <a:solidFill>
                  <a:srgbClr val="F6F6F6"/>
                </a:solidFill>
                <a:latin typeface="Arial"/>
                <a:ea typeface="Arial"/>
                <a:cs typeface="Arial"/>
                <a:sym typeface="Arial"/>
              </a:rPr>
              <a:t>21</a:t>
            </a:r>
            <a:r>
              <a:rPr sz="2400" dirty="0">
                <a:solidFill>
                  <a:srgbClr val="F6F6F6"/>
                </a:solidFill>
                <a:latin typeface="Arial"/>
                <a:ea typeface="Arial"/>
                <a:cs typeface="Arial"/>
                <a:sym typeface="Arial"/>
              </a:rPr>
              <a:t> states</a:t>
            </a:r>
            <a:r>
              <a:rPr lang="en-US" sz="2400" dirty="0">
                <a:solidFill>
                  <a:srgbClr val="F6F6F6"/>
                </a:solidFill>
                <a:latin typeface="Arial"/>
                <a:ea typeface="Arial"/>
                <a:cs typeface="Arial"/>
                <a:sym typeface="Arial"/>
              </a:rPr>
              <a:t> and pending in others</a:t>
            </a:r>
            <a:r>
              <a:rPr sz="2400" dirty="0">
                <a:solidFill>
                  <a:srgbClr val="F6F6F6"/>
                </a:solidFill>
                <a:latin typeface="Arial"/>
                <a:ea typeface="Arial"/>
                <a:cs typeface="Arial"/>
                <a:sym typeface="Arial"/>
              </a:rPr>
              <a:t>.</a:t>
            </a:r>
          </a:p>
          <a:p>
            <a:pPr lvl="0">
              <a:lnSpc>
                <a:spcPct val="81000"/>
              </a:lnSpc>
              <a:defRPr sz="1800">
                <a:solidFill>
                  <a:srgbClr val="000000"/>
                </a:solidFill>
              </a:defRPr>
            </a:pPr>
            <a:r>
              <a:rPr lang="en-US" sz="2400" u="sng" dirty="0">
                <a:solidFill>
                  <a:srgbClr val="F6F6F6"/>
                </a:solidFill>
                <a:latin typeface="Arial"/>
                <a:ea typeface="Arial"/>
                <a:cs typeface="Arial"/>
                <a:sym typeface="Arial"/>
              </a:rPr>
              <a:t>Fifteen</a:t>
            </a:r>
            <a:r>
              <a:rPr sz="2400" dirty="0">
                <a:solidFill>
                  <a:srgbClr val="F6F6F6"/>
                </a:solidFill>
                <a:latin typeface="Arial"/>
                <a:ea typeface="Arial"/>
                <a:cs typeface="Arial"/>
                <a:sym typeface="Arial"/>
              </a:rPr>
              <a:t> states have passed the resolution, and counting…</a:t>
            </a:r>
            <a:endParaRPr lang="en-US" sz="2400" dirty="0">
              <a:solidFill>
                <a:srgbClr val="F6F6F6"/>
              </a:solidFill>
              <a:latin typeface="Arial"/>
              <a:ea typeface="Arial"/>
              <a:cs typeface="Arial"/>
              <a:sym typeface="Arial"/>
            </a:endParaRPr>
          </a:p>
          <a:p>
            <a:pPr marL="0" lvl="0" indent="0">
              <a:lnSpc>
                <a:spcPct val="81000"/>
              </a:lnSpc>
              <a:buNone/>
              <a:defRPr sz="1800">
                <a:solidFill>
                  <a:srgbClr val="000000"/>
                </a:solidFill>
              </a:defRPr>
            </a:pPr>
            <a:endParaRPr sz="2400" dirty="0">
              <a:solidFill>
                <a:srgbClr val="F6F6F6"/>
              </a:solidFill>
              <a:latin typeface="Arial"/>
              <a:ea typeface="Arial"/>
              <a:cs typeface="Arial"/>
              <a:sym typeface="Arial"/>
            </a:endParaRPr>
          </a:p>
          <a:p>
            <a:pPr marL="514350" lvl="1" indent="-171450">
              <a:lnSpc>
                <a:spcPct val="81000"/>
              </a:lnSpc>
              <a:spcBef>
                <a:spcPts val="300"/>
              </a:spcBef>
              <a:defRPr sz="1800">
                <a:solidFill>
                  <a:srgbClr val="000000"/>
                </a:solidFill>
              </a:defRPr>
            </a:pPr>
            <a:r>
              <a:rPr sz="2000" dirty="0">
                <a:solidFill>
                  <a:srgbClr val="F6F6F6"/>
                </a:solidFill>
                <a:latin typeface="Arial"/>
                <a:ea typeface="Arial"/>
                <a:cs typeface="Arial"/>
                <a:sym typeface="Arial"/>
              </a:rPr>
              <a:t>Florida</a:t>
            </a:r>
            <a:endParaRPr sz="2000" dirty="0">
              <a:solidFill>
                <a:srgbClr val="F6F6F6"/>
              </a:solidFill>
            </a:endParaRPr>
          </a:p>
          <a:p>
            <a:pPr marL="514350" lvl="1" indent="-171450">
              <a:lnSpc>
                <a:spcPct val="81000"/>
              </a:lnSpc>
              <a:spcBef>
                <a:spcPts val="300"/>
              </a:spcBef>
              <a:defRPr sz="1800">
                <a:solidFill>
                  <a:srgbClr val="000000"/>
                </a:solidFill>
              </a:defRPr>
            </a:pPr>
            <a:r>
              <a:rPr sz="2000" dirty="0">
                <a:solidFill>
                  <a:srgbClr val="F6F6F6"/>
                </a:solidFill>
                <a:latin typeface="Arial"/>
                <a:ea typeface="Arial"/>
                <a:cs typeface="Arial"/>
                <a:sym typeface="Arial"/>
              </a:rPr>
              <a:t>Georgia</a:t>
            </a:r>
            <a:endParaRPr sz="2000" dirty="0">
              <a:solidFill>
                <a:srgbClr val="F6F6F6"/>
              </a:solidFill>
            </a:endParaRPr>
          </a:p>
          <a:p>
            <a:pPr marL="514350" lvl="1" indent="-171450">
              <a:lnSpc>
                <a:spcPct val="81000"/>
              </a:lnSpc>
              <a:spcBef>
                <a:spcPts val="300"/>
              </a:spcBef>
              <a:defRPr sz="1800">
                <a:solidFill>
                  <a:srgbClr val="000000"/>
                </a:solidFill>
              </a:defRPr>
            </a:pPr>
            <a:r>
              <a:rPr sz="2000" dirty="0">
                <a:solidFill>
                  <a:srgbClr val="F6F6F6"/>
                </a:solidFill>
                <a:latin typeface="Arial"/>
                <a:ea typeface="Arial"/>
                <a:cs typeface="Arial"/>
                <a:sym typeface="Arial"/>
              </a:rPr>
              <a:t>Alaska</a:t>
            </a:r>
            <a:endParaRPr sz="2000" dirty="0">
              <a:solidFill>
                <a:srgbClr val="F6F6F6"/>
              </a:solidFill>
            </a:endParaRPr>
          </a:p>
          <a:p>
            <a:pPr marL="514350" lvl="1" indent="-171450">
              <a:lnSpc>
                <a:spcPct val="81000"/>
              </a:lnSpc>
              <a:spcBef>
                <a:spcPts val="300"/>
              </a:spcBef>
              <a:defRPr sz="1800">
                <a:solidFill>
                  <a:srgbClr val="000000"/>
                </a:solidFill>
              </a:defRPr>
            </a:pPr>
            <a:r>
              <a:rPr sz="2000" dirty="0">
                <a:solidFill>
                  <a:srgbClr val="F6F6F6"/>
                </a:solidFill>
                <a:latin typeface="Arial"/>
                <a:ea typeface="Arial"/>
                <a:cs typeface="Arial"/>
                <a:sym typeface="Arial"/>
              </a:rPr>
              <a:t>Alabama</a:t>
            </a:r>
            <a:endParaRPr sz="2000" dirty="0">
              <a:solidFill>
                <a:srgbClr val="F6F6F6"/>
              </a:solidFill>
            </a:endParaRPr>
          </a:p>
          <a:p>
            <a:pPr marL="514350" lvl="1" indent="-171450">
              <a:lnSpc>
                <a:spcPct val="81000"/>
              </a:lnSpc>
              <a:spcBef>
                <a:spcPts val="300"/>
              </a:spcBef>
              <a:defRPr sz="1800">
                <a:solidFill>
                  <a:srgbClr val="000000"/>
                </a:solidFill>
              </a:defRPr>
            </a:pPr>
            <a:r>
              <a:rPr sz="2000" dirty="0">
                <a:solidFill>
                  <a:srgbClr val="F6F6F6"/>
                </a:solidFill>
                <a:latin typeface="Arial"/>
                <a:ea typeface="Arial"/>
                <a:cs typeface="Arial"/>
                <a:sym typeface="Arial"/>
              </a:rPr>
              <a:t>Tennessee</a:t>
            </a:r>
            <a:endParaRPr sz="2000" dirty="0">
              <a:solidFill>
                <a:srgbClr val="F6F6F6"/>
              </a:solidFill>
            </a:endParaRPr>
          </a:p>
          <a:p>
            <a:pPr marL="514350" lvl="1" indent="-171450">
              <a:lnSpc>
                <a:spcPct val="81000"/>
              </a:lnSpc>
              <a:spcBef>
                <a:spcPts val="300"/>
              </a:spcBef>
              <a:defRPr sz="1800">
                <a:solidFill>
                  <a:srgbClr val="000000"/>
                </a:solidFill>
              </a:defRPr>
            </a:pPr>
            <a:r>
              <a:rPr sz="2000" dirty="0">
                <a:solidFill>
                  <a:srgbClr val="F6F6F6"/>
                </a:solidFill>
                <a:latin typeface="Arial"/>
                <a:ea typeface="Arial"/>
                <a:cs typeface="Arial"/>
                <a:sym typeface="Arial"/>
              </a:rPr>
              <a:t>Indiana</a:t>
            </a:r>
            <a:endParaRPr sz="2000" dirty="0">
              <a:solidFill>
                <a:srgbClr val="F6F6F6"/>
              </a:solidFill>
            </a:endParaRPr>
          </a:p>
          <a:p>
            <a:pPr marL="514350" lvl="1" indent="-171450">
              <a:lnSpc>
                <a:spcPct val="81000"/>
              </a:lnSpc>
              <a:spcBef>
                <a:spcPts val="300"/>
              </a:spcBef>
              <a:defRPr sz="1800">
                <a:solidFill>
                  <a:srgbClr val="000000"/>
                </a:solidFill>
              </a:defRPr>
            </a:pPr>
            <a:r>
              <a:rPr sz="2000" dirty="0">
                <a:solidFill>
                  <a:srgbClr val="F6F6F6"/>
                </a:solidFill>
                <a:latin typeface="Arial"/>
                <a:ea typeface="Arial"/>
                <a:cs typeface="Arial"/>
                <a:sym typeface="Arial"/>
              </a:rPr>
              <a:t>Oklahoma</a:t>
            </a:r>
            <a:endParaRPr lang="en-US" sz="2000" dirty="0">
              <a:solidFill>
                <a:srgbClr val="F6F6F6"/>
              </a:solidFill>
              <a:latin typeface="Arial"/>
              <a:ea typeface="Arial"/>
              <a:cs typeface="Arial"/>
              <a:sym typeface="Arial"/>
            </a:endParaRPr>
          </a:p>
          <a:p>
            <a:pPr marL="514350" lvl="1" indent="-171450">
              <a:lnSpc>
                <a:spcPct val="81000"/>
              </a:lnSpc>
              <a:spcBef>
                <a:spcPts val="300"/>
              </a:spcBef>
              <a:defRPr sz="1800">
                <a:solidFill>
                  <a:srgbClr val="000000"/>
                </a:solidFill>
              </a:defRPr>
            </a:pPr>
            <a:r>
              <a:rPr lang="en-US" sz="2000" dirty="0">
                <a:solidFill>
                  <a:schemeClr val="bg1"/>
                </a:solidFill>
                <a:latin typeface="Arial"/>
                <a:ea typeface="Arial"/>
                <a:cs typeface="Arial"/>
                <a:sym typeface="Arial"/>
              </a:rPr>
              <a:t>Louisiana</a:t>
            </a:r>
          </a:p>
          <a:p>
            <a:pPr marL="514350" lvl="1" indent="-171450">
              <a:lnSpc>
                <a:spcPct val="81000"/>
              </a:lnSpc>
              <a:spcBef>
                <a:spcPts val="300"/>
              </a:spcBef>
              <a:defRPr sz="1800">
                <a:solidFill>
                  <a:srgbClr val="000000"/>
                </a:solidFill>
              </a:defRPr>
            </a:pPr>
            <a:r>
              <a:rPr lang="en-US" sz="2000" dirty="0">
                <a:solidFill>
                  <a:schemeClr val="bg1"/>
                </a:solidFill>
                <a:latin typeface="Arial"/>
                <a:ea typeface="Arial"/>
                <a:cs typeface="Arial"/>
                <a:sym typeface="Arial"/>
              </a:rPr>
              <a:t>Arizona</a:t>
            </a:r>
          </a:p>
          <a:p>
            <a:pPr marL="514350" lvl="1" indent="-171450">
              <a:lnSpc>
                <a:spcPct val="81000"/>
              </a:lnSpc>
              <a:spcBef>
                <a:spcPts val="300"/>
              </a:spcBef>
              <a:defRPr sz="1800">
                <a:solidFill>
                  <a:srgbClr val="000000"/>
                </a:solidFill>
              </a:defRPr>
            </a:pPr>
            <a:r>
              <a:rPr lang="en-US" sz="2000" dirty="0">
                <a:solidFill>
                  <a:schemeClr val="bg1"/>
                </a:solidFill>
                <a:latin typeface="Arial"/>
                <a:ea typeface="Arial"/>
                <a:cs typeface="Arial"/>
                <a:sym typeface="Arial"/>
              </a:rPr>
              <a:t>North Dakota</a:t>
            </a:r>
          </a:p>
          <a:p>
            <a:pPr marL="514350" lvl="1" indent="-171450">
              <a:lnSpc>
                <a:spcPct val="81000"/>
              </a:lnSpc>
              <a:spcBef>
                <a:spcPts val="300"/>
              </a:spcBef>
              <a:defRPr sz="1800">
                <a:solidFill>
                  <a:srgbClr val="000000"/>
                </a:solidFill>
              </a:defRPr>
            </a:pPr>
            <a:r>
              <a:rPr lang="en-US" sz="2000" dirty="0">
                <a:solidFill>
                  <a:schemeClr val="bg1"/>
                </a:solidFill>
                <a:latin typeface="Arial"/>
                <a:ea typeface="Arial"/>
                <a:cs typeface="Arial"/>
                <a:sym typeface="Arial"/>
              </a:rPr>
              <a:t>Texas</a:t>
            </a:r>
          </a:p>
          <a:p>
            <a:pPr marL="514350" lvl="1" indent="-171450">
              <a:lnSpc>
                <a:spcPct val="81000"/>
              </a:lnSpc>
              <a:spcBef>
                <a:spcPts val="300"/>
              </a:spcBef>
              <a:defRPr sz="1800">
                <a:solidFill>
                  <a:srgbClr val="000000"/>
                </a:solidFill>
              </a:defRPr>
            </a:pPr>
            <a:r>
              <a:rPr lang="en-US" sz="2000" dirty="0">
                <a:solidFill>
                  <a:schemeClr val="bg1"/>
                </a:solidFill>
                <a:latin typeface="Arial"/>
                <a:ea typeface="Arial"/>
                <a:cs typeface="Arial"/>
                <a:sym typeface="Arial"/>
              </a:rPr>
              <a:t>Missouri</a:t>
            </a:r>
          </a:p>
          <a:p>
            <a:pPr marL="514350" lvl="1" indent="-171450">
              <a:lnSpc>
                <a:spcPct val="81000"/>
              </a:lnSpc>
              <a:spcBef>
                <a:spcPts val="300"/>
              </a:spcBef>
              <a:defRPr sz="1800">
                <a:solidFill>
                  <a:srgbClr val="000000"/>
                </a:solidFill>
              </a:defRPr>
            </a:pPr>
            <a:r>
              <a:rPr lang="en-US" sz="2000" dirty="0">
                <a:solidFill>
                  <a:schemeClr val="bg1"/>
                </a:solidFill>
                <a:latin typeface="Arial"/>
                <a:ea typeface="Arial"/>
                <a:cs typeface="Arial"/>
                <a:sym typeface="Arial"/>
              </a:rPr>
              <a:t>Arkansas</a:t>
            </a:r>
          </a:p>
          <a:p>
            <a:pPr marL="514350" lvl="1" indent="-171450">
              <a:lnSpc>
                <a:spcPct val="81000"/>
              </a:lnSpc>
              <a:spcBef>
                <a:spcPts val="300"/>
              </a:spcBef>
              <a:defRPr sz="1800">
                <a:solidFill>
                  <a:srgbClr val="000000"/>
                </a:solidFill>
              </a:defRPr>
            </a:pPr>
            <a:r>
              <a:rPr lang="en-US" sz="2000" dirty="0">
                <a:solidFill>
                  <a:schemeClr val="bg1"/>
                </a:solidFill>
                <a:latin typeface="Arial"/>
                <a:ea typeface="Arial"/>
                <a:cs typeface="Arial"/>
                <a:sym typeface="Arial"/>
              </a:rPr>
              <a:t>Utah</a:t>
            </a:r>
          </a:p>
          <a:p>
            <a:pPr marL="514350" lvl="1" indent="-171450">
              <a:lnSpc>
                <a:spcPct val="81000"/>
              </a:lnSpc>
              <a:spcBef>
                <a:spcPts val="300"/>
              </a:spcBef>
              <a:defRPr sz="1800">
                <a:solidFill>
                  <a:srgbClr val="000000"/>
                </a:solidFill>
              </a:defRPr>
            </a:pPr>
            <a:r>
              <a:rPr lang="en-US" sz="2000" dirty="0">
                <a:solidFill>
                  <a:schemeClr val="bg1"/>
                </a:solidFill>
                <a:latin typeface="Arial"/>
                <a:ea typeface="Arial"/>
                <a:cs typeface="Arial"/>
                <a:sym typeface="Arial"/>
              </a:rPr>
              <a:t>Mississippi</a:t>
            </a:r>
          </a:p>
          <a:p>
            <a:pPr marL="514350" lvl="1" indent="-171450">
              <a:lnSpc>
                <a:spcPct val="81000"/>
              </a:lnSpc>
              <a:spcBef>
                <a:spcPts val="300"/>
              </a:spcBef>
              <a:defRPr sz="1800">
                <a:solidFill>
                  <a:srgbClr val="000000"/>
                </a:solidFill>
              </a:defRPr>
            </a:pPr>
            <a:r>
              <a:rPr lang="en-US" sz="2000" dirty="0">
                <a:solidFill>
                  <a:schemeClr val="bg1"/>
                </a:solidFill>
                <a:latin typeface="Arial"/>
                <a:ea typeface="Arial"/>
                <a:cs typeface="Arial"/>
                <a:sym typeface="Arial"/>
              </a:rPr>
              <a:t>Reintroduction in Ohio pending, formerly was SJR2 in Ohio</a:t>
            </a:r>
            <a:endParaRPr sz="2000" dirty="0">
              <a:solidFill>
                <a:schemeClr val="bg1"/>
              </a:solidFill>
              <a:latin typeface="Arial"/>
              <a:ea typeface="Arial"/>
              <a:cs typeface="Arial"/>
              <a:sym typeface="Arial"/>
            </a:endParaRPr>
          </a:p>
        </p:txBody>
      </p:sp>
      <p:sp>
        <p:nvSpPr>
          <p:cNvPr id="92" name="Shape 92"/>
          <p:cNvSpPr/>
          <p:nvPr/>
        </p:nvSpPr>
        <p:spPr>
          <a:xfrm>
            <a:off x="408092" y="1699150"/>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93" name="image4.jpg"/>
          <p:cNvPicPr/>
          <p:nvPr/>
        </p:nvPicPr>
        <p:blipFill>
          <a:blip r:embed="rId2"/>
          <a:stretch>
            <a:fillRect/>
          </a:stretch>
        </p:blipFill>
        <p:spPr>
          <a:xfrm>
            <a:off x="6957217" y="3230102"/>
            <a:ext cx="1581183" cy="2909059"/>
          </a:xfrm>
          <a:prstGeom prst="rect">
            <a:avLst/>
          </a:prstGeom>
          <a:ln w="12700">
            <a:miter lim="400000"/>
          </a:ln>
        </p:spPr>
      </p:pic>
      <p:sp>
        <p:nvSpPr>
          <p:cNvPr id="94" name="Shape 94"/>
          <p:cNvSpPr/>
          <p:nvPr/>
        </p:nvSpPr>
        <p:spPr>
          <a:xfrm>
            <a:off x="5544489" y="6288328"/>
            <a:ext cx="3096787"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i="1">
                <a:solidFill>
                  <a:srgbClr val="D7E2DC"/>
                </a:solidFill>
                <a:latin typeface="Arial"/>
                <a:ea typeface="Arial"/>
                <a:cs typeface="Arial"/>
                <a:sym typeface="Arial"/>
              </a:defRPr>
            </a:lvl1pPr>
          </a:lstStyle>
          <a:p>
            <a:pPr lvl="0">
              <a:defRPr sz="1800" i="0">
                <a:solidFill>
                  <a:srgbClr val="000000"/>
                </a:solidFill>
              </a:defRPr>
            </a:pPr>
            <a:r>
              <a:rPr sz="1400" i="1">
                <a:solidFill>
                  <a:srgbClr val="D7E2DC"/>
                </a:solidFill>
              </a:rPr>
              <a:t>Missouri petitions, ready for delivery!</a:t>
            </a:r>
          </a:p>
        </p:txBody>
      </p:sp>
      <p:pic>
        <p:nvPicPr>
          <p:cNvPr id="95" name="image3.png"/>
          <p:cNvPicPr/>
          <p:nvPr/>
        </p:nvPicPr>
        <p:blipFill>
          <a:blip r:embed="rId3"/>
          <a:stretch>
            <a:fillRect/>
          </a:stretch>
        </p:blipFill>
        <p:spPr>
          <a:xfrm>
            <a:off x="7694088" y="495751"/>
            <a:ext cx="1200151" cy="8477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031" y="202503"/>
            <a:ext cx="7886700" cy="968202"/>
          </a:xfrm>
        </p:spPr>
        <p:txBody>
          <a:bodyPr/>
          <a:lstStyle/>
          <a:p>
            <a:r>
              <a:rPr lang="en-US" dirty="0"/>
              <a:t>The COSP resolution in Ohio</a:t>
            </a:r>
          </a:p>
        </p:txBody>
      </p:sp>
      <p:sp>
        <p:nvSpPr>
          <p:cNvPr id="4" name="Rectangle 3"/>
          <p:cNvSpPr/>
          <p:nvPr/>
        </p:nvSpPr>
        <p:spPr>
          <a:xfrm>
            <a:off x="192703" y="1238718"/>
            <a:ext cx="8822828" cy="830997"/>
          </a:xfrm>
          <a:prstGeom prst="rect">
            <a:avLst/>
          </a:prstGeom>
        </p:spPr>
        <p:txBody>
          <a:bodyPr wrap="square">
            <a:spAutoFit/>
          </a:bodyPr>
          <a:lstStyle/>
          <a:p>
            <a:r>
              <a:rPr lang="en-US" sz="2400" dirty="0">
                <a:solidFill>
                  <a:schemeClr val="bg1"/>
                </a:solidFill>
              </a:rPr>
              <a:t>Release of </a:t>
            </a:r>
            <a:r>
              <a:rPr lang="en-US" sz="2400" dirty="0" err="1">
                <a:solidFill>
                  <a:schemeClr val="bg1"/>
                </a:solidFill>
              </a:rPr>
              <a:t>of</a:t>
            </a:r>
            <a:r>
              <a:rPr lang="en-US" sz="2400" dirty="0">
                <a:solidFill>
                  <a:schemeClr val="bg1"/>
                </a:solidFill>
              </a:rPr>
              <a:t> the previously introduced SJR2 reintroduction into the Ohio Legislature is now pending:</a:t>
            </a:r>
          </a:p>
        </p:txBody>
      </p:sp>
      <p:pic>
        <p:nvPicPr>
          <p:cNvPr id="7" name="Picture 6">
            <a:extLst>
              <a:ext uri="{FF2B5EF4-FFF2-40B4-BE49-F238E27FC236}">
                <a16:creationId xmlns:a16="http://schemas.microsoft.com/office/drawing/2014/main" id="{3543456B-EB82-41E4-A7C6-DD7408C5CC56}"/>
              </a:ext>
            </a:extLst>
          </p:cNvPr>
          <p:cNvPicPr>
            <a:picLocks noChangeAspect="1"/>
          </p:cNvPicPr>
          <p:nvPr/>
        </p:nvPicPr>
        <p:blipFill>
          <a:blip r:embed="rId2"/>
          <a:stretch>
            <a:fillRect/>
          </a:stretch>
        </p:blipFill>
        <p:spPr>
          <a:xfrm>
            <a:off x="2764465" y="2275911"/>
            <a:ext cx="3380095" cy="4379586"/>
          </a:xfrm>
          <a:prstGeom prst="rect">
            <a:avLst/>
          </a:prstGeom>
        </p:spPr>
      </p:pic>
    </p:spTree>
    <p:extLst>
      <p:ext uri="{BB962C8B-B14F-4D97-AF65-F5344CB8AC3E}">
        <p14:creationId xmlns:p14="http://schemas.microsoft.com/office/powerpoint/2010/main" val="190195561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2442" y="1073098"/>
            <a:ext cx="7675352" cy="5407051"/>
          </a:xfrm>
        </p:spPr>
        <p:txBody>
          <a:bodyPr>
            <a:noAutofit/>
          </a:bodyPr>
          <a:lstStyle/>
          <a:p>
            <a:pPr marL="0" indent="0">
              <a:buNone/>
            </a:pPr>
            <a:r>
              <a:rPr lang="en-US" sz="2800" b="1" dirty="0">
                <a:solidFill>
                  <a:schemeClr val="bg1"/>
                </a:solidFill>
              </a:rPr>
              <a:t>“The Ohio General Assembly hereby applies to Congress, under the provisions of Article V of the Constitution of the United States, for the calling of a Convention of the States limited to proposing amendments that:</a:t>
            </a:r>
          </a:p>
          <a:p>
            <a:pPr marL="0" indent="0">
              <a:buNone/>
            </a:pPr>
            <a:endParaRPr lang="en-US" sz="2800" b="1" dirty="0">
              <a:solidFill>
                <a:schemeClr val="bg1"/>
              </a:solidFill>
            </a:endParaRPr>
          </a:p>
          <a:p>
            <a:r>
              <a:rPr lang="en-US" sz="2800" dirty="0"/>
              <a:t> </a:t>
            </a:r>
            <a:r>
              <a:rPr lang="en-US" sz="2800" b="1" dirty="0"/>
              <a:t>impose fiscal restraints on the federal government</a:t>
            </a:r>
          </a:p>
          <a:p>
            <a:r>
              <a:rPr lang="en-US" sz="2800" b="1" i="1" dirty="0"/>
              <a:t> </a:t>
            </a:r>
            <a:r>
              <a:rPr lang="en-US" sz="2800" b="1" dirty="0"/>
              <a:t>limit the power and jurisdiction of the federal government</a:t>
            </a:r>
          </a:p>
          <a:p>
            <a:r>
              <a:rPr lang="en-US" sz="2800" b="1" dirty="0"/>
              <a:t>limit the terms of office for its officials and Members of Congress of the United States; </a:t>
            </a:r>
            <a:r>
              <a:rPr lang="en-US" sz="2800" b="1" i="1" dirty="0"/>
              <a:t>“</a:t>
            </a:r>
          </a:p>
        </p:txBody>
      </p:sp>
    </p:spTree>
    <p:extLst>
      <p:ext uri="{BB962C8B-B14F-4D97-AF65-F5344CB8AC3E}">
        <p14:creationId xmlns:p14="http://schemas.microsoft.com/office/powerpoint/2010/main" val="416168207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t>The resolution has fail-safe limitations to the powers of congress regarding the convention:</a:t>
            </a:r>
          </a:p>
        </p:txBody>
      </p:sp>
      <p:sp>
        <p:nvSpPr>
          <p:cNvPr id="3" name="Text Placeholder 2"/>
          <p:cNvSpPr>
            <a:spLocks noGrp="1"/>
          </p:cNvSpPr>
          <p:nvPr>
            <p:ph type="body" idx="1"/>
          </p:nvPr>
        </p:nvSpPr>
        <p:spPr/>
        <p:txBody>
          <a:bodyPr/>
          <a:lstStyle/>
          <a:p>
            <a:pPr marL="0" indent="0">
              <a:buNone/>
            </a:pPr>
            <a:r>
              <a:rPr lang="en-US" sz="2300" b="1" dirty="0">
                <a:solidFill>
                  <a:schemeClr val="bg1"/>
                </a:solidFill>
              </a:rPr>
              <a:t>“The Ohio General Assembly adopts this resolution expressly subject to reservations, understandings, and declarations, as described in this resolution below </a:t>
            </a:r>
          </a:p>
          <a:p>
            <a:r>
              <a:rPr lang="en-US" sz="2300" b="1" i="1" dirty="0"/>
              <a:t>confers no power to the Congress other than the power to call such a Convention; </a:t>
            </a:r>
          </a:p>
          <a:p>
            <a:r>
              <a:rPr lang="en-US" sz="2300" b="1" i="1" dirty="0"/>
              <a:t>this ministerial duty consists solely of the authority to name a reasonable time and place for the initial meeting of a Convention </a:t>
            </a:r>
          </a:p>
          <a:p>
            <a:r>
              <a:rPr lang="en-US" sz="2300" b="1" i="1" dirty="0"/>
              <a:t>The Congress of the United States shall perform its ministerial duty of calling a Convention of the States for proposing amendments only upon the receipt of applications for a Convention of the States for the substantially same purpose as this application from two-thirds of the legislatures of the several States” </a:t>
            </a:r>
          </a:p>
          <a:p>
            <a:endParaRPr lang="en-US" dirty="0"/>
          </a:p>
        </p:txBody>
      </p:sp>
    </p:spTree>
    <p:extLst>
      <p:ext uri="{BB962C8B-B14F-4D97-AF65-F5344CB8AC3E}">
        <p14:creationId xmlns:p14="http://schemas.microsoft.com/office/powerpoint/2010/main" val="38042621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218600" y="1260474"/>
            <a:ext cx="8403026" cy="872066"/>
          </a:xfrm>
          <a:prstGeom prst="rect">
            <a:avLst/>
          </a:prstGeom>
        </p:spPr>
        <p:txBody>
          <a:bodyPr>
            <a:normAutofit fontScale="90000"/>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a:defRPr sz="1800" b="0">
                <a:solidFill>
                  <a:srgbClr val="000000"/>
                </a:solidFill>
                <a:effectLst/>
              </a:defRPr>
            </a:pPr>
            <a:r>
              <a:rPr lang="en-US" sz="3000" b="1" u="sng" dirty="0">
                <a:solidFill>
                  <a:srgbClr val="F6F6F6"/>
                </a:solidFill>
                <a:effectLst>
                  <a:outerShdw blurRad="38100" dist="38100" dir="2700000" rotWithShape="0">
                    <a:srgbClr val="000000">
                      <a:alpha val="43137"/>
                    </a:srgbClr>
                  </a:outerShdw>
                </a:effectLst>
              </a:rPr>
              <a:t>Who is the Convention of States Action?</a:t>
            </a:r>
            <a:br>
              <a:rPr lang="en-US" sz="3000" b="1" dirty="0">
                <a:solidFill>
                  <a:srgbClr val="F6F6F6"/>
                </a:solidFill>
                <a:effectLst>
                  <a:outerShdw blurRad="38100" dist="38100" dir="2700000" rotWithShape="0">
                    <a:srgbClr val="000000">
                      <a:alpha val="43137"/>
                    </a:srgbClr>
                  </a:outerShdw>
                </a:effectLst>
              </a:rPr>
            </a:br>
            <a:br>
              <a:rPr lang="en-US" dirty="0"/>
            </a:br>
            <a:r>
              <a:rPr lang="en-US" sz="2200" dirty="0">
                <a:solidFill>
                  <a:schemeClr val="bg1"/>
                </a:solidFill>
                <a:latin typeface="Arial"/>
                <a:ea typeface="Arial"/>
                <a:cs typeface="Arial"/>
                <a:sym typeface="Arial"/>
              </a:rPr>
              <a:t>The Convention of States Project Was founded by Mark Meckler and Michael Farris in August 2013 with the purpose of informing and activating an informed citizenry in the use of Article V to restore and preserve limited government and maximum personal freedom and liberty</a:t>
            </a:r>
            <a:br>
              <a:rPr lang="en-US" sz="2200" dirty="0">
                <a:latin typeface="Arial"/>
                <a:ea typeface="Arial"/>
                <a:cs typeface="Arial"/>
                <a:sym typeface="Arial"/>
              </a:rPr>
            </a:br>
            <a:endParaRPr sz="2200" b="1" dirty="0">
              <a:solidFill>
                <a:srgbClr val="F6F6F6"/>
              </a:solidFill>
              <a:effectLst>
                <a:outerShdw blurRad="38100" dist="38100" dir="2700000" rotWithShape="0">
                  <a:srgbClr val="000000">
                    <a:alpha val="43137"/>
                  </a:srgbClr>
                </a:outerShdw>
              </a:effectLst>
            </a:endParaRPr>
          </a:p>
        </p:txBody>
      </p:sp>
      <p:sp>
        <p:nvSpPr>
          <p:cNvPr id="84" name="Shape 84"/>
          <p:cNvSpPr>
            <a:spLocks noGrp="1"/>
          </p:cNvSpPr>
          <p:nvPr>
            <p:ph type="body" idx="1"/>
          </p:nvPr>
        </p:nvSpPr>
        <p:spPr>
          <a:xfrm>
            <a:off x="588669" y="2571363"/>
            <a:ext cx="7662889" cy="4286637"/>
          </a:xfrm>
          <a:prstGeom prst="rect">
            <a:avLst/>
          </a:prstGeom>
        </p:spPr>
        <p:txBody>
          <a:bodyPr>
            <a:normAutofit fontScale="55000" lnSpcReduction="20000"/>
          </a:bodyPr>
          <a:lstStyle/>
          <a:p>
            <a:pPr lvl="0">
              <a:lnSpc>
                <a:spcPct val="81000"/>
              </a:lnSpc>
              <a:defRPr sz="1800">
                <a:solidFill>
                  <a:srgbClr val="000000"/>
                </a:solidFill>
              </a:defRPr>
            </a:pPr>
            <a:endParaRPr sz="2200" dirty="0">
              <a:solidFill>
                <a:srgbClr val="F6F6F6"/>
              </a:solidFill>
            </a:endParaRPr>
          </a:p>
          <a:p>
            <a:pPr marL="0" lvl="0" indent="0">
              <a:lnSpc>
                <a:spcPct val="81000"/>
              </a:lnSpc>
              <a:buNone/>
              <a:defRPr sz="1800">
                <a:solidFill>
                  <a:srgbClr val="000000"/>
                </a:solidFill>
              </a:defRPr>
            </a:pPr>
            <a:endParaRPr sz="1800" dirty="0">
              <a:solidFill>
                <a:srgbClr val="F6F6F6"/>
              </a:solidFill>
            </a:endParaRPr>
          </a:p>
          <a:p>
            <a:pPr marL="0" lvl="0" indent="0">
              <a:lnSpc>
                <a:spcPct val="81000"/>
              </a:lnSpc>
              <a:buNone/>
              <a:defRPr sz="1800">
                <a:solidFill>
                  <a:srgbClr val="000000"/>
                </a:solidFill>
              </a:defRPr>
            </a:pPr>
            <a:r>
              <a:rPr sz="2900" b="1" u="sng" dirty="0">
                <a:solidFill>
                  <a:srgbClr val="F6F6F6"/>
                </a:solidFill>
                <a:latin typeface="Arial"/>
                <a:ea typeface="Arial"/>
                <a:cs typeface="Arial"/>
                <a:sym typeface="Arial"/>
              </a:rPr>
              <a:t>The Problem</a:t>
            </a:r>
            <a:endParaRPr lang="en-US" sz="2900" b="1" u="sng" dirty="0">
              <a:solidFill>
                <a:srgbClr val="F6F6F6"/>
              </a:solidFill>
              <a:latin typeface="Arial"/>
              <a:ea typeface="Arial"/>
              <a:cs typeface="Arial"/>
              <a:sym typeface="Arial"/>
            </a:endParaRPr>
          </a:p>
          <a:p>
            <a:pPr marL="0" lvl="0" indent="0">
              <a:lnSpc>
                <a:spcPct val="81000"/>
              </a:lnSpc>
              <a:buNone/>
              <a:defRPr sz="1800">
                <a:solidFill>
                  <a:srgbClr val="000000"/>
                </a:solidFill>
              </a:defRPr>
            </a:pPr>
            <a:endParaRPr sz="2200" u="sng" dirty="0">
              <a:solidFill>
                <a:srgbClr val="F6F6F6"/>
              </a:solidFill>
              <a:latin typeface="Arial"/>
              <a:ea typeface="Arial"/>
              <a:cs typeface="Arial"/>
              <a:sym typeface="Arial"/>
            </a:endParaRPr>
          </a:p>
          <a:p>
            <a:pPr marL="514350" lvl="1" indent="-171450">
              <a:lnSpc>
                <a:spcPct val="81000"/>
              </a:lnSpc>
              <a:spcBef>
                <a:spcPts val="300"/>
              </a:spcBef>
              <a:defRPr sz="1800">
                <a:solidFill>
                  <a:srgbClr val="000000"/>
                </a:solidFill>
              </a:defRPr>
            </a:pPr>
            <a:r>
              <a:rPr sz="2500" b="1" dirty="0">
                <a:solidFill>
                  <a:srgbClr val="F6F6F6"/>
                </a:solidFill>
                <a:latin typeface="Arial"/>
                <a:ea typeface="Arial"/>
                <a:cs typeface="Arial"/>
                <a:sym typeface="Arial"/>
              </a:rPr>
              <a:t>The federal government is spending away our children’s livelihood.</a:t>
            </a:r>
            <a:endParaRPr lang="en-US" sz="2500" b="1" dirty="0">
              <a:solidFill>
                <a:srgbClr val="F6F6F6"/>
              </a:solidFill>
              <a:latin typeface="Arial"/>
              <a:ea typeface="Arial"/>
              <a:cs typeface="Arial"/>
              <a:sym typeface="Arial"/>
            </a:endParaRPr>
          </a:p>
          <a:p>
            <a:pPr marL="514350" lvl="1" indent="-171450">
              <a:lnSpc>
                <a:spcPct val="81000"/>
              </a:lnSpc>
              <a:spcBef>
                <a:spcPts val="300"/>
              </a:spcBef>
              <a:defRPr sz="1800">
                <a:solidFill>
                  <a:srgbClr val="000000"/>
                </a:solidFill>
              </a:defRPr>
            </a:pPr>
            <a:endParaRPr sz="2500" b="1" dirty="0">
              <a:solidFill>
                <a:srgbClr val="F6F6F6"/>
              </a:solidFill>
            </a:endParaRPr>
          </a:p>
          <a:p>
            <a:pPr marL="514350" lvl="1" indent="-171450">
              <a:lnSpc>
                <a:spcPct val="81000"/>
              </a:lnSpc>
              <a:spcBef>
                <a:spcPts val="300"/>
              </a:spcBef>
              <a:defRPr sz="1800">
                <a:solidFill>
                  <a:srgbClr val="000000"/>
                </a:solidFill>
              </a:defRPr>
            </a:pPr>
            <a:r>
              <a:rPr sz="2500" b="1" dirty="0">
                <a:solidFill>
                  <a:srgbClr val="F6F6F6"/>
                </a:solidFill>
                <a:latin typeface="Arial"/>
                <a:ea typeface="Arial"/>
                <a:cs typeface="Arial"/>
                <a:sym typeface="Arial"/>
              </a:rPr>
              <a:t>We are facing a regulatory crisis</a:t>
            </a:r>
            <a:endParaRPr lang="en-US" sz="2500" b="1" dirty="0">
              <a:solidFill>
                <a:srgbClr val="F6F6F6"/>
              </a:solidFill>
              <a:latin typeface="Arial"/>
              <a:ea typeface="Arial"/>
              <a:cs typeface="Arial"/>
              <a:sym typeface="Arial"/>
            </a:endParaRPr>
          </a:p>
          <a:p>
            <a:pPr marL="342900" lvl="1" indent="0">
              <a:lnSpc>
                <a:spcPct val="81000"/>
              </a:lnSpc>
              <a:spcBef>
                <a:spcPts val="300"/>
              </a:spcBef>
              <a:buNone/>
              <a:defRPr sz="1800">
                <a:solidFill>
                  <a:srgbClr val="000000"/>
                </a:solidFill>
              </a:defRPr>
            </a:pPr>
            <a:endParaRPr sz="2500" b="1" dirty="0">
              <a:solidFill>
                <a:srgbClr val="F6F6F6"/>
              </a:solidFill>
            </a:endParaRPr>
          </a:p>
          <a:p>
            <a:pPr marL="514350" lvl="1" indent="-171450">
              <a:lnSpc>
                <a:spcPct val="81000"/>
              </a:lnSpc>
              <a:spcBef>
                <a:spcPts val="300"/>
              </a:spcBef>
              <a:defRPr sz="1800">
                <a:solidFill>
                  <a:srgbClr val="000000"/>
                </a:solidFill>
              </a:defRPr>
            </a:pPr>
            <a:r>
              <a:rPr sz="2500" b="1" dirty="0">
                <a:solidFill>
                  <a:srgbClr val="F6F6F6"/>
                </a:solidFill>
                <a:latin typeface="Arial"/>
                <a:ea typeface="Arial"/>
                <a:cs typeface="Arial"/>
                <a:sym typeface="Arial"/>
              </a:rPr>
              <a:t>Congressional attacks on state sovereignty</a:t>
            </a:r>
            <a:endParaRPr lang="en-US" sz="2500" b="1" dirty="0">
              <a:solidFill>
                <a:srgbClr val="F6F6F6"/>
              </a:solidFill>
              <a:latin typeface="Arial"/>
              <a:ea typeface="Arial"/>
              <a:cs typeface="Arial"/>
              <a:sym typeface="Arial"/>
            </a:endParaRPr>
          </a:p>
          <a:p>
            <a:pPr marL="514350" lvl="1" indent="-171450">
              <a:lnSpc>
                <a:spcPct val="81000"/>
              </a:lnSpc>
              <a:spcBef>
                <a:spcPts val="300"/>
              </a:spcBef>
              <a:defRPr sz="1800">
                <a:solidFill>
                  <a:srgbClr val="000000"/>
                </a:solidFill>
              </a:defRPr>
            </a:pPr>
            <a:endParaRPr sz="2500" b="1" dirty="0">
              <a:solidFill>
                <a:srgbClr val="F6F6F6"/>
              </a:solidFill>
            </a:endParaRPr>
          </a:p>
          <a:p>
            <a:pPr marL="514350" lvl="1" indent="-171450">
              <a:lnSpc>
                <a:spcPct val="81000"/>
              </a:lnSpc>
              <a:spcBef>
                <a:spcPts val="300"/>
              </a:spcBef>
              <a:defRPr sz="1800">
                <a:solidFill>
                  <a:srgbClr val="000000"/>
                </a:solidFill>
              </a:defRPr>
            </a:pPr>
            <a:r>
              <a:rPr sz="2500" b="1" dirty="0">
                <a:solidFill>
                  <a:srgbClr val="F6F6F6"/>
                </a:solidFill>
                <a:latin typeface="Arial"/>
                <a:ea typeface="Arial"/>
                <a:cs typeface="Arial"/>
                <a:sym typeface="Arial"/>
              </a:rPr>
              <a:t>Federal takeover of decision making</a:t>
            </a:r>
            <a:endParaRPr lang="en-US" sz="2500" b="1" dirty="0">
              <a:solidFill>
                <a:srgbClr val="F6F6F6"/>
              </a:solidFill>
              <a:latin typeface="Arial"/>
              <a:ea typeface="Arial"/>
              <a:cs typeface="Arial"/>
              <a:sym typeface="Arial"/>
            </a:endParaRPr>
          </a:p>
          <a:p>
            <a:pPr marL="514350" lvl="1" indent="-171450">
              <a:lnSpc>
                <a:spcPct val="81000"/>
              </a:lnSpc>
              <a:spcBef>
                <a:spcPts val="300"/>
              </a:spcBef>
              <a:defRPr sz="1800">
                <a:solidFill>
                  <a:srgbClr val="000000"/>
                </a:solidFill>
              </a:defRPr>
            </a:pPr>
            <a:endParaRPr sz="2500" b="1" dirty="0">
              <a:solidFill>
                <a:srgbClr val="F6F6F6"/>
              </a:solidFill>
            </a:endParaRPr>
          </a:p>
          <a:p>
            <a:pPr marL="0" lvl="1" indent="457200">
              <a:lnSpc>
                <a:spcPct val="81000"/>
              </a:lnSpc>
              <a:spcBef>
                <a:spcPts val="300"/>
              </a:spcBef>
              <a:buSzTx/>
              <a:buNone/>
              <a:defRPr sz="1800">
                <a:solidFill>
                  <a:srgbClr val="000000"/>
                </a:solidFill>
              </a:defRPr>
            </a:pPr>
            <a:endParaRPr sz="2900" u="sng" dirty="0">
              <a:solidFill>
                <a:srgbClr val="F6F6F6"/>
              </a:solidFill>
              <a:latin typeface="Arial"/>
              <a:ea typeface="Arial"/>
              <a:cs typeface="Arial"/>
              <a:sym typeface="Arial"/>
            </a:endParaRPr>
          </a:p>
          <a:p>
            <a:pPr marL="0" indent="0">
              <a:lnSpc>
                <a:spcPct val="81000"/>
              </a:lnSpc>
              <a:buNone/>
              <a:defRPr sz="1800">
                <a:solidFill>
                  <a:srgbClr val="000000"/>
                </a:solidFill>
              </a:defRPr>
            </a:pPr>
            <a:r>
              <a:rPr sz="2900" b="1" u="sng" dirty="0">
                <a:solidFill>
                  <a:srgbClr val="F6F6F6"/>
                </a:solidFill>
                <a:latin typeface="Arial"/>
                <a:ea typeface="Arial"/>
                <a:cs typeface="Arial"/>
                <a:sym typeface="Arial"/>
              </a:rPr>
              <a:t>Our </a:t>
            </a:r>
            <a:r>
              <a:rPr lang="en-US" sz="2900" b="1" u="sng" dirty="0">
                <a:solidFill>
                  <a:srgbClr val="F6F6F6"/>
                </a:solidFill>
                <a:latin typeface="Arial"/>
                <a:ea typeface="Arial"/>
                <a:cs typeface="Arial"/>
                <a:sym typeface="Arial"/>
              </a:rPr>
              <a:t>mission</a:t>
            </a:r>
          </a:p>
          <a:p>
            <a:pPr>
              <a:lnSpc>
                <a:spcPct val="81000"/>
              </a:lnSpc>
              <a:defRPr sz="1800">
                <a:solidFill>
                  <a:srgbClr val="000000"/>
                </a:solidFill>
              </a:defRPr>
            </a:pPr>
            <a:endParaRPr lang="en-US" sz="2000" b="1" dirty="0">
              <a:latin typeface="Arial"/>
              <a:ea typeface="Arial"/>
              <a:cs typeface="Arial"/>
              <a:sym typeface="Arial"/>
            </a:endParaRPr>
          </a:p>
          <a:p>
            <a:pPr>
              <a:lnSpc>
                <a:spcPct val="120000"/>
              </a:lnSpc>
              <a:defRPr sz="1800">
                <a:solidFill>
                  <a:srgbClr val="000000"/>
                </a:solidFill>
              </a:defRPr>
            </a:pPr>
            <a:r>
              <a:rPr lang="en-US" sz="2600" b="1" dirty="0">
                <a:solidFill>
                  <a:schemeClr val="bg1"/>
                </a:solidFill>
                <a:latin typeface="Arial"/>
                <a:ea typeface="Arial"/>
                <a:cs typeface="Arial"/>
                <a:sym typeface="Arial"/>
              </a:rPr>
              <a:t>To build a grassroots army of informed voters that will join us by signing the petition to urge and empower state legislators to call a Convention of States to propose amendments to the Constitution to curb the abuses of the federal government.</a:t>
            </a:r>
          </a:p>
          <a:p>
            <a:pPr lvl="0">
              <a:lnSpc>
                <a:spcPct val="81000"/>
              </a:lnSpc>
              <a:defRPr sz="1800">
                <a:solidFill>
                  <a:srgbClr val="000000"/>
                </a:solidFill>
              </a:defRPr>
            </a:pPr>
            <a:endParaRPr lang="en-US" sz="2000" b="1" dirty="0">
              <a:solidFill>
                <a:srgbClr val="F6F6F6"/>
              </a:solidFill>
              <a:latin typeface="Arial"/>
              <a:ea typeface="Arial"/>
              <a:cs typeface="Arial"/>
              <a:sym typeface="Arial"/>
            </a:endParaRPr>
          </a:p>
          <a:p>
            <a:pPr marL="0" lvl="0" indent="0">
              <a:lnSpc>
                <a:spcPct val="81000"/>
              </a:lnSpc>
              <a:buNone/>
              <a:defRPr sz="1800">
                <a:solidFill>
                  <a:srgbClr val="000000"/>
                </a:solidFill>
              </a:defRPr>
            </a:pPr>
            <a:r>
              <a:rPr lang="en-US" sz="2000" b="1" dirty="0">
                <a:latin typeface="Arial"/>
                <a:ea typeface="Arial"/>
                <a:cs typeface="Arial"/>
                <a:sym typeface="Arial"/>
              </a:rPr>
              <a:t>	</a:t>
            </a:r>
            <a:endParaRPr sz="2200" b="1" dirty="0">
              <a:solidFill>
                <a:srgbClr val="F6F6F6"/>
              </a:solidFill>
              <a:latin typeface="Arial"/>
              <a:ea typeface="Arial"/>
              <a:cs typeface="Arial"/>
              <a:sym typeface="Arial"/>
            </a:endParaRPr>
          </a:p>
        </p:txBody>
      </p:sp>
      <p:sp>
        <p:nvSpPr>
          <p:cNvPr id="85" name="Shape 85"/>
          <p:cNvSpPr/>
          <p:nvPr/>
        </p:nvSpPr>
        <p:spPr>
          <a:xfrm>
            <a:off x="528199" y="2576944"/>
            <a:ext cx="7723359" cy="30229"/>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86" name="image3.png"/>
          <p:cNvPicPr/>
          <p:nvPr/>
        </p:nvPicPr>
        <p:blipFill>
          <a:blip r:embed="rId3"/>
          <a:stretch>
            <a:fillRect/>
          </a:stretch>
        </p:blipFill>
        <p:spPr>
          <a:xfrm>
            <a:off x="7323794" y="290545"/>
            <a:ext cx="1200151" cy="8477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26" y="755965"/>
            <a:ext cx="7886700" cy="820011"/>
          </a:xfrm>
        </p:spPr>
        <p:txBody>
          <a:bodyPr>
            <a:normAutofit fontScale="90000"/>
          </a:bodyPr>
          <a:lstStyle/>
          <a:p>
            <a:r>
              <a:rPr lang="en-US" sz="3200" b="1" u="sng" dirty="0">
                <a:solidFill>
                  <a:schemeClr val="bg1"/>
                </a:solidFill>
              </a:rPr>
              <a:t>Limitations on Congress  in SJR2 continue:</a:t>
            </a:r>
            <a:br>
              <a:rPr lang="en-US" sz="3200" b="1" dirty="0">
                <a:solidFill>
                  <a:schemeClr val="bg1"/>
                </a:solidFill>
              </a:rPr>
            </a:br>
            <a:br>
              <a:rPr lang="en-US" sz="3200" b="1" dirty="0">
                <a:solidFill>
                  <a:schemeClr val="bg1"/>
                </a:solidFill>
              </a:rPr>
            </a:br>
            <a:endParaRPr lang="en-US" sz="3200" b="1" dirty="0">
              <a:solidFill>
                <a:schemeClr val="bg1"/>
              </a:solidFill>
            </a:endParaRPr>
          </a:p>
        </p:txBody>
      </p:sp>
      <p:sp>
        <p:nvSpPr>
          <p:cNvPr id="3" name="Text Placeholder 2"/>
          <p:cNvSpPr>
            <a:spLocks noGrp="1"/>
          </p:cNvSpPr>
          <p:nvPr>
            <p:ph type="body" idx="1"/>
          </p:nvPr>
        </p:nvSpPr>
        <p:spPr>
          <a:xfrm>
            <a:off x="818733" y="1278264"/>
            <a:ext cx="7675352" cy="5690103"/>
          </a:xfrm>
        </p:spPr>
        <p:txBody>
          <a:bodyPr/>
          <a:lstStyle/>
          <a:p>
            <a:r>
              <a:rPr lang="en-US" b="1" dirty="0"/>
              <a:t>“The Congress of the United States does not have the power or authority to determine any rules for the governing of a Convention of the States for proposing amendments called pursuant to Article V of the Constitution of the United States”</a:t>
            </a:r>
          </a:p>
          <a:p>
            <a:endParaRPr lang="en-US" b="1" dirty="0"/>
          </a:p>
          <a:p>
            <a:r>
              <a:rPr lang="en-US" b="1" dirty="0"/>
              <a:t>“The Congress of the United States does not have the power to set the number of delegates to be sent by any State to such a Convention, nor does it have the power to name delegates to such a Convention;”</a:t>
            </a:r>
          </a:p>
          <a:p>
            <a:pPr marL="0" indent="0">
              <a:buNone/>
            </a:pPr>
            <a:r>
              <a:rPr lang="en-US" b="1" dirty="0"/>
              <a:t> </a:t>
            </a:r>
          </a:p>
          <a:p>
            <a:r>
              <a:rPr lang="en-US" b="1" dirty="0"/>
              <a:t>“The power to name delegates remains exclusively within the authority of the legislatures of the several States;” </a:t>
            </a:r>
          </a:p>
          <a:p>
            <a:endParaRPr lang="en-US" dirty="0"/>
          </a:p>
        </p:txBody>
      </p:sp>
    </p:spTree>
    <p:extLst>
      <p:ext uri="{BB962C8B-B14F-4D97-AF65-F5344CB8AC3E}">
        <p14:creationId xmlns:p14="http://schemas.microsoft.com/office/powerpoint/2010/main" val="224616432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0190"/>
            <a:ext cx="7886700" cy="1037295"/>
          </a:xfrm>
        </p:spPr>
        <p:txBody>
          <a:bodyPr>
            <a:normAutofit/>
          </a:bodyPr>
          <a:lstStyle/>
          <a:p>
            <a:r>
              <a:rPr lang="en-US" sz="3000" u="sng" dirty="0"/>
              <a:t>SJR2 also clearly states the expected limits on the powers of the Convention:</a:t>
            </a:r>
          </a:p>
        </p:txBody>
      </p:sp>
      <p:sp>
        <p:nvSpPr>
          <p:cNvPr id="3" name="Text Placeholder 2"/>
          <p:cNvSpPr>
            <a:spLocks noGrp="1"/>
          </p:cNvSpPr>
          <p:nvPr>
            <p:ph type="body" idx="1"/>
          </p:nvPr>
        </p:nvSpPr>
        <p:spPr>
          <a:xfrm>
            <a:off x="839999" y="1348967"/>
            <a:ext cx="7675352" cy="5509034"/>
          </a:xfrm>
        </p:spPr>
        <p:txBody>
          <a:bodyPr>
            <a:normAutofit/>
          </a:bodyPr>
          <a:lstStyle/>
          <a:p>
            <a:r>
              <a:rPr lang="en-US" sz="2200" b="1" dirty="0"/>
              <a:t>“By definition, a Convention of the States means that the States shall vote on the basis of one state, one vote” </a:t>
            </a:r>
          </a:p>
          <a:p>
            <a:r>
              <a:rPr lang="en-US" sz="2200" b="1" dirty="0"/>
              <a:t>“A Convention of the States for proposing amendments to the Constitution of the United States convened pursuant to this application shall be limited to consideration of the topics specified herein and no other;” </a:t>
            </a:r>
          </a:p>
          <a:p>
            <a:r>
              <a:rPr lang="en-US" sz="2200" b="1" dirty="0"/>
              <a:t>“This application is made with the express understanding that an amendment that in any way seeks to amend, modify, or repeal any provision of the Bill of Rights shall not be authorized for consideration at any stage” </a:t>
            </a:r>
          </a:p>
          <a:p>
            <a:r>
              <a:rPr lang="en-US" sz="2200" b="1" dirty="0"/>
              <a:t>“This application </a:t>
            </a:r>
            <a:r>
              <a:rPr lang="en-US" sz="2200" b="1" u="sng" dirty="0"/>
              <a:t>shall be void ab initio </a:t>
            </a:r>
            <a:r>
              <a:rPr lang="en-US" sz="2200" b="1" dirty="0"/>
              <a:t>if ever used at any stage to consider any change to any provision of the Bill of Rights” </a:t>
            </a:r>
          </a:p>
          <a:p>
            <a:r>
              <a:rPr lang="en-US" sz="2200" b="1" dirty="0"/>
              <a:t>“The Ohio General Assembly may provide further instructions to its delegates and may recall its delegates at any time for a breach of a duty or a violation of the instructions provided;” </a:t>
            </a:r>
          </a:p>
          <a:p>
            <a:endParaRPr lang="en-US" dirty="0"/>
          </a:p>
        </p:txBody>
      </p:sp>
    </p:spTree>
    <p:extLst>
      <p:ext uri="{BB962C8B-B14F-4D97-AF65-F5344CB8AC3E}">
        <p14:creationId xmlns:p14="http://schemas.microsoft.com/office/powerpoint/2010/main" val="19035671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523875" y="5752305"/>
            <a:ext cx="8096250" cy="636588"/>
          </a:xfrm>
          <a:prstGeom prst="rect">
            <a:avLst/>
          </a:prstGeom>
        </p:spPr>
        <p:txBody>
          <a:bodyPr lIns="0" tIns="0" rIns="0" bIns="0">
            <a:normAutofit/>
          </a:bodyPr>
          <a:lstStyle>
            <a:lvl1pPr algn="ctr" defTabSz="555498">
              <a:defRPr sz="3564" b="1">
                <a:solidFill>
                  <a:srgbClr val="FFFFFF"/>
                </a:solidFill>
                <a:effectLst>
                  <a:outerShdw blurRad="30861" dist="30861"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sz="3564" b="1" dirty="0">
                <a:solidFill>
                  <a:srgbClr val="FFFFFF"/>
                </a:solidFill>
                <a:effectLst>
                  <a:outerShdw blurRad="30861" dist="30861" dir="2700000" rotWithShape="0">
                    <a:srgbClr val="000000">
                      <a:alpha val="43137"/>
                    </a:srgbClr>
                  </a:outerShdw>
                </a:effectLst>
              </a:rPr>
              <a:t>The Grassroots</a:t>
            </a:r>
            <a:r>
              <a:rPr lang="en-US" sz="3564" b="1" dirty="0">
                <a:solidFill>
                  <a:srgbClr val="FFFFFF"/>
                </a:solidFill>
                <a:effectLst>
                  <a:outerShdw blurRad="30861" dist="30861" dir="2700000" rotWithShape="0">
                    <a:srgbClr val="000000">
                      <a:alpha val="43137"/>
                    </a:srgbClr>
                  </a:outerShdw>
                </a:effectLst>
              </a:rPr>
              <a:t> In Ohio</a:t>
            </a:r>
            <a:endParaRPr sz="3564" b="1" dirty="0">
              <a:solidFill>
                <a:srgbClr val="FFFFFF"/>
              </a:solidFill>
              <a:effectLst>
                <a:outerShdw blurRad="30861" dist="30861" dir="2700000" rotWithShape="0">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7351">
            <a:off x="4572000" y="778599"/>
            <a:ext cx="4213883" cy="23703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7645">
            <a:off x="615267" y="563333"/>
            <a:ext cx="4019739" cy="28008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8226">
            <a:off x="4269432" y="3209888"/>
            <a:ext cx="3385994" cy="253949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76600">
            <a:off x="523875" y="3070988"/>
            <a:ext cx="3473994" cy="2681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7" name="click.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725486" y="685801"/>
            <a:ext cx="6536959" cy="555978"/>
          </a:xfrm>
          <a:prstGeom prst="rect">
            <a:avLst/>
          </a:prstGeom>
        </p:spPr>
        <p:txBody>
          <a:bodyPr>
            <a:normAutofit fontScale="90000"/>
          </a:bodyPr>
          <a:lstStyle>
            <a:lvl1pPr algn="ctr">
              <a:defRPr sz="32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2200" u="sng" dirty="0">
                <a:solidFill>
                  <a:schemeClr val="bg1"/>
                </a:solidFill>
              </a:rPr>
              <a:t>Convention of States Project Ohio Organizational Structure</a:t>
            </a:r>
            <a:br>
              <a:rPr lang="en-US" u="sng" dirty="0">
                <a:solidFill>
                  <a:schemeClr val="bg1"/>
                </a:solidFill>
              </a:rPr>
            </a:br>
            <a:r>
              <a:rPr lang="en-US" u="sng" dirty="0">
                <a:solidFill>
                  <a:schemeClr val="bg1"/>
                </a:solidFill>
              </a:rPr>
              <a:t>75,000 petition signers – 5,400 leaders/volunteers</a:t>
            </a:r>
            <a:r>
              <a:rPr sz="3200" b="1" dirty="0">
                <a:solidFill>
                  <a:srgbClr val="F6F6F6"/>
                </a:solidFill>
                <a:effectLst>
                  <a:outerShdw blurRad="38100" dist="38100" dir="2700000" rotWithShape="0">
                    <a:srgbClr val="000000">
                      <a:alpha val="43137"/>
                    </a:srgbClr>
                  </a:outerShdw>
                </a:effectLst>
              </a:rPr>
              <a:t>	</a:t>
            </a:r>
          </a:p>
        </p:txBody>
      </p:sp>
      <p:sp>
        <p:nvSpPr>
          <p:cNvPr id="165" name="Shape 165"/>
          <p:cNvSpPr>
            <a:spLocks noGrp="1"/>
          </p:cNvSpPr>
          <p:nvPr>
            <p:ph type="body" idx="1"/>
          </p:nvPr>
        </p:nvSpPr>
        <p:spPr>
          <a:xfrm>
            <a:off x="725487" y="1592789"/>
            <a:ext cx="7874028" cy="4957479"/>
          </a:xfrm>
          <a:prstGeom prst="rect">
            <a:avLst/>
          </a:prstGeom>
        </p:spPr>
        <p:txBody>
          <a:bodyPr>
            <a:normAutofit fontScale="85000" lnSpcReduction="20000"/>
          </a:bodyPr>
          <a:lstStyle/>
          <a:p>
            <a:pPr marL="0" lvl="0" indent="0">
              <a:buNone/>
              <a:defRPr sz="1800">
                <a:solidFill>
                  <a:srgbClr val="000000"/>
                </a:solidFill>
              </a:defRPr>
            </a:pPr>
            <a:endParaRPr lang="en-US" sz="2200" u="sng" dirty="0">
              <a:solidFill>
                <a:schemeClr val="bg1"/>
              </a:solidFill>
              <a:latin typeface="Arial"/>
              <a:ea typeface="Arial"/>
              <a:cs typeface="Arial"/>
              <a:sym typeface="Arial"/>
            </a:endParaRPr>
          </a:p>
          <a:p>
            <a:pPr marL="0" lvl="0" indent="0">
              <a:buNone/>
              <a:defRPr sz="1800">
                <a:solidFill>
                  <a:srgbClr val="000000"/>
                </a:solidFill>
              </a:defRPr>
            </a:pPr>
            <a:r>
              <a:rPr lang="en-US" sz="2200" u="sng" dirty="0">
                <a:solidFill>
                  <a:schemeClr val="bg1"/>
                </a:solidFill>
                <a:latin typeface="Arial"/>
                <a:ea typeface="Arial"/>
                <a:cs typeface="Arial"/>
                <a:sym typeface="Arial"/>
              </a:rPr>
              <a:t>State support organization</a:t>
            </a:r>
            <a:r>
              <a:rPr lang="en-US" sz="2200" dirty="0">
                <a:solidFill>
                  <a:schemeClr val="bg1"/>
                </a:solidFill>
                <a:latin typeface="Arial"/>
                <a:ea typeface="Arial"/>
                <a:cs typeface="Arial"/>
                <a:sym typeface="Arial"/>
              </a:rPr>
              <a:t>:</a:t>
            </a:r>
          </a:p>
          <a:p>
            <a:pPr marL="0" lvl="0" indent="0">
              <a:buNone/>
              <a:defRPr sz="1800">
                <a:solidFill>
                  <a:srgbClr val="000000"/>
                </a:solidFill>
              </a:defRPr>
            </a:pPr>
            <a:r>
              <a:rPr lang="en-US" sz="2200" dirty="0">
                <a:solidFill>
                  <a:schemeClr val="bg1"/>
                </a:solidFill>
                <a:latin typeface="Arial"/>
                <a:ea typeface="Arial"/>
                <a:cs typeface="Arial"/>
                <a:sym typeface="Arial"/>
              </a:rPr>
              <a:t>State Director</a:t>
            </a:r>
          </a:p>
          <a:p>
            <a:pPr marL="0" lvl="0" indent="0">
              <a:buNone/>
              <a:defRPr sz="1800">
                <a:solidFill>
                  <a:srgbClr val="000000"/>
                </a:solidFill>
              </a:defRPr>
            </a:pPr>
            <a:r>
              <a:rPr lang="en-US" sz="2200" dirty="0">
                <a:solidFill>
                  <a:schemeClr val="bg1"/>
                </a:solidFill>
                <a:latin typeface="Arial"/>
                <a:ea typeface="Arial"/>
                <a:cs typeface="Arial"/>
                <a:sym typeface="Arial"/>
              </a:rPr>
              <a:t>State Grass root Coordinators, East and West Division</a:t>
            </a:r>
            <a:r>
              <a:rPr lang="en-US" sz="2200" dirty="0">
                <a:latin typeface="Arial"/>
                <a:ea typeface="Arial"/>
                <a:cs typeface="Arial"/>
                <a:sym typeface="Arial"/>
              </a:rPr>
              <a:t> </a:t>
            </a:r>
            <a:endParaRPr lang="en-US" sz="2200" dirty="0">
              <a:solidFill>
                <a:srgbClr val="F6F6F6"/>
              </a:solidFill>
              <a:latin typeface="Arial"/>
              <a:ea typeface="Arial"/>
              <a:cs typeface="Arial"/>
              <a:sym typeface="Arial"/>
            </a:endParaRPr>
          </a:p>
          <a:p>
            <a:pPr marL="0" lvl="0" indent="0">
              <a:buNone/>
              <a:defRPr sz="1800">
                <a:solidFill>
                  <a:srgbClr val="000000"/>
                </a:solidFill>
              </a:defRPr>
            </a:pPr>
            <a:r>
              <a:rPr lang="en-US" sz="2200" dirty="0">
                <a:solidFill>
                  <a:schemeClr val="bg1"/>
                </a:solidFill>
                <a:latin typeface="Arial"/>
                <a:ea typeface="Arial"/>
                <a:cs typeface="Arial"/>
                <a:sym typeface="Arial"/>
              </a:rPr>
              <a:t>State Communications Coordinator – Writer/publishers, Videographers</a:t>
            </a:r>
          </a:p>
          <a:p>
            <a:pPr marL="0" lvl="0" indent="0">
              <a:buNone/>
              <a:defRPr sz="1800">
                <a:solidFill>
                  <a:srgbClr val="000000"/>
                </a:solidFill>
              </a:defRPr>
            </a:pPr>
            <a:r>
              <a:rPr lang="en-US" sz="2200" dirty="0">
                <a:solidFill>
                  <a:schemeClr val="bg1"/>
                </a:solidFill>
                <a:latin typeface="Arial"/>
                <a:ea typeface="Arial"/>
                <a:cs typeface="Arial"/>
                <a:sym typeface="Arial"/>
              </a:rPr>
              <a:t>Legislative Liaison Team</a:t>
            </a:r>
          </a:p>
          <a:p>
            <a:pPr marL="0" lvl="0" indent="0">
              <a:buNone/>
              <a:defRPr sz="1800">
                <a:solidFill>
                  <a:srgbClr val="000000"/>
                </a:solidFill>
              </a:defRPr>
            </a:pPr>
            <a:r>
              <a:rPr lang="en-US" sz="2200" dirty="0">
                <a:solidFill>
                  <a:schemeClr val="bg1"/>
                </a:solidFill>
                <a:latin typeface="Arial"/>
                <a:ea typeface="Arial"/>
                <a:cs typeface="Arial"/>
                <a:sym typeface="Arial"/>
              </a:rPr>
              <a:t>State Coalitions Director – Coalition Coordinators</a:t>
            </a:r>
          </a:p>
          <a:p>
            <a:pPr marL="0" lvl="0" indent="0">
              <a:buNone/>
              <a:defRPr sz="1800">
                <a:solidFill>
                  <a:srgbClr val="000000"/>
                </a:solidFill>
              </a:defRPr>
            </a:pPr>
            <a:endParaRPr lang="en-US" sz="2200" dirty="0">
              <a:solidFill>
                <a:schemeClr val="bg1"/>
              </a:solidFill>
              <a:latin typeface="Arial"/>
              <a:ea typeface="Arial"/>
              <a:cs typeface="Arial"/>
              <a:sym typeface="Arial"/>
            </a:endParaRPr>
          </a:p>
          <a:p>
            <a:pPr marL="0" lvl="0" indent="0">
              <a:buNone/>
              <a:defRPr sz="1800">
                <a:solidFill>
                  <a:srgbClr val="000000"/>
                </a:solidFill>
              </a:defRPr>
            </a:pPr>
            <a:r>
              <a:rPr lang="en-US" sz="2200" u="sng" dirty="0">
                <a:solidFill>
                  <a:schemeClr val="bg1"/>
                </a:solidFill>
                <a:latin typeface="Arial"/>
                <a:ea typeface="Arial"/>
                <a:cs typeface="Arial"/>
                <a:sym typeface="Arial"/>
              </a:rPr>
              <a:t>Regional Teams</a:t>
            </a:r>
            <a:endParaRPr lang="en-US" sz="2200" dirty="0">
              <a:solidFill>
                <a:schemeClr val="bg1"/>
              </a:solidFill>
              <a:latin typeface="Arial"/>
              <a:ea typeface="Arial"/>
              <a:cs typeface="Arial"/>
              <a:sym typeface="Arial"/>
            </a:endParaRPr>
          </a:p>
          <a:p>
            <a:pPr marL="0" lvl="0" indent="0">
              <a:buNone/>
              <a:defRPr sz="1800">
                <a:solidFill>
                  <a:srgbClr val="000000"/>
                </a:solidFill>
              </a:defRPr>
            </a:pPr>
            <a:r>
              <a:rPr lang="en-US" sz="2200" dirty="0">
                <a:solidFill>
                  <a:schemeClr val="bg1"/>
                </a:solidFill>
                <a:latin typeface="Arial"/>
                <a:ea typeface="Arial"/>
                <a:cs typeface="Arial"/>
                <a:sym typeface="Arial"/>
              </a:rPr>
              <a:t>Regional Captains, Six Regions</a:t>
            </a:r>
          </a:p>
          <a:p>
            <a:pPr marL="0" lvl="0" indent="0">
              <a:buNone/>
              <a:defRPr sz="1800">
                <a:solidFill>
                  <a:srgbClr val="000000"/>
                </a:solidFill>
              </a:defRPr>
            </a:pPr>
            <a:r>
              <a:rPr lang="en-US" sz="2200" dirty="0">
                <a:solidFill>
                  <a:schemeClr val="bg1"/>
                </a:solidFill>
                <a:latin typeface="Arial"/>
                <a:ea typeface="Arial"/>
                <a:cs typeface="Arial"/>
                <a:sym typeface="Arial"/>
              </a:rPr>
              <a:t>Regional Events Coordinator, Six Regions</a:t>
            </a:r>
          </a:p>
          <a:p>
            <a:pPr marL="0" lvl="0" indent="0">
              <a:buNone/>
              <a:defRPr sz="1800">
                <a:solidFill>
                  <a:srgbClr val="000000"/>
                </a:solidFill>
              </a:defRPr>
            </a:pPr>
            <a:r>
              <a:rPr lang="en-US" sz="2200" dirty="0">
                <a:solidFill>
                  <a:schemeClr val="bg1"/>
                </a:solidFill>
                <a:latin typeface="Arial"/>
                <a:ea typeface="Arial"/>
                <a:cs typeface="Arial"/>
                <a:sym typeface="Arial"/>
              </a:rPr>
              <a:t>Regional Speaker/Spokesman, Six Regions</a:t>
            </a:r>
          </a:p>
          <a:p>
            <a:pPr marL="0" lvl="0" indent="0">
              <a:buNone/>
              <a:defRPr sz="1800">
                <a:solidFill>
                  <a:srgbClr val="000000"/>
                </a:solidFill>
              </a:defRPr>
            </a:pPr>
            <a:r>
              <a:rPr lang="en-US" sz="2200" dirty="0">
                <a:solidFill>
                  <a:schemeClr val="bg1"/>
                </a:solidFill>
                <a:latin typeface="Arial"/>
                <a:ea typeface="Arial"/>
                <a:cs typeface="Arial"/>
                <a:sym typeface="Arial"/>
              </a:rPr>
              <a:t>Regional Media Coordinator, Six Regions</a:t>
            </a:r>
          </a:p>
          <a:p>
            <a:pPr marL="0" lvl="0" indent="0">
              <a:buNone/>
              <a:defRPr sz="1800">
                <a:solidFill>
                  <a:srgbClr val="000000"/>
                </a:solidFill>
              </a:defRPr>
            </a:pPr>
            <a:r>
              <a:rPr lang="en-US" sz="2200" dirty="0">
                <a:solidFill>
                  <a:schemeClr val="bg1"/>
                </a:solidFill>
                <a:latin typeface="Arial"/>
                <a:ea typeface="Arial"/>
                <a:cs typeface="Arial"/>
                <a:sym typeface="Arial"/>
              </a:rPr>
              <a:t>Regional Trainer Developer, Six Regions</a:t>
            </a:r>
          </a:p>
          <a:p>
            <a:pPr marL="0" lvl="0" indent="0">
              <a:buNone/>
              <a:defRPr sz="1800">
                <a:solidFill>
                  <a:srgbClr val="000000"/>
                </a:solidFill>
              </a:defRPr>
            </a:pPr>
            <a:r>
              <a:rPr lang="en-US" sz="2200" dirty="0">
                <a:solidFill>
                  <a:srgbClr val="F6F6F6"/>
                </a:solidFill>
                <a:latin typeface="Arial"/>
                <a:ea typeface="Arial"/>
                <a:cs typeface="Arial"/>
                <a:sym typeface="Arial"/>
              </a:rPr>
              <a:t>At least one district captain </a:t>
            </a:r>
            <a:r>
              <a:rPr sz="2200" dirty="0">
                <a:solidFill>
                  <a:srgbClr val="F6F6F6"/>
                </a:solidFill>
                <a:latin typeface="Arial"/>
                <a:ea typeface="Arial"/>
                <a:cs typeface="Arial"/>
                <a:sym typeface="Arial"/>
              </a:rPr>
              <a:t>per State house legislative district</a:t>
            </a:r>
            <a:endParaRPr lang="en-US" sz="2200" dirty="0">
              <a:solidFill>
                <a:srgbClr val="F6F6F6"/>
              </a:solidFill>
              <a:latin typeface="Arial"/>
              <a:ea typeface="Arial"/>
              <a:cs typeface="Arial"/>
              <a:sym typeface="Arial"/>
            </a:endParaRPr>
          </a:p>
          <a:p>
            <a:pPr marL="0" lvl="0" indent="0">
              <a:buNone/>
              <a:defRPr sz="1800">
                <a:solidFill>
                  <a:srgbClr val="000000"/>
                </a:solidFill>
              </a:defRPr>
            </a:pPr>
            <a:r>
              <a:rPr lang="en-US" sz="2200" dirty="0">
                <a:solidFill>
                  <a:schemeClr val="bg1"/>
                </a:solidFill>
                <a:latin typeface="Arial"/>
                <a:cs typeface="Arial"/>
                <a:sym typeface="Arial"/>
              </a:rPr>
              <a:t>Volunteers</a:t>
            </a:r>
            <a:endParaRPr sz="2200" dirty="0">
              <a:solidFill>
                <a:schemeClr val="bg1"/>
              </a:solidFill>
            </a:endParaRPr>
          </a:p>
          <a:p>
            <a:pPr marL="0" lvl="0" indent="0">
              <a:buSzTx/>
              <a:buNone/>
              <a:defRPr sz="1800">
                <a:solidFill>
                  <a:srgbClr val="000000"/>
                </a:solidFill>
              </a:defRPr>
            </a:pPr>
            <a:endParaRPr sz="2200" dirty="0">
              <a:solidFill>
                <a:srgbClr val="F6F6F6"/>
              </a:solidFill>
              <a:latin typeface="Arial"/>
              <a:ea typeface="Arial"/>
              <a:cs typeface="Arial"/>
              <a:sym typeface="Arial"/>
            </a:endParaRPr>
          </a:p>
        </p:txBody>
      </p:sp>
      <p:sp>
        <p:nvSpPr>
          <p:cNvPr id="166" name="Shape 166"/>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67" name="image3.png"/>
          <p:cNvPicPr/>
          <p:nvPr/>
        </p:nvPicPr>
        <p:blipFill>
          <a:blip r:embed="rId3"/>
          <a:stretch>
            <a:fillRect/>
          </a:stretch>
        </p:blipFill>
        <p:spPr>
          <a:xfrm>
            <a:off x="7399364" y="394053"/>
            <a:ext cx="1200151" cy="847726"/>
          </a:xfrm>
          <a:prstGeom prst="rect">
            <a:avLst/>
          </a:prstGeom>
          <a:ln w="12700">
            <a:miter lim="400000"/>
          </a:ln>
        </p:spPr>
      </p:pic>
    </p:spTree>
    <p:extLst>
      <p:ext uri="{BB962C8B-B14F-4D97-AF65-F5344CB8AC3E}">
        <p14:creationId xmlns:p14="http://schemas.microsoft.com/office/powerpoint/2010/main" val="360176120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837" y="381661"/>
            <a:ext cx="6091920" cy="6098651"/>
          </a:xfrm>
          <a:prstGeom prst="rect">
            <a:avLst/>
          </a:prstGeom>
        </p:spPr>
      </p:pic>
    </p:spTree>
    <p:extLst>
      <p:ext uri="{BB962C8B-B14F-4D97-AF65-F5344CB8AC3E}">
        <p14:creationId xmlns:p14="http://schemas.microsoft.com/office/powerpoint/2010/main" val="4556755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175" y="0"/>
            <a:ext cx="6916271" cy="6916271"/>
          </a:xfrm>
          <a:prstGeom prst="rect">
            <a:avLst/>
          </a:prstGeom>
        </p:spPr>
      </p:pic>
    </p:spTree>
    <p:extLst>
      <p:ext uri="{BB962C8B-B14F-4D97-AF65-F5344CB8AC3E}">
        <p14:creationId xmlns:p14="http://schemas.microsoft.com/office/powerpoint/2010/main" val="303159088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612"/>
            <a:ext cx="9144000" cy="5916706"/>
          </a:xfrm>
          <a:prstGeom prst="rect">
            <a:avLst/>
          </a:prstGeom>
        </p:spPr>
      </p:pic>
      <p:sp>
        <p:nvSpPr>
          <p:cNvPr id="5" name="Rectangle 4"/>
          <p:cNvSpPr/>
          <p:nvPr/>
        </p:nvSpPr>
        <p:spPr>
          <a:xfrm>
            <a:off x="0" y="6478614"/>
            <a:ext cx="9564624" cy="307777"/>
          </a:xfrm>
          <a:prstGeom prst="rect">
            <a:avLst/>
          </a:prstGeom>
        </p:spPr>
        <p:txBody>
          <a:bodyPr wrap="square">
            <a:spAutoFit/>
          </a:bodyPr>
          <a:lstStyle/>
          <a:p>
            <a:r>
              <a:rPr lang="en-US" sz="1400" dirty="0">
                <a:hlinkClick r:id="rId3"/>
              </a:rPr>
              <a:t>https://docs.google.com/spreadsheets/d/1_SwllkfnRjM3sSKPiMTAcoXb1jEBw7Hh5qxok9-LjVE/edit?ts=5b464933#gid=0</a:t>
            </a:r>
            <a:endParaRPr lang="en-US" sz="1400" dirty="0"/>
          </a:p>
        </p:txBody>
      </p:sp>
    </p:spTree>
    <p:extLst>
      <p:ext uri="{BB962C8B-B14F-4D97-AF65-F5344CB8AC3E}">
        <p14:creationId xmlns:p14="http://schemas.microsoft.com/office/powerpoint/2010/main" val="106870646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198" y="347623"/>
            <a:ext cx="4138643" cy="477982"/>
          </a:xfrm>
        </p:spPr>
        <p:txBody>
          <a:bodyPr/>
          <a:lstStyle/>
          <a:p>
            <a:r>
              <a:rPr lang="en-US" u="sng" dirty="0"/>
              <a:t>Regional Support Leader Roles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13" y="1329209"/>
            <a:ext cx="8085465" cy="5238249"/>
          </a:xfrm>
          <a:prstGeom prst="rect">
            <a:avLst/>
          </a:prstGeom>
        </p:spPr>
      </p:pic>
    </p:spTree>
    <p:extLst>
      <p:ext uri="{BB962C8B-B14F-4D97-AF65-F5344CB8AC3E}">
        <p14:creationId xmlns:p14="http://schemas.microsoft.com/office/powerpoint/2010/main" val="270953382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622" y="347622"/>
            <a:ext cx="5090828" cy="423195"/>
          </a:xfrm>
        </p:spPr>
        <p:txBody>
          <a:bodyPr/>
          <a:lstStyle/>
          <a:p>
            <a:r>
              <a:rPr lang="en-US" u="sng" dirty="0"/>
              <a:t>Regional Support Leaders Roles (cont.)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78" y="1707889"/>
            <a:ext cx="8445915" cy="3748284"/>
          </a:xfrm>
          <a:prstGeom prst="rect">
            <a:avLst/>
          </a:prstGeom>
        </p:spPr>
      </p:pic>
    </p:spTree>
    <p:extLst>
      <p:ext uri="{BB962C8B-B14F-4D97-AF65-F5344CB8AC3E}">
        <p14:creationId xmlns:p14="http://schemas.microsoft.com/office/powerpoint/2010/main" val="225148945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744" y="351102"/>
            <a:ext cx="3474814" cy="457499"/>
          </a:xfrm>
        </p:spPr>
        <p:txBody>
          <a:bodyPr>
            <a:normAutofit fontScale="90000"/>
          </a:bodyPr>
          <a:lstStyle/>
          <a:p>
            <a:r>
              <a:rPr lang="en-US" sz="3200" u="sng" dirty="0"/>
              <a:t>Learning Resources</a:t>
            </a:r>
          </a:p>
        </p:txBody>
      </p:sp>
      <p:sp>
        <p:nvSpPr>
          <p:cNvPr id="3" name="Text Placeholder 2"/>
          <p:cNvSpPr>
            <a:spLocks noGrp="1"/>
          </p:cNvSpPr>
          <p:nvPr>
            <p:ph type="body" idx="1"/>
          </p:nvPr>
        </p:nvSpPr>
        <p:spPr>
          <a:xfrm>
            <a:off x="663726" y="1418870"/>
            <a:ext cx="7533976" cy="4631056"/>
          </a:xfrm>
        </p:spPr>
        <p:txBody>
          <a:bodyPr>
            <a:normAutofit fontScale="92500" lnSpcReduction="20000"/>
          </a:bodyPr>
          <a:lstStyle/>
          <a:p>
            <a:r>
              <a:rPr lang="en-US" dirty="0"/>
              <a:t>Tuesday night leader/volunteer webinars</a:t>
            </a:r>
          </a:p>
          <a:p>
            <a:r>
              <a:rPr lang="en-US" dirty="0"/>
              <a:t>Self-paced on-line learning at </a:t>
            </a:r>
            <a:r>
              <a:rPr lang="en-US" dirty="0" err="1"/>
              <a:t>COSUniversity</a:t>
            </a:r>
            <a:endParaRPr lang="en-US" dirty="0"/>
          </a:p>
          <a:p>
            <a:r>
              <a:rPr lang="en-US" dirty="0"/>
              <a:t>Weekly position conference calls</a:t>
            </a:r>
          </a:p>
          <a:p>
            <a:r>
              <a:rPr lang="en-US" dirty="0"/>
              <a:t>Position slack channels</a:t>
            </a:r>
          </a:p>
          <a:p>
            <a:r>
              <a:rPr lang="en-US" dirty="0"/>
              <a:t>Position best practice manuals</a:t>
            </a:r>
          </a:p>
          <a:p>
            <a:r>
              <a:rPr lang="en-US" dirty="0"/>
              <a:t>Mentoring by more experienced leaders</a:t>
            </a:r>
          </a:p>
          <a:p>
            <a:r>
              <a:rPr lang="en-US" dirty="0"/>
              <a:t>Web site resource pages</a:t>
            </a:r>
          </a:p>
          <a:p>
            <a:r>
              <a:rPr lang="en-US" dirty="0"/>
              <a:t>FAQ from the Wisconsin Grandson’s of Liberty</a:t>
            </a:r>
          </a:p>
          <a:p>
            <a:r>
              <a:rPr lang="en-US" dirty="0"/>
              <a:t>Multiple books, including:</a:t>
            </a:r>
          </a:p>
          <a:p>
            <a:pPr lvl="1"/>
            <a:r>
              <a:rPr lang="en-US" dirty="0"/>
              <a:t> “Far From Unworkable” – Timothy </a:t>
            </a:r>
            <a:r>
              <a:rPr lang="en-US" dirty="0" err="1"/>
              <a:t>Dake</a:t>
            </a:r>
            <a:endParaRPr lang="en-US" dirty="0"/>
          </a:p>
          <a:p>
            <a:pPr lvl="1"/>
            <a:r>
              <a:rPr lang="en-US" dirty="0"/>
              <a:t>“The Liberty Amendments” – Mark Levin</a:t>
            </a:r>
          </a:p>
          <a:p>
            <a:pPr lvl="1"/>
            <a:r>
              <a:rPr lang="en-US" dirty="0"/>
              <a:t>“Smashing the DC Monopoly” – Senator Tom Coburn</a:t>
            </a:r>
          </a:p>
          <a:p>
            <a:pPr lvl="1"/>
            <a:r>
              <a:rPr lang="en-US" dirty="0"/>
              <a:t>“The Law of Article V” – Robert G. </a:t>
            </a:r>
            <a:r>
              <a:rPr lang="en-US" dirty="0" err="1"/>
              <a:t>Natelson</a:t>
            </a:r>
            <a:endParaRPr lang="en-US" dirty="0"/>
          </a:p>
          <a:p>
            <a:endParaRPr lang="en-US" dirty="0"/>
          </a:p>
          <a:p>
            <a:endParaRPr lang="en-US" dirty="0"/>
          </a:p>
        </p:txBody>
      </p:sp>
    </p:spTree>
    <p:extLst>
      <p:ext uri="{BB962C8B-B14F-4D97-AF65-F5344CB8AC3E}">
        <p14:creationId xmlns:p14="http://schemas.microsoft.com/office/powerpoint/2010/main" val="229122412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A096-B592-4C3D-BAFB-8D6C29977FE7}"/>
              </a:ext>
            </a:extLst>
          </p:cNvPr>
          <p:cNvSpPr>
            <a:spLocks noGrp="1"/>
          </p:cNvSpPr>
          <p:nvPr>
            <p:ph type="title"/>
          </p:nvPr>
        </p:nvSpPr>
        <p:spPr>
          <a:xfrm>
            <a:off x="1341031" y="2631282"/>
            <a:ext cx="7886700" cy="1595435"/>
          </a:xfrm>
        </p:spPr>
        <p:txBody>
          <a:bodyPr/>
          <a:lstStyle/>
          <a:p>
            <a:r>
              <a:rPr lang="en-US" dirty="0"/>
              <a:t>Why we need to act now!!!</a:t>
            </a:r>
          </a:p>
        </p:txBody>
      </p:sp>
    </p:spTree>
    <p:extLst>
      <p:ext uri="{BB962C8B-B14F-4D97-AF65-F5344CB8AC3E}">
        <p14:creationId xmlns:p14="http://schemas.microsoft.com/office/powerpoint/2010/main" val="116822981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idx="4294967295"/>
          </p:nvPr>
        </p:nvSpPr>
        <p:spPr>
          <a:xfrm>
            <a:off x="0" y="314325"/>
            <a:ext cx="6965950" cy="1143000"/>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How you can help</a:t>
            </a:r>
            <a:endParaRPr sz="3000" b="1" dirty="0">
              <a:solidFill>
                <a:srgbClr val="F6F6F6"/>
              </a:solidFill>
              <a:effectLst>
                <a:outerShdw blurRad="38100" dist="38100" dir="2700000" rotWithShape="0">
                  <a:srgbClr val="000000">
                    <a:alpha val="43137"/>
                  </a:srgbClr>
                </a:outerShdw>
              </a:effectLst>
            </a:endParaRPr>
          </a:p>
        </p:txBody>
      </p:sp>
      <p:sp>
        <p:nvSpPr>
          <p:cNvPr id="153" name="Shape 153"/>
          <p:cNvSpPr>
            <a:spLocks noGrp="1"/>
          </p:cNvSpPr>
          <p:nvPr>
            <p:ph type="body" idx="4294967295"/>
          </p:nvPr>
        </p:nvSpPr>
        <p:spPr>
          <a:xfrm>
            <a:off x="855128" y="1672871"/>
            <a:ext cx="7100888" cy="4235560"/>
          </a:xfrm>
          <a:prstGeom prst="rect">
            <a:avLst/>
          </a:prstGeom>
        </p:spPr>
        <p:txBody>
          <a:bodyPr>
            <a:normAutofit fontScale="85000" lnSpcReduction="10000"/>
          </a:bodyPr>
          <a:lstStyle/>
          <a:p>
            <a:pPr lvl="0">
              <a:defRPr sz="1800">
                <a:solidFill>
                  <a:srgbClr val="000000"/>
                </a:solidFill>
              </a:defRPr>
            </a:pPr>
            <a:r>
              <a:rPr lang="en-US" sz="2400" dirty="0">
                <a:solidFill>
                  <a:srgbClr val="F6F6F6"/>
                </a:solidFill>
                <a:latin typeface="Arial"/>
                <a:ea typeface="Arial"/>
                <a:cs typeface="Arial"/>
                <a:sym typeface="Arial"/>
              </a:rPr>
              <a:t>Sign the Petition</a:t>
            </a:r>
          </a:p>
          <a:p>
            <a:pPr lvl="0">
              <a:defRPr sz="1800">
                <a:solidFill>
                  <a:srgbClr val="000000"/>
                </a:solidFill>
              </a:defRPr>
            </a:pPr>
            <a:endParaRPr lang="en-US" sz="2400" dirty="0">
              <a:solidFill>
                <a:srgbClr val="F6F6F6"/>
              </a:solidFill>
              <a:latin typeface="Arial"/>
              <a:ea typeface="Arial"/>
              <a:cs typeface="Arial"/>
              <a:sym typeface="Arial"/>
            </a:endParaRPr>
          </a:p>
          <a:p>
            <a:pPr lvl="0">
              <a:defRPr sz="1800">
                <a:solidFill>
                  <a:srgbClr val="000000"/>
                </a:solidFill>
              </a:defRPr>
            </a:pPr>
            <a:r>
              <a:rPr lang="en-US" sz="2400" dirty="0">
                <a:solidFill>
                  <a:srgbClr val="F6F6F6"/>
                </a:solidFill>
                <a:latin typeface="Arial"/>
                <a:ea typeface="Arial"/>
                <a:cs typeface="Arial"/>
                <a:sym typeface="Arial"/>
              </a:rPr>
              <a:t>Become a leader (hit the “Take Action” tab at our website)</a:t>
            </a:r>
          </a:p>
          <a:p>
            <a:pPr lvl="0">
              <a:defRPr sz="1800">
                <a:solidFill>
                  <a:srgbClr val="000000"/>
                </a:solidFill>
              </a:defRPr>
            </a:pPr>
            <a:r>
              <a:rPr lang="en-US" dirty="0">
                <a:solidFill>
                  <a:schemeClr val="bg1"/>
                </a:solidFill>
                <a:latin typeface="Arial"/>
                <a:ea typeface="Arial"/>
                <a:cs typeface="Arial"/>
                <a:sym typeface="Arial"/>
              </a:rPr>
              <a:t>We are actively looking for members of the regional support teams, district captains in open districts, and members of district captain leadership teams</a:t>
            </a:r>
          </a:p>
          <a:p>
            <a:pPr lvl="0">
              <a:defRPr sz="1800">
                <a:solidFill>
                  <a:srgbClr val="000000"/>
                </a:solidFill>
              </a:defRPr>
            </a:pPr>
            <a:r>
              <a:rPr lang="en-US" dirty="0">
                <a:solidFill>
                  <a:schemeClr val="bg1"/>
                </a:solidFill>
                <a:latin typeface="Arial"/>
                <a:ea typeface="Arial"/>
                <a:cs typeface="Arial"/>
                <a:sym typeface="Arial"/>
              </a:rPr>
              <a:t>Take advantage of self-paced activist training at </a:t>
            </a:r>
            <a:r>
              <a:rPr lang="en-US" dirty="0" err="1">
                <a:solidFill>
                  <a:schemeClr val="bg1"/>
                </a:solidFill>
                <a:latin typeface="Arial"/>
                <a:ea typeface="Arial"/>
                <a:cs typeface="Arial"/>
                <a:sym typeface="Arial"/>
              </a:rPr>
              <a:t>COSUniversity</a:t>
            </a:r>
            <a:endParaRPr lang="en-US" dirty="0">
              <a:solidFill>
                <a:schemeClr val="bg1"/>
              </a:solidFill>
              <a:latin typeface="Arial"/>
              <a:ea typeface="Arial"/>
              <a:cs typeface="Arial"/>
              <a:sym typeface="Arial"/>
            </a:endParaRPr>
          </a:p>
          <a:p>
            <a:pPr lvl="0">
              <a:defRPr sz="1800">
                <a:solidFill>
                  <a:srgbClr val="000000"/>
                </a:solidFill>
              </a:defRPr>
            </a:pPr>
            <a:endParaRPr sz="2400" dirty="0">
              <a:solidFill>
                <a:srgbClr val="F6F6F6"/>
              </a:solidFill>
              <a:latin typeface="Arial"/>
              <a:ea typeface="Arial"/>
              <a:cs typeface="Arial"/>
              <a:sym typeface="Arial"/>
            </a:endParaRPr>
          </a:p>
          <a:p>
            <a:pPr lvl="0">
              <a:defRPr sz="1800">
                <a:solidFill>
                  <a:srgbClr val="000000"/>
                </a:solidFill>
              </a:defRPr>
            </a:pPr>
            <a:r>
              <a:rPr lang="en-US" sz="2400" dirty="0">
                <a:solidFill>
                  <a:srgbClr val="F6F6F6"/>
                </a:solidFill>
                <a:latin typeface="Arial"/>
                <a:ea typeface="Arial"/>
                <a:cs typeface="Arial"/>
                <a:sym typeface="Arial"/>
              </a:rPr>
              <a:t>Become a Volunteer (live and on-line training every Tuesday)</a:t>
            </a:r>
          </a:p>
          <a:p>
            <a:pPr lvl="0">
              <a:defRPr sz="1800">
                <a:solidFill>
                  <a:srgbClr val="000000"/>
                </a:solidFill>
              </a:defRPr>
            </a:pPr>
            <a:r>
              <a:rPr lang="en-US" sz="1800" dirty="0">
                <a:solidFill>
                  <a:schemeClr val="bg1"/>
                </a:solidFill>
                <a:latin typeface="Arial"/>
                <a:ea typeface="Arial"/>
                <a:cs typeface="Arial"/>
                <a:sym typeface="Arial"/>
              </a:rPr>
              <a:t>Recruit supporters by informing your friends, neighbors, family of how the goals of the COSP can protect and restore our individual liberty</a:t>
            </a:r>
          </a:p>
          <a:p>
            <a:pPr lvl="0">
              <a:defRPr sz="1800">
                <a:solidFill>
                  <a:srgbClr val="000000"/>
                </a:solidFill>
              </a:defRPr>
            </a:pPr>
            <a:r>
              <a:rPr lang="en-US" sz="1800" dirty="0">
                <a:solidFill>
                  <a:schemeClr val="bg1"/>
                </a:solidFill>
                <a:latin typeface="Arial"/>
                <a:ea typeface="Arial"/>
                <a:cs typeface="Arial"/>
                <a:sym typeface="Arial"/>
              </a:rPr>
              <a:t>Call and email your state legislators</a:t>
            </a:r>
          </a:p>
          <a:p>
            <a:pPr lvl="0">
              <a:defRPr sz="1800">
                <a:solidFill>
                  <a:srgbClr val="000000"/>
                </a:solidFill>
              </a:defRPr>
            </a:pPr>
            <a:r>
              <a:rPr lang="en-US" sz="1800" dirty="0">
                <a:solidFill>
                  <a:schemeClr val="bg1"/>
                </a:solidFill>
                <a:latin typeface="Arial"/>
                <a:ea typeface="Arial"/>
                <a:cs typeface="Arial"/>
                <a:sym typeface="Arial"/>
              </a:rPr>
              <a:t>Help with local events/coordination of fellow volunteers and supporters.</a:t>
            </a:r>
          </a:p>
          <a:p>
            <a:pPr lvl="0">
              <a:defRPr sz="1800">
                <a:solidFill>
                  <a:srgbClr val="000000"/>
                </a:solidFill>
              </a:defRPr>
            </a:pPr>
            <a:r>
              <a:rPr lang="en-US" sz="1800" dirty="0">
                <a:solidFill>
                  <a:schemeClr val="bg1"/>
                </a:solidFill>
                <a:latin typeface="Arial"/>
                <a:ea typeface="Arial"/>
                <a:cs typeface="Arial"/>
                <a:sym typeface="Arial"/>
              </a:rPr>
              <a:t>Self-paced on-line activist instruction at </a:t>
            </a:r>
            <a:r>
              <a:rPr lang="en-US" sz="1800" dirty="0" err="1">
                <a:solidFill>
                  <a:schemeClr val="bg1"/>
                </a:solidFill>
                <a:latin typeface="Arial"/>
                <a:ea typeface="Arial"/>
                <a:cs typeface="Arial"/>
                <a:sym typeface="Arial"/>
              </a:rPr>
              <a:t>COSUniversity</a:t>
            </a:r>
            <a:endParaRPr sz="1800" dirty="0">
              <a:solidFill>
                <a:schemeClr val="bg1"/>
              </a:solidFill>
              <a:latin typeface="Arial"/>
              <a:ea typeface="Arial"/>
              <a:cs typeface="Arial"/>
              <a:sym typeface="Arial"/>
            </a:endParaRPr>
          </a:p>
        </p:txBody>
      </p:sp>
      <p:sp>
        <p:nvSpPr>
          <p:cNvPr id="154" name="Shape 154"/>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55" name="image3.png"/>
          <p:cNvPicPr/>
          <p:nvPr/>
        </p:nvPicPr>
        <p:blipFill>
          <a:blip r:embed="rId2"/>
          <a:stretch>
            <a:fillRect/>
          </a:stretch>
        </p:blipFill>
        <p:spPr>
          <a:xfrm>
            <a:off x="7399364" y="394053"/>
            <a:ext cx="1200151" cy="8477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674598" y="5914392"/>
            <a:ext cx="8007351"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a:solidFill>
                  <a:srgbClr val="FFFFFF"/>
                </a:solidFill>
                <a:latin typeface="Gotham Bold"/>
                <a:ea typeface="Gotham Bold"/>
                <a:cs typeface="Gotham Bold"/>
                <a:sym typeface="Gotham Bold"/>
              </a:defRPr>
            </a:lvl1pPr>
          </a:lstStyle>
          <a:p>
            <a:pPr lvl="0">
              <a:defRPr sz="1800">
                <a:solidFill>
                  <a:srgbClr val="000000"/>
                </a:solidFill>
              </a:defRPr>
            </a:pPr>
            <a:r>
              <a:rPr lang="en-US" sz="2400" dirty="0">
                <a:solidFill>
                  <a:srgbClr val="FFFFFF"/>
                </a:solidFill>
              </a:rPr>
              <a:t>Thank you.  Become a COSP Volunteer Leader Today!  </a:t>
            </a:r>
            <a:endParaRPr sz="2400" dirty="0">
              <a:solidFill>
                <a:srgbClr val="FFFFFF"/>
              </a:solidFill>
            </a:endParaRPr>
          </a:p>
        </p:txBody>
      </p:sp>
      <p:pic>
        <p:nvPicPr>
          <p:cNvPr id="187" name="image14.jpg"/>
          <p:cNvPicPr/>
          <p:nvPr/>
        </p:nvPicPr>
        <p:blipFill>
          <a:blip r:embed="rId3"/>
          <a:stretch>
            <a:fillRect/>
          </a:stretch>
        </p:blipFill>
        <p:spPr>
          <a:xfrm rot="21013317">
            <a:off x="387983" y="631965"/>
            <a:ext cx="4314404" cy="2594133"/>
          </a:xfrm>
          <a:prstGeom prst="rect">
            <a:avLst/>
          </a:prstGeom>
          <a:ln w="12700">
            <a:miter lim="400000"/>
          </a:ln>
        </p:spPr>
      </p:pic>
      <p:pic>
        <p:nvPicPr>
          <p:cNvPr id="188" name="image15.jpg"/>
          <p:cNvPicPr/>
          <p:nvPr/>
        </p:nvPicPr>
        <p:blipFill>
          <a:blip r:embed="rId4"/>
          <a:stretch>
            <a:fillRect/>
          </a:stretch>
        </p:blipFill>
        <p:spPr>
          <a:xfrm>
            <a:off x="1556745" y="3183257"/>
            <a:ext cx="6243055" cy="2372361"/>
          </a:xfrm>
          <a:prstGeom prst="rect">
            <a:avLst/>
          </a:prstGeom>
          <a:ln w="12700">
            <a:miter lim="400000"/>
          </a:ln>
        </p:spPr>
      </p:pic>
      <p:pic>
        <p:nvPicPr>
          <p:cNvPr id="189" name="image16.jpg"/>
          <p:cNvPicPr/>
          <p:nvPr/>
        </p:nvPicPr>
        <p:blipFill>
          <a:blip r:embed="rId5"/>
          <a:stretch>
            <a:fillRect/>
          </a:stretch>
        </p:blipFill>
        <p:spPr>
          <a:xfrm rot="392093">
            <a:off x="5307205" y="739689"/>
            <a:ext cx="3123321" cy="20037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7" name="click.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62" y="2701786"/>
            <a:ext cx="7886700" cy="1595435"/>
          </a:xfrm>
        </p:spPr>
        <p:txBody>
          <a:bodyPr/>
          <a:lstStyle/>
          <a:p>
            <a:pPr algn="ctr"/>
            <a:r>
              <a:rPr lang="en-US" dirty="0"/>
              <a:t>Who are the Convention of States Projects Opponents?</a:t>
            </a:r>
          </a:p>
        </p:txBody>
      </p:sp>
    </p:spTree>
    <p:extLst>
      <p:ext uri="{BB962C8B-B14F-4D97-AF65-F5344CB8AC3E}">
        <p14:creationId xmlns:p14="http://schemas.microsoft.com/office/powerpoint/2010/main" val="30704025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1C9E4-E639-467C-A320-AC366D980C1E}"/>
              </a:ext>
            </a:extLst>
          </p:cNvPr>
          <p:cNvSpPr>
            <a:spLocks noGrp="1"/>
          </p:cNvSpPr>
          <p:nvPr>
            <p:ph type="body" idx="1"/>
          </p:nvPr>
        </p:nvSpPr>
        <p:spPr>
          <a:xfrm>
            <a:off x="829367" y="1504507"/>
            <a:ext cx="7674160" cy="4800600"/>
          </a:xfrm>
        </p:spPr>
        <p:txBody>
          <a:bodyPr>
            <a:noAutofit/>
          </a:bodyPr>
          <a:lstStyle/>
          <a:p>
            <a:r>
              <a:rPr lang="en-US" sz="3200" dirty="0"/>
              <a:t>To paraphrase what Ronald Reagan once said of liberals:</a:t>
            </a:r>
          </a:p>
          <a:p>
            <a:endParaRPr lang="en-US" sz="3200" dirty="0"/>
          </a:p>
          <a:p>
            <a:r>
              <a:rPr lang="en-US" sz="2800" b="0" i="0" dirty="0">
                <a:solidFill>
                  <a:schemeClr val="bg1"/>
                </a:solidFill>
                <a:effectLst/>
                <a:latin typeface="helvetica neue"/>
              </a:rPr>
              <a:t>“The trouble with our Liberal (and </a:t>
            </a:r>
            <a:r>
              <a:rPr lang="en-US" sz="2800" b="0" i="0" u="sng" dirty="0">
                <a:solidFill>
                  <a:schemeClr val="bg1"/>
                </a:solidFill>
                <a:effectLst/>
                <a:latin typeface="helvetica neue"/>
              </a:rPr>
              <a:t>I</a:t>
            </a:r>
            <a:r>
              <a:rPr lang="en-US" sz="2800" b="0" i="0" dirty="0">
                <a:solidFill>
                  <a:schemeClr val="bg1"/>
                </a:solidFill>
                <a:effectLst/>
                <a:latin typeface="helvetica neue"/>
              </a:rPr>
              <a:t> am sorry to add here in this case, our conservative) friends, is not that they're ignorant; it's just that they know so much that isn't so.”</a:t>
            </a:r>
            <a:endParaRPr lang="en-US" sz="2800" dirty="0">
              <a:solidFill>
                <a:schemeClr val="bg1"/>
              </a:solidFill>
            </a:endParaRPr>
          </a:p>
        </p:txBody>
      </p:sp>
    </p:spTree>
    <p:extLst>
      <p:ext uri="{BB962C8B-B14F-4D97-AF65-F5344CB8AC3E}">
        <p14:creationId xmlns:p14="http://schemas.microsoft.com/office/powerpoint/2010/main" val="131397286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64" y="108642"/>
            <a:ext cx="7617866" cy="1032095"/>
          </a:xfrm>
        </p:spPr>
        <p:txBody>
          <a:bodyPr>
            <a:normAutofit fontScale="90000"/>
          </a:bodyPr>
          <a:lstStyle/>
          <a:p>
            <a:pPr algn="ctr"/>
            <a:r>
              <a:rPr lang="en-US" dirty="0"/>
              <a:t>Progressive Organizations like the 230 organizations that signed the Common Cause’s Petition against an Article V convention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108" y="1140737"/>
            <a:ext cx="6773325" cy="5233933"/>
          </a:xfrm>
          <a:prstGeom prst="rect">
            <a:avLst/>
          </a:prstGeom>
        </p:spPr>
      </p:pic>
      <p:sp>
        <p:nvSpPr>
          <p:cNvPr id="5" name="Rectangle 4"/>
          <p:cNvSpPr/>
          <p:nvPr/>
        </p:nvSpPr>
        <p:spPr>
          <a:xfrm>
            <a:off x="1127108" y="6374670"/>
            <a:ext cx="7129604" cy="461665"/>
          </a:xfrm>
          <a:prstGeom prst="rect">
            <a:avLst/>
          </a:prstGeom>
        </p:spPr>
        <p:txBody>
          <a:bodyPr wrap="square">
            <a:spAutoFit/>
          </a:bodyPr>
          <a:lstStyle/>
          <a:p>
            <a:r>
              <a:rPr lang="en-US" sz="1200" dirty="0">
                <a:hlinkClick r:id="rId3"/>
              </a:rPr>
              <a:t>https://www.commoncause.org/wp-content/uploads/legacy/issues/more-democracy-reforms/constitutional-convention/constitutional-rights-and.pdf</a:t>
            </a:r>
            <a:endParaRPr lang="en-US" sz="1200" dirty="0"/>
          </a:p>
        </p:txBody>
      </p:sp>
    </p:spTree>
    <p:extLst>
      <p:ext uri="{BB962C8B-B14F-4D97-AF65-F5344CB8AC3E}">
        <p14:creationId xmlns:p14="http://schemas.microsoft.com/office/powerpoint/2010/main" val="170577387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46" y="407407"/>
            <a:ext cx="7798936" cy="434566"/>
          </a:xfrm>
        </p:spPr>
        <p:txBody>
          <a:bodyPr>
            <a:noAutofit/>
          </a:bodyPr>
          <a:lstStyle/>
          <a:p>
            <a:pPr algn="ctr"/>
            <a:r>
              <a:rPr lang="en-US" sz="3200" dirty="0"/>
              <a:t>Progressive Politicians</a:t>
            </a:r>
          </a:p>
        </p:txBody>
      </p:sp>
      <p:pic>
        <p:nvPicPr>
          <p:cNvPr id="4" name="Picture 3" descr="https://c1.legalinsurrection.com/wp-content/uploads/2017/09/hillary_clinton_doesnt_understand_convention_of_states-620x433.jpg"/>
          <p:cNvPicPr/>
          <p:nvPr/>
        </p:nvPicPr>
        <p:blipFill>
          <a:blip r:embed="rId2">
            <a:extLst>
              <a:ext uri="{28A0092B-C50C-407E-A947-70E740481C1C}">
                <a14:useLocalDpi xmlns:a14="http://schemas.microsoft.com/office/drawing/2010/main" val="0"/>
              </a:ext>
            </a:extLst>
          </a:blip>
          <a:srcRect/>
          <a:stretch>
            <a:fillRect/>
          </a:stretch>
        </p:blipFill>
        <p:spPr bwMode="auto">
          <a:xfrm>
            <a:off x="1456287" y="1212928"/>
            <a:ext cx="5905500" cy="4124325"/>
          </a:xfrm>
          <a:prstGeom prst="rect">
            <a:avLst/>
          </a:prstGeom>
          <a:noFill/>
          <a:ln>
            <a:noFill/>
          </a:ln>
        </p:spPr>
      </p:pic>
      <p:sp>
        <p:nvSpPr>
          <p:cNvPr id="7" name="Rectangle 6"/>
          <p:cNvSpPr/>
          <p:nvPr/>
        </p:nvSpPr>
        <p:spPr>
          <a:xfrm>
            <a:off x="982299" y="5708208"/>
            <a:ext cx="7464583" cy="707886"/>
          </a:xfrm>
          <a:prstGeom prst="rect">
            <a:avLst/>
          </a:prstGeom>
        </p:spPr>
        <p:txBody>
          <a:bodyPr wrap="square">
            <a:spAutoFit/>
          </a:bodyPr>
          <a:lstStyle/>
          <a:p>
            <a:pPr algn="l"/>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 </a:t>
            </a:r>
            <a:r>
              <a:rPr lang="en-US" dirty="0">
                <a:solidFill>
                  <a:schemeClr val="bg1"/>
                </a:solidFill>
                <a:latin typeface="Calibri" panose="020F0502020204030204" pitchFamily="34" charset="0"/>
                <a:hlinkClick r:id="rId3"/>
              </a:rPr>
              <a:t>https://twitter.com/podsaveamerica/status/907619887496945664?lang=en </a:t>
            </a:r>
            <a:endParaRPr lang="en-US" dirty="0">
              <a:solidFill>
                <a:schemeClr val="bg1"/>
              </a:solidFill>
            </a:endParaRPr>
          </a:p>
        </p:txBody>
      </p:sp>
    </p:spTree>
    <p:extLst>
      <p:ext uri="{BB962C8B-B14F-4D97-AF65-F5344CB8AC3E}">
        <p14:creationId xmlns:p14="http://schemas.microsoft.com/office/powerpoint/2010/main" val="41464039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0108" y="642795"/>
            <a:ext cx="7224101" cy="1059256"/>
          </a:xfrm>
        </p:spPr>
        <p:txBody>
          <a:bodyPr>
            <a:normAutofit/>
          </a:bodyPr>
          <a:lstStyle/>
          <a:p>
            <a:pPr algn="ctr"/>
            <a:r>
              <a:rPr lang="en-US" sz="3200" dirty="0"/>
              <a:t>Right Wing Groups like the John Birch Society and The Eagle Forum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180" y="2100405"/>
            <a:ext cx="4709955" cy="4337868"/>
          </a:xfrm>
          <a:prstGeom prst="rect">
            <a:avLst/>
          </a:prstGeom>
        </p:spPr>
      </p:pic>
    </p:spTree>
    <p:extLst>
      <p:ext uri="{BB962C8B-B14F-4D97-AF65-F5344CB8AC3E}">
        <p14:creationId xmlns:p14="http://schemas.microsoft.com/office/powerpoint/2010/main" val="129729702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3607" y="488886"/>
            <a:ext cx="6858001" cy="555411"/>
          </a:xfrm>
        </p:spPr>
        <p:txBody>
          <a:bodyPr>
            <a:normAutofit/>
          </a:bodyPr>
          <a:lstStyle/>
          <a:p>
            <a:r>
              <a:rPr lang="en-US" sz="3200" dirty="0"/>
              <a:t>Self-Proclaimed Constitutional Experts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3243" y="2042538"/>
            <a:ext cx="4916032" cy="3252775"/>
          </a:xfrm>
          <a:prstGeom prst="rect">
            <a:avLst/>
          </a:prstGeom>
        </p:spPr>
      </p:pic>
    </p:spTree>
    <p:extLst>
      <p:ext uri="{BB962C8B-B14F-4D97-AF65-F5344CB8AC3E}">
        <p14:creationId xmlns:p14="http://schemas.microsoft.com/office/powerpoint/2010/main" val="36838234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5F3D-8C71-4A75-B2F2-5E8CA86F1CED}"/>
              </a:ext>
            </a:extLst>
          </p:cNvPr>
          <p:cNvSpPr>
            <a:spLocks noGrp="1"/>
          </p:cNvSpPr>
          <p:nvPr>
            <p:ph type="title"/>
          </p:nvPr>
        </p:nvSpPr>
        <p:spPr>
          <a:xfrm>
            <a:off x="489219" y="457200"/>
            <a:ext cx="5196801" cy="520995"/>
          </a:xfrm>
        </p:spPr>
        <p:txBody>
          <a:bodyPr/>
          <a:lstStyle/>
          <a:p>
            <a:r>
              <a:rPr lang="en-US" dirty="0"/>
              <a:t>Our legal board of reference:</a:t>
            </a:r>
          </a:p>
        </p:txBody>
      </p:sp>
      <p:sp>
        <p:nvSpPr>
          <p:cNvPr id="3" name="Text Placeholder 2">
            <a:extLst>
              <a:ext uri="{FF2B5EF4-FFF2-40B4-BE49-F238E27FC236}">
                <a16:creationId xmlns:a16="http://schemas.microsoft.com/office/drawing/2014/main" id="{8267314A-5231-4F86-9759-FF477D719507}"/>
              </a:ext>
            </a:extLst>
          </p:cNvPr>
          <p:cNvSpPr>
            <a:spLocks noGrp="1"/>
          </p:cNvSpPr>
          <p:nvPr>
            <p:ph type="body" idx="1"/>
          </p:nvPr>
        </p:nvSpPr>
        <p:spPr>
          <a:xfrm>
            <a:off x="839999" y="1137684"/>
            <a:ext cx="7783006" cy="5720316"/>
          </a:xfrm>
        </p:spPr>
        <p:txBody>
          <a:bodyPr>
            <a:normAutofit/>
          </a:bodyPr>
          <a:lstStyle/>
          <a:p>
            <a:pPr algn="l"/>
            <a:r>
              <a:rPr lang="en-US" sz="1800" b="1" i="0" dirty="0">
                <a:solidFill>
                  <a:schemeClr val="bg1"/>
                </a:solidFill>
                <a:effectLst/>
                <a:latin typeface="Montserrat"/>
              </a:rPr>
              <a:t>Randy E. Barnett</a:t>
            </a:r>
            <a:r>
              <a:rPr lang="en-US" sz="1800" b="0" i="0" dirty="0">
                <a:solidFill>
                  <a:schemeClr val="bg1"/>
                </a:solidFill>
                <a:effectLst/>
                <a:latin typeface="Montserrat"/>
              </a:rPr>
              <a:t> is the Carmack Waterhouse Professor of Legal Theory at the Georgetown University Law Center.  </a:t>
            </a:r>
          </a:p>
          <a:p>
            <a:pPr algn="l"/>
            <a:r>
              <a:rPr lang="en-US" sz="1800" b="1" i="0" dirty="0">
                <a:solidFill>
                  <a:schemeClr val="bg1"/>
                </a:solidFill>
                <a:effectLst/>
                <a:latin typeface="Montserrat"/>
              </a:rPr>
              <a:t>Charles J. Cooper </a:t>
            </a:r>
            <a:r>
              <a:rPr lang="en-US" sz="1800" b="0" i="0" dirty="0">
                <a:solidFill>
                  <a:schemeClr val="bg1"/>
                </a:solidFill>
                <a:effectLst/>
                <a:latin typeface="Montserrat"/>
              </a:rPr>
              <a:t>is a founding member and chairman of Cooper &amp; Kirk, PLLC.</a:t>
            </a:r>
          </a:p>
          <a:p>
            <a:pPr algn="l"/>
            <a:r>
              <a:rPr lang="en-US" sz="1800" b="1" i="0" dirty="0">
                <a:solidFill>
                  <a:schemeClr val="bg1"/>
                </a:solidFill>
                <a:effectLst/>
                <a:latin typeface="Montserrat"/>
              </a:rPr>
              <a:t>Dr. John C. Eastman</a:t>
            </a:r>
            <a:r>
              <a:rPr lang="en-US" sz="1800" b="0" i="0" dirty="0">
                <a:solidFill>
                  <a:schemeClr val="bg1"/>
                </a:solidFill>
                <a:effectLst/>
                <a:latin typeface="Montserrat"/>
              </a:rPr>
              <a:t> is the Henry </a:t>
            </a:r>
            <a:r>
              <a:rPr lang="en-US" sz="1800" b="0" i="0" dirty="0" err="1">
                <a:solidFill>
                  <a:schemeClr val="bg1"/>
                </a:solidFill>
                <a:effectLst/>
                <a:latin typeface="Montserrat"/>
              </a:rPr>
              <a:t>Salvatori</a:t>
            </a:r>
            <a:r>
              <a:rPr lang="en-US" sz="1800" b="0" i="0" dirty="0">
                <a:solidFill>
                  <a:schemeClr val="bg1"/>
                </a:solidFill>
                <a:effectLst/>
                <a:latin typeface="Montserrat"/>
              </a:rPr>
              <a:t> Professor of Law &amp; Community Service at Chapman University Fowler School of Law.</a:t>
            </a:r>
          </a:p>
          <a:p>
            <a:pPr algn="l"/>
            <a:r>
              <a:rPr lang="en-US" sz="1800" b="1" i="0" dirty="0">
                <a:solidFill>
                  <a:schemeClr val="bg1"/>
                </a:solidFill>
                <a:effectLst/>
                <a:latin typeface="Montserrat"/>
              </a:rPr>
              <a:t>Michael Farris</a:t>
            </a:r>
            <a:r>
              <a:rPr lang="en-US" sz="1800" b="0" i="0" dirty="0">
                <a:solidFill>
                  <a:schemeClr val="bg1"/>
                </a:solidFill>
                <a:effectLst/>
                <a:latin typeface="Montserrat"/>
              </a:rPr>
              <a:t>, head of the Convention of States Project, is the Chancellor of Patrick Henry College and Chairman of the Home School Legal Defense Association.</a:t>
            </a:r>
          </a:p>
          <a:p>
            <a:pPr algn="l"/>
            <a:r>
              <a:rPr lang="en-US" sz="1800" b="1" i="0" dirty="0">
                <a:solidFill>
                  <a:schemeClr val="bg1"/>
                </a:solidFill>
                <a:effectLst/>
                <a:latin typeface="Montserrat"/>
              </a:rPr>
              <a:t>Robert P. George</a:t>
            </a:r>
            <a:r>
              <a:rPr lang="en-US" sz="1800" b="0" i="0" dirty="0">
                <a:solidFill>
                  <a:schemeClr val="bg1"/>
                </a:solidFill>
                <a:effectLst/>
                <a:latin typeface="Montserrat"/>
              </a:rPr>
              <a:t> holds Princeton's celebrated McCormick Chair in Jurisprudence and is the founding director of the James Madison Program in American Ideals and Institutions.</a:t>
            </a:r>
          </a:p>
          <a:p>
            <a:pPr algn="l"/>
            <a:r>
              <a:rPr lang="en-US" sz="1800" b="1" i="0" dirty="0">
                <a:solidFill>
                  <a:schemeClr val="bg1"/>
                </a:solidFill>
                <a:effectLst/>
                <a:latin typeface="Montserrat"/>
              </a:rPr>
              <a:t>C. Boyden Gray </a:t>
            </a:r>
            <a:r>
              <a:rPr lang="en-US" sz="1800" b="0" i="0" dirty="0">
                <a:solidFill>
                  <a:schemeClr val="bg1"/>
                </a:solidFill>
                <a:effectLst/>
                <a:latin typeface="Montserrat"/>
              </a:rPr>
              <a:t>is the founding partner of Boyden Gray &amp; Associates, in Washington, D</a:t>
            </a:r>
            <a:r>
              <a:rPr lang="en-US" sz="1800" dirty="0">
                <a:solidFill>
                  <a:schemeClr val="bg1"/>
                </a:solidFill>
                <a:latin typeface="Montserrat"/>
              </a:rPr>
              <a:t>.C..  </a:t>
            </a:r>
            <a:r>
              <a:rPr lang="en-US" sz="1800" b="0" i="0" dirty="0">
                <a:solidFill>
                  <a:schemeClr val="bg1"/>
                </a:solidFill>
                <a:effectLst/>
                <a:latin typeface="Montserrat"/>
              </a:rPr>
              <a:t>Prior to founding his law firm, Ambassador Gray served our nation in various capacities</a:t>
            </a:r>
          </a:p>
          <a:p>
            <a:pPr algn="l"/>
            <a:r>
              <a:rPr lang="en-US" sz="1800" b="1" i="0" dirty="0">
                <a:solidFill>
                  <a:schemeClr val="bg1"/>
                </a:solidFill>
                <a:effectLst/>
                <a:latin typeface="Montserrat"/>
              </a:rPr>
              <a:t>Mark Levin </a:t>
            </a:r>
            <a:r>
              <a:rPr lang="en-US" sz="1800" b="0" i="0" dirty="0">
                <a:solidFill>
                  <a:schemeClr val="bg1"/>
                </a:solidFill>
                <a:effectLst/>
                <a:latin typeface="Montserrat"/>
              </a:rPr>
              <a:t>is one of America's preeminent conservative commentators and constitutional lawyers. Mark is the author of several New York Times bestselling books including </a:t>
            </a:r>
            <a:r>
              <a:rPr lang="en-US" sz="1800" b="0" i="1" dirty="0">
                <a:solidFill>
                  <a:schemeClr val="bg1"/>
                </a:solidFill>
                <a:effectLst/>
                <a:latin typeface="Montserrat"/>
              </a:rPr>
              <a:t>Men in Black</a:t>
            </a:r>
            <a:r>
              <a:rPr lang="en-US" sz="1800" b="0" i="0" dirty="0">
                <a:solidFill>
                  <a:schemeClr val="bg1"/>
                </a:solidFill>
                <a:effectLst/>
                <a:latin typeface="Montserrat"/>
              </a:rPr>
              <a:t> (2007), </a:t>
            </a:r>
            <a:r>
              <a:rPr lang="en-US" sz="1800" b="0" i="1" dirty="0">
                <a:solidFill>
                  <a:schemeClr val="bg1"/>
                </a:solidFill>
                <a:effectLst/>
                <a:latin typeface="Montserrat"/>
              </a:rPr>
              <a:t>Liberty and Tyranny</a:t>
            </a:r>
            <a:r>
              <a:rPr lang="en-US" sz="1800" b="0" i="0" dirty="0">
                <a:solidFill>
                  <a:schemeClr val="bg1"/>
                </a:solidFill>
                <a:effectLst/>
                <a:latin typeface="Montserrat"/>
              </a:rPr>
              <a:t> (2010), </a:t>
            </a:r>
            <a:r>
              <a:rPr lang="en-US" sz="1800" b="0" i="1" dirty="0" err="1">
                <a:solidFill>
                  <a:schemeClr val="bg1"/>
                </a:solidFill>
                <a:effectLst/>
                <a:latin typeface="Montserrat"/>
              </a:rPr>
              <a:t>Ameritopia</a:t>
            </a:r>
            <a:r>
              <a:rPr lang="en-US" sz="1800" b="0" i="0" dirty="0">
                <a:solidFill>
                  <a:schemeClr val="bg1"/>
                </a:solidFill>
                <a:effectLst/>
                <a:latin typeface="Montserrat"/>
              </a:rPr>
              <a:t> (2012) and </a:t>
            </a:r>
            <a:r>
              <a:rPr lang="en-US" sz="1800" b="0" i="1" dirty="0">
                <a:solidFill>
                  <a:schemeClr val="bg1"/>
                </a:solidFill>
                <a:effectLst/>
                <a:latin typeface="Montserrat"/>
              </a:rPr>
              <a:t>The Liberty Amendments</a:t>
            </a:r>
            <a:r>
              <a:rPr lang="en-US" sz="1800" b="0" i="0" dirty="0">
                <a:solidFill>
                  <a:schemeClr val="bg1"/>
                </a:solidFill>
                <a:effectLst/>
                <a:latin typeface="Montserrat"/>
              </a:rPr>
              <a:t> (2013).</a:t>
            </a:r>
          </a:p>
          <a:p>
            <a:pPr algn="l"/>
            <a:r>
              <a:rPr lang="en-US" sz="1800" b="1" i="0" dirty="0">
                <a:solidFill>
                  <a:schemeClr val="bg1"/>
                </a:solidFill>
                <a:effectLst/>
                <a:latin typeface="Montserrat"/>
              </a:rPr>
              <a:t>Andrew McCarthy </a:t>
            </a:r>
            <a:r>
              <a:rPr lang="en-US" sz="1800" b="0" i="0" dirty="0">
                <a:solidFill>
                  <a:schemeClr val="bg1"/>
                </a:solidFill>
                <a:effectLst/>
                <a:latin typeface="Montserrat"/>
              </a:rPr>
              <a:t>is a bestselling author, a Senior Fellow at National Review Institute, and a contributing editor at National Review </a:t>
            </a:r>
          </a:p>
          <a:p>
            <a:endParaRPr lang="en-US" dirty="0"/>
          </a:p>
        </p:txBody>
      </p:sp>
    </p:spTree>
    <p:extLst>
      <p:ext uri="{BB962C8B-B14F-4D97-AF65-F5344CB8AC3E}">
        <p14:creationId xmlns:p14="http://schemas.microsoft.com/office/powerpoint/2010/main" val="35123875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BEC4-C2D6-4DE4-91E5-A42CF06FB746}"/>
              </a:ext>
            </a:extLst>
          </p:cNvPr>
          <p:cNvSpPr>
            <a:spLocks noGrp="1"/>
          </p:cNvSpPr>
          <p:nvPr>
            <p:ph type="title"/>
          </p:nvPr>
        </p:nvSpPr>
        <p:spPr>
          <a:xfrm>
            <a:off x="299258" y="133002"/>
            <a:ext cx="6001789" cy="511233"/>
          </a:xfrm>
        </p:spPr>
        <p:txBody>
          <a:bodyPr>
            <a:normAutofit/>
          </a:bodyPr>
          <a:lstStyle/>
          <a:p>
            <a:r>
              <a:rPr lang="en-US" sz="2800" dirty="0"/>
              <a:t>Some of our endorsers:</a:t>
            </a:r>
          </a:p>
        </p:txBody>
      </p:sp>
      <p:sp>
        <p:nvSpPr>
          <p:cNvPr id="3" name="Text Placeholder 2">
            <a:extLst>
              <a:ext uri="{FF2B5EF4-FFF2-40B4-BE49-F238E27FC236}">
                <a16:creationId xmlns:a16="http://schemas.microsoft.com/office/drawing/2014/main" id="{934977A8-BE9A-41BC-814F-C034F4F1BD0A}"/>
              </a:ext>
            </a:extLst>
          </p:cNvPr>
          <p:cNvSpPr>
            <a:spLocks noGrp="1"/>
          </p:cNvSpPr>
          <p:nvPr>
            <p:ph type="body" idx="1"/>
          </p:nvPr>
        </p:nvSpPr>
        <p:spPr>
          <a:xfrm>
            <a:off x="299258" y="827116"/>
            <a:ext cx="2394066" cy="5756564"/>
          </a:xfrm>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Senator  Tom Coburn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Mark Levin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Sean Hannity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Glenn Beck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Senator Ron Paul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Senator Jim Demint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Senator Ben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Sasse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Senator Ron Paul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Senator Jim Talent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Senator Marco Rubio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Rep. Jeff Duncan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Rep. Louis Gohmert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Rep. Ralph Norman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Rep. William Timmons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 Colonel  Alan West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Governor Ron DeSantis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Governor Greg Abbott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Placeholder 2">
            <a:extLst>
              <a:ext uri="{FF2B5EF4-FFF2-40B4-BE49-F238E27FC236}">
                <a16:creationId xmlns:a16="http://schemas.microsoft.com/office/drawing/2014/main" id="{CF3F727B-547E-4D9D-8D91-D0402B157FC8}"/>
              </a:ext>
            </a:extLst>
          </p:cNvPr>
          <p:cNvSpPr txBox="1">
            <a:spLocks/>
          </p:cNvSpPr>
          <p:nvPr/>
        </p:nvSpPr>
        <p:spPr>
          <a:xfrm>
            <a:off x="3025835" y="827115"/>
            <a:ext cx="2394066" cy="560693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92500" lnSpcReduction="10000"/>
          </a:bodyPr>
          <a:lstStyle>
            <a:lvl1pPr marL="0" indent="0" defTabSz="685800">
              <a:lnSpc>
                <a:spcPct val="90000"/>
              </a:lnSpc>
              <a:spcBef>
                <a:spcPts val="700"/>
              </a:spcBef>
              <a:buSzTx/>
              <a:buFontTx/>
              <a:buNone/>
              <a:defRPr sz="1400">
                <a:solidFill>
                  <a:srgbClr val="CAEBF2"/>
                </a:solidFill>
                <a:latin typeface="Corbel"/>
                <a:ea typeface="Corbel"/>
                <a:cs typeface="Corbel"/>
                <a:sym typeface="Corbel"/>
              </a:defRPr>
            </a:lvl1pPr>
            <a:lvl2pPr marL="548640" indent="-205740"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2pPr>
            <a:lvl3pPr marL="942975" indent="-257175"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3pPr>
            <a:lvl4pPr marL="13226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4pPr>
            <a:lvl5pPr marL="16655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5pPr>
            <a:lvl6pPr marL="20310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6pPr>
            <a:lvl7pPr marL="23739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7pPr>
            <a:lvl8pPr marL="27168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8pPr>
            <a:lvl9pPr marL="30597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9p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Governor Sarah Palin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Governor Mike Huckabee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Governor Bobby Jindal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Governor Jeb Bush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Pete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Hegseth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Ben Shapiro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Charlie Kirk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Dobson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Steve Hilton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O’Keefe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Pete Coors</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Michael Farris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Ken Cuccinelli</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Morton Blackwell</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Pete Coors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 Placeholder 2">
            <a:extLst>
              <a:ext uri="{FF2B5EF4-FFF2-40B4-BE49-F238E27FC236}">
                <a16:creationId xmlns:a16="http://schemas.microsoft.com/office/drawing/2014/main" id="{5BECCE57-672E-4269-9E2F-D7F76E8684CF}"/>
              </a:ext>
            </a:extLst>
          </p:cNvPr>
          <p:cNvSpPr txBox="1">
            <a:spLocks/>
          </p:cNvSpPr>
          <p:nvPr/>
        </p:nvSpPr>
        <p:spPr>
          <a:xfrm>
            <a:off x="5087390" y="827117"/>
            <a:ext cx="2394066" cy="48006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indent="0" defTabSz="685800">
              <a:lnSpc>
                <a:spcPct val="90000"/>
              </a:lnSpc>
              <a:spcBef>
                <a:spcPts val="700"/>
              </a:spcBef>
              <a:buSzTx/>
              <a:buFontTx/>
              <a:buNone/>
              <a:defRPr sz="1400">
                <a:solidFill>
                  <a:srgbClr val="CAEBF2"/>
                </a:solidFill>
                <a:latin typeface="Corbel"/>
                <a:ea typeface="Corbel"/>
                <a:cs typeface="Corbel"/>
                <a:sym typeface="Corbel"/>
              </a:defRPr>
            </a:lvl1pPr>
            <a:lvl2pPr marL="548640" indent="-205740"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2pPr>
            <a:lvl3pPr marL="942975" indent="-257175"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3pPr>
            <a:lvl4pPr marL="13226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4pPr>
            <a:lvl5pPr marL="16655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5pPr>
            <a:lvl6pPr marL="20310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6pPr>
            <a:lvl7pPr marL="23739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7pPr>
            <a:lvl8pPr marL="27168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8pPr>
            <a:lvl9pPr marL="30597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9p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 Placeholder 2">
            <a:extLst>
              <a:ext uri="{FF2B5EF4-FFF2-40B4-BE49-F238E27FC236}">
                <a16:creationId xmlns:a16="http://schemas.microsoft.com/office/drawing/2014/main" id="{29BF9579-FCEC-4476-8C53-9FFD8971C8B6}"/>
              </a:ext>
            </a:extLst>
          </p:cNvPr>
          <p:cNvSpPr txBox="1">
            <a:spLocks/>
          </p:cNvSpPr>
          <p:nvPr/>
        </p:nvSpPr>
        <p:spPr>
          <a:xfrm>
            <a:off x="5752412" y="827116"/>
            <a:ext cx="2394066" cy="31175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92500" lnSpcReduction="20000"/>
          </a:bodyPr>
          <a:lstStyle>
            <a:lvl1pPr marL="0" indent="0" defTabSz="685800">
              <a:lnSpc>
                <a:spcPct val="90000"/>
              </a:lnSpc>
              <a:spcBef>
                <a:spcPts val="700"/>
              </a:spcBef>
              <a:buSzTx/>
              <a:buFontTx/>
              <a:buNone/>
              <a:defRPr sz="1400">
                <a:solidFill>
                  <a:srgbClr val="CAEBF2"/>
                </a:solidFill>
                <a:latin typeface="Corbel"/>
                <a:ea typeface="Corbel"/>
                <a:cs typeface="Corbel"/>
                <a:sym typeface="Corbel"/>
              </a:defRPr>
            </a:lvl1pPr>
            <a:lvl2pPr marL="548640" indent="-205740"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2pPr>
            <a:lvl3pPr marL="942975" indent="-257175"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3pPr>
            <a:lvl4pPr marL="13226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4pPr>
            <a:lvl5pPr marL="16655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5pPr>
            <a:lvl6pPr marL="20310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6pPr>
            <a:lvl7pPr marL="23739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7pPr>
            <a:lvl8pPr marL="27168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8pPr>
            <a:lvl9pPr marL="30597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9p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Dr. Ben Carson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Steve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Eric Metaxas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 Barton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Lawrence Jones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 Colonel Bill Cowan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Lawrence Reed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Horowittz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O’Keefe</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3787410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We continue to build a financial house of cards for our children and grandchildren.  Our “hidden” debt is much greater than what is ordinarily called our national debt :</a:t>
            </a:r>
          </a:p>
        </p:txBody>
      </p:sp>
      <p:pic>
        <p:nvPicPr>
          <p:cNvPr id="4" name="Picture 3">
            <a:extLst>
              <a:ext uri="{FF2B5EF4-FFF2-40B4-BE49-F238E27FC236}">
                <a16:creationId xmlns:a16="http://schemas.microsoft.com/office/drawing/2014/main" id="{835AB7FF-A229-4223-808D-EA5DF158DC85}"/>
              </a:ext>
            </a:extLst>
          </p:cNvPr>
          <p:cNvPicPr>
            <a:picLocks noChangeAspect="1"/>
          </p:cNvPicPr>
          <p:nvPr/>
        </p:nvPicPr>
        <p:blipFill>
          <a:blip r:embed="rId2"/>
          <a:stretch>
            <a:fillRect/>
          </a:stretch>
        </p:blipFill>
        <p:spPr>
          <a:xfrm>
            <a:off x="628651" y="1945082"/>
            <a:ext cx="7886699" cy="4682728"/>
          </a:xfrm>
          <a:prstGeom prst="rect">
            <a:avLst/>
          </a:prstGeom>
        </p:spPr>
      </p:pic>
    </p:spTree>
    <p:extLst>
      <p:ext uri="{BB962C8B-B14F-4D97-AF65-F5344CB8AC3E}">
        <p14:creationId xmlns:p14="http://schemas.microsoft.com/office/powerpoint/2010/main" val="337495581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55" y="3491346"/>
            <a:ext cx="7881976" cy="3045480"/>
          </a:xfrm>
        </p:spPr>
        <p:txBody>
          <a:bodyPr>
            <a:normAutofit fontScale="90000"/>
          </a:bodyPr>
          <a:lstStyle/>
          <a:p>
            <a:pPr algn="ctr"/>
            <a:r>
              <a:rPr lang="en-US" sz="3100" spc="0" dirty="0"/>
              <a:t>The  truth is that we are merely asking our  state legislatures to do just what the </a:t>
            </a:r>
            <a:r>
              <a:rPr lang="en-US" sz="3100" u="sng" spc="0" dirty="0"/>
              <a:t>plain text </a:t>
            </a:r>
            <a:r>
              <a:rPr lang="en-US" sz="3100" spc="0" dirty="0"/>
              <a:t>of Article V says is their prerogative, that is to direct Congress to:</a:t>
            </a:r>
            <a:br>
              <a:rPr lang="en-US" sz="3600" dirty="0"/>
            </a:br>
            <a:br>
              <a:rPr lang="en-US" sz="3600" dirty="0"/>
            </a:br>
            <a:r>
              <a:rPr lang="en-US" sz="3600" dirty="0"/>
              <a:t>  </a:t>
            </a:r>
            <a:r>
              <a:rPr lang="en-US" sz="3100" dirty="0"/>
              <a:t>“</a:t>
            </a:r>
            <a:r>
              <a:rPr lang="en-US" sz="3100" b="1" i="1" spc="0" dirty="0">
                <a:latin typeface="Calibri" panose="020F0502020204030204" pitchFamily="34" charset="0"/>
                <a:cs typeface="Calibri" panose="020F0502020204030204" pitchFamily="34" charset="0"/>
              </a:rPr>
              <a:t>call a convention </a:t>
            </a:r>
            <a:r>
              <a:rPr lang="en-US" sz="3100" b="1" i="1" u="sng" spc="0" dirty="0">
                <a:latin typeface="Calibri" panose="020F0502020204030204" pitchFamily="34" charset="0"/>
                <a:cs typeface="Calibri" panose="020F0502020204030204" pitchFamily="34" charset="0"/>
              </a:rPr>
              <a:t>for proposing </a:t>
            </a:r>
            <a:r>
              <a:rPr lang="en-US" sz="3100" b="1" i="1" spc="0" dirty="0">
                <a:latin typeface="Calibri" panose="020F0502020204030204" pitchFamily="34" charset="0"/>
                <a:cs typeface="Calibri" panose="020F0502020204030204" pitchFamily="34" charset="0"/>
              </a:rPr>
              <a:t>amendments</a:t>
            </a:r>
            <a:r>
              <a:rPr lang="en-US" sz="3100" b="1" i="1" dirty="0"/>
              <a:t>”</a:t>
            </a:r>
            <a:br>
              <a:rPr lang="en-US" sz="3100" b="1" i="1" dirty="0"/>
            </a:br>
            <a:br>
              <a:rPr lang="en-US" sz="3100" b="1" i="1" dirty="0"/>
            </a:br>
            <a:r>
              <a:rPr lang="en-US" sz="2700" b="1" i="1" spc="0" dirty="0"/>
              <a:t>This  is the </a:t>
            </a:r>
            <a:r>
              <a:rPr lang="en-US" sz="2700" b="1" i="1" u="sng" spc="0" dirty="0"/>
              <a:t>only</a:t>
            </a:r>
            <a:r>
              <a:rPr lang="en-US" sz="2700" b="1" i="1" spc="0" dirty="0"/>
              <a:t> power granted to the convention!</a:t>
            </a:r>
            <a:endParaRPr lang="en-US" sz="2700" spc="0" dirty="0"/>
          </a:p>
        </p:txBody>
      </p:sp>
      <p:sp>
        <p:nvSpPr>
          <p:cNvPr id="3" name="Text Placeholder 2"/>
          <p:cNvSpPr>
            <a:spLocks noGrp="1"/>
          </p:cNvSpPr>
          <p:nvPr>
            <p:ph type="body" idx="1"/>
          </p:nvPr>
        </p:nvSpPr>
        <p:spPr>
          <a:xfrm>
            <a:off x="980286" y="528992"/>
            <a:ext cx="7123914" cy="2554274"/>
          </a:xfrm>
        </p:spPr>
        <p:txBody>
          <a:bodyPr>
            <a:noAutofit/>
          </a:bodyPr>
          <a:lstStyle/>
          <a:p>
            <a:pPr algn="l"/>
            <a:r>
              <a:rPr lang="en-US" sz="3600" dirty="0"/>
              <a:t>Our opponents first tactic is to try to scare people by telling them that we are trying to call a constitutional convention to rewrite the constitution (Con-con).</a:t>
            </a:r>
          </a:p>
        </p:txBody>
      </p:sp>
    </p:spTree>
    <p:extLst>
      <p:ext uri="{BB962C8B-B14F-4D97-AF65-F5344CB8AC3E}">
        <p14:creationId xmlns:p14="http://schemas.microsoft.com/office/powerpoint/2010/main" val="262846655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370" y="2269480"/>
            <a:ext cx="6700720" cy="4043008"/>
          </a:xfrm>
        </p:spPr>
        <p:txBody>
          <a:bodyPr>
            <a:normAutofit fontScale="90000"/>
          </a:bodyPr>
          <a:lstStyle/>
          <a:p>
            <a:pPr algn="l"/>
            <a:r>
              <a:rPr lang="en-US" sz="2800" b="1" spc="0" dirty="0">
                <a:latin typeface="Cambria" panose="02040503050406030204" pitchFamily="18" charset="0"/>
                <a:ea typeface="Cambria" panose="02040503050406030204" pitchFamily="18" charset="0"/>
              </a:rPr>
              <a:t>This  is  false,  an Article V convention of states to propose amendments have </a:t>
            </a:r>
            <a:r>
              <a:rPr lang="en-US" sz="2800" b="1" u="sng" spc="0" dirty="0">
                <a:latin typeface="Cambria" panose="02040503050406030204" pitchFamily="18" charset="0"/>
                <a:ea typeface="Cambria" panose="02040503050406030204" pitchFamily="18" charset="0"/>
              </a:rPr>
              <a:t>only </a:t>
            </a:r>
            <a:r>
              <a:rPr lang="en-US" sz="2800" b="1" spc="0" dirty="0">
                <a:latin typeface="Cambria" panose="02040503050406030204" pitchFamily="18" charset="0"/>
                <a:ea typeface="Cambria" panose="02040503050406030204" pitchFamily="18" charset="0"/>
              </a:rPr>
              <a:t>the power granted to it in Article V, merely the power to propose amendments; the commissioners have only the latitude delegated to them by their respective states to say otherwise is false scaremongering.</a:t>
            </a:r>
            <a:br>
              <a:rPr lang="en-US" sz="2800" b="1" spc="0" dirty="0">
                <a:latin typeface="Cambria" panose="02040503050406030204" pitchFamily="18" charset="0"/>
                <a:ea typeface="Cambria" panose="02040503050406030204" pitchFamily="18" charset="0"/>
              </a:rPr>
            </a:br>
            <a:br>
              <a:rPr lang="en-US" sz="2800" b="1" spc="0" dirty="0">
                <a:latin typeface="Cambria" panose="02040503050406030204" pitchFamily="18" charset="0"/>
                <a:ea typeface="Cambria" panose="02040503050406030204" pitchFamily="18" charset="0"/>
              </a:rPr>
            </a:br>
            <a:r>
              <a:rPr lang="en-US" sz="2800" b="1" spc="0" dirty="0">
                <a:latin typeface="Cambria" panose="02040503050406030204" pitchFamily="18" charset="0"/>
                <a:ea typeface="Cambria" panose="02040503050406030204" pitchFamily="18" charset="0"/>
              </a:rPr>
              <a:t>Ratification of any amendments that are proposed </a:t>
            </a:r>
            <a:r>
              <a:rPr lang="en-US" sz="2800" b="1" u="sng" spc="0" dirty="0">
                <a:latin typeface="Cambria" panose="02040503050406030204" pitchFamily="18" charset="0"/>
                <a:ea typeface="Cambria" panose="02040503050406030204" pitchFamily="18" charset="0"/>
              </a:rPr>
              <a:t>are only valid </a:t>
            </a:r>
            <a:r>
              <a:rPr lang="en-US" sz="2800" b="1" spc="0" dirty="0">
                <a:latin typeface="Cambria" panose="02040503050406030204" pitchFamily="18" charset="0"/>
                <a:ea typeface="Cambria" panose="02040503050406030204" pitchFamily="18" charset="0"/>
              </a:rPr>
              <a:t>upon subsequent approval of 38 state legislatures or 38 state ratification conventions.</a:t>
            </a:r>
            <a:br>
              <a:rPr lang="en-US" sz="3600" dirty="0"/>
            </a:br>
            <a:endParaRPr lang="en-US" sz="3600" dirty="0"/>
          </a:p>
        </p:txBody>
      </p:sp>
      <p:sp>
        <p:nvSpPr>
          <p:cNvPr id="3" name="Text Placeholder 2"/>
          <p:cNvSpPr>
            <a:spLocks noGrp="1"/>
          </p:cNvSpPr>
          <p:nvPr>
            <p:ph type="body" idx="1"/>
          </p:nvPr>
        </p:nvSpPr>
        <p:spPr>
          <a:xfrm>
            <a:off x="1196370" y="642347"/>
            <a:ext cx="6858001" cy="1345941"/>
          </a:xfrm>
        </p:spPr>
        <p:txBody>
          <a:bodyPr>
            <a:normAutofit fontScale="92500" lnSpcReduction="10000"/>
          </a:bodyPr>
          <a:lstStyle/>
          <a:p>
            <a:pPr algn="l"/>
            <a:r>
              <a:rPr lang="en-US" sz="3600" dirty="0"/>
              <a:t>Next, they falsely claim that all inter-state conventions have plenipotentiary or plenary powers.</a:t>
            </a:r>
          </a:p>
        </p:txBody>
      </p:sp>
    </p:spTree>
    <p:extLst>
      <p:ext uri="{BB962C8B-B14F-4D97-AF65-F5344CB8AC3E}">
        <p14:creationId xmlns:p14="http://schemas.microsoft.com/office/powerpoint/2010/main" val="40216338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78"/>
            <a:ext cx="7886700" cy="1595435"/>
          </a:xfrm>
        </p:spPr>
        <p:txBody>
          <a:bodyPr>
            <a:normAutofit/>
          </a:bodyPr>
          <a:lstStyle/>
          <a:p>
            <a:pPr algn="l"/>
            <a:r>
              <a:rPr lang="en-US" sz="2800" dirty="0"/>
              <a:t>Historical citations demonstrating that the in the founding era conventions were limit to the topics of their commissions:</a:t>
            </a:r>
          </a:p>
        </p:txBody>
      </p:sp>
      <p:sp>
        <p:nvSpPr>
          <p:cNvPr id="3" name="Text Placeholder 2"/>
          <p:cNvSpPr>
            <a:spLocks noGrp="1"/>
          </p:cNvSpPr>
          <p:nvPr>
            <p:ph type="body" idx="1"/>
          </p:nvPr>
        </p:nvSpPr>
        <p:spPr>
          <a:xfrm>
            <a:off x="734324" y="1714113"/>
            <a:ext cx="7675352" cy="5032375"/>
          </a:xfrm>
        </p:spPr>
        <p:txBody>
          <a:bodyPr>
            <a:normAutofit lnSpcReduction="10000"/>
          </a:bodyPr>
          <a:lstStyle/>
          <a:p>
            <a:r>
              <a:rPr lang="en-US" dirty="0"/>
              <a:t>Letters from James Madison to Thomas Jefferson regarding the Annapolis Convention:</a:t>
            </a:r>
          </a:p>
          <a:p>
            <a:endParaRPr lang="en-US" dirty="0"/>
          </a:p>
          <a:p>
            <a:pPr marL="0" indent="0">
              <a:buNone/>
            </a:pPr>
            <a:r>
              <a:rPr lang="en-US" i="1" dirty="0"/>
              <a:t>“A Quorum of the deputies appointed by the Assembly for a Commercial Convention had a meeting at Richmond shortly after I left it, and the Attorney tells me, it has been agreed to propose Annapolis for the place” –  March 18,1786</a:t>
            </a:r>
          </a:p>
          <a:p>
            <a:pPr marL="0" indent="0">
              <a:buNone/>
            </a:pPr>
            <a:endParaRPr lang="en-US" dirty="0"/>
          </a:p>
          <a:p>
            <a:pPr marL="0" indent="0">
              <a:buNone/>
            </a:pPr>
            <a:r>
              <a:rPr lang="en-US" i="1" u="sng" dirty="0"/>
              <a:t>“Many Gentlemen, both within &amp; without </a:t>
            </a:r>
            <a:r>
              <a:rPr lang="en-US" i="1" u="sng" dirty="0" err="1"/>
              <a:t>Congs</a:t>
            </a:r>
            <a:r>
              <a:rPr lang="en-US" i="1" u="sng" dirty="0"/>
              <a:t>, wish to make this Meeting subservient to a plenipotentiary Convention for amending the Confederation. </a:t>
            </a:r>
            <a:r>
              <a:rPr lang="en-US" i="1" dirty="0" err="1"/>
              <a:t>Tho</a:t>
            </a:r>
            <a:r>
              <a:rPr lang="en-US" i="1" dirty="0"/>
              <a:t>' my wishes are in favor of such an event, yet I despair so much of its accomplishment at the present crisis that I do not extend my views beyond a commercial Reform. To speak the truth I almost despair even of this.” </a:t>
            </a:r>
            <a:r>
              <a:rPr lang="en-US" dirty="0"/>
              <a:t>– August 12, 1786.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2054081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And from the convention at Annapolis (attended by Madison and Hamilton), addressed to the states and copied to the Confederation Congress:</a:t>
            </a:r>
          </a:p>
        </p:txBody>
      </p:sp>
      <p:sp>
        <p:nvSpPr>
          <p:cNvPr id="3" name="Text Placeholder 2"/>
          <p:cNvSpPr>
            <a:spLocks noGrp="1"/>
          </p:cNvSpPr>
          <p:nvPr>
            <p:ph type="body" idx="1"/>
          </p:nvPr>
        </p:nvSpPr>
        <p:spPr/>
        <p:txBody>
          <a:bodyPr>
            <a:normAutofit lnSpcReduction="10000"/>
          </a:bodyPr>
          <a:lstStyle/>
          <a:p>
            <a:r>
              <a:rPr lang="en-US" b="1" i="1" dirty="0"/>
              <a:t>“To the Honorable, The Legislatures of Virginia, Delaware, Pennsylvania, New Jersey, and New York–assembled at Annapolis, humbly beg leave to report.”………….“Under this impression, Your Commissioners, with the most respectful deference, beg leave to suggest their unanimous conviction that it may essentially tend to advance the interests of the union if the States, by whom they have been respectively delegated, would themselves concur, and use their endeavors to procure the concurrence of the other States, in the appointment of Commissioners, to meet at Philadelphia on the second Monday in May next, to take into consideration the situation of the United States, </a:t>
            </a:r>
            <a:r>
              <a:rPr lang="en-US" b="1" i="1" u="sng" dirty="0"/>
              <a:t>to devise such further provisions as shall appear to them necessary to render the constitution of the Federal Government adequate to the exigencies of the Union”</a:t>
            </a:r>
            <a:endParaRPr lang="en-US" u="sng" dirty="0"/>
          </a:p>
        </p:txBody>
      </p:sp>
    </p:spTree>
    <p:extLst>
      <p:ext uri="{BB962C8B-B14F-4D97-AF65-F5344CB8AC3E}">
        <p14:creationId xmlns:p14="http://schemas.microsoft.com/office/powerpoint/2010/main" val="243852491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646" y="3345586"/>
            <a:ext cx="7078571" cy="3402837"/>
          </a:xfrm>
        </p:spPr>
        <p:txBody>
          <a:bodyPr>
            <a:noAutofit/>
          </a:bodyPr>
          <a:lstStyle/>
          <a:p>
            <a:pPr algn="l"/>
            <a:r>
              <a:rPr lang="en-US" sz="2000" spc="0" dirty="0">
                <a:latin typeface="Cambria" panose="02040503050406030204" pitchFamily="18" charset="0"/>
                <a:ea typeface="Cambria" panose="02040503050406030204" pitchFamily="18" charset="0"/>
              </a:rPr>
              <a:t>“Although  there  were  many  </a:t>
            </a:r>
            <a:r>
              <a:rPr lang="en-US" sz="2000" spc="0" dirty="0" err="1">
                <a:latin typeface="Cambria" panose="02040503050406030204" pitchFamily="18" charset="0"/>
                <a:ea typeface="Cambria" panose="02040503050406030204" pitchFamily="18" charset="0"/>
              </a:rPr>
              <a:t>intercolonial</a:t>
            </a:r>
            <a:r>
              <a:rPr lang="en-US" sz="2000" spc="0" dirty="0">
                <a:latin typeface="Cambria" panose="02040503050406030204" pitchFamily="18" charset="0"/>
                <a:ea typeface="Cambria" panose="02040503050406030204" pitchFamily="18" charset="0"/>
              </a:rPr>
              <a:t>  conventions  earlier  in  the  century,  the initial  multi-government convention of the Founding Era  was  the  First  Continental Congress  (1774), which despite being denoted  a “Congress,” both qualified as a</a:t>
            </a:r>
            <a:br>
              <a:rPr lang="en-US" sz="2000" spc="0" dirty="0">
                <a:latin typeface="Cambria" panose="02040503050406030204" pitchFamily="18" charset="0"/>
                <a:ea typeface="Cambria" panose="02040503050406030204" pitchFamily="18" charset="0"/>
              </a:rPr>
            </a:br>
            <a:r>
              <a:rPr lang="en-US" sz="2000" spc="0" dirty="0">
                <a:latin typeface="Cambria" panose="02040503050406030204" pitchFamily="18" charset="0"/>
                <a:ea typeface="Cambria" panose="02040503050406030204" pitchFamily="18" charset="0"/>
              </a:rPr>
              <a:t>convention and was understood to be one. </a:t>
            </a:r>
            <a:r>
              <a:rPr lang="en-US" sz="2000" u="sng" spc="0" dirty="0">
                <a:latin typeface="Cambria" panose="02040503050406030204" pitchFamily="18" charset="0"/>
                <a:ea typeface="Cambria" panose="02040503050406030204" pitchFamily="18" charset="0"/>
              </a:rPr>
              <a:t>There were at least ten interstate conventions held between the Declaration of Independence and 1787</a:t>
            </a:r>
            <a:r>
              <a:rPr lang="en-US" sz="2000" spc="0" dirty="0">
                <a:latin typeface="Cambria" panose="02040503050406030204" pitchFamily="18" charset="0"/>
                <a:ea typeface="Cambria" panose="02040503050406030204" pitchFamily="18" charset="0"/>
              </a:rPr>
              <a:t>: two in Providence, Rhode Island (1776-77 and 1781); one in Springfield, Massachusetts</a:t>
            </a:r>
            <a:br>
              <a:rPr lang="en-US" sz="2000" spc="0" dirty="0">
                <a:latin typeface="Cambria" panose="02040503050406030204" pitchFamily="18" charset="0"/>
                <a:ea typeface="Cambria" panose="02040503050406030204" pitchFamily="18" charset="0"/>
              </a:rPr>
            </a:br>
            <a:r>
              <a:rPr lang="en-US" sz="2000" spc="0" dirty="0">
                <a:latin typeface="Cambria" panose="02040503050406030204" pitchFamily="18" charset="0"/>
                <a:ea typeface="Cambria" panose="02040503050406030204" pitchFamily="18" charset="0"/>
              </a:rPr>
              <a:t>(1777); one in York Town, Pennsylvania (1777); one in New Haven, Connecticut (1778); two in Hartford, Connecticut (1779 and 1780); one in Philadelphia (1780), one in Boston (1780),and one in Annapolis(1786).”</a:t>
            </a:r>
          </a:p>
        </p:txBody>
      </p:sp>
      <p:sp>
        <p:nvSpPr>
          <p:cNvPr id="3" name="Text Placeholder 2"/>
          <p:cNvSpPr>
            <a:spLocks noGrp="1"/>
          </p:cNvSpPr>
          <p:nvPr>
            <p:ph type="body" idx="1"/>
          </p:nvPr>
        </p:nvSpPr>
        <p:spPr>
          <a:xfrm>
            <a:off x="1011930" y="90094"/>
            <a:ext cx="6858001" cy="1285284"/>
          </a:xfrm>
        </p:spPr>
        <p:txBody>
          <a:bodyPr>
            <a:normAutofit fontScale="92500" lnSpcReduction="20000"/>
          </a:bodyPr>
          <a:lstStyle/>
          <a:p>
            <a:pPr algn="l"/>
            <a:r>
              <a:rPr lang="en-US" sz="2800" dirty="0"/>
              <a:t>And also from peer-reviewed scholarship describing the nature of interstate conventions in the founding era from scholars such as Rob </a:t>
            </a:r>
            <a:r>
              <a:rPr lang="en-US" sz="2800" dirty="0" err="1"/>
              <a:t>Natelson</a:t>
            </a:r>
            <a:r>
              <a:rPr lang="en-US" sz="28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467" y="1427930"/>
            <a:ext cx="1371687" cy="186510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067" y="1427928"/>
            <a:ext cx="1441216" cy="18651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5196" y="1427928"/>
            <a:ext cx="1441216" cy="1865103"/>
          </a:xfrm>
          <a:prstGeom prst="rect">
            <a:avLst/>
          </a:prstGeom>
        </p:spPr>
      </p:pic>
    </p:spTree>
    <p:extLst>
      <p:ext uri="{BB962C8B-B14F-4D97-AF65-F5344CB8AC3E}">
        <p14:creationId xmlns:p14="http://schemas.microsoft.com/office/powerpoint/2010/main" val="5572721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6" name="click.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Next opponents will typically claim that the convention of 1787 was a runaway because it ignored the directions given to it by the Confederation Congress that it was merely to amend the Articles of Confederation.</a:t>
            </a:r>
          </a:p>
        </p:txBody>
      </p:sp>
      <p:sp>
        <p:nvSpPr>
          <p:cNvPr id="3" name="Text Placeholder 2"/>
          <p:cNvSpPr>
            <a:spLocks noGrp="1"/>
          </p:cNvSpPr>
          <p:nvPr>
            <p:ph type="body" idx="1"/>
          </p:nvPr>
        </p:nvSpPr>
        <p:spPr>
          <a:xfrm>
            <a:off x="734324" y="2378951"/>
            <a:ext cx="7675352" cy="4794932"/>
          </a:xfrm>
        </p:spPr>
        <p:txBody>
          <a:bodyPr/>
          <a:lstStyle/>
          <a:p>
            <a:pPr marL="0" indent="0">
              <a:buNone/>
            </a:pPr>
            <a:r>
              <a:rPr lang="en-US" dirty="0"/>
              <a:t>The truth is, that the convention was, as were all conventions of the period, called by the states, not by Congress.  </a:t>
            </a:r>
            <a:r>
              <a:rPr lang="en-US" u="sng" dirty="0"/>
              <a:t>In fact, the Articles of Confederation granted no power to the Confederation Congress to call conventions.  Conventions were called by states by way of their own sovereignty that was reserved in Article II of the Articles of Confederation</a:t>
            </a:r>
            <a:r>
              <a:rPr lang="en-US" dirty="0"/>
              <a:t> where it was written:</a:t>
            </a:r>
          </a:p>
          <a:p>
            <a:pPr marL="0" indent="0">
              <a:buNone/>
            </a:pPr>
            <a:endParaRPr lang="en-US" dirty="0"/>
          </a:p>
          <a:p>
            <a:pPr marL="0" indent="0">
              <a:buNone/>
            </a:pPr>
            <a:r>
              <a:rPr lang="en-US" u="sng" dirty="0"/>
              <a:t>“Each state retains its sovereignty, freedom, and independence, and every power, jurisdiction, and right, which is not by this Confederation expressly delegated to the United States, in Congress assembled.”</a:t>
            </a:r>
          </a:p>
          <a:p>
            <a:pPr marL="0" indent="0">
              <a:buNone/>
            </a:pPr>
            <a:endParaRPr lang="en-US" dirty="0"/>
          </a:p>
        </p:txBody>
      </p:sp>
    </p:spTree>
    <p:extLst>
      <p:ext uri="{BB962C8B-B14F-4D97-AF65-F5344CB8AC3E}">
        <p14:creationId xmlns:p14="http://schemas.microsoft.com/office/powerpoint/2010/main" val="30660152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06" y="256940"/>
            <a:ext cx="7389354" cy="544106"/>
          </a:xfrm>
        </p:spPr>
        <p:txBody>
          <a:bodyPr>
            <a:normAutofit fontScale="90000"/>
          </a:bodyPr>
          <a:lstStyle/>
          <a:p>
            <a:pPr algn="ctr"/>
            <a:br>
              <a:rPr lang="en-US" dirty="0"/>
            </a:br>
            <a:r>
              <a:rPr lang="en-US" u="sng" dirty="0"/>
              <a:t>The John Birch Challenge</a:t>
            </a:r>
            <a:br>
              <a:rPr lang="en-US" u="sng" dirty="0"/>
            </a:br>
            <a:r>
              <a:rPr lang="en-US" sz="2000" u="sng" dirty="0"/>
              <a:t>Find the word convention in the Articles of Confederation and win $100.00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0" y="1428278"/>
            <a:ext cx="8913142" cy="5516629"/>
          </a:xfrm>
          <a:prstGeom prst="rect">
            <a:avLst/>
          </a:prstGeom>
        </p:spPr>
      </p:pic>
    </p:spTree>
    <p:extLst>
      <p:ext uri="{BB962C8B-B14F-4D97-AF65-F5344CB8AC3E}">
        <p14:creationId xmlns:p14="http://schemas.microsoft.com/office/powerpoint/2010/main" val="77239893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46" y="1836357"/>
            <a:ext cx="8310365" cy="4692911"/>
          </a:xfrm>
        </p:spPr>
        <p:txBody>
          <a:bodyPr>
            <a:normAutofit fontScale="90000"/>
          </a:bodyPr>
          <a:lstStyle/>
          <a:p>
            <a:pPr algn="l"/>
            <a:r>
              <a:rPr lang="en-US" sz="2700" b="1" i="1" u="sng" spc="0" dirty="0"/>
              <a:t>“To the Honorable, The Legislatures of Virginia, Delaware, Pennsylvania, New Jersey, and New York</a:t>
            </a:r>
            <a:r>
              <a:rPr lang="en-US" sz="2700" b="1" i="1" spc="0" dirty="0"/>
              <a:t>–assembled at Annapolis, humbly beg leave to report.”………….“Under this impression, Your Commissioners, with the most respectful deference, beg leave to suggest their unanimous conviction that it may essentially tend to advance the interests of the union if the States, by whom they have been respectively delegated, would themselves concur, and use their endeavors to </a:t>
            </a:r>
            <a:r>
              <a:rPr lang="en-US" sz="2700" b="1" i="1" u="sng" spc="0" dirty="0"/>
              <a:t>procure the concurrence of the other States, in the appointment of Commissioners, to meet at Philadelphia on the second Monday in May next</a:t>
            </a:r>
            <a:r>
              <a:rPr lang="en-US" sz="2700" b="1" i="1" spc="0" dirty="0"/>
              <a:t>, to take into consideration the situation of the United States, </a:t>
            </a:r>
            <a:r>
              <a:rPr lang="en-US" sz="2700" b="1" i="1" u="sng" spc="0" dirty="0"/>
              <a:t>to devise such further provisions as shall appear to them necessary to render the constitution of the Federal Government adequate to the exigencies of the Union”</a:t>
            </a:r>
            <a:br>
              <a:rPr lang="en-US" sz="2400" u="sng" dirty="0"/>
            </a:br>
            <a:endParaRPr lang="en-US" sz="2400" dirty="0"/>
          </a:p>
        </p:txBody>
      </p:sp>
      <p:sp>
        <p:nvSpPr>
          <p:cNvPr id="3" name="Text Placeholder 2"/>
          <p:cNvSpPr>
            <a:spLocks noGrp="1"/>
          </p:cNvSpPr>
          <p:nvPr>
            <p:ph type="body" idx="1"/>
          </p:nvPr>
        </p:nvSpPr>
        <p:spPr>
          <a:xfrm>
            <a:off x="289527" y="128470"/>
            <a:ext cx="8620205" cy="1534075"/>
          </a:xfrm>
        </p:spPr>
        <p:txBody>
          <a:bodyPr>
            <a:normAutofit fontScale="92500" lnSpcReduction="20000"/>
          </a:bodyPr>
          <a:lstStyle/>
          <a:p>
            <a:pPr algn="l"/>
            <a:r>
              <a:rPr lang="en-US" sz="2800" dirty="0"/>
              <a:t>Indeed, this can be seen by again examining the resolution written in Annapolis (shown earlier) that </a:t>
            </a:r>
            <a:r>
              <a:rPr lang="en-US" sz="2800" u="sng" dirty="0"/>
              <a:t>asked their respective state legislatures to call for a convention with expanded powers, </a:t>
            </a:r>
            <a:r>
              <a:rPr lang="en-US" sz="2800" b="1" i="1" u="sng" dirty="0"/>
              <a:t>not the Confederation Congress</a:t>
            </a:r>
            <a:r>
              <a:rPr lang="en-US" sz="2800" u="sng" dirty="0"/>
              <a:t>, and to ask the other state legislatures to do so as well</a:t>
            </a:r>
            <a:r>
              <a:rPr lang="en-US" sz="2800" dirty="0"/>
              <a:t>:</a:t>
            </a:r>
          </a:p>
        </p:txBody>
      </p:sp>
    </p:spTree>
    <p:extLst>
      <p:ext uri="{BB962C8B-B14F-4D97-AF65-F5344CB8AC3E}">
        <p14:creationId xmlns:p14="http://schemas.microsoft.com/office/powerpoint/2010/main" val="419671636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190"/>
            <a:ext cx="7918345" cy="2487164"/>
          </a:xfrm>
        </p:spPr>
        <p:txBody>
          <a:bodyPr>
            <a:normAutofit/>
          </a:bodyPr>
          <a:lstStyle/>
          <a:p>
            <a:r>
              <a:rPr lang="en-US" sz="1800" dirty="0"/>
              <a:t>It was understood by the </a:t>
            </a:r>
            <a:r>
              <a:rPr lang="en-US" sz="2000" dirty="0"/>
              <a:t>commissioners at the Annapolis Convention to be a request for broad powers to fix the problems of the weak confederation government as can be seen by this </a:t>
            </a:r>
            <a:r>
              <a:rPr lang="en-US" sz="2000" b="1" dirty="0"/>
              <a:t>letter from James Madison (who was serving in the Virginia Legislature) to Thomas Jefferson on December 4, 1786, </a:t>
            </a:r>
            <a:r>
              <a:rPr lang="en-US" sz="2000" b="1" u="sng" dirty="0"/>
              <a:t>regarding the Virginia Legislatures resolution calling for a convention</a:t>
            </a:r>
            <a:r>
              <a:rPr lang="en-US" sz="2000" dirty="0"/>
              <a:t>, almost six months prior to the Grand Convention (see an excerpt from Madison’s letter below:</a:t>
            </a:r>
            <a:br>
              <a:rPr lang="en-US" sz="2000" dirty="0"/>
            </a:br>
            <a:r>
              <a:rPr lang="en-US" sz="2000" dirty="0"/>
              <a:t> (see https://founders.archives.gov/documents/Jefferson/01-10-02-0431)</a:t>
            </a:r>
          </a:p>
        </p:txBody>
      </p:sp>
      <p:sp>
        <p:nvSpPr>
          <p:cNvPr id="3" name="Text Placeholder 2"/>
          <p:cNvSpPr>
            <a:spLocks noGrp="1"/>
          </p:cNvSpPr>
          <p:nvPr>
            <p:ph type="body" idx="1"/>
          </p:nvPr>
        </p:nvSpPr>
        <p:spPr>
          <a:xfrm>
            <a:off x="628650" y="2717354"/>
            <a:ext cx="7675352" cy="5032375"/>
          </a:xfrm>
        </p:spPr>
        <p:txBody>
          <a:bodyPr/>
          <a:lstStyle/>
          <a:p>
            <a:r>
              <a:rPr lang="en-US" u="sng" dirty="0"/>
              <a:t>“</a:t>
            </a:r>
            <a:r>
              <a:rPr lang="en-US" b="1" u="sng" dirty="0"/>
              <a:t>The recommendation from the Meeting at Annapolis of a plenipotentiary Convention in </a:t>
            </a:r>
            <a:r>
              <a:rPr lang="en-US" b="1" u="sng" dirty="0" err="1"/>
              <a:t>Philada</a:t>
            </a:r>
            <a:r>
              <a:rPr lang="en-US" b="1" u="sng" dirty="0"/>
              <a:t>. in May next has been well received by the Assembly here. </a:t>
            </a:r>
            <a:r>
              <a:rPr lang="en-US" dirty="0"/>
              <a:t>Indeed the evidence of dangerous defects in the Confederation has at length proselyted the most obstinate adversaries to a reform. </a:t>
            </a:r>
            <a:r>
              <a:rPr lang="en-US" b="1" u="sng" dirty="0"/>
              <a:t>The unanimous sanction given by the Assembly to </a:t>
            </a:r>
            <a:r>
              <a:rPr lang="en-US" b="1" u="sng" dirty="0">
                <a:solidFill>
                  <a:schemeClr val="bg1"/>
                </a:solidFill>
              </a:rPr>
              <a:t>the </a:t>
            </a:r>
            <a:r>
              <a:rPr lang="en-US" b="1" u="sng" dirty="0" err="1">
                <a:solidFill>
                  <a:schemeClr val="bg1"/>
                </a:solidFill>
              </a:rPr>
              <a:t>inclosed</a:t>
            </a:r>
            <a:r>
              <a:rPr lang="en-US" b="1" u="sng" dirty="0">
                <a:solidFill>
                  <a:schemeClr val="bg1"/>
                </a:solidFill>
              </a:rPr>
              <a:t> compliance</a:t>
            </a:r>
            <a:r>
              <a:rPr lang="en-US" dirty="0"/>
              <a:t> with the Recommendation marks sufficiently the revolution of sentiment which the experience of one year has effected in this country. The deputies are not yet appointed. It is expected that Genl. Washington, the present </a:t>
            </a:r>
            <a:r>
              <a:rPr lang="en-US" dirty="0" err="1"/>
              <a:t>Govr</a:t>
            </a:r>
            <a:r>
              <a:rPr lang="en-US" dirty="0"/>
              <a:t>. E. Randolph </a:t>
            </a:r>
            <a:r>
              <a:rPr lang="en-US" dirty="0" err="1"/>
              <a:t>Esqr</a:t>
            </a:r>
            <a:r>
              <a:rPr lang="en-US" dirty="0"/>
              <a:t>. and the late one Mr. Henry will be of the number.”</a:t>
            </a:r>
          </a:p>
        </p:txBody>
      </p:sp>
    </p:spTree>
    <p:extLst>
      <p:ext uri="{BB962C8B-B14F-4D97-AF65-F5344CB8AC3E}">
        <p14:creationId xmlns:p14="http://schemas.microsoft.com/office/powerpoint/2010/main" val="28642927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837A91-9764-4FB6-BC49-D6F0C81228C3}"/>
              </a:ext>
            </a:extLst>
          </p:cNvPr>
          <p:cNvPicPr>
            <a:picLocks noChangeAspect="1"/>
          </p:cNvPicPr>
          <p:nvPr/>
        </p:nvPicPr>
        <p:blipFill>
          <a:blip r:embed="rId2"/>
          <a:stretch>
            <a:fillRect/>
          </a:stretch>
        </p:blipFill>
        <p:spPr>
          <a:xfrm>
            <a:off x="1419225" y="2038350"/>
            <a:ext cx="6305550" cy="2781300"/>
          </a:xfrm>
          <a:prstGeom prst="rect">
            <a:avLst/>
          </a:prstGeom>
        </p:spPr>
      </p:pic>
    </p:spTree>
    <p:extLst>
      <p:ext uri="{BB962C8B-B14F-4D97-AF65-F5344CB8AC3E}">
        <p14:creationId xmlns:p14="http://schemas.microsoft.com/office/powerpoint/2010/main" val="57696561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36" y="577814"/>
            <a:ext cx="8833453" cy="1530596"/>
          </a:xfrm>
        </p:spPr>
        <p:txBody>
          <a:bodyPr>
            <a:noAutofit/>
          </a:bodyPr>
          <a:lstStyle/>
          <a:p>
            <a:r>
              <a:rPr lang="en-US" sz="2500" dirty="0"/>
              <a:t>Cost of regulations, written mostly by unelected bureaucrats, in the US are approaching $2 Trillion per year which is nearly $15,000 per household (for perspective, note that this hidden tax is three times the average household cost of healthcare and double the average household cost of food)!</a:t>
            </a:r>
          </a:p>
        </p:txBody>
      </p:sp>
      <p:pic>
        <p:nvPicPr>
          <p:cNvPr id="4" name="Picture 3">
            <a:extLst>
              <a:ext uri="{FF2B5EF4-FFF2-40B4-BE49-F238E27FC236}">
                <a16:creationId xmlns:a16="http://schemas.microsoft.com/office/drawing/2014/main" id="{795CE188-05BA-45EA-97A0-02DF83B8E64C}"/>
              </a:ext>
            </a:extLst>
          </p:cNvPr>
          <p:cNvPicPr>
            <a:picLocks noChangeAspect="1"/>
          </p:cNvPicPr>
          <p:nvPr/>
        </p:nvPicPr>
        <p:blipFill>
          <a:blip r:embed="rId2"/>
          <a:stretch>
            <a:fillRect/>
          </a:stretch>
        </p:blipFill>
        <p:spPr>
          <a:xfrm>
            <a:off x="216319" y="2402958"/>
            <a:ext cx="4390043" cy="4338084"/>
          </a:xfrm>
          <a:prstGeom prst="rect">
            <a:avLst/>
          </a:prstGeom>
        </p:spPr>
      </p:pic>
      <p:pic>
        <p:nvPicPr>
          <p:cNvPr id="6" name="Picture 5">
            <a:extLst>
              <a:ext uri="{FF2B5EF4-FFF2-40B4-BE49-F238E27FC236}">
                <a16:creationId xmlns:a16="http://schemas.microsoft.com/office/drawing/2014/main" id="{E9618A23-8BBE-4CFF-AF14-16BDF56F7141}"/>
              </a:ext>
            </a:extLst>
          </p:cNvPr>
          <p:cNvPicPr>
            <a:picLocks noChangeAspect="1"/>
          </p:cNvPicPr>
          <p:nvPr/>
        </p:nvPicPr>
        <p:blipFill>
          <a:blip r:embed="rId3"/>
          <a:stretch>
            <a:fillRect/>
          </a:stretch>
        </p:blipFill>
        <p:spPr>
          <a:xfrm>
            <a:off x="4783448" y="2402958"/>
            <a:ext cx="4144233" cy="4338083"/>
          </a:xfrm>
          <a:prstGeom prst="rect">
            <a:avLst/>
          </a:prstGeom>
        </p:spPr>
      </p:pic>
    </p:spTree>
    <p:extLst>
      <p:ext uri="{BB962C8B-B14F-4D97-AF65-F5344CB8AC3E}">
        <p14:creationId xmlns:p14="http://schemas.microsoft.com/office/powerpoint/2010/main" val="289656350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a:t>
            </a:r>
            <a:r>
              <a:rPr lang="en-US" sz="3200" dirty="0" err="1"/>
              <a:t>inclosed</a:t>
            </a:r>
            <a:r>
              <a:rPr lang="en-US" sz="3200" dirty="0"/>
              <a:t> compliance” from the Virginia Legislature that Madison sent Jefferson:</a:t>
            </a:r>
          </a:p>
        </p:txBody>
      </p:sp>
      <p:sp>
        <p:nvSpPr>
          <p:cNvPr id="3" name="Text Placeholder 2"/>
          <p:cNvSpPr>
            <a:spLocks noGrp="1"/>
          </p:cNvSpPr>
          <p:nvPr>
            <p:ph type="body" idx="1"/>
          </p:nvPr>
        </p:nvSpPr>
        <p:spPr/>
        <p:txBody>
          <a:bodyPr/>
          <a:lstStyle/>
          <a:p>
            <a:pPr marL="0" indent="0">
              <a:buNone/>
            </a:pPr>
            <a:r>
              <a:rPr lang="en-US" b="1" u="sng" dirty="0"/>
              <a:t>Resolution of the House of Delegates, 3 Nov. 1786: “</a:t>
            </a:r>
            <a:r>
              <a:rPr lang="en-US" b="1" i="1" u="sng" dirty="0"/>
              <a:t>Resolved unanimously</a:t>
            </a:r>
            <a:r>
              <a:rPr lang="en-US" dirty="0"/>
              <a:t>, That an act ought to pass, in conformity to the report of the Commissioners assembled at Annapolis on the 14th of September last, for appointing Commissioners on the part of this State, to meet Commissioners on the part of the other States, in Convention at Philadelphia, on the second Monday in May next, </a:t>
            </a:r>
            <a:r>
              <a:rPr lang="en-US" b="1" u="sng" dirty="0"/>
              <a:t>with powers to devise such further provision as shall appear to them necessary to render the constitution of the </a:t>
            </a:r>
            <a:r>
              <a:rPr lang="en-US" b="1" u="sng" dirty="0" err="1"/>
              <a:t>fædral</a:t>
            </a:r>
            <a:r>
              <a:rPr lang="en-US" b="1" u="sng" dirty="0"/>
              <a:t> government adequate to the exigencies of the Union</a:t>
            </a:r>
            <a:r>
              <a:rPr lang="en-US" dirty="0"/>
              <a:t>; and to report such an act for that purpose to the United States in Congress assembled, as when agreed to by them, and afterwards confirmed by the Legislatures of every State, will effectually provide for the same.”</a:t>
            </a:r>
          </a:p>
        </p:txBody>
      </p:sp>
    </p:spTree>
    <p:extLst>
      <p:ext uri="{BB962C8B-B14F-4D97-AF65-F5344CB8AC3E}">
        <p14:creationId xmlns:p14="http://schemas.microsoft.com/office/powerpoint/2010/main" val="255727277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91" y="3738552"/>
            <a:ext cx="6858000" cy="2110585"/>
          </a:xfrm>
        </p:spPr>
        <p:txBody>
          <a:bodyPr>
            <a:normAutofit/>
          </a:bodyPr>
          <a:lstStyle/>
          <a:p>
            <a:pPr algn="l"/>
            <a:r>
              <a:rPr lang="en-US" sz="2800" spc="0" dirty="0"/>
              <a:t>Six states wrote resolutions giving their delegations broad powers to fix the national government </a:t>
            </a:r>
            <a:r>
              <a:rPr lang="en-US" sz="2800" u="sng" spc="0" dirty="0"/>
              <a:t>before</a:t>
            </a:r>
            <a:r>
              <a:rPr lang="en-US" sz="2800" spc="0" dirty="0"/>
              <a:t> the Confederation Congress wrote a “recommendation” that the states call a convention:</a:t>
            </a:r>
          </a:p>
        </p:txBody>
      </p:sp>
      <p:sp>
        <p:nvSpPr>
          <p:cNvPr id="3" name="Text Placeholder 2"/>
          <p:cNvSpPr>
            <a:spLocks noGrp="1"/>
          </p:cNvSpPr>
          <p:nvPr>
            <p:ph type="body" idx="1"/>
          </p:nvPr>
        </p:nvSpPr>
        <p:spPr>
          <a:xfrm>
            <a:off x="712721" y="347033"/>
            <a:ext cx="6858001" cy="2449066"/>
          </a:xfrm>
        </p:spPr>
        <p:txBody>
          <a:bodyPr>
            <a:normAutofit fontScale="70000" lnSpcReduction="20000"/>
          </a:bodyPr>
          <a:lstStyle/>
          <a:p>
            <a:pPr algn="l"/>
            <a:r>
              <a:rPr lang="en-US" sz="4000" dirty="0"/>
              <a:t>Most states wrote resolutions giving the convention </a:t>
            </a:r>
            <a:r>
              <a:rPr lang="en-US" sz="4000" u="sng" dirty="0"/>
              <a:t>broad</a:t>
            </a:r>
            <a:r>
              <a:rPr lang="en-US" sz="4000" dirty="0"/>
              <a:t> powers to “</a:t>
            </a:r>
            <a:r>
              <a:rPr lang="en-US" sz="4000" b="1" i="1" u="sng" dirty="0"/>
              <a:t>to devise such further provisions as shall appear to them necessary to render the constitution of the Federal Government adequate to the exigencies of the Union”</a:t>
            </a:r>
            <a:r>
              <a:rPr lang="en-US" sz="4000" dirty="0"/>
              <a:t>, just as was suggested at the convention at Annapolis.</a:t>
            </a:r>
            <a:br>
              <a:rPr lang="en-US" sz="2000" u="sng" dirty="0"/>
            </a:br>
            <a:endParaRPr lang="en-US" dirty="0"/>
          </a:p>
        </p:txBody>
      </p:sp>
    </p:spTree>
    <p:extLst>
      <p:ext uri="{BB962C8B-B14F-4D97-AF65-F5344CB8AC3E}">
        <p14:creationId xmlns:p14="http://schemas.microsoft.com/office/powerpoint/2010/main" val="4768777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8859" y="1205949"/>
            <a:ext cx="7675352" cy="5032375"/>
          </a:xfrm>
        </p:spPr>
        <p:txBody>
          <a:bodyPr>
            <a:normAutofit lnSpcReduction="10000"/>
          </a:bodyPr>
          <a:lstStyle/>
          <a:p>
            <a:pPr lvl="0"/>
            <a:r>
              <a:rPr lang="en-US" b="1" u="sng" dirty="0"/>
              <a:t>Virginia, November 23, 1786 (broad instructions)</a:t>
            </a:r>
            <a:endParaRPr lang="en-US" dirty="0"/>
          </a:p>
          <a:p>
            <a:r>
              <a:rPr lang="en-US" dirty="0"/>
              <a:t>“That seven Commissioners be appointed by joint ballot of both Houses of Assembly, who, or any three of them, are hereby authorized as Deputies from this Commonwealth, to meet such Deputies as may be appointed and authorized by other States, to assemble in Convention at Philadelphia, as above recommended, and to join with them in devising and </a:t>
            </a:r>
            <a:r>
              <a:rPr lang="en-US" b="1" i="1" u="sng" dirty="0"/>
              <a:t>discussing all such alterations and further provisions, as may be necessary to render the Federal Constitution adequate to the exigencies of the Union</a:t>
            </a:r>
            <a:r>
              <a:rPr lang="en-US" u="sng" dirty="0"/>
              <a:t>;</a:t>
            </a:r>
            <a:r>
              <a:rPr lang="en-US" dirty="0"/>
              <a:t> and in reporting such an Act for that purpose, to the United States in Congress, as, when agreed to by them, and duly confirmed by the several States, will effectually provide for the same.”</a:t>
            </a:r>
          </a:p>
          <a:p>
            <a:r>
              <a:rPr lang="en-US" u="sng" dirty="0">
                <a:hlinkClick r:id="rId2"/>
              </a:rPr>
              <a:t>http://csac.history.wisc.edu/delegate_inst2.pdf</a:t>
            </a:r>
            <a:r>
              <a:rPr lang="en-US" u="sng" dirty="0"/>
              <a:t>.</a:t>
            </a:r>
            <a:endParaRPr lang="en-US" dirty="0"/>
          </a:p>
          <a:p>
            <a:endParaRPr lang="en-US" dirty="0"/>
          </a:p>
        </p:txBody>
      </p:sp>
    </p:spTree>
    <p:extLst>
      <p:ext uri="{BB962C8B-B14F-4D97-AF65-F5344CB8AC3E}">
        <p14:creationId xmlns:p14="http://schemas.microsoft.com/office/powerpoint/2010/main" val="167268448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402" y="453422"/>
            <a:ext cx="7675352" cy="6030506"/>
          </a:xfrm>
        </p:spPr>
        <p:txBody>
          <a:bodyPr>
            <a:normAutofit fontScale="85000" lnSpcReduction="20000"/>
          </a:bodyPr>
          <a:lstStyle/>
          <a:p>
            <a:pPr marL="0" lvl="0" indent="0">
              <a:buNone/>
            </a:pPr>
            <a:r>
              <a:rPr lang="en-US" b="1" u="sng" dirty="0"/>
              <a:t>2.  New Jersey, November 24, 1786 (broad instructions)</a:t>
            </a:r>
            <a:endParaRPr lang="en-US" dirty="0"/>
          </a:p>
          <a:p>
            <a:r>
              <a:rPr lang="en-US" dirty="0"/>
              <a:t>“for the purpose of taking into consideration the state of the Union as to trade and other important objects</a:t>
            </a:r>
            <a:r>
              <a:rPr lang="en-US" b="1" i="1" u="sng" dirty="0"/>
              <a:t>, and of devising such further provisions as shall appear necessary to render the Constitution of the federal government adequate to the exigencies thereof</a:t>
            </a:r>
            <a:r>
              <a:rPr lang="en-US" i="1" u="sng" dirty="0"/>
              <a:t>.”</a:t>
            </a:r>
            <a:endParaRPr lang="en-US" dirty="0"/>
          </a:p>
          <a:p>
            <a:r>
              <a:rPr lang="en-US" u="sng" dirty="0">
                <a:hlinkClick r:id="rId2"/>
              </a:rPr>
              <a:t>http://csac.history.wisc.edu/delegate_inst3.pdf</a:t>
            </a:r>
            <a:endParaRPr lang="en-US" u="sng" dirty="0"/>
          </a:p>
          <a:p>
            <a:pPr marL="0" indent="0">
              <a:buNone/>
            </a:pPr>
            <a:endParaRPr lang="en-US" dirty="0"/>
          </a:p>
          <a:p>
            <a:pPr marL="0" lvl="0" indent="0">
              <a:buNone/>
            </a:pPr>
            <a:r>
              <a:rPr lang="en-US" b="1" u="sng" dirty="0"/>
              <a:t>3.  Pennsylvania, December 30, 1786 (broad instructions)</a:t>
            </a:r>
            <a:endParaRPr lang="en-US" dirty="0"/>
          </a:p>
          <a:p>
            <a:r>
              <a:rPr lang="en-US" dirty="0"/>
              <a:t>“and </a:t>
            </a:r>
            <a:r>
              <a:rPr lang="en-US" b="1" u="sng" dirty="0"/>
              <a:t>to join with them in devising, deliberating on, and discussing all such alterations and further provisions as may be necessary to render the </a:t>
            </a:r>
            <a:r>
              <a:rPr lang="en-US" b="1" u="sng" dirty="0" err="1"/>
              <a:t>foederal</a:t>
            </a:r>
            <a:r>
              <a:rPr lang="en-US" b="1" u="sng" dirty="0"/>
              <a:t> constitution fully adequate to the exigencies of the Union</a:t>
            </a:r>
            <a:r>
              <a:rPr lang="en-US" u="sng" dirty="0"/>
              <a:t>;”</a:t>
            </a:r>
            <a:endParaRPr lang="en-US" dirty="0"/>
          </a:p>
          <a:p>
            <a:r>
              <a:rPr lang="en-US" u="sng" dirty="0">
                <a:hlinkClick r:id="rId3"/>
              </a:rPr>
              <a:t>http://csac.history.wisc.edu/delegate_inst4.pdf</a:t>
            </a:r>
            <a:r>
              <a:rPr lang="en-US" u="sng" dirty="0"/>
              <a:t>  </a:t>
            </a:r>
          </a:p>
          <a:p>
            <a:pPr marL="0" indent="0">
              <a:buNone/>
            </a:pPr>
            <a:endParaRPr lang="en-US" u="sng" dirty="0"/>
          </a:p>
          <a:p>
            <a:pPr marL="0" lvl="0" indent="0">
              <a:buNone/>
            </a:pPr>
            <a:r>
              <a:rPr lang="en-US" u="sng" dirty="0"/>
              <a:t>4. </a:t>
            </a:r>
            <a:r>
              <a:rPr lang="en-US" b="1" u="sng" dirty="0"/>
              <a:t>North Carolina, January 6, 1787 (broad instructions)</a:t>
            </a:r>
            <a:endParaRPr lang="en-US" dirty="0"/>
          </a:p>
          <a:p>
            <a:r>
              <a:rPr lang="en-US" dirty="0"/>
              <a:t>“meet and confer with such Deputies as may be appointed by the other states for similar purposes, and with them </a:t>
            </a:r>
            <a:r>
              <a:rPr lang="en-US" b="1" u="sng" dirty="0"/>
              <a:t>to discuss and decide upon the most effectual means to remove the defects of our </a:t>
            </a:r>
            <a:r>
              <a:rPr lang="en-US" b="1" u="sng" dirty="0" err="1"/>
              <a:t>foederal</a:t>
            </a:r>
            <a:r>
              <a:rPr lang="en-US" b="1" u="sng" dirty="0"/>
              <a:t> union, and to procure the enlarged purposes which it was intended to effect</a:t>
            </a:r>
            <a:r>
              <a:rPr lang="en-US" u="sng" dirty="0"/>
              <a:t>,</a:t>
            </a:r>
            <a:r>
              <a:rPr lang="en-US" dirty="0"/>
              <a:t> and that they report such an act to the General Assembly of this state, as when agreed to by them, will effectually provide for the same.”</a:t>
            </a:r>
          </a:p>
          <a:p>
            <a:r>
              <a:rPr lang="en-US" u="sng" dirty="0">
                <a:hlinkClick r:id="rId4"/>
              </a:rPr>
              <a:t>http://csac.history.wisc.edu/delegate_inst5.pdf</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1650774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6" name="click.wav"/>
          </p:st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088" y="729857"/>
            <a:ext cx="7675352" cy="5398890"/>
          </a:xfrm>
        </p:spPr>
        <p:txBody>
          <a:bodyPr/>
          <a:lstStyle/>
          <a:p>
            <a:pPr marL="0" lvl="0" indent="0">
              <a:buNone/>
            </a:pPr>
            <a:r>
              <a:rPr lang="en-US" b="1" u="sng" dirty="0"/>
              <a:t>5.  Delaware, February 3, 1787 (broad instructions)</a:t>
            </a:r>
            <a:endParaRPr lang="en-US" dirty="0"/>
          </a:p>
          <a:p>
            <a:r>
              <a:rPr lang="en-US" dirty="0"/>
              <a:t>“</a:t>
            </a:r>
            <a:r>
              <a:rPr lang="en-US" i="1" dirty="0"/>
              <a:t> </a:t>
            </a:r>
            <a:r>
              <a:rPr lang="en-US" dirty="0"/>
              <a:t>Whereas the General Assembly of this State are fully convinced of the Necessity of revising the </a:t>
            </a:r>
            <a:r>
              <a:rPr lang="en-US" dirty="0" err="1"/>
              <a:t>Foederal</a:t>
            </a:r>
            <a:r>
              <a:rPr lang="en-US" dirty="0"/>
              <a:t> Constitution</a:t>
            </a:r>
            <a:r>
              <a:rPr lang="en-US" b="1" dirty="0"/>
              <a:t>, </a:t>
            </a:r>
            <a:r>
              <a:rPr lang="en-US" b="1" u="sng" dirty="0"/>
              <a:t>and adding thereto such further Provisions as may render the same more adequate to the Exigencies of the Union</a:t>
            </a:r>
            <a:r>
              <a:rPr lang="en-US" dirty="0"/>
              <a:t>;</a:t>
            </a:r>
          </a:p>
          <a:p>
            <a:r>
              <a:rPr lang="en-US" u="sng" dirty="0">
                <a:hlinkClick r:id="rId2"/>
              </a:rPr>
              <a:t>http://csac.history.wisc.edu/delegate_inst6.pdf</a:t>
            </a:r>
            <a:r>
              <a:rPr lang="en-US" dirty="0"/>
              <a:t>   </a:t>
            </a:r>
          </a:p>
          <a:p>
            <a:pPr marL="0" indent="0">
              <a:buNone/>
            </a:pPr>
            <a:endParaRPr lang="en-US" dirty="0"/>
          </a:p>
          <a:p>
            <a:pPr marL="0" lvl="0" indent="0">
              <a:buNone/>
            </a:pPr>
            <a:r>
              <a:rPr lang="en-US" b="1" u="sng" dirty="0"/>
              <a:t>6.  Georgia, February 10, 1787 (broad instructions)</a:t>
            </a:r>
            <a:endParaRPr lang="en-US" dirty="0"/>
          </a:p>
          <a:p>
            <a:r>
              <a:rPr lang="en-US" dirty="0"/>
              <a:t>“and to join with them in devising and discussing </a:t>
            </a:r>
            <a:r>
              <a:rPr lang="en-US" b="1" i="1" u="sng" dirty="0"/>
              <a:t>all such alterations and farther provisions, as may be necessary</a:t>
            </a:r>
            <a:r>
              <a:rPr lang="en-US" dirty="0"/>
              <a:t> to render the federal constitution adequate to the exigencies of the union,”</a:t>
            </a:r>
          </a:p>
          <a:p>
            <a:r>
              <a:rPr lang="en-US" u="sng" dirty="0">
                <a:hlinkClick r:id="rId3"/>
              </a:rPr>
              <a:t>http://csac.history.wisc.edu/delegate_inst7.pdf</a:t>
            </a:r>
            <a:r>
              <a:rPr lang="en-US" dirty="0"/>
              <a:t> </a:t>
            </a:r>
          </a:p>
          <a:p>
            <a:pPr marL="0" indent="0">
              <a:buNone/>
            </a:pPr>
            <a:endParaRPr lang="en-US" dirty="0"/>
          </a:p>
        </p:txBody>
      </p:sp>
    </p:spTree>
    <p:extLst>
      <p:ext uri="{BB962C8B-B14F-4D97-AF65-F5344CB8AC3E}">
        <p14:creationId xmlns:p14="http://schemas.microsoft.com/office/powerpoint/2010/main" val="422385780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9703" y="193308"/>
            <a:ext cx="8258659" cy="1287870"/>
          </a:xfrm>
        </p:spPr>
        <p:txBody>
          <a:bodyPr>
            <a:normAutofit fontScale="92500" lnSpcReduction="20000"/>
          </a:bodyPr>
          <a:lstStyle/>
          <a:p>
            <a:pPr marL="0" indent="0">
              <a:buNone/>
            </a:pPr>
            <a:r>
              <a:rPr lang="en-US" dirty="0"/>
              <a:t>Finally, after six states had already called for a convention, the Confederation Congress wrote a recommendatory resolution (passed by a bare majority of one, recommending that a convention would be “expedient”, but with in doing so attempted to narrow the scope of the convention’s powers: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55" y="1481178"/>
            <a:ext cx="6772651" cy="5233412"/>
          </a:xfrm>
          <a:prstGeom prst="rect">
            <a:avLst/>
          </a:prstGeom>
        </p:spPr>
      </p:pic>
    </p:spTree>
    <p:extLst>
      <p:ext uri="{BB962C8B-B14F-4D97-AF65-F5344CB8AC3E}">
        <p14:creationId xmlns:p14="http://schemas.microsoft.com/office/powerpoint/2010/main" val="29457998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01" y="181369"/>
            <a:ext cx="7886700" cy="1439315"/>
          </a:xfrm>
        </p:spPr>
        <p:txBody>
          <a:bodyPr>
            <a:normAutofit/>
          </a:bodyPr>
          <a:lstStyle/>
          <a:p>
            <a:pPr algn="l"/>
            <a:r>
              <a:rPr lang="en-US" sz="2400" dirty="0"/>
              <a:t>Madison wrote in his notes (and a subsequent letter to Virginia Governor Randolph) that New York delegation  purposefully had the recommendatory resolution written to be more limited than those already proposed by six states</a:t>
            </a:r>
          </a:p>
        </p:txBody>
      </p:sp>
      <p:sp>
        <p:nvSpPr>
          <p:cNvPr id="3" name="Text Placeholder 2"/>
          <p:cNvSpPr>
            <a:spLocks noGrp="1"/>
          </p:cNvSpPr>
          <p:nvPr>
            <p:ph type="body" idx="1"/>
          </p:nvPr>
        </p:nvSpPr>
        <p:spPr>
          <a:xfrm>
            <a:off x="839999" y="1723003"/>
            <a:ext cx="7675352" cy="5134998"/>
          </a:xfrm>
        </p:spPr>
        <p:txBody>
          <a:bodyPr>
            <a:normAutofit fontScale="85000" lnSpcReduction="20000"/>
          </a:bodyPr>
          <a:lstStyle/>
          <a:p>
            <a:r>
              <a:rPr lang="en-US" dirty="0"/>
              <a:t>“The Report coincided with the opinion held at Annapolis that the Confederation needed amendments and that the proposed Convention was the most eligible means of effecting them. The objections which seemed to prevail </a:t>
            </a:r>
            <a:r>
              <a:rPr lang="en-US" dirty="0" err="1"/>
              <a:t>agst</a:t>
            </a:r>
            <a:r>
              <a:rPr lang="en-US" dirty="0"/>
              <a:t>. the recommendation of the Convention by Congress, were with some 1. that it tended to weaken the federal authority by lending its sanction to an extraconstitutional mode of proceeding—with others 2. that the interposition of </a:t>
            </a:r>
            <a:r>
              <a:rPr lang="en-US" dirty="0" err="1"/>
              <a:t>Congs</a:t>
            </a:r>
            <a:r>
              <a:rPr lang="en-US" dirty="0"/>
              <a:t>. would be considered by the jealous as betraying an ambitious wish to get power into their hands by any plan whatever that might present itself. Subsequent to the Report, the Delegates from N. York recd. instructions from its Legislature to move in Congress for a recommendation of a Convention; and those from </a:t>
            </a:r>
            <a:r>
              <a:rPr lang="en-US" dirty="0" err="1"/>
              <a:t>Massts</a:t>
            </a:r>
            <a:r>
              <a:rPr lang="en-US" dirty="0"/>
              <a:t>. had, it appeared, recd. information which led them to suppose it was becoming the disposition of the Legislature of that State to send deputies to the proposed Convention in case </a:t>
            </a:r>
            <a:r>
              <a:rPr lang="en-US" dirty="0" err="1"/>
              <a:t>Congs</a:t>
            </a:r>
            <a:r>
              <a:rPr lang="en-US" dirty="0"/>
              <a:t>. should give their sanction to it. </a:t>
            </a:r>
            <a:r>
              <a:rPr lang="en-US" u="sng" dirty="0"/>
              <a:t>There was reason to believe however from the Language of the instruction from N York that her object was to obtain a new Convention, under the sanction of </a:t>
            </a:r>
            <a:r>
              <a:rPr lang="en-US" u="sng" dirty="0" err="1"/>
              <a:t>Congs</a:t>
            </a:r>
            <a:r>
              <a:rPr lang="en-US" u="sng" dirty="0"/>
              <a:t>. rather than to accede to the one on foot, or perhaps by dividing the plans of the States in their appointments to frustrate all of them. </a:t>
            </a:r>
            <a:r>
              <a:rPr lang="en-US" dirty="0"/>
              <a:t>The latter suspicion is in some degree countenanced by their refusal of the Impost a few days before the instruction passed, and by their other marks of an </a:t>
            </a:r>
            <a:r>
              <a:rPr lang="en-US" dirty="0" err="1"/>
              <a:t>unfederal</a:t>
            </a:r>
            <a:r>
              <a:rPr lang="en-US" dirty="0"/>
              <a:t> disposition.</a:t>
            </a:r>
            <a:r>
              <a:rPr lang="en-US" dirty="0">
                <a:hlinkClick r:id="rId2" tooltip="jump to note 3"/>
              </a:rPr>
              <a:t>3</a:t>
            </a:r>
            <a:r>
              <a:rPr lang="en-US" dirty="0"/>
              <a:t> </a:t>
            </a:r>
          </a:p>
        </p:txBody>
      </p:sp>
    </p:spTree>
    <p:extLst>
      <p:ext uri="{BB962C8B-B14F-4D97-AF65-F5344CB8AC3E}">
        <p14:creationId xmlns:p14="http://schemas.microsoft.com/office/powerpoint/2010/main" val="91647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84" y="366217"/>
            <a:ext cx="8228182" cy="1228315"/>
          </a:xfrm>
        </p:spPr>
        <p:txBody>
          <a:bodyPr>
            <a:normAutofit fontScale="90000"/>
          </a:bodyPr>
          <a:lstStyle/>
          <a:p>
            <a:r>
              <a:rPr lang="en-US" sz="2800" dirty="0"/>
              <a:t>After the recommendation of congress that the states call a convention, but one with more limited powers, two states wrote more restrictive resolutions in accordance with those written by the Confederation Congress:</a:t>
            </a:r>
          </a:p>
        </p:txBody>
      </p:sp>
      <p:sp>
        <p:nvSpPr>
          <p:cNvPr id="3" name="Text Placeholder 2"/>
          <p:cNvSpPr>
            <a:spLocks noGrp="1"/>
          </p:cNvSpPr>
          <p:nvPr>
            <p:ph type="body" idx="1"/>
          </p:nvPr>
        </p:nvSpPr>
        <p:spPr>
          <a:xfrm>
            <a:off x="673744" y="2022108"/>
            <a:ext cx="7675352" cy="5032375"/>
          </a:xfrm>
        </p:spPr>
        <p:txBody>
          <a:bodyPr>
            <a:normAutofit fontScale="77500" lnSpcReduction="20000"/>
          </a:bodyPr>
          <a:lstStyle/>
          <a:p>
            <a:pPr marL="0" lvl="0" indent="0">
              <a:buNone/>
            </a:pPr>
            <a:r>
              <a:rPr lang="en-US" dirty="0"/>
              <a:t>7.  </a:t>
            </a:r>
            <a:r>
              <a:rPr lang="en-US" b="1" u="sng" dirty="0"/>
              <a:t>New York, February 26-28, 1787 (narrow instructions)</a:t>
            </a:r>
            <a:endParaRPr lang="en-US" dirty="0"/>
          </a:p>
          <a:p>
            <a:r>
              <a:rPr lang="en-US" dirty="0"/>
              <a:t>“</a:t>
            </a:r>
            <a:r>
              <a:rPr lang="en-US" u="sng" dirty="0"/>
              <a:t>for the sole and express purpose of revising the Articles of Confederation</a:t>
            </a:r>
            <a:r>
              <a:rPr lang="en-US" dirty="0"/>
              <a:t> and reporting to Congress, and to the several legislatures, such alterations and provisions therein, as shall, when agreed to in Congress, and confirmed by the several states, render the federal constitution adequate to the exigencies of government and the preservation of the Union”</a:t>
            </a:r>
          </a:p>
          <a:p>
            <a:r>
              <a:rPr lang="en-US" u="sng" dirty="0">
                <a:hlinkClick r:id="rId2"/>
              </a:rPr>
              <a:t>http://csac.history.wisc.edu/delegate_inst10.pdf</a:t>
            </a:r>
            <a:endParaRPr lang="en-US" u="sng" dirty="0"/>
          </a:p>
          <a:p>
            <a:pPr marL="0" indent="0">
              <a:buNone/>
            </a:pPr>
            <a:endParaRPr lang="en-US" dirty="0"/>
          </a:p>
          <a:p>
            <a:pPr marL="0" lvl="0" indent="0">
              <a:buNone/>
            </a:pPr>
            <a:r>
              <a:rPr lang="en-US" b="1" u="sng" dirty="0"/>
              <a:t>8.  Massachusetts, February 22-April 9, 1787 (narrow instructions)</a:t>
            </a:r>
            <a:endParaRPr lang="en-US" dirty="0"/>
          </a:p>
          <a:p>
            <a:r>
              <a:rPr lang="en-US" dirty="0"/>
              <a:t>“for the </a:t>
            </a:r>
            <a:r>
              <a:rPr lang="en-US" u="sng" dirty="0"/>
              <a:t>sole &amp; express purpose of revising the articles of Confederation</a:t>
            </a:r>
            <a:r>
              <a:rPr lang="en-US" dirty="0"/>
              <a:t>, and reporting to Congress &amp; the several Legislatures, such alterations &amp; provisions therein, as shall when agreed to in Congress, and confirmed by the States, render the federal Constitution adequate to the </a:t>
            </a:r>
            <a:r>
              <a:rPr lang="en-US" dirty="0" err="1"/>
              <a:t>exigences</a:t>
            </a:r>
            <a:r>
              <a:rPr lang="en-US" dirty="0"/>
              <a:t> of Government; &amp; the preservation of the Union”…. and …. “they are hereby instructed not to accede to any alterations or additions that may be proposed  to be made in the present Article  of Confederation, which may appear to them, not to consist with the true republican Spirit and Genius of the Said Confederation”</a:t>
            </a:r>
          </a:p>
          <a:p>
            <a:r>
              <a:rPr lang="en-US" u="sng" dirty="0">
                <a:hlinkClick r:id="rId3"/>
              </a:rPr>
              <a:t>http://csac.history.wisc.edu/delegate_inst11.pdf</a:t>
            </a:r>
            <a:endParaRPr lang="en-US" dirty="0"/>
          </a:p>
          <a:p>
            <a:pPr marL="0" indent="0">
              <a:buNone/>
            </a:pPr>
            <a:endParaRPr lang="en-US" dirty="0"/>
          </a:p>
        </p:txBody>
      </p:sp>
    </p:spTree>
    <p:extLst>
      <p:ext uri="{BB962C8B-B14F-4D97-AF65-F5344CB8AC3E}">
        <p14:creationId xmlns:p14="http://schemas.microsoft.com/office/powerpoint/2010/main" val="347670783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66" y="109277"/>
            <a:ext cx="7886700" cy="1595435"/>
          </a:xfrm>
        </p:spPr>
        <p:txBody>
          <a:bodyPr>
            <a:noAutofit/>
          </a:bodyPr>
          <a:lstStyle/>
          <a:p>
            <a:r>
              <a:rPr lang="en-US" sz="2800" dirty="0"/>
              <a:t>But the remaining states (less Rhode Island who did not participate) continued to write resolutions giving broader powers to their delegations to do more than merely recommend amendments to the AOC.</a:t>
            </a:r>
          </a:p>
        </p:txBody>
      </p:sp>
      <p:sp>
        <p:nvSpPr>
          <p:cNvPr id="3" name="Text Placeholder 2"/>
          <p:cNvSpPr>
            <a:spLocks noGrp="1"/>
          </p:cNvSpPr>
          <p:nvPr>
            <p:ph type="body" idx="1"/>
          </p:nvPr>
        </p:nvSpPr>
        <p:spPr/>
        <p:txBody>
          <a:bodyPr>
            <a:normAutofit fontScale="92500" lnSpcReduction="10000"/>
          </a:bodyPr>
          <a:lstStyle/>
          <a:p>
            <a:pPr marL="0" indent="0">
              <a:buNone/>
            </a:pPr>
            <a:r>
              <a:rPr lang="en-US" b="1" u="sng" dirty="0"/>
              <a:t>9.  South Carolina, March 8, 1787</a:t>
            </a:r>
            <a:endParaRPr lang="en-US" dirty="0"/>
          </a:p>
          <a:p>
            <a:r>
              <a:rPr lang="en-US" dirty="0"/>
              <a:t>“join with such deputies or commissioners, they being duly </a:t>
            </a:r>
            <a:r>
              <a:rPr lang="en-US" dirty="0" err="1"/>
              <a:t>authorised</a:t>
            </a:r>
            <a:r>
              <a:rPr lang="en-US" dirty="0"/>
              <a:t> and </a:t>
            </a:r>
            <a:r>
              <a:rPr lang="en-US" dirty="0" err="1"/>
              <a:t>impowered</a:t>
            </a:r>
            <a:r>
              <a:rPr lang="en-US" dirty="0"/>
              <a:t> in devising and discussing </a:t>
            </a:r>
            <a:r>
              <a:rPr lang="en-US" u="sng" dirty="0"/>
              <a:t>all such alterations, clauses, articles and provisions as may be thought necessary to render the </a:t>
            </a:r>
            <a:r>
              <a:rPr lang="en-US" u="sng" dirty="0" err="1"/>
              <a:t>foederal</a:t>
            </a:r>
            <a:r>
              <a:rPr lang="en-US" u="sng" dirty="0"/>
              <a:t> constitution entirely adequate to the actual situation and future good government of the confederated states</a:t>
            </a:r>
            <a:r>
              <a:rPr lang="en-US" dirty="0"/>
              <a:t>”</a:t>
            </a:r>
          </a:p>
          <a:p>
            <a:r>
              <a:rPr lang="en-US" u="sng" dirty="0">
                <a:hlinkClick r:id="rId2"/>
              </a:rPr>
              <a:t>http://csac.history.wisc.edu/delegate_inst12.pdf</a:t>
            </a:r>
            <a:r>
              <a:rPr lang="en-US" dirty="0"/>
              <a:t> </a:t>
            </a:r>
          </a:p>
          <a:p>
            <a:endParaRPr lang="en-US" dirty="0"/>
          </a:p>
          <a:p>
            <a:pPr marL="0" indent="0">
              <a:buNone/>
            </a:pPr>
            <a:r>
              <a:rPr lang="en-US" b="1" u="sng" dirty="0"/>
              <a:t>10.  Connecticut, May 17, 1787</a:t>
            </a:r>
            <a:endParaRPr lang="en-US" dirty="0"/>
          </a:p>
          <a:p>
            <a:r>
              <a:rPr lang="en-US" dirty="0"/>
              <a:t>“to act in said Convention, </a:t>
            </a:r>
            <a:r>
              <a:rPr lang="en-US" b="1" u="sng" dirty="0"/>
              <a:t>and to</a:t>
            </a:r>
            <a:r>
              <a:rPr lang="en-US" u="sng" dirty="0"/>
              <a:t> </a:t>
            </a:r>
            <a:r>
              <a:rPr lang="en-US" b="1" u="sng" dirty="0"/>
              <a:t>discuss</a:t>
            </a:r>
            <a:r>
              <a:rPr lang="en-US" b="1" dirty="0"/>
              <a:t> </a:t>
            </a:r>
            <a:r>
              <a:rPr lang="en-US" b="1" u="sng" dirty="0"/>
              <a:t>upon</a:t>
            </a:r>
            <a:r>
              <a:rPr lang="en-US" b="1" dirty="0"/>
              <a:t> </a:t>
            </a:r>
            <a:r>
              <a:rPr lang="en-US" b="1" u="sng" dirty="0"/>
              <a:t>such</a:t>
            </a:r>
            <a:r>
              <a:rPr lang="en-US" u="sng" dirty="0"/>
              <a:t> </a:t>
            </a:r>
            <a:r>
              <a:rPr lang="en-US" b="1" u="sng" dirty="0"/>
              <a:t>Alterations and Provisions</a:t>
            </a:r>
            <a:r>
              <a:rPr lang="en-US" u="sng" dirty="0"/>
              <a:t>, agreeable to the general Principles of Republican Government,</a:t>
            </a:r>
            <a:r>
              <a:rPr lang="en-US" b="1" u="sng" dirty="0"/>
              <a:t> as they shall think proper</a:t>
            </a:r>
            <a:r>
              <a:rPr lang="en-US" u="sng" dirty="0"/>
              <a:t>, to render the </a:t>
            </a:r>
            <a:r>
              <a:rPr lang="en-US" u="sng" dirty="0" err="1"/>
              <a:t>foederal</a:t>
            </a:r>
            <a:r>
              <a:rPr lang="en-US" u="sng" dirty="0"/>
              <a:t> Constitution adequate to the Exigencies of Government, and the Preservation of the Union</a:t>
            </a:r>
            <a:r>
              <a:rPr lang="en-US" dirty="0"/>
              <a:t>”</a:t>
            </a:r>
          </a:p>
          <a:p>
            <a:r>
              <a:rPr lang="en-US" u="sng" dirty="0">
                <a:hlinkClick r:id="rId3"/>
              </a:rPr>
              <a:t>http://csac.history.wisc.edu/delegate_inst13.pdf</a:t>
            </a:r>
            <a:r>
              <a:rPr lang="en-US" dirty="0"/>
              <a:t> </a:t>
            </a:r>
          </a:p>
          <a:p>
            <a:pPr marL="0" indent="0">
              <a:buNone/>
            </a:pPr>
            <a:endParaRPr lang="en-US" dirty="0"/>
          </a:p>
        </p:txBody>
      </p:sp>
    </p:spTree>
    <p:extLst>
      <p:ext uri="{BB962C8B-B14F-4D97-AF65-F5344CB8AC3E}">
        <p14:creationId xmlns:p14="http://schemas.microsoft.com/office/powerpoint/2010/main" val="52593618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27" y="211901"/>
            <a:ext cx="7886700" cy="1595435"/>
          </a:xfrm>
        </p:spPr>
        <p:txBody>
          <a:bodyPr>
            <a:normAutofit/>
          </a:bodyPr>
          <a:lstStyle/>
          <a:p>
            <a:r>
              <a:rPr lang="en-US" sz="3200" dirty="0"/>
              <a:t>And Maryland and New Hampshire continued the broader language of the earlier state legislature calls:</a:t>
            </a:r>
          </a:p>
        </p:txBody>
      </p:sp>
      <p:sp>
        <p:nvSpPr>
          <p:cNvPr id="3" name="Text Placeholder 2"/>
          <p:cNvSpPr>
            <a:spLocks noGrp="1"/>
          </p:cNvSpPr>
          <p:nvPr>
            <p:ph type="body" idx="1"/>
          </p:nvPr>
        </p:nvSpPr>
        <p:spPr/>
        <p:txBody>
          <a:bodyPr>
            <a:normAutofit/>
          </a:bodyPr>
          <a:lstStyle/>
          <a:p>
            <a:pPr marL="0" indent="0">
              <a:buNone/>
            </a:pPr>
            <a:r>
              <a:rPr lang="en-US" b="1" u="sng" dirty="0"/>
              <a:t>11.  Maryland, May 26, 1787</a:t>
            </a:r>
            <a:endParaRPr lang="en-US" dirty="0"/>
          </a:p>
          <a:p>
            <a:r>
              <a:rPr lang="en-US" b="1" dirty="0"/>
              <a:t>“</a:t>
            </a:r>
            <a:r>
              <a:rPr lang="en-US" u="sng" dirty="0"/>
              <a:t>for the purpose of revising the federal system, and to join with them in considering such alterations, and further provisions, as may be necessary</a:t>
            </a:r>
            <a:r>
              <a:rPr lang="en-US" dirty="0"/>
              <a:t> to render the federal constitution adequate to the exigencies of the union”</a:t>
            </a:r>
          </a:p>
          <a:p>
            <a:r>
              <a:rPr lang="en-US" u="sng" dirty="0">
                <a:hlinkClick r:id="rId2"/>
              </a:rPr>
              <a:t>http://csac.history.wisc.edu/delegate_inst14.pdf</a:t>
            </a:r>
            <a:r>
              <a:rPr lang="en-US" dirty="0"/>
              <a:t> </a:t>
            </a:r>
          </a:p>
          <a:p>
            <a:endParaRPr lang="en-US" dirty="0"/>
          </a:p>
          <a:p>
            <a:pPr marL="0" indent="0">
              <a:buNone/>
            </a:pPr>
            <a:r>
              <a:rPr lang="en-US" b="1" u="sng" dirty="0"/>
              <a:t>12.New Hampshire, June 27, 1787</a:t>
            </a:r>
            <a:endParaRPr lang="en-US" dirty="0"/>
          </a:p>
          <a:p>
            <a:r>
              <a:rPr lang="en-US" dirty="0"/>
              <a:t>“and with them to discuss and </a:t>
            </a:r>
            <a:r>
              <a:rPr lang="en-US" u="sng" dirty="0"/>
              <a:t>decide upon the most effectual means to remedy the defects of our federal union; and to procure, and secure, the enlarged purposes which it was intended to effect</a:t>
            </a:r>
            <a:r>
              <a:rPr lang="en-US" dirty="0"/>
              <a:t>”</a:t>
            </a:r>
          </a:p>
          <a:p>
            <a:r>
              <a:rPr lang="en-US" u="sng" dirty="0">
                <a:hlinkClick r:id="rId3"/>
              </a:rPr>
              <a:t>http://csac.history.wisc.edu/delegate_inst15.pdf</a:t>
            </a:r>
            <a:endParaRPr lang="en-US" dirty="0"/>
          </a:p>
        </p:txBody>
      </p:sp>
    </p:spTree>
    <p:extLst>
      <p:ext uri="{BB962C8B-B14F-4D97-AF65-F5344CB8AC3E}">
        <p14:creationId xmlns:p14="http://schemas.microsoft.com/office/powerpoint/2010/main" val="55804721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24" y="264496"/>
            <a:ext cx="7886700" cy="1168164"/>
          </a:xfrm>
        </p:spPr>
        <p:txBody>
          <a:bodyPr>
            <a:normAutofit/>
          </a:bodyPr>
          <a:lstStyle/>
          <a:p>
            <a:r>
              <a:rPr lang="en-US" sz="2400" dirty="0"/>
              <a:t>The Federal Government is mandating how we live our daily lives, clearly beyond the scope of the enumerated powers agreed to by the people that ratified the constitution.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17" y="1505835"/>
            <a:ext cx="7224515" cy="12146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395" y="2857416"/>
            <a:ext cx="4799357" cy="3883449"/>
          </a:xfrm>
          <a:prstGeom prst="rect">
            <a:avLst/>
          </a:prstGeom>
        </p:spPr>
      </p:pic>
    </p:spTree>
    <p:extLst>
      <p:ext uri="{BB962C8B-B14F-4D97-AF65-F5344CB8AC3E}">
        <p14:creationId xmlns:p14="http://schemas.microsoft.com/office/powerpoint/2010/main" val="208092607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Contemporaneous correspondence indicates that there was a broad understanding that the convention </a:t>
            </a:r>
            <a:r>
              <a:rPr lang="en-US" sz="2400" u="sng" dirty="0"/>
              <a:t>would be considering broad solutions</a:t>
            </a:r>
            <a:r>
              <a:rPr lang="en-US" sz="2400" dirty="0"/>
              <a:t> to the deficiencies of the AOC.  Washington wanted nothing to do with the convention if it did not intend to address the core problems with the AOC.</a:t>
            </a:r>
          </a:p>
        </p:txBody>
      </p:sp>
      <p:sp>
        <p:nvSpPr>
          <p:cNvPr id="3" name="Text Placeholder 2"/>
          <p:cNvSpPr>
            <a:spLocks noGrp="1"/>
          </p:cNvSpPr>
          <p:nvPr>
            <p:ph type="body" idx="1"/>
          </p:nvPr>
        </p:nvSpPr>
        <p:spPr>
          <a:xfrm>
            <a:off x="628650" y="1964770"/>
            <a:ext cx="7675352" cy="4741430"/>
          </a:xfrm>
        </p:spPr>
        <p:txBody>
          <a:bodyPr>
            <a:normAutofit lnSpcReduction="10000"/>
          </a:bodyPr>
          <a:lstStyle/>
          <a:p>
            <a:r>
              <a:rPr lang="en-US" i="1" u="sng" dirty="0"/>
              <a:t>George Washington to James Madison,  </a:t>
            </a:r>
            <a:r>
              <a:rPr lang="en-US" b="1" u="dbl" dirty="0"/>
              <a:t>March 31, 1787 (two months prior to the convention)</a:t>
            </a:r>
            <a:r>
              <a:rPr lang="en-US" i="1" u="sng" dirty="0"/>
              <a:t>:</a:t>
            </a:r>
          </a:p>
          <a:p>
            <a:endParaRPr lang="en-US" dirty="0"/>
          </a:p>
          <a:p>
            <a:r>
              <a:rPr lang="en-US" b="1" i="1" dirty="0"/>
              <a:t>“It gives me pleasure to hear that there is a probability of a full Representation of the States in Convention, </a:t>
            </a:r>
            <a:r>
              <a:rPr lang="en-US" b="1" i="1" u="sng" dirty="0"/>
              <a:t>but if the delegates come to it under fetters, the salutary ends proposed will in my opinion be greatly embarrassed &amp; retarded, if not altogether defeated. I am anxious to know how this matter really is, as my wish is, that the Convention may adopt no </a:t>
            </a:r>
            <a:r>
              <a:rPr lang="en-US" b="1" i="1" u="sng" dirty="0" err="1"/>
              <a:t>temporising</a:t>
            </a:r>
            <a:r>
              <a:rPr lang="en-US" b="1" i="1" u="sng" dirty="0"/>
              <a:t> expedient, but probe the defects of the Constitution to the bottom, and provide radical cures</a:t>
            </a:r>
            <a:r>
              <a:rPr lang="en-US" b="1" i="1" dirty="0"/>
              <a:t>, whether they are agreed to or not.” A conduct like this, will stamp wisdom and dignity on the proceedings, and be looked to as a luminary, which sooner or later will shed its influence.”</a:t>
            </a:r>
            <a:endParaRPr lang="en-US" dirty="0"/>
          </a:p>
          <a:p>
            <a:pPr marL="0" indent="0">
              <a:buNone/>
            </a:pPr>
            <a:endParaRPr lang="en-US" dirty="0"/>
          </a:p>
        </p:txBody>
      </p:sp>
    </p:spTree>
    <p:extLst>
      <p:ext uri="{BB962C8B-B14F-4D97-AF65-F5344CB8AC3E}">
        <p14:creationId xmlns:p14="http://schemas.microsoft.com/office/powerpoint/2010/main" val="26521486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3" name="click.wav"/>
          </p:stSnd>
        </p:sndAc>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Madison assures Washington  that the intent is for the convention to do what needs to be done to fix the problems with the central government</a:t>
            </a:r>
          </a:p>
        </p:txBody>
      </p:sp>
      <p:sp>
        <p:nvSpPr>
          <p:cNvPr id="3" name="Text Placeholder 2"/>
          <p:cNvSpPr>
            <a:spLocks noGrp="1"/>
          </p:cNvSpPr>
          <p:nvPr>
            <p:ph type="body" idx="1"/>
          </p:nvPr>
        </p:nvSpPr>
        <p:spPr>
          <a:xfrm>
            <a:off x="839998" y="2090121"/>
            <a:ext cx="7675352" cy="5032375"/>
          </a:xfrm>
        </p:spPr>
        <p:txBody>
          <a:bodyPr/>
          <a:lstStyle/>
          <a:p>
            <a:r>
              <a:rPr lang="en-US" i="1" u="sng" dirty="0"/>
              <a:t>James Madison to George Washington, </a:t>
            </a:r>
            <a:r>
              <a:rPr lang="en-US" b="1" i="1" u="dbl" dirty="0"/>
              <a:t>April 16, 1787 (a month prior to the convention)</a:t>
            </a:r>
            <a:r>
              <a:rPr lang="en-US" i="1" u="sng" dirty="0"/>
              <a:t>:</a:t>
            </a:r>
            <a:endParaRPr lang="en-US" dirty="0"/>
          </a:p>
          <a:p>
            <a:r>
              <a:rPr lang="en-US" b="1" dirty="0"/>
              <a:t>“I have been </a:t>
            </a:r>
            <a:r>
              <a:rPr lang="en-US" b="1" dirty="0" err="1"/>
              <a:t>honoured</a:t>
            </a:r>
            <a:r>
              <a:rPr lang="en-US" b="1" dirty="0"/>
              <a:t> with your letter of the 31 of March, and find with much pleasure that </a:t>
            </a:r>
            <a:r>
              <a:rPr lang="en-US" b="1" u="sng" dirty="0"/>
              <a:t>your views of the reform which ought to be pursued by the Convention</a:t>
            </a:r>
            <a:r>
              <a:rPr lang="en-US" b="1" dirty="0"/>
              <a:t>, give a sanction to those which I have entertained. </a:t>
            </a:r>
            <a:r>
              <a:rPr lang="en-US" b="1" u="sng" dirty="0"/>
              <a:t>Temporizing applications will dishonor the Councils which propose them, and may foment the internal malignity of the disease, at the same time that they produce an ostensible palliation of it.</a:t>
            </a:r>
            <a:r>
              <a:rPr lang="en-US" b="1" dirty="0"/>
              <a:t> Radical attempts, although unsuccessful, will at least justify the authors of them.”</a:t>
            </a:r>
            <a:endParaRPr lang="en-US" dirty="0"/>
          </a:p>
          <a:p>
            <a:r>
              <a:rPr lang="en-US" u="sng" dirty="0">
                <a:hlinkClick r:id="rId2"/>
              </a:rPr>
              <a:t>https://founders.archives.gov/?q=Project%3A%22Madison%20Papers%22&amp;s=1511311111&amp;r=19&amp;sr=washington</a:t>
            </a:r>
            <a:r>
              <a:rPr lang="en-US" b="1" u="sng" dirty="0"/>
              <a:t> </a:t>
            </a:r>
            <a:endParaRPr lang="en-US" dirty="0"/>
          </a:p>
        </p:txBody>
      </p:sp>
    </p:spTree>
    <p:extLst>
      <p:ext uri="{BB962C8B-B14F-4D97-AF65-F5344CB8AC3E}">
        <p14:creationId xmlns:p14="http://schemas.microsoft.com/office/powerpoint/2010/main" val="335549766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63" y="245304"/>
            <a:ext cx="7886700" cy="1595435"/>
          </a:xfrm>
        </p:spPr>
        <p:txBody>
          <a:bodyPr>
            <a:normAutofit fontScale="90000"/>
          </a:bodyPr>
          <a:lstStyle/>
          <a:p>
            <a:r>
              <a:rPr lang="en-US" sz="2800" dirty="0"/>
              <a:t>And from delegate George Mason to his son regarding discussions of many of the delegates a few days prior to the start of the convention, which started on May 25</a:t>
            </a:r>
            <a:r>
              <a:rPr lang="en-US" sz="2800" baseline="30000" dirty="0"/>
              <a:t>th</a:t>
            </a:r>
            <a:r>
              <a:rPr lang="en-US" sz="2800" dirty="0"/>
              <a:t>.</a:t>
            </a:r>
          </a:p>
        </p:txBody>
      </p:sp>
      <p:sp>
        <p:nvSpPr>
          <p:cNvPr id="3" name="Text Placeholder 2"/>
          <p:cNvSpPr>
            <a:spLocks noGrp="1"/>
          </p:cNvSpPr>
          <p:nvPr>
            <p:ph type="body" idx="1"/>
          </p:nvPr>
        </p:nvSpPr>
        <p:spPr>
          <a:xfrm>
            <a:off x="608924" y="1840739"/>
            <a:ext cx="7820351" cy="4624899"/>
          </a:xfrm>
        </p:spPr>
        <p:txBody>
          <a:bodyPr>
            <a:normAutofit fontScale="85000" lnSpcReduction="20000"/>
          </a:bodyPr>
          <a:lstStyle/>
          <a:p>
            <a:r>
              <a:rPr lang="en-US" i="1" u="sng" dirty="0"/>
              <a:t>George Mason to George Mason Jr., </a:t>
            </a:r>
            <a:r>
              <a:rPr lang="en-US" i="1" u="dbl" dirty="0"/>
              <a:t>May 20, 1787</a:t>
            </a:r>
            <a:r>
              <a:rPr lang="en-US" i="1" u="sng" dirty="0"/>
              <a:t>:</a:t>
            </a:r>
            <a:endParaRPr lang="en-US" dirty="0"/>
          </a:p>
          <a:p>
            <a:r>
              <a:rPr lang="en-US" sz="2800" b="1" i="1" u="sng" dirty="0"/>
              <a:t>The most prevalent idea in the principal States seems to be a total alteration of the present federal system, and substituting a great national council or parliament, </a:t>
            </a:r>
            <a:r>
              <a:rPr lang="en-US" b="1" i="1" dirty="0"/>
              <a:t>consisting of two branches of the legislature, founded upon the principles of equal proportionate representation, with full legislative powers upon all the subjects of the Union; and an executive: and to make the several State legislatures subordinate to the national, by giving the latter the power of a negative upon all such laws as they shall judge contrary to the interest of the federal Union. It is easy to foresee that there will be much difficulty in organizing a government upon this great scale, and at the same time reserving to the State legislatures a sufficient portion of power for promoting and securing the prosperity and happiness of their respective citizens; yet with a proper degree of coolness, liberality and candor (very rare commodities by the bye), I doubt not but it may be effected.</a:t>
            </a:r>
          </a:p>
          <a:p>
            <a:endParaRPr lang="en-US" dirty="0"/>
          </a:p>
          <a:p>
            <a:r>
              <a:rPr lang="en-US" u="sng" dirty="0">
                <a:hlinkClick r:id="rId2"/>
              </a:rPr>
              <a:t>http://teachingamericanhistory.org/library/document/george-mason-to-george-mason-jr-2/</a:t>
            </a:r>
            <a:r>
              <a:rPr lang="en-US" u="sng" dirty="0"/>
              <a:t> </a:t>
            </a:r>
            <a:endParaRPr lang="en-US" dirty="0"/>
          </a:p>
        </p:txBody>
      </p:sp>
    </p:spTree>
    <p:extLst>
      <p:ext uri="{BB962C8B-B14F-4D97-AF65-F5344CB8AC3E}">
        <p14:creationId xmlns:p14="http://schemas.microsoft.com/office/powerpoint/2010/main" val="93713089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817" y="0"/>
            <a:ext cx="7449810" cy="1447470"/>
          </a:xfrm>
        </p:spPr>
        <p:txBody>
          <a:bodyPr>
            <a:normAutofit/>
          </a:bodyPr>
          <a:lstStyle/>
          <a:p>
            <a:r>
              <a:rPr lang="en-US" sz="2800" dirty="0"/>
              <a:t>For more details visit the link below to read Michael Farris’ peer reviewed treatise on the topic in the Harvard Journal of Law &amp; Public Policy :</a:t>
            </a:r>
          </a:p>
        </p:txBody>
      </p:sp>
      <p:sp>
        <p:nvSpPr>
          <p:cNvPr id="3" name="Text Placeholder 2"/>
          <p:cNvSpPr>
            <a:spLocks noGrp="1"/>
          </p:cNvSpPr>
          <p:nvPr>
            <p:ph type="body" idx="1"/>
          </p:nvPr>
        </p:nvSpPr>
        <p:spPr>
          <a:xfrm>
            <a:off x="-130892" y="6264774"/>
            <a:ext cx="9120036" cy="506320"/>
          </a:xfrm>
        </p:spPr>
        <p:txBody>
          <a:bodyPr>
            <a:normAutofit fontScale="92500"/>
          </a:bodyPr>
          <a:lstStyle/>
          <a:p>
            <a:r>
              <a:rPr lang="en-US" dirty="0">
                <a:solidFill>
                  <a:schemeClr val="bg1"/>
                </a:solidFill>
                <a:hlinkClick r:id="rId2"/>
              </a:rPr>
              <a:t>http://www.harvard-jlpp.com/wp-content/uploads/2017/03/Farris_FINAL.pdf</a:t>
            </a:r>
            <a:r>
              <a:rPr lang="en-US" dirty="0">
                <a:solidFill>
                  <a:schemeClr val="bg1"/>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827" y="1401367"/>
            <a:ext cx="3649300" cy="48094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4207" y="1401367"/>
            <a:ext cx="3716420" cy="4809484"/>
          </a:xfrm>
          <a:prstGeom prst="rect">
            <a:avLst/>
          </a:prstGeom>
        </p:spPr>
      </p:pic>
    </p:spTree>
    <p:extLst>
      <p:ext uri="{BB962C8B-B14F-4D97-AF65-F5344CB8AC3E}">
        <p14:creationId xmlns:p14="http://schemas.microsoft.com/office/powerpoint/2010/main" val="228102610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6" name="click.wav"/>
          </p:stSnd>
        </p:sndAc>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2412" y="-106894"/>
            <a:ext cx="7708166" cy="2123658"/>
          </a:xfrm>
          <a:prstGeom prst="rect">
            <a:avLst/>
          </a:prstGeom>
        </p:spPr>
        <p:txBody>
          <a:bodyPr wrap="square">
            <a:spAutoFit/>
          </a:bodyPr>
          <a:lstStyle/>
          <a:p>
            <a:pPr marL="0" indent="0">
              <a:buNone/>
            </a:pPr>
            <a:endParaRPr lang="en-US" dirty="0">
              <a:solidFill>
                <a:schemeClr val="bg1"/>
              </a:solidFill>
            </a:endParaRPr>
          </a:p>
          <a:p>
            <a:pPr marL="0" indent="0">
              <a:buNone/>
            </a:pPr>
            <a:r>
              <a:rPr lang="en-US" sz="2400" dirty="0">
                <a:solidFill>
                  <a:schemeClr val="bg1"/>
                </a:solidFill>
              </a:rPr>
              <a:t>And you can find additional resources to aid in countering this and other objections at the COSP website at “https://conventionof states.com/resources and also at our on-line learning </a:t>
            </a:r>
            <a:r>
              <a:rPr lang="en-US" sz="2400" dirty="0" err="1">
                <a:solidFill>
                  <a:schemeClr val="bg1"/>
                </a:solidFill>
              </a:rPr>
              <a:t>resourse</a:t>
            </a:r>
            <a:r>
              <a:rPr lang="en-US" sz="2400" dirty="0">
                <a:solidFill>
                  <a:schemeClr val="bg1"/>
                </a:solidFill>
              </a:rPr>
              <a:t> at </a:t>
            </a:r>
            <a:r>
              <a:rPr lang="en-US" sz="2400" dirty="0" err="1">
                <a:solidFill>
                  <a:schemeClr val="bg1"/>
                </a:solidFill>
              </a:rPr>
              <a:t>COSUniversity</a:t>
            </a:r>
            <a:endParaRPr lang="en-US" sz="2400" dirty="0">
              <a:solidFill>
                <a:schemeClr val="bg1"/>
              </a:solidFill>
            </a:endParaRPr>
          </a:p>
          <a:p>
            <a:pPr marL="0" indent="0">
              <a:buNone/>
            </a:pPr>
            <a:r>
              <a:rPr lang="en-US" dirty="0">
                <a:solidFill>
                  <a:schemeClr val="bg1"/>
                </a:solidFill>
                <a:hlinkClick r:id="rId2"/>
              </a:rPr>
              <a:t>https://conventionofstates.com/resources</a:t>
            </a:r>
            <a:r>
              <a:rPr lang="en-US" dirty="0">
                <a:solidFill>
                  <a:schemeClr val="bg1"/>
                </a:solidFill>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461" y="2144089"/>
            <a:ext cx="2732753" cy="3374209"/>
          </a:xfrm>
          <a:prstGeom prst="rect">
            <a:avLst/>
          </a:prstGeom>
        </p:spPr>
      </p:pic>
      <p:sp>
        <p:nvSpPr>
          <p:cNvPr id="2" name="TextBox 1">
            <a:extLst>
              <a:ext uri="{FF2B5EF4-FFF2-40B4-BE49-F238E27FC236}">
                <a16:creationId xmlns:a16="http://schemas.microsoft.com/office/drawing/2014/main" id="{8274E0D7-BEBC-48ED-A656-818EFB57E78B}"/>
              </a:ext>
            </a:extLst>
          </p:cNvPr>
          <p:cNvSpPr txBox="1"/>
          <p:nvPr/>
        </p:nvSpPr>
        <p:spPr>
          <a:xfrm>
            <a:off x="1242304" y="5858540"/>
            <a:ext cx="678735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Corbel"/>
                <a:ea typeface="Corbel"/>
                <a:cs typeface="Corbel"/>
                <a:sym typeface="Corbel"/>
              </a:rPr>
              <a:t>Request for resources and/or questions can be directed to me at:</a:t>
            </a:r>
          </a:p>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Corbel"/>
                <a:ea typeface="Corbel"/>
                <a:cs typeface="Corbel"/>
                <a:sym typeface="Corbel"/>
              </a:rPr>
              <a:t> michael.mowry@cosaction.com</a:t>
            </a:r>
          </a:p>
        </p:txBody>
      </p:sp>
    </p:spTree>
    <p:extLst>
      <p:ext uri="{BB962C8B-B14F-4D97-AF65-F5344CB8AC3E}">
        <p14:creationId xmlns:p14="http://schemas.microsoft.com/office/powerpoint/2010/main" val="12193976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21" y="158093"/>
            <a:ext cx="8937579" cy="633191"/>
          </a:xfrm>
        </p:spPr>
        <p:txBody>
          <a:bodyPr>
            <a:normAutofit fontScale="90000"/>
          </a:bodyPr>
          <a:lstStyle/>
          <a:p>
            <a:r>
              <a:rPr lang="en-US" sz="2400" dirty="0"/>
              <a:t>Another example of continuing outrageous national government over-reach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17" y="791284"/>
            <a:ext cx="5113842" cy="12321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317" y="2119764"/>
            <a:ext cx="5113842" cy="4563230"/>
          </a:xfrm>
          <a:prstGeom prst="rect">
            <a:avLst/>
          </a:prstGeom>
        </p:spPr>
      </p:pic>
    </p:spTree>
    <p:extLst>
      <p:ext uri="{BB962C8B-B14F-4D97-AF65-F5344CB8AC3E}">
        <p14:creationId xmlns:p14="http://schemas.microsoft.com/office/powerpoint/2010/main" val="243820677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5" name="click.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And another case where the usurpation of personal rights continues:</a:t>
            </a:r>
          </a:p>
        </p:txBody>
      </p:sp>
      <p:pic>
        <p:nvPicPr>
          <p:cNvPr id="5" name="Picture 4">
            <a:extLst>
              <a:ext uri="{FF2B5EF4-FFF2-40B4-BE49-F238E27FC236}">
                <a16:creationId xmlns:a16="http://schemas.microsoft.com/office/drawing/2014/main" id="{B450C2C0-FDD2-4C75-BB33-E9166248766B}"/>
              </a:ext>
            </a:extLst>
          </p:cNvPr>
          <p:cNvPicPr>
            <a:picLocks noChangeAspect="1"/>
          </p:cNvPicPr>
          <p:nvPr/>
        </p:nvPicPr>
        <p:blipFill>
          <a:blip r:embed="rId2"/>
          <a:stretch>
            <a:fillRect/>
          </a:stretch>
        </p:blipFill>
        <p:spPr>
          <a:xfrm>
            <a:off x="2047875" y="1477926"/>
            <a:ext cx="5048250" cy="5280061"/>
          </a:xfrm>
          <a:prstGeom prst="rect">
            <a:avLst/>
          </a:prstGeom>
        </p:spPr>
      </p:pic>
    </p:spTree>
    <p:extLst>
      <p:ext uri="{BB962C8B-B14F-4D97-AF65-F5344CB8AC3E}">
        <p14:creationId xmlns:p14="http://schemas.microsoft.com/office/powerpoint/2010/main" val="349110334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sndAc>
          <p:stSnd>
            <p:snd r:embed="rId4" name="click.wav"/>
          </p:stSnd>
        </p:sndAc>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1AEBD"/>
      </a:accent1>
      <a:accent2>
        <a:srgbClr val="97E9D5"/>
      </a:accent2>
      <a:accent3>
        <a:srgbClr val="A2CF49"/>
      </a:accent3>
      <a:accent4>
        <a:srgbClr val="608F3D"/>
      </a:accent4>
      <a:accent5>
        <a:srgbClr val="F4DE3A"/>
      </a:accent5>
      <a:accent6>
        <a:srgbClr val="FCB11C"/>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1AEBD"/>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41AEBD"/>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1AEBD"/>
      </a:accent1>
      <a:accent2>
        <a:srgbClr val="97E9D5"/>
      </a:accent2>
      <a:accent3>
        <a:srgbClr val="A2CF49"/>
      </a:accent3>
      <a:accent4>
        <a:srgbClr val="608F3D"/>
      </a:accent4>
      <a:accent5>
        <a:srgbClr val="F4DE3A"/>
      </a:accent5>
      <a:accent6>
        <a:srgbClr val="FCB11C"/>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1AEBD"/>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41AEBD"/>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14343</TotalTime>
  <Words>7731</Words>
  <Application>Microsoft Office PowerPoint</Application>
  <PresentationFormat>On-screen Show (4:3)</PresentationFormat>
  <Paragraphs>399</Paragraphs>
  <Slides>74</Slides>
  <Notes>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Calibri</vt:lpstr>
      <vt:lpstr>Cambria</vt:lpstr>
      <vt:lpstr>Corbel</vt:lpstr>
      <vt:lpstr>Gotham Bold</vt:lpstr>
      <vt:lpstr>Helvetica</vt:lpstr>
      <vt:lpstr>Helvetica Neue</vt:lpstr>
      <vt:lpstr>Helvetica Neue</vt:lpstr>
      <vt:lpstr>Montserrat</vt:lpstr>
      <vt:lpstr>Default</vt:lpstr>
      <vt:lpstr>PowerPoint Presentation</vt:lpstr>
      <vt:lpstr>PowerPoint Presentation</vt:lpstr>
      <vt:lpstr>Who is the Convention of States Action?  The Convention of States Project Was founded by Mark Meckler and Michael Farris in August 2013 with the purpose of informing and activating an informed citizenry in the use of Article V to restore and preserve limited government and maximum personal freedom and liberty </vt:lpstr>
      <vt:lpstr>Why we need to act now!!!</vt:lpstr>
      <vt:lpstr>We continue to build a financial house of cards for our children and grandchildren.  Our “hidden” debt is much greater than what is ordinarily called our national debt :</vt:lpstr>
      <vt:lpstr>Cost of regulations, written mostly by unelected bureaucrats, in the US are approaching $2 Trillion per year which is nearly $15,000 per household (for perspective, note that this hidden tax is three times the average household cost of healthcare and double the average household cost of food)!</vt:lpstr>
      <vt:lpstr>The Federal Government is mandating how we live our daily lives, clearly beyond the scope of the enumerated powers agreed to by the people that ratified the constitution.</vt:lpstr>
      <vt:lpstr>Another example of continuing outrageous national government over-reach</vt:lpstr>
      <vt:lpstr>And another case where the usurpation of personal rights continues:</vt:lpstr>
      <vt:lpstr>How does the national government get away with usurping powers not given to them by the people?  By way of 100 years of progressive court decisions allowing expansion of the general welfare and commerce clause:</vt:lpstr>
      <vt:lpstr>The Genesis of the Article V Movement</vt:lpstr>
      <vt:lpstr>Article V Basics: There Are Two Methods to Propose Amendments to the Constitution</vt:lpstr>
      <vt:lpstr>Article V – The First Method For Proposing Amendments</vt:lpstr>
      <vt:lpstr>PowerPoint Presentation</vt:lpstr>
      <vt:lpstr>Article V – Second Method For Proposing Amendments</vt:lpstr>
      <vt:lpstr>PowerPoint Presentation</vt:lpstr>
      <vt:lpstr>An Article V Convention has no more power than Congress has any day that it is in session!</vt:lpstr>
      <vt:lpstr>The Process for Method #2</vt:lpstr>
      <vt:lpstr>The purpose of the second amendment proposal  clause was added was clearly to correct expected  usurpations of power by the national government</vt:lpstr>
      <vt:lpstr>According to Madison’s notes the proposal to add the second mode of proposing amendments was passed at the convention “nem con” (unanimously, with no objections).</vt:lpstr>
      <vt:lpstr>And Alexander Hamilton wrote in Federalist 85 prior to ratification the following:</vt:lpstr>
      <vt:lpstr>After 8 years as president in the belly of a then much smaller beast George Washington wrote this in his farewell address in 1796: </vt:lpstr>
      <vt:lpstr>How Our Proposal is Different</vt:lpstr>
      <vt:lpstr>Two Goals Separate Our Plan From Other Article V Organizations</vt:lpstr>
      <vt:lpstr>PowerPoint Presentation</vt:lpstr>
      <vt:lpstr>Momentum is Building: The people have the power to restore and preserve our freedom from an oppressive national government.</vt:lpstr>
      <vt:lpstr>The COSP resolution in Ohio</vt:lpstr>
      <vt:lpstr>PowerPoint Presentation</vt:lpstr>
      <vt:lpstr>The resolution has fail-safe limitations to the powers of congress regarding the convention:</vt:lpstr>
      <vt:lpstr>Limitations on Congress  in SJR2 continue:  </vt:lpstr>
      <vt:lpstr>SJR2 also clearly states the expected limits on the powers of the Convention:</vt:lpstr>
      <vt:lpstr>The Grassroots In Ohio</vt:lpstr>
      <vt:lpstr>Convention of States Project Ohio Organizational Structure 75,000 petition signers – 5,400 leaders/volunteers </vt:lpstr>
      <vt:lpstr>PowerPoint Presentation</vt:lpstr>
      <vt:lpstr>PowerPoint Presentation</vt:lpstr>
      <vt:lpstr>PowerPoint Presentation</vt:lpstr>
      <vt:lpstr>Regional Support Leader Roles</vt:lpstr>
      <vt:lpstr>Regional Support Leaders Roles (cont.)</vt:lpstr>
      <vt:lpstr>Learning Resources</vt:lpstr>
      <vt:lpstr>How you can help</vt:lpstr>
      <vt:lpstr>PowerPoint Presentation</vt:lpstr>
      <vt:lpstr>Who are the Convention of States Projects Opponents?</vt:lpstr>
      <vt:lpstr>PowerPoint Presentation</vt:lpstr>
      <vt:lpstr>Progressive Organizations like the 230 organizations that signed the Common Cause’s Petition against an Article V convention</vt:lpstr>
      <vt:lpstr>Progressive Politicians</vt:lpstr>
      <vt:lpstr>PowerPoint Presentation</vt:lpstr>
      <vt:lpstr>PowerPoint Presentation</vt:lpstr>
      <vt:lpstr>Our legal board of reference:</vt:lpstr>
      <vt:lpstr>Some of our endorsers:</vt:lpstr>
      <vt:lpstr>The  truth is that we are merely asking our  state legislatures to do just what the plain text of Article V says is their prerogative, that is to direct Congress to:    “call a convention for proposing amendments”  This  is the only power granted to the convention!</vt:lpstr>
      <vt:lpstr>This  is  false,  an Article V convention of states to propose amendments have only the power granted to it in Article V, merely the power to propose amendments; the commissioners have only the latitude delegated to them by their respective states to say otherwise is false scaremongering.  Ratification of any amendments that are proposed are only valid upon subsequent approval of 38 state legislatures or 38 state ratification conventions. </vt:lpstr>
      <vt:lpstr>Historical citations demonstrating that the in the founding era conventions were limit to the topics of their commissions:</vt:lpstr>
      <vt:lpstr>And from the convention at Annapolis (attended by Madison and Hamilton), addressed to the states and copied to the Confederation Congress:</vt:lpstr>
      <vt:lpstr>“Although  there  were  many  intercolonial  conventions  earlier  in  the  century,  the initial  multi-government convention of the Founding Era  was  the  First  Continental Congress  (1774), which despite being denoted  a “Congress,” both qualified as a convention and was understood to be one. There were at least ten interstate conventions held between the Declaration of Independence and 1787: two in Providence, Rhode Island (1776-77 and 1781); one in Springfield, Massachusetts (1777); one in York Town, Pennsylvania (1777); one in New Haven, Connecticut (1778); two in Hartford, Connecticut (1779 and 1780); one in Philadelphia (1780), one in Boston (1780),and one in Annapolis(1786).”</vt:lpstr>
      <vt:lpstr>Next opponents will typically claim that the convention of 1787 was a runaway because it ignored the directions given to it by the Confederation Congress that it was merely to amend the Articles of Confederation.</vt:lpstr>
      <vt:lpstr> The John Birch Challenge Find the word convention in the Articles of Confederation and win $100.00</vt:lpstr>
      <vt:lpstr>“To the Honorable, The Legislatures of Virginia, Delaware, Pennsylvania, New Jersey, and New York–assembled at Annapolis, humbly beg leave to report.”………….“Under this impression, Your Commissioners, with the most respectful deference, beg leave to suggest their unanimous conviction that it may essentially tend to advance the interests of the union if the States, by whom they have been respectively delegated, would themselves concur, and use their endeavors to procure the concurrence of the other States, in the appointment of Commissioners, to meet at Philadelphia on the second Monday in May next, to take into consideration the situation of the United States, to devise such further provisions as shall appear to them necessary to render the constitution of the Federal Government adequate to the exigencies of the Union” </vt:lpstr>
      <vt:lpstr>It was understood by the commissioners at the Annapolis Convention to be a request for broad powers to fix the problems of the weak confederation government as can be seen by this letter from James Madison (who was serving in the Virginia Legislature) to Thomas Jefferson on December 4, 1786, regarding the Virginia Legislatures resolution calling for a convention, almost six months prior to the Grand Convention (see an excerpt from Madison’s letter below:  (see https://founders.archives.gov/documents/Jefferson/01-10-02-0431)</vt:lpstr>
      <vt:lpstr>PowerPoint Presentation</vt:lpstr>
      <vt:lpstr>The “inclosed compliance” from the Virginia Legislature that Madison sent Jefferson:</vt:lpstr>
      <vt:lpstr>Six states wrote resolutions giving their delegations broad powers to fix the national government before the Confederation Congress wrote a “recommendation” that the states call a convention:</vt:lpstr>
      <vt:lpstr>PowerPoint Presentation</vt:lpstr>
      <vt:lpstr>PowerPoint Presentation</vt:lpstr>
      <vt:lpstr>PowerPoint Presentation</vt:lpstr>
      <vt:lpstr>PowerPoint Presentation</vt:lpstr>
      <vt:lpstr>Madison wrote in his notes (and a subsequent letter to Virginia Governor Randolph) that New York delegation  purposefully had the recommendatory resolution written to be more limited than those already proposed by six states</vt:lpstr>
      <vt:lpstr>After the recommendation of congress that the states call a convention, but one with more limited powers, two states wrote more restrictive resolutions in accordance with those written by the Confederation Congress:</vt:lpstr>
      <vt:lpstr>But the remaining states (less Rhode Island who did not participate) continued to write resolutions giving broader powers to their delegations to do more than merely recommend amendments to the AOC.</vt:lpstr>
      <vt:lpstr>And Maryland and New Hampshire continued the broader language of the earlier state legislature calls:</vt:lpstr>
      <vt:lpstr>Contemporaneous correspondence indicates that there was a broad understanding that the convention would be considering broad solutions to the deficiencies of the AOC.  Washington wanted nothing to do with the convention if it did not intend to address the core problems with the AOC.</vt:lpstr>
      <vt:lpstr>Madison assures Washington  that the intent is for the convention to do what needs to be done to fix the problems with the central government</vt:lpstr>
      <vt:lpstr>And from delegate George Mason to his son regarding discussions of many of the delegates a few days prior to the start of the convention, which started on May 25th.</vt:lpstr>
      <vt:lpstr>For more details visit the link below to read Michael Farris’ peer reviewed treatise on the topic in the Harvard Journal of Law &amp; Public Policy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Ruthenberg</dc:creator>
  <cp:lastModifiedBy>Michael Mowry</cp:lastModifiedBy>
  <cp:revision>151</cp:revision>
  <cp:lastPrinted>2018-07-14T10:05:24Z</cp:lastPrinted>
  <dcterms:modified xsi:type="dcterms:W3CDTF">2021-03-16T22:09:25Z</dcterms:modified>
</cp:coreProperties>
</file>