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49"/>
  </p:notesMasterIdLst>
  <p:sldIdLst>
    <p:sldId id="349" r:id="rId5"/>
    <p:sldId id="264" r:id="rId6"/>
    <p:sldId id="342" r:id="rId7"/>
    <p:sldId id="345" r:id="rId8"/>
    <p:sldId id="372" r:id="rId9"/>
    <p:sldId id="352" r:id="rId10"/>
    <p:sldId id="274" r:id="rId11"/>
    <p:sldId id="313" r:id="rId12"/>
    <p:sldId id="303" r:id="rId13"/>
    <p:sldId id="275" r:id="rId14"/>
    <p:sldId id="373" r:id="rId15"/>
    <p:sldId id="374" r:id="rId16"/>
    <p:sldId id="375" r:id="rId17"/>
    <p:sldId id="376" r:id="rId18"/>
    <p:sldId id="315" r:id="rId19"/>
    <p:sldId id="346" r:id="rId20"/>
    <p:sldId id="366" r:id="rId21"/>
    <p:sldId id="360" r:id="rId22"/>
    <p:sldId id="309" r:id="rId23"/>
    <p:sldId id="323" r:id="rId24"/>
    <p:sldId id="368" r:id="rId25"/>
    <p:sldId id="371" r:id="rId26"/>
    <p:sldId id="378" r:id="rId27"/>
    <p:sldId id="305" r:id="rId28"/>
    <p:sldId id="361" r:id="rId29"/>
    <p:sldId id="308" r:id="rId30"/>
    <p:sldId id="294" r:id="rId31"/>
    <p:sldId id="320" r:id="rId32"/>
    <p:sldId id="299" r:id="rId33"/>
    <p:sldId id="325" r:id="rId34"/>
    <p:sldId id="324" r:id="rId35"/>
    <p:sldId id="296" r:id="rId36"/>
    <p:sldId id="285" r:id="rId37"/>
    <p:sldId id="286" r:id="rId38"/>
    <p:sldId id="377" r:id="rId39"/>
    <p:sldId id="379" r:id="rId40"/>
    <p:sldId id="382" r:id="rId41"/>
    <p:sldId id="380" r:id="rId42"/>
    <p:sldId id="381" r:id="rId43"/>
    <p:sldId id="383" r:id="rId44"/>
    <p:sldId id="354" r:id="rId45"/>
    <p:sldId id="317" r:id="rId46"/>
    <p:sldId id="351" r:id="rId47"/>
    <p:sldId id="35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325"/>
    <a:srgbClr val="190129"/>
    <a:srgbClr val="762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2574" autoAdjust="0"/>
  </p:normalViewPr>
  <p:slideViewPr>
    <p:cSldViewPr snapToGrid="0">
      <p:cViewPr varScale="1">
        <p:scale>
          <a:sx n="82" d="100"/>
          <a:sy n="82" d="100"/>
        </p:scale>
        <p:origin x="74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09CD-CF58-2549-A633-DF4A8F564C7A}" type="datetimeFigureOut">
              <a:rPr lang="en-US" smtClean="0"/>
              <a:t>3/3/2020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79E04-056F-D54A-A085-DA3FE0CB785D}" type="slidenum">
              <a:rPr lang="en-US" smtClean="0"/>
              <a:t>‹#›</a:t>
            </a:fld>
            <a:endParaRPr lang="en-US"/>
          </a:p>
        </p:txBody>
      </p:sp>
    </p:spTree>
    <p:extLst>
      <p:ext uri="{BB962C8B-B14F-4D97-AF65-F5344CB8AC3E}">
        <p14:creationId xmlns:p14="http://schemas.microsoft.com/office/powerpoint/2010/main" val="161726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omoreransom.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s.norton.com/internetsecurity-privacy-data-breaches-what-you-need-to-know.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s.norton.com/internetsecurity-privacy-security-breach.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a:t>
            </a:fld>
            <a:endParaRPr lang="en-US"/>
          </a:p>
        </p:txBody>
      </p:sp>
    </p:spTree>
    <p:extLst>
      <p:ext uri="{BB962C8B-B14F-4D97-AF65-F5344CB8AC3E}">
        <p14:creationId xmlns:p14="http://schemas.microsoft.com/office/powerpoint/2010/main" val="314332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14</a:t>
            </a:fld>
            <a:endParaRPr lang="en-US"/>
          </a:p>
        </p:txBody>
      </p:sp>
    </p:spTree>
    <p:extLst>
      <p:ext uri="{BB962C8B-B14F-4D97-AF65-F5344CB8AC3E}">
        <p14:creationId xmlns:p14="http://schemas.microsoft.com/office/powerpoint/2010/main" val="144097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15</a:t>
            </a:fld>
            <a:endParaRPr lang="en-US"/>
          </a:p>
        </p:txBody>
      </p:sp>
    </p:spTree>
    <p:extLst>
      <p:ext uri="{BB962C8B-B14F-4D97-AF65-F5344CB8AC3E}">
        <p14:creationId xmlns:p14="http://schemas.microsoft.com/office/powerpoint/2010/main" val="44178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16</a:t>
            </a:fld>
            <a:endParaRPr lang="en-US"/>
          </a:p>
        </p:txBody>
      </p:sp>
    </p:spTree>
    <p:extLst>
      <p:ext uri="{BB962C8B-B14F-4D97-AF65-F5344CB8AC3E}">
        <p14:creationId xmlns:p14="http://schemas.microsoft.com/office/powerpoint/2010/main" val="314384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At work and at home</a:t>
            </a:r>
          </a:p>
        </p:txBody>
      </p:sp>
      <p:sp>
        <p:nvSpPr>
          <p:cNvPr id="4" name="Slide Number Placeholder 3"/>
          <p:cNvSpPr>
            <a:spLocks noGrp="1"/>
          </p:cNvSpPr>
          <p:nvPr>
            <p:ph type="sldNum" sz="quarter" idx="5"/>
          </p:nvPr>
        </p:nvSpPr>
        <p:spPr/>
        <p:txBody>
          <a:bodyPr/>
          <a:lstStyle/>
          <a:p>
            <a:fld id="{6AF79E04-056F-D54A-A085-DA3FE0CB785D}" type="slidenum">
              <a:rPr lang="en-US" smtClean="0"/>
              <a:t>18</a:t>
            </a:fld>
            <a:endParaRPr lang="en-US"/>
          </a:p>
        </p:txBody>
      </p:sp>
    </p:spTree>
    <p:extLst>
      <p:ext uri="{BB962C8B-B14F-4D97-AF65-F5344CB8AC3E}">
        <p14:creationId xmlns:p14="http://schemas.microsoft.com/office/powerpoint/2010/main" val="3218451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At work and at home</a:t>
            </a:r>
          </a:p>
        </p:txBody>
      </p:sp>
      <p:sp>
        <p:nvSpPr>
          <p:cNvPr id="4" name="Slide Number Placeholder 3"/>
          <p:cNvSpPr>
            <a:spLocks noGrp="1"/>
          </p:cNvSpPr>
          <p:nvPr>
            <p:ph type="sldNum" sz="quarter" idx="5"/>
          </p:nvPr>
        </p:nvSpPr>
        <p:spPr/>
        <p:txBody>
          <a:bodyPr/>
          <a:lstStyle/>
          <a:p>
            <a:fld id="{6AF79E04-056F-D54A-A085-DA3FE0CB785D}" type="slidenum">
              <a:rPr lang="en-US" smtClean="0"/>
              <a:t>19</a:t>
            </a:fld>
            <a:endParaRPr lang="en-US"/>
          </a:p>
        </p:txBody>
      </p:sp>
    </p:spTree>
    <p:extLst>
      <p:ext uri="{BB962C8B-B14F-4D97-AF65-F5344CB8AC3E}">
        <p14:creationId xmlns:p14="http://schemas.microsoft.com/office/powerpoint/2010/main" val="381820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solidFill>
                  <a:srgbClr val="762268"/>
                </a:solidFill>
              </a:rPr>
              <a:t>Understand risks/rewards before adding them to your network</a:t>
            </a:r>
          </a:p>
        </p:txBody>
      </p:sp>
      <p:sp>
        <p:nvSpPr>
          <p:cNvPr id="4" name="Slide Number Placeholder 3"/>
          <p:cNvSpPr>
            <a:spLocks noGrp="1"/>
          </p:cNvSpPr>
          <p:nvPr>
            <p:ph type="sldNum" sz="quarter" idx="5"/>
          </p:nvPr>
        </p:nvSpPr>
        <p:spPr/>
        <p:txBody>
          <a:bodyPr/>
          <a:lstStyle/>
          <a:p>
            <a:fld id="{6AF79E04-056F-D54A-A085-DA3FE0CB785D}" type="slidenum">
              <a:rPr lang="en-US" smtClean="0"/>
              <a:t>20</a:t>
            </a:fld>
            <a:endParaRPr lang="en-US"/>
          </a:p>
        </p:txBody>
      </p:sp>
    </p:spTree>
    <p:extLst>
      <p:ext uri="{BB962C8B-B14F-4D97-AF65-F5344CB8AC3E}">
        <p14:creationId xmlns:p14="http://schemas.microsoft.com/office/powerpoint/2010/main" val="33224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22</a:t>
            </a:fld>
            <a:endParaRPr lang="en-US"/>
          </a:p>
        </p:txBody>
      </p:sp>
    </p:spTree>
    <p:extLst>
      <p:ext uri="{BB962C8B-B14F-4D97-AF65-F5344CB8AC3E}">
        <p14:creationId xmlns:p14="http://schemas.microsoft.com/office/powerpoint/2010/main" val="54172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24</a:t>
            </a:fld>
            <a:endParaRPr lang="en-US"/>
          </a:p>
        </p:txBody>
      </p:sp>
    </p:spTree>
    <p:extLst>
      <p:ext uri="{BB962C8B-B14F-4D97-AF65-F5344CB8AC3E}">
        <p14:creationId xmlns:p14="http://schemas.microsoft.com/office/powerpoint/2010/main" val="143027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Adware – </a:t>
            </a:r>
            <a:r>
              <a:rPr lang="en-US" dirty="0" err="1"/>
              <a:t>istock</a:t>
            </a:r>
            <a:endParaRPr lang="en-US" dirty="0"/>
          </a:p>
          <a:p>
            <a:r>
              <a:rPr lang="en-US" b="1" dirty="0"/>
              <a:t>Beware macros</a:t>
            </a:r>
          </a:p>
        </p:txBody>
      </p:sp>
      <p:sp>
        <p:nvSpPr>
          <p:cNvPr id="4" name="Slide Number Placeholder 3"/>
          <p:cNvSpPr>
            <a:spLocks noGrp="1"/>
          </p:cNvSpPr>
          <p:nvPr>
            <p:ph type="sldNum" sz="quarter" idx="5"/>
          </p:nvPr>
        </p:nvSpPr>
        <p:spPr/>
        <p:txBody>
          <a:bodyPr/>
          <a:lstStyle/>
          <a:p>
            <a:fld id="{6AF79E04-056F-D54A-A085-DA3FE0CB785D}" type="slidenum">
              <a:rPr lang="en-US" smtClean="0"/>
              <a:t>26</a:t>
            </a:fld>
            <a:endParaRPr lang="en-US"/>
          </a:p>
        </p:txBody>
      </p:sp>
    </p:spTree>
    <p:extLst>
      <p:ext uri="{BB962C8B-B14F-4D97-AF65-F5344CB8AC3E}">
        <p14:creationId xmlns:p14="http://schemas.microsoft.com/office/powerpoint/2010/main" val="393019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“Ransomware is more about manipulating vulnerabilities in human psychology than the adversary's technological sophistication”  - James Scott</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FBI: Don’t pay the ransom</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https://www.nomoreransom.org/</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AF79E04-056F-D54A-A085-DA3FE0CB785D}" type="slidenum">
              <a:rPr lang="en-US" smtClean="0"/>
              <a:t>27</a:t>
            </a:fld>
            <a:endParaRPr lang="en-US"/>
          </a:p>
        </p:txBody>
      </p:sp>
    </p:spTree>
    <p:extLst>
      <p:ext uri="{BB962C8B-B14F-4D97-AF65-F5344CB8AC3E}">
        <p14:creationId xmlns:p14="http://schemas.microsoft.com/office/powerpoint/2010/main" val="25622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privacy and security are maintained</a:t>
            </a:r>
            <a:r>
              <a:rPr lang="en-US" dirty="0"/>
              <a:t>. The bank uses your information to open your account and provide you with products and services. They go on to protect that data.</a:t>
            </a:r>
          </a:p>
          <a:p>
            <a:r>
              <a:rPr lang="en-US" b="1" dirty="0"/>
              <a:t>Your privacy is compromised, and your security is maintained</a:t>
            </a:r>
            <a:r>
              <a:rPr lang="en-US" dirty="0"/>
              <a:t>. The bank sells some of your information to a marketer. Note: You may have agreed to this in the bank’s privacy disclosure. The result? Your personal information is in more hands than you may have wanted.</a:t>
            </a:r>
          </a:p>
          <a:p>
            <a:r>
              <a:rPr lang="en-US" b="1" dirty="0"/>
              <a:t>Both your privacy and security are compromised</a:t>
            </a:r>
            <a:r>
              <a:rPr lang="en-US" dirty="0"/>
              <a:t>. The bank gets hit by a </a:t>
            </a:r>
            <a:r>
              <a:rPr lang="en-US" dirty="0">
                <a:hlinkClick r:id="rId3"/>
              </a:rPr>
              <a:t>data breach</a:t>
            </a:r>
            <a:r>
              <a:rPr lang="en-US" dirty="0"/>
              <a:t>. Cybercriminals penetrate a bank database, a </a:t>
            </a:r>
            <a:r>
              <a:rPr lang="en-US" dirty="0">
                <a:hlinkClick r:id="rId4"/>
              </a:rPr>
              <a:t>security breach</a:t>
            </a:r>
            <a:r>
              <a:rPr lang="en-US" dirty="0"/>
              <a:t>. Your information is exposed and could be sold on the dark web. Your privacy is gone. You could become the victim of cyber fraud and identity theft.</a:t>
            </a:r>
          </a:p>
        </p:txBody>
      </p:sp>
      <p:sp>
        <p:nvSpPr>
          <p:cNvPr id="4" name="Slide Number Placeholder 3"/>
          <p:cNvSpPr>
            <a:spLocks noGrp="1"/>
          </p:cNvSpPr>
          <p:nvPr>
            <p:ph type="sldNum" sz="quarter" idx="5"/>
          </p:nvPr>
        </p:nvSpPr>
        <p:spPr/>
        <p:txBody>
          <a:bodyPr/>
          <a:lstStyle/>
          <a:p>
            <a:fld id="{6AF79E04-056F-D54A-A085-DA3FE0CB785D}" type="slidenum">
              <a:rPr lang="en-US" smtClean="0"/>
              <a:t>5</a:t>
            </a:fld>
            <a:endParaRPr lang="en-US"/>
          </a:p>
        </p:txBody>
      </p:sp>
    </p:spTree>
    <p:extLst>
      <p:ext uri="{BB962C8B-B14F-4D97-AF65-F5344CB8AC3E}">
        <p14:creationId xmlns:p14="http://schemas.microsoft.com/office/powerpoint/2010/main" val="149880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Google also said it removed 700,000 bad apps in 2017 </a:t>
            </a:r>
            <a:endParaRPr lang="en-US" b="1" dirty="0"/>
          </a:p>
          <a:p>
            <a:r>
              <a:rPr lang="en-US" b="1" dirty="0"/>
              <a:t>ZDNet, </a:t>
            </a:r>
            <a:r>
              <a:rPr lang="en-US" b="1" dirty="0" err="1"/>
              <a:t>Cnet</a:t>
            </a:r>
            <a:r>
              <a:rPr lang="en-US" b="1" dirty="0"/>
              <a:t>, </a:t>
            </a:r>
            <a:r>
              <a:rPr lang="en-US" b="1" dirty="0" err="1"/>
              <a:t>PCMagazine</a:t>
            </a:r>
            <a:r>
              <a:rPr lang="en-US" b="1" dirty="0"/>
              <a:t>, Consumer Reports</a:t>
            </a:r>
          </a:p>
          <a:p>
            <a:r>
              <a:rPr lang="en-US" b="1" dirty="0"/>
              <a:t>Read reviews</a:t>
            </a:r>
          </a:p>
          <a:p>
            <a:r>
              <a:rPr lang="en-US" sz="3600" b="1" kern="1200" dirty="0">
                <a:solidFill>
                  <a:schemeClr val="bg1"/>
                </a:solidFill>
                <a:latin typeface="Segoe UI Light" panose="020B0502040204020203" pitchFamily="34" charset="0"/>
                <a:ea typeface="+mn-ea"/>
                <a:cs typeface="+mn-cs"/>
              </a:rPr>
              <a:t>If you’re not paying with money you’re paying with data, You’re the product NOT the customer</a:t>
            </a:r>
          </a:p>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29</a:t>
            </a:fld>
            <a:endParaRPr lang="en-US"/>
          </a:p>
        </p:txBody>
      </p:sp>
    </p:spTree>
    <p:extLst>
      <p:ext uri="{BB962C8B-B14F-4D97-AF65-F5344CB8AC3E}">
        <p14:creationId xmlns:p14="http://schemas.microsoft.com/office/powerpoint/2010/main" val="711038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30</a:t>
            </a:fld>
            <a:endParaRPr lang="en-US"/>
          </a:p>
        </p:txBody>
      </p:sp>
    </p:spTree>
    <p:extLst>
      <p:ext uri="{BB962C8B-B14F-4D97-AF65-F5344CB8AC3E}">
        <p14:creationId xmlns:p14="http://schemas.microsoft.com/office/powerpoint/2010/main" val="1183939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31</a:t>
            </a:fld>
            <a:endParaRPr lang="en-US"/>
          </a:p>
        </p:txBody>
      </p:sp>
    </p:spTree>
    <p:extLst>
      <p:ext uri="{BB962C8B-B14F-4D97-AF65-F5344CB8AC3E}">
        <p14:creationId xmlns:p14="http://schemas.microsoft.com/office/powerpoint/2010/main" val="143857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“We’re concerned that people are trading security for convenience…People are doing things on free Wi-Fi that are really alarming” ― Doug </a:t>
            </a:r>
            <a:r>
              <a:rPr lang="en-US" sz="1200" b="1" i="0" kern="1200" dirty="0" err="1">
                <a:solidFill>
                  <a:schemeClr val="tx1"/>
                </a:solidFill>
                <a:effectLst/>
                <a:latin typeface="+mn-lt"/>
                <a:ea typeface="+mn-ea"/>
                <a:cs typeface="+mn-cs"/>
              </a:rPr>
              <a:t>Shadel</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32</a:t>
            </a:fld>
            <a:endParaRPr lang="en-US"/>
          </a:p>
        </p:txBody>
      </p:sp>
    </p:spTree>
    <p:extLst>
      <p:ext uri="{BB962C8B-B14F-4D97-AF65-F5344CB8AC3E}">
        <p14:creationId xmlns:p14="http://schemas.microsoft.com/office/powerpoint/2010/main" val="3333870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33</a:t>
            </a:fld>
            <a:endParaRPr lang="en-US"/>
          </a:p>
        </p:txBody>
      </p:sp>
    </p:spTree>
    <p:extLst>
      <p:ext uri="{BB962C8B-B14F-4D97-AF65-F5344CB8AC3E}">
        <p14:creationId xmlns:p14="http://schemas.microsoft.com/office/powerpoint/2010/main" val="2052052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Zero trust basically means to trust no one, or thing online and so verify the identity of everyone or everything.</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Ohio Enacts Cybersecurity Safe Harbor Law</a:t>
            </a:r>
          </a:p>
          <a:p>
            <a:r>
              <a:rPr lang="en-US" b="1" dirty="0"/>
              <a:t>https://www.alstonprivacy.com/ohio-enacts-cybersecurity-safe-harbor-law/</a:t>
            </a:r>
          </a:p>
        </p:txBody>
      </p:sp>
      <p:sp>
        <p:nvSpPr>
          <p:cNvPr id="4" name="Slide Number Placeholder 3"/>
          <p:cNvSpPr>
            <a:spLocks noGrp="1"/>
          </p:cNvSpPr>
          <p:nvPr>
            <p:ph type="sldNum" sz="quarter" idx="5"/>
          </p:nvPr>
        </p:nvSpPr>
        <p:spPr/>
        <p:txBody>
          <a:bodyPr/>
          <a:lstStyle/>
          <a:p>
            <a:fld id="{6AF79E04-056F-D54A-A085-DA3FE0CB785D}" type="slidenum">
              <a:rPr lang="en-US" smtClean="0"/>
              <a:t>34</a:t>
            </a:fld>
            <a:endParaRPr lang="en-US"/>
          </a:p>
        </p:txBody>
      </p:sp>
    </p:spTree>
    <p:extLst>
      <p:ext uri="{BB962C8B-B14F-4D97-AF65-F5344CB8AC3E}">
        <p14:creationId xmlns:p14="http://schemas.microsoft.com/office/powerpoint/2010/main" val="420042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35</a:t>
            </a:fld>
            <a:endParaRPr lang="en-US"/>
          </a:p>
        </p:txBody>
      </p:sp>
    </p:spTree>
    <p:extLst>
      <p:ext uri="{BB962C8B-B14F-4D97-AF65-F5344CB8AC3E}">
        <p14:creationId xmlns:p14="http://schemas.microsoft.com/office/powerpoint/2010/main" val="2192723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36</a:t>
            </a:fld>
            <a:endParaRPr lang="en-US"/>
          </a:p>
        </p:txBody>
      </p:sp>
    </p:spTree>
    <p:extLst>
      <p:ext uri="{BB962C8B-B14F-4D97-AF65-F5344CB8AC3E}">
        <p14:creationId xmlns:p14="http://schemas.microsoft.com/office/powerpoint/2010/main" val="802639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37</a:t>
            </a:fld>
            <a:endParaRPr lang="en-US"/>
          </a:p>
        </p:txBody>
      </p:sp>
    </p:spTree>
    <p:extLst>
      <p:ext uri="{BB962C8B-B14F-4D97-AF65-F5344CB8AC3E}">
        <p14:creationId xmlns:p14="http://schemas.microsoft.com/office/powerpoint/2010/main" val="4062908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38</a:t>
            </a:fld>
            <a:endParaRPr lang="en-US"/>
          </a:p>
        </p:txBody>
      </p:sp>
    </p:spTree>
    <p:extLst>
      <p:ext uri="{BB962C8B-B14F-4D97-AF65-F5344CB8AC3E}">
        <p14:creationId xmlns:p14="http://schemas.microsoft.com/office/powerpoint/2010/main" val="182498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6</a:t>
            </a:fld>
            <a:endParaRPr lang="en-US"/>
          </a:p>
        </p:txBody>
      </p:sp>
    </p:spTree>
    <p:extLst>
      <p:ext uri="{BB962C8B-B14F-4D97-AF65-F5344CB8AC3E}">
        <p14:creationId xmlns:p14="http://schemas.microsoft.com/office/powerpoint/2010/main" val="1081134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39</a:t>
            </a:fld>
            <a:endParaRPr lang="en-US"/>
          </a:p>
        </p:txBody>
      </p:sp>
    </p:spTree>
    <p:extLst>
      <p:ext uri="{BB962C8B-B14F-4D97-AF65-F5344CB8AC3E}">
        <p14:creationId xmlns:p14="http://schemas.microsoft.com/office/powerpoint/2010/main" val="1939018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40</a:t>
            </a:fld>
            <a:endParaRPr lang="en-US"/>
          </a:p>
        </p:txBody>
      </p:sp>
    </p:spTree>
    <p:extLst>
      <p:ext uri="{BB962C8B-B14F-4D97-AF65-F5344CB8AC3E}">
        <p14:creationId xmlns:p14="http://schemas.microsoft.com/office/powerpoint/2010/main" val="604159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43</a:t>
            </a:fld>
            <a:endParaRPr lang="en-US"/>
          </a:p>
        </p:txBody>
      </p:sp>
    </p:spTree>
    <p:extLst>
      <p:ext uri="{BB962C8B-B14F-4D97-AF65-F5344CB8AC3E}">
        <p14:creationId xmlns:p14="http://schemas.microsoft.com/office/powerpoint/2010/main" val="23009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62268"/>
                </a:solidFill>
              </a:rPr>
              <a:t>“Over 2.5 quintillion bytes of data are created every single day, and it’s only going to grow from there. By 2020, it’s estimated that 1.7MB of data will be created every second for every person on earth.” – Sixth Annual Domo report</a:t>
            </a:r>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7</a:t>
            </a:fld>
            <a:endParaRPr lang="en-US"/>
          </a:p>
        </p:txBody>
      </p:sp>
    </p:spTree>
    <p:extLst>
      <p:ext uri="{BB962C8B-B14F-4D97-AF65-F5344CB8AC3E}">
        <p14:creationId xmlns:p14="http://schemas.microsoft.com/office/powerpoint/2010/main" val="153902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9</a:t>
            </a:fld>
            <a:endParaRPr lang="en-US"/>
          </a:p>
        </p:txBody>
      </p:sp>
    </p:spTree>
    <p:extLst>
      <p:ext uri="{BB962C8B-B14F-4D97-AF65-F5344CB8AC3E}">
        <p14:creationId xmlns:p14="http://schemas.microsoft.com/office/powerpoint/2010/main" val="365223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September 2019 – 531 million records leaked</a:t>
            </a:r>
          </a:p>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10</a:t>
            </a:fld>
            <a:endParaRPr lang="en-US"/>
          </a:p>
        </p:txBody>
      </p:sp>
    </p:spTree>
    <p:extLst>
      <p:ext uri="{BB962C8B-B14F-4D97-AF65-F5344CB8AC3E}">
        <p14:creationId xmlns:p14="http://schemas.microsoft.com/office/powerpoint/2010/main" val="214450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11</a:t>
            </a:fld>
            <a:endParaRPr lang="en-US"/>
          </a:p>
        </p:txBody>
      </p:sp>
    </p:spTree>
    <p:extLst>
      <p:ext uri="{BB962C8B-B14F-4D97-AF65-F5344CB8AC3E}">
        <p14:creationId xmlns:p14="http://schemas.microsoft.com/office/powerpoint/2010/main" val="25915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12</a:t>
            </a:fld>
            <a:endParaRPr lang="en-US"/>
          </a:p>
        </p:txBody>
      </p:sp>
    </p:spTree>
    <p:extLst>
      <p:ext uri="{BB962C8B-B14F-4D97-AF65-F5344CB8AC3E}">
        <p14:creationId xmlns:p14="http://schemas.microsoft.com/office/powerpoint/2010/main" val="1813298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smart-speaker owners don’t realize it, but Amazon keeps a copy of everything Alexa records after it hears its name. Apple’s Siri, and until recently Google’s Assistant, by default also keep recordings to help train their artificial intelligences.</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13</a:t>
            </a:fld>
            <a:endParaRPr lang="en-US"/>
          </a:p>
        </p:txBody>
      </p:sp>
    </p:spTree>
    <p:extLst>
      <p:ext uri="{BB962C8B-B14F-4D97-AF65-F5344CB8AC3E}">
        <p14:creationId xmlns:p14="http://schemas.microsoft.com/office/powerpoint/2010/main" val="294192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AC4971-DC04-4F7A-86CB-FE8D97C60781}"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381996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C4971-DC04-4F7A-86CB-FE8D97C60781}"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392471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EBAC4971-DC04-4F7A-86CB-FE8D97C60781}" type="datetimeFigureOut">
              <a:rPr lang="en-US" smtClean="0"/>
              <a:t>3/3/2020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89826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F31A7-321D-4046-95A3-6DBEE0C76907}"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207330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BAC4971-DC04-4F7A-86CB-FE8D97C60781}" type="datetimeFigureOut">
              <a:rPr lang="en-US" smtClean="0"/>
              <a:t>3/3/2020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DDE2B7C-B32E-4654-B794-1D6605044132}" type="slidenum">
              <a:rPr lang="en-US" smtClean="0"/>
              <a:t>‹#›</a:t>
            </a:fld>
            <a:endParaRPr lang="en-US"/>
          </a:p>
        </p:txBody>
      </p:sp>
    </p:spTree>
    <p:extLst>
      <p:ext uri="{BB962C8B-B14F-4D97-AF65-F5344CB8AC3E}">
        <p14:creationId xmlns:p14="http://schemas.microsoft.com/office/powerpoint/2010/main" val="3298661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F31A7-321D-4046-95A3-6DBEE0C76907}"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386885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F31A7-321D-4046-95A3-6DBEE0C76907}" type="datetimeFigureOut">
              <a:rPr lang="en-US" smtClean="0"/>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407402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8F31A7-321D-4046-95A3-6DBEE0C76907}" type="datetimeFigureOut">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34724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F31A7-321D-4046-95A3-6DBEE0C76907}" type="datetimeFigureOut">
              <a:rPr lang="en-US" smtClean="0"/>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50030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F31A7-321D-4046-95A3-6DBEE0C76907}"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271220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F31A7-321D-4046-95A3-6DBEE0C76907}"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0420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260E950-62C9-4082-B64D-9B9151FF0330}" type="datetimeFigureOut">
              <a:rPr lang="en-US" smtClean="0"/>
              <a:pPr/>
              <a:t>3/3/2020</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7D5B0A07-B6CA-4289-939F-41C987A26B68}" type="slidenum">
              <a:rPr lang="en-US" smtClean="0"/>
              <a:t>‹#›</a:t>
            </a:fld>
            <a:endParaRPr lang="en-US" dirty="0"/>
          </a:p>
        </p:txBody>
      </p:sp>
    </p:spTree>
    <p:extLst>
      <p:ext uri="{BB962C8B-B14F-4D97-AF65-F5344CB8AC3E}">
        <p14:creationId xmlns:p14="http://schemas.microsoft.com/office/powerpoint/2010/main" val="325691492"/>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www.55krc.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xmlns="" id="{2D41B048-CD14-49E3-8091-F75010658C96}"/>
              </a:ext>
            </a:extLst>
          </p:cNvPr>
          <p:cNvSpPr txBox="1">
            <a:spLocks/>
          </p:cNvSpPr>
          <p:nvPr/>
        </p:nvSpPr>
        <p:spPr>
          <a:xfrm>
            <a:off x="21099" y="26545"/>
            <a:ext cx="12149802" cy="929450"/>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5800" b="1" dirty="0" err="1">
                <a:solidFill>
                  <a:schemeClr val="accent1">
                    <a:lumMod val="60000"/>
                    <a:lumOff val="40000"/>
                  </a:schemeClr>
                </a:solidFill>
              </a:rPr>
              <a:t>PriVACy</a:t>
            </a:r>
            <a:r>
              <a:rPr lang="en-US" sz="5800" b="1" dirty="0">
                <a:solidFill>
                  <a:schemeClr val="accent1">
                    <a:lumMod val="60000"/>
                    <a:lumOff val="40000"/>
                  </a:schemeClr>
                </a:solidFill>
              </a:rPr>
              <a:t> UNDER ATTACK</a:t>
            </a:r>
          </a:p>
        </p:txBody>
      </p:sp>
      <p:sp>
        <p:nvSpPr>
          <p:cNvPr id="9" name="Subtitle 4">
            <a:extLst>
              <a:ext uri="{FF2B5EF4-FFF2-40B4-BE49-F238E27FC236}">
                <a16:creationId xmlns:a16="http://schemas.microsoft.com/office/drawing/2014/main" xmlns="" id="{5C40F626-FBCE-4840-A272-ED2F6D41A0D4}"/>
              </a:ext>
            </a:extLst>
          </p:cNvPr>
          <p:cNvSpPr txBox="1">
            <a:spLocks/>
          </p:cNvSpPr>
          <p:nvPr/>
        </p:nvSpPr>
        <p:spPr>
          <a:xfrm>
            <a:off x="344244" y="4162761"/>
            <a:ext cx="11618259" cy="186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endParaRPr lang="en-US" dirty="0">
              <a:solidFill>
                <a:srgbClr val="F4B325"/>
              </a:solidFill>
            </a:endParaRPr>
          </a:p>
        </p:txBody>
      </p:sp>
      <p:sp>
        <p:nvSpPr>
          <p:cNvPr id="10" name="Subtitle 1">
            <a:extLst>
              <a:ext uri="{FF2B5EF4-FFF2-40B4-BE49-F238E27FC236}">
                <a16:creationId xmlns:a16="http://schemas.microsoft.com/office/drawing/2014/main" xmlns="" id="{AF3978C2-85B9-45BA-8DB9-73C0D3B57219}"/>
              </a:ext>
            </a:extLst>
          </p:cNvPr>
          <p:cNvSpPr txBox="1">
            <a:spLocks/>
          </p:cNvSpPr>
          <p:nvPr/>
        </p:nvSpPr>
        <p:spPr>
          <a:xfrm>
            <a:off x="154435" y="6393430"/>
            <a:ext cx="12149802" cy="329184"/>
          </a:xfrm>
          <a:prstGeom prst="rect">
            <a:avLst/>
          </a:prstGeom>
        </p:spPr>
        <p:txBody>
          <a:bodyPr>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n-US" sz="3000" b="1" dirty="0">
                <a:solidFill>
                  <a:schemeClr val="accent1">
                    <a:lumMod val="60000"/>
                    <a:lumOff val="40000"/>
                  </a:schemeClr>
                </a:solidFill>
              </a:rPr>
              <a:t>Dave Hatter</a:t>
            </a:r>
          </a:p>
          <a:p>
            <a:endParaRPr lang="en-US" sz="2800" dirty="0">
              <a:solidFill>
                <a:srgbClr val="F4B325"/>
              </a:solidFill>
            </a:endParaRPr>
          </a:p>
        </p:txBody>
      </p:sp>
      <p:pic>
        <p:nvPicPr>
          <p:cNvPr id="3" name="Picture 2" descr="A picture containing toy&#10;&#10;Description automatically generated">
            <a:extLst>
              <a:ext uri="{FF2B5EF4-FFF2-40B4-BE49-F238E27FC236}">
                <a16:creationId xmlns:a16="http://schemas.microsoft.com/office/drawing/2014/main" xmlns="" id="{3A6DC31D-3870-4F8E-93DB-B7BAAE76A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672" y="785668"/>
            <a:ext cx="8366760" cy="5607762"/>
          </a:xfrm>
          <a:prstGeom prst="rect">
            <a:avLst/>
          </a:prstGeom>
        </p:spPr>
      </p:pic>
    </p:spTree>
    <p:extLst>
      <p:ext uri="{BB962C8B-B14F-4D97-AF65-F5344CB8AC3E}">
        <p14:creationId xmlns:p14="http://schemas.microsoft.com/office/powerpoint/2010/main" val="1734136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xmlns="" id="{F644D987-0998-408C-99F0-8F4815107C48}"/>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Biggest breaches and hacks so far</a:t>
            </a:r>
          </a:p>
        </p:txBody>
      </p:sp>
      <p:pic>
        <p:nvPicPr>
          <p:cNvPr id="4" name="Picture 3">
            <a:extLst>
              <a:ext uri="{FF2B5EF4-FFF2-40B4-BE49-F238E27FC236}">
                <a16:creationId xmlns:a16="http://schemas.microsoft.com/office/drawing/2014/main" xmlns="" id="{45462384-20B6-4237-B0C0-67E80821ACBE}"/>
              </a:ext>
            </a:extLst>
          </p:cNvPr>
          <p:cNvPicPr>
            <a:picLocks noChangeAspect="1"/>
          </p:cNvPicPr>
          <p:nvPr/>
        </p:nvPicPr>
        <p:blipFill>
          <a:blip r:embed="rId3"/>
          <a:stretch>
            <a:fillRect/>
          </a:stretch>
        </p:blipFill>
        <p:spPr>
          <a:xfrm>
            <a:off x="0" y="922946"/>
            <a:ext cx="12192000" cy="5935054"/>
          </a:xfrm>
          <a:prstGeom prst="rect">
            <a:avLst/>
          </a:prstGeom>
        </p:spPr>
      </p:pic>
      <p:sp>
        <p:nvSpPr>
          <p:cNvPr id="5" name="Rectangle 4">
            <a:extLst>
              <a:ext uri="{FF2B5EF4-FFF2-40B4-BE49-F238E27FC236}">
                <a16:creationId xmlns:a16="http://schemas.microsoft.com/office/drawing/2014/main" xmlns="" id="{F382B9CC-8D3B-4158-9ECE-0CE8B56FE74A}"/>
              </a:ext>
            </a:extLst>
          </p:cNvPr>
          <p:cNvSpPr/>
          <p:nvPr/>
        </p:nvSpPr>
        <p:spPr>
          <a:xfrm>
            <a:off x="0" y="5926866"/>
            <a:ext cx="4240263" cy="230832"/>
          </a:xfrm>
          <a:prstGeom prst="rect">
            <a:avLst/>
          </a:prstGeom>
        </p:spPr>
        <p:txBody>
          <a:bodyPr wrap="none">
            <a:spAutoFit/>
          </a:bodyPr>
          <a:lstStyle/>
          <a:p>
            <a:r>
              <a:rPr lang="en-US" sz="900" dirty="0">
                <a:solidFill>
                  <a:srgbClr val="F4B325"/>
                </a:solidFill>
              </a:rPr>
              <a:t>https://informationisbeautiful.net/visualizations/worlds-biggest-data-breaches-hacks/</a:t>
            </a:r>
          </a:p>
        </p:txBody>
      </p:sp>
    </p:spTree>
    <p:extLst>
      <p:ext uri="{BB962C8B-B14F-4D97-AF65-F5344CB8AC3E}">
        <p14:creationId xmlns:p14="http://schemas.microsoft.com/office/powerpoint/2010/main" val="9205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Data is increasingly valuable</a:t>
            </a:r>
          </a:p>
        </p:txBody>
      </p:sp>
      <p:pic>
        <p:nvPicPr>
          <p:cNvPr id="2" name="Picture 1">
            <a:extLst>
              <a:ext uri="{FF2B5EF4-FFF2-40B4-BE49-F238E27FC236}">
                <a16:creationId xmlns:a16="http://schemas.microsoft.com/office/drawing/2014/main" xmlns="" id="{991EAAE0-DCBD-4A21-8338-319BCDDE8177}"/>
              </a:ext>
            </a:extLst>
          </p:cNvPr>
          <p:cNvPicPr>
            <a:picLocks noChangeAspect="1"/>
          </p:cNvPicPr>
          <p:nvPr/>
        </p:nvPicPr>
        <p:blipFill>
          <a:blip r:embed="rId3"/>
          <a:stretch>
            <a:fillRect/>
          </a:stretch>
        </p:blipFill>
        <p:spPr>
          <a:xfrm>
            <a:off x="65313" y="922945"/>
            <a:ext cx="5869143" cy="5151284"/>
          </a:xfrm>
          <a:prstGeom prst="rect">
            <a:avLst/>
          </a:prstGeom>
        </p:spPr>
      </p:pic>
      <p:pic>
        <p:nvPicPr>
          <p:cNvPr id="4" name="Picture 3">
            <a:extLst>
              <a:ext uri="{FF2B5EF4-FFF2-40B4-BE49-F238E27FC236}">
                <a16:creationId xmlns:a16="http://schemas.microsoft.com/office/drawing/2014/main" xmlns="" id="{319B0134-C4C2-4A5D-8AAC-82A62E1645F5}"/>
              </a:ext>
            </a:extLst>
          </p:cNvPr>
          <p:cNvPicPr>
            <a:picLocks noChangeAspect="1"/>
          </p:cNvPicPr>
          <p:nvPr/>
        </p:nvPicPr>
        <p:blipFill>
          <a:blip r:embed="rId4"/>
          <a:stretch>
            <a:fillRect/>
          </a:stretch>
        </p:blipFill>
        <p:spPr>
          <a:xfrm>
            <a:off x="5998464" y="922945"/>
            <a:ext cx="6193536" cy="5151284"/>
          </a:xfrm>
          <a:prstGeom prst="rect">
            <a:avLst/>
          </a:prstGeom>
        </p:spPr>
      </p:pic>
    </p:spTree>
    <p:extLst>
      <p:ext uri="{BB962C8B-B14F-4D97-AF65-F5344CB8AC3E}">
        <p14:creationId xmlns:p14="http://schemas.microsoft.com/office/powerpoint/2010/main" val="3833187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Who does Amazon Own?</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862098"/>
            <a:ext cx="12192000" cy="5978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rPr>
              <a:t>AWS</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rPr>
              <a:t>Whole Foods</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Ring</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Zappos</a:t>
            </a:r>
          </a:p>
          <a:p>
            <a:pPr>
              <a:lnSpc>
                <a:spcPct val="100000"/>
              </a:lnSpc>
              <a:buClr>
                <a:schemeClr val="tx1"/>
              </a:buClr>
              <a:buFont typeface="Wingdings" panose="05000000000000000000" pitchFamily="2" charset="2"/>
              <a:buChar char="§"/>
            </a:pPr>
            <a:r>
              <a:rPr lang="en-US" sz="3000" b="1" dirty="0" err="1">
                <a:solidFill>
                  <a:schemeClr val="accent1">
                    <a:lumMod val="60000"/>
                    <a:lumOff val="40000"/>
                  </a:schemeClr>
                </a:solidFill>
                <a:latin typeface="Segoe UI Light" panose="020B0502040204020203" pitchFamily="34" charset="0"/>
                <a:ea typeface="+mj-ea"/>
                <a:cs typeface="+mj-cs"/>
              </a:rPr>
              <a:t>PillPack</a:t>
            </a:r>
            <a:endParaRPr lang="en-US" sz="3000" b="1" dirty="0">
              <a:solidFill>
                <a:schemeClr val="accent1">
                  <a:lumMod val="60000"/>
                  <a:lumOff val="40000"/>
                </a:schemeClr>
              </a:solidFill>
              <a:latin typeface="Segoe UI Light" panose="020B0502040204020203" pitchFamily="34" charset="0"/>
              <a:ea typeface="+mj-ea"/>
              <a:cs typeface="+mj-cs"/>
            </a:endParaRP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Twitch</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Kiva</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Audible</a:t>
            </a:r>
          </a:p>
        </p:txBody>
      </p:sp>
      <p:pic>
        <p:nvPicPr>
          <p:cNvPr id="2" name="Picture 1">
            <a:extLst>
              <a:ext uri="{FF2B5EF4-FFF2-40B4-BE49-F238E27FC236}">
                <a16:creationId xmlns:a16="http://schemas.microsoft.com/office/drawing/2014/main" xmlns="" id="{3F56764E-68D5-443D-8331-75CB9DD32C1B}"/>
              </a:ext>
            </a:extLst>
          </p:cNvPr>
          <p:cNvPicPr>
            <a:picLocks noChangeAspect="1"/>
          </p:cNvPicPr>
          <p:nvPr/>
        </p:nvPicPr>
        <p:blipFill>
          <a:blip r:embed="rId3"/>
          <a:stretch>
            <a:fillRect/>
          </a:stretch>
        </p:blipFill>
        <p:spPr>
          <a:xfrm>
            <a:off x="2734056" y="900542"/>
            <a:ext cx="9300695" cy="2911152"/>
          </a:xfrm>
          <a:prstGeom prst="rect">
            <a:avLst/>
          </a:prstGeom>
        </p:spPr>
      </p:pic>
      <p:pic>
        <p:nvPicPr>
          <p:cNvPr id="5" name="Picture 4">
            <a:extLst>
              <a:ext uri="{FF2B5EF4-FFF2-40B4-BE49-F238E27FC236}">
                <a16:creationId xmlns:a16="http://schemas.microsoft.com/office/drawing/2014/main" xmlns="" id="{B58FE99C-D454-466C-BA68-289C5146F1D7}"/>
              </a:ext>
            </a:extLst>
          </p:cNvPr>
          <p:cNvPicPr>
            <a:picLocks noChangeAspect="1"/>
          </p:cNvPicPr>
          <p:nvPr/>
        </p:nvPicPr>
        <p:blipFill>
          <a:blip r:embed="rId4"/>
          <a:stretch>
            <a:fillRect/>
          </a:stretch>
        </p:blipFill>
        <p:spPr>
          <a:xfrm>
            <a:off x="2670048" y="3988416"/>
            <a:ext cx="9364703" cy="2495550"/>
          </a:xfrm>
          <a:prstGeom prst="rect">
            <a:avLst/>
          </a:prstGeom>
        </p:spPr>
      </p:pic>
    </p:spTree>
    <p:extLst>
      <p:ext uri="{BB962C8B-B14F-4D97-AF65-F5344CB8AC3E}">
        <p14:creationId xmlns:p14="http://schemas.microsoft.com/office/powerpoint/2010/main" val="3856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Who does Alphabet (Google) Own?</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862098"/>
            <a:ext cx="12192000" cy="5978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Android</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Blogger</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Docs</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Fitbit</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Gmail</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Picasa</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Nest</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YouTube</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rPr>
              <a:t>Boston Dynamics</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Zagat</a:t>
            </a:r>
          </a:p>
        </p:txBody>
      </p:sp>
      <p:pic>
        <p:nvPicPr>
          <p:cNvPr id="3" name="Picture 2">
            <a:extLst>
              <a:ext uri="{FF2B5EF4-FFF2-40B4-BE49-F238E27FC236}">
                <a16:creationId xmlns:a16="http://schemas.microsoft.com/office/drawing/2014/main" xmlns="" id="{EB7622E9-F3AA-4B61-80F0-99575F69B81A}"/>
              </a:ext>
            </a:extLst>
          </p:cNvPr>
          <p:cNvPicPr>
            <a:picLocks noChangeAspect="1"/>
          </p:cNvPicPr>
          <p:nvPr/>
        </p:nvPicPr>
        <p:blipFill>
          <a:blip r:embed="rId3"/>
          <a:stretch>
            <a:fillRect/>
          </a:stretch>
        </p:blipFill>
        <p:spPr>
          <a:xfrm>
            <a:off x="2036965" y="1172152"/>
            <a:ext cx="10028075" cy="4305104"/>
          </a:xfrm>
          <a:prstGeom prst="rect">
            <a:avLst/>
          </a:prstGeom>
        </p:spPr>
      </p:pic>
    </p:spTree>
    <p:extLst>
      <p:ext uri="{BB962C8B-B14F-4D97-AF65-F5344CB8AC3E}">
        <p14:creationId xmlns:p14="http://schemas.microsoft.com/office/powerpoint/2010/main" val="10439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Who does Facebook Own?</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862098"/>
            <a:ext cx="12192000" cy="5978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Instagram</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WhatsApp</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Oculus VR</a:t>
            </a:r>
          </a:p>
        </p:txBody>
      </p:sp>
      <p:pic>
        <p:nvPicPr>
          <p:cNvPr id="3" name="Picture 2">
            <a:extLst>
              <a:ext uri="{FF2B5EF4-FFF2-40B4-BE49-F238E27FC236}">
                <a16:creationId xmlns:a16="http://schemas.microsoft.com/office/drawing/2014/main" xmlns="" id="{4FE820B9-EF2D-4D49-8072-C46B2892252C}"/>
              </a:ext>
            </a:extLst>
          </p:cNvPr>
          <p:cNvPicPr>
            <a:picLocks noChangeAspect="1"/>
          </p:cNvPicPr>
          <p:nvPr/>
        </p:nvPicPr>
        <p:blipFill>
          <a:blip r:embed="rId3"/>
          <a:stretch>
            <a:fillRect/>
          </a:stretch>
        </p:blipFill>
        <p:spPr>
          <a:xfrm>
            <a:off x="2201934" y="926106"/>
            <a:ext cx="9859002" cy="5421182"/>
          </a:xfrm>
          <a:prstGeom prst="rect">
            <a:avLst/>
          </a:prstGeom>
        </p:spPr>
      </p:pic>
    </p:spTree>
    <p:extLst>
      <p:ext uri="{BB962C8B-B14F-4D97-AF65-F5344CB8AC3E}">
        <p14:creationId xmlns:p14="http://schemas.microsoft.com/office/powerpoint/2010/main" val="113437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xmlns="" id="{4DAEF2DA-A8DB-4384-9CF6-0763EF910DCB}"/>
              </a:ext>
            </a:extLst>
          </p:cNvPr>
          <p:cNvSpPr txBox="1">
            <a:spLocks/>
          </p:cNvSpPr>
          <p:nvPr/>
        </p:nvSpPr>
        <p:spPr>
          <a:xfrm>
            <a:off x="0" y="17584"/>
            <a:ext cx="12192000" cy="928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What your devices know about you</a:t>
            </a:r>
          </a:p>
        </p:txBody>
      </p:sp>
      <p:sp>
        <p:nvSpPr>
          <p:cNvPr id="2" name="Rectangle 1">
            <a:extLst>
              <a:ext uri="{FF2B5EF4-FFF2-40B4-BE49-F238E27FC236}">
                <a16:creationId xmlns:a16="http://schemas.microsoft.com/office/drawing/2014/main" xmlns="" id="{D5542B78-C0B8-47BA-9DDD-26AB314EB306}"/>
              </a:ext>
            </a:extLst>
          </p:cNvPr>
          <p:cNvSpPr/>
          <p:nvPr/>
        </p:nvSpPr>
        <p:spPr>
          <a:xfrm>
            <a:off x="0" y="6627168"/>
            <a:ext cx="2068195" cy="230832"/>
          </a:xfrm>
          <a:prstGeom prst="rect">
            <a:avLst/>
          </a:prstGeom>
        </p:spPr>
        <p:txBody>
          <a:bodyPr wrap="none">
            <a:spAutoFit/>
          </a:bodyPr>
          <a:lstStyle/>
          <a:p>
            <a:r>
              <a:rPr lang="en-US" sz="900" dirty="0"/>
              <a:t>https://www.thecybersecurityhub.com/</a:t>
            </a:r>
          </a:p>
        </p:txBody>
      </p:sp>
      <p:pic>
        <p:nvPicPr>
          <p:cNvPr id="5" name="Picture 4">
            <a:extLst>
              <a:ext uri="{FF2B5EF4-FFF2-40B4-BE49-F238E27FC236}">
                <a16:creationId xmlns:a16="http://schemas.microsoft.com/office/drawing/2014/main" xmlns="" id="{C3EB5DA1-B5F4-4189-8604-C689E22E6649}"/>
              </a:ext>
            </a:extLst>
          </p:cNvPr>
          <p:cNvPicPr>
            <a:picLocks noChangeAspect="1"/>
          </p:cNvPicPr>
          <p:nvPr/>
        </p:nvPicPr>
        <p:blipFill>
          <a:blip r:embed="rId3"/>
          <a:stretch>
            <a:fillRect/>
          </a:stretch>
        </p:blipFill>
        <p:spPr>
          <a:xfrm>
            <a:off x="-1" y="945824"/>
            <a:ext cx="12174733" cy="5681344"/>
          </a:xfrm>
          <a:prstGeom prst="rect">
            <a:avLst/>
          </a:prstGeom>
        </p:spPr>
      </p:pic>
    </p:spTree>
    <p:extLst>
      <p:ext uri="{BB962C8B-B14F-4D97-AF65-F5344CB8AC3E}">
        <p14:creationId xmlns:p14="http://schemas.microsoft.com/office/powerpoint/2010/main" val="205769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xmlns="" id="{4DAEF2DA-A8DB-4384-9CF6-0763EF910DCB}"/>
              </a:ext>
            </a:extLst>
          </p:cNvPr>
          <p:cNvSpPr txBox="1">
            <a:spLocks/>
          </p:cNvSpPr>
          <p:nvPr/>
        </p:nvSpPr>
        <p:spPr>
          <a:xfrm>
            <a:off x="0" y="17584"/>
            <a:ext cx="12192000" cy="857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Eliminate the middle man?</a:t>
            </a:r>
          </a:p>
        </p:txBody>
      </p:sp>
      <p:sp>
        <p:nvSpPr>
          <p:cNvPr id="2" name="Rectangle 1">
            <a:extLst>
              <a:ext uri="{FF2B5EF4-FFF2-40B4-BE49-F238E27FC236}">
                <a16:creationId xmlns:a16="http://schemas.microsoft.com/office/drawing/2014/main" xmlns="" id="{D5542B78-C0B8-47BA-9DDD-26AB314EB306}"/>
              </a:ext>
            </a:extLst>
          </p:cNvPr>
          <p:cNvSpPr/>
          <p:nvPr/>
        </p:nvSpPr>
        <p:spPr>
          <a:xfrm>
            <a:off x="0" y="6627168"/>
            <a:ext cx="2068195" cy="230832"/>
          </a:xfrm>
          <a:prstGeom prst="rect">
            <a:avLst/>
          </a:prstGeom>
        </p:spPr>
        <p:txBody>
          <a:bodyPr wrap="none">
            <a:spAutoFit/>
          </a:bodyPr>
          <a:lstStyle/>
          <a:p>
            <a:r>
              <a:rPr lang="en-US" sz="900" dirty="0"/>
              <a:t>https://www.thecybersecurityhub.com/</a:t>
            </a:r>
          </a:p>
        </p:txBody>
      </p:sp>
      <p:pic>
        <p:nvPicPr>
          <p:cNvPr id="6" name="Picture 5" descr="A picture containing clock&#10;&#10;Description automatically generated">
            <a:extLst>
              <a:ext uri="{FF2B5EF4-FFF2-40B4-BE49-F238E27FC236}">
                <a16:creationId xmlns:a16="http://schemas.microsoft.com/office/drawing/2014/main" xmlns="" id="{BE9C68F4-1303-4AAE-9B8D-20E56E674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5184"/>
            <a:ext cx="12192000" cy="5982816"/>
          </a:xfrm>
          <a:prstGeom prst="rect">
            <a:avLst/>
          </a:prstGeom>
        </p:spPr>
      </p:pic>
    </p:spTree>
    <p:extLst>
      <p:ext uri="{BB962C8B-B14F-4D97-AF65-F5344CB8AC3E}">
        <p14:creationId xmlns:p14="http://schemas.microsoft.com/office/powerpoint/2010/main" val="91360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xmlns="" id="{4C42204F-6952-4122-9CB7-FF2656EB274E}"/>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Internet of Things (IoT) background</a:t>
            </a:r>
          </a:p>
        </p:txBody>
      </p:sp>
      <p:sp>
        <p:nvSpPr>
          <p:cNvPr id="4" name="Subtitle 4">
            <a:extLst>
              <a:ext uri="{FF2B5EF4-FFF2-40B4-BE49-F238E27FC236}">
                <a16:creationId xmlns:a16="http://schemas.microsoft.com/office/drawing/2014/main" xmlns="" id="{EA6E68F0-9126-4460-A256-4DEED0BAE988}"/>
              </a:ext>
            </a:extLst>
          </p:cNvPr>
          <p:cNvSpPr txBox="1">
            <a:spLocks/>
          </p:cNvSpPr>
          <p:nvPr/>
        </p:nvSpPr>
        <p:spPr>
          <a:xfrm>
            <a:off x="0" y="957129"/>
            <a:ext cx="12192000" cy="5900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pPr>
            <a:r>
              <a:rPr lang="en-US" sz="3200" b="1" dirty="0">
                <a:solidFill>
                  <a:schemeClr val="accent1">
                    <a:lumMod val="60000"/>
                    <a:lumOff val="40000"/>
                  </a:schemeClr>
                </a:solidFill>
                <a:latin typeface="Segoe UI Light" panose="020B0502040204020203" pitchFamily="34" charset="0"/>
                <a:ea typeface="+mj-ea"/>
                <a:cs typeface="+mj-cs"/>
              </a:rPr>
              <a:t>“The Internet of Things (IoT) refers to the capability of everyday devices to connect to other devices and people through the existing Internet infrastructure. Devices connect and communicate in many ways. They are able to communicate with consumers, collect and transmit data to companies, and compile large amounts of data for third parties.” – EPIC</a:t>
            </a:r>
          </a:p>
          <a:p>
            <a:pPr marL="228600" lvl="1">
              <a:lnSpc>
                <a:spcPct val="100000"/>
              </a:lnSpc>
              <a:spcBef>
                <a:spcPts val="1000"/>
              </a:spcBef>
              <a:buClr>
                <a:schemeClr val="tx1"/>
              </a:buClr>
              <a:buSzPct val="75000"/>
              <a:buFont typeface="Wingdings" panose="05000000000000000000" pitchFamily="2" charset="2"/>
              <a:buChar char="§"/>
            </a:pPr>
            <a:r>
              <a:rPr lang="en-US" altLang="en-US" sz="3200" b="1" dirty="0">
                <a:solidFill>
                  <a:schemeClr val="accent1">
                    <a:lumMod val="60000"/>
                    <a:lumOff val="40000"/>
                  </a:schemeClr>
                </a:solidFill>
                <a:latin typeface="Segoe UI Light" panose="020B0502040204020203" pitchFamily="34" charset="0"/>
                <a:ea typeface="+mj-ea"/>
                <a:cs typeface="+mj-cs"/>
              </a:rPr>
              <a:t>In 1982 the first device connected to the Internet was a Coca-Cola vending machine that could control the temperature of the machine and keep track of inventory</a:t>
            </a:r>
          </a:p>
          <a:p>
            <a:pPr marL="228600" lvl="1">
              <a:lnSpc>
                <a:spcPct val="100000"/>
              </a:lnSpc>
              <a:spcBef>
                <a:spcPts val="1000"/>
              </a:spcBef>
              <a:buClr>
                <a:schemeClr val="tx1"/>
              </a:buClr>
              <a:buSzPct val="75000"/>
              <a:buFont typeface="Wingdings" panose="05000000000000000000" pitchFamily="2" charset="2"/>
              <a:buChar char="§"/>
            </a:pPr>
            <a:r>
              <a:rPr lang="en-US" altLang="en-US" sz="3200" b="1" dirty="0">
                <a:solidFill>
                  <a:schemeClr val="accent1">
                    <a:lumMod val="60000"/>
                    <a:lumOff val="40000"/>
                  </a:schemeClr>
                </a:solidFill>
                <a:latin typeface="Segoe UI Light" panose="020B0502040204020203" pitchFamily="34" charset="0"/>
              </a:rPr>
              <a:t>The term “Internet of Things” was coined by Kevin Ashton in 1999</a:t>
            </a:r>
            <a:endParaRPr lang="en-GB" altLang="en-US" sz="3200" b="1" dirty="0">
              <a:solidFill>
                <a:schemeClr val="accent1">
                  <a:lumMod val="60000"/>
                  <a:lumOff val="40000"/>
                </a:schemeClr>
              </a:solidFill>
              <a:latin typeface="Segoe UI Light" panose="020B0502040204020203" pitchFamily="34" charset="0"/>
            </a:endParaRPr>
          </a:p>
          <a:p>
            <a:pPr marL="228600" lvl="1">
              <a:lnSpc>
                <a:spcPct val="100000"/>
              </a:lnSpc>
              <a:spcBef>
                <a:spcPts val="1000"/>
              </a:spcBef>
              <a:buClr>
                <a:schemeClr val="tx1"/>
              </a:buClr>
              <a:buSzPct val="75000"/>
              <a:buFont typeface="Wingdings" panose="05000000000000000000" pitchFamily="2" charset="2"/>
              <a:buChar char="§"/>
            </a:pPr>
            <a:endParaRPr lang="en-US" altLang="en-US" sz="3200" b="1" dirty="0">
              <a:solidFill>
                <a:schemeClr val="accent1">
                  <a:lumMod val="60000"/>
                  <a:lumOff val="40000"/>
                </a:schemeClr>
              </a:solidFill>
              <a:latin typeface="Segoe UI Light" panose="020B0502040204020203" pitchFamily="34" charset="0"/>
              <a:ea typeface="+mj-ea"/>
              <a:cs typeface="+mj-cs"/>
            </a:endParaRPr>
          </a:p>
        </p:txBody>
      </p:sp>
    </p:spTree>
    <p:extLst>
      <p:ext uri="{BB962C8B-B14F-4D97-AF65-F5344CB8AC3E}">
        <p14:creationId xmlns:p14="http://schemas.microsoft.com/office/powerpoint/2010/main" val="3358728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55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The attack surface grows daily</a:t>
            </a:r>
          </a:p>
        </p:txBody>
      </p:sp>
      <p:pic>
        <p:nvPicPr>
          <p:cNvPr id="3" name="Picture 2">
            <a:extLst>
              <a:ext uri="{FF2B5EF4-FFF2-40B4-BE49-F238E27FC236}">
                <a16:creationId xmlns:a16="http://schemas.microsoft.com/office/drawing/2014/main" xmlns="" id="{BA840CFD-30E5-4ABE-A76D-56CDBA65E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811"/>
            <a:ext cx="12192000" cy="5867604"/>
          </a:xfrm>
          <a:prstGeom prst="rect">
            <a:avLst/>
          </a:prstGeom>
        </p:spPr>
      </p:pic>
    </p:spTree>
    <p:extLst>
      <p:ext uri="{BB962C8B-B14F-4D97-AF65-F5344CB8AC3E}">
        <p14:creationId xmlns:p14="http://schemas.microsoft.com/office/powerpoint/2010/main" val="2223050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55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The attack surface grows daily</a:t>
            </a:r>
          </a:p>
        </p:txBody>
      </p:sp>
      <p:pic>
        <p:nvPicPr>
          <p:cNvPr id="1026" name="Picture 2" descr="No alternative text description for this image">
            <a:extLst>
              <a:ext uri="{FF2B5EF4-FFF2-40B4-BE49-F238E27FC236}">
                <a16:creationId xmlns:a16="http://schemas.microsoft.com/office/drawing/2014/main" xmlns="" id="{5BED5A21-966A-48EF-A446-9801DBA85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811"/>
            <a:ext cx="12192000" cy="588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779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xmlns="" id="{393B30F3-3FA6-4722-8807-E9CFBDFACF20}"/>
              </a:ext>
            </a:extLst>
          </p:cNvPr>
          <p:cNvSpPr txBox="1">
            <a:spLocks/>
          </p:cNvSpPr>
          <p:nvPr/>
        </p:nvSpPr>
        <p:spPr>
          <a:xfrm>
            <a:off x="0" y="17584"/>
            <a:ext cx="12192000" cy="879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“Doomsday” Dave</a:t>
            </a:r>
          </a:p>
        </p:txBody>
      </p:sp>
      <p:pic>
        <p:nvPicPr>
          <p:cNvPr id="8" name="Picture 7">
            <a:extLst>
              <a:ext uri="{FF2B5EF4-FFF2-40B4-BE49-F238E27FC236}">
                <a16:creationId xmlns:a16="http://schemas.microsoft.com/office/drawing/2014/main" xmlns="" id="{20FE9E0F-4E9A-479D-A858-967FF078FF58}"/>
              </a:ext>
            </a:extLst>
          </p:cNvPr>
          <p:cNvPicPr>
            <a:picLocks noChangeAspect="1"/>
          </p:cNvPicPr>
          <p:nvPr/>
        </p:nvPicPr>
        <p:blipFill>
          <a:blip r:embed="rId2"/>
          <a:stretch>
            <a:fillRect/>
          </a:stretch>
        </p:blipFill>
        <p:spPr>
          <a:xfrm>
            <a:off x="364372" y="986756"/>
            <a:ext cx="4239632" cy="3848418"/>
          </a:xfrm>
          <a:prstGeom prst="rect">
            <a:avLst/>
          </a:prstGeom>
        </p:spPr>
      </p:pic>
      <p:sp>
        <p:nvSpPr>
          <p:cNvPr id="3" name="Rectangle 2">
            <a:extLst>
              <a:ext uri="{FF2B5EF4-FFF2-40B4-BE49-F238E27FC236}">
                <a16:creationId xmlns:a16="http://schemas.microsoft.com/office/drawing/2014/main" xmlns="" id="{85FA4F05-C97B-4CBB-B343-50EDF0D4269D}"/>
              </a:ext>
            </a:extLst>
          </p:cNvPr>
          <p:cNvSpPr/>
          <p:nvPr/>
        </p:nvSpPr>
        <p:spPr>
          <a:xfrm>
            <a:off x="4734789" y="860397"/>
            <a:ext cx="7457211" cy="954107"/>
          </a:xfrm>
          <a:prstGeom prst="rect">
            <a:avLst/>
          </a:prstGeom>
        </p:spPr>
        <p:txBody>
          <a:bodyPr wrap="square">
            <a:spAutoFit/>
          </a:bodyPr>
          <a:lstStyle/>
          <a:p>
            <a:r>
              <a:rPr lang="en-US" sz="2800" b="1" dirty="0">
                <a:solidFill>
                  <a:schemeClr val="accent1">
                    <a:lumMod val="60000"/>
                    <a:lumOff val="40000"/>
                  </a:schemeClr>
                </a:solidFill>
                <a:latin typeface="Segoe UI Light" panose="020B0502040204020203" pitchFamily="34" charset="0"/>
              </a:rPr>
              <a:t>“Privacy is one of the biggest problems in this </a:t>
            </a:r>
            <a:br>
              <a:rPr lang="en-US" sz="2800" b="1" dirty="0">
                <a:solidFill>
                  <a:schemeClr val="accent1">
                    <a:lumMod val="60000"/>
                    <a:lumOff val="40000"/>
                  </a:schemeClr>
                </a:solidFill>
                <a:latin typeface="Segoe UI Light" panose="020B0502040204020203" pitchFamily="34" charset="0"/>
              </a:rPr>
            </a:br>
            <a:r>
              <a:rPr lang="en-US" sz="2800" b="1" dirty="0">
                <a:solidFill>
                  <a:schemeClr val="accent1">
                    <a:lumMod val="60000"/>
                    <a:lumOff val="40000"/>
                  </a:schemeClr>
                </a:solidFill>
                <a:latin typeface="Segoe UI Light" panose="020B0502040204020203" pitchFamily="34" charset="0"/>
              </a:rPr>
              <a:t> new electronic age”  – Andy Grove</a:t>
            </a:r>
            <a:endParaRPr lang="en-US" sz="2800" b="1" dirty="0"/>
          </a:p>
        </p:txBody>
      </p:sp>
      <p:sp>
        <p:nvSpPr>
          <p:cNvPr id="9" name="Rectangle 8">
            <a:extLst>
              <a:ext uri="{FF2B5EF4-FFF2-40B4-BE49-F238E27FC236}">
                <a16:creationId xmlns:a16="http://schemas.microsoft.com/office/drawing/2014/main" xmlns="" id="{2603A2A1-840E-4323-8AD5-735F366EA9B0}"/>
              </a:ext>
            </a:extLst>
          </p:cNvPr>
          <p:cNvSpPr/>
          <p:nvPr/>
        </p:nvSpPr>
        <p:spPr>
          <a:xfrm>
            <a:off x="4734789" y="2096496"/>
            <a:ext cx="7353579" cy="3539430"/>
          </a:xfrm>
          <a:prstGeom prst="rect">
            <a:avLst/>
          </a:prstGeom>
        </p:spPr>
        <p:txBody>
          <a:bodyPr wrap="square">
            <a:spAutoFit/>
          </a:bodyPr>
          <a:lstStyle/>
          <a:p>
            <a:r>
              <a:rPr lang="en-US" sz="2800" b="1" dirty="0">
                <a:solidFill>
                  <a:schemeClr val="accent1">
                    <a:lumMod val="60000"/>
                    <a:lumOff val="40000"/>
                  </a:schemeClr>
                </a:solidFill>
                <a:latin typeface="Segoe UI Light" panose="020B0502040204020203" pitchFamily="34" charset="0"/>
              </a:rPr>
              <a:t>“We believe the customer should be in control of their own information. You might like these so-called free services, but we don’t think they’re worth having your email, your search history and now even your family photos data mined and sold off for God knows what advertising purpose. And we think some day, customers will see this for what it is.” – Tim Cook</a:t>
            </a:r>
          </a:p>
        </p:txBody>
      </p:sp>
      <p:sp>
        <p:nvSpPr>
          <p:cNvPr id="10" name="Rectangle 9">
            <a:extLst>
              <a:ext uri="{FF2B5EF4-FFF2-40B4-BE49-F238E27FC236}">
                <a16:creationId xmlns:a16="http://schemas.microsoft.com/office/drawing/2014/main" xmlns="" id="{905F3225-8B27-430F-AB3D-3E114B87C9B3}"/>
              </a:ext>
            </a:extLst>
          </p:cNvPr>
          <p:cNvSpPr/>
          <p:nvPr/>
        </p:nvSpPr>
        <p:spPr>
          <a:xfrm>
            <a:off x="137160" y="5677654"/>
            <a:ext cx="11951208" cy="954107"/>
          </a:xfrm>
          <a:prstGeom prst="rect">
            <a:avLst/>
          </a:prstGeom>
        </p:spPr>
        <p:txBody>
          <a:bodyPr wrap="square">
            <a:spAutoFit/>
          </a:bodyPr>
          <a:lstStyle/>
          <a:p>
            <a:r>
              <a:rPr lang="en-US" sz="2800" b="1" dirty="0">
                <a:solidFill>
                  <a:schemeClr val="accent1">
                    <a:lumMod val="60000"/>
                    <a:lumOff val="40000"/>
                  </a:schemeClr>
                </a:solidFill>
                <a:latin typeface="Segoe UI Light" panose="020B0502040204020203" pitchFamily="34" charset="0"/>
              </a:rPr>
              <a:t>If you’re not paying with money, you’re paying with data. You’re the product NOT the customer</a:t>
            </a:r>
          </a:p>
        </p:txBody>
      </p:sp>
    </p:spTree>
    <p:extLst>
      <p:ext uri="{BB962C8B-B14F-4D97-AF65-F5344CB8AC3E}">
        <p14:creationId xmlns:p14="http://schemas.microsoft.com/office/powerpoint/2010/main" val="4065470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27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The attack surface grows daily</a:t>
            </a:r>
          </a:p>
        </p:txBody>
      </p:sp>
      <p:pic>
        <p:nvPicPr>
          <p:cNvPr id="2" name="Picture 1">
            <a:extLst>
              <a:ext uri="{FF2B5EF4-FFF2-40B4-BE49-F238E27FC236}">
                <a16:creationId xmlns:a16="http://schemas.microsoft.com/office/drawing/2014/main" xmlns="" id="{91A8D603-9CB4-4850-BEBA-3400E9BBA412}"/>
              </a:ext>
            </a:extLst>
          </p:cNvPr>
          <p:cNvPicPr>
            <a:picLocks noChangeAspect="1"/>
          </p:cNvPicPr>
          <p:nvPr/>
        </p:nvPicPr>
        <p:blipFill>
          <a:blip r:embed="rId3"/>
          <a:stretch>
            <a:fillRect/>
          </a:stretch>
        </p:blipFill>
        <p:spPr>
          <a:xfrm>
            <a:off x="0" y="882595"/>
            <a:ext cx="12192000" cy="5957820"/>
          </a:xfrm>
          <a:prstGeom prst="rect">
            <a:avLst/>
          </a:prstGeom>
        </p:spPr>
      </p:pic>
    </p:spTree>
    <p:extLst>
      <p:ext uri="{BB962C8B-B14F-4D97-AF65-F5344CB8AC3E}">
        <p14:creationId xmlns:p14="http://schemas.microsoft.com/office/powerpoint/2010/main" val="2155814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E4C46FD-F684-4275-9D48-C67D241EA6FB}"/>
              </a:ext>
            </a:extLst>
          </p:cNvPr>
          <p:cNvSpPr/>
          <p:nvPr/>
        </p:nvSpPr>
        <p:spPr>
          <a:xfrm>
            <a:off x="73152" y="922945"/>
            <a:ext cx="12118848" cy="5765681"/>
          </a:xfrm>
          <a:prstGeom prst="rect">
            <a:avLst/>
          </a:prstGeom>
        </p:spPr>
        <p:txBody>
          <a:bodyPr wrap="square">
            <a:spAutoFit/>
          </a:bodyPr>
          <a:lstStyle/>
          <a:p>
            <a:pPr marL="228600" lvl="1" indent="-228600" defTabSz="914400" fontAlgn="ctr">
              <a:spcBef>
                <a:spcPts val="1000"/>
              </a:spcBef>
              <a:buClr>
                <a:schemeClr val="tx1"/>
              </a:buClr>
              <a:buSzPct val="75000"/>
              <a:buFont typeface="Wingdings" panose="05000000000000000000" pitchFamily="2" charset="2"/>
              <a:buChar char="§"/>
            </a:pPr>
            <a:r>
              <a:rPr lang="en-US" sz="4400" b="1" dirty="0" err="1">
                <a:solidFill>
                  <a:schemeClr val="accent1">
                    <a:lumMod val="60000"/>
                    <a:lumOff val="40000"/>
                  </a:schemeClr>
                </a:solidFill>
                <a:latin typeface="Segoe UI Light" panose="020B0502040204020203" pitchFamily="34" charset="0"/>
              </a:rPr>
              <a:t>Mikko</a:t>
            </a:r>
            <a:r>
              <a:rPr lang="en-US" sz="4400" b="1" dirty="0">
                <a:solidFill>
                  <a:schemeClr val="accent1">
                    <a:lumMod val="60000"/>
                    <a:lumOff val="40000"/>
                  </a:schemeClr>
                </a:solidFill>
                <a:latin typeface="Segoe UI Light" panose="020B0502040204020203" pitchFamily="34" charset="0"/>
              </a:rPr>
              <a:t> </a:t>
            </a:r>
            <a:r>
              <a:rPr lang="en-US" sz="4400" b="1" dirty="0" err="1">
                <a:solidFill>
                  <a:schemeClr val="accent1">
                    <a:lumMod val="60000"/>
                    <a:lumOff val="40000"/>
                  </a:schemeClr>
                </a:solidFill>
                <a:latin typeface="Segoe UI Light" panose="020B0502040204020203" pitchFamily="34" charset="0"/>
              </a:rPr>
              <a:t>Hyppönen</a:t>
            </a:r>
            <a:r>
              <a:rPr lang="en-US" sz="4400" b="1" dirty="0">
                <a:solidFill>
                  <a:schemeClr val="accent1">
                    <a:lumMod val="60000"/>
                    <a:lumOff val="40000"/>
                  </a:schemeClr>
                </a:solidFill>
                <a:latin typeface="Segoe UI Light" panose="020B0502040204020203" pitchFamily="34" charset="0"/>
              </a:rPr>
              <a:t>, CTO at F-Secure said the IoT revolution is "taking everything else online" and eventually "anything that uses electricity will be online"</a:t>
            </a:r>
          </a:p>
          <a:p>
            <a:pPr marL="228600" lvl="1" indent="-228600" defTabSz="914400" fontAlgn="ctr">
              <a:spcBef>
                <a:spcPts val="1000"/>
              </a:spcBef>
              <a:buClr>
                <a:schemeClr val="tx1"/>
              </a:buClr>
              <a:buSzPct val="75000"/>
              <a:buFont typeface="Wingdings" panose="05000000000000000000" pitchFamily="2" charset="2"/>
              <a:buChar char="§"/>
            </a:pPr>
            <a:r>
              <a:rPr lang="en-US" sz="4400" b="1" dirty="0" err="1">
                <a:solidFill>
                  <a:schemeClr val="accent1">
                    <a:lumMod val="60000"/>
                    <a:lumOff val="40000"/>
                  </a:schemeClr>
                </a:solidFill>
                <a:latin typeface="Segoe UI Light" panose="020B0502040204020203" pitchFamily="34" charset="0"/>
              </a:rPr>
              <a:t>Hyppönen</a:t>
            </a:r>
            <a:r>
              <a:rPr lang="en-US" sz="4400" b="1" dirty="0">
                <a:solidFill>
                  <a:schemeClr val="accent1">
                    <a:lumMod val="60000"/>
                    <a:lumOff val="40000"/>
                  </a:schemeClr>
                </a:solidFill>
                <a:latin typeface="Segoe UI Light" panose="020B0502040204020203" pitchFamily="34" charset="0"/>
              </a:rPr>
              <a:t> </a:t>
            </a:r>
            <a:r>
              <a:rPr lang="en-US" sz="4400" b="1" dirty="0">
                <a:solidFill>
                  <a:schemeClr val="accent1">
                    <a:lumMod val="60000"/>
                    <a:lumOff val="40000"/>
                  </a:schemeClr>
                </a:solidFill>
                <a:latin typeface="Segoe UI Light" panose="020B0502040204020203" pitchFamily="34" charset="0"/>
                <a:ea typeface="+mj-ea"/>
                <a:cs typeface="+mj-cs"/>
              </a:rPr>
              <a:t>warned about the proliferation of IoT devices: "What’s happening right now, around us, I guess would be characterized as IT asbestos“</a:t>
            </a:r>
          </a:p>
          <a:p>
            <a:pPr marL="228600" lvl="1" indent="-228600" defTabSz="914400" fontAlgn="ctr">
              <a:spcBef>
                <a:spcPts val="1000"/>
              </a:spcBef>
              <a:buClr>
                <a:schemeClr val="tx1"/>
              </a:buClr>
              <a:buSzPct val="75000"/>
              <a:buFont typeface="Wingdings" panose="05000000000000000000" pitchFamily="2" charset="2"/>
              <a:buChar char="§"/>
            </a:pPr>
            <a:r>
              <a:rPr lang="en-US" sz="4400" b="1" dirty="0">
                <a:solidFill>
                  <a:schemeClr val="accent1">
                    <a:lumMod val="60000"/>
                    <a:lumOff val="40000"/>
                  </a:schemeClr>
                </a:solidFill>
                <a:latin typeface="Segoe UI Light" panose="020B0502040204020203" pitchFamily="34" charset="0"/>
                <a:ea typeface="+mj-ea"/>
                <a:cs typeface="+mj-cs"/>
              </a:rPr>
              <a:t>D2: Disconnect and discard</a:t>
            </a:r>
          </a:p>
        </p:txBody>
      </p:sp>
      <p:sp>
        <p:nvSpPr>
          <p:cNvPr id="3" name="Subtitle 4">
            <a:extLst>
              <a:ext uri="{FF2B5EF4-FFF2-40B4-BE49-F238E27FC236}">
                <a16:creationId xmlns:a16="http://schemas.microsoft.com/office/drawing/2014/main" xmlns="" id="{B76927FA-FFAA-4455-AC65-C2718C6AAA54}"/>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IoT = Asbestos</a:t>
            </a:r>
          </a:p>
        </p:txBody>
      </p:sp>
    </p:spTree>
    <p:extLst>
      <p:ext uri="{BB962C8B-B14F-4D97-AF65-F5344CB8AC3E}">
        <p14:creationId xmlns:p14="http://schemas.microsoft.com/office/powerpoint/2010/main" val="4289207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Glossary</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862098"/>
            <a:ext cx="12192000" cy="5978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rPr>
              <a:t>Cookies: files dropped by websites to track you</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rPr>
              <a:t>Web beacons: covert tracking mechanism for websites</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Browser fingerprinting: A technique to identify you based on unique characteristics of your device</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Encryption: encoding data to make </a:t>
            </a:r>
            <a:r>
              <a:rPr lang="en-US" sz="3000" b="1" dirty="0" err="1">
                <a:solidFill>
                  <a:schemeClr val="accent1">
                    <a:lumMod val="60000"/>
                    <a:lumOff val="40000"/>
                  </a:schemeClr>
                </a:solidFill>
                <a:latin typeface="Segoe UI Light" panose="020B0502040204020203" pitchFamily="34" charset="0"/>
                <a:ea typeface="+mj-ea"/>
                <a:cs typeface="+mj-cs"/>
              </a:rPr>
              <a:t>ir</a:t>
            </a:r>
            <a:r>
              <a:rPr lang="en-US" sz="3000" b="1" dirty="0">
                <a:solidFill>
                  <a:schemeClr val="accent1">
                    <a:lumMod val="60000"/>
                    <a:lumOff val="40000"/>
                  </a:schemeClr>
                </a:solidFill>
                <a:latin typeface="Segoe UI Light" panose="020B0502040204020203" pitchFamily="34" charset="0"/>
                <a:ea typeface="+mj-ea"/>
                <a:cs typeface="+mj-cs"/>
              </a:rPr>
              <a:t> undecipherable without a key</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VPN: Virtual Private Network</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Data exhaust: Data emitted from systems you use</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Digital Footprint: information available about you</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OSINT: Open Source intelligence</a:t>
            </a:r>
          </a:p>
          <a:p>
            <a:pPr>
              <a:lnSpc>
                <a:spcPct val="100000"/>
              </a:lnSpc>
              <a:buClr>
                <a:schemeClr val="tx1"/>
              </a:buClr>
              <a:buFont typeface="Wingdings" panose="05000000000000000000" pitchFamily="2" charset="2"/>
              <a:buChar char="§"/>
            </a:pPr>
            <a:r>
              <a:rPr lang="en-US" sz="3000" b="1" dirty="0">
                <a:solidFill>
                  <a:schemeClr val="accent1">
                    <a:lumMod val="60000"/>
                    <a:lumOff val="40000"/>
                  </a:schemeClr>
                </a:solidFill>
                <a:latin typeface="Segoe UI Light" panose="020B0502040204020203" pitchFamily="34" charset="0"/>
                <a:ea typeface="+mj-ea"/>
                <a:cs typeface="+mj-cs"/>
              </a:rPr>
              <a:t>Metadata: Data that describes other data</a:t>
            </a:r>
          </a:p>
        </p:txBody>
      </p:sp>
    </p:spTree>
    <p:extLst>
      <p:ext uri="{BB962C8B-B14F-4D97-AF65-F5344CB8AC3E}">
        <p14:creationId xmlns:p14="http://schemas.microsoft.com/office/powerpoint/2010/main" val="53167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E4C46FD-F684-4275-9D48-C67D241EA6FB}"/>
              </a:ext>
            </a:extLst>
          </p:cNvPr>
          <p:cNvSpPr/>
          <p:nvPr/>
        </p:nvSpPr>
        <p:spPr>
          <a:xfrm>
            <a:off x="73152" y="773655"/>
            <a:ext cx="12118848" cy="5827236"/>
          </a:xfrm>
          <a:prstGeom prst="rect">
            <a:avLst/>
          </a:prstGeom>
        </p:spPr>
        <p:txBody>
          <a:bodyPr wrap="square">
            <a:spAutoFit/>
          </a:bodyPr>
          <a:lstStyle/>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Location data</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Email metadata and content</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Text message metadata and content</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Phone call metadata and content</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Browser history</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Contact information</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Photo metadata and content</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Video metadata and content</a:t>
            </a:r>
          </a:p>
          <a:p>
            <a:pPr marL="228600" marR="0" lvl="1" indent="-228600" defTabSz="914400" fontAlgn="ctr">
              <a:spcBef>
                <a:spcPts val="1000"/>
              </a:spcBef>
              <a:spcAft>
                <a:spcPts val="0"/>
              </a:spcAft>
              <a:buClr>
                <a:schemeClr val="tx1"/>
              </a:buClr>
              <a:buSzPct val="75000"/>
              <a:buFont typeface="Wingdings" panose="05000000000000000000" pitchFamily="2" charset="2"/>
              <a:buChar char="§"/>
            </a:pPr>
            <a:r>
              <a:rPr lang="en-US" sz="3400" b="1" dirty="0">
                <a:solidFill>
                  <a:schemeClr val="accent1">
                    <a:lumMod val="60000"/>
                    <a:lumOff val="40000"/>
                  </a:schemeClr>
                </a:solidFill>
                <a:latin typeface="Segoe UI Light" panose="020B0502040204020203" pitchFamily="34" charset="0"/>
                <a:ea typeface="+mj-ea"/>
                <a:cs typeface="+mj-cs"/>
              </a:rPr>
              <a:t>Sensor information and metadata</a:t>
            </a:r>
          </a:p>
        </p:txBody>
      </p:sp>
      <p:sp>
        <p:nvSpPr>
          <p:cNvPr id="3" name="Subtitle 4">
            <a:extLst>
              <a:ext uri="{FF2B5EF4-FFF2-40B4-BE49-F238E27FC236}">
                <a16:creationId xmlns:a16="http://schemas.microsoft.com/office/drawing/2014/main" xmlns="" id="{B76927FA-FFAA-4455-AC65-C2718C6AAA54}"/>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What information is collected?</a:t>
            </a:r>
          </a:p>
        </p:txBody>
      </p:sp>
    </p:spTree>
    <p:extLst>
      <p:ext uri="{BB962C8B-B14F-4D97-AF65-F5344CB8AC3E}">
        <p14:creationId xmlns:p14="http://schemas.microsoft.com/office/powerpoint/2010/main" val="1184558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87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Phishing</a:t>
            </a:r>
          </a:p>
        </p:txBody>
      </p:sp>
      <p:pic>
        <p:nvPicPr>
          <p:cNvPr id="2" name="Picture 1">
            <a:extLst>
              <a:ext uri="{FF2B5EF4-FFF2-40B4-BE49-F238E27FC236}">
                <a16:creationId xmlns:a16="http://schemas.microsoft.com/office/drawing/2014/main" xmlns="" id="{A439D77A-5E60-433C-9F7E-1AD20783BE98}"/>
              </a:ext>
            </a:extLst>
          </p:cNvPr>
          <p:cNvPicPr>
            <a:picLocks noChangeAspect="1"/>
          </p:cNvPicPr>
          <p:nvPr/>
        </p:nvPicPr>
        <p:blipFill>
          <a:blip r:embed="rId3"/>
          <a:stretch>
            <a:fillRect/>
          </a:stretch>
        </p:blipFill>
        <p:spPr>
          <a:xfrm>
            <a:off x="0" y="1005311"/>
            <a:ext cx="12192000" cy="5852689"/>
          </a:xfrm>
          <a:prstGeom prst="rect">
            <a:avLst/>
          </a:prstGeom>
        </p:spPr>
      </p:pic>
    </p:spTree>
    <p:extLst>
      <p:ext uri="{BB962C8B-B14F-4D97-AF65-F5344CB8AC3E}">
        <p14:creationId xmlns:p14="http://schemas.microsoft.com/office/powerpoint/2010/main" val="1693897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D57BBA3-B35D-449A-914F-89B0A4CEC548}"/>
              </a:ext>
            </a:extLst>
          </p:cNvPr>
          <p:cNvPicPr>
            <a:picLocks noChangeAspect="1"/>
          </p:cNvPicPr>
          <p:nvPr/>
        </p:nvPicPr>
        <p:blipFill>
          <a:blip r:embed="rId2"/>
          <a:stretch>
            <a:fillRect/>
          </a:stretch>
        </p:blipFill>
        <p:spPr>
          <a:xfrm>
            <a:off x="0" y="922945"/>
            <a:ext cx="12192000" cy="5890192"/>
          </a:xfrm>
          <a:prstGeom prst="rect">
            <a:avLst/>
          </a:prstGeom>
        </p:spPr>
      </p:pic>
      <p:sp>
        <p:nvSpPr>
          <p:cNvPr id="6" name="Subtitle 4">
            <a:extLst>
              <a:ext uri="{FF2B5EF4-FFF2-40B4-BE49-F238E27FC236}">
                <a16:creationId xmlns:a16="http://schemas.microsoft.com/office/drawing/2014/main" xmlns="" id="{510091CF-D566-4187-AF97-FAB168C8EDF7}"/>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Phishing</a:t>
            </a:r>
          </a:p>
        </p:txBody>
      </p:sp>
    </p:spTree>
    <p:extLst>
      <p:ext uri="{BB962C8B-B14F-4D97-AF65-F5344CB8AC3E}">
        <p14:creationId xmlns:p14="http://schemas.microsoft.com/office/powerpoint/2010/main" val="3976813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882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Malware</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899746"/>
            <a:ext cx="12192000" cy="5488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Viruses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Worms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Keystroke Loggers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Adware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Bots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Zombies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Rootkits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Crypto miners</a:t>
            </a:r>
          </a:p>
        </p:txBody>
      </p:sp>
      <p:pic>
        <p:nvPicPr>
          <p:cNvPr id="4098" name="Picture 2" descr="Virus, Microscope, Infection, Illness, Death, Medicine">
            <a:extLst>
              <a:ext uri="{FF2B5EF4-FFF2-40B4-BE49-F238E27FC236}">
                <a16:creationId xmlns:a16="http://schemas.microsoft.com/office/drawing/2014/main" xmlns="" id="{B487E382-77AC-4367-A75F-41619EB30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589" y="1013672"/>
            <a:ext cx="3516199" cy="27350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puter worm virus — Stock Photo © wukasa #6839798">
            <a:extLst>
              <a:ext uri="{FF2B5EF4-FFF2-40B4-BE49-F238E27FC236}">
                <a16:creationId xmlns:a16="http://schemas.microsoft.com/office/drawing/2014/main" xmlns="" id="{96D07447-C880-4775-B335-50420E9E1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3065" y="1013788"/>
            <a:ext cx="318626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est Computer Worm Stock Photos, Pictures &amp; Royalty-Free ...">
            <a:extLst>
              <a:ext uri="{FF2B5EF4-FFF2-40B4-BE49-F238E27FC236}">
                <a16:creationId xmlns:a16="http://schemas.microsoft.com/office/drawing/2014/main" xmlns="" id="{9B89EFC3-8491-478A-83A8-64F3F1B4E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589" y="3249920"/>
            <a:ext cx="3038476" cy="184994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trojan horse images cybersecurity">
            <a:extLst>
              <a:ext uri="{FF2B5EF4-FFF2-40B4-BE49-F238E27FC236}">
                <a16:creationId xmlns:a16="http://schemas.microsoft.com/office/drawing/2014/main" xmlns="" id="{50ABBE3B-32E6-4A1C-B217-FDB4F325C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3065" y="3249919"/>
            <a:ext cx="3186260" cy="236530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adware cybersecurity">
            <a:extLst>
              <a:ext uri="{FF2B5EF4-FFF2-40B4-BE49-F238E27FC236}">
                <a16:creationId xmlns:a16="http://schemas.microsoft.com/office/drawing/2014/main" xmlns="" id="{C89A79AC-5335-4ACC-A7C4-A043CD5D7D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0465" y="4809590"/>
            <a:ext cx="3269676" cy="172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61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1022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Ransomware</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837488"/>
            <a:ext cx="12192000" cy="6020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Malware that encrypts data and demands a ransom</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chemeClr val="accent1">
                    <a:lumMod val="60000"/>
                    <a:lumOff val="40000"/>
                  </a:schemeClr>
                </a:solidFill>
                <a:latin typeface="Segoe UI Light" panose="020B0502040204020203" pitchFamily="34" charset="0"/>
                <a:ea typeface="+mj-ea"/>
                <a:cs typeface="+mj-cs"/>
              </a:rPr>
              <a:t>“The losses from ransomware attacks have increased significantly, according to complaints received by IC3 and FBI case information. Although state and local governments have been particularly visible targets for ransomware attacks, ransomware actors have also targeted health care organizations, industrial companies, and the transportation sector.” - FBI</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Delivered many ways:</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Phishing </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Infected web sites </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Compromised devices</a:t>
            </a:r>
          </a:p>
        </p:txBody>
      </p:sp>
      <p:pic>
        <p:nvPicPr>
          <p:cNvPr id="5124" name="Picture 4" descr="https://www.healthcareitnews.com/sites/hitn/files/WannaCry-lockscreen712_0.png">
            <a:extLst>
              <a:ext uri="{FF2B5EF4-FFF2-40B4-BE49-F238E27FC236}">
                <a16:creationId xmlns:a16="http://schemas.microsoft.com/office/drawing/2014/main" xmlns="" id="{88767CAD-C42B-4BCF-BA70-FF1119026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42161"/>
            <a:ext cx="6096000" cy="279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998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Unpatched Software</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889171"/>
            <a:ext cx="12192000" cy="5968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A </a:t>
            </a:r>
            <a:r>
              <a:rPr lang="en-US" sz="3600" b="1" dirty="0" err="1">
                <a:solidFill>
                  <a:schemeClr val="accent1">
                    <a:lumMod val="60000"/>
                    <a:lumOff val="40000"/>
                  </a:schemeClr>
                </a:solidFill>
                <a:latin typeface="Segoe UI Light" panose="020B0502040204020203" pitchFamily="34" charset="0"/>
                <a:ea typeface="+mj-ea"/>
                <a:cs typeface="+mj-cs"/>
              </a:rPr>
              <a:t>Ponemon</a:t>
            </a:r>
            <a:r>
              <a:rPr lang="en-US" sz="3600" b="1" dirty="0">
                <a:solidFill>
                  <a:schemeClr val="accent1">
                    <a:lumMod val="60000"/>
                    <a:lumOff val="40000"/>
                  </a:schemeClr>
                </a:solidFill>
                <a:latin typeface="Segoe UI Light" panose="020B0502040204020203" pitchFamily="34" charset="0"/>
                <a:ea typeface="+mj-ea"/>
                <a:cs typeface="+mj-cs"/>
              </a:rPr>
              <a:t> Institute survey found 57% of security breaches were due to vulnerabilities in unpatched software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34% of these cybercrime victims were aware of holes but didn’t patch them in time.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37% of breach victims don’t perform regular scans to find vulnerabilities in their own systems</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chemeClr val="accent1">
                    <a:lumMod val="60000"/>
                    <a:lumOff val="40000"/>
                  </a:schemeClr>
                </a:solidFill>
                <a:latin typeface="Segoe UI Light" panose="020B0502040204020203" pitchFamily="34" charset="0"/>
                <a:ea typeface="+mj-ea"/>
                <a:cs typeface="+mj-cs"/>
              </a:rPr>
              <a:t>Patching gaps are an issue:</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Some IT teams are unaware of the updates that are available</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Some know these updates are available, but don’t have the resources or strategies implement the patches</a:t>
            </a:r>
          </a:p>
        </p:txBody>
      </p:sp>
    </p:spTree>
    <p:extLst>
      <p:ext uri="{BB962C8B-B14F-4D97-AF65-F5344CB8AC3E}">
        <p14:creationId xmlns:p14="http://schemas.microsoft.com/office/powerpoint/2010/main" val="3311098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48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“Free” software</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948532"/>
            <a:ext cx="12192000" cy="5891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chemeClr val="accent1">
                    <a:lumMod val="60000"/>
                    <a:lumOff val="40000"/>
                  </a:schemeClr>
                </a:solidFill>
                <a:latin typeface="Segoe UI Light" panose="020B0502040204020203" pitchFamily="34" charset="0"/>
                <a:ea typeface="+mj-ea"/>
                <a:cs typeface="+mj-cs"/>
              </a:rPr>
              <a:t>Many “free” apps are thinly veiled malware</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chemeClr val="accent1">
                    <a:lumMod val="60000"/>
                    <a:lumOff val="40000"/>
                  </a:schemeClr>
                </a:solidFill>
                <a:latin typeface="Segoe UI Light" panose="020B0502040204020203" pitchFamily="34" charset="0"/>
                <a:ea typeface="+mj-ea"/>
                <a:cs typeface="+mj-cs"/>
              </a:rPr>
              <a:t>172 malicious apps hosted on </a:t>
            </a:r>
            <a:br>
              <a:rPr lang="en-US" sz="3200" b="1" dirty="0">
                <a:solidFill>
                  <a:schemeClr val="accent1">
                    <a:lumMod val="60000"/>
                    <a:lumOff val="40000"/>
                  </a:schemeClr>
                </a:solidFill>
                <a:latin typeface="Segoe UI Light" panose="020B0502040204020203" pitchFamily="34" charset="0"/>
                <a:ea typeface="+mj-ea"/>
                <a:cs typeface="+mj-cs"/>
              </a:rPr>
            </a:br>
            <a:r>
              <a:rPr lang="en-US" sz="3200" b="1" dirty="0">
                <a:solidFill>
                  <a:schemeClr val="accent1">
                    <a:lumMod val="60000"/>
                    <a:lumOff val="40000"/>
                  </a:schemeClr>
                </a:solidFill>
                <a:latin typeface="Segoe UI Light" panose="020B0502040204020203" pitchFamily="34" charset="0"/>
                <a:ea typeface="+mj-ea"/>
                <a:cs typeface="+mj-cs"/>
              </a:rPr>
              <a:t>Google Play were installed more </a:t>
            </a:r>
            <a:br>
              <a:rPr lang="en-US" sz="3200" b="1" dirty="0">
                <a:solidFill>
                  <a:schemeClr val="accent1">
                    <a:lumMod val="60000"/>
                    <a:lumOff val="40000"/>
                  </a:schemeClr>
                </a:solidFill>
                <a:latin typeface="Segoe UI Light" panose="020B0502040204020203" pitchFamily="34" charset="0"/>
                <a:ea typeface="+mj-ea"/>
                <a:cs typeface="+mj-cs"/>
              </a:rPr>
            </a:br>
            <a:r>
              <a:rPr lang="en-US" sz="3200" b="1" dirty="0">
                <a:solidFill>
                  <a:schemeClr val="accent1">
                    <a:lumMod val="60000"/>
                    <a:lumOff val="40000"/>
                  </a:schemeClr>
                </a:solidFill>
                <a:latin typeface="Segoe UI Light" panose="020B0502040204020203" pitchFamily="34" charset="0"/>
                <a:ea typeface="+mj-ea"/>
                <a:cs typeface="+mj-cs"/>
              </a:rPr>
              <a:t>than 335 million times in </a:t>
            </a:r>
            <a:br>
              <a:rPr lang="en-US" sz="3200" b="1" dirty="0">
                <a:solidFill>
                  <a:schemeClr val="accent1">
                    <a:lumMod val="60000"/>
                    <a:lumOff val="40000"/>
                  </a:schemeClr>
                </a:solidFill>
                <a:latin typeface="Segoe UI Light" panose="020B0502040204020203" pitchFamily="34" charset="0"/>
                <a:ea typeface="+mj-ea"/>
                <a:cs typeface="+mj-cs"/>
              </a:rPr>
            </a:br>
            <a:r>
              <a:rPr lang="en-US" sz="3200" b="1" dirty="0">
                <a:solidFill>
                  <a:schemeClr val="accent1">
                    <a:lumMod val="60000"/>
                    <a:lumOff val="40000"/>
                  </a:schemeClr>
                </a:solidFill>
                <a:latin typeface="Segoe UI Light" panose="020B0502040204020203" pitchFamily="34" charset="0"/>
                <a:ea typeface="+mj-ea"/>
                <a:cs typeface="+mj-cs"/>
              </a:rPr>
              <a:t>September of 2019 and have been found</a:t>
            </a:r>
            <a:br>
              <a:rPr lang="en-US" sz="3200" b="1" dirty="0">
                <a:solidFill>
                  <a:schemeClr val="accent1">
                    <a:lumMod val="60000"/>
                    <a:lumOff val="40000"/>
                  </a:schemeClr>
                </a:solidFill>
                <a:latin typeface="Segoe UI Light" panose="020B0502040204020203" pitchFamily="34" charset="0"/>
                <a:ea typeface="+mj-ea"/>
                <a:cs typeface="+mj-cs"/>
              </a:rPr>
            </a:br>
            <a:r>
              <a:rPr lang="en-US" sz="3200" b="1" dirty="0">
                <a:solidFill>
                  <a:schemeClr val="accent1">
                    <a:lumMod val="60000"/>
                    <a:lumOff val="40000"/>
                  </a:schemeClr>
                </a:solidFill>
                <a:latin typeface="Segoe UI Light" panose="020B0502040204020203" pitchFamily="34" charset="0"/>
                <a:ea typeface="+mj-ea"/>
                <a:cs typeface="+mj-cs"/>
              </a:rPr>
              <a:t>in the Apple store too</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chemeClr val="accent1">
                    <a:lumMod val="60000"/>
                    <a:lumOff val="40000"/>
                  </a:schemeClr>
                </a:solidFill>
                <a:latin typeface="Segoe UI Light" panose="020B0502040204020203" pitchFamily="34" charset="0"/>
                <a:ea typeface="+mj-ea"/>
                <a:cs typeface="+mj-cs"/>
              </a:rPr>
              <a:t>Delete apps you no longer need</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chemeClr val="accent1">
                    <a:lumMod val="60000"/>
                    <a:lumOff val="40000"/>
                  </a:schemeClr>
                </a:solidFill>
                <a:latin typeface="Segoe UI Light" panose="020B0502040204020203" pitchFamily="34" charset="0"/>
                <a:ea typeface="+mj-ea"/>
                <a:cs typeface="+mj-cs"/>
              </a:rPr>
              <a:t>Do your homework and vet apps carefully</a:t>
            </a:r>
          </a:p>
        </p:txBody>
      </p:sp>
      <p:pic>
        <p:nvPicPr>
          <p:cNvPr id="3" name="Picture 2">
            <a:extLst>
              <a:ext uri="{FF2B5EF4-FFF2-40B4-BE49-F238E27FC236}">
                <a16:creationId xmlns:a16="http://schemas.microsoft.com/office/drawing/2014/main" xmlns="" id="{248AA8D4-E4BA-4A41-A2EA-357AAB3FA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668" y="1162670"/>
            <a:ext cx="4381144" cy="5058668"/>
          </a:xfrm>
          <a:prstGeom prst="rect">
            <a:avLst/>
          </a:prstGeom>
        </p:spPr>
      </p:pic>
    </p:spTree>
    <p:extLst>
      <p:ext uri="{BB962C8B-B14F-4D97-AF65-F5344CB8AC3E}">
        <p14:creationId xmlns:p14="http://schemas.microsoft.com/office/powerpoint/2010/main" val="169054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xmlns="" id="{393B30F3-3FA6-4722-8807-E9CFBDFACF20}"/>
              </a:ext>
            </a:extLst>
          </p:cNvPr>
          <p:cNvSpPr txBox="1">
            <a:spLocks/>
          </p:cNvSpPr>
          <p:nvPr/>
        </p:nvSpPr>
        <p:spPr>
          <a:xfrm>
            <a:off x="0" y="17584"/>
            <a:ext cx="12192000" cy="879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Ripped from the headlines</a:t>
            </a:r>
          </a:p>
        </p:txBody>
      </p:sp>
      <p:pic>
        <p:nvPicPr>
          <p:cNvPr id="10" name="Picture 9">
            <a:extLst>
              <a:ext uri="{FF2B5EF4-FFF2-40B4-BE49-F238E27FC236}">
                <a16:creationId xmlns:a16="http://schemas.microsoft.com/office/drawing/2014/main" xmlns="" id="{1EABE95C-F6B1-42FC-960F-8B01E406793E}"/>
              </a:ext>
            </a:extLst>
          </p:cNvPr>
          <p:cNvPicPr>
            <a:picLocks noChangeAspect="1"/>
          </p:cNvPicPr>
          <p:nvPr/>
        </p:nvPicPr>
        <p:blipFill>
          <a:blip r:embed="rId2"/>
          <a:stretch>
            <a:fillRect/>
          </a:stretch>
        </p:blipFill>
        <p:spPr>
          <a:xfrm>
            <a:off x="36148" y="897307"/>
            <a:ext cx="6258799" cy="1808383"/>
          </a:xfrm>
          <a:prstGeom prst="rect">
            <a:avLst/>
          </a:prstGeom>
        </p:spPr>
      </p:pic>
      <p:pic>
        <p:nvPicPr>
          <p:cNvPr id="13" name="Picture 12">
            <a:extLst>
              <a:ext uri="{FF2B5EF4-FFF2-40B4-BE49-F238E27FC236}">
                <a16:creationId xmlns:a16="http://schemas.microsoft.com/office/drawing/2014/main" xmlns="" id="{E4ECDD91-2329-44AC-BE11-0325F0F9C516}"/>
              </a:ext>
            </a:extLst>
          </p:cNvPr>
          <p:cNvPicPr>
            <a:picLocks noChangeAspect="1"/>
          </p:cNvPicPr>
          <p:nvPr/>
        </p:nvPicPr>
        <p:blipFill>
          <a:blip r:embed="rId3"/>
          <a:stretch>
            <a:fillRect/>
          </a:stretch>
        </p:blipFill>
        <p:spPr>
          <a:xfrm>
            <a:off x="36148" y="4084760"/>
            <a:ext cx="6293867" cy="1416824"/>
          </a:xfrm>
          <a:prstGeom prst="rect">
            <a:avLst/>
          </a:prstGeom>
        </p:spPr>
      </p:pic>
      <p:pic>
        <p:nvPicPr>
          <p:cNvPr id="14" name="Picture 13">
            <a:extLst>
              <a:ext uri="{FF2B5EF4-FFF2-40B4-BE49-F238E27FC236}">
                <a16:creationId xmlns:a16="http://schemas.microsoft.com/office/drawing/2014/main" xmlns="" id="{DE2AEE23-3125-49A1-B1D9-6BC7CF0047B5}"/>
              </a:ext>
            </a:extLst>
          </p:cNvPr>
          <p:cNvPicPr>
            <a:picLocks noChangeAspect="1"/>
          </p:cNvPicPr>
          <p:nvPr/>
        </p:nvPicPr>
        <p:blipFill>
          <a:blip r:embed="rId4"/>
          <a:stretch>
            <a:fillRect/>
          </a:stretch>
        </p:blipFill>
        <p:spPr>
          <a:xfrm>
            <a:off x="6294947" y="850828"/>
            <a:ext cx="5884449" cy="1911846"/>
          </a:xfrm>
          <a:prstGeom prst="rect">
            <a:avLst/>
          </a:prstGeom>
        </p:spPr>
      </p:pic>
      <p:pic>
        <p:nvPicPr>
          <p:cNvPr id="16" name="Picture 15">
            <a:extLst>
              <a:ext uri="{FF2B5EF4-FFF2-40B4-BE49-F238E27FC236}">
                <a16:creationId xmlns:a16="http://schemas.microsoft.com/office/drawing/2014/main" xmlns="" id="{1EC215BE-B47A-4B6C-8C5D-7C95C23B282D}"/>
              </a:ext>
            </a:extLst>
          </p:cNvPr>
          <p:cNvPicPr>
            <a:picLocks noChangeAspect="1"/>
          </p:cNvPicPr>
          <p:nvPr/>
        </p:nvPicPr>
        <p:blipFill>
          <a:blip r:embed="rId5"/>
          <a:stretch>
            <a:fillRect/>
          </a:stretch>
        </p:blipFill>
        <p:spPr>
          <a:xfrm>
            <a:off x="36148" y="2667793"/>
            <a:ext cx="6258799" cy="1416967"/>
          </a:xfrm>
          <a:prstGeom prst="rect">
            <a:avLst/>
          </a:prstGeom>
        </p:spPr>
      </p:pic>
      <p:pic>
        <p:nvPicPr>
          <p:cNvPr id="2" name="Picture 1">
            <a:extLst>
              <a:ext uri="{FF2B5EF4-FFF2-40B4-BE49-F238E27FC236}">
                <a16:creationId xmlns:a16="http://schemas.microsoft.com/office/drawing/2014/main" xmlns="" id="{36C1CAAA-F055-4159-9DD2-CBFC898CB7E6}"/>
              </a:ext>
            </a:extLst>
          </p:cNvPr>
          <p:cNvPicPr>
            <a:picLocks noChangeAspect="1"/>
          </p:cNvPicPr>
          <p:nvPr/>
        </p:nvPicPr>
        <p:blipFill>
          <a:blip r:embed="rId6"/>
          <a:stretch>
            <a:fillRect/>
          </a:stretch>
        </p:blipFill>
        <p:spPr>
          <a:xfrm>
            <a:off x="6271402" y="2780193"/>
            <a:ext cx="5884449" cy="1975206"/>
          </a:xfrm>
          <a:prstGeom prst="rect">
            <a:avLst/>
          </a:prstGeom>
        </p:spPr>
      </p:pic>
      <p:pic>
        <p:nvPicPr>
          <p:cNvPr id="3" name="Picture 2">
            <a:extLst>
              <a:ext uri="{FF2B5EF4-FFF2-40B4-BE49-F238E27FC236}">
                <a16:creationId xmlns:a16="http://schemas.microsoft.com/office/drawing/2014/main" xmlns="" id="{DB6C2FF6-2D95-437D-8765-608A17910E74}"/>
              </a:ext>
            </a:extLst>
          </p:cNvPr>
          <p:cNvPicPr>
            <a:picLocks noChangeAspect="1"/>
          </p:cNvPicPr>
          <p:nvPr/>
        </p:nvPicPr>
        <p:blipFill>
          <a:blip r:embed="rId7"/>
          <a:stretch>
            <a:fillRect/>
          </a:stretch>
        </p:blipFill>
        <p:spPr>
          <a:xfrm>
            <a:off x="0" y="5463830"/>
            <a:ext cx="6293867" cy="1376586"/>
          </a:xfrm>
          <a:prstGeom prst="rect">
            <a:avLst/>
          </a:prstGeom>
        </p:spPr>
      </p:pic>
      <p:pic>
        <p:nvPicPr>
          <p:cNvPr id="4" name="Picture 3">
            <a:extLst>
              <a:ext uri="{FF2B5EF4-FFF2-40B4-BE49-F238E27FC236}">
                <a16:creationId xmlns:a16="http://schemas.microsoft.com/office/drawing/2014/main" xmlns="" id="{9B10451B-2A99-4310-BBC6-A7FF1D26A612}"/>
              </a:ext>
            </a:extLst>
          </p:cNvPr>
          <p:cNvPicPr>
            <a:picLocks noChangeAspect="1"/>
          </p:cNvPicPr>
          <p:nvPr/>
        </p:nvPicPr>
        <p:blipFill>
          <a:blip r:embed="rId8"/>
          <a:stretch>
            <a:fillRect/>
          </a:stretch>
        </p:blipFill>
        <p:spPr>
          <a:xfrm>
            <a:off x="6330014" y="4755399"/>
            <a:ext cx="5861985" cy="2111386"/>
          </a:xfrm>
          <a:prstGeom prst="rect">
            <a:avLst/>
          </a:prstGeom>
        </p:spPr>
      </p:pic>
    </p:spTree>
    <p:extLst>
      <p:ext uri="{BB962C8B-B14F-4D97-AF65-F5344CB8AC3E}">
        <p14:creationId xmlns:p14="http://schemas.microsoft.com/office/powerpoint/2010/main" val="3408715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375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Threats: Social Media</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955094"/>
            <a:ext cx="12192000" cy="540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Your “privacy” settings do not</a:t>
            </a:r>
            <a:br>
              <a:rPr lang="en-US" sz="3600" b="1" dirty="0">
                <a:solidFill>
                  <a:schemeClr val="accent1">
                    <a:lumMod val="60000"/>
                    <a:lumOff val="40000"/>
                  </a:schemeClr>
                </a:solidFill>
                <a:latin typeface="Segoe UI Light" panose="020B0502040204020203" pitchFamily="34" charset="0"/>
                <a:ea typeface="+mj-ea"/>
                <a:cs typeface="+mj-cs"/>
              </a:rPr>
            </a:br>
            <a:r>
              <a:rPr lang="en-US" sz="3600" b="1" dirty="0">
                <a:solidFill>
                  <a:schemeClr val="accent1">
                    <a:lumMod val="60000"/>
                    <a:lumOff val="40000"/>
                  </a:schemeClr>
                </a:solidFill>
                <a:latin typeface="Segoe UI Light" panose="020B0502040204020203" pitchFamily="34" charset="0"/>
                <a:ea typeface="+mj-ea"/>
                <a:cs typeface="+mj-cs"/>
              </a:rPr>
              <a:t>guarantee privacy</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Your data may be sold</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Your data my be breached</a:t>
            </a:r>
          </a:p>
        </p:txBody>
      </p:sp>
      <p:pic>
        <p:nvPicPr>
          <p:cNvPr id="3" name="Picture 2" descr="A close up of a sign&#10;&#10;Description automatically generated">
            <a:extLst>
              <a:ext uri="{FF2B5EF4-FFF2-40B4-BE49-F238E27FC236}">
                <a16:creationId xmlns:a16="http://schemas.microsoft.com/office/drawing/2014/main" xmlns="" id="{0CA19086-E531-4696-937B-E697DFA73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620" y="955093"/>
            <a:ext cx="5655091" cy="5542947"/>
          </a:xfrm>
          <a:prstGeom prst="rect">
            <a:avLst/>
          </a:prstGeom>
        </p:spPr>
      </p:pic>
      <p:pic>
        <p:nvPicPr>
          <p:cNvPr id="2" name="Picture 1">
            <a:extLst>
              <a:ext uri="{FF2B5EF4-FFF2-40B4-BE49-F238E27FC236}">
                <a16:creationId xmlns:a16="http://schemas.microsoft.com/office/drawing/2014/main" xmlns="" id="{EE897B74-4FC8-4231-BD24-3F9709F197EC}"/>
              </a:ext>
            </a:extLst>
          </p:cNvPr>
          <p:cNvPicPr>
            <a:picLocks noChangeAspect="1"/>
          </p:cNvPicPr>
          <p:nvPr/>
        </p:nvPicPr>
        <p:blipFill>
          <a:blip r:embed="rId4"/>
          <a:stretch>
            <a:fillRect/>
          </a:stretch>
        </p:blipFill>
        <p:spPr>
          <a:xfrm>
            <a:off x="143716" y="3429000"/>
            <a:ext cx="6214188" cy="3464118"/>
          </a:xfrm>
          <a:prstGeom prst="rect">
            <a:avLst/>
          </a:prstGeom>
        </p:spPr>
      </p:pic>
    </p:spTree>
    <p:extLst>
      <p:ext uri="{BB962C8B-B14F-4D97-AF65-F5344CB8AC3E}">
        <p14:creationId xmlns:p14="http://schemas.microsoft.com/office/powerpoint/2010/main" val="1120792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862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Threats: Mobile Devices</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1031473"/>
            <a:ext cx="12192000" cy="5374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chemeClr val="accent1">
                    <a:lumMod val="60000"/>
                    <a:lumOff val="40000"/>
                  </a:schemeClr>
                </a:solidFill>
                <a:latin typeface="Segoe UI Light" panose="020B0502040204020203" pitchFamily="34" charset="0"/>
                <a:ea typeface="+mj-ea"/>
                <a:cs typeface="+mj-cs"/>
              </a:rPr>
              <a:t>Patching issues</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chemeClr val="accent1">
                    <a:lumMod val="60000"/>
                    <a:lumOff val="40000"/>
                  </a:schemeClr>
                </a:solidFill>
                <a:latin typeface="Segoe UI Light" panose="020B0502040204020203" pitchFamily="34" charset="0"/>
                <a:ea typeface="+mj-ea"/>
                <a:cs typeface="+mj-cs"/>
              </a:rPr>
              <a:t>Misconfiguration</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chemeClr val="accent1">
                    <a:lumMod val="60000"/>
                    <a:lumOff val="40000"/>
                  </a:schemeClr>
                </a:solidFill>
                <a:latin typeface="Segoe UI Light" panose="020B0502040204020203" pitchFamily="34" charset="0"/>
                <a:ea typeface="+mj-ea"/>
                <a:cs typeface="+mj-cs"/>
              </a:rPr>
              <a:t>Apps steal data / leak data</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chemeClr val="accent1">
                    <a:lumMod val="60000"/>
                    <a:lumOff val="40000"/>
                  </a:schemeClr>
                </a:solidFill>
                <a:latin typeface="Segoe UI Light" panose="020B0502040204020203" pitchFamily="34" charset="0"/>
                <a:ea typeface="+mj-ea"/>
                <a:cs typeface="+mj-cs"/>
              </a:rPr>
              <a:t>Malware</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chemeClr val="accent1">
                    <a:lumMod val="60000"/>
                    <a:lumOff val="40000"/>
                  </a:schemeClr>
                </a:solidFill>
                <a:latin typeface="Segoe UI Light" panose="020B0502040204020203" pitchFamily="34" charset="0"/>
                <a:ea typeface="+mj-ea"/>
                <a:cs typeface="+mj-cs"/>
              </a:rPr>
              <a:t>Sensitive data loss</a:t>
            </a:r>
          </a:p>
        </p:txBody>
      </p:sp>
    </p:spTree>
    <p:extLst>
      <p:ext uri="{BB962C8B-B14F-4D97-AF65-F5344CB8AC3E}">
        <p14:creationId xmlns:p14="http://schemas.microsoft.com/office/powerpoint/2010/main" val="9550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0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Threats: Public Wi-Fi</a:t>
            </a:r>
          </a:p>
        </p:txBody>
      </p:sp>
      <p:sp>
        <p:nvSpPr>
          <p:cNvPr id="7" name="Subtitle 4">
            <a:extLst>
              <a:ext uri="{FF2B5EF4-FFF2-40B4-BE49-F238E27FC236}">
                <a16:creationId xmlns:a16="http://schemas.microsoft.com/office/drawing/2014/main" xmlns="" id="{8339B854-29F2-47FF-8D2D-DF50E0BC6CB0}"/>
              </a:ext>
            </a:extLst>
          </p:cNvPr>
          <p:cNvSpPr txBox="1">
            <a:spLocks/>
          </p:cNvSpPr>
          <p:nvPr/>
        </p:nvSpPr>
        <p:spPr>
          <a:xfrm>
            <a:off x="0" y="1090351"/>
            <a:ext cx="5420410" cy="5386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Information can be stolen</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Malware can be planted</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Use a VPN</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Use a hotspot on your mobile phone</a:t>
            </a:r>
          </a:p>
        </p:txBody>
      </p:sp>
      <p:pic>
        <p:nvPicPr>
          <p:cNvPr id="1026" name="Picture 2" descr="an example of a man in the middle attack">
            <a:extLst>
              <a:ext uri="{FF2B5EF4-FFF2-40B4-BE49-F238E27FC236}">
                <a16:creationId xmlns:a16="http://schemas.microsoft.com/office/drawing/2014/main" xmlns="" id="{B290F95F-A9EF-43EA-A8C0-C7D7AAB59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410" y="934665"/>
            <a:ext cx="6652715" cy="5800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5355BFE3-1BFF-4086-9040-A481204237B9}"/>
              </a:ext>
            </a:extLst>
          </p:cNvPr>
          <p:cNvSpPr/>
          <p:nvPr/>
        </p:nvSpPr>
        <p:spPr>
          <a:xfrm>
            <a:off x="0" y="6611779"/>
            <a:ext cx="6096000" cy="246221"/>
          </a:xfrm>
          <a:prstGeom prst="rect">
            <a:avLst/>
          </a:prstGeom>
        </p:spPr>
        <p:txBody>
          <a:bodyPr>
            <a:spAutoFit/>
          </a:bodyPr>
          <a:lstStyle/>
          <a:p>
            <a:r>
              <a:rPr lang="en-US" sz="1000" dirty="0">
                <a:solidFill>
                  <a:schemeClr val="accent1">
                    <a:lumMod val="60000"/>
                    <a:lumOff val="40000"/>
                  </a:schemeClr>
                </a:solidFill>
              </a:rPr>
              <a:t>https://phoenixnap.com/blog/man-in-the-middle-attacks-prevention</a:t>
            </a:r>
          </a:p>
        </p:txBody>
      </p:sp>
    </p:spTree>
    <p:extLst>
      <p:ext uri="{BB962C8B-B14F-4D97-AF65-F5344CB8AC3E}">
        <p14:creationId xmlns:p14="http://schemas.microsoft.com/office/powerpoint/2010/main" val="1533985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Defenses: General </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1008444"/>
            <a:ext cx="12192000"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Ask “Do I really need this?”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Carefully vet vendors and products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Change the default credentials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rPr>
              <a:t>Use a strong credentials and a password manager application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rPr>
              <a:t>Enable Multi-Factor Authentication (MFA) everywhere</a:t>
            </a:r>
          </a:p>
        </p:txBody>
      </p:sp>
    </p:spTree>
    <p:extLst>
      <p:ext uri="{BB962C8B-B14F-4D97-AF65-F5344CB8AC3E}">
        <p14:creationId xmlns:p14="http://schemas.microsoft.com/office/powerpoint/2010/main" val="1170237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309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Defenses: General</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941202"/>
            <a:ext cx="12192000" cy="6118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Install Software patches &amp; firmware updates regularly</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Use Anti-Malware / End Point protection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Use a firewall</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Disable services when not needed</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Use Encryption (at rest and in motion)</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BitLocker</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VPN</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Email</a:t>
            </a:r>
          </a:p>
        </p:txBody>
      </p:sp>
    </p:spTree>
    <p:extLst>
      <p:ext uri="{BB962C8B-B14F-4D97-AF65-F5344CB8AC3E}">
        <p14:creationId xmlns:p14="http://schemas.microsoft.com/office/powerpoint/2010/main" val="2332959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1030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Defenses: Choose Privacy</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832095"/>
            <a:ext cx="12192000" cy="5345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chemeClr val="accent1">
                  <a:lumMod val="60000"/>
                  <a:lumOff val="40000"/>
                </a:schemeClr>
              </a:solidFill>
              <a:latin typeface="Segoe UI Light" panose="020B0502040204020203" pitchFamily="34" charset="0"/>
              <a:ea typeface="+mj-ea"/>
              <a:cs typeface="+mj-cs"/>
            </a:endParaRPr>
          </a:p>
        </p:txBody>
      </p:sp>
      <p:sp>
        <p:nvSpPr>
          <p:cNvPr id="8" name="Subtitle 4">
            <a:extLst>
              <a:ext uri="{FF2B5EF4-FFF2-40B4-BE49-F238E27FC236}">
                <a16:creationId xmlns:a16="http://schemas.microsoft.com/office/drawing/2014/main" xmlns="" id="{61C31AAB-8B4A-46B1-81DD-35508E2EE6C5}"/>
              </a:ext>
            </a:extLst>
          </p:cNvPr>
          <p:cNvSpPr txBox="1">
            <a:spLocks/>
          </p:cNvSpPr>
          <p:nvPr/>
        </p:nvSpPr>
        <p:spPr>
          <a:xfrm>
            <a:off x="0" y="1008444"/>
            <a:ext cx="12192000"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Ditch Android for iOS</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iOS is more secure</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Apple is a product company, not a data company</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Apple has made privacy and security a priority</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Ditch any apps not absolutely essential</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Configure your device for privacy: https://spreadprivacy.com/device-privacy-protection/</a:t>
            </a:r>
          </a:p>
          <a:p>
            <a:pPr marL="685800" lvl="2">
              <a:lnSpc>
                <a:spcPct val="100000"/>
              </a:lnSpc>
              <a:spcBef>
                <a:spcPts val="1000"/>
              </a:spcBef>
              <a:buClr>
                <a:schemeClr val="tx1"/>
              </a:buClr>
              <a:buSzPct val="75000"/>
              <a:buFont typeface="Wingdings" panose="05000000000000000000" pitchFamily="2" charset="2"/>
              <a:buChar char="§"/>
              <a:defRPr/>
            </a:pPr>
            <a:endParaRPr lang="en-US" sz="3600" b="1" dirty="0">
              <a:solidFill>
                <a:schemeClr val="accent1">
                  <a:lumMod val="60000"/>
                  <a:lumOff val="40000"/>
                </a:schemeClr>
              </a:solidFill>
              <a:latin typeface="Segoe UI Light" panose="020B0502040204020203" pitchFamily="34" charset="0"/>
            </a:endParaRPr>
          </a:p>
        </p:txBody>
      </p:sp>
    </p:spTree>
    <p:extLst>
      <p:ext uri="{BB962C8B-B14F-4D97-AF65-F5344CB8AC3E}">
        <p14:creationId xmlns:p14="http://schemas.microsoft.com/office/powerpoint/2010/main" val="3600138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1030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Defenses: Choose Privacy</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832095"/>
            <a:ext cx="12192000" cy="5345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chemeClr val="accent1">
                  <a:lumMod val="60000"/>
                  <a:lumOff val="40000"/>
                </a:schemeClr>
              </a:solidFill>
              <a:latin typeface="Segoe UI Light" panose="020B0502040204020203" pitchFamily="34" charset="0"/>
              <a:ea typeface="+mj-ea"/>
              <a:cs typeface="+mj-cs"/>
            </a:endParaRPr>
          </a:p>
        </p:txBody>
      </p:sp>
      <p:sp>
        <p:nvSpPr>
          <p:cNvPr id="8" name="Subtitle 4">
            <a:extLst>
              <a:ext uri="{FF2B5EF4-FFF2-40B4-BE49-F238E27FC236}">
                <a16:creationId xmlns:a16="http://schemas.microsoft.com/office/drawing/2014/main" xmlns="" id="{61C31AAB-8B4A-46B1-81DD-35508E2EE6C5}"/>
              </a:ext>
            </a:extLst>
          </p:cNvPr>
          <p:cNvSpPr txBox="1">
            <a:spLocks/>
          </p:cNvSpPr>
          <p:nvPr/>
        </p:nvSpPr>
        <p:spPr>
          <a:xfrm>
            <a:off x="0" y="1008444"/>
            <a:ext cx="12192000"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Ditch Chrome for a privacy friendly browser</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Firefox - https://www.mozilla.org/en-US/firefox/new/</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Brave - https://brave.com</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accent1">
                    <a:lumMod val="60000"/>
                    <a:lumOff val="40000"/>
                  </a:schemeClr>
                </a:solidFill>
                <a:latin typeface="Segoe UI Light" panose="020B0502040204020203" pitchFamily="34" charset="0"/>
                <a:ea typeface="+mj-ea"/>
                <a:cs typeface="+mj-cs"/>
              </a:rPr>
              <a:t>Tor - https://www.torproject.org/</a:t>
            </a:r>
            <a:endParaRPr lang="en-US" sz="3600" b="1" dirty="0">
              <a:solidFill>
                <a:schemeClr val="accent1">
                  <a:lumMod val="60000"/>
                  <a:lumOff val="40000"/>
                </a:schemeClr>
              </a:solidFill>
              <a:latin typeface="Segoe UI Light" panose="020B0502040204020203" pitchFamily="34" charset="0"/>
            </a:endParaRPr>
          </a:p>
        </p:txBody>
      </p:sp>
    </p:spTree>
    <p:extLst>
      <p:ext uri="{BB962C8B-B14F-4D97-AF65-F5344CB8AC3E}">
        <p14:creationId xmlns:p14="http://schemas.microsoft.com/office/powerpoint/2010/main" val="2401884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1030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Defenses: Choose Privacy</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832095"/>
            <a:ext cx="12192000" cy="5345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chemeClr val="accent1">
                  <a:lumMod val="60000"/>
                  <a:lumOff val="40000"/>
                </a:schemeClr>
              </a:solidFill>
              <a:latin typeface="Segoe UI Light" panose="020B0502040204020203" pitchFamily="34" charset="0"/>
              <a:ea typeface="+mj-ea"/>
              <a:cs typeface="+mj-cs"/>
            </a:endParaRPr>
          </a:p>
        </p:txBody>
      </p:sp>
      <p:sp>
        <p:nvSpPr>
          <p:cNvPr id="8" name="Subtitle 4">
            <a:extLst>
              <a:ext uri="{FF2B5EF4-FFF2-40B4-BE49-F238E27FC236}">
                <a16:creationId xmlns:a16="http://schemas.microsoft.com/office/drawing/2014/main" xmlns="" id="{61C31AAB-8B4A-46B1-81DD-35508E2EE6C5}"/>
              </a:ext>
            </a:extLst>
          </p:cNvPr>
          <p:cNvSpPr txBox="1">
            <a:spLocks/>
          </p:cNvSpPr>
          <p:nvPr/>
        </p:nvSpPr>
        <p:spPr>
          <a:xfrm>
            <a:off x="0" y="832095"/>
            <a:ext cx="12192000"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Lock your browser down</a:t>
            </a:r>
          </a:p>
          <a:p>
            <a:pPr marL="228600" lvl="1">
              <a:lnSpc>
                <a:spcPct val="100000"/>
              </a:lnSpc>
              <a:spcBef>
                <a:spcPts val="1000"/>
              </a:spcBef>
              <a:buClr>
                <a:schemeClr val="tx1"/>
              </a:buClr>
              <a:buSzPct val="75000"/>
              <a:buFont typeface="Wingdings" panose="05000000000000000000" pitchFamily="2" charset="2"/>
              <a:buChar char="§"/>
              <a:defRPr/>
            </a:pPr>
            <a:endParaRPr lang="en-US" sz="3600" b="1" dirty="0">
              <a:solidFill>
                <a:schemeClr val="accent1">
                  <a:lumMod val="60000"/>
                  <a:lumOff val="40000"/>
                </a:schemeClr>
              </a:solidFill>
              <a:latin typeface="Segoe UI Light" panose="020B0502040204020203" pitchFamily="34" charset="0"/>
            </a:endParaRPr>
          </a:p>
        </p:txBody>
      </p:sp>
      <p:pic>
        <p:nvPicPr>
          <p:cNvPr id="5" name="Picture 4">
            <a:extLst>
              <a:ext uri="{FF2B5EF4-FFF2-40B4-BE49-F238E27FC236}">
                <a16:creationId xmlns:a16="http://schemas.microsoft.com/office/drawing/2014/main" xmlns="" id="{36CD9300-3585-4562-B0C8-76E5E88F6B5D}"/>
              </a:ext>
            </a:extLst>
          </p:cNvPr>
          <p:cNvPicPr>
            <a:picLocks noChangeAspect="1"/>
          </p:cNvPicPr>
          <p:nvPr/>
        </p:nvPicPr>
        <p:blipFill>
          <a:blip r:embed="rId3"/>
          <a:stretch>
            <a:fillRect/>
          </a:stretch>
        </p:blipFill>
        <p:spPr>
          <a:xfrm>
            <a:off x="0" y="1515941"/>
            <a:ext cx="12136372" cy="5324475"/>
          </a:xfrm>
          <a:prstGeom prst="rect">
            <a:avLst/>
          </a:prstGeom>
        </p:spPr>
      </p:pic>
      <p:pic>
        <p:nvPicPr>
          <p:cNvPr id="4" name="Picture 3">
            <a:extLst>
              <a:ext uri="{FF2B5EF4-FFF2-40B4-BE49-F238E27FC236}">
                <a16:creationId xmlns:a16="http://schemas.microsoft.com/office/drawing/2014/main" xmlns="" id="{40C7E4B1-EC03-4C67-9970-6E0D6173CDFE}"/>
              </a:ext>
            </a:extLst>
          </p:cNvPr>
          <p:cNvPicPr>
            <a:picLocks noChangeAspect="1"/>
          </p:cNvPicPr>
          <p:nvPr/>
        </p:nvPicPr>
        <p:blipFill>
          <a:blip r:embed="rId4"/>
          <a:stretch>
            <a:fillRect/>
          </a:stretch>
        </p:blipFill>
        <p:spPr>
          <a:xfrm>
            <a:off x="7434071" y="2473948"/>
            <a:ext cx="4537582" cy="2166642"/>
          </a:xfrm>
          <a:prstGeom prst="rect">
            <a:avLst/>
          </a:prstGeom>
        </p:spPr>
      </p:pic>
    </p:spTree>
    <p:extLst>
      <p:ext uri="{BB962C8B-B14F-4D97-AF65-F5344CB8AC3E}">
        <p14:creationId xmlns:p14="http://schemas.microsoft.com/office/powerpoint/2010/main" val="2490497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1030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Defenses: Choose Privacy</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832095"/>
            <a:ext cx="12192000" cy="5345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chemeClr val="accent1">
                  <a:lumMod val="60000"/>
                  <a:lumOff val="40000"/>
                </a:schemeClr>
              </a:solidFill>
              <a:latin typeface="Segoe UI Light" panose="020B0502040204020203" pitchFamily="34" charset="0"/>
              <a:ea typeface="+mj-ea"/>
              <a:cs typeface="+mj-cs"/>
            </a:endParaRPr>
          </a:p>
        </p:txBody>
      </p:sp>
      <p:sp>
        <p:nvSpPr>
          <p:cNvPr id="8" name="Subtitle 4">
            <a:extLst>
              <a:ext uri="{FF2B5EF4-FFF2-40B4-BE49-F238E27FC236}">
                <a16:creationId xmlns:a16="http://schemas.microsoft.com/office/drawing/2014/main" xmlns="" id="{61C31AAB-8B4A-46B1-81DD-35508E2EE6C5}"/>
              </a:ext>
            </a:extLst>
          </p:cNvPr>
          <p:cNvSpPr txBox="1">
            <a:spLocks/>
          </p:cNvSpPr>
          <p:nvPr/>
        </p:nvSpPr>
        <p:spPr>
          <a:xfrm>
            <a:off x="0" y="1008444"/>
            <a:ext cx="12192000"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Ditch Gmail for privacy friendly email:</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err="1">
                <a:solidFill>
                  <a:schemeClr val="accent1">
                    <a:lumMod val="60000"/>
                    <a:lumOff val="40000"/>
                  </a:schemeClr>
                </a:solidFill>
                <a:latin typeface="Segoe UI Light" panose="020B0502040204020203" pitchFamily="34" charset="0"/>
                <a:ea typeface="+mj-ea"/>
                <a:cs typeface="+mj-cs"/>
              </a:rPr>
              <a:t>ProtonMail</a:t>
            </a:r>
            <a:r>
              <a:rPr lang="en-US" sz="3600" b="1" dirty="0">
                <a:solidFill>
                  <a:schemeClr val="accent1">
                    <a:lumMod val="60000"/>
                    <a:lumOff val="40000"/>
                  </a:schemeClr>
                </a:solidFill>
                <a:latin typeface="Segoe UI Light" panose="020B0502040204020203" pitchFamily="34" charset="0"/>
                <a:ea typeface="+mj-ea"/>
                <a:cs typeface="+mj-cs"/>
              </a:rPr>
              <a:t> - https://mail.protonmail.com</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err="1">
                <a:solidFill>
                  <a:schemeClr val="accent1">
                    <a:lumMod val="60000"/>
                    <a:lumOff val="40000"/>
                  </a:schemeClr>
                </a:solidFill>
                <a:latin typeface="Segoe UI Light" panose="020B0502040204020203" pitchFamily="34" charset="0"/>
              </a:rPr>
              <a:t>Tutanota</a:t>
            </a:r>
            <a:r>
              <a:rPr lang="en-US" sz="3600" b="1" dirty="0">
                <a:solidFill>
                  <a:schemeClr val="accent1">
                    <a:lumMod val="60000"/>
                    <a:lumOff val="40000"/>
                  </a:schemeClr>
                </a:solidFill>
                <a:latin typeface="Segoe UI Light" panose="020B0502040204020203" pitchFamily="34" charset="0"/>
              </a:rPr>
              <a:t> - https://tutanota.com/</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err="1">
                <a:solidFill>
                  <a:schemeClr val="accent1">
                    <a:lumMod val="60000"/>
                    <a:lumOff val="40000"/>
                  </a:schemeClr>
                </a:solidFill>
                <a:latin typeface="Segoe UI Light" panose="020B0502040204020203" pitchFamily="34" charset="0"/>
              </a:rPr>
              <a:t>Fastmail</a:t>
            </a:r>
            <a:r>
              <a:rPr lang="en-US" sz="3600" b="1" dirty="0">
                <a:solidFill>
                  <a:schemeClr val="accent1">
                    <a:lumMod val="60000"/>
                    <a:lumOff val="40000"/>
                  </a:schemeClr>
                </a:solidFill>
                <a:latin typeface="Segoe UI Light" panose="020B0502040204020203" pitchFamily="34" charset="0"/>
              </a:rPr>
              <a:t> - https://www.fastmail.com/</a:t>
            </a:r>
          </a:p>
        </p:txBody>
      </p:sp>
    </p:spTree>
    <p:extLst>
      <p:ext uri="{BB962C8B-B14F-4D97-AF65-F5344CB8AC3E}">
        <p14:creationId xmlns:p14="http://schemas.microsoft.com/office/powerpoint/2010/main" val="2379208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1030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rPr>
              <a:t>Defenses: Choose Privacy</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832095"/>
            <a:ext cx="12192000" cy="5345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chemeClr val="accent1">
                  <a:lumMod val="60000"/>
                  <a:lumOff val="40000"/>
                </a:schemeClr>
              </a:solidFill>
              <a:latin typeface="Segoe UI Light" panose="020B0502040204020203" pitchFamily="34" charset="0"/>
              <a:ea typeface="+mj-ea"/>
              <a:cs typeface="+mj-cs"/>
            </a:endParaRPr>
          </a:p>
        </p:txBody>
      </p:sp>
      <p:sp>
        <p:nvSpPr>
          <p:cNvPr id="8" name="Subtitle 4">
            <a:extLst>
              <a:ext uri="{FF2B5EF4-FFF2-40B4-BE49-F238E27FC236}">
                <a16:creationId xmlns:a16="http://schemas.microsoft.com/office/drawing/2014/main" xmlns="" id="{61C31AAB-8B4A-46B1-81DD-35508E2EE6C5}"/>
              </a:ext>
            </a:extLst>
          </p:cNvPr>
          <p:cNvSpPr txBox="1">
            <a:spLocks/>
          </p:cNvSpPr>
          <p:nvPr/>
        </p:nvSpPr>
        <p:spPr>
          <a:xfrm>
            <a:off x="0" y="995790"/>
            <a:ext cx="12192000"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Ditch Google, use Du</a:t>
            </a:r>
            <a:r>
              <a:rPr lang="en-US" sz="3600" b="1" dirty="0">
                <a:solidFill>
                  <a:schemeClr val="accent1">
                    <a:lumMod val="60000"/>
                    <a:lumOff val="40000"/>
                  </a:schemeClr>
                </a:solidFill>
                <a:latin typeface="Segoe UI Light" panose="020B0502040204020203" pitchFamily="34" charset="0"/>
                <a:ea typeface="+mj-ea"/>
                <a:cs typeface="+mj-cs"/>
              </a:rPr>
              <a:t>ckDuckGo: http://www.duckduckgo.com</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ea typeface="+mj-ea"/>
                <a:cs typeface="+mj-cs"/>
              </a:rPr>
              <a:t>Use a trusted VPN like </a:t>
            </a:r>
            <a:r>
              <a:rPr lang="en-US" sz="4000" b="1" dirty="0" err="1">
                <a:solidFill>
                  <a:schemeClr val="accent1">
                    <a:lumMod val="60000"/>
                    <a:lumOff val="40000"/>
                  </a:schemeClr>
                </a:solidFill>
                <a:latin typeface="Segoe UI Light" panose="020B0502040204020203" pitchFamily="34" charset="0"/>
                <a:ea typeface="+mj-ea"/>
                <a:cs typeface="+mj-cs"/>
              </a:rPr>
              <a:t>NordVPN</a:t>
            </a:r>
            <a:r>
              <a:rPr lang="en-US" sz="3600" b="1" dirty="0">
                <a:solidFill>
                  <a:schemeClr val="accent1">
                    <a:lumMod val="60000"/>
                    <a:lumOff val="40000"/>
                  </a:schemeClr>
                </a:solidFill>
                <a:latin typeface="Segoe UI Light" panose="020B0502040204020203" pitchFamily="34" charset="0"/>
                <a:ea typeface="+mj-ea"/>
                <a:cs typeface="+mj-cs"/>
              </a:rPr>
              <a:t>: https://nordvpn.com/</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rPr>
              <a:t>Ditch Messenger, </a:t>
            </a:r>
            <a:r>
              <a:rPr lang="en-US" sz="3600" b="1" dirty="0">
                <a:solidFill>
                  <a:schemeClr val="accent1">
                    <a:lumMod val="60000"/>
                    <a:lumOff val="40000"/>
                  </a:schemeClr>
                </a:solidFill>
                <a:latin typeface="Segoe UI Light" panose="020B0502040204020203" pitchFamily="34" charset="0"/>
              </a:rPr>
              <a:t>Use Signal: https://www.signal.org/</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rPr>
              <a:t>Ditch Dropbox,  Use </a:t>
            </a:r>
            <a:r>
              <a:rPr lang="en-US" sz="3600" b="1" dirty="0">
                <a:solidFill>
                  <a:schemeClr val="accent1">
                    <a:lumMod val="60000"/>
                    <a:lumOff val="40000"/>
                  </a:schemeClr>
                </a:solidFill>
                <a:latin typeface="Segoe UI Light" panose="020B0502040204020203" pitchFamily="34" charset="0"/>
              </a:rPr>
              <a:t>Sync: https://www.sync.com/?_m=3kl&amp;sscid=21k4_j7njz</a:t>
            </a:r>
            <a:endParaRPr lang="en-US" sz="3200" b="1" dirty="0">
              <a:solidFill>
                <a:schemeClr val="accent1">
                  <a:lumMod val="60000"/>
                  <a:lumOff val="40000"/>
                </a:schemeClr>
              </a:solidFill>
              <a:latin typeface="Segoe UI Light" panose="020B0502040204020203" pitchFamily="34" charset="0"/>
            </a:endParaRP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accent1">
                    <a:lumMod val="60000"/>
                    <a:lumOff val="40000"/>
                  </a:schemeClr>
                </a:solidFill>
                <a:latin typeface="Segoe UI Light" panose="020B0502040204020203" pitchFamily="34" charset="0"/>
              </a:rPr>
              <a:t>Use sites like </a:t>
            </a:r>
            <a:r>
              <a:rPr lang="en-US" sz="4000" b="1" dirty="0" err="1">
                <a:solidFill>
                  <a:schemeClr val="accent1">
                    <a:lumMod val="60000"/>
                    <a:lumOff val="40000"/>
                  </a:schemeClr>
                </a:solidFill>
                <a:latin typeface="Segoe UI Light" panose="020B0502040204020203" pitchFamily="34" charset="0"/>
              </a:rPr>
              <a:t>PCMag</a:t>
            </a:r>
            <a:r>
              <a:rPr lang="en-US" sz="4000" b="1" dirty="0">
                <a:solidFill>
                  <a:schemeClr val="accent1">
                    <a:lumMod val="60000"/>
                    <a:lumOff val="40000"/>
                  </a:schemeClr>
                </a:solidFill>
                <a:latin typeface="Segoe UI Light" panose="020B0502040204020203" pitchFamily="34" charset="0"/>
              </a:rPr>
              <a:t>, CNET, ZDNet and/or </a:t>
            </a:r>
            <a:r>
              <a:rPr lang="en-US" sz="4000" b="1" dirty="0" err="1">
                <a:solidFill>
                  <a:schemeClr val="accent1">
                    <a:lumMod val="60000"/>
                    <a:lumOff val="40000"/>
                  </a:schemeClr>
                </a:solidFill>
                <a:latin typeface="Segoe UI Light" panose="020B0502040204020203" pitchFamily="34" charset="0"/>
              </a:rPr>
              <a:t>ConsumerReports</a:t>
            </a:r>
            <a:r>
              <a:rPr lang="en-US" sz="4000" b="1" dirty="0">
                <a:solidFill>
                  <a:schemeClr val="accent1">
                    <a:lumMod val="60000"/>
                    <a:lumOff val="40000"/>
                  </a:schemeClr>
                </a:solidFill>
                <a:latin typeface="Segoe UI Light" panose="020B0502040204020203" pitchFamily="34" charset="0"/>
              </a:rPr>
              <a:t> to vet apps</a:t>
            </a:r>
          </a:p>
          <a:p>
            <a:pPr marL="685800" lvl="2">
              <a:lnSpc>
                <a:spcPct val="100000"/>
              </a:lnSpc>
              <a:spcBef>
                <a:spcPts val="1000"/>
              </a:spcBef>
              <a:buClr>
                <a:schemeClr val="tx1"/>
              </a:buClr>
              <a:buSzPct val="75000"/>
              <a:buFont typeface="Wingdings" panose="05000000000000000000" pitchFamily="2" charset="2"/>
              <a:buChar char="§"/>
              <a:defRPr/>
            </a:pPr>
            <a:endParaRPr lang="en-US" sz="3600" b="1" dirty="0">
              <a:solidFill>
                <a:schemeClr val="accent1">
                  <a:lumMod val="60000"/>
                  <a:lumOff val="40000"/>
                </a:schemeClr>
              </a:solidFill>
              <a:latin typeface="Segoe UI Light" panose="020B0502040204020203" pitchFamily="34" charset="0"/>
              <a:ea typeface="+mj-ea"/>
              <a:cs typeface="+mj-cs"/>
            </a:endParaRPr>
          </a:p>
        </p:txBody>
      </p:sp>
    </p:spTree>
    <p:extLst>
      <p:ext uri="{BB962C8B-B14F-4D97-AF65-F5344CB8AC3E}">
        <p14:creationId xmlns:p14="http://schemas.microsoft.com/office/powerpoint/2010/main" val="87085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395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My goals today</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1102407"/>
            <a:ext cx="12192000" cy="50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5400" b="1" dirty="0">
                <a:solidFill>
                  <a:schemeClr val="accent1">
                    <a:lumMod val="60000"/>
                    <a:lumOff val="40000"/>
                  </a:schemeClr>
                </a:solidFill>
                <a:latin typeface="Segoe UI Light" panose="020B0502040204020203" pitchFamily="34" charset="0"/>
                <a:ea typeface="+mj-ea"/>
                <a:cs typeface="+mj-cs"/>
              </a:rPr>
              <a:t> Educate you</a:t>
            </a:r>
          </a:p>
          <a:p>
            <a:pPr>
              <a:lnSpc>
                <a:spcPct val="100000"/>
              </a:lnSpc>
              <a:buClr>
                <a:schemeClr val="tx1"/>
              </a:buClr>
              <a:buFont typeface="Wingdings" panose="05000000000000000000" pitchFamily="2" charset="2"/>
              <a:buChar char="§"/>
            </a:pPr>
            <a:r>
              <a:rPr lang="en-US" sz="5400" b="1" dirty="0">
                <a:solidFill>
                  <a:schemeClr val="accent1">
                    <a:lumMod val="60000"/>
                    <a:lumOff val="40000"/>
                  </a:schemeClr>
                </a:solidFill>
                <a:latin typeface="Segoe UI Light" panose="020B0502040204020203" pitchFamily="34" charset="0"/>
                <a:ea typeface="+mj-ea"/>
                <a:cs typeface="+mj-cs"/>
              </a:rPr>
              <a:t> Motivate you</a:t>
            </a:r>
          </a:p>
          <a:p>
            <a:pPr>
              <a:lnSpc>
                <a:spcPct val="100000"/>
              </a:lnSpc>
              <a:buClr>
                <a:schemeClr val="tx1"/>
              </a:buClr>
              <a:buFont typeface="Wingdings" panose="05000000000000000000" pitchFamily="2" charset="2"/>
              <a:buChar char="§"/>
            </a:pPr>
            <a:r>
              <a:rPr lang="en-US" sz="5400" b="1" dirty="0">
                <a:solidFill>
                  <a:schemeClr val="accent1">
                    <a:lumMod val="60000"/>
                    <a:lumOff val="40000"/>
                  </a:schemeClr>
                </a:solidFill>
                <a:latin typeface="Segoe UI Light" panose="020B0502040204020203" pitchFamily="34" charset="0"/>
                <a:ea typeface="+mj-ea"/>
                <a:cs typeface="+mj-cs"/>
              </a:rPr>
              <a:t> Provide actionable advice you can implement</a:t>
            </a:r>
          </a:p>
        </p:txBody>
      </p:sp>
    </p:spTree>
    <p:extLst>
      <p:ext uri="{BB962C8B-B14F-4D97-AF65-F5344CB8AC3E}">
        <p14:creationId xmlns:p14="http://schemas.microsoft.com/office/powerpoint/2010/main" val="1012821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Takeaways</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100840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4000" b="1" dirty="0">
                <a:solidFill>
                  <a:schemeClr val="accent1">
                    <a:lumMod val="60000"/>
                    <a:lumOff val="40000"/>
                  </a:schemeClr>
                </a:solidFill>
                <a:latin typeface="Segoe UI Light" panose="020B0502040204020203" pitchFamily="34" charset="0"/>
                <a:ea typeface="+mj-ea"/>
                <a:cs typeface="+mj-cs"/>
              </a:rPr>
              <a:t>If you’re not paying with money, you’re paying with data. You’re the product NOT the customer</a:t>
            </a:r>
          </a:p>
          <a:p>
            <a:pPr>
              <a:buFont typeface="Wingdings" panose="05000000000000000000" pitchFamily="2" charset="2"/>
              <a:buChar char="§"/>
            </a:pPr>
            <a:r>
              <a:rPr lang="en-US" sz="4000" b="1" dirty="0">
                <a:solidFill>
                  <a:schemeClr val="accent1">
                    <a:lumMod val="60000"/>
                    <a:lumOff val="40000"/>
                  </a:schemeClr>
                </a:solidFill>
                <a:latin typeface="Segoe UI Light" panose="020B0502040204020203" pitchFamily="34" charset="0"/>
                <a:ea typeface="+mj-ea"/>
                <a:cs typeface="+mj-cs"/>
              </a:rPr>
              <a:t>Your data is valuable, “they” want it</a:t>
            </a:r>
          </a:p>
          <a:p>
            <a:pPr>
              <a:buFont typeface="Wingdings" panose="05000000000000000000" pitchFamily="2" charset="2"/>
              <a:buChar char="§"/>
            </a:pPr>
            <a:r>
              <a:rPr lang="en-US" sz="4000" b="1" dirty="0">
                <a:solidFill>
                  <a:schemeClr val="accent1">
                    <a:lumMod val="60000"/>
                    <a:lumOff val="40000"/>
                  </a:schemeClr>
                </a:solidFill>
                <a:latin typeface="Segoe UI Light" panose="020B0502040204020203" pitchFamily="34" charset="0"/>
                <a:ea typeface="+mj-ea"/>
                <a:cs typeface="+mj-cs"/>
              </a:rPr>
              <a:t>New laws like CCPA may improve the situation</a:t>
            </a:r>
          </a:p>
          <a:p>
            <a:pPr>
              <a:buFont typeface="Wingdings" panose="05000000000000000000" pitchFamily="2" charset="2"/>
              <a:buChar char="§"/>
            </a:pPr>
            <a:r>
              <a:rPr lang="en-US" sz="4000" b="1" dirty="0">
                <a:solidFill>
                  <a:schemeClr val="accent1">
                    <a:lumMod val="60000"/>
                    <a:lumOff val="40000"/>
                  </a:schemeClr>
                </a:solidFill>
                <a:latin typeface="Segoe UI Light" panose="020B0502040204020203" pitchFamily="34" charset="0"/>
                <a:ea typeface="+mj-ea"/>
                <a:cs typeface="+mj-cs"/>
              </a:rPr>
              <a:t>You can make wise choices to limit your digital footprint</a:t>
            </a:r>
          </a:p>
        </p:txBody>
      </p:sp>
    </p:spTree>
    <p:extLst>
      <p:ext uri="{BB962C8B-B14F-4D97-AF65-F5344CB8AC3E}">
        <p14:creationId xmlns:p14="http://schemas.microsoft.com/office/powerpoint/2010/main" val="4164810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0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Follow these folks</a:t>
            </a:r>
          </a:p>
        </p:txBody>
      </p:sp>
      <p:sp>
        <p:nvSpPr>
          <p:cNvPr id="5" name="Subtitle 4">
            <a:extLst>
              <a:ext uri="{FF2B5EF4-FFF2-40B4-BE49-F238E27FC236}">
                <a16:creationId xmlns:a16="http://schemas.microsoft.com/office/drawing/2014/main" xmlns="" id="{1FC987DD-4B54-4921-BA85-A61FB2ADA056}"/>
              </a:ext>
            </a:extLst>
          </p:cNvPr>
          <p:cNvSpPr txBox="1">
            <a:spLocks/>
          </p:cNvSpPr>
          <p:nvPr/>
        </p:nvSpPr>
        <p:spPr>
          <a:xfrm>
            <a:off x="0" y="1133847"/>
            <a:ext cx="6491111"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Bruce </a:t>
            </a:r>
            <a:r>
              <a:rPr lang="en-US" sz="3000" b="1" dirty="0" err="1">
                <a:solidFill>
                  <a:schemeClr val="accent1">
                    <a:lumMod val="60000"/>
                    <a:lumOff val="40000"/>
                  </a:schemeClr>
                </a:solidFill>
                <a:latin typeface="Segoe UI Light" panose="020B0502040204020203" pitchFamily="34" charset="0"/>
                <a:ea typeface="+mj-ea"/>
                <a:cs typeface="+mj-cs"/>
              </a:rPr>
              <a:t>Schneier</a:t>
            </a:r>
            <a:r>
              <a:rPr lang="en-US" sz="3000" b="1" dirty="0">
                <a:solidFill>
                  <a:schemeClr val="accent1">
                    <a:lumMod val="60000"/>
                    <a:lumOff val="40000"/>
                  </a:schemeClr>
                </a:solidFill>
                <a:latin typeface="Segoe UI Light" panose="020B0502040204020203" pitchFamily="34" charset="0"/>
                <a:ea typeface="+mj-ea"/>
                <a:cs typeface="+mj-cs"/>
              </a:rPr>
              <a:t>:@</a:t>
            </a:r>
            <a:r>
              <a:rPr lang="en-US" sz="3000" b="1" dirty="0" err="1">
                <a:solidFill>
                  <a:schemeClr val="accent1">
                    <a:lumMod val="60000"/>
                    <a:lumOff val="40000"/>
                  </a:schemeClr>
                </a:solidFill>
                <a:latin typeface="Segoe UI Light" panose="020B0502040204020203" pitchFamily="34" charset="0"/>
                <a:ea typeface="+mj-ea"/>
                <a:cs typeface="+mj-cs"/>
              </a:rPr>
              <a:t>schneierblog</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Kevin Mitnick: @</a:t>
            </a:r>
            <a:r>
              <a:rPr lang="en-US" sz="3000" b="1" dirty="0" err="1">
                <a:solidFill>
                  <a:schemeClr val="accent1">
                    <a:lumMod val="60000"/>
                    <a:lumOff val="40000"/>
                  </a:schemeClr>
                </a:solidFill>
                <a:latin typeface="Segoe UI Light" panose="020B0502040204020203" pitchFamily="34" charset="0"/>
                <a:ea typeface="+mj-ea"/>
                <a:cs typeface="+mj-cs"/>
              </a:rPr>
              <a:t>kevinmitnick</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US-CERT: @</a:t>
            </a:r>
            <a:r>
              <a:rPr lang="en-US" sz="3000" b="1" dirty="0" err="1">
                <a:solidFill>
                  <a:schemeClr val="accent1">
                    <a:lumMod val="60000"/>
                    <a:lumOff val="40000"/>
                  </a:schemeClr>
                </a:solidFill>
                <a:latin typeface="Segoe UI Light" panose="020B0502040204020203" pitchFamily="34" charset="0"/>
                <a:ea typeface="+mj-ea"/>
                <a:cs typeface="+mj-cs"/>
              </a:rPr>
              <a:t>USCERT_gov</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err="1">
                <a:solidFill>
                  <a:schemeClr val="accent1">
                    <a:lumMod val="60000"/>
                    <a:lumOff val="40000"/>
                  </a:schemeClr>
                </a:solidFill>
                <a:latin typeface="Segoe UI Light" panose="020B0502040204020203" pitchFamily="34" charset="0"/>
                <a:ea typeface="+mj-ea"/>
                <a:cs typeface="+mj-cs"/>
              </a:rPr>
              <a:t>SecurityWeek</a:t>
            </a:r>
            <a:r>
              <a:rPr lang="en-US" sz="3000" b="1" dirty="0">
                <a:solidFill>
                  <a:schemeClr val="accent1">
                    <a:lumMod val="60000"/>
                    <a:lumOff val="40000"/>
                  </a:schemeClr>
                </a:solidFill>
                <a:latin typeface="Segoe UI Light" panose="020B0502040204020203" pitchFamily="34" charset="0"/>
                <a:ea typeface="+mj-ea"/>
                <a:cs typeface="+mj-cs"/>
              </a:rPr>
              <a:t>: @</a:t>
            </a:r>
            <a:r>
              <a:rPr lang="en-US" sz="3000" b="1" dirty="0" err="1">
                <a:solidFill>
                  <a:schemeClr val="accent1">
                    <a:lumMod val="60000"/>
                    <a:lumOff val="40000"/>
                  </a:schemeClr>
                </a:solidFill>
                <a:latin typeface="Segoe UI Light" panose="020B0502040204020203" pitchFamily="34" charset="0"/>
                <a:ea typeface="+mj-ea"/>
                <a:cs typeface="+mj-cs"/>
              </a:rPr>
              <a:t>SecurityWeek</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Center for Internet Security: @</a:t>
            </a:r>
            <a:r>
              <a:rPr lang="en-US" sz="3000" b="1" dirty="0" err="1">
                <a:solidFill>
                  <a:schemeClr val="accent1">
                    <a:lumMod val="60000"/>
                    <a:lumOff val="40000"/>
                  </a:schemeClr>
                </a:solidFill>
                <a:latin typeface="Segoe UI Light" panose="020B0502040204020203" pitchFamily="34" charset="0"/>
                <a:ea typeface="+mj-ea"/>
                <a:cs typeface="+mj-cs"/>
              </a:rPr>
              <a:t>CISecurity</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MSRC: @</a:t>
            </a:r>
            <a:r>
              <a:rPr lang="en-US" sz="3000" b="1" dirty="0" err="1">
                <a:solidFill>
                  <a:schemeClr val="accent1">
                    <a:lumMod val="60000"/>
                    <a:lumOff val="40000"/>
                  </a:schemeClr>
                </a:solidFill>
                <a:latin typeface="Segoe UI Light" panose="020B0502040204020203" pitchFamily="34" charset="0"/>
                <a:ea typeface="+mj-ea"/>
                <a:cs typeface="+mj-cs"/>
              </a:rPr>
              <a:t>msftsecresponse</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Intrust IT: @IntrustIT			</a:t>
            </a:r>
          </a:p>
          <a:p>
            <a:endParaRPr lang="en-US" sz="3200" b="1" dirty="0">
              <a:solidFill>
                <a:schemeClr val="accent1">
                  <a:lumMod val="60000"/>
                  <a:lumOff val="40000"/>
                </a:schemeClr>
              </a:solidFill>
            </a:endParaRPr>
          </a:p>
        </p:txBody>
      </p:sp>
      <p:sp>
        <p:nvSpPr>
          <p:cNvPr id="8" name="Subtitle 4">
            <a:extLst>
              <a:ext uri="{FF2B5EF4-FFF2-40B4-BE49-F238E27FC236}">
                <a16:creationId xmlns:a16="http://schemas.microsoft.com/office/drawing/2014/main" xmlns="" id="{86AF6426-54BD-4ACC-ADC9-752FC5156A0C}"/>
              </a:ext>
            </a:extLst>
          </p:cNvPr>
          <p:cNvSpPr txBox="1">
            <a:spLocks/>
          </p:cNvSpPr>
          <p:nvPr/>
        </p:nvSpPr>
        <p:spPr>
          <a:xfrm>
            <a:off x="6491111" y="1133847"/>
            <a:ext cx="5700889" cy="5063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MSRC: @</a:t>
            </a:r>
            <a:r>
              <a:rPr lang="en-US" sz="3000" b="1" dirty="0" err="1">
                <a:solidFill>
                  <a:schemeClr val="accent1">
                    <a:lumMod val="60000"/>
                    <a:lumOff val="40000"/>
                  </a:schemeClr>
                </a:solidFill>
                <a:latin typeface="Segoe UI Light" panose="020B0502040204020203" pitchFamily="34" charset="0"/>
                <a:ea typeface="+mj-ea"/>
                <a:cs typeface="+mj-cs"/>
              </a:rPr>
              <a:t>msftsecresponse</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Microsoft Secure: @</a:t>
            </a:r>
            <a:r>
              <a:rPr lang="en-US" sz="3000" b="1" dirty="0" err="1">
                <a:solidFill>
                  <a:schemeClr val="accent1">
                    <a:lumMod val="60000"/>
                    <a:lumOff val="40000"/>
                  </a:schemeClr>
                </a:solidFill>
                <a:latin typeface="Segoe UI Light" panose="020B0502040204020203" pitchFamily="34" charset="0"/>
                <a:ea typeface="+mj-ea"/>
                <a:cs typeface="+mj-cs"/>
              </a:rPr>
              <a:t>msftsecurity</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RSA: @</a:t>
            </a:r>
            <a:r>
              <a:rPr lang="en-US" sz="3000" b="1" dirty="0" err="1">
                <a:solidFill>
                  <a:schemeClr val="accent1">
                    <a:lumMod val="60000"/>
                    <a:lumOff val="40000"/>
                  </a:schemeClr>
                </a:solidFill>
                <a:latin typeface="Segoe UI Light" panose="020B0502040204020203" pitchFamily="34" charset="0"/>
                <a:ea typeface="+mj-ea"/>
                <a:cs typeface="+mj-cs"/>
              </a:rPr>
              <a:t>RSAsecurity</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err="1">
                <a:solidFill>
                  <a:schemeClr val="accent1">
                    <a:lumMod val="60000"/>
                    <a:lumOff val="40000"/>
                  </a:schemeClr>
                </a:solidFill>
                <a:latin typeface="Segoe UI Light" panose="020B0502040204020203" pitchFamily="34" charset="0"/>
                <a:ea typeface="+mj-ea"/>
                <a:cs typeface="+mj-cs"/>
              </a:rPr>
              <a:t>Mikko</a:t>
            </a:r>
            <a:r>
              <a:rPr lang="en-US" sz="3000" b="1" dirty="0">
                <a:solidFill>
                  <a:schemeClr val="accent1">
                    <a:lumMod val="60000"/>
                    <a:lumOff val="40000"/>
                  </a:schemeClr>
                </a:solidFill>
                <a:latin typeface="Segoe UI Light" panose="020B0502040204020203" pitchFamily="34" charset="0"/>
                <a:ea typeface="+mj-ea"/>
                <a:cs typeface="+mj-cs"/>
              </a:rPr>
              <a:t> </a:t>
            </a:r>
            <a:r>
              <a:rPr lang="en-US" sz="3000" b="1" dirty="0" err="1">
                <a:solidFill>
                  <a:schemeClr val="accent1">
                    <a:lumMod val="60000"/>
                    <a:lumOff val="40000"/>
                  </a:schemeClr>
                </a:solidFill>
                <a:latin typeface="Segoe UI Light" panose="020B0502040204020203" pitchFamily="34" charset="0"/>
                <a:ea typeface="+mj-ea"/>
                <a:cs typeface="+mj-cs"/>
              </a:rPr>
              <a:t>Hypponen</a:t>
            </a:r>
            <a:r>
              <a:rPr lang="en-US" sz="3000" b="1" dirty="0">
                <a:solidFill>
                  <a:schemeClr val="accent1">
                    <a:lumMod val="60000"/>
                    <a:lumOff val="40000"/>
                  </a:schemeClr>
                </a:solidFill>
                <a:latin typeface="Segoe UI Light" panose="020B0502040204020203" pitchFamily="34" charset="0"/>
                <a:ea typeface="+mj-ea"/>
                <a:cs typeface="+mj-cs"/>
              </a:rPr>
              <a:t>: @</a:t>
            </a:r>
            <a:r>
              <a:rPr lang="en-US" sz="3000" b="1" dirty="0" err="1">
                <a:solidFill>
                  <a:schemeClr val="accent1">
                    <a:lumMod val="60000"/>
                    <a:lumOff val="40000"/>
                  </a:schemeClr>
                </a:solidFill>
                <a:latin typeface="Segoe UI Light" panose="020B0502040204020203" pitchFamily="34" charset="0"/>
                <a:ea typeface="+mj-ea"/>
                <a:cs typeface="+mj-cs"/>
              </a:rPr>
              <a:t>mikko</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Brian Krebs: @</a:t>
            </a:r>
            <a:r>
              <a:rPr lang="en-US" sz="3000" b="1" dirty="0" err="1">
                <a:solidFill>
                  <a:schemeClr val="accent1">
                    <a:lumMod val="60000"/>
                    <a:lumOff val="40000"/>
                  </a:schemeClr>
                </a:solidFill>
                <a:latin typeface="Segoe UI Light" panose="020B0502040204020203" pitchFamily="34" charset="0"/>
                <a:ea typeface="+mj-ea"/>
                <a:cs typeface="+mj-cs"/>
              </a:rPr>
              <a:t>briankrebs</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err="1">
                <a:solidFill>
                  <a:schemeClr val="accent1">
                    <a:lumMod val="60000"/>
                    <a:lumOff val="40000"/>
                  </a:schemeClr>
                </a:solidFill>
                <a:latin typeface="Segoe UI Light" panose="020B0502040204020203" pitchFamily="34" charset="0"/>
                <a:ea typeface="+mj-ea"/>
                <a:cs typeface="+mj-cs"/>
              </a:rPr>
              <a:t>CSOnline</a:t>
            </a:r>
            <a:r>
              <a:rPr lang="en-US" sz="3000" b="1" dirty="0">
                <a:solidFill>
                  <a:schemeClr val="accent1">
                    <a:lumMod val="60000"/>
                    <a:lumOff val="40000"/>
                  </a:schemeClr>
                </a:solidFill>
                <a:latin typeface="Segoe UI Light" panose="020B0502040204020203" pitchFamily="34" charset="0"/>
                <a:ea typeface="+mj-ea"/>
                <a:cs typeface="+mj-cs"/>
              </a:rPr>
              <a:t>: @</a:t>
            </a:r>
            <a:r>
              <a:rPr lang="en-US" sz="3000" b="1" dirty="0" err="1">
                <a:solidFill>
                  <a:schemeClr val="accent1">
                    <a:lumMod val="60000"/>
                    <a:lumOff val="40000"/>
                  </a:schemeClr>
                </a:solidFill>
                <a:latin typeface="Segoe UI Light" panose="020B0502040204020203" pitchFamily="34" charset="0"/>
                <a:ea typeface="+mj-ea"/>
                <a:cs typeface="+mj-cs"/>
              </a:rPr>
              <a:t>CSOonline</a:t>
            </a:r>
            <a:endParaRPr lang="en-US" sz="3000" b="1" dirty="0">
              <a:solidFill>
                <a:schemeClr val="accent1">
                  <a:lumMod val="60000"/>
                  <a:lumOff val="40000"/>
                </a:schemeClr>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chemeClr val="accent1">
                    <a:lumMod val="60000"/>
                    <a:lumOff val="40000"/>
                  </a:schemeClr>
                </a:solidFill>
                <a:latin typeface="Segoe UI Light" panose="020B0502040204020203" pitchFamily="34" charset="0"/>
                <a:ea typeface="+mj-ea"/>
                <a:cs typeface="+mj-cs"/>
              </a:rPr>
              <a:t>Me: @</a:t>
            </a:r>
            <a:r>
              <a:rPr lang="en-US" sz="3000" b="1" dirty="0" err="1">
                <a:solidFill>
                  <a:schemeClr val="accent1">
                    <a:lumMod val="60000"/>
                    <a:lumOff val="40000"/>
                  </a:schemeClr>
                </a:solidFill>
                <a:latin typeface="Segoe UI Light" panose="020B0502040204020203" pitchFamily="34" charset="0"/>
                <a:ea typeface="+mj-ea"/>
                <a:cs typeface="+mj-cs"/>
              </a:rPr>
              <a:t>DaveHatter</a:t>
            </a:r>
            <a:endParaRPr lang="en-US" sz="3000" b="1" dirty="0">
              <a:solidFill>
                <a:schemeClr val="accent1">
                  <a:lumMod val="60000"/>
                  <a:lumOff val="40000"/>
                </a:schemeClr>
              </a:solidFill>
              <a:latin typeface="Segoe UI Light" panose="020B0502040204020203" pitchFamily="34" charset="0"/>
              <a:ea typeface="+mj-ea"/>
              <a:cs typeface="+mj-cs"/>
            </a:endParaRPr>
          </a:p>
        </p:txBody>
      </p:sp>
    </p:spTree>
    <p:extLst>
      <p:ext uri="{BB962C8B-B14F-4D97-AF65-F5344CB8AC3E}">
        <p14:creationId xmlns:p14="http://schemas.microsoft.com/office/powerpoint/2010/main" val="2873012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0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Additional Resources</a:t>
            </a:r>
          </a:p>
        </p:txBody>
      </p:sp>
      <p:sp>
        <p:nvSpPr>
          <p:cNvPr id="7" name="Subtitle 4">
            <a:extLst>
              <a:ext uri="{FF2B5EF4-FFF2-40B4-BE49-F238E27FC236}">
                <a16:creationId xmlns:a16="http://schemas.microsoft.com/office/drawing/2014/main" xmlns="" id="{6D581230-0C33-4F07-B3D9-4A0DA7F9F6BD}"/>
              </a:ext>
            </a:extLst>
          </p:cNvPr>
          <p:cNvSpPr txBox="1">
            <a:spLocks/>
          </p:cNvSpPr>
          <p:nvPr/>
        </p:nvSpPr>
        <p:spPr>
          <a:xfrm>
            <a:off x="0" y="917861"/>
            <a:ext cx="4597637" cy="6100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www.mcaffee.com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www.grisoft.com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www.symantec.com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www.twofactorauth.org</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www.safer-networking.org</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www.zonealarm.com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www.webopedia.com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www.hackerwatch.org</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www.haveibeenpwned.com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www.twofactorauth.org</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www.knowbe4.com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www.antiphishing.org</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rPr>
              <a:t>www.microsoft.com/security</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rPr>
              <a:t>www.idtheftcenter.org/facts.shtml</a:t>
            </a:r>
          </a:p>
        </p:txBody>
      </p:sp>
      <p:sp>
        <p:nvSpPr>
          <p:cNvPr id="4" name="Subtitle 4">
            <a:extLst>
              <a:ext uri="{FF2B5EF4-FFF2-40B4-BE49-F238E27FC236}">
                <a16:creationId xmlns:a16="http://schemas.microsoft.com/office/drawing/2014/main" xmlns="" id="{434623E1-ED97-4352-8347-9A617A03D47E}"/>
              </a:ext>
            </a:extLst>
          </p:cNvPr>
          <p:cNvSpPr txBox="1">
            <a:spLocks/>
          </p:cNvSpPr>
          <p:nvPr/>
        </p:nvSpPr>
        <p:spPr>
          <a:xfrm>
            <a:off x="4358355" y="917861"/>
            <a:ext cx="7833645" cy="5922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www.ftc.gov/bcp/conline/pubs/alerts/phishingalrt.htm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www.ic3.gov/default.aspx</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enterprise.verizon.com/resources/reports/</a:t>
            </a:r>
            <a:r>
              <a:rPr lang="en-US" b="1" dirty="0" err="1">
                <a:solidFill>
                  <a:schemeClr val="accent1">
                    <a:lumMod val="60000"/>
                    <a:lumOff val="40000"/>
                  </a:schemeClr>
                </a:solidFill>
                <a:latin typeface="Segoe UI Light" panose="020B0502040204020203" pitchFamily="34" charset="0"/>
                <a:ea typeface="+mj-ea"/>
                <a:cs typeface="+mj-cs"/>
              </a:rPr>
              <a:t>dbir</a:t>
            </a:r>
            <a:r>
              <a:rPr lang="en-US" b="1" dirty="0">
                <a:solidFill>
                  <a:schemeClr val="accent1">
                    <a:lumMod val="60000"/>
                    <a:lumOff val="40000"/>
                  </a:schemeClr>
                </a:solidFill>
                <a:latin typeface="Segoe UI Light" panose="020B0502040204020203" pitchFamily="34" charset="0"/>
                <a:ea typeface="+mj-ea"/>
                <a:cs typeface="+mj-cs"/>
              </a:rPr>
              <a:t>/</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www.sans.org/critical-security-controls/</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https://www.us-cert.gov/ncas/current-activity/2019/11/06/cisa-launches-cyber-essentials-small-businesses-and-small-sltt</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www.nist.gov/cyberframework</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https://www.cisecurity.org/blog/cyber-hygiene-guidance-for-windows-10/</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chemeClr val="accent1">
                    <a:lumMod val="60000"/>
                    <a:lumOff val="40000"/>
                  </a:schemeClr>
                </a:solidFill>
                <a:latin typeface="Segoe UI Light" panose="020B0502040204020203" pitchFamily="34" charset="0"/>
                <a:ea typeface="+mj-ea"/>
                <a:cs typeface="+mj-cs"/>
              </a:rPr>
              <a:t>www.ftc.gov/tips-advice/business-center/small-businesses/cybersecurity</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https://www.pcmag.com/roundup/256703/the-best-antivirus-protection</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chemeClr val="accent1">
                    <a:lumMod val="60000"/>
                    <a:lumOff val="40000"/>
                  </a:schemeClr>
                </a:solidFill>
                <a:latin typeface="Segoe UI Light" panose="020B0502040204020203" pitchFamily="34" charset="0"/>
                <a:ea typeface="+mj-ea"/>
                <a:cs typeface="+mj-cs"/>
              </a:rPr>
              <a:t>https://www.pcmag.com/roundup/296955/the-best-vpn-services</a:t>
            </a:r>
          </a:p>
        </p:txBody>
      </p:sp>
    </p:spTree>
    <p:extLst>
      <p:ext uri="{BB962C8B-B14F-4D97-AF65-F5344CB8AC3E}">
        <p14:creationId xmlns:p14="http://schemas.microsoft.com/office/powerpoint/2010/main" val="1778324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xmlns="" id="{38D5A4C3-B707-4DFB-8625-43F87E1D4C5C}"/>
              </a:ext>
            </a:extLst>
          </p:cNvPr>
          <p:cNvSpPr txBox="1">
            <a:spLocks/>
          </p:cNvSpPr>
          <p:nvPr/>
        </p:nvSpPr>
        <p:spPr>
          <a:xfrm>
            <a:off x="0" y="0"/>
            <a:ext cx="12192000" cy="110648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7200" b="1" dirty="0">
                <a:solidFill>
                  <a:schemeClr val="accent1">
                    <a:lumMod val="60000"/>
                    <a:lumOff val="40000"/>
                  </a:schemeClr>
                </a:solidFill>
                <a:latin typeface="Arial Black" panose="020B0A04020102020204" pitchFamily="34" charset="0"/>
              </a:rPr>
              <a:t> </a:t>
            </a:r>
            <a:r>
              <a:rPr lang="en-US" sz="7800" b="1" dirty="0">
                <a:solidFill>
                  <a:schemeClr val="accent1">
                    <a:lumMod val="60000"/>
                    <a:lumOff val="40000"/>
                  </a:schemeClr>
                </a:solidFill>
                <a:latin typeface="Arial Black" panose="020B0A04020102020204" pitchFamily="34" charset="0"/>
              </a:rPr>
              <a:t>Q &amp; A</a:t>
            </a:r>
          </a:p>
        </p:txBody>
      </p:sp>
      <p:sp>
        <p:nvSpPr>
          <p:cNvPr id="10" name="Subtitle 4">
            <a:extLst>
              <a:ext uri="{FF2B5EF4-FFF2-40B4-BE49-F238E27FC236}">
                <a16:creationId xmlns:a16="http://schemas.microsoft.com/office/drawing/2014/main" xmlns="" id="{2ECC916E-B660-4EF3-A3A2-E01CCCD11F21}"/>
              </a:ext>
            </a:extLst>
          </p:cNvPr>
          <p:cNvSpPr txBox="1">
            <a:spLocks/>
          </p:cNvSpPr>
          <p:nvPr/>
        </p:nvSpPr>
        <p:spPr>
          <a:xfrm>
            <a:off x="0" y="5471254"/>
            <a:ext cx="12192000" cy="1386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2" indent="0">
              <a:buSzPct val="60000"/>
              <a:buNone/>
              <a:defRPr/>
            </a:pPr>
            <a:r>
              <a:rPr lang="en-US" sz="3600" b="1" dirty="0">
                <a:solidFill>
                  <a:schemeClr val="accent1">
                    <a:lumMod val="60000"/>
                    <a:lumOff val="40000"/>
                  </a:schemeClr>
                </a:solidFill>
                <a:latin typeface="Segoe UI Light" panose="020B0502040204020203" pitchFamily="34" charset="0"/>
                <a:ea typeface="+mj-ea"/>
                <a:cs typeface="+mj-cs"/>
              </a:rPr>
              <a:t>Just because you’re paranoid, it doesn’t mean they’re NOT out to get you.</a:t>
            </a:r>
          </a:p>
        </p:txBody>
      </p:sp>
      <p:pic>
        <p:nvPicPr>
          <p:cNvPr id="11" name="Picture 10">
            <a:extLst>
              <a:ext uri="{FF2B5EF4-FFF2-40B4-BE49-F238E27FC236}">
                <a16:creationId xmlns:a16="http://schemas.microsoft.com/office/drawing/2014/main" xmlns="" id="{AF8A15CB-F526-4587-A485-E17C87D5E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542" y="1229868"/>
            <a:ext cx="10521364" cy="3722773"/>
          </a:xfrm>
          <a:prstGeom prst="rect">
            <a:avLst/>
          </a:prstGeom>
        </p:spPr>
      </p:pic>
    </p:spTree>
    <p:extLst>
      <p:ext uri="{BB962C8B-B14F-4D97-AF65-F5344CB8AC3E}">
        <p14:creationId xmlns:p14="http://schemas.microsoft.com/office/powerpoint/2010/main" val="3052552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4">
            <a:extLst>
              <a:ext uri="{FF2B5EF4-FFF2-40B4-BE49-F238E27FC236}">
                <a16:creationId xmlns:a16="http://schemas.microsoft.com/office/drawing/2014/main" xmlns="" id="{5C40F626-FBCE-4840-A272-ED2F6D41A0D4}"/>
              </a:ext>
            </a:extLst>
          </p:cNvPr>
          <p:cNvSpPr txBox="1">
            <a:spLocks/>
          </p:cNvSpPr>
          <p:nvPr/>
        </p:nvSpPr>
        <p:spPr>
          <a:xfrm>
            <a:off x="344244" y="4162761"/>
            <a:ext cx="11618259" cy="186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endParaRPr lang="en-US" dirty="0">
              <a:solidFill>
                <a:schemeClr val="accent1">
                  <a:lumMod val="60000"/>
                  <a:lumOff val="40000"/>
                </a:schemeClr>
              </a:solidFill>
            </a:endParaRPr>
          </a:p>
        </p:txBody>
      </p:sp>
      <p:sp>
        <p:nvSpPr>
          <p:cNvPr id="7" name="Title 3">
            <a:extLst>
              <a:ext uri="{FF2B5EF4-FFF2-40B4-BE49-F238E27FC236}">
                <a16:creationId xmlns:a16="http://schemas.microsoft.com/office/drawing/2014/main" xmlns="" id="{ABF7272E-F429-4357-BA49-FDAED1077095}"/>
              </a:ext>
            </a:extLst>
          </p:cNvPr>
          <p:cNvSpPr txBox="1">
            <a:spLocks/>
          </p:cNvSpPr>
          <p:nvPr/>
        </p:nvSpPr>
        <p:spPr>
          <a:xfrm>
            <a:off x="55659" y="294278"/>
            <a:ext cx="12021591" cy="122237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lnSpc>
                <a:spcPct val="80000"/>
              </a:lnSpc>
              <a:spcBef>
                <a:spcPct val="20000"/>
              </a:spcBef>
            </a:pPr>
            <a:r>
              <a:rPr lang="en-US" sz="10000" b="1" dirty="0">
                <a:solidFill>
                  <a:schemeClr val="accent1">
                    <a:lumMod val="60000"/>
                    <a:lumOff val="40000"/>
                  </a:schemeClr>
                </a:solidFill>
                <a:latin typeface="Arial Black" panose="020B0A04020102020204" pitchFamily="34" charset="0"/>
                <a:ea typeface="+mn-ea"/>
                <a:cs typeface="+mn-cs"/>
              </a:rPr>
              <a:t>Thank  You! </a:t>
            </a:r>
          </a:p>
        </p:txBody>
      </p:sp>
      <p:sp>
        <p:nvSpPr>
          <p:cNvPr id="14" name="Subtitle 1">
            <a:extLst>
              <a:ext uri="{FF2B5EF4-FFF2-40B4-BE49-F238E27FC236}">
                <a16:creationId xmlns:a16="http://schemas.microsoft.com/office/drawing/2014/main" xmlns="" id="{41F7BA52-B1F3-4268-9597-0749E9A9B161}"/>
              </a:ext>
            </a:extLst>
          </p:cNvPr>
          <p:cNvSpPr txBox="1">
            <a:spLocks/>
          </p:cNvSpPr>
          <p:nvPr/>
        </p:nvSpPr>
        <p:spPr>
          <a:xfrm>
            <a:off x="-187300" y="1823472"/>
            <a:ext cx="12149803" cy="3293432"/>
          </a:xfrm>
          <a:prstGeom prst="rect">
            <a:avLst/>
          </a:prstGeom>
        </p:spPr>
        <p:txBody>
          <a:bodyPr>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n-US" sz="3000" b="1" dirty="0">
                <a:solidFill>
                  <a:schemeClr val="accent1">
                    <a:lumMod val="60000"/>
                    <a:lumOff val="40000"/>
                  </a:schemeClr>
                </a:solidFill>
                <a:latin typeface="Arial Black" panose="020B0A04020102020204" pitchFamily="34" charset="0"/>
              </a:rPr>
              <a:t>Dave Hatter</a:t>
            </a:r>
          </a:p>
          <a:p>
            <a:pPr marL="0" indent="0" algn="ctr">
              <a:buNone/>
            </a:pPr>
            <a:r>
              <a:rPr lang="en-US" sz="2800" dirty="0">
                <a:solidFill>
                  <a:schemeClr val="accent1">
                    <a:lumMod val="60000"/>
                    <a:lumOff val="40000"/>
                  </a:schemeClr>
                </a:solidFill>
              </a:rPr>
              <a:t>linkedin.com/in/</a:t>
            </a:r>
            <a:r>
              <a:rPr lang="en-US" sz="2800" dirty="0" err="1">
                <a:solidFill>
                  <a:schemeClr val="accent1">
                    <a:lumMod val="60000"/>
                    <a:lumOff val="40000"/>
                  </a:schemeClr>
                </a:solidFill>
              </a:rPr>
              <a:t>davehatter</a:t>
            </a:r>
            <a:endParaRPr lang="en-US" sz="2800" dirty="0">
              <a:solidFill>
                <a:schemeClr val="accent1">
                  <a:lumMod val="60000"/>
                  <a:lumOff val="40000"/>
                </a:schemeClr>
              </a:solidFill>
            </a:endParaRPr>
          </a:p>
          <a:p>
            <a:pPr marL="0" indent="0" algn="ctr">
              <a:buNone/>
            </a:pPr>
            <a:r>
              <a:rPr lang="en-US" sz="2800" dirty="0">
                <a:solidFill>
                  <a:schemeClr val="accent1">
                    <a:lumMod val="60000"/>
                    <a:lumOff val="40000"/>
                  </a:schemeClr>
                </a:solidFill>
              </a:rPr>
              <a:t>twitter.com/</a:t>
            </a:r>
            <a:r>
              <a:rPr lang="en-US" sz="2800" dirty="0" err="1">
                <a:solidFill>
                  <a:schemeClr val="accent1">
                    <a:lumMod val="60000"/>
                    <a:lumOff val="40000"/>
                  </a:schemeClr>
                </a:solidFill>
              </a:rPr>
              <a:t>davehatter</a:t>
            </a:r>
            <a:endParaRPr lang="en-US" sz="2800" dirty="0">
              <a:solidFill>
                <a:schemeClr val="accent1">
                  <a:lumMod val="60000"/>
                  <a:lumOff val="40000"/>
                </a:schemeClr>
              </a:solidFill>
            </a:endParaRPr>
          </a:p>
          <a:p>
            <a:pPr marL="0" indent="0" algn="ctr">
              <a:buNone/>
            </a:pPr>
            <a:r>
              <a:rPr lang="en-US" sz="2800" dirty="0">
                <a:solidFill>
                  <a:schemeClr val="accent1">
                    <a:lumMod val="60000"/>
                    <a:lumOff val="40000"/>
                  </a:schemeClr>
                </a:solidFill>
              </a:rPr>
              <a:t>www.youtube.com/user/davidlhatter</a:t>
            </a:r>
          </a:p>
          <a:p>
            <a:endParaRPr lang="en-US" sz="2800" dirty="0">
              <a:solidFill>
                <a:schemeClr val="accent1">
                  <a:lumMod val="60000"/>
                  <a:lumOff val="40000"/>
                </a:schemeClr>
              </a:solidFill>
            </a:endParaRPr>
          </a:p>
        </p:txBody>
      </p:sp>
      <p:sp>
        <p:nvSpPr>
          <p:cNvPr id="2" name="Rectangle 1">
            <a:extLst>
              <a:ext uri="{FF2B5EF4-FFF2-40B4-BE49-F238E27FC236}">
                <a16:creationId xmlns:a16="http://schemas.microsoft.com/office/drawing/2014/main" xmlns="" id="{121507EC-6D1E-4C75-8314-FC0DB5FA6A5C}"/>
              </a:ext>
            </a:extLst>
          </p:cNvPr>
          <p:cNvSpPr/>
          <p:nvPr/>
        </p:nvSpPr>
        <p:spPr>
          <a:xfrm>
            <a:off x="2157984" y="5116904"/>
            <a:ext cx="8131843" cy="757130"/>
          </a:xfrm>
          <a:prstGeom prst="rect">
            <a:avLst/>
          </a:prstGeom>
        </p:spPr>
        <p:txBody>
          <a:bodyPr wrap="square">
            <a:spAutoFit/>
          </a:bodyPr>
          <a:lstStyle/>
          <a:p>
            <a:pPr algn="ctr" defTabSz="914400">
              <a:lnSpc>
                <a:spcPct val="90000"/>
              </a:lnSpc>
              <a:spcBef>
                <a:spcPts val="1200"/>
              </a:spcBef>
              <a:spcAft>
                <a:spcPts val="200"/>
              </a:spcAft>
              <a:buClr>
                <a:schemeClr val="tx1"/>
              </a:buClr>
            </a:pPr>
            <a:r>
              <a:rPr lang="en-US" sz="2400" dirty="0">
                <a:solidFill>
                  <a:schemeClr val="accent1">
                    <a:lumMod val="60000"/>
                    <a:lumOff val="40000"/>
                  </a:schemeClr>
                </a:solidFill>
              </a:rPr>
              <a:t>Catch my Tech Friday spot live on 55KRC at 6:30 AM every Friday on 550 AM or </a:t>
            </a:r>
            <a:r>
              <a:rPr lang="en-US" sz="2400" dirty="0">
                <a:solidFill>
                  <a:schemeClr val="accent1">
                    <a:lumMod val="60000"/>
                    <a:lumOff val="40000"/>
                  </a:schemeClr>
                </a:solidFill>
                <a:hlinkClick r:id="rId2">
                  <a:extLst>
                    <a:ext uri="{A12FA001-AC4F-418D-AE19-62706E023703}">
                      <ahyp:hlinkClr xmlns:ahyp="http://schemas.microsoft.com/office/drawing/2018/hyperlinkcolor" xmlns="" val="tx"/>
                    </a:ext>
                  </a:extLst>
                </a:hlinkClick>
              </a:rPr>
              <a:t>http://www.55krc.com</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1734933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vs security</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1221939"/>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4800" b="1" dirty="0">
                <a:solidFill>
                  <a:schemeClr val="accent1">
                    <a:lumMod val="60000"/>
                    <a:lumOff val="40000"/>
                  </a:schemeClr>
                </a:solidFill>
                <a:latin typeface="Segoe UI Light" panose="020B0502040204020203" pitchFamily="34" charset="0"/>
                <a:ea typeface="+mj-ea"/>
                <a:cs typeface="+mj-cs"/>
              </a:rPr>
              <a:t> Privacy: Control of your personal information and how it’s used</a:t>
            </a:r>
          </a:p>
          <a:p>
            <a:pPr>
              <a:buFont typeface="Wingdings" panose="05000000000000000000" pitchFamily="2" charset="2"/>
              <a:buChar char="§"/>
            </a:pPr>
            <a:endParaRPr lang="en-US" sz="4800" b="1" dirty="0">
              <a:solidFill>
                <a:schemeClr val="accent1">
                  <a:lumMod val="60000"/>
                  <a:lumOff val="40000"/>
                </a:schemeClr>
              </a:solidFill>
              <a:latin typeface="Segoe UI Light" panose="020B0502040204020203" pitchFamily="34" charset="0"/>
              <a:ea typeface="+mj-ea"/>
              <a:cs typeface="+mj-cs"/>
            </a:endParaRPr>
          </a:p>
          <a:p>
            <a:pPr>
              <a:buFont typeface="Wingdings" panose="05000000000000000000" pitchFamily="2" charset="2"/>
              <a:buChar char="§"/>
            </a:pPr>
            <a:r>
              <a:rPr lang="en-US" sz="4800" b="1" dirty="0">
                <a:solidFill>
                  <a:schemeClr val="accent1">
                    <a:lumMod val="60000"/>
                    <a:lumOff val="40000"/>
                  </a:schemeClr>
                </a:solidFill>
                <a:latin typeface="Segoe UI Light" panose="020B0502040204020203" pitchFamily="34" charset="0"/>
                <a:ea typeface="+mj-ea"/>
                <a:cs typeface="+mj-cs"/>
              </a:rPr>
              <a:t> Security: how your personal information is protected </a:t>
            </a:r>
          </a:p>
        </p:txBody>
      </p:sp>
      <p:sp>
        <p:nvSpPr>
          <p:cNvPr id="2" name="Rectangle 1">
            <a:extLst>
              <a:ext uri="{FF2B5EF4-FFF2-40B4-BE49-F238E27FC236}">
                <a16:creationId xmlns:a16="http://schemas.microsoft.com/office/drawing/2014/main" xmlns="" id="{1336C4CA-7D82-4299-AC8F-C707EE0069A0}"/>
              </a:ext>
            </a:extLst>
          </p:cNvPr>
          <p:cNvSpPr/>
          <p:nvPr/>
        </p:nvSpPr>
        <p:spPr>
          <a:xfrm>
            <a:off x="219456" y="6594195"/>
            <a:ext cx="12192000" cy="246221"/>
          </a:xfrm>
          <a:prstGeom prst="rect">
            <a:avLst/>
          </a:prstGeom>
        </p:spPr>
        <p:txBody>
          <a:bodyPr wrap="square">
            <a:spAutoFit/>
          </a:bodyPr>
          <a:lstStyle/>
          <a:p>
            <a:r>
              <a:rPr lang="en-US" sz="1000" dirty="0"/>
              <a:t>https://us.norton.com/internetsecurity-privacy-privacy-vs-security-whats-the-difference.html</a:t>
            </a:r>
          </a:p>
        </p:txBody>
      </p:sp>
    </p:spTree>
    <p:extLst>
      <p:ext uri="{BB962C8B-B14F-4D97-AF65-F5344CB8AC3E}">
        <p14:creationId xmlns:p14="http://schemas.microsoft.com/office/powerpoint/2010/main" val="66823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Privacy myths</a:t>
            </a:r>
          </a:p>
        </p:txBody>
      </p:sp>
      <p:sp>
        <p:nvSpPr>
          <p:cNvPr id="4" name="Subtitle 4">
            <a:extLst>
              <a:ext uri="{FF2B5EF4-FFF2-40B4-BE49-F238E27FC236}">
                <a16:creationId xmlns:a16="http://schemas.microsoft.com/office/drawing/2014/main" xmlns="" id="{0EA9A6C5-6529-4CB9-A9D1-12E965E80C8F}"/>
              </a:ext>
            </a:extLst>
          </p:cNvPr>
          <p:cNvSpPr txBox="1">
            <a:spLocks/>
          </p:cNvSpPr>
          <p:nvPr/>
        </p:nvSpPr>
        <p:spPr>
          <a:xfrm>
            <a:off x="0" y="100840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4400" b="1" dirty="0">
                <a:solidFill>
                  <a:schemeClr val="accent1">
                    <a:lumMod val="60000"/>
                    <a:lumOff val="40000"/>
                  </a:schemeClr>
                </a:solidFill>
                <a:latin typeface="Segoe UI Light" panose="020B0502040204020203" pitchFamily="34" charset="0"/>
              </a:rPr>
              <a:t>It’s impossible maintain some privacy in today’s world</a:t>
            </a:r>
          </a:p>
          <a:p>
            <a:pPr>
              <a:lnSpc>
                <a:spcPct val="100000"/>
              </a:lnSpc>
              <a:buClr>
                <a:schemeClr val="tx1"/>
              </a:buClr>
              <a:buFont typeface="Wingdings" panose="05000000000000000000" pitchFamily="2" charset="2"/>
              <a:buChar char="§"/>
            </a:pPr>
            <a:r>
              <a:rPr lang="en-US" sz="4400" b="1" dirty="0">
                <a:solidFill>
                  <a:schemeClr val="accent1">
                    <a:lumMod val="60000"/>
                    <a:lumOff val="40000"/>
                  </a:schemeClr>
                </a:solidFill>
                <a:latin typeface="Segoe UI Light" panose="020B0502040204020203" pitchFamily="34" charset="0"/>
                <a:ea typeface="+mj-ea"/>
                <a:cs typeface="+mj-cs"/>
              </a:rPr>
              <a:t>My data (or the data I have access to) isn’t valuable</a:t>
            </a:r>
          </a:p>
          <a:p>
            <a:pPr>
              <a:lnSpc>
                <a:spcPct val="100000"/>
              </a:lnSpc>
              <a:buClr>
                <a:schemeClr val="tx1"/>
              </a:buClr>
              <a:buFont typeface="Wingdings" panose="05000000000000000000" pitchFamily="2" charset="2"/>
              <a:buChar char="§"/>
            </a:pPr>
            <a:r>
              <a:rPr lang="en-US" sz="4400" b="1" dirty="0">
                <a:solidFill>
                  <a:schemeClr val="accent1">
                    <a:lumMod val="60000"/>
                    <a:lumOff val="40000"/>
                  </a:schemeClr>
                </a:solidFill>
                <a:latin typeface="Segoe UI Light" panose="020B0502040204020203" pitchFamily="34" charset="0"/>
                <a:ea typeface="+mj-ea"/>
                <a:cs typeface="+mj-cs"/>
              </a:rPr>
              <a:t>I have to be a technical wizard to protect myself</a:t>
            </a:r>
          </a:p>
          <a:p>
            <a:pPr>
              <a:lnSpc>
                <a:spcPct val="100000"/>
              </a:lnSpc>
              <a:buClr>
                <a:schemeClr val="tx1"/>
              </a:buClr>
              <a:buFont typeface="Wingdings" panose="05000000000000000000" pitchFamily="2" charset="2"/>
              <a:buChar char="§"/>
            </a:pPr>
            <a:r>
              <a:rPr lang="en-US" sz="4400" b="1" dirty="0">
                <a:solidFill>
                  <a:schemeClr val="accent1">
                    <a:lumMod val="60000"/>
                    <a:lumOff val="40000"/>
                  </a:schemeClr>
                </a:solidFill>
                <a:latin typeface="Segoe UI Light" panose="020B0502040204020203" pitchFamily="34" charset="0"/>
              </a:rPr>
              <a:t>Attacks are sophisticated or technically complex</a:t>
            </a:r>
          </a:p>
          <a:p>
            <a:pPr>
              <a:lnSpc>
                <a:spcPct val="100000"/>
              </a:lnSpc>
              <a:buClr>
                <a:schemeClr val="tx1"/>
              </a:buClr>
              <a:buFont typeface="Wingdings" panose="05000000000000000000" pitchFamily="2" charset="2"/>
              <a:buChar char="§"/>
            </a:pPr>
            <a:r>
              <a:rPr lang="en-US" sz="4400" b="1" dirty="0">
                <a:solidFill>
                  <a:schemeClr val="accent1">
                    <a:lumMod val="60000"/>
                    <a:lumOff val="40000"/>
                  </a:schemeClr>
                </a:solidFill>
                <a:latin typeface="Segoe UI Light" panose="020B0502040204020203" pitchFamily="34" charset="0"/>
                <a:ea typeface="+mj-ea"/>
                <a:cs typeface="+mj-cs"/>
              </a:rPr>
              <a:t>New software and devices are secure out-of-the-box</a:t>
            </a:r>
          </a:p>
        </p:txBody>
      </p:sp>
    </p:spTree>
    <p:extLst>
      <p:ext uri="{BB962C8B-B14F-4D97-AF65-F5344CB8AC3E}">
        <p14:creationId xmlns:p14="http://schemas.microsoft.com/office/powerpoint/2010/main" val="91280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836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2019 Internet Minute</a:t>
            </a:r>
          </a:p>
        </p:txBody>
      </p:sp>
      <p:pic>
        <p:nvPicPr>
          <p:cNvPr id="2" name="Picture 1">
            <a:extLst>
              <a:ext uri="{FF2B5EF4-FFF2-40B4-BE49-F238E27FC236}">
                <a16:creationId xmlns:a16="http://schemas.microsoft.com/office/drawing/2014/main" xmlns="" id="{81B6814D-CF9C-4DD4-B732-2C9CD34B9D8A}"/>
              </a:ext>
            </a:extLst>
          </p:cNvPr>
          <p:cNvPicPr>
            <a:picLocks noChangeAspect="1"/>
          </p:cNvPicPr>
          <p:nvPr/>
        </p:nvPicPr>
        <p:blipFill>
          <a:blip r:embed="rId3"/>
          <a:stretch>
            <a:fillRect/>
          </a:stretch>
        </p:blipFill>
        <p:spPr>
          <a:xfrm>
            <a:off x="0" y="854579"/>
            <a:ext cx="12192000" cy="6101697"/>
          </a:xfrm>
          <a:prstGeom prst="rect">
            <a:avLst/>
          </a:prstGeom>
        </p:spPr>
      </p:pic>
    </p:spTree>
    <p:extLst>
      <p:ext uri="{BB962C8B-B14F-4D97-AF65-F5344CB8AC3E}">
        <p14:creationId xmlns:p14="http://schemas.microsoft.com/office/powerpoint/2010/main" val="420329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5"/>
            <a:ext cx="12192000" cy="924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5800" b="1" dirty="0">
                <a:solidFill>
                  <a:schemeClr val="accent1">
                    <a:lumMod val="60000"/>
                    <a:lumOff val="40000"/>
                  </a:schemeClr>
                </a:solidFill>
                <a:latin typeface="Segoe UI Light" panose="020B0502040204020203" pitchFamily="34" charset="0"/>
                <a:ea typeface="+mj-ea"/>
                <a:cs typeface="+mj-cs"/>
              </a:rPr>
              <a:t>More data is being created</a:t>
            </a:r>
          </a:p>
        </p:txBody>
      </p:sp>
      <p:pic>
        <p:nvPicPr>
          <p:cNvPr id="2" name="Picture 1">
            <a:extLst>
              <a:ext uri="{FF2B5EF4-FFF2-40B4-BE49-F238E27FC236}">
                <a16:creationId xmlns:a16="http://schemas.microsoft.com/office/drawing/2014/main" xmlns="" id="{1E2CAEED-CB79-422B-9569-9289DC16ECE6}"/>
              </a:ext>
            </a:extLst>
          </p:cNvPr>
          <p:cNvPicPr>
            <a:picLocks noChangeAspect="1"/>
          </p:cNvPicPr>
          <p:nvPr/>
        </p:nvPicPr>
        <p:blipFill>
          <a:blip r:embed="rId2"/>
          <a:stretch>
            <a:fillRect/>
          </a:stretch>
        </p:blipFill>
        <p:spPr>
          <a:xfrm>
            <a:off x="-1" y="941639"/>
            <a:ext cx="12192001" cy="5916361"/>
          </a:xfrm>
          <a:prstGeom prst="rect">
            <a:avLst/>
          </a:prstGeom>
        </p:spPr>
      </p:pic>
    </p:spTree>
    <p:extLst>
      <p:ext uri="{BB962C8B-B14F-4D97-AF65-F5344CB8AC3E}">
        <p14:creationId xmlns:p14="http://schemas.microsoft.com/office/powerpoint/2010/main" val="322927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xmlns="" id="{C9446F6A-17ED-41F5-BBBD-3207ABFBDB05}"/>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chemeClr val="accent1">
                    <a:lumMod val="60000"/>
                    <a:lumOff val="40000"/>
                  </a:schemeClr>
                </a:solidFill>
                <a:latin typeface="Segoe UI Light" panose="020B0502040204020203" pitchFamily="34" charset="0"/>
                <a:ea typeface="+mj-ea"/>
                <a:cs typeface="+mj-cs"/>
              </a:rPr>
              <a:t>Data is increasingly valuable</a:t>
            </a:r>
          </a:p>
        </p:txBody>
      </p:sp>
      <p:pic>
        <p:nvPicPr>
          <p:cNvPr id="3" name="Picture 2">
            <a:extLst>
              <a:ext uri="{FF2B5EF4-FFF2-40B4-BE49-F238E27FC236}">
                <a16:creationId xmlns:a16="http://schemas.microsoft.com/office/drawing/2014/main" xmlns="" id="{2AFADEA1-2EF6-44C7-B2BB-09821939BA71}"/>
              </a:ext>
            </a:extLst>
          </p:cNvPr>
          <p:cNvPicPr>
            <a:picLocks noChangeAspect="1"/>
          </p:cNvPicPr>
          <p:nvPr/>
        </p:nvPicPr>
        <p:blipFill>
          <a:blip r:embed="rId3"/>
          <a:stretch>
            <a:fillRect/>
          </a:stretch>
        </p:blipFill>
        <p:spPr>
          <a:xfrm>
            <a:off x="0" y="922946"/>
            <a:ext cx="12192000" cy="5935054"/>
          </a:xfrm>
          <a:prstGeom prst="rect">
            <a:avLst/>
          </a:prstGeom>
        </p:spPr>
      </p:pic>
    </p:spTree>
    <p:extLst>
      <p:ext uri="{BB962C8B-B14F-4D97-AF65-F5344CB8AC3E}">
        <p14:creationId xmlns:p14="http://schemas.microsoft.com/office/powerpoint/2010/main" val="21264304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90816ED41D94DB998043EAC089F20" ma:contentTypeVersion="12" ma:contentTypeDescription="Create a new document." ma:contentTypeScope="" ma:versionID="4c1009fbae20560819fe5d52f6187c88">
  <xsd:schema xmlns:xsd="http://www.w3.org/2001/XMLSchema" xmlns:xs="http://www.w3.org/2001/XMLSchema" xmlns:p="http://schemas.microsoft.com/office/2006/metadata/properties" xmlns:ns3="7877c17a-3ecc-4025-a5ba-6d067d2305f1" xmlns:ns4="7c96858b-c0ae-4e82-aa53-b3bd905b4c49" targetNamespace="http://schemas.microsoft.com/office/2006/metadata/properties" ma:root="true" ma:fieldsID="015a0a44382f23457133b6cabb442406" ns3:_="" ns4:_="">
    <xsd:import namespace="7877c17a-3ecc-4025-a5ba-6d067d2305f1"/>
    <xsd:import namespace="7c96858b-c0ae-4e82-aa53-b3bd905b4c4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7c17a-3ecc-4025-a5ba-6d067d2305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96858b-c0ae-4e82-aa53-b3bd905b4c4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446553-DA32-42C6-97BD-318E25D3B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7c17a-3ecc-4025-a5ba-6d067d2305f1"/>
    <ds:schemaRef ds:uri="7c96858b-c0ae-4e82-aa53-b3bd905b4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553AA7-E05F-4CEC-9687-F45D9C35F82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c96858b-c0ae-4e82-aa53-b3bd905b4c49"/>
    <ds:schemaRef ds:uri="http://schemas.microsoft.com/office/2006/documentManagement/types"/>
    <ds:schemaRef ds:uri="7877c17a-3ecc-4025-a5ba-6d067d2305f1"/>
    <ds:schemaRef ds:uri="http://www.w3.org/XML/1998/namespace"/>
    <ds:schemaRef ds:uri="http://purl.org/dc/dcmitype/"/>
  </ds:schemaRefs>
</ds:datastoreItem>
</file>

<file path=customXml/itemProps3.xml><?xml version="1.0" encoding="utf-8"?>
<ds:datastoreItem xmlns:ds="http://schemas.openxmlformats.org/officeDocument/2006/customXml" ds:itemID="{CAC13DB1-E082-425C-8888-3545B05FE5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TM03090430[[fn=Banded]]</Template>
  <TotalTime>9163</TotalTime>
  <Words>1694</Words>
  <Application>Microsoft Office PowerPoint</Application>
  <PresentationFormat>Widescreen</PresentationFormat>
  <Paragraphs>282</Paragraphs>
  <Slides>44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 Black</vt:lpstr>
      <vt:lpstr>Calibri</vt:lpstr>
      <vt:lpstr>Corbel</vt:lpstr>
      <vt:lpstr>Segoe UI Light</vt:lpstr>
      <vt:lpstr>Wingdings</vt:lpstr>
      <vt:lpstr>Banded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Montoya</dc:creator>
  <cp:lastModifiedBy>Betty_Overstreet</cp:lastModifiedBy>
  <cp:revision>1027</cp:revision>
  <dcterms:created xsi:type="dcterms:W3CDTF">2017-07-31T20:34:39Z</dcterms:created>
  <dcterms:modified xsi:type="dcterms:W3CDTF">2020-03-03T05:12:22Z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0x01010063090816ED41D94DB998043EAC089F20</vt:lpwstr>
  </property>
</Properties>
</file>