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4" r:id="rId2"/>
    <p:sldId id="269" r:id="rId3"/>
    <p:sldId id="270" r:id="rId4"/>
    <p:sldId id="281" r:id="rId5"/>
    <p:sldId id="271" r:id="rId6"/>
    <p:sldId id="282" r:id="rId7"/>
    <p:sldId id="283" r:id="rId8"/>
    <p:sldId id="272" r:id="rId9"/>
    <p:sldId id="284" r:id="rId10"/>
    <p:sldId id="273" r:id="rId11"/>
    <p:sldId id="285" r:id="rId12"/>
    <p:sldId id="274" r:id="rId13"/>
    <p:sldId id="286" r:id="rId14"/>
    <p:sldId id="287" r:id="rId15"/>
    <p:sldId id="288" r:id="rId16"/>
    <p:sldId id="275" r:id="rId17"/>
    <p:sldId id="295" r:id="rId18"/>
    <p:sldId id="276" r:id="rId19"/>
    <p:sldId id="296" r:id="rId20"/>
    <p:sldId id="297" r:id="rId21"/>
    <p:sldId id="298" r:id="rId22"/>
    <p:sldId id="277" r:id="rId23"/>
    <p:sldId id="299" r:id="rId24"/>
    <p:sldId id="278" r:id="rId25"/>
    <p:sldId id="279" r:id="rId26"/>
    <p:sldId id="280" r:id="rId27"/>
    <p:sldId id="289" r:id="rId28"/>
    <p:sldId id="290" r:id="rId29"/>
    <p:sldId id="30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Ciha" initials="BC" lastIdx="2" clrIdx="0">
    <p:extLst>
      <p:ext uri="{19B8F6BF-5375-455C-9EA6-DF929625EA0E}">
        <p15:presenceInfo xmlns:p15="http://schemas.microsoft.com/office/powerpoint/2012/main" userId="Beth Ci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C096-D7FB-483C-A9FC-1AEEB1E22532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B0A9-0096-41BE-8E0D-7EC02E13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55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3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31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91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51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92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64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3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40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9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7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38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23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88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71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58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32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6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67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1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46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87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7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0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8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9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8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2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0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6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2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9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8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457200"/>
            <a:ext cx="5181600" cy="2971800"/>
          </a:xfrm>
        </p:spPr>
        <p:txBody>
          <a:bodyPr>
            <a:noAutofit/>
          </a:bodyPr>
          <a:lstStyle/>
          <a:p>
            <a:r>
              <a:rPr lang="en-US" sz="3600" b="1" dirty="0"/>
              <a:t>Chapter </a:t>
            </a:r>
            <a:r>
              <a:rPr lang="en-US" sz="3600" b="1" dirty="0" smtClean="0"/>
              <a:t>11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A Future in </a:t>
            </a:r>
            <a:r>
              <a:rPr lang="en-US" sz="3600" b="1" dirty="0" smtClean="0"/>
              <a:t>Jeopardy: Sexuality </a:t>
            </a:r>
            <a:r>
              <a:rPr lang="en-US" sz="3600" b="1" dirty="0"/>
              <a:t>Issues in Adolescence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79274"/>
            <a:ext cx="5519358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Melinda Haley</a:t>
            </a:r>
          </a:p>
          <a:p>
            <a:r>
              <a:rPr lang="en-US" dirty="0">
                <a:solidFill>
                  <a:schemeClr val="tx1"/>
                </a:solidFill>
              </a:rPr>
              <a:t>Catherine M. </a:t>
            </a:r>
            <a:r>
              <a:rPr lang="en-US" dirty="0" smtClean="0">
                <a:solidFill>
                  <a:schemeClr val="tx1"/>
                </a:solidFill>
              </a:rPr>
              <a:t>Perusse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C:\Users\mhaley\AppData\Local\Microsoft\Windows\Temporary Internet Files\Content.Outlook\ZOU6SXFO\CapuzziYouthatRisk7ePowerpoint Crop 2 with type.jpg">
            <a:extLst>
              <a:ext uri="{FF2B5EF4-FFF2-40B4-BE49-F238E27FC236}">
                <a16:creationId xmlns:a16="http://schemas.microsoft.com/office/drawing/2014/main" xmlns="" id="{E3D375B1-A499-4135-A797-0D5D584878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276354"/>
            <a:ext cx="318135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</a:t>
            </a:r>
            <a:r>
              <a:rPr lang="en-US" sz="2800" b="1" dirty="0" smtClean="0">
                <a:solidFill>
                  <a:schemeClr val="tx1"/>
                </a:solidFill>
              </a:rPr>
              <a:t>to Prevention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Allow youth to be invested in planning </a:t>
            </a:r>
            <a:r>
              <a:rPr lang="en-US" sz="2400" dirty="0" smtClean="0">
                <a:solidFill>
                  <a:schemeClr val="tx1"/>
                </a:solidFill>
              </a:rPr>
              <a:t>preventions.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Institute peer-led </a:t>
            </a:r>
            <a:r>
              <a:rPr lang="en-US" sz="2400" dirty="0">
                <a:solidFill>
                  <a:schemeClr val="tx1"/>
                </a:solidFill>
              </a:rPr>
              <a:t>sex education </a:t>
            </a:r>
            <a:r>
              <a:rPr lang="en-US" sz="2400" dirty="0" smtClean="0">
                <a:solidFill>
                  <a:schemeClr val="tx1"/>
                </a:solidFill>
              </a:rPr>
              <a:t>programs.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Institute sexual </a:t>
            </a:r>
            <a:r>
              <a:rPr lang="en-US" sz="2400" dirty="0">
                <a:solidFill>
                  <a:schemeClr val="tx1"/>
                </a:solidFill>
              </a:rPr>
              <a:t>education </a:t>
            </a:r>
            <a:r>
              <a:rPr lang="en-US" sz="2400" dirty="0" smtClean="0">
                <a:solidFill>
                  <a:schemeClr val="tx1"/>
                </a:solidFill>
              </a:rPr>
              <a:t>programs.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Increase awareness of the importance of finishing </a:t>
            </a:r>
            <a:r>
              <a:rPr lang="en-US" sz="2400" dirty="0" smtClean="0">
                <a:solidFill>
                  <a:schemeClr val="tx1"/>
                </a:solidFill>
              </a:rPr>
              <a:t>education.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Encourage high school </a:t>
            </a:r>
            <a:r>
              <a:rPr lang="en-US" sz="2400" dirty="0" smtClean="0">
                <a:solidFill>
                  <a:schemeClr val="tx1"/>
                </a:solidFill>
              </a:rPr>
              <a:t>graduation.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A42E53E-5779-453E-941A-34378E700A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41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</a:t>
            </a:r>
            <a:r>
              <a:rPr lang="en-US" sz="2800" b="1" dirty="0" smtClean="0">
                <a:solidFill>
                  <a:schemeClr val="tx1"/>
                </a:solidFill>
              </a:rPr>
              <a:t>to Prevention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Facilitate career </a:t>
            </a:r>
            <a:r>
              <a:rPr lang="en-US" sz="2400" dirty="0" smtClean="0">
                <a:solidFill>
                  <a:schemeClr val="tx1"/>
                </a:solidFill>
              </a:rPr>
              <a:t>exploration.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Discuss negative consequences </a:t>
            </a:r>
            <a:r>
              <a:rPr lang="en-US" sz="2400" dirty="0" smtClean="0">
                <a:solidFill>
                  <a:schemeClr val="tx1"/>
                </a:solidFill>
              </a:rPr>
              <a:t>of early </a:t>
            </a:r>
            <a:r>
              <a:rPr lang="en-US" sz="2400" dirty="0">
                <a:solidFill>
                  <a:schemeClr val="tx1"/>
                </a:solidFill>
              </a:rPr>
              <a:t>sexual </a:t>
            </a:r>
            <a:r>
              <a:rPr lang="en-US" sz="2400" dirty="0" smtClean="0">
                <a:solidFill>
                  <a:schemeClr val="tx1"/>
                </a:solidFill>
              </a:rPr>
              <a:t>activity.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Teach problem-solving, decision-making, and social </a:t>
            </a:r>
            <a:r>
              <a:rPr lang="en-US" sz="2400" dirty="0" smtClean="0">
                <a:solidFill>
                  <a:schemeClr val="tx1"/>
                </a:solidFill>
              </a:rPr>
              <a:t>skills.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culturally relevant messages about sexual </a:t>
            </a:r>
            <a:r>
              <a:rPr lang="en-US" sz="2400" dirty="0" smtClean="0">
                <a:solidFill>
                  <a:schemeClr val="tx1"/>
                </a:solidFill>
              </a:rPr>
              <a:t>behavior.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83444D5-4221-47C3-A5E8-E3CA9FDC05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49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</a:t>
            </a:r>
            <a:r>
              <a:rPr lang="en-US" sz="2800" b="1" dirty="0" smtClean="0">
                <a:solidFill>
                  <a:schemeClr val="tx1"/>
                </a:solidFill>
              </a:rPr>
              <a:t>to Prevention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Focus on more than one of the sexual antecedents that lead to unintended teen pregnancy.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Ground the curriculum </a:t>
            </a:r>
            <a:r>
              <a:rPr lang="en-US" sz="2600" dirty="0" smtClean="0">
                <a:solidFill>
                  <a:schemeClr val="tx1"/>
                </a:solidFill>
              </a:rPr>
              <a:t>in a </a:t>
            </a:r>
            <a:r>
              <a:rPr lang="en-US" sz="2600" dirty="0">
                <a:solidFill>
                  <a:schemeClr val="tx1"/>
                </a:solidFill>
              </a:rPr>
              <a:t>theoretical orientation that has been demonstrated to explain and reduce sexually </a:t>
            </a:r>
            <a:r>
              <a:rPr lang="en-US" sz="2600" dirty="0" smtClean="0">
                <a:solidFill>
                  <a:schemeClr val="tx1"/>
                </a:solidFill>
              </a:rPr>
              <a:t>risky </a:t>
            </a:r>
            <a:r>
              <a:rPr lang="en-US" sz="2600" dirty="0">
                <a:solidFill>
                  <a:schemeClr val="tx1"/>
                </a:solidFill>
              </a:rPr>
              <a:t>behavior. 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A857D038-1A6B-45C8-BA89-5D93646F86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83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</a:t>
            </a:r>
            <a:r>
              <a:rPr lang="en-US" sz="2800" b="1" dirty="0" smtClean="0">
                <a:solidFill>
                  <a:schemeClr val="tx1"/>
                </a:solidFill>
              </a:rPr>
              <a:t>to Prevention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Specify both the risk and protective factors to be modified by curriculum activities.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 both basic and current information about the risks of unprotected sex and contraceptive methods.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Include activities that address peer pressure. 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032933D7-1783-4920-A6AC-78BBE2B37C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21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</a:t>
            </a:r>
            <a:r>
              <a:rPr lang="en-US" sz="2800" b="1" dirty="0" smtClean="0">
                <a:solidFill>
                  <a:schemeClr val="tx1"/>
                </a:solidFill>
              </a:rPr>
              <a:t>to Prevention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30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Provide modeling and demonstrate effective communication skills (e.g., negotiation and refusal skills).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Use a variety of teaching methods designed to reach different learning styles.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Use behavioral goals, teaching methods, and materials appropriate for participants’ age, sexual experience, and cultural background.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0897429-ECA1-4F5B-A6F2-581565C3B6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24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</a:t>
            </a:r>
            <a:r>
              <a:rPr lang="en-US" sz="2800" b="1" dirty="0" smtClean="0">
                <a:solidFill>
                  <a:schemeClr val="tx1"/>
                </a:solidFill>
              </a:rPr>
              <a:t>to Prevention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Train all health professionals who work with </a:t>
            </a:r>
            <a:r>
              <a:rPr lang="en-US" sz="2400" dirty="0" smtClean="0">
                <a:solidFill>
                  <a:schemeClr val="tx1"/>
                </a:solidFill>
              </a:rPr>
              <a:t>adolescents </a:t>
            </a:r>
            <a:r>
              <a:rPr lang="en-US" sz="2400" dirty="0">
                <a:solidFill>
                  <a:schemeClr val="tx1"/>
                </a:solidFill>
              </a:rPr>
              <a:t>to screen for high risk and help </a:t>
            </a:r>
            <a:r>
              <a:rPr lang="en-US" sz="2400" dirty="0" smtClean="0">
                <a:solidFill>
                  <a:schemeClr val="tx1"/>
                </a:solidFill>
              </a:rPr>
              <a:t>teens </a:t>
            </a:r>
            <a:r>
              <a:rPr lang="en-US" sz="2400" dirty="0">
                <a:solidFill>
                  <a:schemeClr val="tx1"/>
                </a:solidFill>
              </a:rPr>
              <a:t>develop protective factors.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Ensure that sessions last long enough to complete important activities.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4C3DEE9-F305-4CC1-BB35-8E92559D8B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89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Rape, Date Rape, and</a:t>
            </a:r>
            <a:br>
              <a:rPr lang="en-US" sz="3600" b="1" dirty="0"/>
            </a:br>
            <a:r>
              <a:rPr lang="en-US" sz="3600" b="1" dirty="0"/>
              <a:t>    Sexual Exploitation of Minors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Rape and date rape are increasing in the U.S. population.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18.3% </a:t>
            </a:r>
            <a:r>
              <a:rPr lang="en-US" sz="2400" dirty="0">
                <a:solidFill>
                  <a:schemeClr val="tx1"/>
                </a:solidFill>
              </a:rPr>
              <a:t>of women and </a:t>
            </a:r>
            <a:r>
              <a:rPr lang="en-US" sz="2400" dirty="0" smtClean="0">
                <a:solidFill>
                  <a:schemeClr val="tx1"/>
                </a:solidFill>
              </a:rPr>
              <a:t>1.4% </a:t>
            </a:r>
            <a:r>
              <a:rPr lang="en-US" sz="2400" dirty="0">
                <a:solidFill>
                  <a:schemeClr val="tx1"/>
                </a:solidFill>
              </a:rPr>
              <a:t>of men report experiencing rape in their </a:t>
            </a:r>
            <a:r>
              <a:rPr lang="en-US" sz="2400" dirty="0" smtClean="0">
                <a:solidFill>
                  <a:schemeClr val="tx1"/>
                </a:solidFill>
              </a:rPr>
              <a:t>lifetimes.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42% </a:t>
            </a:r>
            <a:r>
              <a:rPr lang="en-US" sz="2400" dirty="0">
                <a:solidFill>
                  <a:schemeClr val="tx1"/>
                </a:solidFill>
              </a:rPr>
              <a:t>of females report being raped before the age of 18.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52704D7B-A2DD-4AC7-B354-F84C333E72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80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Rape, Date Rape, and</a:t>
            </a:r>
            <a:br>
              <a:rPr lang="en-US" sz="3600" b="1" dirty="0"/>
            </a:br>
            <a:r>
              <a:rPr lang="en-US" sz="3600" b="1" dirty="0"/>
              <a:t>    Sexual Exploitation of Minors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Although heterosexuals, homosexuals, males,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females can commit rape, sexual assault, and dating violence, it is more common for </a:t>
            </a:r>
            <a:r>
              <a:rPr lang="en-US" sz="2400" dirty="0" smtClean="0">
                <a:solidFill>
                  <a:schemeClr val="tx1"/>
                </a:solidFill>
              </a:rPr>
              <a:t>a heterosexual male </a:t>
            </a:r>
            <a:r>
              <a:rPr lang="en-US" sz="2400" dirty="0">
                <a:solidFill>
                  <a:schemeClr val="tx1"/>
                </a:solidFill>
              </a:rPr>
              <a:t>to be the </a:t>
            </a:r>
            <a:r>
              <a:rPr lang="en-US" sz="2400" dirty="0" smtClean="0">
                <a:solidFill>
                  <a:schemeClr val="tx1"/>
                </a:solidFill>
              </a:rPr>
              <a:t>abuser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a heterosexual female </a:t>
            </a:r>
            <a:r>
              <a:rPr lang="en-US" sz="2400" dirty="0">
                <a:solidFill>
                  <a:schemeClr val="tx1"/>
                </a:solidFill>
              </a:rPr>
              <a:t>to be the </a:t>
            </a:r>
            <a:r>
              <a:rPr lang="en-US" sz="2400" dirty="0" smtClean="0">
                <a:solidFill>
                  <a:schemeClr val="tx1"/>
                </a:solidFill>
              </a:rPr>
              <a:t>victim.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Date rape is the most common form of rape in the </a:t>
            </a:r>
            <a:r>
              <a:rPr lang="en-US" sz="2400" dirty="0" smtClean="0">
                <a:solidFill>
                  <a:schemeClr val="tx1"/>
                </a:solidFill>
              </a:rPr>
              <a:t>14 to 17 </a:t>
            </a:r>
            <a:r>
              <a:rPr lang="en-US" sz="2400" dirty="0">
                <a:solidFill>
                  <a:schemeClr val="tx1"/>
                </a:solidFill>
              </a:rPr>
              <a:t>age group.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03326D38-3C9A-4505-AF08-8669694708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129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Rape, Date Rape, and</a:t>
            </a:r>
            <a:br>
              <a:rPr lang="en-US" sz="3600" b="1" dirty="0"/>
            </a:br>
            <a:r>
              <a:rPr lang="en-US" sz="3600" b="1" dirty="0"/>
              <a:t>    Sexual Exploitation of Minors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Risk Factors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Consumption of alcohol or drugs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use of tobacco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levels of consensual sexual activity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Having many sex partners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Early age of first date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Losing virginity at a young 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History of sexual abuse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1BCD5231-A169-422A-8122-D9A9E40C0F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58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Rape, Date Rape, and</a:t>
            </a:r>
            <a:br>
              <a:rPr lang="en-US" sz="3600" b="1" dirty="0"/>
            </a:br>
            <a:r>
              <a:rPr lang="en-US" sz="3600" b="1" dirty="0"/>
              <a:t>    Sexual Exploitation of Minors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Risk Factors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Being socially isolated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Having poor peer relationships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Problems </a:t>
            </a:r>
            <a:r>
              <a:rPr lang="en-US" sz="2400" dirty="0" smtClean="0">
                <a:solidFill>
                  <a:schemeClr val="tx1"/>
                </a:solidFill>
              </a:rPr>
              <a:t>adjusting </a:t>
            </a:r>
            <a:r>
              <a:rPr lang="en-US" sz="2400" dirty="0">
                <a:solidFill>
                  <a:schemeClr val="tx1"/>
                </a:solidFill>
              </a:rPr>
              <a:t>to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Poor interpersonal control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Low self-esteem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Depression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Having considered or attempted suicide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1F12E189-892B-4B34-B361-4DC232A806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96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Erik Erikson theorized in his model </a:t>
            </a:r>
            <a:r>
              <a:rPr lang="en-US" sz="2400" dirty="0" smtClean="0">
                <a:solidFill>
                  <a:schemeClr val="tx1"/>
                </a:solidFill>
              </a:rPr>
              <a:t>of psychosocial </a:t>
            </a:r>
            <a:r>
              <a:rPr lang="en-US" sz="2400" dirty="0">
                <a:solidFill>
                  <a:schemeClr val="tx1"/>
                </a:solidFill>
              </a:rPr>
              <a:t>development that adolescents between the ages of 12 and 18 need to achieve a sense of identity in many areas, such as occupation, sex roles, politics, and religion.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This time of adolescent exploration and identity formation may also </a:t>
            </a:r>
            <a:r>
              <a:rPr lang="en-US" sz="2400" dirty="0" smtClean="0">
                <a:solidFill>
                  <a:schemeClr val="tx1"/>
                </a:solidFill>
              </a:rPr>
              <a:t>include </a:t>
            </a:r>
            <a:r>
              <a:rPr lang="en-US" sz="2400" dirty="0">
                <a:solidFill>
                  <a:schemeClr val="tx1"/>
                </a:solidFill>
              </a:rPr>
              <a:t>sexual awakening and exploration. 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75A47DB-4349-4C0B-A818-AC5CB81842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65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Rape, Date Rape, and</a:t>
            </a:r>
            <a:br>
              <a:rPr lang="en-US" sz="3600" b="1" dirty="0"/>
            </a:br>
            <a:r>
              <a:rPr lang="en-US" sz="3600" b="1" dirty="0"/>
              <a:t>    Sexual Exploitation of Minors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Risk Factors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emotionality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Coming from an abusive home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Parental aggression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Attitudes and beliefs condoning dating violence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Belief </a:t>
            </a:r>
            <a:r>
              <a:rPr lang="en-US" sz="2400" dirty="0">
                <a:solidFill>
                  <a:schemeClr val="tx1"/>
                </a:solidFill>
              </a:rPr>
              <a:t>in rape stereotypes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Incidence rate of community and school violence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Level of satisfaction in the relationship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B3D5BEC9-3A77-435C-A3EB-09ECD6A23B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871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Rape, Date Rape, and</a:t>
            </a:r>
            <a:br>
              <a:rPr lang="en-US" sz="3600" b="1" dirty="0"/>
            </a:br>
            <a:r>
              <a:rPr lang="en-US" sz="3600" b="1" dirty="0"/>
              <a:t>    Sexual Exploitation of Minors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Risk Factors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Seriousness and length of the dating relationship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Relationship conflict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Bullying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Cyberbullying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Being isolated from others in a dating situation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848D3E6-DE43-4701-AC5E-2A30BF6526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856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Rape, Date Rape, and</a:t>
            </a:r>
            <a:br>
              <a:rPr lang="en-US" sz="3600" b="1" dirty="0"/>
            </a:br>
            <a:r>
              <a:rPr lang="en-US" sz="3600" b="1" dirty="0"/>
              <a:t>    Sexual Exploitation of Minors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to Prevention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Prevention programs need to encourage </a:t>
            </a:r>
            <a:r>
              <a:rPr lang="en-US" sz="2400" dirty="0" smtClean="0">
                <a:solidFill>
                  <a:schemeClr val="tx1"/>
                </a:solidFill>
              </a:rPr>
              <a:t>the empowerment </a:t>
            </a:r>
            <a:r>
              <a:rPr lang="en-US" sz="2400" dirty="0">
                <a:solidFill>
                  <a:schemeClr val="tx1"/>
                </a:solidFill>
              </a:rPr>
              <a:t>of females.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Build bystander intervention skills.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Build healthy relationship skills and expectations.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Discuss positive norms related to gender, sexuality, and the acceptability of violence.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55B599B9-1225-4BC5-95C5-35C13BD24D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543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Rape, Date Rape, and</a:t>
            </a:r>
            <a:br>
              <a:rPr lang="en-US" sz="3600" b="1" dirty="0"/>
            </a:br>
            <a:r>
              <a:rPr lang="en-US" sz="3600" b="1" dirty="0"/>
              <a:t>    Sexual Exploitation of Minors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to Prevention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Review strategies effective with men.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Discuss expectations about male and female roles and interactions.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Enhance the communication and conflict resolution skills of each gender.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5FD9767F-99D6-4EAB-9E10-255990A5C0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248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Rape, Date Rape, and</a:t>
            </a:r>
            <a:br>
              <a:rPr lang="en-US" sz="3600" b="1" dirty="0"/>
            </a:br>
            <a:r>
              <a:rPr lang="en-US" sz="3600" b="1" dirty="0"/>
              <a:t>    Sexual Exploitation of Minors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to Prevention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Parents are often a teen’s greatest protective factor.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Model </a:t>
            </a:r>
            <a:r>
              <a:rPr lang="en-US" sz="2400" dirty="0">
                <a:solidFill>
                  <a:schemeClr val="tx1"/>
                </a:solidFill>
              </a:rPr>
              <a:t>healthy beliefs and behaviors.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Set </a:t>
            </a:r>
            <a:r>
              <a:rPr lang="en-US" sz="2400" dirty="0">
                <a:solidFill>
                  <a:schemeClr val="tx1"/>
                </a:solidFill>
              </a:rPr>
              <a:t>clear standards.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Keep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lines </a:t>
            </a:r>
            <a:r>
              <a:rPr lang="en-US" sz="2400" dirty="0">
                <a:solidFill>
                  <a:schemeClr val="tx1"/>
                </a:solidFill>
              </a:rPr>
              <a:t>of communication open.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Create </a:t>
            </a:r>
            <a:r>
              <a:rPr lang="en-US" sz="2400" dirty="0">
                <a:solidFill>
                  <a:schemeClr val="tx1"/>
                </a:solidFill>
              </a:rPr>
              <a:t>a safe place for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teen to come to talk.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Look </a:t>
            </a:r>
            <a:r>
              <a:rPr lang="en-US" sz="2400" dirty="0">
                <a:solidFill>
                  <a:schemeClr val="tx1"/>
                </a:solidFill>
              </a:rPr>
              <a:t>for behavioral cues that a teen may be a victim.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55649AD3-7BF6-4313-9C59-BA71F533A0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39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Rape, Date Rape, and</a:t>
            </a:r>
            <a:br>
              <a:rPr lang="en-US" sz="3600" b="1" dirty="0"/>
            </a:br>
            <a:r>
              <a:rPr lang="en-US" sz="3600" b="1" dirty="0"/>
              <a:t>     Sexual Exploitation of Minors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to Prevention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 psychoeducational material that helps women recognize the warning signs of male aggression and teen dating violence.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Infuse </a:t>
            </a:r>
            <a:r>
              <a:rPr lang="en-US" sz="2400" dirty="0" smtClean="0">
                <a:solidFill>
                  <a:schemeClr val="tx1"/>
                </a:solidFill>
              </a:rPr>
              <a:t>the curriculum </a:t>
            </a:r>
            <a:r>
              <a:rPr lang="en-US" sz="2400" dirty="0">
                <a:solidFill>
                  <a:schemeClr val="tx1"/>
                </a:solidFill>
              </a:rPr>
              <a:t>with information about rape and assault.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Challenge societal </a:t>
            </a:r>
            <a:r>
              <a:rPr lang="en-US" sz="2400" dirty="0" smtClean="0">
                <a:solidFill>
                  <a:schemeClr val="tx1"/>
                </a:solidFill>
              </a:rPr>
              <a:t>gender-role </a:t>
            </a:r>
            <a:r>
              <a:rPr lang="en-US" sz="2400" dirty="0">
                <a:solidFill>
                  <a:schemeClr val="tx1"/>
                </a:solidFill>
              </a:rPr>
              <a:t>expectations.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 information and education about date rape drugs.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7F581B74-0E88-4E3F-9A4E-C261DA8B32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664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Rape, Date Rape, and</a:t>
            </a:r>
            <a:br>
              <a:rPr lang="en-US" sz="3600" b="1" dirty="0"/>
            </a:br>
            <a:r>
              <a:rPr lang="en-US" sz="3600" b="1" dirty="0"/>
              <a:t>       Sexual Exploitation of Minors</a:t>
            </a:r>
            <a:r>
              <a:rPr lang="en-US" dirty="0"/>
              <a:t/>
            </a:r>
            <a:br>
              <a:rPr lang="en-US" dirty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to Prevention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Using better lighting in parking structures and parking lots.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Trim </a:t>
            </a:r>
            <a:r>
              <a:rPr lang="en-US" sz="2400" dirty="0">
                <a:solidFill>
                  <a:schemeClr val="tx1"/>
                </a:solidFill>
              </a:rPr>
              <a:t>shrubbery to improve visibility.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Develop </a:t>
            </a:r>
            <a:r>
              <a:rPr lang="en-US" sz="2400" dirty="0">
                <a:solidFill>
                  <a:schemeClr val="tx1"/>
                </a:solidFill>
              </a:rPr>
              <a:t>statutory rape laws.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Challenge </a:t>
            </a:r>
            <a:r>
              <a:rPr lang="en-US" sz="2400" dirty="0">
                <a:solidFill>
                  <a:schemeClr val="tx1"/>
                </a:solidFill>
              </a:rPr>
              <a:t>social norms regarding rape.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5C8E81F-CDF5-4721-AB8B-B73AFE23A963}"/>
              </a:ext>
            </a:extLst>
          </p:cNvPr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B0666C13-F05A-4660-842D-02A51082A7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730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AIDS and Other </a:t>
            </a:r>
            <a:r>
              <a:rPr lang="en-US" sz="3600" b="1" dirty="0" smtClean="0"/>
              <a:t>Sexually     </a:t>
            </a:r>
            <a:br>
              <a:rPr lang="en-US" sz="3600" b="1" dirty="0" smtClean="0"/>
            </a:br>
            <a:r>
              <a:rPr lang="en-US" sz="3600" b="1" dirty="0"/>
              <a:t> </a:t>
            </a:r>
            <a:r>
              <a:rPr lang="en-US" sz="3600" b="1" dirty="0" smtClean="0"/>
              <a:t>             Transmitted Diseases (STDs)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5475" y="1904999"/>
            <a:ext cx="6934200" cy="40386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Centers for </a:t>
            </a:r>
            <a:r>
              <a:rPr lang="en-US" sz="2400" dirty="0">
                <a:solidFill>
                  <a:schemeClr val="tx1"/>
                </a:solidFill>
              </a:rPr>
              <a:t>Disease Control </a:t>
            </a:r>
            <a:r>
              <a:rPr lang="en-US" sz="2400" dirty="0" smtClean="0">
                <a:solidFill>
                  <a:schemeClr val="tx1"/>
                </a:solidFill>
              </a:rPr>
              <a:t>and Prevention (CDC</a:t>
            </a:r>
            <a:r>
              <a:rPr lang="en-US" sz="2400" dirty="0">
                <a:solidFill>
                  <a:schemeClr val="tx1"/>
                </a:solidFill>
              </a:rPr>
              <a:t>) statistics suggest that the </a:t>
            </a:r>
            <a:r>
              <a:rPr lang="en-US" sz="2400" dirty="0" smtClean="0">
                <a:solidFill>
                  <a:schemeClr val="tx1"/>
                </a:solidFill>
              </a:rPr>
              <a:t>incidence </a:t>
            </a:r>
            <a:r>
              <a:rPr lang="en-US" sz="2400" dirty="0">
                <a:solidFill>
                  <a:schemeClr val="tx1"/>
                </a:solidFill>
              </a:rPr>
              <a:t>of STD </a:t>
            </a:r>
            <a:r>
              <a:rPr lang="en-US" sz="2400" dirty="0" smtClean="0">
                <a:solidFill>
                  <a:schemeClr val="tx1"/>
                </a:solidFill>
              </a:rPr>
              <a:t>acquisition in the United States </a:t>
            </a:r>
            <a:r>
              <a:rPr lang="en-US" sz="2400" dirty="0">
                <a:solidFill>
                  <a:schemeClr val="tx1"/>
                </a:solidFill>
              </a:rPr>
              <a:t>is increasing </a:t>
            </a:r>
            <a:r>
              <a:rPr lang="en-US" sz="2400" dirty="0" smtClean="0">
                <a:solidFill>
                  <a:schemeClr val="tx1"/>
                </a:solidFill>
              </a:rPr>
              <a:t>dramatically.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 the </a:t>
            </a:r>
            <a:r>
              <a:rPr lang="en-US" sz="2400" dirty="0">
                <a:solidFill>
                  <a:schemeClr val="tx1"/>
                </a:solidFill>
              </a:rPr>
              <a:t>2015 </a:t>
            </a:r>
            <a:r>
              <a:rPr lang="en-US" sz="2400" dirty="0" smtClean="0">
                <a:solidFill>
                  <a:schemeClr val="tx1"/>
                </a:solidFill>
              </a:rPr>
              <a:t>Youth Risk </a:t>
            </a:r>
            <a:r>
              <a:rPr lang="en-US" sz="2400" dirty="0">
                <a:solidFill>
                  <a:schemeClr val="tx1"/>
                </a:solidFill>
              </a:rPr>
              <a:t>Behavior Surveillance </a:t>
            </a:r>
            <a:r>
              <a:rPr lang="en-US" sz="2400" dirty="0" smtClean="0">
                <a:solidFill>
                  <a:schemeClr val="tx1"/>
                </a:solidFill>
              </a:rPr>
              <a:t>System, the CDC found </a:t>
            </a:r>
            <a:r>
              <a:rPr lang="en-US" sz="2400" dirty="0">
                <a:solidFill>
                  <a:schemeClr val="tx1"/>
                </a:solidFill>
              </a:rPr>
              <a:t>that 41% of students </a:t>
            </a:r>
            <a:r>
              <a:rPr lang="en-US" sz="2400" dirty="0" smtClean="0">
                <a:solidFill>
                  <a:schemeClr val="tx1"/>
                </a:solidFill>
              </a:rPr>
              <a:t>had already </a:t>
            </a:r>
            <a:r>
              <a:rPr lang="en-US" sz="2400" dirty="0">
                <a:solidFill>
                  <a:schemeClr val="tx1"/>
                </a:solidFill>
              </a:rPr>
              <a:t>engaged in sexual </a:t>
            </a:r>
            <a:r>
              <a:rPr lang="en-US" sz="2400" dirty="0" smtClean="0">
                <a:solidFill>
                  <a:schemeClr val="tx1"/>
                </a:solidFill>
              </a:rPr>
              <a:t>relations,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43% of those had </a:t>
            </a:r>
            <a:r>
              <a:rPr lang="en-US" sz="2400" dirty="0">
                <a:solidFill>
                  <a:schemeClr val="tx1"/>
                </a:solidFill>
              </a:rPr>
              <a:t>not used </a:t>
            </a:r>
            <a:r>
              <a:rPr lang="en-US" sz="2400" dirty="0" smtClean="0">
                <a:solidFill>
                  <a:schemeClr val="tx1"/>
                </a:solidFill>
              </a:rPr>
              <a:t>protection against STDs.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2016, chlamydia </a:t>
            </a:r>
            <a:r>
              <a:rPr lang="en-US" sz="2400" dirty="0" smtClean="0">
                <a:solidFill>
                  <a:schemeClr val="tx1"/>
                </a:solidFill>
              </a:rPr>
              <a:t>was the </a:t>
            </a:r>
            <a:r>
              <a:rPr lang="en-US" sz="2400" dirty="0">
                <a:solidFill>
                  <a:schemeClr val="tx1"/>
                </a:solidFill>
              </a:rPr>
              <a:t>most </a:t>
            </a:r>
            <a:r>
              <a:rPr lang="en-US" sz="2400" dirty="0" smtClean="0">
                <a:solidFill>
                  <a:schemeClr val="tx1"/>
                </a:solidFill>
              </a:rPr>
              <a:t>commonly reported </a:t>
            </a:r>
            <a:r>
              <a:rPr lang="en-US" sz="2400" dirty="0">
                <a:solidFill>
                  <a:schemeClr val="tx1"/>
                </a:solidFill>
              </a:rPr>
              <a:t>STD in the United States.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9C7B5468-5BD7-488E-AD36-8418C06CCD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97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AIDS and Other STDs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Risk Factors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Early age of sexual debut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Number of sex partners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Inconsistent or incorrect use of condoms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Living in a rural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Experimentation with alcohol and other substances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4BB1286-4469-407F-81E9-A357F5F3EE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05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AIDS and Other STDs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Risk Factors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Unprotected anal sex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Race/ethnicity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Sociodemographic conditions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Behavioral issues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0B44F35A-6F9A-48AB-A86C-6DE5151C7B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93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Adolescent pregnancy is a global problem.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Today’s adolescents live in a sexualized world </a:t>
            </a:r>
            <a:r>
              <a:rPr lang="en-US" sz="2400" dirty="0" smtClean="0">
                <a:solidFill>
                  <a:schemeClr val="tx1"/>
                </a:solidFill>
              </a:rPr>
              <a:t>in which sexual images can be </a:t>
            </a:r>
            <a:r>
              <a:rPr lang="en-US" sz="2400" dirty="0">
                <a:solidFill>
                  <a:schemeClr val="tx1"/>
                </a:solidFill>
              </a:rPr>
              <a:t>easily obtained via social media, which can serve to place pressure on adolescents to have sex.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4DDCB6A-EC9B-4C26-8ACF-B98E7CE82C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041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AIDS and Other STDs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Approaches to Prevention</a:t>
            </a:r>
          </a:p>
          <a:p>
            <a:pPr algn="l"/>
            <a:r>
              <a:rPr lang="en-US" sz="30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Programs focused on teens abstaining from oral, anal, and vaginal </a:t>
            </a:r>
            <a:r>
              <a:rPr lang="en-US" sz="2400" dirty="0" smtClean="0">
                <a:solidFill>
                  <a:schemeClr val="tx1"/>
                </a:solidFill>
              </a:rPr>
              <a:t>intercourse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Choosing low-risk sexual </a:t>
            </a:r>
            <a:r>
              <a:rPr lang="en-US" sz="2400" dirty="0" smtClean="0">
                <a:solidFill>
                  <a:schemeClr val="tx1"/>
                </a:solidFill>
              </a:rPr>
              <a:t>partners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Discussing </a:t>
            </a:r>
            <a:r>
              <a:rPr lang="en-US" sz="2400" dirty="0" smtClean="0">
                <a:solidFill>
                  <a:schemeClr val="tx1"/>
                </a:solidFill>
              </a:rPr>
              <a:t>one’s sexual </a:t>
            </a:r>
            <a:r>
              <a:rPr lang="en-US" sz="2400" dirty="0">
                <a:solidFill>
                  <a:schemeClr val="tx1"/>
                </a:solidFill>
              </a:rPr>
              <a:t>history with new </a:t>
            </a:r>
            <a:r>
              <a:rPr lang="en-US" sz="2400" dirty="0" smtClean="0">
                <a:solidFill>
                  <a:schemeClr val="tx1"/>
                </a:solidFill>
              </a:rPr>
              <a:t>partners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Having monogamous </a:t>
            </a:r>
            <a:r>
              <a:rPr lang="en-US" sz="2400" dirty="0" smtClean="0">
                <a:solidFill>
                  <a:schemeClr val="tx1"/>
                </a:solidFill>
              </a:rPr>
              <a:t>relationships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Programs aimed at teaching teens to consistently use a male latex condom during heterosexual and homosexual </a:t>
            </a:r>
            <a:r>
              <a:rPr lang="en-US" sz="2400" dirty="0" smtClean="0">
                <a:solidFill>
                  <a:schemeClr val="tx1"/>
                </a:solidFill>
              </a:rPr>
              <a:t>intercourse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E25293C-7CD4-4D3E-9500-9D073157B4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599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AIDS and Other STDs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>
                <a:solidFill>
                  <a:schemeClr val="tx1"/>
                </a:solidFill>
              </a:rPr>
              <a:t>Approaches to Prevention</a:t>
            </a:r>
          </a:p>
          <a:p>
            <a:pPr algn="l"/>
            <a:r>
              <a:rPr lang="en-US" sz="33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Parent–child </a:t>
            </a:r>
            <a:r>
              <a:rPr lang="en-US" sz="2800" dirty="0">
                <a:solidFill>
                  <a:schemeClr val="tx1"/>
                </a:solidFill>
              </a:rPr>
              <a:t>communication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Talk calmly and often about </a:t>
            </a:r>
            <a:r>
              <a:rPr lang="en-US" sz="2600" dirty="0" smtClean="0">
                <a:solidFill>
                  <a:schemeClr val="tx1"/>
                </a:solidFill>
              </a:rPr>
              <a:t>sex.</a:t>
            </a:r>
            <a:endParaRPr lang="en-US" sz="26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Avoid giving a </a:t>
            </a:r>
            <a:r>
              <a:rPr lang="en-US" sz="2600" dirty="0" smtClean="0">
                <a:solidFill>
                  <a:schemeClr val="tx1"/>
                </a:solidFill>
              </a:rPr>
              <a:t>lecture.</a:t>
            </a:r>
            <a:endParaRPr lang="en-US" sz="26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Listen to your teen and answer his or her questions as openly and honestly as </a:t>
            </a:r>
            <a:r>
              <a:rPr lang="en-US" sz="2600" dirty="0" smtClean="0">
                <a:solidFill>
                  <a:schemeClr val="tx1"/>
                </a:solidFill>
              </a:rPr>
              <a:t>possible.</a:t>
            </a:r>
            <a:endParaRPr lang="en-US" sz="26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Discuss the issues of STDs and prevention and different forms of </a:t>
            </a:r>
            <a:r>
              <a:rPr lang="en-US" sz="2600" dirty="0" smtClean="0">
                <a:solidFill>
                  <a:schemeClr val="tx1"/>
                </a:solidFill>
              </a:rPr>
              <a:t>sexuality.</a:t>
            </a:r>
            <a:endParaRPr lang="en-US" sz="26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Talk about where teens can get access to contraceptives and health care </a:t>
            </a:r>
            <a:r>
              <a:rPr lang="en-US" sz="2600" dirty="0" smtClean="0">
                <a:solidFill>
                  <a:schemeClr val="tx1"/>
                </a:solidFill>
              </a:rPr>
              <a:t>services.</a:t>
            </a:r>
            <a:endParaRPr lang="en-US" sz="2600" i="1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4D12CEA4-5588-458F-ABA1-47CC961ABF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570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AIDS and Other STDs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to Prevention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Curriculum-based sex and STD/HIV education </a:t>
            </a:r>
            <a:r>
              <a:rPr lang="en-US" sz="2400" dirty="0" smtClean="0">
                <a:solidFill>
                  <a:schemeClr val="tx1"/>
                </a:solidFill>
              </a:rPr>
              <a:t>programs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Review the characteristics of an effective STD prevention curriculum in schools.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BC2C5F65-3F43-44E8-AA6A-B94A35FCE6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169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AIDS and Other STDs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922415"/>
            <a:ext cx="6934200" cy="403860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to Prevention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Review the </a:t>
            </a:r>
            <a:r>
              <a:rPr lang="en-US" sz="2400" dirty="0" smtClean="0">
                <a:solidFill>
                  <a:schemeClr val="tx1"/>
                </a:solidFill>
              </a:rPr>
              <a:t>following: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Recommendations of the Sexuality </a:t>
            </a:r>
            <a:r>
              <a:rPr lang="en-US" sz="2400" dirty="0">
                <a:solidFill>
                  <a:schemeClr val="tx1"/>
                </a:solidFill>
              </a:rPr>
              <a:t>Information and Education Council of the United States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Recommendations of the National Institutes </a:t>
            </a:r>
            <a:r>
              <a:rPr lang="en-US" sz="2400" dirty="0">
                <a:solidFill>
                  <a:schemeClr val="tx1"/>
                </a:solidFill>
              </a:rPr>
              <a:t>of Health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CDC </a:t>
            </a:r>
            <a:r>
              <a:rPr lang="en-US" sz="2400" dirty="0">
                <a:solidFill>
                  <a:schemeClr val="tx1"/>
                </a:solidFill>
              </a:rPr>
              <a:t>guidelines for getting more youth </a:t>
            </a:r>
            <a:r>
              <a:rPr lang="en-US" sz="2400" dirty="0" smtClean="0">
                <a:solidFill>
                  <a:schemeClr val="tx1"/>
                </a:solidFill>
              </a:rPr>
              <a:t>to participate in </a:t>
            </a:r>
            <a:r>
              <a:rPr lang="en-US" sz="2400" dirty="0">
                <a:solidFill>
                  <a:schemeClr val="tx1"/>
                </a:solidFill>
              </a:rPr>
              <a:t>community prevention agencies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5C8E81F-CDF5-4721-AB8B-B73AFE23A963}"/>
              </a:ext>
            </a:extLst>
          </p:cNvPr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DF6A242-D007-43CA-9E23-363AFE30BD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72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Adolescent pregnancy has </a:t>
            </a:r>
            <a:r>
              <a:rPr lang="en-US" sz="2400" dirty="0" smtClean="0">
                <a:solidFill>
                  <a:schemeClr val="tx1"/>
                </a:solidFill>
              </a:rPr>
              <a:t>been </a:t>
            </a:r>
            <a:r>
              <a:rPr lang="en-US" sz="2400" dirty="0">
                <a:solidFill>
                  <a:schemeClr val="tx1"/>
                </a:solidFill>
              </a:rPr>
              <a:t>and continues to </a:t>
            </a:r>
            <a:r>
              <a:rPr lang="en-US" sz="2400" dirty="0" smtClean="0">
                <a:solidFill>
                  <a:schemeClr val="tx1"/>
                </a:solidFill>
              </a:rPr>
              <a:t>be </a:t>
            </a:r>
            <a:r>
              <a:rPr lang="en-US" sz="2400" dirty="0">
                <a:solidFill>
                  <a:schemeClr val="tx1"/>
                </a:solidFill>
              </a:rPr>
              <a:t>a significant social problem in the United States.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Current estimates suggest that there </a:t>
            </a:r>
            <a:r>
              <a:rPr lang="en-US" sz="2400" dirty="0" smtClean="0">
                <a:solidFill>
                  <a:schemeClr val="tx1"/>
                </a:solidFill>
              </a:rPr>
              <a:t>was </a:t>
            </a:r>
            <a:r>
              <a:rPr lang="en-US" sz="2400" dirty="0">
                <a:solidFill>
                  <a:schemeClr val="tx1"/>
                </a:solidFill>
              </a:rPr>
              <a:t>an overall decline in childbirth in the </a:t>
            </a:r>
            <a:r>
              <a:rPr lang="en-US" sz="2400" dirty="0" smtClean="0">
                <a:solidFill>
                  <a:schemeClr val="tx1"/>
                </a:solidFill>
              </a:rPr>
              <a:t>United States among </a:t>
            </a:r>
            <a:r>
              <a:rPr lang="en-US" sz="2400" dirty="0">
                <a:solidFill>
                  <a:schemeClr val="tx1"/>
                </a:solidFill>
              </a:rPr>
              <a:t>women ages </a:t>
            </a:r>
            <a:r>
              <a:rPr lang="en-US" sz="2400" dirty="0" smtClean="0">
                <a:solidFill>
                  <a:schemeClr val="tx1"/>
                </a:solidFill>
              </a:rPr>
              <a:t>15 to 19 </a:t>
            </a:r>
            <a:r>
              <a:rPr lang="en-US" sz="2400" dirty="0">
                <a:solidFill>
                  <a:schemeClr val="tx1"/>
                </a:solidFill>
              </a:rPr>
              <a:t>from 1991 to 2013.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However, data still </a:t>
            </a:r>
            <a:r>
              <a:rPr lang="en-US" sz="2400" dirty="0" smtClean="0">
                <a:solidFill>
                  <a:schemeClr val="tx1"/>
                </a:solidFill>
              </a:rPr>
              <a:t>suggest </a:t>
            </a:r>
            <a:r>
              <a:rPr lang="en-US" sz="2400" dirty="0">
                <a:solidFill>
                  <a:schemeClr val="tx1"/>
                </a:solidFill>
              </a:rPr>
              <a:t>that teenagers in the United States remain at a greater risk </a:t>
            </a:r>
            <a:r>
              <a:rPr lang="en-US" sz="2400" dirty="0" smtClean="0">
                <a:solidFill>
                  <a:schemeClr val="tx1"/>
                </a:solidFill>
              </a:rPr>
              <a:t>for conceiving </a:t>
            </a:r>
            <a:r>
              <a:rPr lang="en-US" sz="2400" dirty="0">
                <a:solidFill>
                  <a:schemeClr val="tx1"/>
                </a:solidFill>
              </a:rPr>
              <a:t>than their peers from other industrialized nations.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1A618374-C988-40C3-B38A-8972D74B2B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99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Risk Factors</a:t>
            </a:r>
          </a:p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Rate of teen sexual activity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Quality of parental supervision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Effects of poverty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Childhood trauma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Parental relationships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Pregnancy intentions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Pubertal development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Alcohol and drug use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9C6A1F85-61DA-4A50-A8EC-4CD65E548F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82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Risk Factors</a:t>
            </a:r>
          </a:p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Raised by a single parent with low educational attainment and low </a:t>
            </a:r>
            <a:r>
              <a:rPr lang="en-US" sz="2400" dirty="0" smtClean="0">
                <a:solidFill>
                  <a:schemeClr val="tx1"/>
                </a:solidFill>
              </a:rPr>
              <a:t>income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Peer pressure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Quality of </a:t>
            </a:r>
            <a:r>
              <a:rPr lang="en-US" sz="2400" dirty="0" smtClean="0">
                <a:solidFill>
                  <a:schemeClr val="tx1"/>
                </a:solidFill>
              </a:rPr>
              <a:t>the romantic </a:t>
            </a:r>
            <a:r>
              <a:rPr lang="en-US" sz="2400" dirty="0">
                <a:solidFill>
                  <a:schemeClr val="tx1"/>
                </a:solidFill>
              </a:rPr>
              <a:t>relationship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Coming from </a:t>
            </a:r>
            <a:r>
              <a:rPr lang="en-US" sz="2400" dirty="0">
                <a:solidFill>
                  <a:schemeClr val="tx1"/>
                </a:solidFill>
              </a:rPr>
              <a:t>marginalized or socially vulnerable </a:t>
            </a:r>
            <a:r>
              <a:rPr lang="en-US" sz="2400" dirty="0" smtClean="0">
                <a:solidFill>
                  <a:schemeClr val="tx1"/>
                </a:solidFill>
              </a:rPr>
              <a:t>groups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Social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4CB33993-9049-4C66-A8B7-88801797BBD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99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Resiliency Factors</a:t>
            </a:r>
          </a:p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Having a positive attitude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Having a social support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Being active in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Being employed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Having goals for the future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Having high </a:t>
            </a:r>
            <a:r>
              <a:rPr lang="en-US" sz="2400" dirty="0">
                <a:solidFill>
                  <a:schemeClr val="tx1"/>
                </a:solidFill>
              </a:rPr>
              <a:t>self-esteem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6AAF335-A7D1-4D7C-A4B9-A7B670E477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70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</a:t>
            </a:r>
            <a:r>
              <a:rPr lang="en-US" sz="2800" b="1" dirty="0" smtClean="0">
                <a:solidFill>
                  <a:schemeClr val="tx1"/>
                </a:solidFill>
              </a:rPr>
              <a:t>to Prevention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Education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Skill development (e.g., how to put on a condom)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Sex and contraceptive counseling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Sex education focused on gender roles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Facilitating contraception negotiating skills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3966AEC-72AF-4DD3-AE9B-45ED4F9C44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12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Teen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4038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Approaches </a:t>
            </a:r>
            <a:r>
              <a:rPr lang="en-US" sz="2800" b="1" dirty="0" smtClean="0">
                <a:solidFill>
                  <a:schemeClr val="tx1"/>
                </a:solidFill>
              </a:rPr>
              <a:t>to Prevention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Enhancement of parenting 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Facilitation of </a:t>
            </a:r>
            <a:r>
              <a:rPr lang="en-US" sz="2400" dirty="0" smtClean="0">
                <a:solidFill>
                  <a:schemeClr val="tx1"/>
                </a:solidFill>
              </a:rPr>
              <a:t>parent–child </a:t>
            </a:r>
            <a:r>
              <a:rPr lang="en-US" sz="2400" dirty="0">
                <a:solidFill>
                  <a:schemeClr val="tx1"/>
                </a:solidFill>
              </a:rPr>
              <a:t>relationships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Support for parent communication around sex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F79D7CA0-CE0F-4E8D-B860-88D4C9E68C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287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B4194095D094182A9D45C8F6FD335" ma:contentTypeVersion="18" ma:contentTypeDescription="Create a new document." ma:contentTypeScope="" ma:versionID="ed1917c4b55fbbe55c72e7802ce53f2b">
  <xsd:schema xmlns:xsd="http://www.w3.org/2001/XMLSchema" xmlns:xs="http://www.w3.org/2001/XMLSchema" xmlns:p="http://schemas.microsoft.com/office/2006/metadata/properties" xmlns:ns2="7e8250a3-01b4-4312-bac4-8787c1c5721d" xmlns:ns3="3a003366-41c5-432c-a99d-441708970bc7" targetNamespace="http://schemas.microsoft.com/office/2006/metadata/properties" ma:root="true" ma:fieldsID="e8f53b71bddc3a0e4ee064705ac727b7" ns2:_="" ns3:_="">
    <xsd:import namespace="7e8250a3-01b4-4312-bac4-8787c1c5721d"/>
    <xsd:import namespace="3a003366-41c5-432c-a99d-441708970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Owner" minOccurs="0"/>
                <xsd:element ref="ns2:SOP" minOccurs="0"/>
                <xsd:element ref="ns2:SOP_x003a_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250a3-01b4-4312-bac4-8787c1c57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Owner" ma:index="22" nillable="true" ma:displayName="Owner" ma:list="UserInfo" ma:SharePointGroup="0" ma:internalName="Owner" ma:showField="Creat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P" ma:index="23" nillable="true" ma:displayName="SOP" ma:list="{7e8250a3-01b4-4312-bac4-8787c1c5721d}" ma:internalName="SOP" ma:showField="Title">
      <xsd:simpleType>
        <xsd:restriction base="dms:Lookup"/>
      </xsd:simpleType>
    </xsd:element>
    <xsd:element name="SOP_x003a_Tags" ma:index="24" nillable="true" ma:displayName="SOP:Tags" ma:list="{7e8250a3-01b4-4312-bac4-8787c1c5721d}" ma:internalName="SOP_x003a_Tags" ma:readOnly="true" ma:showField="MediaServiceAutoTags" ma:web="3a003366-41c5-432c-a99d-441708970bc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03366-41c5-432c-a99d-441708970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e8250a3-01b4-4312-bac4-8787c1c5721d" xsi:nil="true"/>
    <SOP xmlns="7e8250a3-01b4-4312-bac4-8787c1c5721d" xsi:nil="true"/>
    <Owner xmlns="7e8250a3-01b4-4312-bac4-8787c1c5721d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FC54579A-581C-4369-93A4-AEF0F9431EDE}"/>
</file>

<file path=customXml/itemProps2.xml><?xml version="1.0" encoding="utf-8"?>
<ds:datastoreItem xmlns:ds="http://schemas.openxmlformats.org/officeDocument/2006/customXml" ds:itemID="{1CE23ABD-5657-4CE5-A23A-364A1A05DAE1}"/>
</file>

<file path=customXml/itemProps3.xml><?xml version="1.0" encoding="utf-8"?>
<ds:datastoreItem xmlns:ds="http://schemas.openxmlformats.org/officeDocument/2006/customXml" ds:itemID="{5D16D42A-08A0-4FD8-8206-35D0991E3E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11665</TotalTime>
  <Words>1429</Words>
  <Application>Microsoft Office PowerPoint</Application>
  <PresentationFormat>On-screen Show (4:3)</PresentationFormat>
  <Paragraphs>295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Chapter 11  A Future in Jeopardy: Sexuality Issues in Adolescence</vt:lpstr>
      <vt:lpstr>                  Introduction</vt:lpstr>
      <vt:lpstr>                  Teen Pregnancy</vt:lpstr>
      <vt:lpstr>                  Teen Pregnancy</vt:lpstr>
      <vt:lpstr>                  Teen Pregnancy</vt:lpstr>
      <vt:lpstr>                  Teen Pregnancy</vt:lpstr>
      <vt:lpstr>                  Teen Pregnancy</vt:lpstr>
      <vt:lpstr>                  Teen Pregnancy</vt:lpstr>
      <vt:lpstr>                  Teen Pregnancy</vt:lpstr>
      <vt:lpstr>                  Teen Pregnancy</vt:lpstr>
      <vt:lpstr>                  Teen Pregnancy</vt:lpstr>
      <vt:lpstr>                  Teen Pregnancy</vt:lpstr>
      <vt:lpstr>                  Teen Pregnancy</vt:lpstr>
      <vt:lpstr>                  Teen Pregnancy</vt:lpstr>
      <vt:lpstr>                  Teen Pregnancy</vt:lpstr>
      <vt:lpstr> Rape, Date Rape, and     Sexual Exploitation of Minors</vt:lpstr>
      <vt:lpstr> Rape, Date Rape, and     Sexual Exploitation of Minors</vt:lpstr>
      <vt:lpstr> Rape, Date Rape, and     Sexual Exploitation of Minors</vt:lpstr>
      <vt:lpstr> Rape, Date Rape, and     Sexual Exploitation of Minors</vt:lpstr>
      <vt:lpstr> Rape, Date Rape, and     Sexual Exploitation of Minors</vt:lpstr>
      <vt:lpstr> Rape, Date Rape, and     Sexual Exploitation of Minors</vt:lpstr>
      <vt:lpstr> Rape, Date Rape, and     Sexual Exploitation of Minors</vt:lpstr>
      <vt:lpstr> Rape, Date Rape, and     Sexual Exploitation of Minors</vt:lpstr>
      <vt:lpstr> Rape, Date Rape, and     Sexual Exploitation of Minors</vt:lpstr>
      <vt:lpstr> Rape, Date Rape, and      Sexual Exploitation of Minors</vt:lpstr>
      <vt:lpstr> Rape, Date Rape, and        Sexual Exploitation of Minors </vt:lpstr>
      <vt:lpstr>        AIDS and Other Sexually                    Transmitted Diseases (STDs)</vt:lpstr>
      <vt:lpstr> AIDS and Other STDs</vt:lpstr>
      <vt:lpstr> AIDS and Other STDs</vt:lpstr>
      <vt:lpstr> AIDS and Other STDs</vt:lpstr>
      <vt:lpstr> AIDS and Other STDs</vt:lpstr>
      <vt:lpstr> AIDS and Other STDs</vt:lpstr>
      <vt:lpstr> AIDS and Other STDs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One: Defining Youth At Risk</dc:title>
  <dc:creator>Windows User</dc:creator>
  <cp:lastModifiedBy>Beth Ciha</cp:lastModifiedBy>
  <cp:revision>125</cp:revision>
  <dcterms:created xsi:type="dcterms:W3CDTF">2013-04-17T18:39:11Z</dcterms:created>
  <dcterms:modified xsi:type="dcterms:W3CDTF">2018-10-15T18:40:21Z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0x010100CFFB4194095D094182A9D45C8F6FD335</vt:lpwstr>
  </property>
  <property fmtid="{D5CDD505-2E9C-101B-9397-08002B2CF9AE}" pid="3" name="Order">
    <vt:r8>25646300</vt:r8>
  </property>
</Properties>
</file>