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4" r:id="rId2"/>
    <p:sldId id="269" r:id="rId3"/>
    <p:sldId id="270" r:id="rId4"/>
    <p:sldId id="291" r:id="rId5"/>
    <p:sldId id="292" r:id="rId6"/>
    <p:sldId id="293" r:id="rId7"/>
    <p:sldId id="272" r:id="rId8"/>
    <p:sldId id="294" r:id="rId9"/>
    <p:sldId id="295" r:id="rId10"/>
    <p:sldId id="296" r:id="rId11"/>
    <p:sldId id="297" r:id="rId12"/>
    <p:sldId id="298" r:id="rId13"/>
    <p:sldId id="299"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3"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FC096-D7FB-483C-A9FC-1AEEB1E22532}" type="datetimeFigureOut">
              <a:rPr lang="en-US" smtClean="0"/>
              <a:t>10/19/2018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DB0A9-0096-41BE-8E0D-7EC02E13BD02}" type="slidenum">
              <a:rPr lang="en-US" smtClean="0"/>
              <a:t>‹#›</a:t>
            </a:fld>
            <a:endParaRPr lang="en-US" dirty="0"/>
          </a:p>
        </p:txBody>
      </p:sp>
    </p:spTree>
    <p:extLst>
      <p:ext uri="{BB962C8B-B14F-4D97-AF65-F5344CB8AC3E}">
        <p14:creationId xmlns:p14="http://schemas.microsoft.com/office/powerpoint/2010/main" val="27364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68820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153566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414309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5965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5913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85302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167822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245072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207293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173074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353393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208777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61853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2578549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11348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32305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18987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398931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122505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197747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341836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86586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23782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2159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3159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232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1920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7604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864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5646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371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54593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398376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2971800"/>
          </a:xfrm>
        </p:spPr>
        <p:txBody>
          <a:bodyPr>
            <a:noAutofit/>
          </a:bodyPr>
          <a:lstStyle/>
          <a:p>
            <a:r>
              <a:rPr lang="en-US" sz="3600" b="1" dirty="0"/>
              <a:t>Chapter </a:t>
            </a:r>
            <a:r>
              <a:rPr lang="en-US" sz="3600" b="1" dirty="0" smtClean="0"/>
              <a:t>5</a:t>
            </a:r>
            <a:r>
              <a:rPr lang="en-US" sz="3600" b="1" dirty="0"/>
              <a:t/>
            </a:r>
            <a:br>
              <a:rPr lang="en-US" sz="3600" b="1" dirty="0"/>
            </a:br>
            <a:r>
              <a:rPr lang="en-US" sz="3600" b="1" dirty="0"/>
              <a:t/>
            </a:r>
            <a:br>
              <a:rPr lang="en-US" sz="3600" b="1" dirty="0"/>
            </a:br>
            <a:r>
              <a:rPr lang="en-US" sz="3600" b="1" dirty="0"/>
              <a:t>“Will I Ever Measure Up</a:t>
            </a:r>
            <a:r>
              <a:rPr lang="en-US" sz="3600" b="1" dirty="0" smtClean="0"/>
              <a:t>?”</a:t>
            </a:r>
            <a:r>
              <a:rPr lang="en-US" sz="3600" b="1" dirty="0"/>
              <a:t> </a:t>
            </a:r>
            <a:r>
              <a:rPr lang="en-US" sz="3600" b="1" dirty="0" smtClean="0"/>
              <a:t>Problems </a:t>
            </a:r>
            <a:r>
              <a:rPr lang="en-US" sz="3600" b="1" dirty="0"/>
              <a:t>of </a:t>
            </a:r>
            <a:r>
              <a:rPr lang="en-US" sz="3600" b="1" dirty="0" smtClean="0"/>
              <a:t>Self-Esteem</a:t>
            </a:r>
            <a:endParaRPr lang="en-US" sz="3600" b="1" dirty="0"/>
          </a:p>
        </p:txBody>
      </p:sp>
      <p:sp>
        <p:nvSpPr>
          <p:cNvPr id="3" name="Subtitle 2"/>
          <p:cNvSpPr>
            <a:spLocks noGrp="1"/>
          </p:cNvSpPr>
          <p:nvPr>
            <p:ph type="subTitle" idx="1"/>
          </p:nvPr>
        </p:nvSpPr>
        <p:spPr>
          <a:xfrm>
            <a:off x="3429000" y="3679274"/>
            <a:ext cx="5519358" cy="1447800"/>
          </a:xfrm>
        </p:spPr>
        <p:txBody>
          <a:bodyPr>
            <a:normAutofit/>
          </a:bodyPr>
          <a:lstStyle/>
          <a:p>
            <a:r>
              <a:rPr lang="en-US" dirty="0">
                <a:solidFill>
                  <a:schemeClr val="tx1"/>
                </a:solidFill>
              </a:rPr>
              <a:t>Mary H. Guindon</a:t>
            </a:r>
          </a:p>
          <a:p>
            <a:r>
              <a:rPr lang="en-US" dirty="0">
                <a:solidFill>
                  <a:schemeClr val="tx1"/>
                </a:solidFill>
              </a:rPr>
              <a:t>Jessica J. Lane</a:t>
            </a:r>
          </a:p>
        </p:txBody>
      </p:sp>
      <p:pic>
        <p:nvPicPr>
          <p:cNvPr id="9" name="Picture 8" descr="C:\Users\mhaley\AppData\Local\Microsoft\Windows\Temporary Internet Files\Content.Outlook\ZOU6SXFO\CapuzziYouthatRisk7ePowerpoint Crop 2 with type.jpg">
            <a:extLst>
              <a:ext uri="{FF2B5EF4-FFF2-40B4-BE49-F238E27FC236}">
                <a16:creationId xmlns:a16="http://schemas.microsoft.com/office/drawing/2014/main" xmlns="" id="{04C121D0-1F6B-4FB0-B005-578C65BB23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394539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People with high self-esteem are signiﬁcantly, substantially happier than other people.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They are also less likely to be depressed, either in general or speciﬁcally in response to stressful, traumatic events.</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0DBE7C6-62EE-4D43-98B7-E1A604B391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0199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t>
            </a:r>
            <a:r>
              <a:rPr lang="en-US" sz="3600" b="1" dirty="0" smtClean="0"/>
              <a:t>Causal </a:t>
            </a:r>
            <a:r>
              <a:rPr lang="en-US" sz="3600" b="1" dirty="0"/>
              <a:t>Factors</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Parental, individual, social, psychological, physical, environmental, and cultural influences affect self-esteem.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They all contribute to its development to the extent that each or all of </a:t>
            </a:r>
            <a:r>
              <a:rPr lang="en-US" sz="2400" dirty="0" smtClean="0">
                <a:solidFill>
                  <a:schemeClr val="tx1"/>
                </a:solidFill>
              </a:rPr>
              <a:t>these influences </a:t>
            </a:r>
            <a:r>
              <a:rPr lang="en-US" sz="2400" dirty="0">
                <a:solidFill>
                  <a:schemeClr val="tx1"/>
                </a:solidFill>
              </a:rPr>
              <a:t>are valued or devalued by significant others whose feedback is both verbal and nonverbal, </a:t>
            </a:r>
            <a:r>
              <a:rPr lang="en-US" sz="2400" dirty="0" smtClean="0">
                <a:solidFill>
                  <a:schemeClr val="tx1"/>
                </a:solidFill>
              </a:rPr>
              <a:t>is both overt </a:t>
            </a:r>
            <a:r>
              <a:rPr lang="en-US" sz="2400" dirty="0">
                <a:solidFill>
                  <a:schemeClr val="tx1"/>
                </a:solidFill>
              </a:rPr>
              <a:t>and covert, and dramatically affects how children and adolescents see themselves.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64F1475-0F80-42CF-8807-3709534E2B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4059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Self-Esteem Development</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Self-esteem as the evaluation part of the self-concept develops from the first years of life and arises from experiences and</a:t>
            </a:r>
            <a:r>
              <a:rPr lang="en-US" sz="2400" b="1" dirty="0">
                <a:solidFill>
                  <a:schemeClr val="tx1"/>
                </a:solidFill>
              </a:rPr>
              <a:t> </a:t>
            </a:r>
            <a:r>
              <a:rPr lang="en-US" sz="2400" dirty="0">
                <a:solidFill>
                  <a:schemeClr val="tx1"/>
                </a:solidFill>
              </a:rPr>
              <a:t>reactions to them.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Inherited physical characteristics, such as physique and appearance as well as abilities and </a:t>
            </a:r>
            <a:r>
              <a:rPr lang="en-US" sz="2400" dirty="0" smtClean="0">
                <a:solidFill>
                  <a:schemeClr val="tx1"/>
                </a:solidFill>
              </a:rPr>
              <a:t>disabilities, </a:t>
            </a:r>
            <a:r>
              <a:rPr lang="en-US" sz="2400" dirty="0">
                <a:solidFill>
                  <a:schemeClr val="tx1"/>
                </a:solidFill>
              </a:rPr>
              <a:t>may influence self-esteem by affecting others’ perceptions and behavior.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6E51F5B-F897-4957-98CB-980E4430DB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13842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Self-Esteem Development</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Maturation affects not only </a:t>
            </a:r>
            <a:r>
              <a:rPr lang="en-US" sz="2400" dirty="0" smtClean="0">
                <a:solidFill>
                  <a:schemeClr val="tx1"/>
                </a:solidFill>
              </a:rPr>
              <a:t>the mastery </a:t>
            </a:r>
            <a:r>
              <a:rPr lang="en-US" sz="2400" dirty="0">
                <a:solidFill>
                  <a:schemeClr val="tx1"/>
                </a:solidFill>
              </a:rPr>
              <a:t>of developmental tasks but others’ reactions to the child or adolescent.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Self-esteem is still in its early stages of development when a child enters elementary school.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At </a:t>
            </a:r>
            <a:r>
              <a:rPr lang="en-US" sz="2400" dirty="0">
                <a:solidFill>
                  <a:schemeClr val="tx1"/>
                </a:solidFill>
              </a:rPr>
              <a:t>approximately ages 5 to 8, children begin to understand additional areas of competence.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6FDFE74C-13E6-4630-9919-A42CB9BE13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0831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Self-Esteem Development</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Children learn social roles, </a:t>
            </a:r>
            <a:r>
              <a:rPr lang="en-US" sz="2400" dirty="0" smtClean="0">
                <a:solidFill>
                  <a:schemeClr val="tx1"/>
                </a:solidFill>
              </a:rPr>
              <a:t>self-regulation, </a:t>
            </a:r>
            <a:r>
              <a:rPr lang="en-US" sz="2400" dirty="0">
                <a:solidFill>
                  <a:schemeClr val="tx1"/>
                </a:solidFill>
              </a:rPr>
              <a:t>and self-control.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Research over the years has proposed that at-risk youth are deprived of social support critical to healthy self-esteem development.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At ages 6 to 12, parental influence, although still strong, begins to lessen in favor of social relationships.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678454FB-305A-4B61-8F56-7B16EC1AFA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05751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Self-Esteem Development</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Locus of control </a:t>
            </a:r>
            <a:r>
              <a:rPr lang="en-US" sz="2400" dirty="0" smtClean="0">
                <a:solidFill>
                  <a:schemeClr val="tx1"/>
                </a:solidFill>
              </a:rPr>
              <a:t>is </a:t>
            </a:r>
            <a:r>
              <a:rPr lang="en-US" sz="2400" dirty="0">
                <a:solidFill>
                  <a:schemeClr val="tx1"/>
                </a:solidFill>
              </a:rPr>
              <a:t>strongly correlated with self-esteem.</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The mediating effect of ethnic group membership and collective self-esteem may counterbalance the adverse effects of majority group rejection.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Young adolescents become more </a:t>
            </a:r>
            <a:r>
              <a:rPr lang="en-US" sz="2400" dirty="0" smtClean="0">
                <a:solidFill>
                  <a:schemeClr val="tx1"/>
                </a:solidFill>
              </a:rPr>
              <a:t>peer focused </a:t>
            </a:r>
            <a:r>
              <a:rPr lang="en-US" sz="2400" dirty="0">
                <a:solidFill>
                  <a:schemeClr val="tx1"/>
                </a:solidFill>
              </a:rPr>
              <a:t>as they compare their behavior with </a:t>
            </a:r>
            <a:r>
              <a:rPr lang="en-US" sz="2400" dirty="0" smtClean="0">
                <a:solidFill>
                  <a:schemeClr val="tx1"/>
                </a:solidFill>
              </a:rPr>
              <a:t>others’ </a:t>
            </a:r>
            <a:r>
              <a:rPr lang="en-US" sz="2400" dirty="0">
                <a:solidFill>
                  <a:schemeClr val="tx1"/>
                </a:solidFill>
              </a:rPr>
              <a:t>and adjust their self-perceptions </a:t>
            </a:r>
            <a:r>
              <a:rPr lang="en-US" sz="2400" dirty="0" smtClean="0">
                <a:solidFill>
                  <a:schemeClr val="tx1"/>
                </a:solidFill>
              </a:rPr>
              <a:t>according to </a:t>
            </a:r>
            <a:r>
              <a:rPr lang="en-US" sz="2400" dirty="0">
                <a:solidFill>
                  <a:schemeClr val="tx1"/>
                </a:solidFill>
              </a:rPr>
              <a:t>the feedback they receive.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B9470E65-47CA-4174-AC2F-277F32BA06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04113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Self-Esteem Development</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Peer acceptance is vitally important and can have a substantial effect on self-esteem.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As girls enter adolescence, self-esteem lowers and they may experience negative impacts.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Society imposes strong gender-based role behaviors that continue </a:t>
            </a:r>
            <a:r>
              <a:rPr lang="en-US" sz="2400" dirty="0" smtClean="0">
                <a:solidFill>
                  <a:schemeClr val="tx1"/>
                </a:solidFill>
              </a:rPr>
              <a:t>to have an impact </a:t>
            </a:r>
            <a:r>
              <a:rPr lang="en-US" sz="2400" dirty="0">
                <a:solidFill>
                  <a:schemeClr val="tx1"/>
                </a:solidFill>
              </a:rPr>
              <a:t>on self-esteem long after adolescence.</a:t>
            </a:r>
          </a:p>
          <a:p>
            <a:pPr marL="342900" indent="-342900" algn="l">
              <a:buFont typeface="Arial" panose="020B0604020202020204"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C69A251-22E3-444D-8F08-E00F57C43B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963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Social Influences</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Self-concept is heavily influenced by social context.</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A person with a history of being devalued is most likely to have low self-esteem.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Connectedness is central to the development of self-esteem. </a:t>
            </a:r>
          </a:p>
          <a:p>
            <a:pPr marL="342900" indent="-342900" algn="l">
              <a:buFont typeface="Arial" panose="020B0604020202020204" pitchFamily="34" charset="0"/>
              <a:buChar char="•"/>
            </a:pPr>
            <a:endParaRPr lang="en-US" sz="8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B2DF00A0-1359-40F1-B6E9-00CDA7DE7C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2438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Impact of Social Media</a:t>
            </a:r>
          </a:p>
        </p:txBody>
      </p:sp>
      <p:sp>
        <p:nvSpPr>
          <p:cNvPr id="3" name="Subtitle 2"/>
          <p:cNvSpPr>
            <a:spLocks noGrp="1"/>
          </p:cNvSpPr>
          <p:nvPr>
            <p:ph type="subTitle" idx="1"/>
          </p:nvPr>
        </p:nvSpPr>
        <p:spPr>
          <a:xfrm>
            <a:off x="2235920" y="1600200"/>
            <a:ext cx="6934200" cy="4648200"/>
          </a:xfrm>
        </p:spPr>
        <p:txBody>
          <a:bodyPr>
            <a:normAutofit/>
          </a:bodyPr>
          <a:lstStyle/>
          <a:p>
            <a:pPr marL="342900" indent="-342900" algn="l">
              <a:buFont typeface="Arial" panose="020B0604020202020204" pitchFamily="34" charset="0"/>
              <a:buChar char="•"/>
            </a:pPr>
            <a:r>
              <a:rPr lang="en-US" sz="2400" dirty="0">
                <a:solidFill>
                  <a:schemeClr val="tx1"/>
                </a:solidFill>
              </a:rPr>
              <a:t>Societal norms are increasingly influenced by mass media.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Social media </a:t>
            </a:r>
            <a:r>
              <a:rPr lang="en-US" sz="2400" dirty="0" smtClean="0">
                <a:solidFill>
                  <a:schemeClr val="tx1"/>
                </a:solidFill>
              </a:rPr>
              <a:t>has an </a:t>
            </a:r>
            <a:r>
              <a:rPr lang="en-US" sz="2400" dirty="0">
                <a:solidFill>
                  <a:schemeClr val="tx1"/>
                </a:solidFill>
              </a:rPr>
              <a:t>inordinate influence on both selective and global self-esteem.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Adolescents routinely use technology and social media to connect. Yet their ability to </a:t>
            </a:r>
            <a:r>
              <a:rPr lang="en-US" sz="2400" dirty="0" smtClean="0">
                <a:solidFill>
                  <a:schemeClr val="tx1"/>
                </a:solidFill>
              </a:rPr>
              <a:t>connect socially </a:t>
            </a:r>
            <a:r>
              <a:rPr lang="en-US" sz="2400" dirty="0">
                <a:solidFill>
                  <a:schemeClr val="tx1"/>
                </a:solidFill>
              </a:rPr>
              <a:t>with peers looks very different </a:t>
            </a:r>
            <a:r>
              <a:rPr lang="en-US" sz="2400" dirty="0" smtClean="0">
                <a:solidFill>
                  <a:schemeClr val="tx1"/>
                </a:solidFill>
              </a:rPr>
              <a:t>from that </a:t>
            </a:r>
            <a:r>
              <a:rPr lang="en-US" sz="2400" dirty="0">
                <a:solidFill>
                  <a:schemeClr val="tx1"/>
                </a:solidFill>
              </a:rPr>
              <a:t>of previous generations.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Bullying and </a:t>
            </a:r>
            <a:r>
              <a:rPr lang="en-US" sz="2400" dirty="0" smtClean="0">
                <a:solidFill>
                  <a:schemeClr val="tx1"/>
                </a:solidFill>
              </a:rPr>
              <a:t>cyberaggression</a:t>
            </a:r>
            <a:endParaRPr lang="en-US" sz="2400" dirty="0">
              <a:solidFill>
                <a:schemeClr val="tx1"/>
              </a:solidFill>
            </a:endParaRPr>
          </a:p>
          <a:p>
            <a:pPr marL="342900" indent="-342900" algn="l">
              <a:buFont typeface="Arial" panose="020B0604020202020204"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F5D09F9A-64EF-4F1C-B0C5-74C50145A5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957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Individual Strategies</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Interventions must occur at an early age on multiple levels.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Positive feedback from important </a:t>
            </a:r>
            <a:r>
              <a:rPr lang="en-US" sz="2400" dirty="0" smtClean="0">
                <a:solidFill>
                  <a:schemeClr val="tx1"/>
                </a:solidFill>
              </a:rPr>
              <a:t>others</a:t>
            </a:r>
            <a:endParaRPr lang="en-US" sz="2400" dirty="0">
              <a:solidFill>
                <a:schemeClr val="tx1"/>
              </a:solidFill>
            </a:endParaRP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Positive role </a:t>
            </a:r>
            <a:r>
              <a:rPr lang="en-US" sz="2400" dirty="0" smtClean="0">
                <a:solidFill>
                  <a:schemeClr val="tx1"/>
                </a:solidFill>
              </a:rPr>
              <a:t>models</a:t>
            </a:r>
            <a:endParaRPr lang="en-US" sz="2400" dirty="0">
              <a:solidFill>
                <a:schemeClr val="tx1"/>
              </a:solidFill>
            </a:endParaRP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Volunteering, attending workshops, learning life </a:t>
            </a:r>
            <a:r>
              <a:rPr lang="en-US" sz="2400" dirty="0" smtClean="0">
                <a:solidFill>
                  <a:schemeClr val="tx1"/>
                </a:solidFill>
              </a:rPr>
              <a:t>skills</a:t>
            </a: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B0318C51-28B1-47E9-874D-82D5115FB8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2448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itchFamily="34" charset="0"/>
              <a:buChar char="•"/>
            </a:pPr>
            <a:r>
              <a:rPr lang="en-US" sz="2400" dirty="0">
                <a:solidFill>
                  <a:schemeClr val="tx1"/>
                </a:solidFill>
              </a:rPr>
              <a:t>Low self-esteem is a critical factor in </a:t>
            </a:r>
            <a:r>
              <a:rPr lang="en-US" sz="2400" dirty="0" smtClean="0">
                <a:solidFill>
                  <a:schemeClr val="tx1"/>
                </a:solidFill>
              </a:rPr>
              <a:t>at-risk </a:t>
            </a:r>
            <a:r>
              <a:rPr lang="en-US" sz="2400" dirty="0">
                <a:solidFill>
                  <a:schemeClr val="tx1"/>
                </a:solidFill>
              </a:rPr>
              <a:t>behavior. </a:t>
            </a:r>
          </a:p>
          <a:p>
            <a:pPr algn="l"/>
            <a:endParaRPr lang="en-US" sz="1000" dirty="0">
              <a:solidFill>
                <a:schemeClr val="tx1"/>
              </a:solidFill>
            </a:endParaRPr>
          </a:p>
          <a:p>
            <a:pPr marL="346075" indent="-346075" algn="l">
              <a:buFont typeface="Arial" pitchFamily="34" charset="0"/>
              <a:buChar char="•"/>
            </a:pPr>
            <a:r>
              <a:rPr lang="en-US" sz="2400" dirty="0">
                <a:solidFill>
                  <a:schemeClr val="tx1"/>
                </a:solidFill>
              </a:rPr>
              <a:t>A review of the literature supports the belief that negative self-esteem affects behavior in negative or destructive ways.</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D6E27D50-4867-48C6-AC31-E50CD1B72D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42465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Individual Strategies</a:t>
            </a:r>
          </a:p>
          <a:p>
            <a:pPr algn="l"/>
            <a:endParaRPr lang="en-US" sz="800" b="1" dirty="0">
              <a:solidFill>
                <a:schemeClr val="tx1"/>
              </a:solidFill>
            </a:endParaRPr>
          </a:p>
          <a:p>
            <a:pPr marL="342900" indent="-342900" algn="l">
              <a:buFont typeface="Arial" panose="020B0604020202020204" pitchFamily="34" charset="0"/>
              <a:buChar char="•"/>
            </a:pPr>
            <a:r>
              <a:rPr lang="en-US" sz="2400" b="1" dirty="0">
                <a:solidFill>
                  <a:schemeClr val="tx1"/>
                </a:solidFill>
              </a:rPr>
              <a:t>The Physical Domain: </a:t>
            </a:r>
            <a:r>
              <a:rPr lang="en-US" sz="2400" dirty="0">
                <a:solidFill>
                  <a:schemeClr val="tx1"/>
                </a:solidFill>
              </a:rPr>
              <a:t>Levels of self-esteem are linked to many elements of the physical self. </a:t>
            </a:r>
          </a:p>
          <a:p>
            <a:pPr marL="342900" indent="-342900" algn="l">
              <a:buFont typeface="Arial" panose="020B0604020202020204" pitchFamily="34" charset="0"/>
              <a:buChar char="•"/>
            </a:pPr>
            <a:endParaRPr lang="en-US" sz="800" b="1" dirty="0">
              <a:solidFill>
                <a:schemeClr val="tx1"/>
              </a:solidFill>
            </a:endParaRPr>
          </a:p>
          <a:p>
            <a:pPr marL="800100" lvl="1" indent="-342900" algn="l">
              <a:buFont typeface="Arial" panose="020B0604020202020204" pitchFamily="34" charset="0"/>
              <a:buChar char="•"/>
            </a:pPr>
            <a:r>
              <a:rPr lang="en-US" sz="2400" dirty="0">
                <a:solidFill>
                  <a:schemeClr val="tx1"/>
                </a:solidFill>
              </a:rPr>
              <a:t>Exercise and physical fitness</a:t>
            </a:r>
          </a:p>
          <a:p>
            <a:pPr marL="800100" lvl="1" indent="-342900" algn="l">
              <a:buFont typeface="Arial" panose="020B0604020202020204" pitchFamily="34" charset="0"/>
              <a:buChar char="•"/>
            </a:pPr>
            <a:r>
              <a:rPr lang="en-US" sz="2400" dirty="0">
                <a:solidFill>
                  <a:schemeClr val="tx1"/>
                </a:solidFill>
              </a:rPr>
              <a:t>Sports</a:t>
            </a:r>
          </a:p>
          <a:p>
            <a:pPr lvl="1"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C2AEFAE-1056-48CB-A72F-08C21D47CD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72290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Family Strategies and Support</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Belongingness influences self-esteem levels.</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Parenting is a critical type of social support. </a:t>
            </a:r>
          </a:p>
          <a:p>
            <a:pPr marL="342900" indent="-342900" algn="l">
              <a:buFont typeface="Arial" panose="020B0604020202020204" pitchFamily="34" charset="0"/>
              <a:buChar char="•"/>
            </a:pPr>
            <a:endParaRPr lang="en-US" sz="800" dirty="0">
              <a:solidFill>
                <a:schemeClr val="tx1"/>
              </a:solidFill>
            </a:endParaRPr>
          </a:p>
          <a:p>
            <a:pPr marL="800100" lvl="1" indent="-342900" algn="l">
              <a:buFont typeface="Arial" panose="020B0604020202020204" pitchFamily="34" charset="0"/>
              <a:buChar char="•"/>
            </a:pPr>
            <a:r>
              <a:rPr lang="en-US" sz="2400" dirty="0">
                <a:solidFill>
                  <a:schemeClr val="tx1"/>
                </a:solidFill>
              </a:rPr>
              <a:t>Parenting classes</a:t>
            </a:r>
          </a:p>
          <a:p>
            <a:pPr marL="800100" lvl="1" indent="-342900" algn="l">
              <a:buFont typeface="Arial" panose="020B0604020202020204" pitchFamily="34" charset="0"/>
              <a:buChar char="•"/>
            </a:pPr>
            <a:r>
              <a:rPr lang="en-US" sz="2400" dirty="0">
                <a:solidFill>
                  <a:schemeClr val="tx1"/>
                </a:solidFill>
              </a:rPr>
              <a:t>Support groups</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2697852-B3B5-455D-A3CB-99E75ACE54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5970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School Strategies</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Educators are in a critical position to impact healthy self-esteem development in students.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Teachers can give positive but realistic feedback to all </a:t>
            </a:r>
            <a:r>
              <a:rPr lang="en-US" sz="2400" dirty="0" smtClean="0">
                <a:solidFill>
                  <a:schemeClr val="tx1"/>
                </a:solidFill>
              </a:rPr>
              <a:t>of their </a:t>
            </a:r>
            <a:r>
              <a:rPr lang="en-US" sz="2400" dirty="0">
                <a:solidFill>
                  <a:schemeClr val="tx1"/>
                </a:solidFill>
              </a:rPr>
              <a:t>students so </a:t>
            </a:r>
            <a:r>
              <a:rPr lang="en-US" sz="2400" dirty="0" smtClean="0">
                <a:solidFill>
                  <a:schemeClr val="tx1"/>
                </a:solidFill>
              </a:rPr>
              <a:t>that they </a:t>
            </a:r>
            <a:r>
              <a:rPr lang="en-US" sz="2400" dirty="0">
                <a:solidFill>
                  <a:schemeClr val="tx1"/>
                </a:solidFill>
              </a:rPr>
              <a:t>learn and internalize </a:t>
            </a:r>
            <a:r>
              <a:rPr lang="en-US" sz="2400" dirty="0" smtClean="0">
                <a:solidFill>
                  <a:schemeClr val="tx1"/>
                </a:solidFill>
              </a:rPr>
              <a:t>a legitimate </a:t>
            </a:r>
            <a:r>
              <a:rPr lang="en-US" sz="2400" dirty="0">
                <a:solidFill>
                  <a:schemeClr val="tx1"/>
                </a:solidFill>
              </a:rPr>
              <a:t>sense of accomplishment and worth.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Role of the school </a:t>
            </a:r>
            <a:r>
              <a:rPr lang="en-US" sz="2400" dirty="0" smtClean="0">
                <a:solidFill>
                  <a:schemeClr val="tx1"/>
                </a:solidFill>
              </a:rPr>
              <a:t>counselor</a:t>
            </a:r>
            <a:endParaRPr lang="en-US" sz="2400" dirty="0">
              <a:solidFill>
                <a:schemeClr val="tx1"/>
              </a:solidFill>
            </a:endParaRPr>
          </a:p>
          <a:p>
            <a:pPr marL="342900" indent="-342900" algn="l">
              <a:buFont typeface="Arial" panose="020B0604020202020204"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1A561B42-6CA5-4DF0-BCDE-B4ACDD41AF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26230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School Strategies</a:t>
            </a:r>
          </a:p>
          <a:p>
            <a:pPr algn="l"/>
            <a:endParaRPr lang="en-US" sz="800" b="1" dirty="0">
              <a:solidFill>
                <a:schemeClr val="tx1"/>
              </a:solidFill>
            </a:endParaRPr>
          </a:p>
          <a:p>
            <a:pPr marL="342900" indent="-342900" algn="l">
              <a:buFont typeface="Arial" panose="020B0604020202020204" pitchFamily="34" charset="0"/>
              <a:buChar char="•"/>
            </a:pPr>
            <a:r>
              <a:rPr lang="en-US" sz="2400" b="1" dirty="0">
                <a:solidFill>
                  <a:schemeClr val="tx1"/>
                </a:solidFill>
              </a:rPr>
              <a:t>Academic </a:t>
            </a:r>
            <a:r>
              <a:rPr lang="en-US" sz="2400" b="1" dirty="0" smtClean="0">
                <a:solidFill>
                  <a:schemeClr val="tx1"/>
                </a:solidFill>
              </a:rPr>
              <a:t>Strategies</a:t>
            </a:r>
            <a:r>
              <a:rPr lang="en-US" sz="2400" b="1" dirty="0">
                <a:solidFill>
                  <a:schemeClr val="tx1"/>
                </a:solidFill>
              </a:rPr>
              <a:t>: </a:t>
            </a:r>
            <a:r>
              <a:rPr lang="en-US" sz="2400" dirty="0" smtClean="0">
                <a:solidFill>
                  <a:schemeClr val="tx1"/>
                </a:solidFill>
              </a:rPr>
              <a:t>Children </a:t>
            </a:r>
            <a:r>
              <a:rPr lang="en-US" sz="2400" dirty="0">
                <a:solidFill>
                  <a:schemeClr val="tx1"/>
                </a:solidFill>
              </a:rPr>
              <a:t>who experience academic problems early in life are at risk for later </a:t>
            </a:r>
            <a:r>
              <a:rPr lang="en-US" sz="2400" dirty="0" smtClean="0">
                <a:solidFill>
                  <a:schemeClr val="tx1"/>
                </a:solidFill>
              </a:rPr>
              <a:t>problems, </a:t>
            </a:r>
            <a:r>
              <a:rPr lang="en-US" sz="2400" dirty="0">
                <a:solidFill>
                  <a:schemeClr val="tx1"/>
                </a:solidFill>
              </a:rPr>
              <a:t>such as antisocial behavior.</a:t>
            </a:r>
          </a:p>
          <a:p>
            <a:pPr marL="342900" indent="-342900" algn="l">
              <a:buFont typeface="Arial" panose="020B0604020202020204" pitchFamily="34" charset="0"/>
              <a:buChar char="•"/>
            </a:pPr>
            <a:endParaRPr lang="en-US" sz="8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Teachers’ </a:t>
            </a:r>
            <a:r>
              <a:rPr lang="en-US" sz="2400" dirty="0">
                <a:solidFill>
                  <a:schemeClr val="tx1"/>
                </a:solidFill>
              </a:rPr>
              <a:t>unconditional acceptance of </a:t>
            </a:r>
            <a:r>
              <a:rPr lang="en-US" sz="2400" dirty="0" smtClean="0">
                <a:solidFill>
                  <a:schemeClr val="tx1"/>
                </a:solidFill>
              </a:rPr>
              <a:t>students</a:t>
            </a:r>
            <a:endParaRPr lang="en-US" sz="2400" dirty="0">
              <a:solidFill>
                <a:schemeClr val="tx1"/>
              </a:solidFill>
            </a:endParaRPr>
          </a:p>
          <a:p>
            <a:pPr marL="800100" lvl="1" indent="-342900" algn="l">
              <a:buFont typeface="Arial" panose="020B0604020202020204" pitchFamily="34" charset="0"/>
              <a:buChar char="•"/>
            </a:pPr>
            <a:r>
              <a:rPr lang="en-US" sz="2400" dirty="0">
                <a:solidFill>
                  <a:schemeClr val="tx1"/>
                </a:solidFill>
              </a:rPr>
              <a:t>Tutoring </a:t>
            </a:r>
          </a:p>
          <a:p>
            <a:pPr marL="800100" lvl="1" indent="-342900" algn="l">
              <a:buFont typeface="Arial" panose="020B0604020202020204" pitchFamily="34" charset="0"/>
              <a:buChar char="•"/>
            </a:pPr>
            <a:r>
              <a:rPr lang="en-US" sz="2400" dirty="0">
                <a:solidFill>
                  <a:schemeClr val="tx1"/>
                </a:solidFill>
              </a:rPr>
              <a:t>Pairing with mentors</a:t>
            </a:r>
          </a:p>
          <a:p>
            <a:pPr marL="800100" lvl="1" indent="-342900" algn="l">
              <a:buFont typeface="Arial" panose="020B0604020202020204" pitchFamily="34" charset="0"/>
              <a:buChar char="•"/>
            </a:pPr>
            <a:r>
              <a:rPr lang="en-US" sz="2400" dirty="0" smtClean="0">
                <a:solidFill>
                  <a:schemeClr val="tx1"/>
                </a:solidFill>
              </a:rPr>
              <a:t>Support </a:t>
            </a:r>
            <a:r>
              <a:rPr lang="en-US" sz="2400" dirty="0">
                <a:solidFill>
                  <a:schemeClr val="tx1"/>
                </a:solidFill>
              </a:rPr>
              <a:t>positive peer relationships </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14F7957-9B86-4EE3-B556-0292A25E88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75351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School Strategies</a:t>
            </a:r>
          </a:p>
          <a:p>
            <a:pPr algn="l"/>
            <a:endParaRPr lang="en-US" sz="800" b="1" dirty="0">
              <a:solidFill>
                <a:schemeClr val="tx1"/>
              </a:solidFill>
            </a:endParaRPr>
          </a:p>
          <a:p>
            <a:pPr marL="342900" indent="-342900" algn="l">
              <a:buFont typeface="Arial" panose="020B0604020202020204" pitchFamily="34" charset="0"/>
              <a:buChar char="•"/>
            </a:pPr>
            <a:r>
              <a:rPr lang="en-US" sz="2400" b="1" dirty="0">
                <a:solidFill>
                  <a:schemeClr val="tx1"/>
                </a:solidFill>
              </a:rPr>
              <a:t>Cognitive </a:t>
            </a:r>
            <a:r>
              <a:rPr lang="en-US" sz="2400" b="1" dirty="0" smtClean="0">
                <a:solidFill>
                  <a:schemeClr val="tx1"/>
                </a:solidFill>
              </a:rPr>
              <a:t>Behavior </a:t>
            </a:r>
            <a:r>
              <a:rPr lang="en-US" sz="2400" b="1" dirty="0">
                <a:solidFill>
                  <a:schemeClr val="tx1"/>
                </a:solidFill>
              </a:rPr>
              <a:t>Strategies: </a:t>
            </a:r>
            <a:r>
              <a:rPr lang="en-US" sz="2400" dirty="0">
                <a:solidFill>
                  <a:schemeClr val="tx1"/>
                </a:solidFill>
              </a:rPr>
              <a:t>Self-evaluations are difficult to change the longer they exist unchallenged. </a:t>
            </a:r>
          </a:p>
          <a:p>
            <a:pPr algn="l"/>
            <a:endParaRPr lang="en-US" sz="800" dirty="0">
              <a:solidFill>
                <a:schemeClr val="tx1"/>
              </a:solidFill>
            </a:endParaRPr>
          </a:p>
          <a:p>
            <a:pPr marL="800100" lvl="1" indent="-342900" algn="l">
              <a:buFont typeface="Arial" panose="020B0604020202020204" pitchFamily="34" charset="0"/>
              <a:buChar char="•"/>
            </a:pPr>
            <a:r>
              <a:rPr lang="en-US" sz="2400" dirty="0">
                <a:solidFill>
                  <a:schemeClr val="tx1"/>
                </a:solidFill>
              </a:rPr>
              <a:t>Help students make realistic self-evaluations.</a:t>
            </a:r>
          </a:p>
          <a:p>
            <a:pPr marL="800100" lvl="1" indent="-342900" algn="l">
              <a:buFont typeface="Arial" panose="020B0604020202020204" pitchFamily="34" charset="0"/>
              <a:buChar char="•"/>
            </a:pPr>
            <a:r>
              <a:rPr lang="en-US" sz="2400" dirty="0">
                <a:solidFill>
                  <a:schemeClr val="tx1"/>
                </a:solidFill>
              </a:rPr>
              <a:t>Highlight successes.</a:t>
            </a:r>
          </a:p>
          <a:p>
            <a:pPr marL="800100" lvl="1" indent="-342900" algn="l">
              <a:buFont typeface="Arial" panose="020B0604020202020204" pitchFamily="34" charset="0"/>
              <a:buChar char="•"/>
            </a:pPr>
            <a:r>
              <a:rPr lang="en-US" sz="2400" dirty="0">
                <a:solidFill>
                  <a:schemeClr val="tx1"/>
                </a:solidFill>
              </a:rPr>
              <a:t>Provide experiences for success.</a:t>
            </a:r>
          </a:p>
          <a:p>
            <a:pPr marL="800100" lvl="1" indent="-342900" algn="l">
              <a:buFont typeface="Arial" panose="020B0604020202020204" pitchFamily="34" charset="0"/>
              <a:buChar char="•"/>
            </a:pPr>
            <a:r>
              <a:rPr lang="en-US" sz="2400" dirty="0">
                <a:solidFill>
                  <a:schemeClr val="tx1"/>
                </a:solidFill>
              </a:rPr>
              <a:t>Challenge irrational beliefs.</a:t>
            </a:r>
          </a:p>
          <a:p>
            <a:pPr marL="800100" lvl="1" indent="-342900" algn="l">
              <a:buFont typeface="Arial" panose="020B0604020202020204" pitchFamily="34" charset="0"/>
              <a:buChar char="•"/>
            </a:pPr>
            <a:r>
              <a:rPr lang="en-US" sz="2400" dirty="0">
                <a:solidFill>
                  <a:schemeClr val="tx1"/>
                </a:solidFill>
              </a:rPr>
              <a:t>Provide validation and teach positive affirmations.</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2854D00C-C04D-4F8A-97DC-40DB0A09AF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2142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Approaches to Prevention</a:t>
            </a:r>
          </a:p>
        </p:txBody>
      </p:sp>
      <p:sp>
        <p:nvSpPr>
          <p:cNvPr id="3" name="Subtitle 2"/>
          <p:cNvSpPr>
            <a:spLocks noGrp="1"/>
          </p:cNvSpPr>
          <p:nvPr>
            <p:ph type="subTitle" idx="1"/>
          </p:nvPr>
        </p:nvSpPr>
        <p:spPr>
          <a:xfrm>
            <a:off x="2235920" y="1600200"/>
            <a:ext cx="6934200" cy="4648200"/>
          </a:xfrm>
        </p:spPr>
        <p:txBody>
          <a:bodyPr>
            <a:normAutofit/>
          </a:bodyPr>
          <a:lstStyle/>
          <a:p>
            <a:pPr algn="l"/>
            <a:r>
              <a:rPr lang="en-US" sz="2800" b="1" dirty="0">
                <a:solidFill>
                  <a:schemeClr val="tx1"/>
                </a:solidFill>
              </a:rPr>
              <a:t>Community Programs</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Boys </a:t>
            </a:r>
            <a:r>
              <a:rPr lang="en-US" sz="2400" dirty="0" smtClean="0">
                <a:solidFill>
                  <a:schemeClr val="tx1"/>
                </a:solidFill>
              </a:rPr>
              <a:t>&amp; </a:t>
            </a:r>
            <a:r>
              <a:rPr lang="en-US" sz="2400" dirty="0">
                <a:solidFill>
                  <a:schemeClr val="tx1"/>
                </a:solidFill>
              </a:rPr>
              <a:t>Girls </a:t>
            </a:r>
            <a:r>
              <a:rPr lang="en-US" sz="2400" dirty="0" smtClean="0">
                <a:solidFill>
                  <a:schemeClr val="tx1"/>
                </a:solidFill>
              </a:rPr>
              <a:t>Clubs </a:t>
            </a:r>
            <a:r>
              <a:rPr lang="en-US" sz="2400" dirty="0">
                <a:solidFill>
                  <a:schemeClr val="tx1"/>
                </a:solidFill>
              </a:rPr>
              <a:t>of </a:t>
            </a:r>
            <a:r>
              <a:rPr lang="en-US" sz="2400" dirty="0" smtClean="0">
                <a:solidFill>
                  <a:schemeClr val="tx1"/>
                </a:solidFill>
              </a:rPr>
              <a:t>America</a:t>
            </a: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YMCA Achievers </a:t>
            </a:r>
            <a:r>
              <a:rPr lang="en-US" sz="2400" dirty="0" smtClean="0">
                <a:solidFill>
                  <a:schemeClr val="tx1"/>
                </a:solidFill>
              </a:rPr>
              <a:t>programs</a:t>
            </a: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YMCA Leaders Clubs</a:t>
            </a:r>
          </a:p>
          <a:p>
            <a:pPr marL="342900" indent="-342900" algn="l">
              <a:buFont typeface="Arial" panose="020B0604020202020204" pitchFamily="34" charset="0"/>
              <a:buChar char="•"/>
            </a:pPr>
            <a:r>
              <a:rPr lang="en-US" sz="2400" dirty="0">
                <a:solidFill>
                  <a:schemeClr val="tx1"/>
                </a:solidFill>
              </a:rPr>
              <a:t>Big </a:t>
            </a:r>
            <a:r>
              <a:rPr lang="en-US" sz="2400" dirty="0" smtClean="0">
                <a:solidFill>
                  <a:schemeClr val="tx1"/>
                </a:solidFill>
              </a:rPr>
              <a:t>Brothers Big </a:t>
            </a:r>
            <a:r>
              <a:rPr lang="en-US" sz="2400" dirty="0">
                <a:solidFill>
                  <a:schemeClr val="tx1"/>
                </a:solidFill>
              </a:rPr>
              <a:t>Sisters of America</a:t>
            </a:r>
          </a:p>
          <a:p>
            <a:pPr marL="342900" indent="-342900" algn="l">
              <a:buFont typeface="Arial" panose="020B0604020202020204" pitchFamily="34" charset="0"/>
              <a:buChar char="•"/>
            </a:pPr>
            <a:r>
              <a:rPr lang="en-US" sz="2400" dirty="0">
                <a:solidFill>
                  <a:schemeClr val="tx1"/>
                </a:solidFill>
              </a:rPr>
              <a:t>YMCA Youth Development Services</a:t>
            </a:r>
          </a:p>
          <a:p>
            <a:pPr marL="342900" indent="-342900" algn="l">
              <a:buFont typeface="Arial" panose="020B0604020202020204" pitchFamily="34" charset="0"/>
              <a:buChar char="•"/>
            </a:pPr>
            <a:r>
              <a:rPr lang="en-US" sz="2400" dirty="0">
                <a:solidFill>
                  <a:schemeClr val="tx1"/>
                </a:solidFill>
              </a:rPr>
              <a:t>YMCA Achievement Gap</a:t>
            </a:r>
          </a:p>
          <a:p>
            <a:pPr marL="342900" indent="-342900" algn="l">
              <a:buFont typeface="Arial" panose="020B0604020202020204" pitchFamily="34" charset="0"/>
              <a:buChar char="•"/>
            </a:pPr>
            <a:r>
              <a:rPr lang="en-US" sz="2400" dirty="0">
                <a:solidFill>
                  <a:schemeClr val="tx1"/>
                </a:solidFill>
              </a:rPr>
              <a:t>Boys </a:t>
            </a:r>
            <a:r>
              <a:rPr lang="en-US" sz="2400" dirty="0" smtClean="0">
                <a:solidFill>
                  <a:schemeClr val="tx1"/>
                </a:solidFill>
              </a:rPr>
              <a:t>&amp; </a:t>
            </a:r>
            <a:r>
              <a:rPr lang="en-US" sz="2400" dirty="0">
                <a:solidFill>
                  <a:schemeClr val="tx1"/>
                </a:solidFill>
              </a:rPr>
              <a:t>Girls Club </a:t>
            </a:r>
            <a:r>
              <a:rPr lang="en-US" sz="2400" dirty="0" smtClean="0">
                <a:solidFill>
                  <a:schemeClr val="tx1"/>
                </a:solidFill>
              </a:rPr>
              <a:t>CareerLaunch</a:t>
            </a: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Step Up</a:t>
            </a:r>
          </a:p>
        </p:txBody>
      </p:sp>
      <p:pic>
        <p:nvPicPr>
          <p:cNvPr id="7" name="Picture 6" descr="C:\Users\mhaley\AppData\Local\Microsoft\Windows\Temporary Internet Files\Content.Outlook\ZOU6SXFO\CapuzziYouthatRisk7ePowerpoint Art 4 no type.jpg">
            <a:extLst>
              <a:ext uri="{FF2B5EF4-FFF2-40B4-BE49-F238E27FC236}">
                <a16:creationId xmlns:a16="http://schemas.microsoft.com/office/drawing/2014/main" xmlns="" id="{D6E2B92E-F61D-4B9E-BC9B-A5DA330134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91670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dirty="0">
                <a:solidFill>
                  <a:schemeClr val="tx1"/>
                </a:solidFill>
              </a:rPr>
              <a:t>Self-esteem refers to subjective evaluations of worth. </a:t>
            </a:r>
          </a:p>
          <a:p>
            <a:pPr algn="l"/>
            <a:endParaRPr lang="en-US" sz="1000" dirty="0">
              <a:solidFill>
                <a:schemeClr val="tx1"/>
              </a:solidFill>
            </a:endParaRPr>
          </a:p>
          <a:p>
            <a:pPr marL="342900" indent="-342900" algn="l">
              <a:buFont typeface="Arial" panose="020B0604020202020204" pitchFamily="34" charset="0"/>
              <a:buChar char="•"/>
            </a:pPr>
            <a:r>
              <a:rPr lang="en-US" sz="2400" dirty="0">
                <a:solidFill>
                  <a:schemeClr val="tx1"/>
                </a:solidFill>
              </a:rPr>
              <a:t>These value judgments develop through personal success or failure experiences, interactions with others, maturation, heredity, and social learning and are formulated from an individual’s perspective. </a:t>
            </a:r>
          </a:p>
          <a:p>
            <a:pPr algn="l"/>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Self-esteem affects motivation and behavior as well as physical and mental well-being.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273AD4C-293F-48B4-9D0B-1E12CF6E55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3118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dirty="0">
                <a:solidFill>
                  <a:schemeClr val="tx1"/>
                </a:solidFill>
              </a:rPr>
              <a:t>Self-esteem is the subjective part of self-concept, the evaluation of self and behaviors based on an individual’s perceptions of personal experiences and feedback from significant others.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A sense of competence and achievement appear to be basic elements of self-esteem.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6249480D-B0C9-42DE-B3EC-EDC808B324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9771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457200" indent="-457200" algn="l">
              <a:buFont typeface="Arial" panose="020B0604020202020204" pitchFamily="34" charset="0"/>
              <a:buChar char="•"/>
            </a:pPr>
            <a:r>
              <a:rPr lang="en-US" sz="2400" dirty="0">
                <a:solidFill>
                  <a:schemeClr val="tx1"/>
                </a:solidFill>
              </a:rPr>
              <a:t>Self-esteem is not, however, a univariate </a:t>
            </a:r>
            <a:r>
              <a:rPr lang="en-US" sz="2400" dirty="0" smtClean="0">
                <a:solidFill>
                  <a:schemeClr val="tx1"/>
                </a:solidFill>
              </a:rPr>
              <a:t>variable. Referred </a:t>
            </a:r>
            <a:r>
              <a:rPr lang="en-US" sz="2400" dirty="0">
                <a:solidFill>
                  <a:schemeClr val="tx1"/>
                </a:solidFill>
              </a:rPr>
              <a:t>to as a </a:t>
            </a:r>
            <a:r>
              <a:rPr lang="en-US" sz="2400" i="1" dirty="0" smtClean="0">
                <a:solidFill>
                  <a:schemeClr val="tx1"/>
                </a:solidFill>
              </a:rPr>
              <a:t>self-esteem system </a:t>
            </a:r>
            <a:r>
              <a:rPr lang="en-US" sz="2400" dirty="0">
                <a:solidFill>
                  <a:schemeClr val="tx1"/>
                </a:solidFill>
              </a:rPr>
              <a:t>it is considered to be both general (global) and selective (specific or situation). </a:t>
            </a:r>
          </a:p>
          <a:p>
            <a:pPr marL="457200" indent="-457200" algn="l">
              <a:buFont typeface="Arial" panose="020B0604020202020204" pitchFamily="34" charset="0"/>
              <a:buChar char="•"/>
            </a:pPr>
            <a:endParaRPr lang="en-US" sz="800" dirty="0">
              <a:solidFill>
                <a:schemeClr val="tx1"/>
              </a:solidFill>
            </a:endParaRPr>
          </a:p>
          <a:p>
            <a:pPr marL="457200" indent="-457200" algn="l">
              <a:buFont typeface="Arial" panose="020B0604020202020204" pitchFamily="34" charset="0"/>
              <a:buChar char="•"/>
            </a:pPr>
            <a:r>
              <a:rPr lang="en-US" sz="2400" dirty="0">
                <a:solidFill>
                  <a:schemeClr val="tx1"/>
                </a:solidFill>
              </a:rPr>
              <a:t>Thus, self-esteem can be a state (global) or a trait (selective).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222A0195-BC5C-4373-A660-E765D3FE3B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6364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dirty="0">
                <a:solidFill>
                  <a:schemeClr val="tx1"/>
                </a:solidFill>
              </a:rPr>
              <a:t>Self-esteem exists on a continuum from low to high.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dirty="0">
                <a:solidFill>
                  <a:schemeClr val="tx1"/>
                </a:solidFill>
              </a:rPr>
              <a:t>It can be conceptualized as curvilinear; optimal self-esteem is neither too high </a:t>
            </a:r>
            <a:r>
              <a:rPr lang="en-US" sz="2400" dirty="0" smtClean="0">
                <a:solidFill>
                  <a:schemeClr val="tx1"/>
                </a:solidFill>
              </a:rPr>
              <a:t>nor </a:t>
            </a:r>
            <a:r>
              <a:rPr lang="en-US" sz="2400" dirty="0">
                <a:solidFill>
                  <a:schemeClr val="tx1"/>
                </a:solidFill>
              </a:rPr>
              <a:t>too low.  </a:t>
            </a: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smtClean="0">
                <a:solidFill>
                  <a:schemeClr val="tx1"/>
                </a:solidFill>
              </a:rPr>
              <a:t>Medium </a:t>
            </a:r>
            <a:r>
              <a:rPr lang="en-US" sz="2400" dirty="0">
                <a:solidFill>
                  <a:schemeClr val="tx1"/>
                </a:solidFill>
              </a:rPr>
              <a:t>self-esteem may be most adaptive and </a:t>
            </a:r>
            <a:r>
              <a:rPr lang="en-US" sz="2400" dirty="0" smtClean="0">
                <a:solidFill>
                  <a:schemeClr val="tx1"/>
                </a:solidFill>
              </a:rPr>
              <a:t>may more </a:t>
            </a:r>
            <a:r>
              <a:rPr lang="en-US" sz="2400" dirty="0">
                <a:solidFill>
                  <a:schemeClr val="tx1"/>
                </a:solidFill>
              </a:rPr>
              <a:t>effectively enable healthy living than either low or inappropriately high self-esteem.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EA39ECE4-F1CD-4328-8F67-5FD2C955E2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14484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b="1" dirty="0">
                <a:solidFill>
                  <a:schemeClr val="tx1"/>
                </a:solidFill>
              </a:rPr>
              <a:t>Global Self-Esteem: </a:t>
            </a:r>
            <a:r>
              <a:rPr lang="en-US" sz="2400" dirty="0">
                <a:solidFill>
                  <a:schemeClr val="tx1"/>
                </a:solidFill>
              </a:rPr>
              <a:t>An overall estimate of general </a:t>
            </a:r>
            <a:r>
              <a:rPr lang="en-US" sz="2400" dirty="0" smtClean="0">
                <a:solidFill>
                  <a:schemeClr val="tx1"/>
                </a:solidFill>
              </a:rPr>
              <a:t>self-worth</a:t>
            </a:r>
            <a:endParaRPr lang="en-US" sz="2400" dirty="0">
              <a:solidFill>
                <a:schemeClr val="tx1"/>
              </a:solidFill>
            </a:endParaRPr>
          </a:p>
          <a:p>
            <a:pPr algn="l"/>
            <a:endParaRPr lang="en-US" sz="1000" dirty="0">
              <a:solidFill>
                <a:schemeClr val="tx1"/>
              </a:solidFill>
            </a:endParaRPr>
          </a:p>
          <a:p>
            <a:pPr marL="342900" indent="-342900" algn="l">
              <a:buFont typeface="Arial" panose="020B0604020202020204" pitchFamily="34" charset="0"/>
              <a:buChar char="•"/>
            </a:pPr>
            <a:r>
              <a:rPr lang="en-US" sz="2400" b="1" dirty="0">
                <a:solidFill>
                  <a:schemeClr val="tx1"/>
                </a:solidFill>
              </a:rPr>
              <a:t>Selective Self-Esteem: </a:t>
            </a:r>
            <a:r>
              <a:rPr lang="en-US" sz="2400" dirty="0">
                <a:solidFill>
                  <a:schemeClr val="tx1"/>
                </a:solidFill>
              </a:rPr>
              <a:t>An evaluation of specific and constituent traits or qualities or both within the self, at times situationally variable and transitory, that are weighted and combined into an overall evaluation of self, or global </a:t>
            </a:r>
            <a:r>
              <a:rPr lang="en-US" sz="2400" dirty="0" smtClean="0">
                <a:solidFill>
                  <a:schemeClr val="tx1"/>
                </a:solidFill>
              </a:rPr>
              <a:t>self-esteem</a:t>
            </a:r>
            <a:endParaRPr lang="en-US" sz="2400"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123F574-C478-4C45-AC1F-CF2260158F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25911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b="1" dirty="0">
                <a:solidFill>
                  <a:schemeClr val="tx1"/>
                </a:solidFill>
              </a:rPr>
              <a:t>Collective Self-Esteem: </a:t>
            </a:r>
            <a:r>
              <a:rPr lang="en-US" sz="2400" dirty="0" smtClean="0">
                <a:solidFill>
                  <a:schemeClr val="tx1"/>
                </a:solidFill>
              </a:rPr>
              <a:t>The </a:t>
            </a:r>
            <a:r>
              <a:rPr lang="en-US" sz="2400" dirty="0">
                <a:solidFill>
                  <a:schemeClr val="tx1"/>
                </a:solidFill>
              </a:rPr>
              <a:t>positive aspect of the self-concept resulting from identification as a member </a:t>
            </a:r>
            <a:r>
              <a:rPr lang="en-US" sz="2400" dirty="0" smtClean="0">
                <a:solidFill>
                  <a:schemeClr val="tx1"/>
                </a:solidFill>
              </a:rPr>
              <a:t>of one </a:t>
            </a:r>
            <a:r>
              <a:rPr lang="en-US" sz="2400" dirty="0">
                <a:solidFill>
                  <a:schemeClr val="tx1"/>
                </a:solidFill>
              </a:rPr>
              <a:t>or more social </a:t>
            </a:r>
            <a:r>
              <a:rPr lang="en-US" sz="2400" dirty="0" smtClean="0">
                <a:solidFill>
                  <a:schemeClr val="tx1"/>
                </a:solidFill>
              </a:rPr>
              <a:t>groups</a:t>
            </a:r>
            <a:endParaRPr lang="en-US" sz="2400" dirty="0">
              <a:solidFill>
                <a:schemeClr val="tx1"/>
              </a:solidFill>
            </a:endParaRPr>
          </a:p>
          <a:p>
            <a:pPr algn="l"/>
            <a:endParaRPr lang="en-US" sz="1000" dirty="0">
              <a:solidFill>
                <a:schemeClr val="tx1"/>
              </a:solidFill>
            </a:endParaRPr>
          </a:p>
          <a:p>
            <a:pPr marL="342900" indent="-342900" algn="l">
              <a:buFont typeface="Arial" panose="020B0604020202020204" pitchFamily="34" charset="0"/>
              <a:buChar char="•"/>
            </a:pPr>
            <a:r>
              <a:rPr lang="en-US" sz="2400" b="1" dirty="0">
                <a:solidFill>
                  <a:schemeClr val="tx1"/>
                </a:solidFill>
              </a:rPr>
              <a:t>Contingent Self-Esteem: </a:t>
            </a:r>
            <a:r>
              <a:rPr lang="en-US" sz="2400" dirty="0" smtClean="0">
                <a:solidFill>
                  <a:schemeClr val="tx1"/>
                </a:solidFill>
              </a:rPr>
              <a:t>The </a:t>
            </a:r>
            <a:r>
              <a:rPr lang="en-US" sz="2400" dirty="0">
                <a:solidFill>
                  <a:schemeClr val="tx1"/>
                </a:solidFill>
              </a:rPr>
              <a:t>belief that one’s self-worth is dependent </a:t>
            </a:r>
            <a:r>
              <a:rPr lang="en-US" sz="2400" dirty="0" smtClean="0">
                <a:solidFill>
                  <a:schemeClr val="tx1"/>
                </a:solidFill>
              </a:rPr>
              <a:t>on </a:t>
            </a:r>
            <a:r>
              <a:rPr lang="en-US" sz="2400" dirty="0">
                <a:solidFill>
                  <a:schemeClr val="tx1"/>
                </a:solidFill>
              </a:rPr>
              <a:t>measuring up to perceived external standards and expectations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496CE9C5-5F30-42B5-9CDF-C80E58B9CA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707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Definitions of Self-Esteem</a:t>
            </a:r>
          </a:p>
        </p:txBody>
      </p:sp>
      <p:sp>
        <p:nvSpPr>
          <p:cNvPr id="3" name="Subtitle 2"/>
          <p:cNvSpPr>
            <a:spLocks noGrp="1"/>
          </p:cNvSpPr>
          <p:nvPr>
            <p:ph type="subTitle" idx="1"/>
          </p:nvPr>
        </p:nvSpPr>
        <p:spPr>
          <a:xfrm>
            <a:off x="2209800" y="1600200"/>
            <a:ext cx="6934200" cy="4038600"/>
          </a:xfrm>
        </p:spPr>
        <p:txBody>
          <a:bodyPr>
            <a:normAutofit/>
          </a:bodyPr>
          <a:lstStyle/>
          <a:p>
            <a:pPr marL="342900" indent="-342900" algn="l">
              <a:buFont typeface="Arial" panose="020B0604020202020204" pitchFamily="34" charset="0"/>
              <a:buChar char="•"/>
            </a:pPr>
            <a:r>
              <a:rPr lang="en-US" sz="2400" b="1" dirty="0">
                <a:solidFill>
                  <a:schemeClr val="tx1"/>
                </a:solidFill>
              </a:rPr>
              <a:t>Implicit Self-Esteem: </a:t>
            </a:r>
            <a:r>
              <a:rPr lang="en-US" sz="2400" dirty="0" smtClean="0">
                <a:solidFill>
                  <a:schemeClr val="tx1"/>
                </a:solidFill>
              </a:rPr>
              <a:t>Unconscious self-evaluations </a:t>
            </a:r>
            <a:endParaRPr lang="en-US" sz="2400" dirty="0">
              <a:solidFill>
                <a:schemeClr val="tx1"/>
              </a:solidFill>
            </a:endParaRPr>
          </a:p>
          <a:p>
            <a:pPr algn="l"/>
            <a:endParaRPr lang="en-US" sz="800" dirty="0">
              <a:solidFill>
                <a:schemeClr val="tx1"/>
              </a:solidFill>
            </a:endParaRPr>
          </a:p>
          <a:p>
            <a:pPr marL="342900" indent="-342900" algn="l">
              <a:buFont typeface="Arial" panose="020B0604020202020204" pitchFamily="34" charset="0"/>
              <a:buChar char="•"/>
            </a:pPr>
            <a:r>
              <a:rPr lang="en-US" sz="2400" b="1" dirty="0">
                <a:solidFill>
                  <a:schemeClr val="tx1"/>
                </a:solidFill>
              </a:rPr>
              <a:t>Explicit Self-Esteem: </a:t>
            </a:r>
            <a:r>
              <a:rPr lang="en-US" sz="2400" dirty="0">
                <a:solidFill>
                  <a:schemeClr val="tx1"/>
                </a:solidFill>
              </a:rPr>
              <a:t>Is conscious and involves the need for positive </a:t>
            </a:r>
            <a:r>
              <a:rPr lang="en-US" sz="2400" dirty="0" smtClean="0">
                <a:solidFill>
                  <a:schemeClr val="tx1"/>
                </a:solidFill>
              </a:rPr>
              <a:t>self-presentation</a:t>
            </a:r>
            <a:endParaRPr lang="en-US" sz="2400" dirty="0">
              <a:solidFill>
                <a:schemeClr val="tx1"/>
              </a:solidFill>
            </a:endParaRP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400" b="1" dirty="0">
                <a:solidFill>
                  <a:schemeClr val="tx1"/>
                </a:solidFill>
              </a:rPr>
              <a:t>Self-Esteem Lability: </a:t>
            </a:r>
            <a:r>
              <a:rPr lang="en-US" sz="2400" dirty="0" smtClean="0">
                <a:solidFill>
                  <a:schemeClr val="tx1"/>
                </a:solidFill>
              </a:rPr>
              <a:t>Trait </a:t>
            </a:r>
            <a:r>
              <a:rPr lang="en-US" sz="2400" dirty="0">
                <a:solidFill>
                  <a:schemeClr val="tx1"/>
                </a:solidFill>
              </a:rPr>
              <a:t>self-esteem, one’s excessive reactions to </a:t>
            </a:r>
            <a:r>
              <a:rPr lang="en-US" sz="2400" dirty="0" smtClean="0">
                <a:solidFill>
                  <a:schemeClr val="tx1"/>
                </a:solidFill>
              </a:rPr>
              <a:t>everyday </a:t>
            </a:r>
            <a:r>
              <a:rPr lang="en-US" sz="2400" dirty="0">
                <a:solidFill>
                  <a:schemeClr val="tx1"/>
                </a:solidFill>
              </a:rPr>
              <a:t>stressors and positive </a:t>
            </a:r>
            <a:r>
              <a:rPr lang="en-US" sz="2400" dirty="0" smtClean="0">
                <a:solidFill>
                  <a:schemeClr val="tx1"/>
                </a:solidFill>
              </a:rPr>
              <a:t>occurrences</a:t>
            </a: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FAE5E596-2575-4F2F-93AB-0211BBF407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922256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2609DB86-8D8C-443A-8667-029CAB820F70}"/>
</file>

<file path=customXml/itemProps2.xml><?xml version="1.0" encoding="utf-8"?>
<ds:datastoreItem xmlns:ds="http://schemas.openxmlformats.org/officeDocument/2006/customXml" ds:itemID="{D66AEFB3-A1DA-41DD-926F-85F99EF40C28}"/>
</file>

<file path=customXml/itemProps3.xml><?xml version="1.0" encoding="utf-8"?>
<ds:datastoreItem xmlns:ds="http://schemas.openxmlformats.org/officeDocument/2006/customXml" ds:itemID="{12F524B2-AB30-475E-B692-3C791C7E2370}"/>
</file>

<file path=docProps/app.xml><?xml version="1.0" encoding="utf-8"?>
<Properties xmlns="http://schemas.openxmlformats.org/officeDocument/2006/extended-properties" xmlns:vt="http://schemas.openxmlformats.org/officeDocument/2006/docPropsVTypes">
  <Template/>
  <TotalTime>9688</TotalTime>
  <Words>1138</Words>
  <Application>Microsoft Office PowerPoint</Application>
  <PresentationFormat>On-screen Show (4:3)</PresentationFormat>
  <Paragraphs>179</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Chapter 5  “Will I Ever Measure Up?” Problems of Self-Esteem</vt:lpstr>
      <vt:lpstr>                  Problem Definition</vt:lpstr>
      <vt:lpstr>                  Definitions of Self-Esteem</vt:lpstr>
      <vt:lpstr>                  Definitions of Self-Esteem</vt:lpstr>
      <vt:lpstr>                  Definitions of Self-Esteem</vt:lpstr>
      <vt:lpstr>                  Definitions of Self-Esteem</vt:lpstr>
      <vt:lpstr>                  Definitions of Self-Esteem</vt:lpstr>
      <vt:lpstr>                  Definitions of Self-Esteem</vt:lpstr>
      <vt:lpstr>                  Definitions of Self-Esteem</vt:lpstr>
      <vt:lpstr>                  Causal Factors</vt:lpstr>
      <vt:lpstr>                  Causal Factors</vt:lpstr>
      <vt:lpstr>                  Self-Esteem Development</vt:lpstr>
      <vt:lpstr>                  Self-Esteem Development</vt:lpstr>
      <vt:lpstr>                  Self-Esteem Development</vt:lpstr>
      <vt:lpstr>                  Self-Esteem Development</vt:lpstr>
      <vt:lpstr>                  Self-Esteem Development</vt:lpstr>
      <vt:lpstr>                  Social Influences</vt:lpstr>
      <vt:lpstr>                  Impact of Social Media</vt:lpstr>
      <vt:lpstr>                  Approaches to Prevention</vt:lpstr>
      <vt:lpstr>                  Approaches to Prevention</vt:lpstr>
      <vt:lpstr>                  Approaches to Prevention</vt:lpstr>
      <vt:lpstr>                  Approaches to Prevention</vt:lpstr>
      <vt:lpstr>                  Approaches to Prevention</vt:lpstr>
      <vt:lpstr>                  Approaches to Prevention</vt:lpstr>
      <vt:lpstr>                  Approaches to Prevention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105</cp:revision>
  <dcterms:created xsi:type="dcterms:W3CDTF">2013-04-17T18:39:11Z</dcterms:created>
  <dcterms:modified xsi:type="dcterms:W3CDTF">2018-10-19T19:51:43Z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25645100</vt:r8>
  </property>
</Properties>
</file>