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4" r:id="rId2"/>
    <p:sldId id="269" r:id="rId3"/>
    <p:sldId id="270" r:id="rId4"/>
    <p:sldId id="271" r:id="rId5"/>
    <p:sldId id="272" r:id="rId6"/>
    <p:sldId id="273" r:id="rId7"/>
    <p:sldId id="282" r:id="rId8"/>
    <p:sldId id="283" r:id="rId9"/>
    <p:sldId id="274" r:id="rId10"/>
    <p:sldId id="284" r:id="rId11"/>
    <p:sldId id="275" r:id="rId12"/>
    <p:sldId id="276" r:id="rId13"/>
    <p:sldId id="277" r:id="rId14"/>
    <p:sldId id="278" r:id="rId15"/>
    <p:sldId id="279" r:id="rId16"/>
    <p:sldId id="280" r:id="rId17"/>
    <p:sldId id="285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 Ciha" initials="BC" lastIdx="2" clrIdx="0">
    <p:extLst>
      <p:ext uri="{19B8F6BF-5375-455C-9EA6-DF929625EA0E}">
        <p15:presenceInfo xmlns:p15="http://schemas.microsoft.com/office/powerpoint/2012/main" userId="Beth Ci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108" d="100"/>
          <a:sy n="108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FC096-D7FB-483C-A9FC-1AEEB1E22532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DB0A9-0096-41BE-8E0D-7EC02E13BD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27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89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33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59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40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59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23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26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68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04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8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53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58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15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48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40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DB0A9-0096-41BE-8E0D-7EC02E13BD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6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2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8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32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9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3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3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3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8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DA6D-1C1D-48AB-A778-2E649635232F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3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2DA6D-1C1D-48AB-A778-2E649635232F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E2DD-2CB8-49E3-9336-631B7BFA8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6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457200"/>
            <a:ext cx="5181600" cy="2971800"/>
          </a:xfrm>
        </p:spPr>
        <p:txBody>
          <a:bodyPr>
            <a:noAutofit/>
          </a:bodyPr>
          <a:lstStyle/>
          <a:p>
            <a:r>
              <a:rPr lang="en-US" sz="3600" b="1" dirty="0"/>
              <a:t>Chapter </a:t>
            </a:r>
            <a:r>
              <a:rPr lang="en-US" sz="3600" b="1" dirty="0" smtClean="0"/>
              <a:t>12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I </a:t>
            </a:r>
            <a:r>
              <a:rPr lang="en-US" sz="3600" b="1" dirty="0"/>
              <a:t>Am </a:t>
            </a:r>
            <a:r>
              <a:rPr lang="en-US" sz="3600" b="1" dirty="0" smtClean="0"/>
              <a:t>Somebody: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Gang </a:t>
            </a:r>
            <a:r>
              <a:rPr lang="en-US" sz="3600" b="1" dirty="0"/>
              <a:t>Membership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679274"/>
            <a:ext cx="5519358" cy="1447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Adrian H. Huerta</a:t>
            </a:r>
          </a:p>
          <a:p>
            <a:r>
              <a:rPr lang="en-US" dirty="0">
                <a:solidFill>
                  <a:schemeClr val="tx1"/>
                </a:solidFill>
              </a:rPr>
              <a:t>Edwin Hernandez </a:t>
            </a:r>
          </a:p>
          <a:p>
            <a:r>
              <a:rPr lang="en-US" dirty="0">
                <a:solidFill>
                  <a:schemeClr val="tx1"/>
                </a:solidFill>
              </a:rPr>
              <a:t>Joey Nuñez Estrada, Jr.</a:t>
            </a:r>
          </a:p>
        </p:txBody>
      </p:sp>
      <p:pic>
        <p:nvPicPr>
          <p:cNvPr id="9" name="Picture 8" descr="C:\Users\mhaley\AppData\Local\Microsoft\Windows\Temporary Internet Files\Content.Outlook\ZOU6SXFO\CapuzziYouthatRisk7ePowerpoint Crop 2 with type.jpg">
            <a:extLst>
              <a:ext uri="{FF2B5EF4-FFF2-40B4-BE49-F238E27FC236}">
                <a16:creationId xmlns="" xmlns:a16="http://schemas.microsoft.com/office/drawing/2014/main" id="{01DB8625-1B52-4C29-96BB-A5F04C867A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3" y="276354"/>
            <a:ext cx="318135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39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67" y="15240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Sports and community engagement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Arts and ethnic studies or </a:t>
            </a:r>
            <a:r>
              <a:rPr lang="en-US" sz="2400" dirty="0" smtClean="0">
                <a:solidFill>
                  <a:schemeClr val="tx1"/>
                </a:solidFill>
              </a:rPr>
              <a:t>a culturally </a:t>
            </a:r>
            <a:r>
              <a:rPr lang="en-US" sz="2400" dirty="0">
                <a:solidFill>
                  <a:schemeClr val="tx1"/>
                </a:solidFill>
              </a:rPr>
              <a:t>sustaining school curriculum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2E0B69F0-B8B5-4A06-842F-9F8FA72942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09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67" y="15240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Family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Role of familial networks and fictive kin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Role and influence of positive adults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Parental engagement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E5CDF0D0-1378-421A-B598-EC97D5FD02D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1004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67" y="15240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School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Afterschool </a:t>
            </a:r>
            <a:r>
              <a:rPr lang="en-US" sz="2400" dirty="0">
                <a:solidFill>
                  <a:schemeClr val="tx1"/>
                </a:solidFill>
              </a:rPr>
              <a:t>programs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Developing student leadership skills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Youth participatory action research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School activities during the summer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F8EE6DFB-7D67-4B66-BCF7-5DADACD47A1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489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67" y="15240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Community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Explore untapped or underutilized community </a:t>
            </a:r>
            <a:r>
              <a:rPr lang="en-US" sz="2400" dirty="0" smtClean="0">
                <a:solidFill>
                  <a:schemeClr val="tx1"/>
                </a:solidFill>
              </a:rPr>
              <a:t>resources.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Undertake a community </a:t>
            </a:r>
            <a:r>
              <a:rPr lang="en-US" sz="2400" dirty="0">
                <a:solidFill>
                  <a:schemeClr val="tx1"/>
                </a:solidFill>
              </a:rPr>
              <a:t>beautification </a:t>
            </a:r>
            <a:r>
              <a:rPr lang="en-US" sz="2400" dirty="0" smtClean="0">
                <a:solidFill>
                  <a:schemeClr val="tx1"/>
                </a:solidFill>
              </a:rPr>
              <a:t>project.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Engage youth in community advocacy </a:t>
            </a:r>
            <a:r>
              <a:rPr lang="en-US" sz="2400" dirty="0" smtClean="0">
                <a:solidFill>
                  <a:schemeClr val="tx1"/>
                </a:solidFill>
              </a:rPr>
              <a:t>projects.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B0262DC9-D07F-4C73-8EAE-0A5DDC60D5F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85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                 Intervention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67" y="15240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Individual or group counseling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Narrative based</a:t>
            </a:r>
          </a:p>
          <a:p>
            <a:pPr lvl="1" algn="l"/>
            <a:endParaRPr lang="en-US" sz="8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Culturally based trauma-informed </a:t>
            </a:r>
            <a:r>
              <a:rPr lang="en-US" sz="2400" dirty="0">
                <a:solidFill>
                  <a:schemeClr val="tx1"/>
                </a:solidFill>
              </a:rPr>
              <a:t>approach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DFB52692-880A-4077-A130-327953020D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84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                 Intervention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67" y="15240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Family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Any interventions for youth at risk for gang activity must include the family.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Help families build strong relationships and bonds.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DA36517C-D1B9-4EC3-8829-3823A7A62D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477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                 Intervention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67" y="15240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School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Gang members can be included by being accepted by teachers and other school </a:t>
            </a:r>
            <a:r>
              <a:rPr lang="en-US" sz="2400" dirty="0" smtClean="0">
                <a:solidFill>
                  <a:schemeClr val="tx1"/>
                </a:solidFill>
              </a:rPr>
              <a:t>leaders. 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School </a:t>
            </a:r>
            <a:r>
              <a:rPr lang="en-US" sz="2400" dirty="0" smtClean="0">
                <a:solidFill>
                  <a:schemeClr val="tx1"/>
                </a:solidFill>
              </a:rPr>
              <a:t>leaders </a:t>
            </a:r>
            <a:r>
              <a:rPr lang="en-US" sz="2400" dirty="0">
                <a:solidFill>
                  <a:schemeClr val="tx1"/>
                </a:solidFill>
              </a:rPr>
              <a:t>need to take the context of the student into consideration and not </a:t>
            </a:r>
            <a:r>
              <a:rPr lang="en-US" sz="2400" dirty="0" smtClean="0">
                <a:solidFill>
                  <a:schemeClr val="tx1"/>
                </a:solidFill>
              </a:rPr>
              <a:t>judge.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FC1CFAD1-74F5-4775-A22D-783094047B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358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                 Intervention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67" y="1524000"/>
            <a:ext cx="6934200" cy="4038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School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algn="l"/>
            <a:r>
              <a:rPr lang="en-US" sz="2600" dirty="0">
                <a:solidFill>
                  <a:schemeClr val="tx1"/>
                </a:solidFill>
              </a:rPr>
              <a:t>Offer various educational alternatives to ensure </a:t>
            </a:r>
            <a:r>
              <a:rPr lang="en-US" sz="2600" dirty="0" smtClean="0">
                <a:solidFill>
                  <a:schemeClr val="tx1"/>
                </a:solidFill>
              </a:rPr>
              <a:t>that students </a:t>
            </a:r>
            <a:r>
              <a:rPr lang="en-US" sz="2600" dirty="0">
                <a:solidFill>
                  <a:schemeClr val="tx1"/>
                </a:solidFill>
              </a:rPr>
              <a:t>can complete or catch up on their high school education:</a:t>
            </a:r>
          </a:p>
          <a:p>
            <a:pPr algn="l"/>
            <a:endParaRPr lang="en-US" sz="9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Credit recovery programs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General equivalency </a:t>
            </a:r>
            <a:r>
              <a:rPr lang="en-US" sz="2600" dirty="0" smtClean="0">
                <a:solidFill>
                  <a:schemeClr val="tx1"/>
                </a:solidFill>
              </a:rPr>
              <a:t>diploma </a:t>
            </a:r>
            <a:r>
              <a:rPr lang="en-US" sz="2600" dirty="0">
                <a:solidFill>
                  <a:schemeClr val="tx1"/>
                </a:solidFill>
              </a:rPr>
              <a:t>classes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Educational assistance programs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Alternative school settings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Programs within mainstream high schools that serve at-promise youth 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8589A0C8-7DE5-4121-954F-4FE64DE361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516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591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                 Intervention 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67" y="15240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Community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Police and other community leaders can be less judgmental and assumptive.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Facilitate employment for youth.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Use community mentors.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50CC1119-8EAA-450A-B408-370C6B92A85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91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                 Problem Definition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67" y="1524000"/>
            <a:ext cx="6934200" cy="4038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Gangs are a complicated phenomenon, as determining what </a:t>
            </a:r>
            <a:r>
              <a:rPr lang="en-US" sz="2400" dirty="0" smtClean="0">
                <a:solidFill>
                  <a:schemeClr val="tx1"/>
                </a:solidFill>
              </a:rPr>
              <a:t>constitutes a </a:t>
            </a:r>
            <a:r>
              <a:rPr lang="en-US" sz="2400" dirty="0">
                <a:solidFill>
                  <a:schemeClr val="tx1"/>
                </a:solidFill>
              </a:rPr>
              <a:t>gang, gang member, and/or </a:t>
            </a:r>
            <a:r>
              <a:rPr lang="en-US" sz="2400" dirty="0" smtClean="0">
                <a:solidFill>
                  <a:schemeClr val="tx1"/>
                </a:solidFill>
              </a:rPr>
              <a:t>gang associate </a:t>
            </a:r>
            <a:r>
              <a:rPr lang="en-US" sz="2400" dirty="0">
                <a:solidFill>
                  <a:schemeClr val="tx1"/>
                </a:solidFill>
              </a:rPr>
              <a:t>has been problematic for academic researchers, law enforcement, counseling practitioners, and educators.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To date, there </a:t>
            </a:r>
            <a:r>
              <a:rPr lang="en-US" sz="2400" dirty="0" smtClean="0">
                <a:solidFill>
                  <a:schemeClr val="tx1"/>
                </a:solidFill>
              </a:rPr>
              <a:t>is “no </a:t>
            </a:r>
            <a:r>
              <a:rPr lang="en-US" sz="2400" dirty="0">
                <a:solidFill>
                  <a:schemeClr val="tx1"/>
                </a:solidFill>
              </a:rPr>
              <a:t>single, universally accepted definition of a gang or a gang </a:t>
            </a:r>
            <a:r>
              <a:rPr lang="en-US" sz="2400" dirty="0" smtClean="0">
                <a:solidFill>
                  <a:schemeClr val="tx1"/>
                </a:solidFill>
              </a:rPr>
              <a:t>member” (Howell, 2012, p. 53). 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5086BF00-9C79-4BE9-91D7-CCD51C16EB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65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		Problem Definition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67" y="1524000"/>
            <a:ext cx="6934200" cy="4038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Associating with a gang is typically a survival mechanism for youth embedded in complex systems of marginalized experiences in their </a:t>
            </a:r>
            <a:r>
              <a:rPr lang="en-US" sz="2600" dirty="0" smtClean="0">
                <a:solidFill>
                  <a:schemeClr val="tx1"/>
                </a:solidFill>
              </a:rPr>
              <a:t>homes, schools, </a:t>
            </a:r>
            <a:r>
              <a:rPr lang="en-US" sz="2600" dirty="0">
                <a:solidFill>
                  <a:schemeClr val="tx1"/>
                </a:solidFill>
              </a:rPr>
              <a:t>and </a:t>
            </a:r>
            <a:r>
              <a:rPr lang="en-US" sz="2600" dirty="0" smtClean="0">
                <a:solidFill>
                  <a:schemeClr val="tx1"/>
                </a:solidFill>
              </a:rPr>
              <a:t>communities </a:t>
            </a:r>
            <a:r>
              <a:rPr lang="en-US" sz="2600" dirty="0">
                <a:solidFill>
                  <a:schemeClr val="tx1"/>
                </a:solidFill>
              </a:rPr>
              <a:t>from personal or indirect exposure to physical or verbal trauma, poverty, or the criminalization </a:t>
            </a:r>
            <a:r>
              <a:rPr lang="en-US" sz="2600" dirty="0" smtClean="0">
                <a:solidFill>
                  <a:schemeClr val="tx1"/>
                </a:solidFill>
              </a:rPr>
              <a:t>of youth </a:t>
            </a:r>
            <a:r>
              <a:rPr lang="en-US" sz="2600" dirty="0">
                <a:solidFill>
                  <a:schemeClr val="tx1"/>
                </a:solidFill>
              </a:rPr>
              <a:t>of color.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56762EF8-EBA0-464C-A387-A65B5AB50A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48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 		Problem Definition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67" y="1524000"/>
            <a:ext cx="6934200" cy="4038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</a:rPr>
              <a:t>Rios (2017) defined </a:t>
            </a:r>
            <a:r>
              <a:rPr lang="en-US" sz="2800" i="1" dirty="0" smtClean="0">
                <a:solidFill>
                  <a:schemeClr val="tx1"/>
                </a:solidFill>
              </a:rPr>
              <a:t>gang-associated</a:t>
            </a:r>
            <a:r>
              <a:rPr lang="en-US" sz="2800" dirty="0" smtClean="0">
                <a:solidFill>
                  <a:schemeClr val="tx1"/>
                </a:solidFill>
              </a:rPr>
              <a:t> individuals 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“individuals </a:t>
            </a:r>
            <a:r>
              <a:rPr lang="en-US" sz="2800" dirty="0">
                <a:solidFill>
                  <a:schemeClr val="tx1"/>
                </a:solidFill>
              </a:rPr>
              <a:t>who have been labeled or self-described as members (typically, the former is more common). ‘Associated’ helps to remind us that many gang members are actually gang members because they have been labeled as such. A ‘gang’ is just that, a label. When we forget this caveat, we perpetuate ideas of inner-city youth as violent criminals—an identity often connected to gang member in conventional discourse” (p. 10).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9403A3EE-34C3-4127-A342-AAB0AE14E5F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24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                 Definition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67" y="15240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Gang-Associated Youth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People assume </a:t>
            </a:r>
            <a:r>
              <a:rPr lang="en-US" sz="2400" dirty="0" smtClean="0">
                <a:solidFill>
                  <a:schemeClr val="tx1"/>
                </a:solidFill>
              </a:rPr>
              <a:t>that individuals </a:t>
            </a:r>
            <a:r>
              <a:rPr lang="en-US" sz="2400" dirty="0">
                <a:solidFill>
                  <a:schemeClr val="tx1"/>
                </a:solidFill>
              </a:rPr>
              <a:t>who </a:t>
            </a:r>
            <a:r>
              <a:rPr lang="en-US" sz="2400" dirty="0" smtClean="0">
                <a:solidFill>
                  <a:schemeClr val="tx1"/>
                </a:solidFill>
              </a:rPr>
              <a:t>live or </a:t>
            </a:r>
            <a:r>
              <a:rPr lang="en-US" sz="2400" dirty="0">
                <a:solidFill>
                  <a:schemeClr val="tx1"/>
                </a:solidFill>
              </a:rPr>
              <a:t>dress in a particular </a:t>
            </a:r>
            <a:r>
              <a:rPr lang="en-US" sz="2400" dirty="0" smtClean="0">
                <a:solidFill>
                  <a:schemeClr val="tx1"/>
                </a:solidFill>
              </a:rPr>
              <a:t>fashion or </a:t>
            </a:r>
            <a:r>
              <a:rPr lang="en-US" sz="2400" dirty="0">
                <a:solidFill>
                  <a:schemeClr val="tx1"/>
                </a:solidFill>
              </a:rPr>
              <a:t>demonstrate a specific demeanor are automatically gang members, or at least they label them as such.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Mistakes in gang member classification </a:t>
            </a:r>
            <a:r>
              <a:rPr lang="en-US" sz="2400" dirty="0" smtClean="0">
                <a:solidFill>
                  <a:schemeClr val="tx1"/>
                </a:solidFill>
              </a:rPr>
              <a:t>are a </a:t>
            </a:r>
            <a:r>
              <a:rPr lang="en-US" sz="2400" dirty="0">
                <a:solidFill>
                  <a:schemeClr val="tx1"/>
                </a:solidFill>
              </a:rPr>
              <a:t>major problem.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1FA72561-8B33-4A69-A43C-6286FFEA6C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7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                 Risk and Protective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67" y="15240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Risk Factors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Marginalization in their homes, schools, and </a:t>
            </a:r>
            <a:r>
              <a:rPr lang="en-US" sz="2400" dirty="0" smtClean="0">
                <a:solidFill>
                  <a:schemeClr val="tx1"/>
                </a:solidFill>
              </a:rPr>
              <a:t>communities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Race/ethnicity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Male gender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Low socioeconomic status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Living in </a:t>
            </a:r>
            <a:r>
              <a:rPr lang="en-US" sz="2400" dirty="0" smtClean="0">
                <a:solidFill>
                  <a:schemeClr val="tx1"/>
                </a:solidFill>
              </a:rPr>
              <a:t>single-parent </a:t>
            </a:r>
            <a:r>
              <a:rPr lang="en-US" sz="2400" dirty="0">
                <a:solidFill>
                  <a:schemeClr val="tx1"/>
                </a:solidFill>
              </a:rPr>
              <a:t>households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DCA3247E-51EF-4FA5-BF28-C49015A00A3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145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                 Risk and Protective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67" y="15240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Risk Factors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Youth living in homes </a:t>
            </a:r>
            <a:r>
              <a:rPr lang="en-US" sz="2400" dirty="0" smtClean="0">
                <a:solidFill>
                  <a:schemeClr val="tx1"/>
                </a:solidFill>
              </a:rPr>
              <a:t>with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High substance abuse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Physical or sexual abuse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Other family members who are gang involved</a:t>
            </a: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5C86A877-B931-46E1-A52E-0666506E187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20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                 Risk and Protective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67" y="15240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Protective Factors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Strong family units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Extended social and academic opportunities offered in the </a:t>
            </a:r>
            <a:r>
              <a:rPr lang="en-US" sz="2400" dirty="0" smtClean="0">
                <a:solidFill>
                  <a:schemeClr val="tx1"/>
                </a:solidFill>
              </a:rPr>
              <a:t>schools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Opportunities to engage in church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0AB87CDE-4594-4C7F-A0C7-C9E1CAFB152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048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799"/>
          </a:xfrm>
        </p:spPr>
        <p:txBody>
          <a:bodyPr>
            <a:noAutofit/>
          </a:bodyPr>
          <a:lstStyle/>
          <a:p>
            <a:r>
              <a:rPr lang="en-US" sz="3600" b="1" dirty="0"/>
              <a:t>                  Approaches to Prevention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367" y="1524000"/>
            <a:ext cx="6934200" cy="4038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Individual</a:t>
            </a:r>
          </a:p>
          <a:p>
            <a:pPr algn="l"/>
            <a:endParaRPr lang="en-US" sz="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Conduct an inventory </a:t>
            </a:r>
            <a:r>
              <a:rPr lang="en-US" sz="2400" dirty="0" smtClean="0">
                <a:solidFill>
                  <a:schemeClr val="tx1"/>
                </a:solidFill>
              </a:rPr>
              <a:t>of what </a:t>
            </a:r>
            <a:r>
              <a:rPr lang="en-US" sz="2400" dirty="0">
                <a:solidFill>
                  <a:schemeClr val="tx1"/>
                </a:solidFill>
              </a:rPr>
              <a:t>potential multidimensional, </a:t>
            </a:r>
            <a:r>
              <a:rPr lang="en-US" sz="2400" dirty="0" smtClean="0">
                <a:solidFill>
                  <a:schemeClr val="tx1"/>
                </a:solidFill>
              </a:rPr>
              <a:t>internal, </a:t>
            </a:r>
            <a:r>
              <a:rPr lang="en-US" sz="2400" dirty="0">
                <a:solidFill>
                  <a:schemeClr val="tx1"/>
                </a:solidFill>
              </a:rPr>
              <a:t>and external risk factors would cause an individual to want to associate with a gang.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Afterschool </a:t>
            </a:r>
            <a:r>
              <a:rPr lang="en-US" sz="2400" dirty="0">
                <a:solidFill>
                  <a:schemeClr val="tx1"/>
                </a:solidFill>
              </a:rPr>
              <a:t>programming</a:t>
            </a:r>
          </a:p>
          <a:p>
            <a:pPr algn="l"/>
            <a:endParaRPr lang="en-US" sz="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Family building </a:t>
            </a:r>
            <a:r>
              <a:rPr lang="en-US" sz="2400" dirty="0">
                <a:solidFill>
                  <a:schemeClr val="tx1"/>
                </a:solidFill>
              </a:rPr>
              <a:t>through meals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mhaley\AppData\Local\Microsoft\Windows\Temporary Internet Files\Content.Outlook\ZOU6SXFO\CapuzziYouthatRisk7ePowerpoint Art 4 no type.jpg">
            <a:extLst>
              <a:ext uri="{FF2B5EF4-FFF2-40B4-BE49-F238E27FC236}">
                <a16:creationId xmlns="" xmlns:a16="http://schemas.microsoft.com/office/drawing/2014/main" id="{B6BC2C85-D816-478D-8D04-88A860E760E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38008" y="2752407"/>
            <a:ext cx="5943600" cy="135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843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B4194095D094182A9D45C8F6FD335" ma:contentTypeVersion="18" ma:contentTypeDescription="Create a new document." ma:contentTypeScope="" ma:versionID="ed1917c4b55fbbe55c72e7802ce53f2b">
  <xsd:schema xmlns:xsd="http://www.w3.org/2001/XMLSchema" xmlns:xs="http://www.w3.org/2001/XMLSchema" xmlns:p="http://schemas.microsoft.com/office/2006/metadata/properties" xmlns:ns2="7e8250a3-01b4-4312-bac4-8787c1c5721d" xmlns:ns3="3a003366-41c5-432c-a99d-441708970bc7" targetNamespace="http://schemas.microsoft.com/office/2006/metadata/properties" ma:root="true" ma:fieldsID="e8f53b71bddc3a0e4ee064705ac727b7" ns2:_="" ns3:_="">
    <xsd:import namespace="7e8250a3-01b4-4312-bac4-8787c1c5721d"/>
    <xsd:import namespace="3a003366-41c5-432c-a99d-441708970b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2:Owner" minOccurs="0"/>
                <xsd:element ref="ns2:SOP" minOccurs="0"/>
                <xsd:element ref="ns2:SOP_x003a_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250a3-01b4-4312-bac4-8787c1c572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Owner" ma:index="22" nillable="true" ma:displayName="Owner" ma:list="UserInfo" ma:SharePointGroup="0" ma:internalName="Owner" ma:showField="Created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OP" ma:index="23" nillable="true" ma:displayName="SOP" ma:list="{7e8250a3-01b4-4312-bac4-8787c1c5721d}" ma:internalName="SOP" ma:showField="Title">
      <xsd:simpleType>
        <xsd:restriction base="dms:Lookup"/>
      </xsd:simpleType>
    </xsd:element>
    <xsd:element name="SOP_x003a_Tags" ma:index="24" nillable="true" ma:displayName="SOP:Tags" ma:list="{7e8250a3-01b4-4312-bac4-8787c1c5721d}" ma:internalName="SOP_x003a_Tags" ma:readOnly="true" ma:showField="MediaServiceAutoTags" ma:web="3a003366-41c5-432c-a99d-441708970bc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03366-41c5-432c-a99d-441708970b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e8250a3-01b4-4312-bac4-8787c1c5721d" xsi:nil="true"/>
    <SOP xmlns="7e8250a3-01b4-4312-bac4-8787c1c5721d" xsi:nil="true"/>
    <Owner xmlns="7e8250a3-01b4-4312-bac4-8787c1c5721d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30FCEC5F-FC8D-401D-A670-F59A10808160}"/>
</file>

<file path=customXml/itemProps2.xml><?xml version="1.0" encoding="utf-8"?>
<ds:datastoreItem xmlns:ds="http://schemas.openxmlformats.org/officeDocument/2006/customXml" ds:itemID="{30102FA8-3AA3-48A7-AC07-E4C6E19EBAC6}"/>
</file>

<file path=customXml/itemProps3.xml><?xml version="1.0" encoding="utf-8"?>
<ds:datastoreItem xmlns:ds="http://schemas.openxmlformats.org/officeDocument/2006/customXml" ds:itemID="{BC7B0269-45C3-4FB2-8019-B353B1FE1D3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11667</TotalTime>
  <Words>626</Words>
  <Application>Microsoft Office PowerPoint</Application>
  <PresentationFormat>On-screen Show (4:3)</PresentationFormat>
  <Paragraphs>136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Chapter 12  I Am Somebody: Gang Membership</vt:lpstr>
      <vt:lpstr>                  Problem Definition</vt:lpstr>
      <vt:lpstr>   Problem Definition</vt:lpstr>
      <vt:lpstr>   Problem Definition</vt:lpstr>
      <vt:lpstr>                  Definition</vt:lpstr>
      <vt:lpstr>                  Risk and Protective Factors</vt:lpstr>
      <vt:lpstr>                  Risk and Protective Factors</vt:lpstr>
      <vt:lpstr>                  Risk and Protective Factors</vt:lpstr>
      <vt:lpstr>                  Approaches to Prevention</vt:lpstr>
      <vt:lpstr>                  Approaches to Prevention</vt:lpstr>
      <vt:lpstr>                  Approaches to Prevention</vt:lpstr>
      <vt:lpstr>                  Approaches to Prevention</vt:lpstr>
      <vt:lpstr>                  Approaches to Prevention</vt:lpstr>
      <vt:lpstr>                  Intervention Strategies</vt:lpstr>
      <vt:lpstr>                  Intervention Strategies</vt:lpstr>
      <vt:lpstr>                  Intervention Strategies</vt:lpstr>
      <vt:lpstr>                  Intervention Strategies</vt:lpstr>
      <vt:lpstr>                  Intervention Strategies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One: Defining Youth At Risk</dc:title>
  <dc:creator>Windows User</dc:creator>
  <cp:lastModifiedBy>Beth Ciha</cp:lastModifiedBy>
  <cp:revision>111</cp:revision>
  <dcterms:created xsi:type="dcterms:W3CDTF">2013-04-17T18:39:11Z</dcterms:created>
  <dcterms:modified xsi:type="dcterms:W3CDTF">2018-10-22T19:53:30Z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0x010100CFFB4194095D094182A9D45C8F6FD335</vt:lpwstr>
  </property>
  <property fmtid="{D5CDD505-2E9C-101B-9397-08002B2CF9AE}" pid="3" name="Order">
    <vt:r8>25646500</vt:r8>
  </property>
</Properties>
</file>