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9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6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1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3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6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0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3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4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3672-74F2-4590-8436-0F26847106A1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7503E-C161-462A-90B3-3812FD78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1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School Counseling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Amy </a:t>
            </a:r>
            <a:r>
              <a:rPr lang="en-US" dirty="0" err="1" smtClean="0"/>
              <a:t>Milsom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11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0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Caseloads of </a:t>
            </a:r>
            <a:r>
              <a:rPr lang="en-US" dirty="0"/>
              <a:t>S</a:t>
            </a:r>
            <a:r>
              <a:rPr lang="en-US" dirty="0" smtClean="0"/>
              <a:t>chool Counselors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Often drive </a:t>
            </a:r>
            <a:r>
              <a:rPr lang="en-US" dirty="0"/>
              <a:t>what kinds of activities are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Decisions </a:t>
            </a:r>
            <a:r>
              <a:rPr lang="en-US" dirty="0"/>
              <a:t>about how to spend time ideally </a:t>
            </a:r>
            <a:r>
              <a:rPr lang="en-US" dirty="0" smtClean="0"/>
              <a:t>are </a:t>
            </a:r>
            <a:r>
              <a:rPr lang="en-US" dirty="0"/>
              <a:t>based on assessed needs in the </a:t>
            </a:r>
            <a:r>
              <a:rPr lang="en-US" dirty="0" smtClean="0"/>
              <a:t>school</a:t>
            </a:r>
            <a:endParaRPr lang="en-US" dirty="0"/>
          </a:p>
          <a:p>
            <a:r>
              <a:rPr lang="en-US" dirty="0" smtClean="0"/>
              <a:t>Impacted by school district policies</a:t>
            </a:r>
          </a:p>
          <a:p>
            <a:r>
              <a:rPr lang="en-US" dirty="0" smtClean="0"/>
              <a:t>ASCA (2016c) recommended student-to-counselor ratio is 250:1</a:t>
            </a:r>
          </a:p>
          <a:p>
            <a:r>
              <a:rPr lang="en-US" dirty="0" smtClean="0"/>
              <a:t>National average during 2013-2014 school year was 491:1, as reported by ASCA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67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Public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education is the factor that most influences factor to school counselor roles.</a:t>
            </a:r>
          </a:p>
          <a:p>
            <a:r>
              <a:rPr lang="en-US" dirty="0" smtClean="0"/>
              <a:t>Trends in and legislation pertinent to public education influence school counselor role.</a:t>
            </a:r>
          </a:p>
          <a:p>
            <a:pPr lvl="1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Funding</a:t>
            </a:r>
          </a:p>
          <a:p>
            <a:pPr lvl="2"/>
            <a:r>
              <a:rPr lang="en-US" dirty="0" smtClean="0"/>
              <a:t>Career and assessment emphasis of legislation</a:t>
            </a:r>
          </a:p>
          <a:p>
            <a:pPr lvl="2"/>
            <a:r>
              <a:rPr lang="en-US" dirty="0" smtClean="0"/>
              <a:t>Family Educational Rights and Privacy Act (FERPA)</a:t>
            </a:r>
          </a:p>
          <a:p>
            <a:pPr lvl="2"/>
            <a:r>
              <a:rPr lang="en-US" dirty="0" smtClean="0"/>
              <a:t>Individuals with Disabilities Education Act</a:t>
            </a:r>
          </a:p>
        </p:txBody>
      </p:sp>
    </p:spTree>
    <p:extLst>
      <p:ext uri="{BB962C8B-B14F-4D97-AF65-F5344CB8AC3E}">
        <p14:creationId xmlns:p14="http://schemas.microsoft.com/office/powerpoint/2010/main" val="308231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Practice Dimensions in School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Components of a comprehensive school counseling program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Foundation: program mission and annual goals that align with current district-wide initiatives and ASCA </a:t>
            </a:r>
            <a:r>
              <a:rPr lang="en-US" i="1" dirty="0" smtClean="0"/>
              <a:t>Mindsets and Behaviors for Student Success</a:t>
            </a:r>
            <a:r>
              <a:rPr lang="en-US" dirty="0" smtClean="0"/>
              <a:t> standards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Management: interventions and program activities informed by program goals, standards crosswalk, data (combined and disaggregated)</a:t>
            </a:r>
          </a:p>
        </p:txBody>
      </p:sp>
    </p:spTree>
    <p:extLst>
      <p:ext uri="{BB962C8B-B14F-4D97-AF65-F5344CB8AC3E}">
        <p14:creationId xmlns:p14="http://schemas.microsoft.com/office/powerpoint/2010/main" val="375342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Practice Dimensions in School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Components of a comprehensive school counseling program</a:t>
            </a:r>
            <a:endParaRPr lang="en-US" dirty="0"/>
          </a:p>
          <a:p>
            <a:pPr marL="914400" lvl="1" indent="-514350">
              <a:buFont typeface="+mj-lt"/>
              <a:buAutoNum type="arabicPeriod" startAt="3"/>
            </a:pPr>
            <a:r>
              <a:rPr lang="en-US" dirty="0" smtClean="0"/>
              <a:t>Delivery: ASCA (2012) recommends that 80% of a school counselor’s time be spent in delivering a program through </a:t>
            </a:r>
            <a:r>
              <a:rPr lang="en-US" i="1" dirty="0" smtClean="0"/>
              <a:t>indirect</a:t>
            </a:r>
            <a:r>
              <a:rPr lang="en-US" dirty="0" smtClean="0"/>
              <a:t> or </a:t>
            </a:r>
            <a:r>
              <a:rPr lang="en-US" i="1" dirty="0" smtClean="0"/>
              <a:t>direct </a:t>
            </a:r>
            <a:r>
              <a:rPr lang="en-US" dirty="0" smtClean="0"/>
              <a:t>student services</a:t>
            </a:r>
          </a:p>
          <a:p>
            <a:pPr marL="971550" lvl="1" indent="-514350">
              <a:buFont typeface="+mj-lt"/>
              <a:buAutoNum type="arabicPeriod" startAt="3"/>
            </a:pPr>
            <a:r>
              <a:rPr lang="en-US" dirty="0" smtClean="0"/>
              <a:t>Accountability: utilization of data (combined and disaggregated) to identify student needs and to evaluate effectiveness </a:t>
            </a:r>
          </a:p>
          <a:p>
            <a:pPr marL="971550" lvl="1" indent="-514350">
              <a:buFont typeface="+mj-lt"/>
              <a:buAutoNum type="arabicPeriod" startAt="3"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Accountability</a:t>
            </a:r>
          </a:p>
          <a:p>
            <a:pPr lvl="1"/>
            <a:r>
              <a:rPr lang="en-US" dirty="0" smtClean="0"/>
              <a:t>Types of data gathered</a:t>
            </a:r>
          </a:p>
          <a:p>
            <a:pPr lvl="2"/>
            <a:r>
              <a:rPr lang="en-US" dirty="0" smtClean="0"/>
              <a:t>Process</a:t>
            </a:r>
          </a:p>
          <a:p>
            <a:pPr lvl="3"/>
            <a:r>
              <a:rPr lang="en-US" dirty="0" smtClean="0"/>
              <a:t>Examples: number of people involved in an intervention, frequency of an intervention</a:t>
            </a:r>
          </a:p>
          <a:p>
            <a:pPr lvl="2"/>
            <a:r>
              <a:rPr lang="en-US" dirty="0" smtClean="0"/>
              <a:t>Perception</a:t>
            </a:r>
          </a:p>
          <a:p>
            <a:pPr lvl="3"/>
            <a:r>
              <a:rPr lang="en-US" dirty="0" smtClean="0"/>
              <a:t>What people learned or can do as a result of the intervention</a:t>
            </a:r>
          </a:p>
          <a:p>
            <a:pPr lvl="2"/>
            <a:r>
              <a:rPr lang="en-US" dirty="0" smtClean="0"/>
              <a:t>Outcome</a:t>
            </a:r>
          </a:p>
          <a:p>
            <a:pPr lvl="3"/>
            <a:r>
              <a:rPr lang="en-US" dirty="0" smtClean="0"/>
              <a:t>Examples: grades, attendance, course enrollment</a:t>
            </a:r>
          </a:p>
          <a:p>
            <a:pPr lvl="1"/>
            <a:r>
              <a:rPr lang="en-US" dirty="0" smtClean="0"/>
              <a:t>Allows counselors to demonstrate if and how they made a difference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107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Key School Counseling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Counselor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Collaborative consultant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Leader</a:t>
            </a:r>
          </a:p>
          <a:p>
            <a:pPr marL="0" indent="0" algn="ctr">
              <a:buNone/>
            </a:pPr>
            <a:r>
              <a:rPr lang="en-US" dirty="0" smtClean="0"/>
              <a:t>Advocate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33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Special Considerations in School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Accountability and Outcome Research:</a:t>
            </a:r>
          </a:p>
          <a:p>
            <a:pPr marL="0" indent="0">
              <a:buNone/>
            </a:pPr>
            <a:r>
              <a:rPr lang="en-US" b="1" i="1" dirty="0" smtClean="0"/>
              <a:t>Do school counseling programs make a difference to students?</a:t>
            </a:r>
          </a:p>
          <a:p>
            <a:pPr lvl="1"/>
            <a:r>
              <a:rPr lang="en-US" dirty="0" smtClean="0"/>
              <a:t>It is critical to collect and use data in order to ensure that your role is recognized and supported.</a:t>
            </a:r>
          </a:p>
          <a:p>
            <a:pPr lvl="1"/>
            <a:r>
              <a:rPr lang="en-US" dirty="0" smtClean="0"/>
              <a:t>Many school counselors feel unprepared to work with data.</a:t>
            </a:r>
          </a:p>
          <a:p>
            <a:pPr lvl="1"/>
            <a:r>
              <a:rPr lang="en-US" dirty="0" smtClean="0"/>
              <a:t>Expertise in statistics not essential.</a:t>
            </a:r>
          </a:p>
          <a:p>
            <a:pPr lvl="1"/>
            <a:r>
              <a:rPr lang="en-US" dirty="0" smtClean="0"/>
              <a:t>Some areas of outcome research: discipline, career knowledge, problem-solving skills, academic achievement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16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Special Considerations in School Counseling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School</a:t>
            </a:r>
            <a:r>
              <a:rPr lang="en-US" dirty="0" smtClean="0"/>
              <a:t>–</a:t>
            </a:r>
            <a:r>
              <a:rPr lang="en-US" dirty="0" smtClean="0"/>
              <a:t>Family</a:t>
            </a:r>
            <a:r>
              <a:rPr lang="en-US" dirty="0"/>
              <a:t>–</a:t>
            </a:r>
            <a:r>
              <a:rPr lang="en-US" dirty="0" smtClean="0"/>
              <a:t>Community</a:t>
            </a:r>
            <a:r>
              <a:rPr lang="en-US" b="1" dirty="0" smtClean="0"/>
              <a:t> </a:t>
            </a:r>
            <a:r>
              <a:rPr lang="en-US" dirty="0" smtClean="0"/>
              <a:t>Partnerships</a:t>
            </a:r>
          </a:p>
          <a:p>
            <a:r>
              <a:rPr lang="en-US" dirty="0" smtClean="0"/>
              <a:t>Benefits of partnerships include</a:t>
            </a:r>
          </a:p>
          <a:p>
            <a:pPr lvl="1"/>
            <a:r>
              <a:rPr lang="en-US" dirty="0" smtClean="0"/>
              <a:t>Increased academic achievement</a:t>
            </a:r>
          </a:p>
          <a:p>
            <a:pPr lvl="1"/>
            <a:r>
              <a:rPr lang="en-US" dirty="0" smtClean="0"/>
              <a:t>Improved school attendance </a:t>
            </a:r>
          </a:p>
          <a:p>
            <a:pPr lvl="1"/>
            <a:r>
              <a:rPr lang="en-US" dirty="0" smtClean="0"/>
              <a:t>Improved student behavior (</a:t>
            </a:r>
            <a:r>
              <a:rPr lang="en-US" smtClean="0"/>
              <a:t>Epstein </a:t>
            </a:r>
            <a:r>
              <a:rPr lang="en-US" smtClean="0"/>
              <a:t>&amp; Van </a:t>
            </a:r>
            <a:r>
              <a:rPr lang="en-US" dirty="0" err="1" smtClean="0"/>
              <a:t>Voorhis</a:t>
            </a:r>
            <a:r>
              <a:rPr lang="en-US" dirty="0" smtClean="0"/>
              <a:t>, 2010)</a:t>
            </a:r>
          </a:p>
          <a:p>
            <a:r>
              <a:rPr lang="en-US" dirty="0" smtClean="0"/>
              <a:t>Diversity in communities and families underscores the importance of partnerships.</a:t>
            </a:r>
          </a:p>
          <a:p>
            <a:r>
              <a:rPr lang="en-US" dirty="0" smtClean="0"/>
              <a:t>Important role for school counselors in fostering partnerships</a:t>
            </a:r>
          </a:p>
          <a:p>
            <a:r>
              <a:rPr lang="en-US" dirty="0" smtClean="0"/>
              <a:t>Requires creativity in how to engage families</a:t>
            </a:r>
          </a:p>
        </p:txBody>
      </p:sp>
    </p:spTree>
    <p:extLst>
      <p:ext uri="{BB962C8B-B14F-4D97-AF65-F5344CB8AC3E}">
        <p14:creationId xmlns:p14="http://schemas.microsoft.com/office/powerpoint/2010/main" val="3923884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Special Considerations in School Counseling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Mental Health in Schools:</a:t>
            </a:r>
          </a:p>
          <a:p>
            <a:pPr marL="0" indent="0">
              <a:buNone/>
            </a:pPr>
            <a:r>
              <a:rPr lang="en-US" i="1" dirty="0" smtClean="0"/>
              <a:t>What is the appropriate school counselor role in addressing mental health needs of students?</a:t>
            </a:r>
          </a:p>
          <a:p>
            <a:r>
              <a:rPr lang="en-US" dirty="0" smtClean="0"/>
              <a:t>Increase in mental health diagnoses among school-age students</a:t>
            </a:r>
          </a:p>
          <a:p>
            <a:r>
              <a:rPr lang="en-US" dirty="0" smtClean="0"/>
              <a:t>Negative socioemotional outcomes associated with bullying, school violence, and other crises</a:t>
            </a:r>
          </a:p>
          <a:p>
            <a:r>
              <a:rPr lang="en-US" dirty="0" smtClean="0"/>
              <a:t>School counselors must do what they can to address mental health needs</a:t>
            </a:r>
          </a:p>
          <a:p>
            <a:pPr lvl="1"/>
            <a:r>
              <a:rPr lang="en-US" dirty="0" smtClean="0"/>
              <a:t>Short-term individual or group counseling (not long-term therapy)</a:t>
            </a:r>
          </a:p>
          <a:p>
            <a:pPr lvl="1"/>
            <a:r>
              <a:rPr lang="en-US" dirty="0" smtClean="0"/>
              <a:t>Identification (not diagnosis, which is beyond scope of practice)</a:t>
            </a:r>
          </a:p>
          <a:p>
            <a:pPr lvl="1"/>
            <a:r>
              <a:rPr lang="en-US" dirty="0" smtClean="0"/>
              <a:t>Referrals </a:t>
            </a:r>
          </a:p>
          <a:p>
            <a:pPr lvl="1"/>
            <a:r>
              <a:rPr lang="en-US" dirty="0" smtClean="0"/>
              <a:t>Collaboration with teachers and parents</a:t>
            </a:r>
          </a:p>
          <a:p>
            <a:pPr lvl="1"/>
            <a:r>
              <a:rPr lang="en-US" dirty="0" smtClean="0"/>
              <a:t>Educating teachers and families about mental health needs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62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Special Considerations in School Counseling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College Readiness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Involves possessing academic skills needed for academic success as well as knowing what to expect and having a desire and commitment to develop the skills and knowledge to successfully navigate college (Conley, 2007)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Disparities in percentages of students attending college by race</a:t>
            </a:r>
          </a:p>
          <a:p>
            <a:r>
              <a:rPr lang="en-US" dirty="0" smtClean="0"/>
              <a:t>Unique needs of diverse individuals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Students who had interactions with a school counselor were more likely to apply to college </a:t>
            </a:r>
            <a:r>
              <a:rPr lang="en-US" dirty="0"/>
              <a:t>(Bryan, Moore-Thomas, Day-Vines, &amp; Holcomb-McCoy, </a:t>
            </a:r>
            <a:r>
              <a:rPr lang="en-US"/>
              <a:t>2011</a:t>
            </a:r>
            <a:r>
              <a:rPr lang="en-US" smtClean="0"/>
              <a:t>).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1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Articulate the role of school </a:t>
            </a:r>
            <a:r>
              <a:rPr lang="en-US" dirty="0" smtClean="0"/>
              <a:t>counselors.</a:t>
            </a:r>
            <a:endParaRPr lang="en-US" dirty="0" smtClean="0">
              <a:effectLst/>
            </a:endParaRPr>
          </a:p>
          <a:p>
            <a:pPr lvl="0"/>
            <a:r>
              <a:rPr lang="en-US" dirty="0"/>
              <a:t>Describe components of a comprehensive, developmental school counseling </a:t>
            </a:r>
            <a:r>
              <a:rPr lang="en-US" dirty="0" smtClean="0"/>
              <a:t>program.</a:t>
            </a:r>
            <a:endParaRPr lang="en-US" dirty="0" smtClean="0">
              <a:effectLst/>
            </a:endParaRPr>
          </a:p>
          <a:p>
            <a:pPr lvl="0"/>
            <a:r>
              <a:rPr lang="en-US" dirty="0"/>
              <a:t>Discuss the importance of collaboration in school </a:t>
            </a:r>
            <a:r>
              <a:rPr lang="en-US" dirty="0" smtClean="0"/>
              <a:t>counseling.</a:t>
            </a:r>
            <a:endParaRPr lang="en-US" dirty="0" smtClean="0">
              <a:effectLst/>
            </a:endParaRPr>
          </a:p>
          <a:p>
            <a:pPr lvl="0"/>
            <a:r>
              <a:rPr lang="en-US" dirty="0"/>
              <a:t>List important knowledge areas and skills needed by school </a:t>
            </a:r>
            <a:r>
              <a:rPr lang="en-US" dirty="0" smtClean="0"/>
              <a:t>counselors.</a:t>
            </a:r>
            <a:endParaRPr lang="en-US" dirty="0" smtClean="0">
              <a:effectLst/>
            </a:endParaRPr>
          </a:p>
          <a:p>
            <a:pPr lvl="0"/>
            <a:r>
              <a:rPr lang="en-US" dirty="0"/>
              <a:t>Identify current priorities for school </a:t>
            </a:r>
            <a:r>
              <a:rPr lang="en-US" dirty="0" smtClean="0"/>
              <a:t>counselors.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31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From Guidance </a:t>
            </a:r>
            <a:r>
              <a:rPr lang="en-US" dirty="0"/>
              <a:t>C</a:t>
            </a:r>
            <a:r>
              <a:rPr lang="en-US" dirty="0" smtClean="0"/>
              <a:t>ounselor to School </a:t>
            </a:r>
            <a:r>
              <a:rPr lang="en-US" dirty="0"/>
              <a:t>C</a:t>
            </a:r>
            <a:r>
              <a:rPr lang="en-US" dirty="0" smtClean="0"/>
              <a:t>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One of the oldest specialty areas of counseling</a:t>
            </a:r>
          </a:p>
          <a:p>
            <a:r>
              <a:rPr lang="en-US" dirty="0" smtClean="0"/>
              <a:t>Early 1900s: emphasis on vocational guidance and providing career advice</a:t>
            </a:r>
          </a:p>
          <a:p>
            <a:pPr lvl="1"/>
            <a:r>
              <a:rPr lang="en-US" dirty="0" smtClean="0"/>
              <a:t>Notable figures: Frank Parsons and Jesse B. Davis</a:t>
            </a:r>
          </a:p>
          <a:p>
            <a:r>
              <a:rPr lang="en-US" dirty="0" smtClean="0"/>
              <a:t>1920s and 1930s: increased formalization of vocational guidance activities through the use of assessments and a more directive approach</a:t>
            </a:r>
          </a:p>
          <a:p>
            <a:pPr lvl="1"/>
            <a:r>
              <a:rPr lang="en-US" dirty="0" smtClean="0"/>
              <a:t>Influences: psychometric movement and availability of assessments used by the armed forces</a:t>
            </a:r>
          </a:p>
        </p:txBody>
      </p:sp>
    </p:spTree>
    <p:extLst>
      <p:ext uri="{BB962C8B-B14F-4D97-AF65-F5344CB8AC3E}">
        <p14:creationId xmlns:p14="http://schemas.microsoft.com/office/powerpoint/2010/main" val="53616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From Guidance </a:t>
            </a:r>
            <a:r>
              <a:rPr lang="en-US" dirty="0"/>
              <a:t>C</a:t>
            </a:r>
            <a:r>
              <a:rPr lang="en-US" dirty="0" smtClean="0"/>
              <a:t>ounselor to School </a:t>
            </a:r>
            <a:r>
              <a:rPr lang="en-US" dirty="0"/>
              <a:t>C</a:t>
            </a:r>
            <a:r>
              <a:rPr lang="en-US" dirty="0" smtClean="0"/>
              <a:t>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1950s and 1960s: directive counseling approach and expansion of school counseling programs</a:t>
            </a:r>
          </a:p>
          <a:p>
            <a:pPr lvl="1"/>
            <a:r>
              <a:rPr lang="en-US" dirty="0" smtClean="0"/>
              <a:t>Notable figures: E.G. Williamson, Gilbert </a:t>
            </a:r>
            <a:r>
              <a:rPr lang="en-US" dirty="0" err="1" smtClean="0"/>
              <a:t>Wrenn</a:t>
            </a:r>
            <a:endParaRPr lang="en-US" dirty="0" smtClean="0"/>
          </a:p>
          <a:p>
            <a:pPr lvl="1"/>
            <a:r>
              <a:rPr lang="en-US" dirty="0" smtClean="0"/>
              <a:t>Significant events </a:t>
            </a:r>
          </a:p>
          <a:p>
            <a:pPr lvl="2"/>
            <a:r>
              <a:rPr lang="en-US" dirty="0" smtClean="0"/>
              <a:t>National Defense Education Act (NDEA) – helped increase the number of counselors in schools</a:t>
            </a:r>
          </a:p>
          <a:p>
            <a:pPr lvl="2"/>
            <a:r>
              <a:rPr lang="en-US" dirty="0" smtClean="0"/>
              <a:t>Elementary and Secondary Education Act of 1965 – included provisions for funding to support training for school counselors 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stablishment of American School Counselor Association (ASCA) – new vision that focused on development of students, provision of individual and group counseling, as well as vocational guidance</a:t>
            </a:r>
          </a:p>
        </p:txBody>
      </p:sp>
    </p:spTree>
    <p:extLst>
      <p:ext uri="{BB962C8B-B14F-4D97-AF65-F5344CB8AC3E}">
        <p14:creationId xmlns:p14="http://schemas.microsoft.com/office/powerpoint/2010/main" val="229895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From Guidance </a:t>
            </a:r>
            <a:r>
              <a:rPr lang="en-US" dirty="0"/>
              <a:t>C</a:t>
            </a:r>
            <a:r>
              <a:rPr lang="en-US" dirty="0" smtClean="0"/>
              <a:t>ounselor to School </a:t>
            </a:r>
            <a:r>
              <a:rPr lang="en-US" dirty="0"/>
              <a:t>C</a:t>
            </a:r>
            <a:r>
              <a:rPr lang="en-US" dirty="0" smtClean="0"/>
              <a:t>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1970s and 1980s: challenges with standards, qualifications, and professional identity</a:t>
            </a:r>
          </a:p>
          <a:p>
            <a:pPr lvl="1"/>
            <a:r>
              <a:rPr lang="en-US" dirty="0" smtClean="0"/>
              <a:t>Issues: school counselors pulled from teaching ranks, </a:t>
            </a:r>
            <a:r>
              <a:rPr lang="en-US" dirty="0"/>
              <a:t>d</a:t>
            </a:r>
            <a:r>
              <a:rPr lang="en-US" dirty="0" smtClean="0"/>
              <a:t>eclining school enrollments, and school counseling positions cut</a:t>
            </a:r>
          </a:p>
          <a:p>
            <a:pPr lvl="1"/>
            <a:r>
              <a:rPr lang="en-US" dirty="0" smtClean="0"/>
              <a:t>Significant events</a:t>
            </a:r>
          </a:p>
          <a:p>
            <a:pPr lvl="2"/>
            <a:r>
              <a:rPr lang="en-US" dirty="0" smtClean="0"/>
              <a:t>Formation of Council for Accreditation of Counseling and Related Educational Programs (1981) – offered uniform counseling standards and highlighted the importance of counseling knowledge and skills to the role of school counselors</a:t>
            </a:r>
          </a:p>
          <a:p>
            <a:pPr lvl="2"/>
            <a:r>
              <a:rPr lang="en-US" dirty="0" smtClean="0"/>
              <a:t>Introduction of a goal-driven, comprehensive K-12 developmental approach to school counseling by </a:t>
            </a:r>
            <a:r>
              <a:rPr lang="en-US" dirty="0" err="1" smtClean="0"/>
              <a:t>Gysbers</a:t>
            </a:r>
            <a:r>
              <a:rPr lang="en-US" dirty="0" smtClean="0"/>
              <a:t> and Henderson (2012)</a:t>
            </a:r>
          </a:p>
        </p:txBody>
      </p:sp>
    </p:spTree>
    <p:extLst>
      <p:ext uri="{BB962C8B-B14F-4D97-AF65-F5344CB8AC3E}">
        <p14:creationId xmlns:p14="http://schemas.microsoft.com/office/powerpoint/2010/main" val="771984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From Guidance </a:t>
            </a:r>
            <a:r>
              <a:rPr lang="en-US" dirty="0"/>
              <a:t>C</a:t>
            </a:r>
            <a:r>
              <a:rPr lang="en-US" dirty="0" smtClean="0"/>
              <a:t>ounselor to School </a:t>
            </a:r>
            <a:r>
              <a:rPr lang="en-US" dirty="0"/>
              <a:t>C</a:t>
            </a:r>
            <a:r>
              <a:rPr lang="en-US" dirty="0" smtClean="0"/>
              <a:t>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of the century: turning point for school counseling, unification, and identity</a:t>
            </a:r>
          </a:p>
          <a:p>
            <a:pPr lvl="1"/>
            <a:r>
              <a:rPr lang="en-US" dirty="0" smtClean="0"/>
              <a:t>Significant events</a:t>
            </a:r>
          </a:p>
          <a:p>
            <a:pPr lvl="2"/>
            <a:r>
              <a:rPr lang="en-US" dirty="0" smtClean="0"/>
              <a:t>Publication of the </a:t>
            </a:r>
            <a:r>
              <a:rPr lang="en-US" i="1" dirty="0" smtClean="0"/>
              <a:t>ASCA National Standards for School Counseling Programs </a:t>
            </a:r>
            <a:r>
              <a:rPr lang="en-US" dirty="0" smtClean="0"/>
              <a:t>(Campbell &amp; </a:t>
            </a:r>
            <a:r>
              <a:rPr lang="en-US" dirty="0" err="1" smtClean="0"/>
              <a:t>Dahir</a:t>
            </a:r>
            <a:r>
              <a:rPr lang="en-US" dirty="0" smtClean="0"/>
              <a:t>, 1997)</a:t>
            </a:r>
          </a:p>
          <a:p>
            <a:pPr lvl="2"/>
            <a:r>
              <a:rPr lang="en-US" dirty="0" smtClean="0"/>
              <a:t>Promotion by ASCA of the term </a:t>
            </a:r>
            <a:r>
              <a:rPr lang="en-US" i="1" dirty="0" smtClean="0"/>
              <a:t>school counselor</a:t>
            </a:r>
            <a:r>
              <a:rPr lang="en-US" dirty="0" smtClean="0"/>
              <a:t> as opposed to </a:t>
            </a:r>
            <a:r>
              <a:rPr lang="en-US" i="1" dirty="0" smtClean="0"/>
              <a:t>guidance counselor</a:t>
            </a:r>
          </a:p>
          <a:p>
            <a:pPr lvl="2"/>
            <a:r>
              <a:rPr lang="en-US" dirty="0" smtClean="0"/>
              <a:t>Publication of </a:t>
            </a:r>
            <a:r>
              <a:rPr lang="en-US" i="1" dirty="0" smtClean="0"/>
              <a:t>The ASCA National Model: A Framework for School Counseling Programs </a:t>
            </a:r>
            <a:r>
              <a:rPr lang="en-US" dirty="0" smtClean="0"/>
              <a:t>(ASCA, 2003) derived from </a:t>
            </a:r>
            <a:r>
              <a:rPr lang="en-US" dirty="0" err="1" smtClean="0"/>
              <a:t>Gysbers’s</a:t>
            </a:r>
            <a:r>
              <a:rPr lang="en-US" dirty="0" smtClean="0"/>
              <a:t> developmental 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6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ASCA National Model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Now in its third edition (as of 2012)</a:t>
            </a:r>
          </a:p>
          <a:p>
            <a:r>
              <a:rPr lang="en-US" dirty="0" smtClean="0"/>
              <a:t>Emphasizes the role of school counselors in the following:</a:t>
            </a:r>
          </a:p>
          <a:p>
            <a:pPr lvl="1"/>
            <a:r>
              <a:rPr lang="en-US" dirty="0" smtClean="0"/>
              <a:t>Addressing students’ academic, career, and socioemotional concerns</a:t>
            </a:r>
          </a:p>
          <a:p>
            <a:pPr lvl="1"/>
            <a:r>
              <a:rPr lang="en-US" dirty="0" smtClean="0"/>
              <a:t>Collaborating with others</a:t>
            </a:r>
          </a:p>
          <a:p>
            <a:pPr lvl="1"/>
            <a:r>
              <a:rPr lang="en-US" dirty="0" smtClean="0"/>
              <a:t>Using data to inform their work</a:t>
            </a:r>
          </a:p>
          <a:p>
            <a:pPr lvl="1"/>
            <a:r>
              <a:rPr lang="en-US" dirty="0" smtClean="0"/>
              <a:t>Using leadership and advocacy skills to influence systemic change</a:t>
            </a:r>
          </a:p>
          <a:p>
            <a:r>
              <a:rPr lang="en-US" dirty="0" smtClean="0"/>
              <a:t>Highlights the importance of the following:</a:t>
            </a:r>
          </a:p>
          <a:p>
            <a:pPr lvl="1"/>
            <a:r>
              <a:rPr lang="en-US" dirty="0" smtClean="0"/>
              <a:t>Integrating school counseling program with academic mission</a:t>
            </a:r>
          </a:p>
          <a:p>
            <a:pPr lvl="1"/>
            <a:r>
              <a:rPr lang="en-US" dirty="0" smtClean="0"/>
              <a:t>Ensuring that </a:t>
            </a:r>
            <a:r>
              <a:rPr lang="en-US" i="1" dirty="0" smtClean="0"/>
              <a:t>all </a:t>
            </a:r>
            <a:r>
              <a:rPr lang="en-US" dirty="0" smtClean="0"/>
              <a:t>students receive equitable access to services and programs</a:t>
            </a:r>
          </a:p>
          <a:p>
            <a:r>
              <a:rPr lang="en-US" dirty="0" smtClean="0"/>
              <a:t>Provides guidance on the following:</a:t>
            </a:r>
          </a:p>
          <a:p>
            <a:pPr lvl="1"/>
            <a:r>
              <a:rPr lang="en-US" dirty="0" smtClean="0"/>
              <a:t>Development of a strong </a:t>
            </a:r>
            <a:r>
              <a:rPr lang="en-US" i="1" dirty="0" smtClean="0"/>
              <a:t>foundation </a:t>
            </a:r>
            <a:r>
              <a:rPr lang="en-US" dirty="0" smtClean="0"/>
              <a:t>for the program</a:t>
            </a:r>
          </a:p>
          <a:p>
            <a:pPr lvl="1"/>
            <a:r>
              <a:rPr lang="en-US" dirty="0" smtClean="0"/>
              <a:t>Components for the </a:t>
            </a:r>
            <a:r>
              <a:rPr lang="en-US" i="1" dirty="0" smtClean="0"/>
              <a:t>management </a:t>
            </a:r>
            <a:r>
              <a:rPr lang="en-US" dirty="0" smtClean="0"/>
              <a:t>of the program</a:t>
            </a:r>
          </a:p>
          <a:p>
            <a:pPr lvl="1"/>
            <a:r>
              <a:rPr lang="en-US" dirty="0" smtClean="0"/>
              <a:t>Ideal activities to engage in for the </a:t>
            </a:r>
            <a:r>
              <a:rPr lang="en-US" i="1" dirty="0" smtClean="0"/>
              <a:t>delivery </a:t>
            </a:r>
            <a:r>
              <a:rPr lang="en-US" dirty="0" smtClean="0"/>
              <a:t>of the program</a:t>
            </a:r>
          </a:p>
          <a:p>
            <a:pPr lvl="1"/>
            <a:r>
              <a:rPr lang="en-US" dirty="0" smtClean="0"/>
              <a:t>Ways to demonstrate </a:t>
            </a:r>
            <a:r>
              <a:rPr lang="en-US" i="1" dirty="0" smtClean="0"/>
              <a:t>accountability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327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Recent ASCA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Publication of </a:t>
            </a:r>
            <a:r>
              <a:rPr lang="en-US" i="1" dirty="0" smtClean="0"/>
              <a:t>Mindsets and Behaviors for Student Success: K-12 College and Career Readiness Standards for Every Student (</a:t>
            </a:r>
            <a:r>
              <a:rPr lang="en-US" dirty="0" smtClean="0"/>
              <a:t>ASCA, 2014)</a:t>
            </a:r>
          </a:p>
          <a:p>
            <a:pPr lvl="1"/>
            <a:r>
              <a:rPr lang="en-US" dirty="0" smtClean="0"/>
              <a:t>Describes knowledge, skills, and attitudes students should be able to demonstrate as a result of participating in </a:t>
            </a:r>
            <a:r>
              <a:rPr lang="en-US" dirty="0"/>
              <a:t>a</a:t>
            </a:r>
            <a:r>
              <a:rPr lang="en-US" dirty="0" smtClean="0"/>
              <a:t> school counseling program</a:t>
            </a:r>
          </a:p>
          <a:p>
            <a:pPr lvl="1"/>
            <a:r>
              <a:rPr lang="en-US" dirty="0" smtClean="0"/>
              <a:t>Provides standards to guide the development of school counseling programs</a:t>
            </a:r>
          </a:p>
          <a:p>
            <a:pPr lvl="1"/>
            <a:r>
              <a:rPr lang="en-US" dirty="0" smtClean="0"/>
              <a:t>Can be aligned with state or district-wide initiatives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802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The Role of the School </a:t>
            </a:r>
            <a:r>
              <a:rPr lang="en-US" dirty="0"/>
              <a:t>C</a:t>
            </a:r>
            <a:r>
              <a:rPr lang="en-US" dirty="0" smtClean="0"/>
              <a:t>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Has changed over time</a:t>
            </a:r>
          </a:p>
          <a:p>
            <a:r>
              <a:rPr lang="en-US" dirty="0" smtClean="0"/>
              <a:t>Role and day-to-day activities of a school counselor are influenced by</a:t>
            </a:r>
          </a:p>
          <a:p>
            <a:pPr lvl="1"/>
            <a:r>
              <a:rPr lang="en-US" dirty="0" smtClean="0"/>
              <a:t>Building level</a:t>
            </a:r>
          </a:p>
          <a:p>
            <a:pPr lvl="1"/>
            <a:r>
              <a:rPr lang="en-US" dirty="0" smtClean="0"/>
              <a:t>District (size, school board, administrators)</a:t>
            </a:r>
          </a:p>
          <a:p>
            <a:pPr lvl="1"/>
            <a:r>
              <a:rPr lang="en-US" dirty="0" smtClean="0"/>
              <a:t>Characteristics and needs of students</a:t>
            </a:r>
          </a:p>
          <a:p>
            <a:pPr lvl="1"/>
            <a:r>
              <a:rPr lang="en-US" dirty="0" smtClean="0"/>
              <a:t>Existing counseling staff and program</a:t>
            </a:r>
          </a:p>
          <a:p>
            <a:pPr lvl="1"/>
            <a:r>
              <a:rPr lang="en-US" dirty="0" smtClean="0"/>
              <a:t>Expectations of and relationships with principal</a:t>
            </a:r>
          </a:p>
          <a:p>
            <a:pPr lvl="1"/>
            <a:r>
              <a:rPr lang="en-US" dirty="0" smtClean="0"/>
              <a:t>Caseload</a:t>
            </a:r>
          </a:p>
          <a:p>
            <a:r>
              <a:rPr lang="en-US" dirty="0" smtClean="0"/>
              <a:t>Most influential factor: public education (trends in and legislation pertinent to)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613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4DD275E2-D32C-4180-94E9-C678B85DE760}"/>
</file>

<file path=customXml/itemProps2.xml><?xml version="1.0" encoding="utf-8"?>
<ds:datastoreItem xmlns:ds="http://schemas.openxmlformats.org/officeDocument/2006/customXml" ds:itemID="{55F6850E-E728-4EA4-AC5D-064964C2D599}"/>
</file>

<file path=customXml/itemProps3.xml><?xml version="1.0" encoding="utf-8"?>
<ds:datastoreItem xmlns:ds="http://schemas.openxmlformats.org/officeDocument/2006/customXml" ds:itemID="{4CF3477C-2C9C-48EC-B58D-33F7E8D7340F}"/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1209</Words>
  <Application>Microsoft Office PowerPoint</Application>
  <PresentationFormat>On-screen Show (4:3)</PresentationFormat>
  <Paragraphs>139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 School Counseling</vt:lpstr>
      <vt:lpstr>Learning Objectives</vt:lpstr>
      <vt:lpstr>From Guidance Counselor to School Counselor</vt:lpstr>
      <vt:lpstr>From Guidance Counselor to School Counselor</vt:lpstr>
      <vt:lpstr>From Guidance Counselor to School Counselor</vt:lpstr>
      <vt:lpstr>From Guidance Counselor to School Counselor</vt:lpstr>
      <vt:lpstr>The ASCA National Model</vt:lpstr>
      <vt:lpstr>Recent ASCA Initiative</vt:lpstr>
      <vt:lpstr>The Role of the School Counselor</vt:lpstr>
      <vt:lpstr>Caseloads of School Counselors</vt:lpstr>
      <vt:lpstr>Public Education</vt:lpstr>
      <vt:lpstr>Practice Dimensions in School Counseling</vt:lpstr>
      <vt:lpstr>Practice Dimensions in School Counseling</vt:lpstr>
      <vt:lpstr>Accountability</vt:lpstr>
      <vt:lpstr>Key School Counseling Roles</vt:lpstr>
      <vt:lpstr>Special Considerations in School Counseling</vt:lpstr>
      <vt:lpstr>Special Considerations in School Counseling</vt:lpstr>
      <vt:lpstr>Special Considerations in School Counseling</vt:lpstr>
      <vt:lpstr>Special Considerations in School Counseling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 School Counseling</dc:title>
  <dc:creator>Lynn</dc:creator>
  <cp:lastModifiedBy>Gene Bailey</cp:lastModifiedBy>
  <cp:revision>71</cp:revision>
  <dcterms:created xsi:type="dcterms:W3CDTF">2017-07-31T14:39:18Z</dcterms:created>
  <dcterms:modified xsi:type="dcterms:W3CDTF">2017-12-21T14:46:06Z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52953700</vt:r8>
  </property>
</Properties>
</file>