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4" r:id="rId2"/>
    <p:sldId id="322" r:id="rId3"/>
    <p:sldId id="323" r:id="rId4"/>
    <p:sldId id="265" r:id="rId5"/>
    <p:sldId id="271" r:id="rId6"/>
    <p:sldId id="297" r:id="rId7"/>
    <p:sldId id="272" r:id="rId8"/>
    <p:sldId id="273" r:id="rId9"/>
    <p:sldId id="298" r:id="rId10"/>
    <p:sldId id="299" r:id="rId11"/>
    <p:sldId id="300" r:id="rId12"/>
    <p:sldId id="314" r:id="rId13"/>
    <p:sldId id="301" r:id="rId14"/>
    <p:sldId id="302" r:id="rId15"/>
    <p:sldId id="303" r:id="rId16"/>
    <p:sldId id="315" r:id="rId17"/>
    <p:sldId id="316" r:id="rId18"/>
    <p:sldId id="304" r:id="rId19"/>
    <p:sldId id="317" r:id="rId20"/>
    <p:sldId id="318" r:id="rId21"/>
    <p:sldId id="305" r:id="rId22"/>
    <p:sldId id="319" r:id="rId23"/>
    <p:sldId id="306" r:id="rId24"/>
    <p:sldId id="307" r:id="rId25"/>
    <p:sldId id="320" r:id="rId26"/>
    <p:sldId id="308" r:id="rId27"/>
    <p:sldId id="309" r:id="rId28"/>
    <p:sldId id="321" r:id="rId29"/>
    <p:sldId id="310" r:id="rId30"/>
    <p:sldId id="311" r:id="rId31"/>
    <p:sldId id="324" r:id="rId32"/>
    <p:sldId id="312" r:id="rId33"/>
    <p:sldId id="31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FC096-D7FB-483C-A9FC-1AEEB1E22532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DB0A9-0096-41BE-8E0D-7EC02E13BD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72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98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85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2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43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25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87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87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8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86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7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405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26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45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83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97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06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56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126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38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740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68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887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905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96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89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47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5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6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2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8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2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9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3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3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3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8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3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6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457200"/>
            <a:ext cx="5181600" cy="3276600"/>
          </a:xfrm>
        </p:spPr>
        <p:txBody>
          <a:bodyPr>
            <a:noAutofit/>
          </a:bodyPr>
          <a:lstStyle/>
          <a:p>
            <a:r>
              <a:rPr lang="en-US" sz="3600" b="1" dirty="0"/>
              <a:t>Chapter </a:t>
            </a:r>
            <a:r>
              <a:rPr lang="en-US" sz="3600" b="1" dirty="0" smtClean="0"/>
              <a:t>8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“Who </a:t>
            </a:r>
            <a:r>
              <a:rPr lang="en-US" sz="3600" b="1" dirty="0" smtClean="0"/>
              <a:t>Am I?”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Unique Issues for Multiracial Youth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3311" y="3657600"/>
            <a:ext cx="5519358" cy="1219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Laura R. Haddock</a:t>
            </a:r>
          </a:p>
          <a:p>
            <a:r>
              <a:rPr lang="en-US" dirty="0">
                <a:solidFill>
                  <a:schemeClr val="tx1"/>
                </a:solidFill>
              </a:rPr>
              <a:t>Jeannie Falkner</a:t>
            </a:r>
          </a:p>
        </p:txBody>
      </p:sp>
      <p:pic>
        <p:nvPicPr>
          <p:cNvPr id="10" name="Picture 9" descr="C:\Users\mhaley\AppData\Local\Microsoft\Windows\Temporary Internet Files\Content.Outlook\ZOU6SXFO\CapuzziYouthatRisk7ePowerpoint Crop 2 with type.jpg">
            <a:extLst>
              <a:ext uri="{FF2B5EF4-FFF2-40B4-BE49-F238E27FC236}">
                <a16:creationId xmlns="" xmlns:a16="http://schemas.microsoft.com/office/drawing/2014/main" id="{E986CBD2-07B3-49DA-AC38-0906E25F3F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3" y="276354"/>
            <a:ext cx="318135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39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Multiracial Youth and Their </a:t>
            </a:r>
            <a:br>
              <a:rPr lang="en-US" sz="3600" b="1" dirty="0"/>
            </a:br>
            <a:r>
              <a:rPr lang="en-US" sz="3600" b="1" dirty="0"/>
              <a:t>            Families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greater the difference in cultural background between spouses or </a:t>
            </a:r>
            <a:r>
              <a:rPr lang="en-US" sz="2400" dirty="0" smtClean="0">
                <a:solidFill>
                  <a:schemeClr val="tx1"/>
                </a:solidFill>
              </a:rPr>
              <a:t>partners, </a:t>
            </a:r>
            <a:r>
              <a:rPr lang="en-US" sz="2400" dirty="0">
                <a:solidFill>
                  <a:schemeClr val="tx1"/>
                </a:solidFill>
              </a:rPr>
              <a:t>the more difficulty the family has </a:t>
            </a:r>
            <a:r>
              <a:rPr lang="en-US" sz="2400" dirty="0" smtClean="0">
                <a:solidFill>
                  <a:schemeClr val="tx1"/>
                </a:solidFill>
              </a:rPr>
              <a:t>transmitting a </a:t>
            </a:r>
            <a:r>
              <a:rPr lang="en-US" sz="2400" dirty="0">
                <a:solidFill>
                  <a:schemeClr val="tx1"/>
                </a:solidFill>
              </a:rPr>
              <a:t>cultural heritage.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Immigrant families and youth experience physical, social, and cultural changes that may put </a:t>
            </a:r>
            <a:r>
              <a:rPr lang="en-US" sz="2600" dirty="0" smtClean="0">
                <a:solidFill>
                  <a:schemeClr val="tx1"/>
                </a:solidFill>
              </a:rPr>
              <a:t>the youth </a:t>
            </a:r>
            <a:r>
              <a:rPr lang="en-US" sz="2600" dirty="0">
                <a:solidFill>
                  <a:schemeClr val="tx1"/>
                </a:solidFill>
              </a:rPr>
              <a:t>at risk for physical or mental disorders.</a:t>
            </a:r>
            <a:endParaRPr lang="en-US" sz="26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6AE71CE4-79D4-463A-9005-AB4B6D4502B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81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Academic and Behavioral </a:t>
            </a:r>
            <a:br>
              <a:rPr lang="en-US" sz="3600" b="1" dirty="0"/>
            </a:br>
            <a:r>
              <a:rPr lang="en-US" sz="3600" b="1" dirty="0"/>
              <a:t>            Problems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Racial and ethnic identity issues are generally not the presenting problem in a school setting.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Students instead will be referred to counselors for reasons that include poor academic achievement, off-task behavior, poor social skills, social isolation, negative attitudes, aggressive behavior, sadness and depression, interfamilial conflicts, or acting-out behaviors.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BC8BE504-22D4-4ADB-A9E8-38701DDC47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41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Academic and Behavioral    </a:t>
            </a:r>
            <a:br>
              <a:rPr lang="en-US" sz="3600" b="1" dirty="0"/>
            </a:br>
            <a:r>
              <a:rPr lang="en-US" sz="3600" b="1" dirty="0"/>
              <a:t>            Problems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Because the cultural context of the U.S. school system continues to be approached through the lens of </a:t>
            </a:r>
            <a:r>
              <a:rPr lang="en-US" sz="2400" dirty="0" smtClean="0">
                <a:solidFill>
                  <a:schemeClr val="tx1"/>
                </a:solidFill>
              </a:rPr>
              <a:t>the Caucasian </a:t>
            </a:r>
            <a:r>
              <a:rPr lang="en-US" sz="2400" dirty="0">
                <a:solidFill>
                  <a:schemeClr val="tx1"/>
                </a:solidFill>
              </a:rPr>
              <a:t>middle class, behaviors that are adaptive according to a child’s culture may appear maladaptive within the school context.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A49B7970-A60D-457F-BD08-61C834C06E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55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Ethnic Identity and Self-Esteem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/>
                </a:solidFill>
              </a:rPr>
              <a:t>Identity</a:t>
            </a:r>
            <a:r>
              <a:rPr lang="en-US" sz="2400" dirty="0">
                <a:solidFill>
                  <a:schemeClr val="tx1"/>
                </a:solidFill>
              </a:rPr>
              <a:t> refers to the self in relation to one’s relationship with others.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Group self-esteem focuses on one’s feeling about being a member of a group.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Cultures vary in their orientation toward identity.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Individualism vs. collectivism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Disidentification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56EB18A8-D852-400C-8CF3-534596E608C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247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Education and Career Goals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One area of concern for the multiracial minority youth can be the discrepancy between </a:t>
            </a:r>
            <a:r>
              <a:rPr lang="en-US" sz="2400" dirty="0" smtClean="0">
                <a:solidFill>
                  <a:schemeClr val="tx1"/>
                </a:solidFill>
              </a:rPr>
              <a:t>his or her </a:t>
            </a:r>
            <a:r>
              <a:rPr lang="en-US" sz="2400" dirty="0">
                <a:solidFill>
                  <a:schemeClr val="tx1"/>
                </a:solidFill>
              </a:rPr>
              <a:t>cultural values and occupational standards encouraged in the U.S. school system.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Racial bias and stereotyping may affect the educational and career choices of minority youth.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Minority youth also experience inordinately high </a:t>
            </a:r>
            <a:r>
              <a:rPr lang="en-US" sz="2400" dirty="0" smtClean="0">
                <a:solidFill>
                  <a:schemeClr val="tx1"/>
                </a:solidFill>
              </a:rPr>
              <a:t>rates of dropout from </a:t>
            </a:r>
            <a:r>
              <a:rPr lang="en-US" sz="2400" dirty="0">
                <a:solidFill>
                  <a:schemeClr val="tx1"/>
                </a:solidFill>
              </a:rPr>
              <a:t>school.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8730E10E-0A72-48B4-A6DC-3028FAABAC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565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</a:t>
            </a:r>
            <a:r>
              <a:rPr lang="en-US" sz="3200" b="1" dirty="0"/>
              <a:t>Development and </a:t>
            </a:r>
            <a:r>
              <a:rPr lang="en-US" sz="3200" b="1" dirty="0" smtClean="0"/>
              <a:t>the Role </a:t>
            </a:r>
            <a:r>
              <a:rPr lang="en-US" sz="3200" b="1" dirty="0"/>
              <a:t>of Biracial</a:t>
            </a:r>
            <a:br>
              <a:rPr lang="en-US" sz="3200" b="1" dirty="0"/>
            </a:br>
            <a:r>
              <a:rPr lang="en-US" sz="3200" b="1" dirty="0"/>
              <a:t>            </a:t>
            </a:r>
            <a:r>
              <a:rPr lang="en-US" sz="3200" b="1" dirty="0" smtClean="0"/>
              <a:t> and </a:t>
            </a:r>
            <a:r>
              <a:rPr lang="en-US" sz="3200" b="1" dirty="0"/>
              <a:t>Multiracial Identity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The process for successful identity formation is paramount in the understanding of human behavior as individuals achieve integration of physical, social, and cognitive factors into a sense of self-hood, self-worth, and emotional security.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9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Racial and ethnic identity development models provide practitioners with a framework for understanding the psychological development of ethnic minorities as they exist with the majority population. </a:t>
            </a:r>
            <a:endParaRPr lang="en-US" sz="26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22B06102-4213-4CB8-BE1A-F571816B69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462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</a:t>
            </a:r>
            <a:r>
              <a:rPr lang="en-US" sz="3200" b="1" dirty="0"/>
              <a:t>Development and </a:t>
            </a:r>
            <a:r>
              <a:rPr lang="en-US" sz="3200" b="1" dirty="0" smtClean="0"/>
              <a:t>the Role </a:t>
            </a:r>
            <a:r>
              <a:rPr lang="en-US" sz="3200" b="1" dirty="0"/>
              <a:t>of Biracial</a:t>
            </a:r>
            <a:br>
              <a:rPr lang="en-US" sz="3200" b="1" dirty="0"/>
            </a:br>
            <a:r>
              <a:rPr lang="en-US" sz="3200" b="1" dirty="0"/>
              <a:t>            </a:t>
            </a:r>
            <a:r>
              <a:rPr lang="en-US" sz="3200" b="1" dirty="0" smtClean="0"/>
              <a:t> and </a:t>
            </a:r>
            <a:r>
              <a:rPr lang="en-US" sz="3200" b="1" dirty="0"/>
              <a:t>Multiracial Identity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W. E. Cross’s original 1971 hierarchical model of racial identity for African </a:t>
            </a:r>
            <a:r>
              <a:rPr lang="en-US" sz="2400" dirty="0" smtClean="0">
                <a:solidFill>
                  <a:schemeClr val="tx1"/>
                </a:solidFill>
              </a:rPr>
              <a:t>Americans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Kerwin and Ponterotto’s (2009) biracial model contains seven stages and is based on empirical research that builds on previous models of biracial identity development.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D11AF4C6-AA4A-49B6-A929-00E7229FB0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102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</a:t>
            </a:r>
            <a:r>
              <a:rPr lang="en-US" sz="3200" b="1" dirty="0"/>
              <a:t>Development and </a:t>
            </a:r>
            <a:r>
              <a:rPr lang="en-US" sz="3200" b="1" dirty="0" smtClean="0"/>
              <a:t>the Role </a:t>
            </a:r>
            <a:r>
              <a:rPr lang="en-US" sz="3200" b="1" dirty="0"/>
              <a:t>of Biracial</a:t>
            </a:r>
            <a:br>
              <a:rPr lang="en-US" sz="3200" b="1" dirty="0"/>
            </a:br>
            <a:r>
              <a:rPr lang="en-US" sz="3200" b="1" dirty="0"/>
              <a:t>            </a:t>
            </a:r>
            <a:r>
              <a:rPr lang="en-US" sz="3200" b="1" dirty="0" smtClean="0"/>
              <a:t> and </a:t>
            </a:r>
            <a:r>
              <a:rPr lang="en-US" sz="3200" b="1" dirty="0"/>
              <a:t>Multiracial Identity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Root’s (1996) model differs from the more prescriptive paradigms in that more flexibility is allowed within the </a:t>
            </a:r>
            <a:r>
              <a:rPr lang="en-US" sz="2400" dirty="0" smtClean="0">
                <a:solidFill>
                  <a:schemeClr val="tx1"/>
                </a:solidFill>
              </a:rPr>
              <a:t>process. It identifies </a:t>
            </a:r>
            <a:r>
              <a:rPr lang="en-US" sz="2400" dirty="0">
                <a:solidFill>
                  <a:schemeClr val="tx1"/>
                </a:solidFill>
              </a:rPr>
              <a:t>four specific paths from which successful multiracial identify formation may proceed.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Poston’s (1990) model attests that any model based on integrating only one racial identity is not salient to biracial identity.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ED14C6CB-5CDF-4B91-8A6B-7B1AAF09FC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250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A Culturally Appropriate </a:t>
            </a:r>
            <a:br>
              <a:rPr lang="en-US" sz="3600" b="1" dirty="0"/>
            </a:br>
            <a:r>
              <a:rPr lang="en-US" sz="3600" b="1" dirty="0"/>
              <a:t>                  Counseling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Case Study: Simone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Simone is exploring who she is, questioning authority, expanding her friends beyond the comfortable community of her childhood, and not maximizing her academic abilities.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84F21134-6313-4104-8634-55A96DAC28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379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A Culturally Appropriate </a:t>
            </a:r>
            <a:br>
              <a:rPr lang="en-US" sz="3600" b="1" dirty="0"/>
            </a:br>
            <a:r>
              <a:rPr lang="en-US" sz="3600" b="1" dirty="0"/>
              <a:t>                  Counseling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Case Study: Simone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Because there are few biracial role models with whom </a:t>
            </a:r>
            <a:r>
              <a:rPr lang="en-US" sz="2400" dirty="0" smtClean="0">
                <a:solidFill>
                  <a:schemeClr val="tx1"/>
                </a:solidFill>
              </a:rPr>
              <a:t>she can </a:t>
            </a:r>
            <a:r>
              <a:rPr lang="en-US" sz="2400" dirty="0">
                <a:solidFill>
                  <a:schemeClr val="tx1"/>
                </a:solidFill>
              </a:rPr>
              <a:t>identify, Simone may feel that her particular expression of self is not valued.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It is likely that this sense of devaluation, in the larger culture, will affect Simone’s view of herself and her academic achievement.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56C0F3AF-1EFA-478D-AA66-3D70E2E990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976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U.S. </a:t>
            </a:r>
            <a:r>
              <a:rPr lang="en-US" sz="2400" dirty="0" smtClean="0">
                <a:solidFill>
                  <a:schemeClr val="tx1"/>
                </a:solidFill>
              </a:rPr>
              <a:t>population </a:t>
            </a:r>
            <a:r>
              <a:rPr lang="en-US" sz="2400" dirty="0">
                <a:solidFill>
                  <a:schemeClr val="tx1"/>
                </a:solidFill>
              </a:rPr>
              <a:t>has witnessed considerable social, cultural, and demographic changes in recent decades.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U.S. history is full of stories of immigration. As a result, the </a:t>
            </a:r>
            <a:r>
              <a:rPr lang="en-US" sz="2400" dirty="0" smtClean="0">
                <a:solidFill>
                  <a:schemeClr val="tx1"/>
                </a:solidFill>
              </a:rPr>
              <a:t>United States </a:t>
            </a:r>
            <a:r>
              <a:rPr lang="en-US" sz="2400" dirty="0">
                <a:solidFill>
                  <a:schemeClr val="tx1"/>
                </a:solidFill>
              </a:rPr>
              <a:t>is </a:t>
            </a:r>
            <a:r>
              <a:rPr lang="en-US" sz="2400" dirty="0" smtClean="0">
                <a:solidFill>
                  <a:schemeClr val="tx1"/>
                </a:solidFill>
              </a:rPr>
              <a:t>filled with a </a:t>
            </a:r>
            <a:r>
              <a:rPr lang="en-US" sz="2400" dirty="0">
                <a:solidFill>
                  <a:schemeClr val="tx1"/>
                </a:solidFill>
              </a:rPr>
              <a:t>mosaic of races and nationalities.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ECAEB093-11A9-4C92-AA1B-617C74AB0EB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242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A Culturally Appropriate </a:t>
            </a:r>
            <a:br>
              <a:rPr lang="en-US" sz="3600" b="1" dirty="0"/>
            </a:br>
            <a:r>
              <a:rPr lang="en-US" sz="3600" b="1" dirty="0"/>
              <a:t>                  Counseling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Case Study: Simone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There is no one model or pattern for conducting counseling with multiracial youth.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Simone could benefit from exploring her sense of identity related to racial identity development.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Deliberate selection of counseling styles and approaches must be carefully considered to enhance outcomes.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5E501411-EF53-426D-9078-83028C27A1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9190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Because every youth is different, each with a unique personality and character traits, counselors must find a way to respond to and support each individual.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Meeting </a:t>
            </a:r>
            <a:r>
              <a:rPr lang="en-US" sz="2400" dirty="0" smtClean="0">
                <a:solidFill>
                  <a:schemeClr val="tx1"/>
                </a:solidFill>
              </a:rPr>
              <a:t>clients </a:t>
            </a:r>
            <a:r>
              <a:rPr lang="en-US" sz="2400" dirty="0">
                <a:solidFill>
                  <a:schemeClr val="tx1"/>
                </a:solidFill>
              </a:rPr>
              <a:t>where they are and taking the time to </a:t>
            </a:r>
            <a:r>
              <a:rPr lang="en-US" sz="2400" dirty="0" smtClean="0">
                <a:solidFill>
                  <a:schemeClr val="tx1"/>
                </a:solidFill>
              </a:rPr>
              <a:t>learn clients’ </a:t>
            </a:r>
            <a:r>
              <a:rPr lang="en-US" sz="2400" dirty="0">
                <a:solidFill>
                  <a:schemeClr val="tx1"/>
                </a:solidFill>
              </a:rPr>
              <a:t>own </a:t>
            </a:r>
            <a:r>
              <a:rPr lang="en-US" sz="2400" dirty="0" smtClean="0">
                <a:solidFill>
                  <a:schemeClr val="tx1"/>
                </a:solidFill>
              </a:rPr>
              <a:t>self-perceptions </a:t>
            </a:r>
            <a:r>
              <a:rPr lang="en-US" sz="2400" dirty="0">
                <a:solidFill>
                  <a:schemeClr val="tx1"/>
                </a:solidFill>
              </a:rPr>
              <a:t>of </a:t>
            </a:r>
            <a:r>
              <a:rPr lang="en-US" sz="2400" dirty="0" smtClean="0">
                <a:solidFill>
                  <a:schemeClr val="tx1"/>
                </a:solidFill>
              </a:rPr>
              <a:t>racial </a:t>
            </a:r>
            <a:r>
              <a:rPr lang="en-US" sz="2400" dirty="0">
                <a:solidFill>
                  <a:schemeClr val="tx1"/>
                </a:solidFill>
              </a:rPr>
              <a:t>and heritage identity is a critical starting place for culturally sensitive clinical work.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87910436-6187-4A41-AB73-C037A4E92D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949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Encouraging affirmative </a:t>
            </a:r>
            <a:r>
              <a:rPr lang="en-US" sz="2400" dirty="0" smtClean="0">
                <a:solidFill>
                  <a:schemeClr val="tx1"/>
                </a:solidFill>
              </a:rPr>
              <a:t>multiple-heritage </a:t>
            </a:r>
            <a:r>
              <a:rPr lang="en-US" sz="2400" dirty="0">
                <a:solidFill>
                  <a:schemeClr val="tx1"/>
                </a:solidFill>
              </a:rPr>
              <a:t>identity formation is paramount.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Education on issues such </a:t>
            </a:r>
            <a:r>
              <a:rPr lang="en-US" sz="2400" dirty="0" smtClean="0">
                <a:solidFill>
                  <a:schemeClr val="tx1"/>
                </a:solidFill>
              </a:rPr>
              <a:t>as </a:t>
            </a:r>
            <a:r>
              <a:rPr lang="en-US" sz="2400" dirty="0">
                <a:solidFill>
                  <a:schemeClr val="tx1"/>
                </a:solidFill>
              </a:rPr>
              <a:t>hope, optimism, and communication skills has the potential to be of great benefit.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F9260B2D-8224-4DAF-9859-9DB358FB4C3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12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</a:rPr>
              <a:t>Family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Because of the impact of factors within the home on a child’s identity development, prevention efforts focused on involving parents and families are critical.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9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Prenatal and health care programs</a:t>
            </a:r>
          </a:p>
          <a:p>
            <a:pPr algn="l"/>
            <a:endParaRPr lang="en-US" sz="9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Social advocacy</a:t>
            </a:r>
          </a:p>
          <a:p>
            <a:pPr algn="l"/>
            <a:endParaRPr lang="en-US" sz="9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Facilitating a narrative that integrates both parents’ racial and ethnic parenting styles and </a:t>
            </a:r>
            <a:r>
              <a:rPr lang="en-US" sz="2600" dirty="0" smtClean="0">
                <a:solidFill>
                  <a:schemeClr val="tx1"/>
                </a:solidFill>
              </a:rPr>
              <a:t>rituals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E06AA9F2-EA94-4769-9AB8-354A75AA63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749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School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Protective factors include a strong support network of primary and extended family, teachers, mentors, counselors, and other </a:t>
            </a:r>
            <a:r>
              <a:rPr lang="en-US" sz="2400" dirty="0" smtClean="0">
                <a:solidFill>
                  <a:schemeClr val="tx1"/>
                </a:solidFill>
              </a:rPr>
              <a:t>competent and </a:t>
            </a:r>
            <a:r>
              <a:rPr lang="en-US" sz="2400" dirty="0">
                <a:solidFill>
                  <a:schemeClr val="tx1"/>
                </a:solidFill>
              </a:rPr>
              <a:t>committed adults.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9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Prevention in school begins with comprehensive preschools, compensatory programs, and </a:t>
            </a:r>
            <a:r>
              <a:rPr lang="en-US" sz="2600" dirty="0" smtClean="0">
                <a:solidFill>
                  <a:schemeClr val="tx1"/>
                </a:solidFill>
              </a:rPr>
              <a:t>before- </a:t>
            </a:r>
            <a:r>
              <a:rPr lang="en-US" sz="2600" dirty="0">
                <a:solidFill>
                  <a:schemeClr val="tx1"/>
                </a:solidFill>
              </a:rPr>
              <a:t>and </a:t>
            </a:r>
            <a:r>
              <a:rPr lang="en-US" sz="2600" dirty="0" smtClean="0">
                <a:solidFill>
                  <a:schemeClr val="tx1"/>
                </a:solidFill>
              </a:rPr>
              <a:t>afterschool </a:t>
            </a:r>
            <a:r>
              <a:rPr lang="en-US" sz="2600" dirty="0">
                <a:solidFill>
                  <a:schemeClr val="tx1"/>
                </a:solidFill>
              </a:rPr>
              <a:t>programs.</a:t>
            </a:r>
            <a:endParaRPr lang="en-US" sz="26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44470708-D278-4560-9441-0892246F5FB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587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</a:rPr>
              <a:t>School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Additional protective factors for racially diverse youth include </a:t>
            </a:r>
            <a:r>
              <a:rPr lang="en-US" sz="2600" dirty="0" smtClean="0">
                <a:solidFill>
                  <a:schemeClr val="tx1"/>
                </a:solidFill>
              </a:rPr>
              <a:t>providing </a:t>
            </a:r>
            <a:r>
              <a:rPr lang="en-US" sz="2600" dirty="0">
                <a:solidFill>
                  <a:schemeClr val="tx1"/>
                </a:solidFill>
              </a:rPr>
              <a:t>teachers and parents with resources, such as a reading list to help families understand biracial issues; inviting multiracial community role models as speakers; and creating an open dialogue among students, teachers, and administrators on the value of cultural diversity.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337E45A8-3C39-4068-804C-7365AF7C892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833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Community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target here is not individuals or even groups of individuals but the norms, structures, and practices of organizations, communities, society, and the nation.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7CBA6063-E379-459B-8754-3BDBC0548B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809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Social Media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Martin (2008) </a:t>
            </a:r>
            <a:r>
              <a:rPr lang="en-US" sz="2400" dirty="0" smtClean="0">
                <a:solidFill>
                  <a:schemeClr val="tx1"/>
                </a:solidFill>
              </a:rPr>
              <a:t>suggested </a:t>
            </a:r>
            <a:r>
              <a:rPr lang="en-US" sz="2400" dirty="0">
                <a:solidFill>
                  <a:schemeClr val="tx1"/>
                </a:solidFill>
              </a:rPr>
              <a:t>that social media plays an influential role in promoting both positive and negative racial images.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large part of this generation’s social and emotional development is occurring </a:t>
            </a:r>
            <a:r>
              <a:rPr lang="en-US" sz="2400" dirty="0" smtClean="0">
                <a:solidFill>
                  <a:schemeClr val="tx1"/>
                </a:solidFill>
              </a:rPr>
              <a:t>on </a:t>
            </a: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internet </a:t>
            </a:r>
            <a:r>
              <a:rPr lang="en-US" sz="2400" dirty="0">
                <a:solidFill>
                  <a:schemeClr val="tx1"/>
                </a:solidFill>
              </a:rPr>
              <a:t>and on cell phones.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AA586486-7FFD-416E-B544-6AC62EF806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445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Social Media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Images of popular biracial and multiracial pop culture celebrities may provide role models and defy stereotypes.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Websites </a:t>
            </a:r>
            <a:r>
              <a:rPr lang="en-US" sz="2400" dirty="0">
                <a:solidFill>
                  <a:schemeClr val="tx1"/>
                </a:solidFill>
              </a:rPr>
              <a:t>for volunteer </a:t>
            </a:r>
            <a:r>
              <a:rPr lang="en-US" sz="2400" dirty="0" smtClean="0">
                <a:solidFill>
                  <a:schemeClr val="tx1"/>
                </a:solidFill>
              </a:rPr>
              <a:t>organizations </a:t>
            </a:r>
            <a:r>
              <a:rPr lang="en-US" sz="2400" dirty="0">
                <a:solidFill>
                  <a:schemeClr val="tx1"/>
                </a:solidFill>
              </a:rPr>
              <a:t>such as MAVIN offer the multiracial youth support, information, and educational resources.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DF83A290-DBD4-42EF-AB5F-C7FDF66107C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334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Clinical Intervention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</a:rPr>
              <a:t>Individual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multifaceted approach should begin with the counselor’s self-assessment of any biases </a:t>
            </a:r>
            <a:r>
              <a:rPr lang="en-US" sz="2400" dirty="0" smtClean="0">
                <a:solidFill>
                  <a:schemeClr val="tx1"/>
                </a:solidFill>
              </a:rPr>
              <a:t>he or she </a:t>
            </a:r>
            <a:r>
              <a:rPr lang="en-US" sz="2400" dirty="0">
                <a:solidFill>
                  <a:schemeClr val="tx1"/>
                </a:solidFill>
              </a:rPr>
              <a:t>may have in counseling multiracial youth.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counselor will want to pay close attention to the phenomenological experience, including clients’ perceptions of and attitudes toward their racial identity and that of their peers.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5606A06A-E85C-41F9-A0FF-63EBF152957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7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history of racist policy toward people of color in the </a:t>
            </a:r>
            <a:r>
              <a:rPr lang="en-US" sz="2400" dirty="0" smtClean="0">
                <a:solidFill>
                  <a:schemeClr val="tx1"/>
                </a:solidFill>
              </a:rPr>
              <a:t>United States </a:t>
            </a:r>
            <a:r>
              <a:rPr lang="en-US" sz="2400" dirty="0">
                <a:solidFill>
                  <a:schemeClr val="tx1"/>
                </a:solidFill>
              </a:rPr>
              <a:t>continues to create challenges for biracial and multiracial youth today, especially those whose ancestors include people of color.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427ED658-87C7-4CC5-B681-190C581B19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44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Clinical Intervention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Family</a:t>
            </a:r>
          </a:p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Because expectations regarding child behavior and accepted methods of discipline are frequently defined by culture, cultural appropriateness is critical to </a:t>
            </a:r>
            <a:r>
              <a:rPr lang="en-US" sz="2400" dirty="0" smtClean="0">
                <a:solidFill>
                  <a:schemeClr val="tx1"/>
                </a:solidFill>
              </a:rPr>
              <a:t>success in working </a:t>
            </a:r>
            <a:r>
              <a:rPr lang="en-US" sz="2400" dirty="0">
                <a:solidFill>
                  <a:schemeClr val="tx1"/>
                </a:solidFill>
              </a:rPr>
              <a:t>with multicultural families.</a:t>
            </a:r>
          </a:p>
          <a:p>
            <a:pPr algn="l"/>
            <a:r>
              <a:rPr lang="en-US" sz="9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215B0C95-80E0-412E-B615-85D0766E33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950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Clinical Intervention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Family</a:t>
            </a:r>
          </a:p>
          <a:p>
            <a:pPr algn="l"/>
            <a:r>
              <a:rPr lang="en-US" sz="900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Having the parents of the multiracial youth openly discuss the differences in </a:t>
            </a:r>
            <a:r>
              <a:rPr lang="en-US" sz="2400" dirty="0" smtClean="0">
                <a:solidFill>
                  <a:schemeClr val="tx1"/>
                </a:solidFill>
              </a:rPr>
              <a:t>their parenting </a:t>
            </a:r>
            <a:r>
              <a:rPr lang="en-US" sz="2400" dirty="0">
                <a:solidFill>
                  <a:schemeClr val="tx1"/>
                </a:solidFill>
              </a:rPr>
              <a:t>styles and advocating for a respectful dialogue and exploration of the commonalities build a framework for positive biracial parenting skills.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89886AD6-AA51-4875-9C90-A343F5C2B0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380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Clinical Intervention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School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Without a doubt, emphasis on academic success is critical for school counselors of racial and ethnic minority children.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These teens may lack role models related to completing a high school education, pursuing higher education, or considering associated career opportunities. </a:t>
            </a:r>
            <a:endParaRPr lang="en-US" sz="26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56D028AD-62D6-4450-B084-E4F58C8BA9A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52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Clinical Intervention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Community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For ethnic and minority youth, a connection with their community is important </a:t>
            </a:r>
            <a:r>
              <a:rPr lang="en-US" sz="2400" dirty="0" smtClean="0">
                <a:solidFill>
                  <a:schemeClr val="tx1"/>
                </a:solidFill>
              </a:rPr>
              <a:t>in fostering </a:t>
            </a:r>
            <a:r>
              <a:rPr lang="en-US" sz="2400" dirty="0">
                <a:solidFill>
                  <a:schemeClr val="tx1"/>
                </a:solidFill>
              </a:rPr>
              <a:t>a sense of belonging.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community also has an opportunity to offer tools for healthy development, such as role modeling, encouragement, and </a:t>
            </a:r>
            <a:r>
              <a:rPr lang="en-US" sz="2400" dirty="0" smtClean="0">
                <a:solidFill>
                  <a:schemeClr val="tx1"/>
                </a:solidFill>
              </a:rPr>
              <a:t>the provision </a:t>
            </a:r>
            <a:r>
              <a:rPr lang="en-US" sz="2400" dirty="0">
                <a:solidFill>
                  <a:schemeClr val="tx1"/>
                </a:solidFill>
              </a:rPr>
              <a:t>of basic needs.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5BDB56A6-E30D-49D4-A2E3-CDE603D0EE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6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 Problem Definition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i="1" dirty="0">
                <a:solidFill>
                  <a:schemeClr val="tx1"/>
                </a:solidFill>
              </a:rPr>
              <a:t>Racial </a:t>
            </a:r>
            <a:r>
              <a:rPr lang="en-US" sz="2400" i="1" dirty="0" smtClean="0">
                <a:solidFill>
                  <a:schemeClr val="tx1"/>
                </a:solidFill>
              </a:rPr>
              <a:t>identity </a:t>
            </a:r>
            <a:r>
              <a:rPr lang="en-US" sz="2400" dirty="0">
                <a:solidFill>
                  <a:schemeClr val="tx1"/>
                </a:solidFill>
              </a:rPr>
              <a:t>refers to a collective identity based on perceived membership </a:t>
            </a:r>
            <a:r>
              <a:rPr lang="en-US" sz="2400" dirty="0" smtClean="0">
                <a:solidFill>
                  <a:schemeClr val="tx1"/>
                </a:solidFill>
              </a:rPr>
              <a:t>in </a:t>
            </a:r>
            <a:r>
              <a:rPr lang="en-US" sz="2400" dirty="0">
                <a:solidFill>
                  <a:schemeClr val="tx1"/>
                </a:solidFill>
              </a:rPr>
              <a:t>a group that shares cultural traditions and racial group membership.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Every individual is born into and influenced by his or her cultural context, which includes existing beliefs, values, rules, roles, and family practices. 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5B09F2A3-3B87-43CE-AEB6-7F95F3CCB6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20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 Problem Definition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Identifying youth only by </a:t>
            </a:r>
            <a:r>
              <a:rPr lang="en-US" sz="2400" dirty="0" smtClean="0">
                <a:solidFill>
                  <a:schemeClr val="tx1"/>
                </a:solidFill>
              </a:rPr>
              <a:t>their racial </a:t>
            </a:r>
            <a:r>
              <a:rPr lang="en-US" sz="2400" dirty="0">
                <a:solidFill>
                  <a:schemeClr val="tx1"/>
                </a:solidFill>
              </a:rPr>
              <a:t>and ethnic heritage does not honor the intersectionality of race, gender, sexual orientation, and social </a:t>
            </a:r>
            <a:r>
              <a:rPr lang="en-US" sz="2400" dirty="0" smtClean="0">
                <a:solidFill>
                  <a:schemeClr val="tx1"/>
                </a:solidFill>
              </a:rPr>
              <a:t>class, </a:t>
            </a:r>
            <a:r>
              <a:rPr lang="en-US" sz="2400" dirty="0">
                <a:solidFill>
                  <a:schemeClr val="tx1"/>
                </a:solidFill>
              </a:rPr>
              <a:t>which compound the complexity of identity.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To </a:t>
            </a:r>
            <a:r>
              <a:rPr lang="en-US" sz="2400" dirty="0">
                <a:solidFill>
                  <a:schemeClr val="tx1"/>
                </a:solidFill>
              </a:rPr>
              <a:t>appreciate the world of biracial and multiracial youth, counselors must first deconstruct their potentially ethnocentric </a:t>
            </a:r>
            <a:r>
              <a:rPr lang="en-US" sz="2400" dirty="0" smtClean="0">
                <a:solidFill>
                  <a:schemeClr val="tx1"/>
                </a:solidFill>
              </a:rPr>
              <a:t>lenses.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44738DE6-FE70-405E-8E4A-4200F94CBDD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03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 Problem Definition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According to Fisher, Reynolds, Hsu, Barnes, and Tyler (2014), more than 7 million people in the United States identify as being more than one race.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multiple-heritage </a:t>
            </a:r>
            <a:r>
              <a:rPr lang="en-US" sz="2400" dirty="0">
                <a:solidFill>
                  <a:schemeClr val="tx1"/>
                </a:solidFill>
              </a:rPr>
              <a:t>(i.e., multiracial, biracial) population has been identified by the U.S. Census Bureau (2015) as the fastest growing population in the United States.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E1F52A1F-9120-4EF1-B9FA-8FBCE09072C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13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 Biracial and Multiracial Youth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A Sociocultural Perspective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Racial and ethnic minority youth undergo a socialization that includes learning to adapt to the external pressures of the dominant culture.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Poverty, unemployment, exposure to crime and violence, discrimination, and inadequate health care are just some of the environmental issues facing minority youth.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D126D6C6-6B96-4B2F-B380-AA007814EE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23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 Problem Definition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A Sociocultural Perspective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These contextualized factors compound the difficulties </a:t>
            </a:r>
            <a:r>
              <a:rPr lang="en-US" sz="2400" dirty="0" smtClean="0">
                <a:solidFill>
                  <a:schemeClr val="tx1"/>
                </a:solidFill>
              </a:rPr>
              <a:t>of multiracial </a:t>
            </a:r>
            <a:r>
              <a:rPr lang="en-US" sz="2400" dirty="0">
                <a:solidFill>
                  <a:schemeClr val="tx1"/>
                </a:solidFill>
              </a:rPr>
              <a:t>minority youth as they strive to adapt to their environment.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youth of today have a view of the world </a:t>
            </a:r>
            <a:r>
              <a:rPr lang="en-US" sz="2400" dirty="0" smtClean="0">
                <a:solidFill>
                  <a:schemeClr val="tx1"/>
                </a:solidFill>
              </a:rPr>
              <a:t>that profoundly </a:t>
            </a:r>
            <a:r>
              <a:rPr lang="en-US" sz="2400" dirty="0">
                <a:solidFill>
                  <a:schemeClr val="tx1"/>
                </a:solidFill>
              </a:rPr>
              <a:t>transcends indigenous culture and develops from the complex social, political, economic, and educational interactions of our time.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A5097D09-7B32-4160-B5D3-428427E465D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146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Multiracial Youth and Their </a:t>
            </a:r>
            <a:br>
              <a:rPr lang="en-US" sz="3600" b="1" dirty="0"/>
            </a:br>
            <a:r>
              <a:rPr lang="en-US" sz="3600" b="1" dirty="0"/>
              <a:t>            Families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828800"/>
            <a:ext cx="6934200" cy="3886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role of ethnicity in the life of the multiracial youth is affected by the immediate environment as well as by the historical and sociopolitical context.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most immediate influence in the socialization of children is </a:t>
            </a: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family.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F9132D3F-830A-4627-A3C7-ED73C08B98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896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B4194095D094182A9D45C8F6FD335" ma:contentTypeVersion="18" ma:contentTypeDescription="Create a new document." ma:contentTypeScope="" ma:versionID="ed1917c4b55fbbe55c72e7802ce53f2b">
  <xsd:schema xmlns:xsd="http://www.w3.org/2001/XMLSchema" xmlns:xs="http://www.w3.org/2001/XMLSchema" xmlns:p="http://schemas.microsoft.com/office/2006/metadata/properties" xmlns:ns2="7e8250a3-01b4-4312-bac4-8787c1c5721d" xmlns:ns3="3a003366-41c5-432c-a99d-441708970bc7" targetNamespace="http://schemas.microsoft.com/office/2006/metadata/properties" ma:root="true" ma:fieldsID="e8f53b71bddc3a0e4ee064705ac727b7" ns2:_="" ns3:_="">
    <xsd:import namespace="7e8250a3-01b4-4312-bac4-8787c1c5721d"/>
    <xsd:import namespace="3a003366-41c5-432c-a99d-441708970b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2:Owner" minOccurs="0"/>
                <xsd:element ref="ns2:SOP" minOccurs="0"/>
                <xsd:element ref="ns2:SOP_x003a_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250a3-01b4-4312-bac4-8787c1c572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Owner" ma:index="22" nillable="true" ma:displayName="Owner" ma:list="UserInfo" ma:SharePointGroup="0" ma:internalName="Owner" ma:showField="Created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OP" ma:index="23" nillable="true" ma:displayName="SOP" ma:list="{7e8250a3-01b4-4312-bac4-8787c1c5721d}" ma:internalName="SOP" ma:showField="Title">
      <xsd:simpleType>
        <xsd:restriction base="dms:Lookup"/>
      </xsd:simpleType>
    </xsd:element>
    <xsd:element name="SOP_x003a_Tags" ma:index="24" nillable="true" ma:displayName="SOP:Tags" ma:list="{7e8250a3-01b4-4312-bac4-8787c1c5721d}" ma:internalName="SOP_x003a_Tags" ma:readOnly="true" ma:showField="MediaServiceAutoTags" ma:web="3a003366-41c5-432c-a99d-441708970bc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03366-41c5-432c-a99d-441708970b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e8250a3-01b4-4312-bac4-8787c1c5721d" xsi:nil="true"/>
    <SOP xmlns="7e8250a3-01b4-4312-bac4-8787c1c5721d" xsi:nil="true"/>
    <Owner xmlns="7e8250a3-01b4-4312-bac4-8787c1c5721d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E31986C2-92FB-42D9-9826-1E79B213C800}"/>
</file>

<file path=customXml/itemProps2.xml><?xml version="1.0" encoding="utf-8"?>
<ds:datastoreItem xmlns:ds="http://schemas.openxmlformats.org/officeDocument/2006/customXml" ds:itemID="{6051DD47-1D1E-40FD-A03B-241FC190EF3B}"/>
</file>

<file path=customXml/itemProps3.xml><?xml version="1.0" encoding="utf-8"?>
<ds:datastoreItem xmlns:ds="http://schemas.openxmlformats.org/officeDocument/2006/customXml" ds:itemID="{E7AA9613-99CE-4122-BFEA-222D0F72C7D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9888</TotalTime>
  <Words>1657</Words>
  <Application>Microsoft Office PowerPoint</Application>
  <PresentationFormat>On-screen Show (4:3)</PresentationFormat>
  <Paragraphs>199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Chapter 8  “Who Am I?” Unique Issues for Multiracial Youth</vt:lpstr>
      <vt:lpstr>                   Introduction</vt:lpstr>
      <vt:lpstr>                   Introduction</vt:lpstr>
      <vt:lpstr>                   Problem Definition</vt:lpstr>
      <vt:lpstr>                   Problem Definition</vt:lpstr>
      <vt:lpstr>                   Problem Definition</vt:lpstr>
      <vt:lpstr>                   Biracial and Multiracial Youth</vt:lpstr>
      <vt:lpstr>                   Problem Definition</vt:lpstr>
      <vt:lpstr>            Multiracial Youth and Their              Families </vt:lpstr>
      <vt:lpstr>            Multiracial Youth and Their              Families </vt:lpstr>
      <vt:lpstr>            Academic and Behavioral              Problems</vt:lpstr>
      <vt:lpstr>            Academic and Behavioral                 Problems</vt:lpstr>
      <vt:lpstr>            Ethnic Identity and Self-Esteem</vt:lpstr>
      <vt:lpstr>            Education and Career Goals</vt:lpstr>
      <vt:lpstr>            Development and the Role of Biracial              and Multiracial Identity Models</vt:lpstr>
      <vt:lpstr>            Development and the Role of Biracial              and Multiracial Identity Models</vt:lpstr>
      <vt:lpstr>            Development and the Role of Biracial              and Multiracial Identity Models</vt:lpstr>
      <vt:lpstr>               A Culturally Appropriate                    Counseling Approach</vt:lpstr>
      <vt:lpstr>               A Culturally Appropriate                    Counseling Approach</vt:lpstr>
      <vt:lpstr>               A Culturally Appropriate                    Counseling Approach</vt:lpstr>
      <vt:lpstr>               Prevention</vt:lpstr>
      <vt:lpstr>               Prevention</vt:lpstr>
      <vt:lpstr>               Prevention</vt:lpstr>
      <vt:lpstr>               Prevention</vt:lpstr>
      <vt:lpstr>               Prevention</vt:lpstr>
      <vt:lpstr>               Prevention</vt:lpstr>
      <vt:lpstr>               Prevention</vt:lpstr>
      <vt:lpstr>               Prevention</vt:lpstr>
      <vt:lpstr>               Clinical Intervention Strategies</vt:lpstr>
      <vt:lpstr>               Clinical Intervention Strategies</vt:lpstr>
      <vt:lpstr>               Clinical Intervention Strategies</vt:lpstr>
      <vt:lpstr>               Clinical Intervention Strategies</vt:lpstr>
      <vt:lpstr>               Clinical Intervention Strategies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One: Defining Youth At Risk</dc:title>
  <dc:creator>Windows User</dc:creator>
  <cp:lastModifiedBy>Beth Ciha</cp:lastModifiedBy>
  <cp:revision>98</cp:revision>
  <dcterms:created xsi:type="dcterms:W3CDTF">2013-04-17T18:39:11Z</dcterms:created>
  <dcterms:modified xsi:type="dcterms:W3CDTF">2018-10-15T18:08:54Z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0x010100CFFB4194095D094182A9D45C8F6FD335</vt:lpwstr>
  </property>
  <property fmtid="{D5CDD505-2E9C-101B-9397-08002B2CF9AE}" pid="3" name="Order">
    <vt:r8>25645700</vt:r8>
  </property>
</Properties>
</file>