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4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9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6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3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8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3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03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B806B-E60A-4197-B156-EA4D01A9F41B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4CE0A-5313-426F-9EB0-6EA35A704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3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Marriage, Couples, and Family Counseling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Richard E. Watts, Rick Bruhn, Mary </a:t>
            </a:r>
            <a:r>
              <a:rPr lang="en-US" dirty="0" err="1"/>
              <a:t>Nichter</a:t>
            </a:r>
            <a:r>
              <a:rPr lang="en-US" dirty="0"/>
              <a:t>, and Judith Nelson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10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0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Common Patterns of Family Problems/Distress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of the patterns commonly addressed in the literature:</a:t>
            </a:r>
          </a:p>
          <a:p>
            <a:pPr lvl="1"/>
            <a:r>
              <a:rPr lang="en-US" dirty="0" smtClean="0"/>
              <a:t>Problems with boundaries</a:t>
            </a:r>
          </a:p>
          <a:p>
            <a:pPr lvl="1"/>
            <a:r>
              <a:rPr lang="en-US" dirty="0" smtClean="0"/>
              <a:t>Problems with communication</a:t>
            </a:r>
          </a:p>
          <a:p>
            <a:pPr lvl="2"/>
            <a:r>
              <a:rPr lang="en-US" dirty="0" smtClean="0"/>
              <a:t>Report (content) and command (metacommunication) levels</a:t>
            </a:r>
          </a:p>
          <a:p>
            <a:pPr lvl="2"/>
            <a:r>
              <a:rPr lang="en-US" dirty="0" smtClean="0"/>
              <a:t>Congruence vs. incongruence</a:t>
            </a:r>
          </a:p>
          <a:p>
            <a:pPr lvl="1"/>
            <a:r>
              <a:rPr lang="en-US" dirty="0" smtClean="0"/>
              <a:t>Problems with family structure</a:t>
            </a:r>
          </a:p>
          <a:p>
            <a:pPr lvl="2"/>
            <a:r>
              <a:rPr lang="en-US" dirty="0" smtClean="0"/>
              <a:t>Family rules and roles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70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Some Contemporary Couple and Family Stressors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Contemporary stressors that may generate distress</a:t>
            </a:r>
          </a:p>
          <a:p>
            <a:pPr lvl="1"/>
            <a:r>
              <a:rPr lang="en-US" dirty="0" smtClean="0"/>
              <a:t>Impact of substance use and addictions</a:t>
            </a:r>
          </a:p>
          <a:p>
            <a:pPr lvl="1"/>
            <a:r>
              <a:rPr lang="en-US" dirty="0" smtClean="0"/>
              <a:t>Impact of Internet activity on couple and family interactions</a:t>
            </a:r>
          </a:p>
          <a:p>
            <a:pPr lvl="1"/>
            <a:r>
              <a:rPr lang="en-US" dirty="0" smtClean="0"/>
              <a:t>Couple and family interpersonal violence</a:t>
            </a:r>
          </a:p>
          <a:p>
            <a:pPr lvl="1"/>
            <a:r>
              <a:rPr lang="en-US" dirty="0" smtClean="0"/>
              <a:t>Unemployment and other socioeconomic issues</a:t>
            </a:r>
          </a:p>
          <a:p>
            <a:pPr lvl="1"/>
            <a:r>
              <a:rPr lang="en-US" dirty="0" smtClean="0"/>
              <a:t>Family members with mental health issues</a:t>
            </a:r>
          </a:p>
          <a:p>
            <a:pPr lvl="1"/>
            <a:r>
              <a:rPr lang="en-US" dirty="0" smtClean="0"/>
              <a:t>Physical issues due to injuries, accidents, and illness</a:t>
            </a:r>
          </a:p>
          <a:p>
            <a:pPr lvl="1"/>
            <a:r>
              <a:rPr lang="en-US" dirty="0" smtClean="0"/>
              <a:t>Increasing impact of living with and/or caring for aging family members</a:t>
            </a:r>
          </a:p>
          <a:p>
            <a:r>
              <a:rPr lang="en-US" dirty="0" smtClean="0"/>
              <a:t>Difficulties amplified by problem patterns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49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Structural Family </a:t>
            </a:r>
            <a:r>
              <a:rPr lang="en-US" dirty="0" smtClean="0"/>
              <a:t>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Influential theory of the 1970s developed by Salvador </a:t>
            </a:r>
            <a:r>
              <a:rPr lang="en-US" dirty="0" err="1" smtClean="0"/>
              <a:t>Minuchin</a:t>
            </a:r>
            <a:endParaRPr lang="en-US" dirty="0" smtClean="0"/>
          </a:p>
          <a:p>
            <a:r>
              <a:rPr lang="en-US" dirty="0" smtClean="0"/>
              <a:t>Foundational constructs</a:t>
            </a:r>
          </a:p>
          <a:p>
            <a:pPr lvl="1"/>
            <a:r>
              <a:rPr lang="en-US" dirty="0" smtClean="0"/>
              <a:t>Individual’s symptoms best understood as rooted in context of family transactional patterns</a:t>
            </a:r>
          </a:p>
          <a:p>
            <a:pPr lvl="1"/>
            <a:r>
              <a:rPr lang="en-US" dirty="0" smtClean="0"/>
              <a:t>Change in organization or structure must take place before symptoms are relieved</a:t>
            </a:r>
          </a:p>
          <a:p>
            <a:pPr lvl="1"/>
            <a:r>
              <a:rPr lang="en-US" dirty="0" smtClean="0"/>
              <a:t>Symptoms believed to arise when family structures are inflexible 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Directive leadership, actively and directly challenging family’s patterns of interaction</a:t>
            </a:r>
          </a:p>
          <a:p>
            <a:pPr lvl="1"/>
            <a:r>
              <a:rPr lang="en-US" dirty="0" smtClean="0"/>
              <a:t>Use of reframing, enactments, structural family maps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265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Bowen Family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Developed by Murray Bowen in the 1950s</a:t>
            </a:r>
          </a:p>
          <a:p>
            <a:r>
              <a:rPr lang="en-US" dirty="0" smtClean="0"/>
              <a:t>Among the first systemically based approaches</a:t>
            </a:r>
          </a:p>
          <a:p>
            <a:r>
              <a:rPr lang="en-US" dirty="0" smtClean="0"/>
              <a:t>Key concepts: transgenerational, family as an emotional unit</a:t>
            </a:r>
            <a:r>
              <a:rPr lang="en-US" dirty="0" smtClean="0"/>
              <a:t>, differentiation </a:t>
            </a:r>
            <a:r>
              <a:rPr lang="en-US" dirty="0" smtClean="0"/>
              <a:t>of self, fusion with family of origin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Guide and coach family in understanding patterns</a:t>
            </a:r>
          </a:p>
          <a:p>
            <a:pPr lvl="1"/>
            <a:r>
              <a:rPr lang="en-US" dirty="0" smtClean="0"/>
              <a:t>Construction of genogram</a:t>
            </a:r>
          </a:p>
          <a:p>
            <a:pPr lvl="1"/>
            <a:r>
              <a:rPr lang="en-US" dirty="0" err="1" smtClean="0"/>
              <a:t>Detriangulation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979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Strategic Family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Developed by Jay Haley and further developed by Chloe </a:t>
            </a:r>
            <a:r>
              <a:rPr lang="en-US" dirty="0" err="1" smtClean="0"/>
              <a:t>Madanes</a:t>
            </a:r>
            <a:endParaRPr lang="en-US" dirty="0" smtClean="0"/>
          </a:p>
          <a:p>
            <a:r>
              <a:rPr lang="en-US" dirty="0" smtClean="0"/>
              <a:t>A problem-solving therapy </a:t>
            </a:r>
            <a:r>
              <a:rPr lang="en-US" dirty="0" smtClean="0"/>
              <a:t>focused on </a:t>
            </a:r>
            <a:r>
              <a:rPr lang="en-US" dirty="0" smtClean="0"/>
              <a:t>current interactions of the family that are seen as creating family patterns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Innovative, active, and directive</a:t>
            </a:r>
          </a:p>
          <a:p>
            <a:pPr lvl="1"/>
            <a:r>
              <a:rPr lang="en-US" dirty="0" smtClean="0"/>
              <a:t>Challenge the power and unspoken rules that govern family member behaviors</a:t>
            </a:r>
          </a:p>
          <a:p>
            <a:pPr lvl="1"/>
            <a:r>
              <a:rPr lang="en-US" dirty="0" smtClean="0"/>
              <a:t>Use reframing or relabeling, directives, paradoxical intervention, or prescribing the symptom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63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Human Validation Process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Developed by Virginia </a:t>
            </a:r>
            <a:r>
              <a:rPr lang="en-US" dirty="0" err="1" smtClean="0"/>
              <a:t>Satir</a:t>
            </a:r>
            <a:endParaRPr lang="en-US" dirty="0" smtClean="0"/>
          </a:p>
          <a:p>
            <a:r>
              <a:rPr lang="en-US" dirty="0" smtClean="0"/>
              <a:t>Views dysfunctional families as consisting of persons whose freedom to grow and develop has been blocked</a:t>
            </a:r>
          </a:p>
          <a:p>
            <a:r>
              <a:rPr lang="en-US" dirty="0" smtClean="0"/>
              <a:t>Humanistic goals address understanding, congruent communication, respect, uniqueness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A facilitator, observer, teacher/model</a:t>
            </a:r>
          </a:p>
          <a:p>
            <a:pPr lvl="1"/>
            <a:r>
              <a:rPr lang="en-US" dirty="0" smtClean="0"/>
              <a:t>Highly active, personally involved yet able to confront</a:t>
            </a:r>
          </a:p>
          <a:p>
            <a:pPr lvl="1"/>
            <a:r>
              <a:rPr lang="en-US" dirty="0" smtClean="0"/>
              <a:t>Uses family life fact chronology, family sculpting, family reconstruction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08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Experiential Family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Developed by Carl Whitaker</a:t>
            </a:r>
          </a:p>
          <a:p>
            <a:r>
              <a:rPr lang="en-US" dirty="0" smtClean="0"/>
              <a:t>Characterizes family dysfunction </a:t>
            </a:r>
            <a:r>
              <a:rPr lang="en-US" dirty="0" smtClean="0"/>
              <a:t>in terms </a:t>
            </a:r>
            <a:r>
              <a:rPr lang="en-US" dirty="0" smtClean="0"/>
              <a:t>of interactional/role rigidity and emotional deadness. Symptoms maintain status quo.</a:t>
            </a:r>
          </a:p>
          <a:p>
            <a:r>
              <a:rPr lang="en-US" dirty="0" smtClean="0"/>
              <a:t>Primary therapeutic goal: growth and creativity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Is fully </a:t>
            </a:r>
            <a:r>
              <a:rPr lang="en-US" dirty="0" smtClean="0"/>
              <a:t>present and </a:t>
            </a:r>
            <a:r>
              <a:rPr lang="en-US" dirty="0" smtClean="0"/>
              <a:t>use selves to help family members express what they are experiencing. Typically works with a </a:t>
            </a:r>
            <a:r>
              <a:rPr lang="en-US" dirty="0" err="1" smtClean="0"/>
              <a:t>cotherapist</a:t>
            </a:r>
            <a:r>
              <a:rPr lang="en-US" dirty="0" smtClean="0"/>
              <a:t>. Uses therapist as person, reframing, </a:t>
            </a:r>
            <a:r>
              <a:rPr lang="en-US" dirty="0" smtClean="0"/>
              <a:t>modeling fantasy </a:t>
            </a:r>
            <a:r>
              <a:rPr lang="en-US" dirty="0" smtClean="0"/>
              <a:t>alternatives, therapeutic use of self, as if situations.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838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Narrative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Developed by Michael White and David </a:t>
            </a:r>
            <a:r>
              <a:rPr lang="en-US" dirty="0" err="1" smtClean="0"/>
              <a:t>Epston</a:t>
            </a:r>
            <a:endParaRPr lang="en-US" dirty="0" smtClean="0"/>
          </a:p>
          <a:p>
            <a:r>
              <a:rPr lang="en-US" dirty="0" smtClean="0"/>
              <a:t>Characterizes the family as a </a:t>
            </a:r>
            <a:r>
              <a:rPr lang="en-US" dirty="0" smtClean="0"/>
              <a:t>microsystem embedded </a:t>
            </a:r>
            <a:r>
              <a:rPr lang="en-US" dirty="0" smtClean="0"/>
              <a:t>in a cultural </a:t>
            </a:r>
            <a:r>
              <a:rPr lang="en-US" dirty="0" err="1" smtClean="0"/>
              <a:t>macrosystem</a:t>
            </a:r>
            <a:r>
              <a:rPr lang="en-US" dirty="0"/>
              <a:t> </a:t>
            </a:r>
            <a:r>
              <a:rPr lang="en-US" dirty="0" smtClean="0"/>
              <a:t>whereby </a:t>
            </a:r>
            <a:r>
              <a:rPr lang="en-US" dirty="0" smtClean="0"/>
              <a:t>dysfunction stems </a:t>
            </a:r>
            <a:r>
              <a:rPr lang="en-US" dirty="0" smtClean="0"/>
              <a:t>from oppressive forces external to families</a:t>
            </a:r>
          </a:p>
          <a:p>
            <a:r>
              <a:rPr lang="en-US" dirty="0" smtClean="0"/>
              <a:t>Therapeutic goal: help family </a:t>
            </a:r>
            <a:r>
              <a:rPr lang="en-US" dirty="0" err="1" smtClean="0"/>
              <a:t>restory</a:t>
            </a:r>
            <a:r>
              <a:rPr lang="en-US" dirty="0" smtClean="0"/>
              <a:t> the problem-saturated</a:t>
            </a:r>
            <a:r>
              <a:rPr lang="en-US" dirty="0" smtClean="0"/>
              <a:t>, failure-oriented </a:t>
            </a:r>
            <a:r>
              <a:rPr lang="en-US" dirty="0" smtClean="0"/>
              <a:t>narrative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Serves as editor</a:t>
            </a:r>
            <a:r>
              <a:rPr lang="en-US" dirty="0" smtClean="0"/>
              <a:t>, reader</a:t>
            </a:r>
            <a:r>
              <a:rPr lang="en-US" dirty="0" smtClean="0"/>
              <a:t>, and publisher of the family’s new story. Uses reflection-oriented questions to help the family ultimately create a new story.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95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Solution-Focused Brief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Originally developed by Steve de </a:t>
            </a:r>
            <a:r>
              <a:rPr lang="en-US" dirty="0" err="1" smtClean="0"/>
              <a:t>Shazer</a:t>
            </a:r>
            <a:endParaRPr lang="en-US" dirty="0" smtClean="0"/>
          </a:p>
          <a:p>
            <a:r>
              <a:rPr lang="en-US" dirty="0" smtClean="0"/>
              <a:t>Views knowledge as chronologically and culturally embedded (like narrative therapy)</a:t>
            </a:r>
          </a:p>
          <a:p>
            <a:r>
              <a:rPr lang="en-US" dirty="0" smtClean="0"/>
              <a:t>Proposes that clients and </a:t>
            </a:r>
            <a:r>
              <a:rPr lang="en-US" dirty="0" smtClean="0"/>
              <a:t>client families </a:t>
            </a:r>
            <a:r>
              <a:rPr lang="en-US" dirty="0" smtClean="0"/>
              <a:t>language their realities and that realities can be changed by doing and viewing things differently (O’Hanlon &amp; Weiner-Davis, 2003)</a:t>
            </a:r>
          </a:p>
          <a:p>
            <a:r>
              <a:rPr lang="en-US" dirty="0" smtClean="0"/>
              <a:t>Therapeutic goal: assist families in restoring patterns of hope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Is cooperative and collaborative. Uses </a:t>
            </a:r>
            <a:r>
              <a:rPr lang="en-US" dirty="0" smtClean="0"/>
              <a:t>reflection-oriented questions</a:t>
            </a:r>
            <a:r>
              <a:rPr lang="en-US" dirty="0" smtClean="0"/>
              <a:t>, </a:t>
            </a:r>
            <a:r>
              <a:rPr lang="en-US" dirty="0" err="1" smtClean="0"/>
              <a:t>presession</a:t>
            </a:r>
            <a:r>
              <a:rPr lang="en-US" dirty="0" smtClean="0"/>
              <a:t> change questions, the miracle question</a:t>
            </a:r>
            <a:r>
              <a:rPr lang="en-US" dirty="0" smtClean="0"/>
              <a:t>, the </a:t>
            </a:r>
            <a:r>
              <a:rPr lang="en-US" dirty="0" smtClean="0"/>
              <a:t>first sign question, the exception-finding questions, scaling, cheerleading. </a:t>
            </a:r>
          </a:p>
        </p:txBody>
      </p:sp>
    </p:spTree>
    <p:extLst>
      <p:ext uri="{BB962C8B-B14F-4D97-AF65-F5344CB8AC3E}">
        <p14:creationId xmlns:p14="http://schemas.microsoft.com/office/powerpoint/2010/main" val="3233626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Gottman</a:t>
            </a:r>
            <a:r>
              <a:rPr lang="en-US" dirty="0" smtClean="0"/>
              <a:t> Couples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Based on the research of John </a:t>
            </a:r>
            <a:r>
              <a:rPr lang="en-US" dirty="0" err="1" smtClean="0"/>
              <a:t>Gottman</a:t>
            </a:r>
            <a:r>
              <a:rPr lang="en-US" dirty="0" smtClean="0"/>
              <a:t>, Robert </a:t>
            </a:r>
            <a:r>
              <a:rPr lang="en-US" dirty="0" err="1" smtClean="0"/>
              <a:t>Levenson</a:t>
            </a:r>
            <a:r>
              <a:rPr lang="en-US" dirty="0" smtClean="0"/>
              <a:t>, and Julie </a:t>
            </a:r>
            <a:r>
              <a:rPr lang="en-US" dirty="0" err="1" smtClean="0"/>
              <a:t>Gottman</a:t>
            </a:r>
            <a:endParaRPr lang="en-US" dirty="0" smtClean="0"/>
          </a:p>
          <a:p>
            <a:r>
              <a:rPr lang="en-US" dirty="0" smtClean="0"/>
              <a:t>Identifies several predictors of divorce (e.g., the “Four Horsemen of the Apocalypse”) and of relationship satisfaction</a:t>
            </a:r>
          </a:p>
          <a:p>
            <a:r>
              <a:rPr lang="en-US" dirty="0" smtClean="0"/>
              <a:t>Underlying model for marriage therapy designed to increase two key qualities in ailing marriages (</a:t>
            </a:r>
            <a:r>
              <a:rPr lang="en-US" dirty="0" err="1" smtClean="0"/>
              <a:t>Gehart</a:t>
            </a:r>
            <a:r>
              <a:rPr lang="en-US" dirty="0" smtClean="0"/>
              <a:t>, 2016)</a:t>
            </a:r>
          </a:p>
          <a:p>
            <a:r>
              <a:rPr lang="en-US" dirty="0" smtClean="0"/>
              <a:t>Therapist role and interventions</a:t>
            </a:r>
          </a:p>
          <a:p>
            <a:pPr lvl="1"/>
            <a:r>
              <a:rPr lang="en-US" dirty="0" smtClean="0"/>
              <a:t>Support increase in overarching sense of positive affect and decrease in negative affect </a:t>
            </a:r>
          </a:p>
          <a:p>
            <a:pPr lvl="1"/>
            <a:r>
              <a:rPr lang="en-US" dirty="0" smtClean="0"/>
              <a:t>Utilize “The Sound Marital House” model, including </a:t>
            </a:r>
            <a:r>
              <a:rPr lang="en-US" dirty="0" smtClean="0"/>
              <a:t>building love </a:t>
            </a:r>
            <a:r>
              <a:rPr lang="en-US" dirty="0" smtClean="0"/>
              <a:t>maps</a:t>
            </a:r>
            <a:r>
              <a:rPr lang="en-US" dirty="0" smtClean="0"/>
              <a:t>, helping couples build </a:t>
            </a:r>
            <a:r>
              <a:rPr lang="en-US" dirty="0" smtClean="0"/>
              <a:t>friendship and manage conflicts effectively, and making life dreams and aspirations come true</a:t>
            </a:r>
          </a:p>
        </p:txBody>
      </p:sp>
    </p:spTree>
    <p:extLst>
      <p:ext uri="{BB962C8B-B14F-4D97-AF65-F5344CB8AC3E}">
        <p14:creationId xmlns:p14="http://schemas.microsoft.com/office/powerpoint/2010/main" val="336093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After reading this chapter, you should </a:t>
            </a:r>
            <a:r>
              <a:rPr lang="en-US" dirty="0" smtClean="0"/>
              <a:t>understand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Families </a:t>
            </a:r>
            <a:r>
              <a:rPr lang="en-US" dirty="0"/>
              <a:t>from systemic and developmental </a:t>
            </a:r>
            <a:r>
              <a:rPr lang="en-US" dirty="0" smtClean="0"/>
              <a:t>perspectives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history and development of couples and family </a:t>
            </a:r>
            <a:r>
              <a:rPr lang="en-US" dirty="0" smtClean="0"/>
              <a:t>counseling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Characteristics </a:t>
            </a:r>
            <a:r>
              <a:rPr lang="en-US" dirty="0"/>
              <a:t>of well-functioning families and common patterns of </a:t>
            </a:r>
            <a:r>
              <a:rPr lang="en-US" dirty="0" smtClean="0"/>
              <a:t>family problems </a:t>
            </a:r>
            <a:r>
              <a:rPr lang="en-US" dirty="0"/>
              <a:t>and </a:t>
            </a:r>
            <a:r>
              <a:rPr lang="en-US" dirty="0" smtClean="0"/>
              <a:t>distress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Various </a:t>
            </a:r>
            <a:r>
              <a:rPr lang="en-US" dirty="0"/>
              <a:t>approaches to </a:t>
            </a:r>
            <a:r>
              <a:rPr lang="en-US" dirty="0" smtClean="0"/>
              <a:t>couples </a:t>
            </a:r>
            <a:r>
              <a:rPr lang="en-US" dirty="0"/>
              <a:t>and family </a:t>
            </a:r>
            <a:r>
              <a:rPr lang="en-US" dirty="0" smtClean="0"/>
              <a:t>counseling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training and credentialing of </a:t>
            </a:r>
            <a:r>
              <a:rPr lang="en-US" dirty="0" smtClean="0"/>
              <a:t>couples </a:t>
            </a:r>
            <a:r>
              <a:rPr lang="en-US" dirty="0"/>
              <a:t>and family </a:t>
            </a:r>
            <a:r>
              <a:rPr lang="en-US" dirty="0" smtClean="0"/>
              <a:t>counselors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Couple </a:t>
            </a:r>
            <a:r>
              <a:rPr lang="en-US" dirty="0"/>
              <a:t>and family counseling as a career </a:t>
            </a:r>
            <a:r>
              <a:rPr lang="en-US" dirty="0" smtClean="0"/>
              <a:t>path and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Ethical </a:t>
            </a:r>
            <a:r>
              <a:rPr lang="en-US" dirty="0"/>
              <a:t>issues unique to </a:t>
            </a:r>
            <a:r>
              <a:rPr lang="en-US" dirty="0" smtClean="0"/>
              <a:t>couples </a:t>
            </a:r>
            <a:r>
              <a:rPr lang="en-US" dirty="0"/>
              <a:t>and family </a:t>
            </a:r>
            <a:r>
              <a:rPr lang="en-US" dirty="0" smtClean="0"/>
              <a:t>counseling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5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Emotion-Focused Therapy (EFT)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Developed in the 1980s by Leslie Greenberg and Sue Johnson and influenced by the work of Rogers, </a:t>
            </a:r>
            <a:r>
              <a:rPr lang="en-US" dirty="0" err="1" smtClean="0"/>
              <a:t>Minuchin</a:t>
            </a:r>
            <a:r>
              <a:rPr lang="en-US" dirty="0" smtClean="0"/>
              <a:t>, and Bowlby</a:t>
            </a:r>
          </a:p>
          <a:p>
            <a:r>
              <a:rPr lang="en-US" dirty="0" smtClean="0"/>
              <a:t>Integrates experiential and systemic perspectives along with attachment and bonding</a:t>
            </a:r>
          </a:p>
          <a:p>
            <a:r>
              <a:rPr lang="en-US" dirty="0" smtClean="0"/>
              <a:t>Asserts that most couple issues are related to the need for secure attachment relationships across the life span</a:t>
            </a:r>
          </a:p>
          <a:p>
            <a:r>
              <a:rPr lang="en-US" dirty="0"/>
              <a:t>F</a:t>
            </a:r>
            <a:r>
              <a:rPr lang="en-US" dirty="0" smtClean="0"/>
              <a:t>ocus is on intrapersonal and interpersonal and on present</a:t>
            </a:r>
          </a:p>
          <a:p>
            <a:r>
              <a:rPr lang="en-US" dirty="0" smtClean="0"/>
              <a:t>Treatment design</a:t>
            </a:r>
          </a:p>
          <a:p>
            <a:pPr lvl="1"/>
            <a:r>
              <a:rPr lang="en-US" dirty="0" smtClean="0"/>
              <a:t>Three stages with nine steps</a:t>
            </a:r>
          </a:p>
          <a:p>
            <a:r>
              <a:rPr lang="en-US" dirty="0" smtClean="0"/>
              <a:t>Therapeutic goal: helping family members identify emotional experiences, confront negative cycles of interactions, and ultimately reorganize patterns of interactions toward greater responsiveness and bonding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684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Ethical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ACA Code of Ethics </a:t>
            </a:r>
            <a:r>
              <a:rPr lang="en-US" dirty="0" smtClean="0"/>
              <a:t>(ACA, 2014) </a:t>
            </a:r>
          </a:p>
          <a:p>
            <a:r>
              <a:rPr lang="en-US" dirty="0" smtClean="0"/>
              <a:t>Federal and state laws affecting the counseling relationship</a:t>
            </a:r>
          </a:p>
          <a:p>
            <a:r>
              <a:rPr lang="en-US" dirty="0" smtClean="0"/>
              <a:t>Treatment context expanded (Wilcoxon, </a:t>
            </a:r>
            <a:r>
              <a:rPr lang="en-US" dirty="0" err="1" smtClean="0"/>
              <a:t>Remley</a:t>
            </a:r>
            <a:r>
              <a:rPr lang="en-US" dirty="0" smtClean="0"/>
              <a:t>, Gladding, &amp; Huber, 2007)</a:t>
            </a:r>
          </a:p>
          <a:p>
            <a:r>
              <a:rPr lang="en-US" dirty="0" smtClean="0"/>
              <a:t>Considerations of neutrality</a:t>
            </a:r>
          </a:p>
          <a:p>
            <a:r>
              <a:rPr lang="en-US" dirty="0" smtClean="0"/>
              <a:t>Consent for treatment</a:t>
            </a:r>
          </a:p>
          <a:p>
            <a:r>
              <a:rPr lang="en-US" dirty="0" smtClean="0"/>
              <a:t>Confidentiality</a:t>
            </a:r>
          </a:p>
          <a:p>
            <a:r>
              <a:rPr lang="en-US" dirty="0" smtClean="0"/>
              <a:t>Shared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12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 Career as a Marriage and Family Counselor/Therapist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Concern over not enough mental health workers to serve our nation’s future needs</a:t>
            </a:r>
          </a:p>
          <a:p>
            <a:pPr lvl="1"/>
            <a:r>
              <a:rPr lang="en-US" dirty="0" smtClean="0"/>
              <a:t>Rural areas underserved (Center for Health Statistics, 2006)</a:t>
            </a:r>
          </a:p>
          <a:p>
            <a:pPr lvl="1"/>
            <a:r>
              <a:rPr lang="en-US" dirty="0" smtClean="0"/>
              <a:t>Aging of </a:t>
            </a:r>
            <a:r>
              <a:rPr lang="en-US" dirty="0" smtClean="0"/>
              <a:t>MFC/</a:t>
            </a:r>
            <a:r>
              <a:rPr lang="en-US" dirty="0" err="1" smtClean="0"/>
              <a:t>Ts</a:t>
            </a:r>
            <a:r>
              <a:rPr lang="en-US" dirty="0" smtClean="0"/>
              <a:t> (</a:t>
            </a:r>
            <a:r>
              <a:rPr lang="en-US" dirty="0" err="1" smtClean="0"/>
              <a:t>Northey</a:t>
            </a:r>
            <a:r>
              <a:rPr lang="en-US" dirty="0" smtClean="0"/>
              <a:t>, 2004)</a:t>
            </a:r>
          </a:p>
          <a:p>
            <a:r>
              <a:rPr lang="en-US" dirty="0" smtClean="0"/>
              <a:t>Work locations</a:t>
            </a:r>
          </a:p>
          <a:p>
            <a:pPr lvl="1"/>
            <a:r>
              <a:rPr lang="en-US" dirty="0" smtClean="0"/>
              <a:t>Diverse employment sites</a:t>
            </a:r>
          </a:p>
          <a:p>
            <a:pPr lvl="1"/>
            <a:r>
              <a:rPr lang="en-US" dirty="0" smtClean="0"/>
              <a:t>Earnings vary, with median wage of $49,170 (BLS, 2017b)</a:t>
            </a:r>
          </a:p>
          <a:p>
            <a:r>
              <a:rPr lang="en-US" dirty="0" smtClean="0"/>
              <a:t>Job outlook</a:t>
            </a:r>
          </a:p>
          <a:p>
            <a:pPr lvl="1"/>
            <a:r>
              <a:rPr lang="en-US" dirty="0" smtClean="0"/>
              <a:t>Predicted increase in MFC/</a:t>
            </a:r>
            <a:r>
              <a:rPr lang="en-US" dirty="0" err="1" smtClean="0"/>
              <a:t>Ts</a:t>
            </a:r>
            <a:r>
              <a:rPr lang="en-US" dirty="0" smtClean="0"/>
              <a:t> in the United States (BLS, 2017a)</a:t>
            </a:r>
          </a:p>
        </p:txBody>
      </p:sp>
    </p:spTree>
    <p:extLst>
      <p:ext uri="{BB962C8B-B14F-4D97-AF65-F5344CB8AC3E}">
        <p14:creationId xmlns:p14="http://schemas.microsoft.com/office/powerpoint/2010/main" val="1046860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Training and Credentialing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Professional Associations</a:t>
            </a:r>
          </a:p>
          <a:p>
            <a:r>
              <a:rPr lang="en-US" dirty="0" smtClean="0"/>
              <a:t>American Association for Marriage and Family Therapy (AAMFT)</a:t>
            </a:r>
          </a:p>
          <a:p>
            <a:pPr lvl="1"/>
            <a:r>
              <a:rPr lang="en-US" dirty="0" smtClean="0"/>
              <a:t>Originally American Association for Marriage and Family Counselors</a:t>
            </a:r>
          </a:p>
          <a:p>
            <a:r>
              <a:rPr lang="en-US" dirty="0" smtClean="0"/>
              <a:t>Division 43 (Society for Couple and Family Psychology) of the American Psychological Association</a:t>
            </a:r>
          </a:p>
          <a:p>
            <a:r>
              <a:rPr lang="en-US" dirty="0" smtClean="0"/>
              <a:t>International Association of Marriage and Family Counselors </a:t>
            </a:r>
          </a:p>
          <a:p>
            <a:pPr lvl="1"/>
            <a:r>
              <a:rPr lang="en-US" dirty="0" smtClean="0"/>
              <a:t>Formed in 1986</a:t>
            </a:r>
          </a:p>
          <a:p>
            <a:pPr lvl="1"/>
            <a:r>
              <a:rPr lang="en-US" dirty="0" smtClean="0"/>
              <a:t>Affiliated as a division of the American Association for Counseling and Development (now ACA) in 1990</a:t>
            </a:r>
          </a:p>
        </p:txBody>
      </p:sp>
    </p:spTree>
    <p:extLst>
      <p:ext uri="{BB962C8B-B14F-4D97-AF65-F5344CB8AC3E}">
        <p14:creationId xmlns:p14="http://schemas.microsoft.com/office/powerpoint/2010/main" val="228933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Training and Credentialing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State Licensure</a:t>
            </a:r>
          </a:p>
          <a:p>
            <a:r>
              <a:rPr lang="en-US" dirty="0" smtClean="0"/>
              <a:t>All 50 states and the District of Columbia have licensure for MFC/</a:t>
            </a:r>
            <a:r>
              <a:rPr lang="en-US" dirty="0" err="1" smtClean="0"/>
              <a:t>Ts</a:t>
            </a:r>
            <a:endParaRPr lang="en-US" dirty="0" smtClean="0"/>
          </a:p>
          <a:p>
            <a:r>
              <a:rPr lang="en-US" dirty="0" smtClean="0"/>
              <a:t>Relevant information available on the Association of Marital and Family Therapy Regulatory Boards website and on the </a:t>
            </a:r>
            <a:r>
              <a:rPr lang="en-US" dirty="0" err="1" smtClean="0"/>
              <a:t>AAMFT</a:t>
            </a:r>
            <a:r>
              <a:rPr lang="en-US" dirty="0" smtClean="0"/>
              <a:t>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790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Special Topics and Further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Systems Counseling in School Settings</a:t>
            </a:r>
          </a:p>
          <a:p>
            <a:pPr lvl="1"/>
            <a:r>
              <a:rPr lang="en-US" dirty="0" err="1" smtClean="0"/>
              <a:t>Ecosystemic</a:t>
            </a:r>
            <a:r>
              <a:rPr lang="en-US" dirty="0" smtClean="0"/>
              <a:t> approach (</a:t>
            </a:r>
            <a:r>
              <a:rPr lang="en-US" dirty="0" err="1" smtClean="0"/>
              <a:t>Lusterman</a:t>
            </a:r>
            <a:r>
              <a:rPr lang="en-US" dirty="0" smtClean="0"/>
              <a:t>, 1988)</a:t>
            </a:r>
            <a:endParaRPr lang="en-US" dirty="0"/>
          </a:p>
          <a:p>
            <a:pPr lvl="1"/>
            <a:r>
              <a:rPr lang="en-US" dirty="0" smtClean="0"/>
              <a:t>Training in family and systems theory recognized as valuable (Davis &amp; </a:t>
            </a:r>
            <a:r>
              <a:rPr lang="en-US" dirty="0" err="1" smtClean="0"/>
              <a:t>Lambie</a:t>
            </a:r>
            <a:r>
              <a:rPr lang="en-US" dirty="0" smtClean="0"/>
              <a:t>, 2005; Holcomb-McCoy, 2004; Kraus, 1998)</a:t>
            </a:r>
          </a:p>
          <a:p>
            <a:r>
              <a:rPr lang="en-US" dirty="0" smtClean="0"/>
              <a:t>Online Couples and Family Counseling</a:t>
            </a:r>
          </a:p>
          <a:p>
            <a:pPr lvl="1"/>
            <a:r>
              <a:rPr lang="en-US" dirty="0" smtClean="0"/>
              <a:t>Norms and guidelines for online counseling established by ACA (2014)</a:t>
            </a:r>
          </a:p>
          <a:p>
            <a:pPr lvl="1"/>
            <a:r>
              <a:rPr lang="en-US" dirty="0" smtClean="0"/>
              <a:t>Considerations include confidentiality, access, regulations, insurance, risks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65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Marriage, couples, and family counseling is a young profession. </a:t>
            </a:r>
          </a:p>
          <a:p>
            <a:r>
              <a:rPr lang="en-US" dirty="0" smtClean="0"/>
              <a:t>Family configurations have changed significantly in recent decades.</a:t>
            </a:r>
          </a:p>
          <a:p>
            <a:r>
              <a:rPr lang="en-US" dirty="0" smtClean="0"/>
              <a:t>Counselors work with diverse family structures and dynamics.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5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major trends in history contributing to the development of family counseling</a:t>
            </a:r>
          </a:p>
          <a:p>
            <a:pPr lvl="1"/>
            <a:r>
              <a:rPr lang="en-US" dirty="0" smtClean="0"/>
              <a:t>Rise in divorce </a:t>
            </a:r>
            <a:r>
              <a:rPr lang="en-US" dirty="0" smtClean="0"/>
              <a:t>rate after </a:t>
            </a:r>
            <a:r>
              <a:rPr lang="en-US" dirty="0" smtClean="0"/>
              <a:t>World War II</a:t>
            </a:r>
          </a:p>
          <a:p>
            <a:pPr lvl="1"/>
            <a:r>
              <a:rPr lang="en-US" dirty="0" smtClean="0"/>
              <a:t>Changing role of women in terms of social status and employment opportunities</a:t>
            </a:r>
          </a:p>
          <a:p>
            <a:pPr lvl="1"/>
            <a:r>
              <a:rPr lang="en-US" dirty="0" smtClean="0"/>
              <a:t>Increased life span for men and women in the United States 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dirty="0" smtClean="0"/>
              <a:t>(Gladding, 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0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Major events in the early development of family counseling</a:t>
            </a:r>
          </a:p>
          <a:p>
            <a:pPr lvl="1"/>
            <a:r>
              <a:rPr lang="en-US" dirty="0" smtClean="0"/>
              <a:t>Beginning of marriage and premarital counseling</a:t>
            </a:r>
          </a:p>
          <a:p>
            <a:pPr lvl="1"/>
            <a:r>
              <a:rPr lang="en-US" dirty="0" smtClean="0"/>
              <a:t>Child guidance movement</a:t>
            </a:r>
          </a:p>
          <a:p>
            <a:pPr lvl="1"/>
            <a:r>
              <a:rPr lang="en-US" dirty="0" smtClean="0"/>
              <a:t>Early use of group dynamics or processes in counseling</a:t>
            </a:r>
          </a:p>
          <a:p>
            <a:pPr lvl="1"/>
            <a:r>
              <a:rPr lang="en-US" dirty="0" smtClean="0"/>
              <a:t>Research studies on the role of the family in the development of schizophrenia</a:t>
            </a:r>
          </a:p>
          <a:p>
            <a:pPr marL="457200" lvl="1" indent="0" algn="r">
              <a:buNone/>
            </a:pPr>
            <a:endParaRPr lang="en-US" sz="2000" dirty="0" smtClean="0"/>
          </a:p>
          <a:p>
            <a:pPr marL="457200" lvl="1" indent="0" algn="r">
              <a:buNone/>
            </a:pPr>
            <a:r>
              <a:rPr lang="en-US" sz="2000" dirty="0" smtClean="0"/>
              <a:t>(Bitter, 2014; Goldenberg &amp; Goldenberg, 2013)</a:t>
            </a:r>
            <a:endParaRPr lang="en-US" sz="2000" dirty="0"/>
          </a:p>
          <a:p>
            <a:pPr marL="457200" lvl="1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72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1950s – official beginning of family counseling and therapy</a:t>
            </a:r>
          </a:p>
          <a:p>
            <a:r>
              <a:rPr lang="en-US" dirty="0" smtClean="0"/>
              <a:t>1960s – a productive period for persons working from a systems perspective</a:t>
            </a:r>
          </a:p>
          <a:p>
            <a:r>
              <a:rPr lang="en-US" dirty="0" smtClean="0"/>
              <a:t>1970s and 1980s – expansion of approaches</a:t>
            </a:r>
          </a:p>
          <a:p>
            <a:pPr lvl="1"/>
            <a:r>
              <a:rPr lang="en-US" dirty="0" smtClean="0"/>
              <a:t>Circular perspective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arrative therapy approach</a:t>
            </a:r>
          </a:p>
          <a:p>
            <a:pPr lvl="1"/>
            <a:r>
              <a:rPr lang="en-US" dirty="0" smtClean="0"/>
              <a:t>Emphasis on gender</a:t>
            </a:r>
          </a:p>
          <a:p>
            <a:pPr lvl="1"/>
            <a:r>
              <a:rPr lang="en-US" dirty="0" smtClean="0"/>
              <a:t>Examination of role and impact of culture</a:t>
            </a:r>
          </a:p>
          <a:p>
            <a:r>
              <a:rPr lang="en-US" dirty="0" smtClean="0"/>
              <a:t>1990s – solution-focused perspectives in response to managed care constraints</a:t>
            </a:r>
          </a:p>
          <a:p>
            <a:r>
              <a:rPr lang="en-US" dirty="0" smtClean="0"/>
              <a:t>Contemporary – focus on changing role and understanding of family in multicultural and pluralistic society</a:t>
            </a:r>
          </a:p>
        </p:txBody>
      </p:sp>
    </p:spTree>
    <p:extLst>
      <p:ext uri="{BB962C8B-B14F-4D97-AF65-F5344CB8AC3E}">
        <p14:creationId xmlns:p14="http://schemas.microsoft.com/office/powerpoint/2010/main" val="2637470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The Family: Systemic and Developmental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Family</a:t>
            </a:r>
          </a:p>
          <a:p>
            <a:pPr lvl="1"/>
            <a:r>
              <a:rPr lang="en-US" dirty="0" smtClean="0"/>
              <a:t>The social unit in which people by mutual consent attempt to fulfill their needs for intimacy, self-expression, and meaning and purposefulness (Foley, 1989)</a:t>
            </a:r>
          </a:p>
          <a:p>
            <a:pPr lvl="1"/>
            <a:r>
              <a:rPr lang="en-US" dirty="0" smtClean="0"/>
              <a:t>A natural social system embedded in society at large and shaped by a multitude of factors. The way it functions has implications for the development of its members. Families display a recurring pattern of interactional sequences (Goldenberg &amp; Goldenberg, 2013).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5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Characteristics of Well-Functioning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Characteristics most often mentioned in the literature</a:t>
            </a:r>
          </a:p>
          <a:p>
            <a:pPr lvl="1"/>
            <a:r>
              <a:rPr lang="en-US" dirty="0" smtClean="0"/>
              <a:t>Commitment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Clear boundaries</a:t>
            </a:r>
          </a:p>
          <a:p>
            <a:pPr lvl="1"/>
            <a:r>
              <a:rPr lang="en-US" dirty="0" smtClean="0"/>
              <a:t>Positive family atmosphere</a:t>
            </a:r>
          </a:p>
          <a:p>
            <a:pPr lvl="1"/>
            <a:r>
              <a:rPr lang="en-US" dirty="0" smtClean="0"/>
              <a:t>Connectedness</a:t>
            </a:r>
          </a:p>
          <a:p>
            <a:pPr lvl="1"/>
            <a:r>
              <a:rPr lang="en-US" dirty="0" smtClean="0"/>
              <a:t>Adaptability</a:t>
            </a:r>
          </a:p>
          <a:p>
            <a:pPr lvl="1"/>
            <a:r>
              <a:rPr lang="en-US" dirty="0" smtClean="0"/>
              <a:t>Spirituality</a:t>
            </a:r>
          </a:p>
          <a:p>
            <a:r>
              <a:rPr lang="en-US" dirty="0" smtClean="0"/>
              <a:t>Important to look at strengths and consider culture and contextual influences</a:t>
            </a:r>
          </a:p>
          <a:p>
            <a:r>
              <a:rPr lang="en-US" dirty="0" smtClean="0"/>
              <a:t>Characteristics above can serve as points for dialogue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779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Culture Genogram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Useful technique to help families and individuals understand their cultural issues and identities over several generations (Hardy &amp; </a:t>
            </a:r>
            <a:r>
              <a:rPr lang="en-US" dirty="0" err="1" smtClean="0"/>
              <a:t>Laszloffy</a:t>
            </a:r>
            <a:r>
              <a:rPr lang="en-US" dirty="0" smtClean="0"/>
              <a:t>, 1995)</a:t>
            </a:r>
          </a:p>
          <a:p>
            <a:r>
              <a:rPr lang="en-US" dirty="0" smtClean="0"/>
              <a:t>Important questions</a:t>
            </a:r>
          </a:p>
          <a:p>
            <a:pPr lvl="1"/>
            <a:r>
              <a:rPr lang="en-US" dirty="0" smtClean="0"/>
              <a:t>“What </a:t>
            </a:r>
            <a:r>
              <a:rPr lang="en-US" dirty="0"/>
              <a:t>were their family’s migration patterns</a:t>
            </a:r>
            <a:r>
              <a:rPr lang="en-US" dirty="0" smtClean="0"/>
              <a:t>? Under </a:t>
            </a:r>
            <a:r>
              <a:rPr lang="en-US" dirty="0"/>
              <a:t>what conditions did they enter the United States (immigration, political refugee, slavery, etc</a:t>
            </a:r>
            <a:r>
              <a:rPr lang="en-US" dirty="0" smtClean="0"/>
              <a:t>.)? Did </a:t>
            </a:r>
            <a:r>
              <a:rPr lang="en-US" dirty="0"/>
              <a:t>race play a part? What is the family’s dominant religion</a:t>
            </a:r>
            <a:r>
              <a:rPr lang="en-US" dirty="0" smtClean="0"/>
              <a:t>? How </a:t>
            </a:r>
            <a:r>
              <a:rPr lang="en-US" dirty="0"/>
              <a:t>are gender roles defined within the family</a:t>
            </a:r>
            <a:r>
              <a:rPr lang="en-US" dirty="0" smtClean="0"/>
              <a:t>? What </a:t>
            </a:r>
            <a:r>
              <a:rPr lang="en-US" dirty="0"/>
              <a:t>prejudices and stereotypes does their family have about itself and other groups</a:t>
            </a:r>
            <a:r>
              <a:rPr lang="en-US" dirty="0" smtClean="0"/>
              <a:t>?” (Goldenberg &amp; Goldenberg, 2013, p</a:t>
            </a:r>
            <a:r>
              <a:rPr lang="en-US" dirty="0"/>
              <a:t>. 80</a:t>
            </a:r>
            <a:r>
              <a:rPr lang="en-US" dirty="0" smtClean="0"/>
              <a:t>)</a:t>
            </a:r>
          </a:p>
          <a:p>
            <a:r>
              <a:rPr lang="en-US" dirty="0" smtClean="0"/>
              <a:t>Also facilitates exploration of which aspects are embraced or avoided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4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39BC7CDF-51A5-4786-852E-133865EDDB09}"/>
</file>

<file path=customXml/itemProps2.xml><?xml version="1.0" encoding="utf-8"?>
<ds:datastoreItem xmlns:ds="http://schemas.openxmlformats.org/officeDocument/2006/customXml" ds:itemID="{0B07D2E2-FFFF-4572-9469-FD8AD1631A1E}"/>
</file>

<file path=customXml/itemProps3.xml><?xml version="1.0" encoding="utf-8"?>
<ds:datastoreItem xmlns:ds="http://schemas.openxmlformats.org/officeDocument/2006/customXml" ds:itemID="{11D9C0F0-AACE-48A9-AD27-664747E40AB3}"/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1621</Words>
  <Application>Microsoft Office PowerPoint</Application>
  <PresentationFormat>On-screen Show (4:3)</PresentationFormat>
  <Paragraphs>181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 Marriage, Couples, and Family Counseling</vt:lpstr>
      <vt:lpstr>Learning Objectives</vt:lpstr>
      <vt:lpstr>Introduction</vt:lpstr>
      <vt:lpstr>History and Development</vt:lpstr>
      <vt:lpstr>History and Development</vt:lpstr>
      <vt:lpstr>History and Development</vt:lpstr>
      <vt:lpstr>The Family: Systemic and Developmental Perspectives</vt:lpstr>
      <vt:lpstr>Characteristics of Well-Functioning Families</vt:lpstr>
      <vt:lpstr>Culture Genogram</vt:lpstr>
      <vt:lpstr>Common Patterns of Family Problems/Distress</vt:lpstr>
      <vt:lpstr>Some Contemporary Couple and Family Stressors</vt:lpstr>
      <vt:lpstr>Structural Family Therapy</vt:lpstr>
      <vt:lpstr>Bowen Family Therapy</vt:lpstr>
      <vt:lpstr>Strategic Family Therapy</vt:lpstr>
      <vt:lpstr>Human Validation Process Approach</vt:lpstr>
      <vt:lpstr>Experiential Family Therapy</vt:lpstr>
      <vt:lpstr>Narrative Therapy</vt:lpstr>
      <vt:lpstr>Solution-Focused Brief Therapy</vt:lpstr>
      <vt:lpstr>Gottman Couples Therapy</vt:lpstr>
      <vt:lpstr>Emotion-Focused Therapy (EFT)</vt:lpstr>
      <vt:lpstr>Ethical Issues</vt:lpstr>
      <vt:lpstr>A Career as a Marriage and Family Counselor/Therapist</vt:lpstr>
      <vt:lpstr>Training and Credentialing</vt:lpstr>
      <vt:lpstr>Training and Credentialing</vt:lpstr>
      <vt:lpstr>Special Topics and Further Considerations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 Marriage, Couple, and Family Counseling</dc:title>
  <dc:creator>Lynn</dc:creator>
  <cp:lastModifiedBy>Gene Bailey</cp:lastModifiedBy>
  <cp:revision>32</cp:revision>
  <dcterms:created xsi:type="dcterms:W3CDTF">2017-08-12T09:35:01Z</dcterms:created>
  <dcterms:modified xsi:type="dcterms:W3CDTF">2017-12-21T01:10:45Z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52953500</vt:r8>
  </property>
</Properties>
</file>