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4" r:id="rId2"/>
    <p:sldId id="265" r:id="rId3"/>
    <p:sldId id="281" r:id="rId4"/>
    <p:sldId id="266" r:id="rId5"/>
    <p:sldId id="272" r:id="rId6"/>
    <p:sldId id="273" r:id="rId7"/>
    <p:sldId id="282" r:id="rId8"/>
    <p:sldId id="274" r:id="rId9"/>
    <p:sldId id="283" r:id="rId10"/>
    <p:sldId id="267" r:id="rId11"/>
    <p:sldId id="287" r:id="rId12"/>
    <p:sldId id="288" r:id="rId13"/>
    <p:sldId id="289" r:id="rId14"/>
    <p:sldId id="268" r:id="rId15"/>
    <p:sldId id="275" r:id="rId16"/>
    <p:sldId id="285" r:id="rId17"/>
    <p:sldId id="286" r:id="rId18"/>
    <p:sldId id="269" r:id="rId19"/>
    <p:sldId id="280" r:id="rId20"/>
    <p:sldId id="276" r:id="rId21"/>
    <p:sldId id="277" r:id="rId22"/>
    <p:sldId id="278" r:id="rId23"/>
    <p:sldId id="270"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 Ciha" initials="BC" lastIdx="2" clrIdx="0">
    <p:extLst>
      <p:ext uri="{19B8F6BF-5375-455C-9EA6-DF929625EA0E}">
        <p15:presenceInfo xmlns:p15="http://schemas.microsoft.com/office/powerpoint/2012/main" userId="Beth Ci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FC096-D7FB-483C-A9FC-1AEEB1E22532}" type="datetimeFigureOut">
              <a:rPr lang="en-US" smtClean="0"/>
              <a:t>10/15/2018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FDB0A9-0096-41BE-8E0D-7EC02E13BD02}" type="slidenum">
              <a:rPr lang="en-US" smtClean="0"/>
              <a:t>‹#›</a:t>
            </a:fld>
            <a:endParaRPr lang="en-US" dirty="0"/>
          </a:p>
        </p:txBody>
      </p:sp>
    </p:spTree>
    <p:extLst>
      <p:ext uri="{BB962C8B-B14F-4D97-AF65-F5344CB8AC3E}">
        <p14:creationId xmlns:p14="http://schemas.microsoft.com/office/powerpoint/2010/main" val="27364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11</a:t>
            </a:fld>
            <a:endParaRPr lang="en-US" dirty="0"/>
          </a:p>
        </p:txBody>
      </p:sp>
    </p:spTree>
    <p:extLst>
      <p:ext uri="{BB962C8B-B14F-4D97-AF65-F5344CB8AC3E}">
        <p14:creationId xmlns:p14="http://schemas.microsoft.com/office/powerpoint/2010/main" val="324255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12</a:t>
            </a:fld>
            <a:endParaRPr lang="en-US" dirty="0"/>
          </a:p>
        </p:txBody>
      </p:sp>
    </p:spTree>
    <p:extLst>
      <p:ext uri="{BB962C8B-B14F-4D97-AF65-F5344CB8AC3E}">
        <p14:creationId xmlns:p14="http://schemas.microsoft.com/office/powerpoint/2010/main" val="112136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13</a:t>
            </a:fld>
            <a:endParaRPr lang="en-US" dirty="0"/>
          </a:p>
        </p:txBody>
      </p:sp>
    </p:spTree>
    <p:extLst>
      <p:ext uri="{BB962C8B-B14F-4D97-AF65-F5344CB8AC3E}">
        <p14:creationId xmlns:p14="http://schemas.microsoft.com/office/powerpoint/2010/main" val="888021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16</a:t>
            </a:fld>
            <a:endParaRPr lang="en-US" dirty="0"/>
          </a:p>
        </p:txBody>
      </p:sp>
    </p:spTree>
    <p:extLst>
      <p:ext uri="{BB962C8B-B14F-4D97-AF65-F5344CB8AC3E}">
        <p14:creationId xmlns:p14="http://schemas.microsoft.com/office/powerpoint/2010/main" val="426600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17</a:t>
            </a:fld>
            <a:endParaRPr lang="en-US" dirty="0"/>
          </a:p>
        </p:txBody>
      </p:sp>
    </p:spTree>
    <p:extLst>
      <p:ext uri="{BB962C8B-B14F-4D97-AF65-F5344CB8AC3E}">
        <p14:creationId xmlns:p14="http://schemas.microsoft.com/office/powerpoint/2010/main" val="27512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19</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20</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3</a:t>
            </a:fld>
            <a:endParaRPr lang="en-US" dirty="0"/>
          </a:p>
        </p:txBody>
      </p:sp>
    </p:spTree>
    <p:extLst>
      <p:ext uri="{BB962C8B-B14F-4D97-AF65-F5344CB8AC3E}">
        <p14:creationId xmlns:p14="http://schemas.microsoft.com/office/powerpoint/2010/main" val="2107382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21</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22</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23</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24</a:t>
            </a:fld>
            <a:endParaRPr lang="en-US" dirty="0"/>
          </a:p>
        </p:txBody>
      </p:sp>
    </p:spTree>
    <p:extLst>
      <p:ext uri="{BB962C8B-B14F-4D97-AF65-F5344CB8AC3E}">
        <p14:creationId xmlns:p14="http://schemas.microsoft.com/office/powerpoint/2010/main" val="428900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4</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5</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6</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7</a:t>
            </a:fld>
            <a:endParaRPr lang="en-US" dirty="0"/>
          </a:p>
        </p:txBody>
      </p:sp>
    </p:spTree>
    <p:extLst>
      <p:ext uri="{BB962C8B-B14F-4D97-AF65-F5344CB8AC3E}">
        <p14:creationId xmlns:p14="http://schemas.microsoft.com/office/powerpoint/2010/main" val="214335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8</a:t>
            </a:fld>
            <a:endParaRPr lang="en-US" dirty="0"/>
          </a:p>
        </p:txBody>
      </p:sp>
    </p:spTree>
    <p:extLst>
      <p:ext uri="{BB962C8B-B14F-4D97-AF65-F5344CB8AC3E}">
        <p14:creationId xmlns:p14="http://schemas.microsoft.com/office/powerpoint/2010/main" val="2910827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9</a:t>
            </a:fld>
            <a:endParaRPr lang="en-US" dirty="0"/>
          </a:p>
        </p:txBody>
      </p:sp>
    </p:spTree>
    <p:extLst>
      <p:ext uri="{BB962C8B-B14F-4D97-AF65-F5344CB8AC3E}">
        <p14:creationId xmlns:p14="http://schemas.microsoft.com/office/powerpoint/2010/main" val="161698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FDB0A9-0096-41BE-8E0D-7EC02E13BD02}" type="slidenum">
              <a:rPr lang="en-US" smtClean="0"/>
              <a:t>10</a:t>
            </a:fld>
            <a:endParaRPr lang="en-US" dirty="0"/>
          </a:p>
        </p:txBody>
      </p:sp>
    </p:spTree>
    <p:extLst>
      <p:ext uri="{BB962C8B-B14F-4D97-AF65-F5344CB8AC3E}">
        <p14:creationId xmlns:p14="http://schemas.microsoft.com/office/powerpoint/2010/main" val="291082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86586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23782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2159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31598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12232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41920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76043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268643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15646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63718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D2DA6D-1C1D-48AB-A778-2E649635232F}"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94E2DD-2CB8-49E3-9336-631B7BFA8176}" type="slidenum">
              <a:rPr lang="en-US" smtClean="0"/>
              <a:t>‹#›</a:t>
            </a:fld>
            <a:endParaRPr lang="en-US" dirty="0"/>
          </a:p>
        </p:txBody>
      </p:sp>
    </p:spTree>
    <p:extLst>
      <p:ext uri="{BB962C8B-B14F-4D97-AF65-F5344CB8AC3E}">
        <p14:creationId xmlns:p14="http://schemas.microsoft.com/office/powerpoint/2010/main" val="354593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DA6D-1C1D-48AB-A778-2E649635232F}" type="datetimeFigureOut">
              <a:rPr lang="en-US" smtClean="0"/>
              <a:t>10/15/2018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4E2DD-2CB8-49E3-9336-631B7BFA8176}" type="slidenum">
              <a:rPr lang="en-US" smtClean="0"/>
              <a:t>‹#›</a:t>
            </a:fld>
            <a:endParaRPr lang="en-US" dirty="0"/>
          </a:p>
        </p:txBody>
      </p:sp>
    </p:spTree>
    <p:extLst>
      <p:ext uri="{BB962C8B-B14F-4D97-AF65-F5344CB8AC3E}">
        <p14:creationId xmlns:p14="http://schemas.microsoft.com/office/powerpoint/2010/main" val="3983761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457200"/>
            <a:ext cx="5181600" cy="3429000"/>
          </a:xfrm>
        </p:spPr>
        <p:txBody>
          <a:bodyPr>
            <a:noAutofit/>
          </a:bodyPr>
          <a:lstStyle/>
          <a:p>
            <a:r>
              <a:rPr lang="en-US" sz="3600" b="1" dirty="0"/>
              <a:t>Chapter </a:t>
            </a:r>
            <a:r>
              <a:rPr lang="en-US" sz="3600" b="1" dirty="0" smtClean="0"/>
              <a:t>6</a:t>
            </a:r>
            <a:r>
              <a:rPr lang="en-US" sz="3600" b="1" dirty="0"/>
              <a:t/>
            </a:r>
            <a:br>
              <a:rPr lang="en-US" sz="3600" b="1" dirty="0"/>
            </a:br>
            <a:r>
              <a:rPr lang="en-US" sz="3600" b="1" dirty="0"/>
              <a:t/>
            </a:r>
            <a:br>
              <a:rPr lang="en-US" sz="3600" b="1" dirty="0"/>
            </a:br>
            <a:r>
              <a:rPr lang="en-US" sz="3600" b="1" dirty="0"/>
              <a:t>Identifying and Preventing Mood Disorders in </a:t>
            </a:r>
            <a:r>
              <a:rPr lang="en-US" sz="3600" b="1" dirty="0" smtClean="0"/>
              <a:t>Children and Adolescents</a:t>
            </a:r>
            <a:endParaRPr lang="en-US" sz="3600" b="1" dirty="0"/>
          </a:p>
        </p:txBody>
      </p:sp>
      <p:sp>
        <p:nvSpPr>
          <p:cNvPr id="3" name="Subtitle 2"/>
          <p:cNvSpPr>
            <a:spLocks noGrp="1"/>
          </p:cNvSpPr>
          <p:nvPr>
            <p:ph type="subTitle" idx="1"/>
          </p:nvPr>
        </p:nvSpPr>
        <p:spPr>
          <a:xfrm>
            <a:off x="3429000" y="3884725"/>
            <a:ext cx="5519358" cy="1219200"/>
          </a:xfrm>
        </p:spPr>
        <p:txBody>
          <a:bodyPr/>
          <a:lstStyle/>
          <a:p>
            <a:r>
              <a:rPr lang="en-US" dirty="0">
                <a:solidFill>
                  <a:schemeClr val="tx1"/>
                </a:solidFill>
              </a:rPr>
              <a:t>Marilyn J. Powell</a:t>
            </a:r>
          </a:p>
          <a:p>
            <a:r>
              <a:rPr lang="en-US" dirty="0">
                <a:solidFill>
                  <a:schemeClr val="tx1"/>
                </a:solidFill>
              </a:rPr>
              <a:t>Colleen R. Logan</a:t>
            </a:r>
          </a:p>
        </p:txBody>
      </p:sp>
      <p:pic>
        <p:nvPicPr>
          <p:cNvPr id="9" name="Picture 8" descr="C:\Users\mhaley\AppData\Local\Microsoft\Windows\Temporary Internet Files\Content.Outlook\ZOU6SXFO\CapuzziYouthatRisk7ePowerpoint Crop 2 with type.jpg">
            <a:extLst>
              <a:ext uri="{FF2B5EF4-FFF2-40B4-BE49-F238E27FC236}">
                <a16:creationId xmlns:a16="http://schemas.microsoft.com/office/drawing/2014/main" xmlns="" id="{36A34848-B4F9-4721-908E-D66F9CA07C3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8823" y="276354"/>
            <a:ext cx="3181350" cy="6400800"/>
          </a:xfrm>
          <a:prstGeom prst="rect">
            <a:avLst/>
          </a:prstGeom>
          <a:noFill/>
          <a:ln>
            <a:noFill/>
          </a:ln>
        </p:spPr>
      </p:pic>
    </p:spTree>
    <p:extLst>
      <p:ext uri="{BB962C8B-B14F-4D97-AF65-F5344CB8AC3E}">
        <p14:creationId xmlns:p14="http://schemas.microsoft.com/office/powerpoint/2010/main" val="394539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Individual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smtClean="0">
                <a:solidFill>
                  <a:schemeClr val="tx1"/>
                </a:solidFill>
              </a:rPr>
              <a:t>Although mood </a:t>
            </a:r>
            <a:r>
              <a:rPr lang="en-US" sz="2400" dirty="0">
                <a:solidFill>
                  <a:schemeClr val="tx1"/>
                </a:solidFill>
              </a:rPr>
              <a:t>disorders are thought to have significant genetic components, this does not render prevention </a:t>
            </a:r>
            <a:r>
              <a:rPr lang="en-US" sz="2400" dirty="0" smtClean="0">
                <a:solidFill>
                  <a:schemeClr val="tx1"/>
                </a:solidFill>
              </a:rPr>
              <a:t>irrelevant</a:t>
            </a:r>
            <a:r>
              <a:rPr lang="en-US" sz="2400" dirty="0">
                <a:solidFill>
                  <a:schemeClr val="tx1"/>
                </a:solidFill>
              </a:rPr>
              <a:t>.</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Providing opportunities for children at risk for major mood disorders to develop resilience and solid coping skills is important. This can be accomplished through working on developing positive worldviews, increasing communication skills, and learning how to manage feelings.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3BEC541-4DC7-4A55-9B85-45D7D1DCA3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8788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Individual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Counselors must consider cultural variables before diagnosing children and adolescents with mental disorders.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Counselors also must take care to assess for contextual, developmental</a:t>
            </a:r>
            <a:r>
              <a:rPr lang="en-US" sz="2400" dirty="0" smtClean="0">
                <a:solidFill>
                  <a:schemeClr val="tx1"/>
                </a:solidFill>
              </a:rPr>
              <a:t>, and </a:t>
            </a:r>
            <a:r>
              <a:rPr lang="en-US" sz="2400" dirty="0">
                <a:solidFill>
                  <a:schemeClr val="tx1"/>
                </a:solidFill>
              </a:rPr>
              <a:t>racial/ethnic </a:t>
            </a:r>
            <a:r>
              <a:rPr lang="en-US" sz="2400" dirty="0" smtClean="0">
                <a:solidFill>
                  <a:schemeClr val="tx1"/>
                </a:solidFill>
              </a:rPr>
              <a:t>considerations and </a:t>
            </a:r>
            <a:r>
              <a:rPr lang="en-US" sz="2400" dirty="0">
                <a:solidFill>
                  <a:schemeClr val="tx1"/>
                </a:solidFill>
              </a:rPr>
              <a:t>acculturation.</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A37A060B-F7B7-46ED-9EF8-F9CFCB0043E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8695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Individual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Developmental </a:t>
            </a:r>
            <a:r>
              <a:rPr lang="en-US" sz="2400" dirty="0" smtClean="0">
                <a:solidFill>
                  <a:schemeClr val="tx1"/>
                </a:solidFill>
              </a:rPr>
              <a:t>challenges can </a:t>
            </a:r>
            <a:r>
              <a:rPr lang="en-US" sz="2400" dirty="0">
                <a:solidFill>
                  <a:schemeClr val="tx1"/>
                </a:solidFill>
              </a:rPr>
              <a:t>result in symptoms that mimic symptoms related to a disorder.</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Different human temperaments introduce additional confounding noise into the equation.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F3F24988-4FD8-4E58-8135-32DF8F4385F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62872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Individual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Childhood and adolescent reactivity to family, school, and peer environments must also factor into a solid diagnostic review.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Counselors need to consider all multicultural dimensions.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C9F35350-0D2A-40A7-8615-2E99438EEE8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9308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Family</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It is understood that a family history of mood disorders can contribute to an increased risk of vulnerability to mood </a:t>
            </a:r>
            <a:r>
              <a:rPr lang="en-US" sz="2400" dirty="0" smtClean="0">
                <a:solidFill>
                  <a:schemeClr val="tx1"/>
                </a:solidFill>
              </a:rPr>
              <a:t>disorders </a:t>
            </a:r>
            <a:r>
              <a:rPr lang="en-US" sz="2400" dirty="0">
                <a:solidFill>
                  <a:schemeClr val="tx1"/>
                </a:solidFill>
              </a:rPr>
              <a:t>in children.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Counselors can help assess and </a:t>
            </a:r>
            <a:r>
              <a:rPr lang="en-US" sz="2400" dirty="0" smtClean="0">
                <a:solidFill>
                  <a:schemeClr val="tx1"/>
                </a:solidFill>
              </a:rPr>
              <a:t>identify familial histories </a:t>
            </a:r>
            <a:r>
              <a:rPr lang="en-US" sz="2400" dirty="0">
                <a:solidFill>
                  <a:schemeClr val="tx1"/>
                </a:solidFill>
              </a:rPr>
              <a:t>of mood disorders </a:t>
            </a:r>
            <a:r>
              <a:rPr lang="en-US" sz="2400" dirty="0" smtClean="0">
                <a:solidFill>
                  <a:schemeClr val="tx1"/>
                </a:solidFill>
              </a:rPr>
              <a:t>and thus be </a:t>
            </a:r>
            <a:r>
              <a:rPr lang="en-US" sz="2400" dirty="0">
                <a:solidFill>
                  <a:schemeClr val="tx1"/>
                </a:solidFill>
              </a:rPr>
              <a:t>proactive and identify the early signs of </a:t>
            </a:r>
            <a:r>
              <a:rPr lang="en-US" sz="2400" dirty="0" smtClean="0">
                <a:solidFill>
                  <a:schemeClr val="tx1"/>
                </a:solidFill>
              </a:rPr>
              <a:t>mood </a:t>
            </a:r>
            <a:r>
              <a:rPr lang="en-US" sz="2400" dirty="0">
                <a:solidFill>
                  <a:schemeClr val="tx1"/>
                </a:solidFill>
              </a:rPr>
              <a:t>disorders in children.</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A09C56B8-1584-4092-83DD-8C698973B75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8788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Family</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Early intervention with depressed parents, particularly mothers, in community </a:t>
            </a:r>
            <a:r>
              <a:rPr lang="en-US" sz="2400" dirty="0" smtClean="0">
                <a:solidFill>
                  <a:schemeClr val="tx1"/>
                </a:solidFill>
              </a:rPr>
              <a:t>settings to help </a:t>
            </a:r>
            <a:r>
              <a:rPr lang="en-US" sz="2400" dirty="0">
                <a:solidFill>
                  <a:schemeClr val="tx1"/>
                </a:solidFill>
              </a:rPr>
              <a:t>them get treatment and understand the impact of their depression on their children is critical. </a:t>
            </a:r>
          </a:p>
          <a:p>
            <a:pPr algn="l"/>
            <a:endParaRPr lang="en-US" sz="1000" dirty="0">
              <a:solidFill>
                <a:schemeClr val="tx1"/>
              </a:solidFill>
            </a:endParaRPr>
          </a:p>
          <a:p>
            <a:pPr marL="342900" indent="-342900" algn="l">
              <a:buFont typeface="Arial" pitchFamily="34" charset="0"/>
              <a:buChar char="•"/>
            </a:pPr>
            <a:r>
              <a:rPr lang="en-US" sz="2400" dirty="0">
                <a:solidFill>
                  <a:schemeClr val="tx1"/>
                </a:solidFill>
              </a:rPr>
              <a:t>Enhanced parent training and </a:t>
            </a:r>
            <a:r>
              <a:rPr lang="en-US" sz="2400" dirty="0" smtClean="0">
                <a:solidFill>
                  <a:schemeClr val="tx1"/>
                </a:solidFill>
              </a:rPr>
              <a:t>education on bonding </a:t>
            </a:r>
            <a:r>
              <a:rPr lang="en-US" sz="2400" dirty="0">
                <a:solidFill>
                  <a:schemeClr val="tx1"/>
                </a:solidFill>
              </a:rPr>
              <a:t>and responding to children’s needs while also addressing their needs for treatment can help </a:t>
            </a:r>
            <a:r>
              <a:rPr lang="en-US" sz="2400" dirty="0" smtClean="0">
                <a:solidFill>
                  <a:schemeClr val="tx1"/>
                </a:solidFill>
              </a:rPr>
              <a:t>parents </a:t>
            </a:r>
            <a:r>
              <a:rPr lang="en-US" sz="2400" dirty="0">
                <a:solidFill>
                  <a:schemeClr val="tx1"/>
                </a:solidFill>
              </a:rPr>
              <a:t>arrest the negative impact that the mental illness has on themselves and their families. </a:t>
            </a:r>
          </a:p>
          <a:p>
            <a:pPr marL="342900" indent="-342900" algn="l">
              <a:buFont typeface="Arial" pitchFamily="34" charset="0"/>
              <a:buChar char="•"/>
            </a:pP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3689BD1B-D823-4343-B2BB-0D06A15A9E2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70187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Family</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Counselors can assess for histories of trauma among family members.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Psychoeducation </a:t>
            </a:r>
            <a:r>
              <a:rPr lang="en-US" sz="2400" dirty="0" smtClean="0">
                <a:solidFill>
                  <a:schemeClr val="tx1"/>
                </a:solidFill>
              </a:rPr>
              <a:t>regarding </a:t>
            </a:r>
            <a:r>
              <a:rPr lang="en-US" sz="2400" dirty="0">
                <a:solidFill>
                  <a:schemeClr val="tx1"/>
                </a:solidFill>
              </a:rPr>
              <a:t>how trauma, loss, death, </a:t>
            </a:r>
            <a:r>
              <a:rPr lang="en-US" sz="2400" dirty="0" smtClean="0">
                <a:solidFill>
                  <a:schemeClr val="tx1"/>
                </a:solidFill>
              </a:rPr>
              <a:t>and severe </a:t>
            </a:r>
            <a:r>
              <a:rPr lang="en-US" sz="2400" dirty="0">
                <a:solidFill>
                  <a:schemeClr val="tx1"/>
                </a:solidFill>
              </a:rPr>
              <a:t>illness can affect the family.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Teach parents how to assist their children.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600" dirty="0">
                <a:solidFill>
                  <a:schemeClr val="tx1"/>
                </a:solidFill>
              </a:rPr>
              <a:t>Reinforce the strengths of the system and help the family develop resilience and coping strategies.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452091BC-C5BA-48CA-9D51-E275D0C34D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84973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Family</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Help families improve their communication </a:t>
            </a:r>
            <a:r>
              <a:rPr lang="en-US" sz="2400" dirty="0" smtClean="0">
                <a:solidFill>
                  <a:schemeClr val="tx1"/>
                </a:solidFill>
              </a:rPr>
              <a:t>skills and </a:t>
            </a:r>
            <a:r>
              <a:rPr lang="en-US" sz="2400" dirty="0">
                <a:solidFill>
                  <a:schemeClr val="tx1"/>
                </a:solidFill>
              </a:rPr>
              <a:t>build stronger interpersonal and familial relationships.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Help parents gain an increased understanding and awareness of the signs associated with potential mood disorders versus normative development milestones.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C7F6C102-3063-476F-AE46-8D06A83966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60298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School</a:t>
            </a:r>
          </a:p>
        </p:txBody>
      </p:sp>
      <p:sp>
        <p:nvSpPr>
          <p:cNvPr id="3" name="Subtitle 2"/>
          <p:cNvSpPr>
            <a:spLocks noGrp="1"/>
          </p:cNvSpPr>
          <p:nvPr>
            <p:ph type="subTitle" idx="1"/>
          </p:nvPr>
        </p:nvSpPr>
        <p:spPr>
          <a:xfrm>
            <a:off x="2211861" y="1828800"/>
            <a:ext cx="6934200" cy="3886200"/>
          </a:xfrm>
        </p:spPr>
        <p:txBody>
          <a:bodyPr>
            <a:normAutofit/>
          </a:bodyPr>
          <a:lstStyle/>
          <a:p>
            <a:pPr algn="l"/>
            <a:r>
              <a:rPr lang="en-US" sz="2800" b="1" dirty="0">
                <a:solidFill>
                  <a:schemeClr val="tx1"/>
                </a:solidFill>
              </a:rPr>
              <a:t>School counselors </a:t>
            </a:r>
            <a:r>
              <a:rPr lang="en-US" sz="2800" b="1" dirty="0" smtClean="0">
                <a:solidFill>
                  <a:schemeClr val="tx1"/>
                </a:solidFill>
              </a:rPr>
              <a:t>can</a:t>
            </a:r>
            <a:endParaRPr lang="en-US" sz="2800" b="1" dirty="0">
              <a:solidFill>
                <a:schemeClr val="tx1"/>
              </a:solidFill>
            </a:endParaRPr>
          </a:p>
          <a:p>
            <a:pPr algn="l"/>
            <a:endParaRPr lang="en-US" sz="800" b="1" dirty="0">
              <a:solidFill>
                <a:schemeClr val="tx1"/>
              </a:solidFill>
            </a:endParaRPr>
          </a:p>
          <a:p>
            <a:pPr marL="342900" indent="-342900" algn="l">
              <a:buFont typeface="Arial" pitchFamily="34" charset="0"/>
              <a:buChar char="•"/>
            </a:pPr>
            <a:r>
              <a:rPr lang="en-US" sz="2400" dirty="0">
                <a:solidFill>
                  <a:schemeClr val="tx1"/>
                </a:solidFill>
              </a:rPr>
              <a:t>Train youth to become resilient and </a:t>
            </a:r>
            <a:r>
              <a:rPr lang="en-US" sz="2400" dirty="0" smtClean="0">
                <a:solidFill>
                  <a:schemeClr val="tx1"/>
                </a:solidFill>
              </a:rPr>
              <a:t>flexible</a:t>
            </a:r>
            <a:endParaRPr lang="en-US" sz="2400" dirty="0">
              <a:solidFill>
                <a:schemeClr val="tx1"/>
              </a:solidFill>
            </a:endParaRPr>
          </a:p>
          <a:p>
            <a:pPr marL="342900" indent="-342900" algn="l">
              <a:buFont typeface="Arial" pitchFamily="34" charset="0"/>
              <a:buChar char="•"/>
            </a:pPr>
            <a:r>
              <a:rPr lang="en-US" sz="2400" dirty="0">
                <a:solidFill>
                  <a:schemeClr val="tx1"/>
                </a:solidFill>
              </a:rPr>
              <a:t>Help them cope appropriately in variable social </a:t>
            </a:r>
            <a:r>
              <a:rPr lang="en-US" sz="2400" dirty="0" smtClean="0">
                <a:solidFill>
                  <a:schemeClr val="tx1"/>
                </a:solidFill>
              </a:rPr>
              <a:t>settings</a:t>
            </a:r>
            <a:endParaRPr lang="en-US" sz="2400" dirty="0">
              <a:solidFill>
                <a:schemeClr val="tx1"/>
              </a:solidFill>
            </a:endParaRPr>
          </a:p>
          <a:p>
            <a:pPr marL="342900" indent="-342900" algn="l">
              <a:buFont typeface="Arial" pitchFamily="34" charset="0"/>
              <a:buChar char="•"/>
            </a:pPr>
            <a:r>
              <a:rPr lang="en-US" sz="2400" dirty="0">
                <a:solidFill>
                  <a:schemeClr val="tx1"/>
                </a:solidFill>
              </a:rPr>
              <a:t>Provide </a:t>
            </a:r>
            <a:r>
              <a:rPr lang="en-US" sz="2400" dirty="0" smtClean="0">
                <a:solidFill>
                  <a:schemeClr val="tx1"/>
                </a:solidFill>
              </a:rPr>
              <a:t>antibullying </a:t>
            </a:r>
            <a:r>
              <a:rPr lang="en-US" sz="2400" dirty="0">
                <a:solidFill>
                  <a:schemeClr val="tx1"/>
                </a:solidFill>
              </a:rPr>
              <a:t>programs, education, and </a:t>
            </a:r>
            <a:r>
              <a:rPr lang="en-US" sz="2400" dirty="0" smtClean="0">
                <a:solidFill>
                  <a:schemeClr val="tx1"/>
                </a:solidFill>
              </a:rPr>
              <a:t>support</a:t>
            </a:r>
            <a:endParaRPr lang="en-US" sz="2400" dirty="0">
              <a:solidFill>
                <a:schemeClr val="tx1"/>
              </a:solidFill>
            </a:endParaRPr>
          </a:p>
          <a:p>
            <a:pPr marL="342900" indent="-342900" algn="l">
              <a:buFont typeface="Arial" pitchFamily="34" charset="0"/>
              <a:buChar char="•"/>
            </a:pPr>
            <a:r>
              <a:rPr lang="en-US" sz="2400" dirty="0">
                <a:solidFill>
                  <a:schemeClr val="tx1"/>
                </a:solidFill>
              </a:rPr>
              <a:t>Develop awareness and prevention of suicide</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238CC021-E3BE-4859-8EDA-809DF7E30A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49234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School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Ensure a culture of </a:t>
            </a:r>
            <a:r>
              <a:rPr lang="en-US" sz="2400" dirty="0" smtClean="0">
                <a:solidFill>
                  <a:schemeClr val="tx1"/>
                </a:solidFill>
              </a:rPr>
              <a:t>respectful </a:t>
            </a:r>
            <a:r>
              <a:rPr lang="en-US" sz="2400" dirty="0">
                <a:solidFill>
                  <a:schemeClr val="tx1"/>
                </a:solidFill>
              </a:rPr>
              <a:t>interactions.</a:t>
            </a:r>
          </a:p>
          <a:p>
            <a:pPr marL="342900" indent="-342900" algn="l">
              <a:buFont typeface="Arial" pitchFamily="34" charset="0"/>
              <a:buChar char="•"/>
            </a:pPr>
            <a:r>
              <a:rPr lang="en-US" sz="2400" dirty="0">
                <a:solidFill>
                  <a:schemeClr val="tx1"/>
                </a:solidFill>
              </a:rPr>
              <a:t>Provide peer mediation.</a:t>
            </a:r>
          </a:p>
          <a:p>
            <a:pPr marL="342900" indent="-342900" algn="l">
              <a:buFont typeface="Arial" pitchFamily="34" charset="0"/>
              <a:buChar char="•"/>
            </a:pPr>
            <a:r>
              <a:rPr lang="en-US" sz="2400" dirty="0">
                <a:solidFill>
                  <a:schemeClr val="tx1"/>
                </a:solidFill>
              </a:rPr>
              <a:t>Value the emotional health of all children.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A567FEA7-FA9C-44FD-973B-7BA0684932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75088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Problem Definition</a:t>
            </a:r>
          </a:p>
        </p:txBody>
      </p:sp>
      <p:sp>
        <p:nvSpPr>
          <p:cNvPr id="3" name="Subtitle 2"/>
          <p:cNvSpPr>
            <a:spLocks noGrp="1"/>
          </p:cNvSpPr>
          <p:nvPr>
            <p:ph type="subTitle" idx="1"/>
          </p:nvPr>
        </p:nvSpPr>
        <p:spPr>
          <a:xfrm>
            <a:off x="2211861" y="1828800"/>
            <a:ext cx="6934200" cy="3886200"/>
          </a:xfrm>
        </p:spPr>
        <p:txBody>
          <a:bodyPr>
            <a:normAutofit lnSpcReduction="10000"/>
          </a:bodyPr>
          <a:lstStyle/>
          <a:p>
            <a:pPr marL="342900" indent="-342900" algn="l">
              <a:lnSpc>
                <a:spcPct val="110000"/>
              </a:lnSpc>
              <a:spcBef>
                <a:spcPts val="0"/>
              </a:spcBef>
              <a:buFont typeface="Arial" pitchFamily="34" charset="0"/>
              <a:buChar char="•"/>
            </a:pPr>
            <a:r>
              <a:rPr lang="en-US" sz="2400" dirty="0">
                <a:solidFill>
                  <a:schemeClr val="tx1"/>
                </a:solidFill>
              </a:rPr>
              <a:t>Mood disorders during childhood and adolescence significantly impact families, schools, communities, </a:t>
            </a:r>
            <a:r>
              <a:rPr lang="en-US" sz="2400" dirty="0" smtClean="0">
                <a:solidFill>
                  <a:schemeClr val="tx1"/>
                </a:solidFill>
              </a:rPr>
              <a:t>and </a:t>
            </a:r>
            <a:r>
              <a:rPr lang="en-US" sz="2400" dirty="0">
                <a:solidFill>
                  <a:schemeClr val="tx1"/>
                </a:solidFill>
              </a:rPr>
              <a:t>of </a:t>
            </a:r>
            <a:r>
              <a:rPr lang="en-US" sz="2400" dirty="0" smtClean="0">
                <a:solidFill>
                  <a:schemeClr val="tx1"/>
                </a:solidFill>
              </a:rPr>
              <a:t>course </a:t>
            </a:r>
            <a:r>
              <a:rPr lang="en-US" sz="2400" dirty="0">
                <a:solidFill>
                  <a:schemeClr val="tx1"/>
                </a:solidFill>
              </a:rPr>
              <a:t>individual children’s lives. </a:t>
            </a:r>
          </a:p>
          <a:p>
            <a:pPr algn="l">
              <a:lnSpc>
                <a:spcPct val="110000"/>
              </a:lnSpc>
              <a:spcBef>
                <a:spcPts val="0"/>
              </a:spcBef>
            </a:pPr>
            <a:endParaRPr lang="en-US" sz="1000" dirty="0">
              <a:solidFill>
                <a:schemeClr val="tx1"/>
              </a:solidFill>
            </a:endParaRPr>
          </a:p>
          <a:p>
            <a:pPr marL="342900" indent="-342900" algn="l">
              <a:lnSpc>
                <a:spcPct val="110000"/>
              </a:lnSpc>
              <a:spcBef>
                <a:spcPts val="0"/>
              </a:spcBef>
              <a:buFont typeface="Arial" pitchFamily="34" charset="0"/>
              <a:buChar char="•"/>
            </a:pPr>
            <a:r>
              <a:rPr lang="en-US" sz="2400" dirty="0">
                <a:solidFill>
                  <a:schemeClr val="tx1"/>
                </a:solidFill>
              </a:rPr>
              <a:t>The </a:t>
            </a:r>
            <a:r>
              <a:rPr lang="en-US" sz="2400" dirty="0" smtClean="0">
                <a:solidFill>
                  <a:schemeClr val="tx1"/>
                </a:solidFill>
              </a:rPr>
              <a:t>mood </a:t>
            </a:r>
            <a:r>
              <a:rPr lang="en-US" sz="2400" dirty="0">
                <a:solidFill>
                  <a:schemeClr val="tx1"/>
                </a:solidFill>
              </a:rPr>
              <a:t>disorders most predominantly diagnosed during childhood and adolescence are </a:t>
            </a:r>
            <a:r>
              <a:rPr lang="en-US" sz="2400" dirty="0" smtClean="0">
                <a:solidFill>
                  <a:schemeClr val="tx1"/>
                </a:solidFill>
              </a:rPr>
              <a:t>major </a:t>
            </a:r>
            <a:r>
              <a:rPr lang="en-US" sz="2400" dirty="0">
                <a:solidFill>
                  <a:schemeClr val="tx1"/>
                </a:solidFill>
              </a:rPr>
              <a:t>d</a:t>
            </a:r>
            <a:r>
              <a:rPr lang="en-US" sz="2400" dirty="0" smtClean="0">
                <a:solidFill>
                  <a:schemeClr val="tx1"/>
                </a:solidFill>
              </a:rPr>
              <a:t>epressive </a:t>
            </a:r>
            <a:r>
              <a:rPr lang="en-US" sz="2400" dirty="0">
                <a:solidFill>
                  <a:schemeClr val="tx1"/>
                </a:solidFill>
              </a:rPr>
              <a:t>d</a:t>
            </a:r>
            <a:r>
              <a:rPr lang="en-US" sz="2400" dirty="0" smtClean="0">
                <a:solidFill>
                  <a:schemeClr val="tx1"/>
                </a:solidFill>
              </a:rPr>
              <a:t>isorder </a:t>
            </a:r>
            <a:r>
              <a:rPr lang="en-US" sz="2400" dirty="0">
                <a:solidFill>
                  <a:schemeClr val="tx1"/>
                </a:solidFill>
              </a:rPr>
              <a:t>(MDD) and Bipolar I </a:t>
            </a:r>
            <a:r>
              <a:rPr lang="en-US" sz="2400" dirty="0" smtClean="0">
                <a:solidFill>
                  <a:schemeClr val="tx1"/>
                </a:solidFill>
              </a:rPr>
              <a:t>affective </a:t>
            </a:r>
            <a:r>
              <a:rPr lang="en-US" sz="2400" dirty="0">
                <a:solidFill>
                  <a:schemeClr val="tx1"/>
                </a:solidFill>
              </a:rPr>
              <a:t>d</a:t>
            </a:r>
            <a:r>
              <a:rPr lang="en-US" sz="2400" dirty="0" smtClean="0">
                <a:solidFill>
                  <a:schemeClr val="tx1"/>
                </a:solidFill>
              </a:rPr>
              <a:t>isorder</a:t>
            </a:r>
            <a:r>
              <a:rPr lang="en-US" sz="2400" dirty="0">
                <a:solidFill>
                  <a:schemeClr val="tx1"/>
                </a:solidFill>
              </a:rPr>
              <a:t>.</a:t>
            </a:r>
          </a:p>
          <a:p>
            <a:pPr algn="l">
              <a:lnSpc>
                <a:spcPct val="110000"/>
              </a:lnSpc>
              <a:spcBef>
                <a:spcPts val="0"/>
              </a:spcBef>
            </a:pPr>
            <a:endParaRPr lang="en-US" sz="1000" dirty="0">
              <a:solidFill>
                <a:schemeClr val="tx1"/>
              </a:solidFill>
            </a:endParaRPr>
          </a:p>
          <a:p>
            <a:pPr marL="342900" indent="-342900" algn="l">
              <a:lnSpc>
                <a:spcPct val="110000"/>
              </a:lnSpc>
              <a:spcBef>
                <a:spcPts val="0"/>
              </a:spcBef>
              <a:buFont typeface="Arial" pitchFamily="34" charset="0"/>
              <a:buChar char="•"/>
            </a:pPr>
            <a:r>
              <a:rPr lang="en-US" sz="2400" dirty="0">
                <a:solidFill>
                  <a:schemeClr val="tx1"/>
                </a:solidFill>
              </a:rPr>
              <a:t>Prevalence estimates for these disorders in youth populations vary.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8E73AB7C-2835-4F24-8608-117037CD23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92220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School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School counselors have unique opportunities to observe children, help them learn life skills, assist them in naming and remembering their strengths when faced with </a:t>
            </a:r>
            <a:r>
              <a:rPr lang="en-US" sz="2400" dirty="0" smtClean="0">
                <a:solidFill>
                  <a:schemeClr val="tx1"/>
                </a:solidFill>
              </a:rPr>
              <a:t>challenges, </a:t>
            </a:r>
            <a:r>
              <a:rPr lang="en-US" sz="2400" dirty="0">
                <a:solidFill>
                  <a:schemeClr val="tx1"/>
                </a:solidFill>
              </a:rPr>
              <a:t>and </a:t>
            </a:r>
            <a:r>
              <a:rPr lang="en-US" sz="2400" dirty="0" smtClean="0">
                <a:solidFill>
                  <a:schemeClr val="tx1"/>
                </a:solidFill>
              </a:rPr>
              <a:t>assist them in building </a:t>
            </a:r>
            <a:r>
              <a:rPr lang="en-US" sz="2400" dirty="0">
                <a:solidFill>
                  <a:schemeClr val="tx1"/>
                </a:solidFill>
              </a:rPr>
              <a:t>solid social networks with peers.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7B672F80-C0E3-4024-81C3-332A35F3B3D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241843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School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School counselors can train teachers and other school personnel to be on alert for symptoms such as irritability and angry outbursts that may be more indicative of depression in children than what is typically seen in adults and understood in the general community.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C74BA1F0-EFCC-4A7B-BE7B-EFA799C44AB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71917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School</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E</a:t>
            </a:r>
            <a:r>
              <a:rPr lang="en-US" sz="2400" dirty="0" smtClean="0">
                <a:solidFill>
                  <a:schemeClr val="tx1"/>
                </a:solidFill>
              </a:rPr>
              <a:t>ducating </a:t>
            </a:r>
            <a:r>
              <a:rPr lang="en-US" sz="2400" dirty="0">
                <a:solidFill>
                  <a:schemeClr val="tx1"/>
                </a:solidFill>
              </a:rPr>
              <a:t>school personnel about the co-occurring nature of depression, bipolar symptoms, </a:t>
            </a:r>
            <a:r>
              <a:rPr lang="en-US" sz="2400" dirty="0" smtClean="0">
                <a:solidFill>
                  <a:schemeClr val="tx1"/>
                </a:solidFill>
              </a:rPr>
              <a:t>attention-deficit/hyperactivity disorder, </a:t>
            </a:r>
            <a:r>
              <a:rPr lang="en-US" sz="2400" dirty="0">
                <a:solidFill>
                  <a:schemeClr val="tx1"/>
                </a:solidFill>
              </a:rPr>
              <a:t>learning differences, conduct disorders, and </a:t>
            </a:r>
            <a:r>
              <a:rPr lang="en-US" sz="2400" dirty="0" smtClean="0">
                <a:solidFill>
                  <a:schemeClr val="tx1"/>
                </a:solidFill>
              </a:rPr>
              <a:t>oppositional defiant </a:t>
            </a:r>
            <a:r>
              <a:rPr lang="en-US" sz="2400" dirty="0">
                <a:solidFill>
                  <a:schemeClr val="tx1"/>
                </a:solidFill>
              </a:rPr>
              <a:t>behavior leads to better </a:t>
            </a:r>
            <a:r>
              <a:rPr lang="en-US" sz="2400" dirty="0" smtClean="0">
                <a:solidFill>
                  <a:schemeClr val="tx1"/>
                </a:solidFill>
              </a:rPr>
              <a:t>awareness and decreased </a:t>
            </a:r>
            <a:r>
              <a:rPr lang="en-US" sz="2400" dirty="0">
                <a:solidFill>
                  <a:schemeClr val="tx1"/>
                </a:solidFill>
              </a:rPr>
              <a:t>severity </a:t>
            </a:r>
            <a:r>
              <a:rPr lang="en-US" sz="2400" dirty="0" smtClean="0">
                <a:solidFill>
                  <a:schemeClr val="tx1"/>
                </a:solidFill>
              </a:rPr>
              <a:t>when symptoms </a:t>
            </a:r>
            <a:r>
              <a:rPr lang="en-US" sz="2400" dirty="0">
                <a:solidFill>
                  <a:schemeClr val="tx1"/>
                </a:solidFill>
              </a:rPr>
              <a:t>can be addressed </a:t>
            </a:r>
            <a:r>
              <a:rPr lang="en-US" sz="2400" dirty="0" smtClean="0">
                <a:solidFill>
                  <a:schemeClr val="tx1"/>
                </a:solidFill>
              </a:rPr>
              <a:t>early. With </a:t>
            </a:r>
            <a:r>
              <a:rPr lang="en-US" sz="2400" dirty="0">
                <a:solidFill>
                  <a:schemeClr val="tx1"/>
                </a:solidFill>
              </a:rPr>
              <a:t>appropriate supports </a:t>
            </a:r>
            <a:r>
              <a:rPr lang="en-US" sz="2400" dirty="0" smtClean="0">
                <a:solidFill>
                  <a:schemeClr val="tx1"/>
                </a:solidFill>
              </a:rPr>
              <a:t>this results in </a:t>
            </a:r>
            <a:r>
              <a:rPr lang="en-US" sz="2400" dirty="0">
                <a:solidFill>
                  <a:schemeClr val="tx1"/>
                </a:solidFill>
              </a:rPr>
              <a:t>a better outcome </a:t>
            </a:r>
            <a:r>
              <a:rPr lang="en-US" sz="2400" dirty="0" smtClean="0">
                <a:solidFill>
                  <a:schemeClr val="tx1"/>
                </a:solidFill>
              </a:rPr>
              <a:t>than if </a:t>
            </a:r>
            <a:r>
              <a:rPr lang="en-US" sz="2400" dirty="0">
                <a:solidFill>
                  <a:schemeClr val="tx1"/>
                </a:solidFill>
              </a:rPr>
              <a:t>this complicated diagnostic picture </a:t>
            </a:r>
            <a:r>
              <a:rPr lang="en-US" sz="2400" dirty="0" smtClean="0">
                <a:solidFill>
                  <a:schemeClr val="tx1"/>
                </a:solidFill>
              </a:rPr>
              <a:t>were misunderstood </a:t>
            </a:r>
            <a:r>
              <a:rPr lang="en-US" sz="2400" dirty="0">
                <a:solidFill>
                  <a:schemeClr val="tx1"/>
                </a:solidFill>
              </a:rPr>
              <a:t>or disregarded.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B0ADB896-22C1-404E-A42D-A69791C655F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029926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Community</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Counselors can also play a significant role when it comes to developing resources in the community.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Create strengths-based communities.</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Engage parents in support.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a:solidFill>
                  <a:schemeClr val="tx1"/>
                </a:solidFill>
              </a:rPr>
              <a:t>Involve business leaders, spiritual leaders, and civic leaders. </a:t>
            </a: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2F7332C3-309D-42BA-977C-2EF4C8BE923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49234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Prevention: Community</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It is this type of proactive community engagement that can help children and youth develop resiliency and coping skills. </a:t>
            </a:r>
          </a:p>
          <a:p>
            <a:pPr marL="342900" indent="-342900" algn="l">
              <a:buFont typeface="Arial" pitchFamily="34" charset="0"/>
              <a:buChar char="•"/>
            </a:pPr>
            <a:endParaRPr lang="en-US" sz="800" dirty="0">
              <a:solidFill>
                <a:schemeClr val="tx1"/>
              </a:solidFill>
            </a:endParaRPr>
          </a:p>
          <a:p>
            <a:pPr marL="342900" indent="-342900" algn="l">
              <a:buFont typeface="Arial" pitchFamily="34" charset="0"/>
              <a:buChar char="•"/>
            </a:pPr>
            <a:r>
              <a:rPr lang="en-US" sz="2400" dirty="0" smtClean="0">
                <a:solidFill>
                  <a:schemeClr val="tx1"/>
                </a:solidFill>
              </a:rPr>
              <a:t>Counselors need </a:t>
            </a:r>
            <a:r>
              <a:rPr lang="en-US" sz="2400" dirty="0">
                <a:solidFill>
                  <a:schemeClr val="tx1"/>
                </a:solidFill>
              </a:rPr>
              <a:t>to also listen to </a:t>
            </a:r>
            <a:r>
              <a:rPr lang="en-US" sz="2400" dirty="0" smtClean="0">
                <a:solidFill>
                  <a:schemeClr val="tx1"/>
                </a:solidFill>
              </a:rPr>
              <a:t>children’s </a:t>
            </a:r>
            <a:r>
              <a:rPr lang="en-US" sz="2400" dirty="0">
                <a:solidFill>
                  <a:schemeClr val="tx1"/>
                </a:solidFill>
              </a:rPr>
              <a:t>and </a:t>
            </a:r>
            <a:r>
              <a:rPr lang="en-US" sz="2400" dirty="0" smtClean="0">
                <a:solidFill>
                  <a:schemeClr val="tx1"/>
                </a:solidFill>
              </a:rPr>
              <a:t>adolescents’ </a:t>
            </a:r>
            <a:r>
              <a:rPr lang="en-US" sz="2400" dirty="0">
                <a:solidFill>
                  <a:schemeClr val="tx1"/>
                </a:solidFill>
              </a:rPr>
              <a:t>input and include them in the decision-making process.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5678CF53-115C-4421-8724-02ED432E012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60225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spcBef>
                <a:spcPts val="0"/>
              </a:spcBef>
              <a:buFont typeface="Arial" pitchFamily="34" charset="0"/>
              <a:buChar char="•"/>
            </a:pPr>
            <a:r>
              <a:rPr lang="en-US" sz="2400" dirty="0">
                <a:solidFill>
                  <a:schemeClr val="tx1"/>
                </a:solidFill>
              </a:rPr>
              <a:t>Mood disorders that are a focus of this chapter are found in the </a:t>
            </a:r>
            <a:r>
              <a:rPr lang="en-US" sz="2400" i="1" dirty="0" smtClean="0">
                <a:solidFill>
                  <a:schemeClr val="tx1"/>
                </a:solidFill>
              </a:rPr>
              <a:t>Diagnostic and Statistical Manual of Mental Disorders</a:t>
            </a:r>
            <a:r>
              <a:rPr lang="en-US" sz="2400" dirty="0" smtClean="0">
                <a:solidFill>
                  <a:schemeClr val="tx1"/>
                </a:solidFill>
              </a:rPr>
              <a:t> (5th ed.).</a:t>
            </a:r>
            <a:endParaRPr lang="en-US" sz="2400" dirty="0">
              <a:solidFill>
                <a:schemeClr val="tx1"/>
              </a:solidFill>
            </a:endParaRPr>
          </a:p>
          <a:p>
            <a:pPr marL="342900" indent="-342900" algn="l">
              <a:spcBef>
                <a:spcPts val="0"/>
              </a:spcBef>
              <a:buFont typeface="Arial" pitchFamily="34" charset="0"/>
              <a:buChar char="•"/>
            </a:pPr>
            <a:endParaRPr lang="en-US" sz="800" dirty="0">
              <a:solidFill>
                <a:schemeClr val="tx1"/>
              </a:solidFill>
            </a:endParaRPr>
          </a:p>
          <a:p>
            <a:pPr marL="342900" indent="-342900" algn="l">
              <a:spcBef>
                <a:spcPts val="0"/>
              </a:spcBef>
              <a:buFont typeface="Arial" pitchFamily="34" charset="0"/>
              <a:buChar char="•"/>
            </a:pPr>
            <a:r>
              <a:rPr lang="en-US" sz="2400" dirty="0">
                <a:solidFill>
                  <a:schemeClr val="tx1"/>
                </a:solidFill>
              </a:rPr>
              <a:t>Two new diagnoses are directly related to mood disturbance in children and adolescents: </a:t>
            </a:r>
            <a:r>
              <a:rPr lang="en-US" sz="2400" dirty="0" smtClean="0">
                <a:solidFill>
                  <a:schemeClr val="tx1"/>
                </a:solidFill>
              </a:rPr>
              <a:t>disruptive </a:t>
            </a:r>
            <a:r>
              <a:rPr lang="en-US" sz="2400" dirty="0">
                <a:solidFill>
                  <a:schemeClr val="tx1"/>
                </a:solidFill>
              </a:rPr>
              <a:t>mood dysregulation </a:t>
            </a:r>
            <a:r>
              <a:rPr lang="en-US" sz="2400" dirty="0" smtClean="0">
                <a:solidFill>
                  <a:schemeClr val="tx1"/>
                </a:solidFill>
              </a:rPr>
              <a:t>disorder (DMDD</a:t>
            </a:r>
            <a:r>
              <a:rPr lang="en-US" sz="2400" dirty="0">
                <a:solidFill>
                  <a:schemeClr val="tx1"/>
                </a:solidFill>
              </a:rPr>
              <a:t>)</a:t>
            </a:r>
            <a:r>
              <a:rPr lang="en-US" sz="2400" dirty="0" smtClean="0">
                <a:solidFill>
                  <a:schemeClr val="tx1"/>
                </a:solidFill>
              </a:rPr>
              <a:t> </a:t>
            </a:r>
            <a:r>
              <a:rPr lang="en-US" sz="2400" dirty="0">
                <a:solidFill>
                  <a:schemeClr val="tx1"/>
                </a:solidFill>
              </a:rPr>
              <a:t>and persistent depressive disorder. </a:t>
            </a:r>
          </a:p>
          <a:p>
            <a:pPr marL="342900" indent="-342900" algn="l">
              <a:buFont typeface="Arial" pitchFamily="34" charset="0"/>
              <a:buChar char="•"/>
            </a:pPr>
            <a:endParaRPr lang="en-US" sz="1000"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E5D8CE6E-489F-438E-872E-ECC3A4A3EE6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29280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spcBef>
                <a:spcPts val="0"/>
              </a:spcBef>
              <a:buFont typeface="Arial" pitchFamily="34" charset="0"/>
              <a:buChar char="•"/>
            </a:pPr>
            <a:r>
              <a:rPr lang="en-US" sz="2400" dirty="0">
                <a:solidFill>
                  <a:schemeClr val="tx1"/>
                </a:solidFill>
              </a:rPr>
              <a:t>Persistent depressive disorder (previously dysthymia or chronic major depressive disorder</a:t>
            </a:r>
            <a:r>
              <a:rPr lang="en-US" sz="2400" dirty="0" smtClean="0">
                <a:solidFill>
                  <a:schemeClr val="tx1"/>
                </a:solidFill>
              </a:rPr>
              <a:t>)</a:t>
            </a:r>
            <a:endParaRPr lang="en-US" sz="2400" dirty="0">
              <a:solidFill>
                <a:schemeClr val="tx1"/>
              </a:solidFill>
            </a:endParaRPr>
          </a:p>
          <a:p>
            <a:pPr marL="342900" indent="-342900" algn="l">
              <a:spcBef>
                <a:spcPts val="0"/>
              </a:spcBef>
              <a:buFont typeface="Arial" pitchFamily="34" charset="0"/>
              <a:buChar char="•"/>
            </a:pPr>
            <a:endParaRPr lang="en-US" sz="800" dirty="0">
              <a:solidFill>
                <a:schemeClr val="tx1"/>
              </a:solidFill>
            </a:endParaRPr>
          </a:p>
          <a:p>
            <a:pPr marL="342900" indent="-342900" algn="l">
              <a:spcBef>
                <a:spcPts val="0"/>
              </a:spcBef>
              <a:buFont typeface="Arial" pitchFamily="34" charset="0"/>
              <a:buChar char="•"/>
            </a:pPr>
            <a:r>
              <a:rPr lang="en-US" sz="2400" dirty="0" smtClean="0">
                <a:solidFill>
                  <a:schemeClr val="tx1"/>
                </a:solidFill>
              </a:rPr>
              <a:t>Children </a:t>
            </a:r>
            <a:r>
              <a:rPr lang="en-US" sz="2400" dirty="0">
                <a:solidFill>
                  <a:schemeClr val="tx1"/>
                </a:solidFill>
              </a:rPr>
              <a:t>and adults </a:t>
            </a:r>
            <a:r>
              <a:rPr lang="en-US" sz="2400" dirty="0" smtClean="0">
                <a:solidFill>
                  <a:schemeClr val="tx1"/>
                </a:solidFill>
              </a:rPr>
              <a:t>differ in their presentation of symptoms. </a:t>
            </a:r>
            <a:endParaRPr lang="en-US" sz="2400" dirty="0">
              <a:solidFill>
                <a:schemeClr val="tx1"/>
              </a:solidFill>
            </a:endParaRPr>
          </a:p>
          <a:p>
            <a:pPr marL="342900" indent="-342900" algn="l">
              <a:spcBef>
                <a:spcPts val="0"/>
              </a:spcBef>
              <a:buFont typeface="Arial" pitchFamily="34" charset="0"/>
              <a:buChar char="•"/>
            </a:pPr>
            <a:endParaRPr lang="en-US" sz="800" dirty="0">
              <a:solidFill>
                <a:schemeClr val="tx1"/>
              </a:solidFill>
            </a:endParaRPr>
          </a:p>
          <a:p>
            <a:pPr marL="346075" indent="-346075" algn="l">
              <a:buFont typeface="Arial" panose="020B0604020202020204" pitchFamily="34" charset="0"/>
              <a:buChar char="•"/>
            </a:pPr>
            <a:r>
              <a:rPr lang="en-US" sz="2400" dirty="0">
                <a:solidFill>
                  <a:schemeClr val="tx1"/>
                </a:solidFill>
              </a:rPr>
              <a:t>The continuum of mood issues for children and adolescents spans developmental concerns and adjustment disorders as well as major mental disorders. </a:t>
            </a:r>
          </a:p>
          <a:p>
            <a:pPr marL="342900" indent="-342900" algn="l">
              <a:spcBef>
                <a:spcPts val="0"/>
              </a:spcBef>
              <a:buFont typeface="Arial" pitchFamily="34" charset="0"/>
              <a:buChar char="•"/>
            </a:pPr>
            <a:endParaRPr lang="en-US" sz="2400" dirty="0">
              <a:solidFill>
                <a:schemeClr val="tx1"/>
              </a:solidFill>
            </a:endParaRPr>
          </a:p>
          <a:p>
            <a:pPr marL="342900" indent="-342900" algn="l">
              <a:spcBef>
                <a:spcPts val="0"/>
              </a:spcBef>
              <a:buFont typeface="Arial" pitchFamily="34" charset="0"/>
              <a:buChar char="•"/>
            </a:pPr>
            <a:endParaRPr lang="en-US" sz="1000" dirty="0">
              <a:solidFill>
                <a:schemeClr val="tx1"/>
              </a:solidFill>
            </a:endParaRPr>
          </a:p>
          <a:p>
            <a:pPr algn="l"/>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4DA42A3B-FF80-49B3-9537-7C1175822A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38788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Many childhood disorders, such as </a:t>
            </a:r>
            <a:r>
              <a:rPr lang="en-US" sz="2400" dirty="0" smtClean="0">
                <a:solidFill>
                  <a:schemeClr val="tx1"/>
                </a:solidFill>
              </a:rPr>
              <a:t>posttraumatic stress disorder, </a:t>
            </a:r>
            <a:r>
              <a:rPr lang="en-US" sz="2400" dirty="0">
                <a:solidFill>
                  <a:schemeClr val="tx1"/>
                </a:solidFill>
              </a:rPr>
              <a:t>have strong environmental </a:t>
            </a:r>
            <a:r>
              <a:rPr lang="en-US" sz="2400" dirty="0" smtClean="0">
                <a:solidFill>
                  <a:schemeClr val="tx1"/>
                </a:solidFill>
              </a:rPr>
              <a:t>components. The </a:t>
            </a:r>
            <a:r>
              <a:rPr lang="en-US" sz="2400" dirty="0">
                <a:solidFill>
                  <a:schemeClr val="tx1"/>
                </a:solidFill>
              </a:rPr>
              <a:t>variability </a:t>
            </a:r>
            <a:r>
              <a:rPr lang="en-US" sz="2400" dirty="0" smtClean="0">
                <a:solidFill>
                  <a:schemeClr val="tx1"/>
                </a:solidFill>
              </a:rPr>
              <a:t>in </a:t>
            </a:r>
            <a:r>
              <a:rPr lang="en-US" sz="2400" dirty="0">
                <a:solidFill>
                  <a:schemeClr val="tx1"/>
                </a:solidFill>
              </a:rPr>
              <a:t>the environment coupled with the complexities of development and </a:t>
            </a:r>
            <a:r>
              <a:rPr lang="en-US" sz="2400" dirty="0" smtClean="0">
                <a:solidFill>
                  <a:schemeClr val="tx1"/>
                </a:solidFill>
              </a:rPr>
              <a:t>the reactivity </a:t>
            </a:r>
            <a:r>
              <a:rPr lang="en-US" sz="2400" dirty="0">
                <a:solidFill>
                  <a:schemeClr val="tx1"/>
                </a:solidFill>
              </a:rPr>
              <a:t>of children at different ages and stages make children especially vulnerable to dysfunction, particularly when safety, support, and secure attachments with loving adults are not readily available. </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451D43FA-D0DF-415A-A895-DA507C152E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394183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Potential trauma must always be considered.</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One must also consider elements of acculturation and assimilation. </a:t>
            </a:r>
          </a:p>
          <a:p>
            <a:pPr algn="l"/>
            <a:endParaRPr lang="en-US" sz="800" dirty="0">
              <a:solidFill>
                <a:schemeClr val="tx1"/>
              </a:solidFill>
            </a:endParaRPr>
          </a:p>
          <a:p>
            <a:pPr marL="342900" indent="-342900" algn="l">
              <a:buFont typeface="Arial" pitchFamily="34" charset="0"/>
              <a:buChar char="•"/>
            </a:pPr>
            <a:r>
              <a:rPr lang="en-US" sz="2400" dirty="0">
                <a:solidFill>
                  <a:schemeClr val="tx1"/>
                </a:solidFill>
              </a:rPr>
              <a:t>Overlapping </a:t>
            </a:r>
            <a:r>
              <a:rPr lang="en-US" sz="2400" dirty="0" smtClean="0">
                <a:solidFill>
                  <a:schemeClr val="tx1"/>
                </a:solidFill>
              </a:rPr>
              <a:t>symptoms</a:t>
            </a:r>
            <a:endParaRPr lang="en-US" sz="24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DF010C19-DFC1-4E7A-9115-F9CAEFBC1B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02172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Aside from trauma, other stressful events are often associated with the development of mood disorders in children. </a:t>
            </a:r>
          </a:p>
          <a:p>
            <a:pPr algn="l"/>
            <a:endParaRPr lang="en-US" sz="800" dirty="0">
              <a:solidFill>
                <a:schemeClr val="tx1"/>
              </a:solidFill>
            </a:endParaRPr>
          </a:p>
          <a:p>
            <a:pPr marL="800100" lvl="1" indent="-342900" algn="l">
              <a:buFont typeface="Arial" pitchFamily="34" charset="0"/>
              <a:buChar char="•"/>
            </a:pPr>
            <a:r>
              <a:rPr lang="en-US" sz="2400" dirty="0">
                <a:solidFill>
                  <a:schemeClr val="tx1"/>
                </a:solidFill>
              </a:rPr>
              <a:t>Parent–child conflict</a:t>
            </a:r>
          </a:p>
          <a:p>
            <a:pPr marL="800100" lvl="1" indent="-342900" algn="l">
              <a:buFont typeface="Arial" pitchFamily="34" charset="0"/>
              <a:buChar char="•"/>
            </a:pPr>
            <a:r>
              <a:rPr lang="en-US" sz="2400" dirty="0">
                <a:solidFill>
                  <a:schemeClr val="tx1"/>
                </a:solidFill>
              </a:rPr>
              <a:t>Family conflict</a:t>
            </a:r>
          </a:p>
          <a:p>
            <a:pPr marL="800100" lvl="1" indent="-342900" algn="l">
              <a:buFont typeface="Arial" pitchFamily="34" charset="0"/>
              <a:buChar char="•"/>
            </a:pPr>
            <a:r>
              <a:rPr lang="en-US" sz="2400" dirty="0">
                <a:solidFill>
                  <a:schemeClr val="tx1"/>
                </a:solidFill>
              </a:rPr>
              <a:t>Divorce or estrangement of </a:t>
            </a:r>
            <a:r>
              <a:rPr lang="en-US" sz="2400" dirty="0" smtClean="0">
                <a:solidFill>
                  <a:schemeClr val="tx1"/>
                </a:solidFill>
              </a:rPr>
              <a:t>coparents</a:t>
            </a:r>
            <a:endParaRPr lang="en-US" sz="2400" dirty="0">
              <a:solidFill>
                <a:schemeClr val="tx1"/>
              </a:solidFill>
            </a:endParaRPr>
          </a:p>
          <a:p>
            <a:pPr marL="800100" lvl="1" indent="-342900" algn="l">
              <a:buFont typeface="Arial" pitchFamily="34" charset="0"/>
              <a:buChar char="•"/>
            </a:pPr>
            <a:r>
              <a:rPr lang="en-US" sz="2400" dirty="0">
                <a:solidFill>
                  <a:schemeClr val="tx1"/>
                </a:solidFill>
              </a:rPr>
              <a:t>Inconsistent parenting environments</a:t>
            </a: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3F2EC59E-3E78-4040-885A-CC990A8D3E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28558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342900" indent="-342900" algn="l">
              <a:buFont typeface="Arial" pitchFamily="34" charset="0"/>
              <a:buChar char="•"/>
            </a:pPr>
            <a:r>
              <a:rPr lang="en-US" sz="2400" dirty="0">
                <a:solidFill>
                  <a:schemeClr val="tx1"/>
                </a:solidFill>
              </a:rPr>
              <a:t>Other factors that can contribute or </a:t>
            </a:r>
            <a:r>
              <a:rPr lang="en-US" sz="2400" dirty="0" smtClean="0">
                <a:solidFill>
                  <a:schemeClr val="tx1"/>
                </a:solidFill>
              </a:rPr>
              <a:t>exacerbate</a:t>
            </a:r>
            <a:endParaRPr lang="en-US" sz="2400" dirty="0">
              <a:solidFill>
                <a:schemeClr val="tx1"/>
              </a:solidFill>
            </a:endParaRPr>
          </a:p>
          <a:p>
            <a:pPr algn="l"/>
            <a:endParaRPr lang="en-US" sz="1000" dirty="0">
              <a:solidFill>
                <a:schemeClr val="tx1"/>
              </a:solidFill>
            </a:endParaRPr>
          </a:p>
          <a:p>
            <a:pPr marL="800100" lvl="1" indent="-342900" algn="l">
              <a:buFont typeface="Wingdings" pitchFamily="2" charset="2"/>
              <a:buChar char="ü"/>
            </a:pPr>
            <a:r>
              <a:rPr lang="en-US" sz="2000" dirty="0">
                <a:solidFill>
                  <a:schemeClr val="tx1"/>
                </a:solidFill>
              </a:rPr>
              <a:t>Peer and Sibling Conflict</a:t>
            </a:r>
          </a:p>
          <a:p>
            <a:pPr marL="800100" lvl="1" indent="-342900" algn="l">
              <a:buFont typeface="Wingdings" pitchFamily="2" charset="2"/>
              <a:buChar char="ü"/>
            </a:pPr>
            <a:r>
              <a:rPr lang="en-US" sz="2000" dirty="0">
                <a:solidFill>
                  <a:schemeClr val="tx1"/>
                </a:solidFill>
              </a:rPr>
              <a:t>Unstable Family Resources</a:t>
            </a:r>
          </a:p>
          <a:p>
            <a:pPr marL="800100" lvl="1" indent="-342900" algn="l">
              <a:buFont typeface="Wingdings" pitchFamily="2" charset="2"/>
              <a:buChar char="ü"/>
            </a:pPr>
            <a:r>
              <a:rPr lang="en-US" sz="2000" dirty="0">
                <a:solidFill>
                  <a:schemeClr val="tx1"/>
                </a:solidFill>
              </a:rPr>
              <a:t>Parental Loss of Employment</a:t>
            </a:r>
          </a:p>
          <a:p>
            <a:pPr marL="800100" lvl="1" indent="-342900" algn="l">
              <a:buFont typeface="Wingdings" pitchFamily="2" charset="2"/>
              <a:buChar char="ü"/>
            </a:pPr>
            <a:r>
              <a:rPr lang="en-US" sz="2000" dirty="0">
                <a:solidFill>
                  <a:schemeClr val="tx1"/>
                </a:solidFill>
              </a:rPr>
              <a:t>Homelessness and Poverty</a:t>
            </a:r>
          </a:p>
          <a:p>
            <a:pPr marL="800100" lvl="1" indent="-342900" algn="l">
              <a:buFont typeface="Wingdings" pitchFamily="2" charset="2"/>
              <a:buChar char="ü"/>
            </a:pPr>
            <a:r>
              <a:rPr lang="en-US" sz="2000" dirty="0">
                <a:solidFill>
                  <a:schemeClr val="tx1"/>
                </a:solidFill>
              </a:rPr>
              <a:t>Death and Loss</a:t>
            </a:r>
          </a:p>
          <a:p>
            <a:pPr marL="800100" lvl="1" indent="-342900" algn="l">
              <a:buFont typeface="Wingdings" pitchFamily="2" charset="2"/>
              <a:buChar char="ü"/>
            </a:pPr>
            <a:r>
              <a:rPr lang="en-US" sz="2000" dirty="0">
                <a:solidFill>
                  <a:schemeClr val="tx1"/>
                </a:solidFill>
              </a:rPr>
              <a:t>Chronic Illness</a:t>
            </a:r>
          </a:p>
          <a:p>
            <a:pPr marL="800100" lvl="1" indent="-342900" algn="l">
              <a:buFont typeface="Wingdings" pitchFamily="2" charset="2"/>
              <a:buChar char="ü"/>
            </a:pPr>
            <a:r>
              <a:rPr lang="en-US" sz="2000" dirty="0">
                <a:solidFill>
                  <a:schemeClr val="tx1"/>
                </a:solidFill>
              </a:rPr>
              <a:t>Having a </a:t>
            </a:r>
            <a:r>
              <a:rPr lang="en-US" sz="2000" dirty="0" smtClean="0">
                <a:solidFill>
                  <a:schemeClr val="tx1"/>
                </a:solidFill>
              </a:rPr>
              <a:t>Depressed </a:t>
            </a:r>
            <a:r>
              <a:rPr lang="en-US" sz="2000" dirty="0">
                <a:solidFill>
                  <a:schemeClr val="tx1"/>
                </a:solidFill>
              </a:rPr>
              <a:t>Parent</a:t>
            </a:r>
          </a:p>
          <a:p>
            <a:pPr marL="800100" lvl="1" indent="-342900" algn="l">
              <a:buFont typeface="Wingdings" pitchFamily="2" charset="2"/>
              <a:buChar char="ü"/>
            </a:pPr>
            <a:r>
              <a:rPr lang="en-US" sz="2000" dirty="0">
                <a:solidFill>
                  <a:schemeClr val="tx1"/>
                </a:solidFill>
              </a:rPr>
              <a:t>Struggling in School</a:t>
            </a:r>
          </a:p>
          <a:p>
            <a:pPr marL="800100" lvl="1" indent="-342900" algn="l">
              <a:buFont typeface="Wingdings" pitchFamily="2" charset="2"/>
              <a:buChar char="ü"/>
            </a:pPr>
            <a:endParaRPr lang="en-US" sz="2000" dirty="0">
              <a:solidFill>
                <a:schemeClr val="tx1"/>
              </a:solidFill>
            </a:endParaRPr>
          </a:p>
          <a:p>
            <a:pPr marL="800100" lvl="1" indent="-342900" algn="l">
              <a:buFont typeface="Wingdings" pitchFamily="2" charset="2"/>
              <a:buChar char="ü"/>
            </a:pPr>
            <a:endParaRPr lang="en-US" sz="20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69BD066C-0020-4244-B732-4C93ED07BB5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102996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47799"/>
          </a:xfrm>
        </p:spPr>
        <p:txBody>
          <a:bodyPr>
            <a:noAutofit/>
          </a:bodyPr>
          <a:lstStyle/>
          <a:p>
            <a:pPr algn="l"/>
            <a:r>
              <a:rPr lang="en-US" sz="3600" b="1" dirty="0"/>
              <a:t>                  Diagnostic and Causal Factors</a:t>
            </a:r>
          </a:p>
        </p:txBody>
      </p:sp>
      <p:sp>
        <p:nvSpPr>
          <p:cNvPr id="3" name="Subtitle 2"/>
          <p:cNvSpPr>
            <a:spLocks noGrp="1"/>
          </p:cNvSpPr>
          <p:nvPr>
            <p:ph type="subTitle" idx="1"/>
          </p:nvPr>
        </p:nvSpPr>
        <p:spPr>
          <a:xfrm>
            <a:off x="2211861" y="1828800"/>
            <a:ext cx="6934200" cy="3886200"/>
          </a:xfrm>
        </p:spPr>
        <p:txBody>
          <a:bodyPr>
            <a:normAutofit/>
          </a:bodyPr>
          <a:lstStyle/>
          <a:p>
            <a:pPr marL="403225" lvl="1" indent="-342900" algn="l">
              <a:buFont typeface="Arial" panose="020B0604020202020204" pitchFamily="34" charset="0"/>
              <a:buChar char="•"/>
            </a:pPr>
            <a:r>
              <a:rPr lang="en-US" sz="2400" dirty="0">
                <a:solidFill>
                  <a:schemeClr val="tx1"/>
                </a:solidFill>
              </a:rPr>
              <a:t>Environmental challenges</a:t>
            </a:r>
          </a:p>
          <a:p>
            <a:pPr marL="403225" lvl="1" indent="-342900" algn="l">
              <a:buFont typeface="Arial" panose="020B0604020202020204" pitchFamily="34" charset="0"/>
              <a:buChar char="•"/>
            </a:pPr>
            <a:r>
              <a:rPr lang="en-US" sz="2400" dirty="0">
                <a:solidFill>
                  <a:schemeClr val="tx1"/>
                </a:solidFill>
              </a:rPr>
              <a:t>Children and adolescents with depressed parents</a:t>
            </a:r>
          </a:p>
          <a:p>
            <a:pPr marL="403225" lvl="1" indent="-342900" algn="l">
              <a:buFont typeface="Arial" panose="020B0604020202020204" pitchFamily="34" charset="0"/>
              <a:buChar char="•"/>
            </a:pPr>
            <a:r>
              <a:rPr lang="en-US" sz="2400" dirty="0">
                <a:solidFill>
                  <a:schemeClr val="tx1"/>
                </a:solidFill>
              </a:rPr>
              <a:t>Genetic history</a:t>
            </a:r>
          </a:p>
          <a:p>
            <a:pPr marL="403225" lvl="1" indent="-342900" algn="l">
              <a:buFont typeface="Arial" panose="020B0604020202020204" pitchFamily="34" charset="0"/>
              <a:buChar char="•"/>
            </a:pPr>
            <a:r>
              <a:rPr lang="en-US" sz="2400" dirty="0">
                <a:solidFill>
                  <a:schemeClr val="tx1"/>
                </a:solidFill>
              </a:rPr>
              <a:t>Social or academic struggle</a:t>
            </a:r>
          </a:p>
          <a:p>
            <a:pPr marL="403225" lvl="1" indent="-342900" algn="l">
              <a:buFont typeface="Arial" panose="020B0604020202020204" pitchFamily="34" charset="0"/>
              <a:buChar char="•"/>
            </a:pPr>
            <a:r>
              <a:rPr lang="en-US" sz="2400" dirty="0">
                <a:solidFill>
                  <a:schemeClr val="tx1"/>
                </a:solidFill>
              </a:rPr>
              <a:t>Difficult or unstable peer relationships</a:t>
            </a:r>
          </a:p>
          <a:p>
            <a:pPr marL="403225" lvl="1" indent="-342900" algn="l">
              <a:buFont typeface="Arial" panose="020B0604020202020204" pitchFamily="34" charset="0"/>
              <a:buChar char="•"/>
            </a:pPr>
            <a:r>
              <a:rPr lang="en-US" sz="2400" dirty="0">
                <a:solidFill>
                  <a:schemeClr val="tx1"/>
                </a:solidFill>
              </a:rPr>
              <a:t>Bullying (in person and </a:t>
            </a:r>
            <a:r>
              <a:rPr lang="en-US" sz="2400" dirty="0" smtClean="0">
                <a:solidFill>
                  <a:schemeClr val="tx1"/>
                </a:solidFill>
              </a:rPr>
              <a:t>cyberbullying)</a:t>
            </a:r>
            <a:endParaRPr lang="en-US" sz="2400" dirty="0">
              <a:solidFill>
                <a:schemeClr val="tx1"/>
              </a:solidFill>
            </a:endParaRPr>
          </a:p>
          <a:p>
            <a:pPr marL="403225" lvl="1" indent="-342900" algn="l">
              <a:buFont typeface="Arial" panose="020B0604020202020204" pitchFamily="34" charset="0"/>
              <a:buChar char="•"/>
            </a:pPr>
            <a:r>
              <a:rPr lang="en-US" sz="2400" dirty="0">
                <a:solidFill>
                  <a:schemeClr val="tx1"/>
                </a:solidFill>
              </a:rPr>
              <a:t>Verbal and physical harassment</a:t>
            </a:r>
          </a:p>
          <a:p>
            <a:pPr marL="403225" lvl="1" indent="-342900" algn="l">
              <a:buFont typeface="Arial" panose="020B0604020202020204" pitchFamily="34" charset="0"/>
              <a:buChar char="•"/>
            </a:pPr>
            <a:r>
              <a:rPr lang="en-US" sz="2400" dirty="0">
                <a:solidFill>
                  <a:schemeClr val="tx1"/>
                </a:solidFill>
              </a:rPr>
              <a:t>Suicide</a:t>
            </a:r>
          </a:p>
          <a:p>
            <a:pPr marL="800100" lvl="1" indent="-342900" algn="l">
              <a:buFont typeface="Wingdings" pitchFamily="2" charset="2"/>
              <a:buChar char="ü"/>
            </a:pPr>
            <a:endParaRPr lang="en-US" sz="2000" dirty="0">
              <a:solidFill>
                <a:schemeClr val="tx1"/>
              </a:solidFill>
            </a:endParaRPr>
          </a:p>
        </p:txBody>
      </p:sp>
      <p:pic>
        <p:nvPicPr>
          <p:cNvPr id="6" name="Picture 5" descr="C:\Users\mhaley\AppData\Local\Microsoft\Windows\Temporary Internet Files\Content.Outlook\ZOU6SXFO\CapuzziYouthatRisk7ePowerpoint Art 4 no type.jpg">
            <a:extLst>
              <a:ext uri="{FF2B5EF4-FFF2-40B4-BE49-F238E27FC236}">
                <a16:creationId xmlns:a16="http://schemas.microsoft.com/office/drawing/2014/main" xmlns="" id="{C6AFC4E5-76FD-4DF6-B6BF-39266EA64DF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838008" y="2752407"/>
            <a:ext cx="5943600" cy="1353185"/>
          </a:xfrm>
          <a:prstGeom prst="rect">
            <a:avLst/>
          </a:prstGeom>
          <a:noFill/>
          <a:ln>
            <a:noFill/>
          </a:ln>
        </p:spPr>
      </p:pic>
    </p:spTree>
    <p:extLst>
      <p:ext uri="{BB962C8B-B14F-4D97-AF65-F5344CB8AC3E}">
        <p14:creationId xmlns:p14="http://schemas.microsoft.com/office/powerpoint/2010/main" val="2290274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FB4194095D094182A9D45C8F6FD335" ma:contentTypeVersion="18" ma:contentTypeDescription="Create a new document." ma:contentTypeScope="" ma:versionID="ed1917c4b55fbbe55c72e7802ce53f2b">
  <xsd:schema xmlns:xsd="http://www.w3.org/2001/XMLSchema" xmlns:xs="http://www.w3.org/2001/XMLSchema" xmlns:p="http://schemas.microsoft.com/office/2006/metadata/properties" xmlns:ns2="7e8250a3-01b4-4312-bac4-8787c1c5721d" xmlns:ns3="3a003366-41c5-432c-a99d-441708970bc7" targetNamespace="http://schemas.microsoft.com/office/2006/metadata/properties" ma:root="true" ma:fieldsID="e8f53b71bddc3a0e4ee064705ac727b7" ns2:_="" ns3:_="">
    <xsd:import namespace="7e8250a3-01b4-4312-bac4-8787c1c5721d"/>
    <xsd:import namespace="3a003366-41c5-432c-a99d-441708970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element ref="ns2:MediaLengthInSeconds" minOccurs="0"/>
                <xsd:element ref="ns2:Owner" minOccurs="0"/>
                <xsd:element ref="ns2:SOP" minOccurs="0"/>
                <xsd:element ref="ns2:SOP_x003a_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250a3-01b4-4312-bac4-8787c1c572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Owner" ma:index="22" nillable="true" ma:displayName="Owner" ma:list="UserInfo" ma:SharePointGroup="0" ma:internalName="Owner" ma:showField="Create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OP" ma:index="23" nillable="true" ma:displayName="SOP" ma:list="{7e8250a3-01b4-4312-bac4-8787c1c5721d}" ma:internalName="SOP" ma:showField="Title">
      <xsd:simpleType>
        <xsd:restriction base="dms:Lookup"/>
      </xsd:simpleType>
    </xsd:element>
    <xsd:element name="SOP_x003a_Tags" ma:index="24" nillable="true" ma:displayName="SOP:Tags" ma:list="{7e8250a3-01b4-4312-bac4-8787c1c5721d}" ma:internalName="SOP_x003a_Tags" ma:readOnly="true" ma:showField="MediaServiceAutoTags" ma:web="3a003366-41c5-432c-a99d-441708970bc7">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3a003366-41c5-432c-a99d-441708970bc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e8250a3-01b4-4312-bac4-8787c1c5721d" xsi:nil="true"/>
    <SOP xmlns="7e8250a3-01b4-4312-bac4-8787c1c5721d" xsi:nil="true"/>
    <Owner xmlns="7e8250a3-01b4-4312-bac4-8787c1c5721d">
      <UserInfo>
        <DisplayName/>
        <AccountId xsi:nil="true"/>
        <AccountType/>
      </UserInfo>
    </Owner>
  </documentManagement>
</p:properties>
</file>

<file path=customXml/itemProps1.xml><?xml version="1.0" encoding="utf-8"?>
<ds:datastoreItem xmlns:ds="http://schemas.openxmlformats.org/officeDocument/2006/customXml" ds:itemID="{CEC188DD-BE24-472E-945F-3F07596ED71F}"/>
</file>

<file path=customXml/itemProps2.xml><?xml version="1.0" encoding="utf-8"?>
<ds:datastoreItem xmlns:ds="http://schemas.openxmlformats.org/officeDocument/2006/customXml" ds:itemID="{22ECF0CA-32FB-4164-97F1-A2ECC9DA0FBD}"/>
</file>

<file path=customXml/itemProps3.xml><?xml version="1.0" encoding="utf-8"?>
<ds:datastoreItem xmlns:ds="http://schemas.openxmlformats.org/officeDocument/2006/customXml" ds:itemID="{63BA661E-578D-4933-A424-816162606B23}"/>
</file>

<file path=docProps/app.xml><?xml version="1.0" encoding="utf-8"?>
<Properties xmlns="http://schemas.openxmlformats.org/officeDocument/2006/extended-properties" xmlns:vt="http://schemas.openxmlformats.org/officeDocument/2006/docPropsVTypes">
  <Template/>
  <TotalTime>9936</TotalTime>
  <Words>1073</Words>
  <Application>Microsoft Office PowerPoint</Application>
  <PresentationFormat>On-screen Show (4:3)</PresentationFormat>
  <Paragraphs>143</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Chapter 6  Identifying and Preventing Mood Disorders in Children and Adolescents</vt:lpstr>
      <vt:lpstr>                  Problem Definition</vt:lpstr>
      <vt:lpstr>                  Diagnostic and Causal Factors</vt:lpstr>
      <vt:lpstr>                  Diagnostic and Causal Factors</vt:lpstr>
      <vt:lpstr>                  Diagnostic and Causal Factors</vt:lpstr>
      <vt:lpstr>                  Diagnostic and Causal Factors</vt:lpstr>
      <vt:lpstr>                  Diagnostic and Causal Factors</vt:lpstr>
      <vt:lpstr>                  Diagnostic and Causal Factors</vt:lpstr>
      <vt:lpstr>                  Diagnostic and Causal Factors</vt:lpstr>
      <vt:lpstr>                  Prevention: Individual</vt:lpstr>
      <vt:lpstr>                  Prevention: Individual</vt:lpstr>
      <vt:lpstr>                  Prevention: Individual</vt:lpstr>
      <vt:lpstr>                  Prevention: Individual</vt:lpstr>
      <vt:lpstr>                  Prevention: Family</vt:lpstr>
      <vt:lpstr>                  Prevention: Family</vt:lpstr>
      <vt:lpstr>                  Prevention: Family</vt:lpstr>
      <vt:lpstr>                  Prevention: Family</vt:lpstr>
      <vt:lpstr>                  Prevention: School</vt:lpstr>
      <vt:lpstr>                  Prevention: School</vt:lpstr>
      <vt:lpstr>                  Prevention: School</vt:lpstr>
      <vt:lpstr>                  Prevention: School</vt:lpstr>
      <vt:lpstr>                  Prevention: School</vt:lpstr>
      <vt:lpstr>                  Prevention: Community</vt:lpstr>
      <vt:lpstr>                  Prevention: Community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Defining Youth At Risk</dc:title>
  <dc:creator>Windows User</dc:creator>
  <cp:lastModifiedBy>Beth Ciha</cp:lastModifiedBy>
  <cp:revision>91</cp:revision>
  <dcterms:created xsi:type="dcterms:W3CDTF">2013-04-17T18:39:11Z</dcterms:created>
  <dcterms:modified xsi:type="dcterms:W3CDTF">2018-10-15T17:42:24Z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0x010100CFFB4194095D094182A9D45C8F6FD335</vt:lpwstr>
  </property>
  <property fmtid="{D5CDD505-2E9C-101B-9397-08002B2CF9AE}" pid="3" name="Order">
    <vt:r8>25645300</vt:r8>
  </property>
</Properties>
</file>