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1.xml" ContentType="application/vnd.openxmlformats-officedocument.presentationml.slide+xml"/>
  <Override PartName="/ppt/slides/slide20.xml" ContentType="application/vnd.openxmlformats-officedocument.presentationml.slide+xml"/>
  <Override PartName="/ppt/slides/slide19.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2.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6.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6" r:id="rId7"/>
    <p:sldId id="267" r:id="rId8"/>
    <p:sldId id="268" r:id="rId9"/>
    <p:sldId id="274" r:id="rId10"/>
    <p:sldId id="269" r:id="rId11"/>
    <p:sldId id="271" r:id="rId12"/>
    <p:sldId id="273" r:id="rId13"/>
    <p:sldId id="270" r:id="rId14"/>
    <p:sldId id="264" r:id="rId15"/>
    <p:sldId id="265" r:id="rId16"/>
    <p:sldId id="275" r:id="rId17"/>
    <p:sldId id="277" r:id="rId18"/>
    <p:sldId id="276" r:id="rId19"/>
    <p:sldId id="278" r:id="rId20"/>
    <p:sldId id="279"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26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dirty="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536425F7-D83A-4B08-B089-AE215DFB9CC7}" type="datetimeFigureOut">
              <a:rPr lang="en-US"/>
              <a:pPr>
                <a:defRPr/>
              </a:pPr>
              <a:t>3/14/2011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dirty="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36F8052-5EB8-4EFC-8AD8-5AA93B047622}" type="slidenum">
              <a:rPr lang="en-US"/>
              <a:pPr>
                <a:defRPr/>
              </a:pPr>
              <a:t>‹#›</a:t>
            </a:fld>
            <a:endParaRPr lang="en-US" dirty="0"/>
          </a:p>
        </p:txBody>
      </p:sp>
    </p:spTree>
    <p:extLst>
      <p:ext uri="{BB962C8B-B14F-4D97-AF65-F5344CB8AC3E}">
        <p14:creationId xmlns:p14="http://schemas.microsoft.com/office/powerpoint/2010/main" val="149773460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smtClean="0"/>
            </a:lvl1pPr>
          </a:lstStyle>
          <a:p>
            <a:pPr>
              <a:defRPr/>
            </a:pPr>
            <a:fld id="{72036C62-6B23-43C0-AA3B-820E49C01A0E}" type="datetimeFigureOut">
              <a:rPr lang="en-US"/>
              <a:pPr>
                <a:defRPr/>
              </a:pPr>
              <a:t>3/14/2011</a:t>
            </a:fld>
            <a:endParaRPr lang="en-US" dirty="0"/>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dirty="0"/>
            </a:lvl1pPr>
          </a:lstStyle>
          <a:p>
            <a:pPr>
              <a:defRPr/>
            </a:pPr>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smtClean="0">
                <a:solidFill>
                  <a:srgbClr val="FFFFFF"/>
                </a:solidFill>
              </a:defRPr>
            </a:lvl1pPr>
          </a:lstStyle>
          <a:p>
            <a:pPr>
              <a:defRPr/>
            </a:pPr>
            <a:fld id="{C28BECD3-1E7C-4F2D-BDA2-59BAB230E709}"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0FC463DD-A290-48AA-B757-C4547D99A418}" type="datetimeFigureOut">
              <a:rPr lang="en-US"/>
              <a:pPr>
                <a:defRPr/>
              </a:pPr>
              <a:t>3/14/2011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CFF15BD-4FB5-4957-85C0-4A587BDC62E0}"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1F26B631-5765-4E88-BE80-1DE5BBB8BEC9}" type="datetimeFigureOut">
              <a:rPr lang="en-US"/>
              <a:pPr>
                <a:defRPr/>
              </a:pPr>
              <a:t>3/14/2011</a:t>
            </a:fld>
            <a:endParaRPr lang="en-US" dirty="0"/>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222DB011-1E92-4B1B-8103-0F6E41DD1D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A32ADA90-EB37-4E51-94EB-93C099106F33}" type="datetimeFigureOut">
              <a:rPr lang="en-US"/>
              <a:pPr>
                <a:defRPr/>
              </a:pPr>
              <a:t>3/14/2011</a:t>
            </a:fld>
            <a:endParaRPr lang="en-US" dirty="0"/>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817597E-CF88-4654-80D5-650BDC3EF96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 name="Isosceles Triang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6" name="Straight Connector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EDA26F3C-8F3E-4849-BD63-FE158511636A}" type="datetimeFigureOut">
              <a:rPr lang="en-US"/>
              <a:pPr>
                <a:defRPr/>
              </a:pPr>
              <a:t>3/14/2011</a:t>
            </a:fld>
            <a:endParaRPr lang="en-US" dirty="0"/>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C0252F22-B2DC-40CF-9D27-0CAF35809363}"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FD36524A-BB32-4587-8077-C3FF711A8E9A}" type="datetimeFigureOut">
              <a:rPr lang="en-US"/>
              <a:pPr>
                <a:defRPr/>
              </a:pPr>
              <a:t>3/14/2011</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37BD57A5-777A-4E89-BF87-78303505A318}"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1356709B-7266-483A-8DE4-769CC1E7C74B}" type="datetimeFigureOut">
              <a:rPr lang="en-US"/>
              <a:pPr>
                <a:defRPr/>
              </a:pPr>
              <a:t>3/14/2011</a:t>
            </a:fld>
            <a:endParaRPr lang="en-US" dirty="0"/>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smtClean="0"/>
            </a:lvl1pPr>
          </a:lstStyle>
          <a:p>
            <a:pPr>
              <a:defRPr/>
            </a:pPr>
            <a:fld id="{294EFA8B-96F3-4260-BB6D-57B7C38C3EE1}"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979FF847-BE24-4BE3-AFAB-4C0D49438B8A}" type="datetimeFigureOut">
              <a:rPr lang="en-US"/>
              <a:pPr>
                <a:defRPr/>
              </a:pPr>
              <a:t>3/14/2011</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EF0C6957-571D-4EB0-B108-B4ECF5B018C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64FC424-CE23-4CAB-ABFB-57B0A8A6CB6D}" type="datetimeFigureOut">
              <a:rPr lang="en-US"/>
              <a:pPr>
                <a:defRPr/>
              </a:pPr>
              <a:t>3/14/2011</a:t>
            </a:fld>
            <a:endParaRPr lang="en-US" dirty="0"/>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5722D963-C39C-4ABD-80D7-A5754FCE527A}"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smtClean="0"/>
            </a:lvl1pPr>
          </a:lstStyle>
          <a:p>
            <a:pPr>
              <a:defRPr/>
            </a:pPr>
            <a:fld id="{502A2F9A-91E8-40E9-AA6E-939FD16CF5D4}" type="datetimeFigureOut">
              <a:rPr lang="en-US"/>
              <a:pPr>
                <a:defRPr/>
              </a:pPr>
              <a:t>3/14/2011</a:t>
            </a:fld>
            <a:endParaRPr lang="en-US" dirty="0"/>
          </a:p>
        </p:txBody>
      </p:sp>
      <p:sp>
        <p:nvSpPr>
          <p:cNvPr id="6" name="Footer Placeholder 5"/>
          <p:cNvSpPr>
            <a:spLocks noGrp="1"/>
          </p:cNvSpPr>
          <p:nvPr>
            <p:ph type="ftr" sz="quarter" idx="11"/>
          </p:nvPr>
        </p:nvSpPr>
        <p:spPr>
          <a:xfrm>
            <a:off x="1135063" y="6556375"/>
            <a:ext cx="5143500" cy="301625"/>
          </a:xfrm>
        </p:spPr>
        <p:txBody>
          <a:bodyPr/>
          <a:lstStyle>
            <a:lvl1pPr>
              <a:defRPr sz="900" dirty="0"/>
            </a:lvl1pPr>
          </a:lstStyle>
          <a:p>
            <a:pPr>
              <a:defRPr/>
            </a:pP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smtClean="0"/>
            </a:lvl1pPr>
          </a:lstStyle>
          <a:p>
            <a:pPr>
              <a:defRPr/>
            </a:pPr>
            <a:fld id="{729829B2-1ABA-4835-8904-04A87E8EBDBD}"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smtClean="0"/>
            </a:lvl1pPr>
          </a:lstStyle>
          <a:p>
            <a:pPr>
              <a:defRPr/>
            </a:pPr>
            <a:fld id="{24BDA992-A00A-4E75-B2EC-64A7E9736EA5}" type="datetimeFigureOut">
              <a:rPr lang="en-US"/>
              <a:pPr>
                <a:defRPr/>
              </a:pPr>
              <a:t>3/14/2011</a:t>
            </a:fld>
            <a:endParaRPr lang="en-US" dirty="0"/>
          </a:p>
        </p:txBody>
      </p:sp>
      <p:sp>
        <p:nvSpPr>
          <p:cNvPr id="6" name="Footer Placeholder 5"/>
          <p:cNvSpPr>
            <a:spLocks noGrp="1"/>
          </p:cNvSpPr>
          <p:nvPr>
            <p:ph type="ftr" sz="quarter" idx="11"/>
          </p:nvPr>
        </p:nvSpPr>
        <p:spPr>
          <a:xfrm>
            <a:off x="1169988" y="6557963"/>
            <a:ext cx="4948237" cy="301625"/>
          </a:xfrm>
        </p:spPr>
        <p:txBody>
          <a:bodyPr/>
          <a:lstStyle>
            <a:lvl1pPr>
              <a:defRPr sz="900" dirty="0"/>
            </a:lvl1pPr>
          </a:lstStyle>
          <a:p>
            <a:pPr>
              <a:defRPr/>
            </a:pPr>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smtClean="0"/>
            </a:lvl1pPr>
          </a:lstStyle>
          <a:p>
            <a:pPr>
              <a:defRPr/>
            </a:pPr>
            <a:fld id="{8CABB5E9-6CAF-4543-A2AB-D599EA24CC07}" type="slidenum">
              <a:rPr lang="en-US"/>
              <a:pPr>
                <a:defRPr/>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smtClean="0">
                <a:solidFill>
                  <a:schemeClr val="tx1"/>
                </a:solidFill>
                <a:latin typeface="+mn-lt"/>
              </a:defRPr>
            </a:lvl1pPr>
          </a:lstStyle>
          <a:p>
            <a:pPr>
              <a:defRPr/>
            </a:pPr>
            <a:fld id="{7C962FBA-CF88-46A3-BD6C-CC1162E0135B}" type="datetimeFigureOut">
              <a:rPr lang="en-US"/>
              <a:pPr>
                <a:defRPr/>
              </a:pPr>
              <a:t>3/14/2011</a:t>
            </a:fld>
            <a:endParaRPr lang="en-US" dirty="0"/>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dirty="0">
                <a:solidFill>
                  <a:schemeClr val="tx1"/>
                </a:solidFill>
                <a:latin typeface="+mn-lt"/>
              </a:defRPr>
            </a:lvl1pPr>
          </a:lstStyle>
          <a:p>
            <a:pPr>
              <a:defRPr/>
            </a:pPr>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smtClean="0">
                <a:solidFill>
                  <a:schemeClr val="tx1"/>
                </a:solidFill>
                <a:latin typeface="+mn-lt"/>
              </a:defRPr>
            </a:lvl1pPr>
          </a:lstStyle>
          <a:p>
            <a:pPr>
              <a:defRPr/>
            </a:pPr>
            <a:fld id="{FF6C4FA3-FAD8-42E8-A62B-5A033AF3614C}" type="slidenum">
              <a:rPr lang="en-US"/>
              <a:pPr>
                <a:defRPr/>
              </a:pPr>
              <a:t>‹#›</a:t>
            </a:fld>
            <a:endParaRPr lang="en-US" dirty="0"/>
          </a:p>
        </p:txBody>
      </p:sp>
    </p:spTree>
  </p:cSld>
  <p:clrMap bg1="dk1" tx1="lt1" bg2="dk2" tx2="lt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1" r:id="rId6"/>
    <p:sldLayoutId id="2147483670" r:id="rId7"/>
    <p:sldLayoutId id="2147483677" r:id="rId8"/>
    <p:sldLayoutId id="2147483678" r:id="rId9"/>
    <p:sldLayoutId id="2147483669" r:id="rId10"/>
    <p:sldLayoutId id="2147483668" r:id="rId11"/>
  </p:sldLayoutIdLst>
  <p:txStyles>
    <p:titleStyle>
      <a:lvl1pPr marL="484188" indent="-484188" algn="l" rtl="0" fontAlgn="base">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fontAlgn="base">
        <a:spcBef>
          <a:spcPct val="0"/>
        </a:spcBef>
        <a:spcAft>
          <a:spcPct val="0"/>
        </a:spcAft>
        <a:defRPr sz="4200">
          <a:solidFill>
            <a:srgbClr val="FF5C9C"/>
          </a:solidFill>
          <a:latin typeface="Century Gothic" pitchFamily="34" charset="0"/>
        </a:defRPr>
      </a:lvl2pPr>
      <a:lvl3pPr marL="484188" indent="-484188" algn="l" rtl="0" fontAlgn="base">
        <a:spcBef>
          <a:spcPct val="0"/>
        </a:spcBef>
        <a:spcAft>
          <a:spcPct val="0"/>
        </a:spcAft>
        <a:defRPr sz="4200">
          <a:solidFill>
            <a:srgbClr val="FF5C9C"/>
          </a:solidFill>
          <a:latin typeface="Century Gothic" pitchFamily="34" charset="0"/>
        </a:defRPr>
      </a:lvl3pPr>
      <a:lvl4pPr marL="484188" indent="-484188" algn="l" rtl="0" fontAlgn="base">
        <a:spcBef>
          <a:spcPct val="0"/>
        </a:spcBef>
        <a:spcAft>
          <a:spcPct val="0"/>
        </a:spcAft>
        <a:defRPr sz="4200">
          <a:solidFill>
            <a:srgbClr val="FF5C9C"/>
          </a:solidFill>
          <a:latin typeface="Century Gothic" pitchFamily="34" charset="0"/>
        </a:defRPr>
      </a:lvl4pPr>
      <a:lvl5pPr marL="484188" indent="-484188" algn="l" rtl="0" fontAlgn="base">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fontAlgn="base">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fontAlgn="base">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fontAlgn="base">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fontAlgn="base">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marL="484632" indent="0" fontAlgn="auto">
              <a:spcAft>
                <a:spcPts val="0"/>
              </a:spcAft>
              <a:defRPr/>
            </a:pP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dirty="0" smtClean="0">
                <a:solidFill>
                  <a:schemeClr val="accent1">
                    <a:tint val="83000"/>
                    <a:satMod val="150000"/>
                  </a:schemeClr>
                </a:solidFill>
              </a:rPr>
              <a:t/>
            </a:r>
            <a:br>
              <a:rPr lang="en-US" dirty="0" smtClean="0">
                <a:solidFill>
                  <a:schemeClr val="accent1">
                    <a:tint val="83000"/>
                    <a:satMod val="150000"/>
                  </a:schemeClr>
                </a:solidFill>
              </a:rPr>
            </a:br>
            <a:r>
              <a:rPr lang="en-US" sz="4000" dirty="0" smtClean="0">
                <a:solidFill>
                  <a:schemeClr val="accent1">
                    <a:tint val="83000"/>
                    <a:satMod val="150000"/>
                  </a:schemeClr>
                </a:solidFill>
              </a:rPr>
              <a:t>Locating Yourself in the Story: Exploring the Therapeutic Impact on Elderly Sexuality</a:t>
            </a:r>
            <a:r>
              <a:rPr lang="en-US" dirty="0" smtClean="0">
                <a:solidFill>
                  <a:schemeClr val="accent1">
                    <a:tint val="83000"/>
                    <a:satMod val="150000"/>
                  </a:schemeClr>
                </a:solidFill>
              </a:rPr>
              <a:t/>
            </a:r>
            <a:br>
              <a:rPr lang="en-US" dirty="0" smtClean="0">
                <a:solidFill>
                  <a:schemeClr val="accent1">
                    <a:tint val="83000"/>
                    <a:satMod val="150000"/>
                  </a:schemeClr>
                </a:solidFill>
              </a:rPr>
            </a:br>
            <a:endParaRPr lang="en-US" dirty="0">
              <a:solidFill>
                <a:schemeClr val="accent1">
                  <a:tint val="83000"/>
                  <a:satMod val="150000"/>
                </a:schemeClr>
              </a:solidFill>
            </a:endParaRPr>
          </a:p>
        </p:txBody>
      </p:sp>
      <p:sp>
        <p:nvSpPr>
          <p:cNvPr id="6" name="Subtitle 5"/>
          <p:cNvSpPr>
            <a:spLocks noGrp="1"/>
          </p:cNvSpPr>
          <p:nvPr>
            <p:ph type="subTitle" idx="1"/>
          </p:nvPr>
        </p:nvSpPr>
        <p:spPr>
          <a:xfrm>
            <a:off x="541338" y="2249488"/>
            <a:ext cx="8061325" cy="1752600"/>
          </a:xfrm>
        </p:spPr>
        <p:txBody>
          <a:bodyPr>
            <a:normAutofit/>
          </a:bodyPr>
          <a:lstStyle/>
          <a:p>
            <a:pPr marR="0">
              <a:spcBef>
                <a:spcPct val="0"/>
              </a:spcBef>
            </a:pPr>
            <a:r>
              <a:rPr lang="en-US" dirty="0" smtClean="0">
                <a:ln>
                  <a:noFill/>
                </a:ln>
                <a:solidFill>
                  <a:srgbClr val="FFFFFF"/>
                </a:solidFill>
              </a:rPr>
              <a:t>Angela Shubert, MEd, LPC</a:t>
            </a:r>
          </a:p>
        </p:txBody>
      </p:sp>
      <p:pic>
        <p:nvPicPr>
          <p:cNvPr id="14339" name="Picture 3" descr="C:\Users\Angela\AppData\Local\Microsoft\Windows\Temporary Internet Files\Content.IE5\8FCYIK5K\MPj04075010000[1].jpg"/>
          <p:cNvPicPr>
            <a:picLocks noChangeAspect="1" noChangeArrowheads="1"/>
          </p:cNvPicPr>
          <p:nvPr/>
        </p:nvPicPr>
        <p:blipFill>
          <a:blip r:embed="rId2"/>
          <a:srcRect/>
          <a:stretch>
            <a:fillRect/>
          </a:stretch>
        </p:blipFill>
        <p:spPr bwMode="auto">
          <a:xfrm>
            <a:off x="1600200" y="4114800"/>
            <a:ext cx="5791200" cy="327660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pPr indent="0" fontAlgn="auto">
              <a:spcAft>
                <a:spcPts val="0"/>
              </a:spcAft>
              <a:defRPr/>
            </a:pPr>
            <a:r>
              <a:rPr lang="en-US" dirty="0" smtClean="0">
                <a:solidFill>
                  <a:schemeClr val="accent1">
                    <a:tint val="83000"/>
                    <a:satMod val="150000"/>
                  </a:schemeClr>
                </a:solidFill>
              </a:rPr>
              <a:t>Explore effects of aging on sexuality</a:t>
            </a:r>
            <a:endParaRPr lang="en-US" dirty="0">
              <a:solidFill>
                <a:schemeClr val="accent1">
                  <a:tint val="83000"/>
                  <a:satMod val="150000"/>
                </a:schemeClr>
              </a:solidFill>
            </a:endParaRPr>
          </a:p>
        </p:txBody>
      </p:sp>
      <p:sp>
        <p:nvSpPr>
          <p:cNvPr id="23554" name="Content Placeholder 2"/>
          <p:cNvSpPr>
            <a:spLocks noGrp="1"/>
          </p:cNvSpPr>
          <p:nvPr>
            <p:ph sz="half" idx="1"/>
          </p:nvPr>
        </p:nvSpPr>
        <p:spPr>
          <a:xfrm>
            <a:off x="457200" y="1722438"/>
            <a:ext cx="4038600" cy="4525962"/>
          </a:xfrm>
        </p:spPr>
        <p:txBody>
          <a:bodyPr/>
          <a:lstStyle/>
          <a:p>
            <a:r>
              <a:rPr lang="en-US" smtClean="0"/>
              <a:t>Societal</a:t>
            </a:r>
          </a:p>
        </p:txBody>
      </p:sp>
      <p:sp>
        <p:nvSpPr>
          <p:cNvPr id="23555" name="Content Placeholder 3"/>
          <p:cNvSpPr>
            <a:spLocks noGrp="1"/>
          </p:cNvSpPr>
          <p:nvPr>
            <p:ph sz="half" idx="2"/>
          </p:nvPr>
        </p:nvSpPr>
        <p:spPr>
          <a:xfrm>
            <a:off x="4648200" y="1722438"/>
            <a:ext cx="4038600" cy="4525962"/>
          </a:xfrm>
        </p:spPr>
        <p:txBody>
          <a:bodyPr/>
          <a:lstStyle/>
          <a:p>
            <a:r>
              <a:rPr lang="en-US" smtClean="0"/>
              <a:t>Personal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Aging and Sexuality Study</a:t>
            </a:r>
            <a:endParaRPr lang="en-US" dirty="0">
              <a:solidFill>
                <a:schemeClr val="accent1">
                  <a:tint val="83000"/>
                  <a:satMod val="150000"/>
                </a:schemeClr>
              </a:solidFill>
            </a:endParaRPr>
          </a:p>
        </p:txBody>
      </p:sp>
      <p:sp>
        <p:nvSpPr>
          <p:cNvPr id="24578" name="Content Placeholder 2"/>
          <p:cNvSpPr>
            <a:spLocks noGrp="1"/>
          </p:cNvSpPr>
          <p:nvPr>
            <p:ph idx="1"/>
          </p:nvPr>
        </p:nvSpPr>
        <p:spPr>
          <a:xfrm>
            <a:off x="457200" y="1882775"/>
            <a:ext cx="8229600" cy="4572000"/>
          </a:xfrm>
        </p:spPr>
        <p:txBody>
          <a:bodyPr/>
          <a:lstStyle/>
          <a:p>
            <a:r>
              <a:rPr lang="en-US" dirty="0" smtClean="0"/>
              <a:t>73% of Americans aged 57 to 64 reported being sexually active.</a:t>
            </a:r>
          </a:p>
          <a:p>
            <a:pPr>
              <a:buFont typeface="Wingdings 2" pitchFamily="18" charset="2"/>
              <a:buNone/>
            </a:pPr>
            <a:endParaRPr lang="en-US" dirty="0" smtClean="0"/>
          </a:p>
          <a:p>
            <a:r>
              <a:rPr lang="en-US" dirty="0" smtClean="0"/>
              <a:t>53% of those aged 65 to 74 reported being sexually active. </a:t>
            </a:r>
          </a:p>
          <a:p>
            <a:endParaRPr lang="en-US" dirty="0" smtClean="0"/>
          </a:p>
          <a:p>
            <a:r>
              <a:rPr lang="en-US" dirty="0" smtClean="0"/>
              <a:t>26% of those aged 75 to 85 reported being sexually active. </a:t>
            </a:r>
          </a:p>
          <a:p>
            <a:endParaRPr lang="en-US" dirty="0" smtClean="0"/>
          </a:p>
        </p:txBody>
      </p:sp>
      <p:sp>
        <p:nvSpPr>
          <p:cNvPr id="24579" name="Footer Placeholder 3"/>
          <p:cNvSpPr>
            <a:spLocks noGrp="1"/>
          </p:cNvSpPr>
          <p:nvPr>
            <p:ph type="ftr" sz="quarter" idx="11"/>
          </p:nvPr>
        </p:nvSpPr>
        <p:spPr bwMode="auto">
          <a:xfrm>
            <a:off x="457200" y="6248400"/>
            <a:ext cx="8001000" cy="533400"/>
          </a:xfrm>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sz="1600" dirty="0" err="1" smtClean="0"/>
              <a:t>Lindau</a:t>
            </a:r>
            <a:r>
              <a:rPr lang="en-US" sz="1600" dirty="0" smtClean="0"/>
              <a:t> et al., 2007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pPr indent="0" fontAlgn="auto">
              <a:spcAft>
                <a:spcPts val="0"/>
              </a:spcAft>
              <a:defRPr/>
            </a:pPr>
            <a:r>
              <a:rPr lang="en-US" dirty="0" smtClean="0">
                <a:solidFill>
                  <a:schemeClr val="accent1">
                    <a:tint val="83000"/>
                    <a:satMod val="150000"/>
                  </a:schemeClr>
                </a:solidFill>
              </a:rPr>
              <a:t>Aging and Sexuality</a:t>
            </a:r>
            <a:endParaRPr lang="en-US" dirty="0">
              <a:solidFill>
                <a:schemeClr val="accent1">
                  <a:tint val="83000"/>
                  <a:satMod val="150000"/>
                </a:schemeClr>
              </a:solidFill>
            </a:endParaRPr>
          </a:p>
        </p:txBody>
      </p:sp>
      <p:sp>
        <p:nvSpPr>
          <p:cNvPr id="25602" name="Content Placeholder 2"/>
          <p:cNvSpPr>
            <a:spLocks noGrp="1"/>
          </p:cNvSpPr>
          <p:nvPr>
            <p:ph sz="half" idx="1"/>
          </p:nvPr>
        </p:nvSpPr>
        <p:spPr>
          <a:xfrm>
            <a:off x="457200" y="1722438"/>
            <a:ext cx="4038600" cy="4525962"/>
          </a:xfrm>
        </p:spPr>
        <p:txBody>
          <a:bodyPr/>
          <a:lstStyle/>
          <a:p>
            <a:r>
              <a:rPr lang="en-US" dirty="0" smtClean="0"/>
              <a:t>Men</a:t>
            </a:r>
          </a:p>
          <a:p>
            <a:pPr lvl="1"/>
            <a:r>
              <a:rPr lang="en-US" dirty="0" smtClean="0"/>
              <a:t>Impotence</a:t>
            </a:r>
          </a:p>
          <a:p>
            <a:pPr lvl="1"/>
            <a:r>
              <a:rPr lang="en-US" dirty="0" smtClean="0"/>
              <a:t>Premature climax</a:t>
            </a:r>
          </a:p>
          <a:p>
            <a:pPr lvl="1"/>
            <a:r>
              <a:rPr lang="en-US" dirty="0" smtClean="0"/>
              <a:t>Ageist thinking toward own sexuality</a:t>
            </a:r>
          </a:p>
          <a:p>
            <a:pPr lvl="1"/>
            <a:r>
              <a:rPr lang="en-US" dirty="0" smtClean="0"/>
              <a:t>Anxiety about performance</a:t>
            </a:r>
          </a:p>
        </p:txBody>
      </p:sp>
      <p:sp>
        <p:nvSpPr>
          <p:cNvPr id="25603" name="Content Placeholder 3"/>
          <p:cNvSpPr>
            <a:spLocks noGrp="1"/>
          </p:cNvSpPr>
          <p:nvPr>
            <p:ph sz="half" idx="2"/>
          </p:nvPr>
        </p:nvSpPr>
        <p:spPr>
          <a:xfrm>
            <a:off x="4648200" y="1752600"/>
            <a:ext cx="4038600" cy="4525963"/>
          </a:xfrm>
        </p:spPr>
        <p:txBody>
          <a:bodyPr/>
          <a:lstStyle/>
          <a:p>
            <a:r>
              <a:rPr lang="en-US" dirty="0" smtClean="0"/>
              <a:t>Women</a:t>
            </a:r>
          </a:p>
          <a:p>
            <a:pPr lvl="1"/>
            <a:r>
              <a:rPr lang="en-US" dirty="0" smtClean="0"/>
              <a:t>Low sexual desire</a:t>
            </a:r>
          </a:p>
          <a:p>
            <a:pPr lvl="1"/>
            <a:r>
              <a:rPr lang="en-US" dirty="0" smtClean="0"/>
              <a:t>Vaginal dryness</a:t>
            </a:r>
          </a:p>
          <a:p>
            <a:pPr lvl="1"/>
            <a:r>
              <a:rPr lang="en-US" dirty="0" smtClean="0"/>
              <a:t>Displeasure, pain</a:t>
            </a:r>
          </a:p>
          <a:p>
            <a:pPr lvl="1"/>
            <a:r>
              <a:rPr lang="en-US" dirty="0" smtClean="0"/>
              <a:t>Inability to climax</a:t>
            </a:r>
          </a:p>
          <a:p>
            <a:pPr lvl="1"/>
            <a:r>
              <a:rPr lang="en-US" dirty="0" smtClean="0"/>
              <a:t>Ageist thinking toward own sexuality</a:t>
            </a:r>
          </a:p>
          <a:p>
            <a:pPr lvl="1"/>
            <a:endParaRPr lang="en-US" dirty="0" smtClean="0"/>
          </a:p>
        </p:txBody>
      </p:sp>
      <p:sp>
        <p:nvSpPr>
          <p:cNvPr id="25604" name="Rectangle 4"/>
          <p:cNvSpPr>
            <a:spLocks noChangeArrowheads="1"/>
          </p:cNvSpPr>
          <p:nvPr/>
        </p:nvSpPr>
        <p:spPr bwMode="auto">
          <a:xfrm>
            <a:off x="0" y="6248400"/>
            <a:ext cx="9144000" cy="369888"/>
          </a:xfrm>
          <a:prstGeom prst="rect">
            <a:avLst/>
          </a:prstGeom>
          <a:noFill/>
          <a:ln w="9525">
            <a:noFill/>
            <a:miter lim="800000"/>
            <a:headEnd/>
            <a:tailEnd/>
          </a:ln>
        </p:spPr>
        <p:txBody>
          <a:bodyPr>
            <a:spAutoFit/>
          </a:bodyPr>
          <a:lstStyle/>
          <a:p>
            <a:pPr algn="r"/>
            <a:r>
              <a:rPr lang="en-US" dirty="0" err="1" smtClean="0">
                <a:latin typeface="Century Gothic" pitchFamily="34" charset="0"/>
              </a:rPr>
              <a:t>Lindau</a:t>
            </a:r>
            <a:r>
              <a:rPr lang="en-US" dirty="0">
                <a:latin typeface="Century Gothic" pitchFamily="34" charset="0"/>
              </a:rPr>
              <a:t> </a:t>
            </a:r>
            <a:r>
              <a:rPr lang="en-US" dirty="0" smtClean="0">
                <a:latin typeface="Century Gothic" pitchFamily="34" charset="0"/>
              </a:rPr>
              <a:t>et al., </a:t>
            </a:r>
            <a:r>
              <a:rPr lang="en-US" dirty="0">
                <a:latin typeface="Century Gothic" pitchFamily="34" charset="0"/>
              </a:rPr>
              <a:t>2007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fontScale="90000"/>
          </a:bodyPr>
          <a:lstStyle/>
          <a:p>
            <a:pPr indent="0" fontAlgn="auto">
              <a:spcAft>
                <a:spcPts val="0"/>
              </a:spcAft>
              <a:defRPr/>
            </a:pPr>
            <a:r>
              <a:rPr lang="en-US" dirty="0" smtClean="0">
                <a:solidFill>
                  <a:schemeClr val="accent1">
                    <a:tint val="83000"/>
                    <a:satMod val="150000"/>
                  </a:schemeClr>
                </a:solidFill>
              </a:rPr>
              <a:t>Impact of Therapeutic Alliance on Willingness to Sexually Express Self</a:t>
            </a:r>
            <a:endParaRPr lang="en-US" dirty="0">
              <a:solidFill>
                <a:schemeClr val="accent1">
                  <a:tint val="83000"/>
                  <a:satMod val="150000"/>
                </a:schemeClr>
              </a:solidFill>
            </a:endParaRPr>
          </a:p>
        </p:txBody>
      </p:sp>
      <p:sp>
        <p:nvSpPr>
          <p:cNvPr id="26626" name="Content Placeholder 2"/>
          <p:cNvSpPr>
            <a:spLocks noGrp="1"/>
          </p:cNvSpPr>
          <p:nvPr>
            <p:ph sz="half" idx="1"/>
          </p:nvPr>
        </p:nvSpPr>
        <p:spPr>
          <a:xfrm>
            <a:off x="457200" y="1722438"/>
            <a:ext cx="4038600" cy="4525962"/>
          </a:xfrm>
        </p:spPr>
        <p:txBody>
          <a:bodyPr/>
          <a:lstStyle/>
          <a:p>
            <a:pPr>
              <a:buFont typeface="Wingdings 2" pitchFamily="18" charset="2"/>
              <a:buNone/>
            </a:pPr>
            <a:endParaRPr lang="en-US" smtClean="0"/>
          </a:p>
        </p:txBody>
      </p:sp>
      <p:sp>
        <p:nvSpPr>
          <p:cNvPr id="26627" name="Content Placeholder 3"/>
          <p:cNvSpPr>
            <a:spLocks noGrp="1"/>
          </p:cNvSpPr>
          <p:nvPr>
            <p:ph sz="half" idx="2"/>
          </p:nvPr>
        </p:nvSpPr>
        <p:spPr>
          <a:xfrm>
            <a:off x="4648200" y="1722438"/>
            <a:ext cx="4038600" cy="4525962"/>
          </a:xfrm>
        </p:spPr>
        <p:txBody>
          <a:bodyPr/>
          <a:lstStyle/>
          <a:p>
            <a:pPr>
              <a:buFont typeface="Wingdings 2" pitchFamily="18" charset="2"/>
              <a:buNone/>
            </a:pPr>
            <a:endParaRPr 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Red Sheet </a:t>
            </a:r>
            <a:br>
              <a:rPr lang="en-US" dirty="0" smtClean="0">
                <a:solidFill>
                  <a:schemeClr val="accent1">
                    <a:tint val="83000"/>
                    <a:satMod val="150000"/>
                  </a:schemeClr>
                </a:solidFill>
              </a:rPr>
            </a:br>
            <a:r>
              <a:rPr lang="en-US" dirty="0" smtClean="0">
                <a:solidFill>
                  <a:schemeClr val="accent1">
                    <a:tint val="83000"/>
                    <a:satMod val="150000"/>
                  </a:schemeClr>
                </a:solidFill>
              </a:rPr>
              <a:t>Scenario 1 - Grace</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92500" lnSpcReduction="10000"/>
          </a:bodyPr>
          <a:lstStyle/>
          <a:p>
            <a:pPr marL="448056" indent="-384048" fontAlgn="auto">
              <a:spcAft>
                <a:spcPts val="0"/>
              </a:spcAft>
              <a:buFont typeface="Wingdings 2"/>
              <a:buNone/>
              <a:defRPr/>
            </a:pPr>
            <a:endParaRPr lang="en-US" b="1" dirty="0" smtClean="0"/>
          </a:p>
          <a:p>
            <a:pPr marL="448056" indent="-384048" algn="just" fontAlgn="auto">
              <a:spcAft>
                <a:spcPts val="0"/>
              </a:spcAft>
              <a:buFont typeface="Wingdings 2"/>
              <a:buNone/>
              <a:defRPr/>
            </a:pPr>
            <a:r>
              <a:rPr lang="en-US" b="1" dirty="0" smtClean="0"/>
              <a:t>   You are a 60-year-old female who has recently been diagnosed with ovarian cancer. Although you are currently undergoing chemotherapy, you’re still very concerned about being intimate with your partner. Before cancer, you enjoyed love making 2–3 times a month and always cuddled in the evening. Now, it is difficult to be touched at times, although you yearn to be close.</a:t>
            </a:r>
            <a:endParaRPr lang="en-US" dirty="0" smtClean="0"/>
          </a:p>
          <a:p>
            <a:pPr marL="448056" indent="-384048" fontAlgn="auto">
              <a:spcAft>
                <a:spcPts val="0"/>
              </a:spcAft>
              <a:buFont typeface="Wingdings 2"/>
              <a:buNone/>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Scenario 2 - Rose</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85000" lnSpcReduction="20000"/>
          </a:bodyPr>
          <a:lstStyle/>
          <a:p>
            <a:pPr marL="448056" indent="-384048" algn="just" fontAlgn="auto">
              <a:spcAft>
                <a:spcPts val="0"/>
              </a:spcAft>
              <a:buFont typeface="Wingdings 2"/>
              <a:buNone/>
              <a:defRPr/>
            </a:pPr>
            <a:r>
              <a:rPr lang="en-US" b="1" dirty="0" smtClean="0"/>
              <a:t>    You are an 82-year-old widow who is currently living in an assisted living facility. Although you were hesitant to go, you were no longer able to walk without falling. Your family suggested the living facility after your partner passed away. Recently you found yourself desiring to be connected to another. There is a woman you have recently found an interest in.  Your family members find out that you are interested in another woman and insult your judgment. At the facility, staff members are not necessarily optimistic either, as they suggest kissing and hand-holding to be inappropriate.</a:t>
            </a:r>
            <a:endParaRPr lang="en-US" dirty="0" smtClean="0"/>
          </a:p>
          <a:p>
            <a:pPr marL="448056" indent="-384048" algn="just" fontAlgn="auto">
              <a:spcAft>
                <a:spcPts val="0"/>
              </a:spcAft>
              <a:buFont typeface="Wingdings 2"/>
              <a:buNone/>
              <a:defRPr/>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Scenario 3 - Stella</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85000" lnSpcReduction="20000"/>
          </a:bodyPr>
          <a:lstStyle/>
          <a:p>
            <a:pPr marL="448056" indent="-384048" fontAlgn="auto">
              <a:spcAft>
                <a:spcPts val="0"/>
              </a:spcAft>
              <a:buFont typeface="Wingdings 2"/>
              <a:buNone/>
              <a:defRPr/>
            </a:pPr>
            <a:r>
              <a:rPr lang="en-US" b="1" dirty="0" smtClean="0"/>
              <a:t>	You are an 89-year-old female who spends a great deal of time reminiscing about past lovers. You find yourself to be perfectly content with your life story and often participate in self- pleasuring as a means to connect with yourself and feel sexual. Vaginal lubrication has been a problem for the past decade, but you find lubricants helpful and accommodating. Only recently have you had difficulty pleasuring yourself because of severe arthritis. You wish to explore different avenues for assistance, but no one seems to be comfortable enough to engage in the conversation. The resources appear nonexistent.</a:t>
            </a:r>
            <a:endParaRPr lang="en-US" dirty="0" smtClean="0"/>
          </a:p>
          <a:p>
            <a:pPr marL="448056" indent="-384048" fontAlgn="auto">
              <a:spcAft>
                <a:spcPts val="0"/>
              </a:spcAft>
              <a:buFont typeface="Wingdings 2"/>
              <a:buChar char=""/>
              <a:defRPr/>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Scenario 4 - Richard</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lnSpcReduction="10000"/>
          </a:bodyPr>
          <a:lstStyle/>
          <a:p>
            <a:pPr marL="448056" indent="-384048" fontAlgn="auto">
              <a:spcAft>
                <a:spcPts val="0"/>
              </a:spcAft>
              <a:buFont typeface="Wingdings 2"/>
              <a:buNone/>
              <a:defRPr/>
            </a:pPr>
            <a:r>
              <a:rPr lang="en-US" b="1" dirty="0" smtClean="0"/>
              <a:t>   You are a 73-year-old male who lives at a nursing facility with your wife, who is bed-ridden and lives off a ventilator. You have been grieving over the loss of connection with your wife and only wish for her to pass peacefully. After a year, the intimate emptiness you feel brings you great loneliness, but you do not know what to do and feel there is no one to talk to about your feelings.</a:t>
            </a:r>
            <a:endParaRPr lang="en-US" dirty="0" smtClean="0"/>
          </a:p>
          <a:p>
            <a:pPr marL="448056" indent="-384048" fontAlgn="auto">
              <a:spcAft>
                <a:spcPts val="0"/>
              </a:spcAft>
              <a:buFont typeface="Wingdings 2"/>
              <a:buNone/>
              <a:defRPr/>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Scenario 5 - Amos</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92500" lnSpcReduction="10000"/>
          </a:bodyPr>
          <a:lstStyle/>
          <a:p>
            <a:pPr marL="448056" indent="-384048" fontAlgn="auto">
              <a:spcAft>
                <a:spcPts val="0"/>
              </a:spcAft>
              <a:buFont typeface="Wingdings 2"/>
              <a:buNone/>
              <a:defRPr/>
            </a:pPr>
            <a:r>
              <a:rPr lang="en-US" b="1" dirty="0" smtClean="0"/>
              <a:t>	You are a 92-year-old male who still lives at home with the assistance of a live-in nurse. You have no desire to self-pleasure and haven’t been able to maintain an erection for the past 10 years. These two factors do not matter because the only thing you crave is intimacy. You only desire someone to embrace and, once again feel the warm to vibrant sensation of another human being. Who is there to aid you in achieving your desire?</a:t>
            </a:r>
            <a:endParaRPr lang="en-US" dirty="0" smtClean="0"/>
          </a:p>
          <a:p>
            <a:pPr marL="448056" indent="-384048" fontAlgn="auto">
              <a:spcAft>
                <a:spcPts val="0"/>
              </a:spcAft>
              <a:buFont typeface="Wingdings 2"/>
              <a:buNone/>
              <a:defRPr/>
            </a:pP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smtClean="0">
                <a:solidFill>
                  <a:schemeClr val="accent1">
                    <a:tint val="83000"/>
                    <a:satMod val="150000"/>
                  </a:schemeClr>
                </a:solidFill>
              </a:rPr>
              <a:t>Afterthoughts </a:t>
            </a:r>
            <a:r>
              <a:rPr lang="en-US" dirty="0" smtClean="0">
                <a:solidFill>
                  <a:schemeClr val="accent1">
                    <a:tint val="83000"/>
                    <a:satMod val="150000"/>
                  </a:schemeClr>
                </a:solidFill>
              </a:rPr>
              <a:t>of Pretest</a:t>
            </a:r>
            <a:endParaRPr lang="en-US" dirty="0">
              <a:solidFill>
                <a:schemeClr val="accent1">
                  <a:tint val="83000"/>
                  <a:satMod val="150000"/>
                </a:schemeClr>
              </a:solidFill>
            </a:endParaRPr>
          </a:p>
        </p:txBody>
      </p:sp>
      <p:sp>
        <p:nvSpPr>
          <p:cNvPr id="32770" name="Content Placeholder 2"/>
          <p:cNvSpPr>
            <a:spLocks noGrp="1"/>
          </p:cNvSpPr>
          <p:nvPr>
            <p:ph idx="1"/>
          </p:nvPr>
        </p:nvSpPr>
        <p:spPr>
          <a:xfrm>
            <a:off x="457200" y="1882775"/>
            <a:ext cx="8229600" cy="4572000"/>
          </a:xfrm>
        </p:spPr>
        <p:txBody>
          <a:bodyPr/>
          <a:lstStyle/>
          <a:p>
            <a:endParaRPr 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Agenda:</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85000" lnSpcReduction="20000"/>
          </a:bodyPr>
          <a:lstStyle/>
          <a:p>
            <a:pPr marL="448056" indent="-384048" fontAlgn="auto">
              <a:spcAft>
                <a:spcPts val="0"/>
              </a:spcAft>
              <a:buFont typeface="Wingdings 2"/>
              <a:buChar char=""/>
              <a:defRPr/>
            </a:pPr>
            <a:r>
              <a:rPr lang="en-US" dirty="0" smtClean="0"/>
              <a:t>Pretest</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Introductions—Getting to Know You!</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Mini-group Discussion</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PowerPoint Presentation</a:t>
            </a:r>
          </a:p>
          <a:p>
            <a:pPr marL="448056" indent="-384048" fontAlgn="auto">
              <a:spcAft>
                <a:spcPts val="0"/>
              </a:spcAft>
              <a:buFont typeface="Wingdings 2"/>
              <a:buNone/>
              <a:defRPr/>
            </a:pPr>
            <a:endParaRPr lang="en-US" dirty="0" smtClean="0"/>
          </a:p>
          <a:p>
            <a:pPr marL="448056" indent="-384048" fontAlgn="auto">
              <a:spcAft>
                <a:spcPts val="0"/>
              </a:spcAft>
              <a:buFont typeface="Wingdings 2"/>
              <a:buChar char=""/>
              <a:defRPr/>
            </a:pPr>
            <a:r>
              <a:rPr lang="en-US" dirty="0" smtClean="0"/>
              <a:t>Posttest</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Discussion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Questions</a:t>
            </a:r>
            <a:endParaRPr lang="en-US" dirty="0">
              <a:solidFill>
                <a:schemeClr val="accent1">
                  <a:tint val="83000"/>
                  <a:satMod val="150000"/>
                </a:schemeClr>
              </a:solidFill>
            </a:endParaRPr>
          </a:p>
        </p:txBody>
      </p:sp>
      <p:sp>
        <p:nvSpPr>
          <p:cNvPr id="33794" name="Content Placeholder 2"/>
          <p:cNvSpPr>
            <a:spLocks noGrp="1"/>
          </p:cNvSpPr>
          <p:nvPr>
            <p:ph idx="1"/>
          </p:nvPr>
        </p:nvSpPr>
        <p:spPr>
          <a:xfrm>
            <a:off x="457200" y="1882775"/>
            <a:ext cx="8229600" cy="4572000"/>
          </a:xfrm>
        </p:spPr>
        <p:txBody>
          <a:bodyPr/>
          <a:lstStyle/>
          <a:p>
            <a:endParaRPr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Topics to Cover:</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572000"/>
          </a:xfrm>
        </p:spPr>
        <p:txBody>
          <a:bodyPr>
            <a:normAutofit fontScale="85000" lnSpcReduction="20000"/>
          </a:bodyPr>
          <a:lstStyle/>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Sexual behavior of the elderly</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Effects of aging on sexuality</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Impact of illness and death on sexuality</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Effects of education, therapy, and counseling on elderly</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Clinician attitudes toward elderly sexuality</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fontAlgn="auto">
              <a:spcAft>
                <a:spcPts val="0"/>
              </a:spcAft>
              <a:defRPr/>
            </a:pPr>
            <a:r>
              <a:rPr lang="en-US" sz="8000" dirty="0" smtClean="0">
                <a:solidFill>
                  <a:schemeClr val="accent1">
                    <a:tint val="83000"/>
                    <a:satMod val="150000"/>
                  </a:schemeClr>
                </a:solidFill>
              </a:rPr>
              <a:t>Pretest….</a:t>
            </a:r>
            <a:endParaRPr lang="en-US" sz="8000" dirty="0">
              <a:solidFill>
                <a:schemeClr val="accent1">
                  <a:tint val="83000"/>
                  <a:satMod val="150000"/>
                </a:schemeClr>
              </a:solidFill>
            </a:endParaRPr>
          </a:p>
        </p:txBody>
      </p:sp>
      <p:sp>
        <p:nvSpPr>
          <p:cNvPr id="17410" name="Content Placeholder 2"/>
          <p:cNvSpPr>
            <a:spLocks noGrp="1"/>
          </p:cNvSpPr>
          <p:nvPr>
            <p:ph idx="1"/>
          </p:nvPr>
        </p:nvSpPr>
        <p:spPr>
          <a:xfrm>
            <a:off x="457200" y="1882775"/>
            <a:ext cx="8229600" cy="4572000"/>
          </a:xfrm>
        </p:spPr>
        <p:txBody>
          <a:bodyPr/>
          <a:lstStyle/>
          <a:p>
            <a:pPr>
              <a:buFont typeface="Wingdings 2" pitchFamily="18" charset="2"/>
              <a:buNone/>
            </a:pPr>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fontAlgn="auto">
              <a:spcAft>
                <a:spcPts val="0"/>
              </a:spcAft>
              <a:defRPr/>
            </a:pPr>
            <a:r>
              <a:rPr lang="en-US" dirty="0" smtClean="0">
                <a:solidFill>
                  <a:schemeClr val="accent1">
                    <a:tint val="83000"/>
                    <a:satMod val="150000"/>
                  </a:schemeClr>
                </a:solidFill>
              </a:rPr>
              <a:t>Mini-Group Time !!!!</a:t>
            </a:r>
            <a:endParaRPr lang="en-US" dirty="0">
              <a:solidFill>
                <a:schemeClr val="accent1">
                  <a:tint val="83000"/>
                  <a:satMod val="150000"/>
                </a:schemeClr>
              </a:solidFill>
            </a:endParaRPr>
          </a:p>
        </p:txBody>
      </p:sp>
      <p:sp>
        <p:nvSpPr>
          <p:cNvPr id="18434" name="Content Placeholder 2"/>
          <p:cNvSpPr>
            <a:spLocks noGrp="1"/>
          </p:cNvSpPr>
          <p:nvPr>
            <p:ph idx="1"/>
          </p:nvPr>
        </p:nvSpPr>
        <p:spPr>
          <a:xfrm>
            <a:off x="457200" y="1882775"/>
            <a:ext cx="8229600" cy="4572000"/>
          </a:xfrm>
        </p:spPr>
        <p:txBody>
          <a:bodyPr/>
          <a:lstStyle/>
          <a:p>
            <a:pPr algn="ctr">
              <a:buFont typeface="Wingdings 2" pitchFamily="18" charset="2"/>
              <a:buNone/>
            </a:pPr>
            <a:endParaRPr lang="en-US" smtClean="0"/>
          </a:p>
          <a:p>
            <a:pPr algn="ctr">
              <a:buFont typeface="Wingdings 2" pitchFamily="18" charset="2"/>
              <a:buNone/>
            </a:pPr>
            <a:endParaRPr lang="en-US" smtClean="0"/>
          </a:p>
          <a:p>
            <a:pPr algn="ctr">
              <a:buFont typeface="Wingdings 2" pitchFamily="18" charset="2"/>
              <a:buNone/>
            </a:pPr>
            <a:r>
              <a:rPr lang="en-US" smtClean="0"/>
              <a:t>Discuss possible stereotypes of elderly sexuality</a:t>
            </a:r>
          </a:p>
          <a:p>
            <a:pPr>
              <a:buFontTx/>
              <a:buChar char="-"/>
            </a:pPr>
            <a:endParaRPr lang="en-US"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pPr indent="0" fontAlgn="auto">
              <a:spcAft>
                <a:spcPts val="0"/>
              </a:spcAft>
              <a:defRPr/>
            </a:pPr>
            <a:r>
              <a:rPr lang="en-US" dirty="0" smtClean="0">
                <a:solidFill>
                  <a:schemeClr val="accent1">
                    <a:tint val="83000"/>
                    <a:satMod val="150000"/>
                  </a:schemeClr>
                </a:solidFill>
              </a:rPr>
              <a:t>Identify stereotypes of elderly sexuality</a:t>
            </a:r>
            <a:endParaRPr lang="en-US" dirty="0">
              <a:solidFill>
                <a:schemeClr val="accent1">
                  <a:tint val="83000"/>
                  <a:satMod val="150000"/>
                </a:schemeClr>
              </a:solidFill>
            </a:endParaRPr>
          </a:p>
        </p:txBody>
      </p:sp>
      <p:sp>
        <p:nvSpPr>
          <p:cNvPr id="19458" name="Content Placeholder 2"/>
          <p:cNvSpPr>
            <a:spLocks noGrp="1"/>
          </p:cNvSpPr>
          <p:nvPr>
            <p:ph sz="half" idx="1"/>
          </p:nvPr>
        </p:nvSpPr>
        <p:spPr>
          <a:xfrm>
            <a:off x="457200" y="1722438"/>
            <a:ext cx="4038600" cy="4525962"/>
          </a:xfrm>
        </p:spPr>
        <p:txBody>
          <a:bodyPr/>
          <a:lstStyle/>
          <a:p>
            <a:r>
              <a:rPr lang="en-US" smtClean="0"/>
              <a:t>Societal</a:t>
            </a:r>
          </a:p>
        </p:txBody>
      </p:sp>
      <p:sp>
        <p:nvSpPr>
          <p:cNvPr id="19459" name="Content Placeholder 3"/>
          <p:cNvSpPr>
            <a:spLocks noGrp="1"/>
          </p:cNvSpPr>
          <p:nvPr>
            <p:ph sz="half" idx="2"/>
          </p:nvPr>
        </p:nvSpPr>
        <p:spPr>
          <a:xfrm>
            <a:off x="4648200" y="1722438"/>
            <a:ext cx="4038600" cy="4525962"/>
          </a:xfrm>
        </p:spPr>
        <p:txBody>
          <a:bodyPr/>
          <a:lstStyle/>
          <a:p>
            <a:r>
              <a:rPr lang="en-US" smtClean="0"/>
              <a:t>Personal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pPr indent="0" fontAlgn="auto">
              <a:spcAft>
                <a:spcPts val="0"/>
              </a:spcAft>
              <a:defRPr/>
            </a:pPr>
            <a:r>
              <a:rPr lang="en-US" dirty="0" smtClean="0">
                <a:solidFill>
                  <a:schemeClr val="accent1">
                    <a:tint val="83000"/>
                    <a:satMod val="150000"/>
                  </a:schemeClr>
                </a:solidFill>
              </a:rPr>
              <a:t>Discuss the effects of stereotypes on elderly sexuality</a:t>
            </a:r>
            <a:endParaRPr lang="en-US" dirty="0">
              <a:solidFill>
                <a:schemeClr val="accent1">
                  <a:tint val="83000"/>
                  <a:satMod val="150000"/>
                </a:schemeClr>
              </a:solidFill>
            </a:endParaRPr>
          </a:p>
        </p:txBody>
      </p:sp>
      <p:sp>
        <p:nvSpPr>
          <p:cNvPr id="20482" name="Content Placeholder 2"/>
          <p:cNvSpPr>
            <a:spLocks noGrp="1"/>
          </p:cNvSpPr>
          <p:nvPr>
            <p:ph sz="half" idx="1"/>
          </p:nvPr>
        </p:nvSpPr>
        <p:spPr>
          <a:xfrm>
            <a:off x="457200" y="1722438"/>
            <a:ext cx="4038600" cy="4525962"/>
          </a:xfrm>
        </p:spPr>
        <p:txBody>
          <a:bodyPr/>
          <a:lstStyle/>
          <a:p>
            <a:r>
              <a:rPr lang="en-US" smtClean="0"/>
              <a:t>Societal	</a:t>
            </a:r>
          </a:p>
        </p:txBody>
      </p:sp>
      <p:sp>
        <p:nvSpPr>
          <p:cNvPr id="20483" name="Content Placeholder 3"/>
          <p:cNvSpPr>
            <a:spLocks noGrp="1"/>
          </p:cNvSpPr>
          <p:nvPr>
            <p:ph sz="half" idx="2"/>
          </p:nvPr>
        </p:nvSpPr>
        <p:spPr>
          <a:xfrm>
            <a:off x="4648200" y="1722438"/>
            <a:ext cx="4038600" cy="4525962"/>
          </a:xfrm>
        </p:spPr>
        <p:txBody>
          <a:bodyPr/>
          <a:lstStyle/>
          <a:p>
            <a:r>
              <a:rPr lang="en-US" smtClean="0"/>
              <a:t>Personal</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normAutofit fontScale="90000"/>
          </a:bodyPr>
          <a:lstStyle/>
          <a:p>
            <a:pPr indent="0" fontAlgn="auto">
              <a:spcAft>
                <a:spcPts val="0"/>
              </a:spcAft>
              <a:defRPr/>
            </a:pPr>
            <a:r>
              <a:rPr lang="en-US" dirty="0" smtClean="0">
                <a:solidFill>
                  <a:schemeClr val="accent1">
                    <a:tint val="83000"/>
                    <a:satMod val="150000"/>
                  </a:schemeClr>
                </a:solidFill>
              </a:rPr>
              <a:t>Impact of illness and death on sexuality</a:t>
            </a:r>
            <a:br>
              <a:rPr lang="en-US" dirty="0" smtClean="0">
                <a:solidFill>
                  <a:schemeClr val="accent1">
                    <a:tint val="83000"/>
                    <a:satMod val="150000"/>
                  </a:schemeClr>
                </a:solidFill>
              </a:rPr>
            </a:br>
            <a:endParaRPr lang="en-US" dirty="0">
              <a:solidFill>
                <a:schemeClr val="accent1">
                  <a:tint val="83000"/>
                  <a:satMod val="150000"/>
                </a:schemeClr>
              </a:solidFill>
            </a:endParaRPr>
          </a:p>
        </p:txBody>
      </p:sp>
      <p:sp>
        <p:nvSpPr>
          <p:cNvPr id="21506" name="Content Placeholder 2"/>
          <p:cNvSpPr>
            <a:spLocks noGrp="1"/>
          </p:cNvSpPr>
          <p:nvPr>
            <p:ph sz="half" idx="1"/>
          </p:nvPr>
        </p:nvSpPr>
        <p:spPr>
          <a:xfrm>
            <a:off x="457200" y="1722438"/>
            <a:ext cx="4038600" cy="4525962"/>
          </a:xfrm>
        </p:spPr>
        <p:txBody>
          <a:bodyPr/>
          <a:lstStyle/>
          <a:p>
            <a:r>
              <a:rPr lang="en-US" smtClean="0"/>
              <a:t>Societal</a:t>
            </a:r>
          </a:p>
        </p:txBody>
      </p:sp>
      <p:sp>
        <p:nvSpPr>
          <p:cNvPr id="21507" name="Content Placeholder 3"/>
          <p:cNvSpPr>
            <a:spLocks noGrp="1"/>
          </p:cNvSpPr>
          <p:nvPr>
            <p:ph sz="half" idx="2"/>
          </p:nvPr>
        </p:nvSpPr>
        <p:spPr>
          <a:xfrm>
            <a:off x="4648200" y="1722438"/>
            <a:ext cx="4038600" cy="4525962"/>
          </a:xfrm>
        </p:spPr>
        <p:txBody>
          <a:bodyPr/>
          <a:lstStyle/>
          <a:p>
            <a:r>
              <a:rPr lang="en-US" smtClean="0"/>
              <a:t>Personal</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fontAlgn="auto">
              <a:spcAft>
                <a:spcPts val="0"/>
              </a:spcAft>
              <a:defRPr/>
            </a:pPr>
            <a:r>
              <a:rPr lang="en-US" dirty="0" smtClean="0">
                <a:solidFill>
                  <a:schemeClr val="accent1">
                    <a:tint val="83000"/>
                    <a:satMod val="150000"/>
                  </a:schemeClr>
                </a:solidFill>
              </a:rPr>
              <a:t>Death and Illness</a:t>
            </a:r>
            <a:endParaRPr lang="en-US" dirty="0">
              <a:solidFill>
                <a:schemeClr val="accent1">
                  <a:tint val="83000"/>
                  <a:satMod val="150000"/>
                </a:schemeClr>
              </a:solidFill>
            </a:endParaRPr>
          </a:p>
        </p:txBody>
      </p:sp>
      <p:sp>
        <p:nvSpPr>
          <p:cNvPr id="3" name="Content Placeholder 2"/>
          <p:cNvSpPr>
            <a:spLocks noGrp="1"/>
          </p:cNvSpPr>
          <p:nvPr>
            <p:ph idx="1"/>
          </p:nvPr>
        </p:nvSpPr>
        <p:spPr>
          <a:xfrm>
            <a:off x="457200" y="1882775"/>
            <a:ext cx="8229600" cy="4289425"/>
          </a:xfrm>
        </p:spPr>
        <p:txBody>
          <a:bodyPr>
            <a:normAutofit fontScale="92500" lnSpcReduction="20000"/>
          </a:bodyPr>
          <a:lstStyle/>
          <a:p>
            <a:pPr marL="448056" indent="-384048" fontAlgn="auto">
              <a:spcAft>
                <a:spcPts val="0"/>
              </a:spcAft>
              <a:buFont typeface="Wingdings 2"/>
              <a:buChar char=""/>
              <a:defRPr/>
            </a:pPr>
            <a:r>
              <a:rPr lang="en-US" dirty="0" smtClean="0"/>
              <a:t>Individuals with living spouses or intimate partners report higher rates of masturbation, intercourse, and intimacy satisfaction than individuals who have lost their partner.</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Some individuals report feeling a lack of desire as a result of the death of a spouse.</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r>
              <a:rPr lang="en-US" dirty="0" smtClean="0"/>
              <a:t>Subjects who rated their health as poor were less likely to be sexually active and more likely to report sexual problems.</a:t>
            </a:r>
          </a:p>
          <a:p>
            <a:pPr marL="448056" indent="-384048" fontAlgn="auto">
              <a:spcAft>
                <a:spcPts val="0"/>
              </a:spcAft>
              <a:buFont typeface="Wingdings 2"/>
              <a:buChar char=""/>
              <a:defRPr/>
            </a:pPr>
            <a:endParaRPr lang="en-US" dirty="0" smtClean="0"/>
          </a:p>
          <a:p>
            <a:pPr marL="448056" indent="-384048" fontAlgn="auto">
              <a:spcAft>
                <a:spcPts val="0"/>
              </a:spcAft>
              <a:buFont typeface="Wingdings 2"/>
              <a:buChar char=""/>
              <a:defRPr/>
            </a:pPr>
            <a:endParaRPr lang="en-US" dirty="0"/>
          </a:p>
        </p:txBody>
      </p:sp>
      <p:sp>
        <p:nvSpPr>
          <p:cNvPr id="22531" name="Footer Placeholder 3"/>
          <p:cNvSpPr>
            <a:spLocks noGrp="1"/>
          </p:cNvSpPr>
          <p:nvPr>
            <p:ph type="ftr" sz="quarter" idx="11"/>
          </p:nvPr>
        </p:nvSpPr>
        <p:spPr bwMode="auto">
          <a:xfrm>
            <a:off x="533400" y="6096000"/>
            <a:ext cx="7848600" cy="533400"/>
          </a:xfrm>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r>
              <a:rPr lang="en-US" sz="1600" dirty="0" err="1" smtClean="0"/>
              <a:t>Lindau</a:t>
            </a:r>
            <a:r>
              <a:rPr lang="en-US" sz="1600" dirty="0" smtClean="0"/>
              <a:t> et al., 2007</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FB4194095D094182A9D45C8F6FD335" ma:contentTypeVersion="13" ma:contentTypeDescription="Create a new document." ma:contentTypeScope="" ma:versionID="55dd7c33a9dfea6d3c6f5e9966e843a1">
  <xsd:schema xmlns:xsd="http://www.w3.org/2001/XMLSchema" xmlns:xs="http://www.w3.org/2001/XMLSchema" xmlns:p="http://schemas.microsoft.com/office/2006/metadata/properties" xmlns:ns2="7e8250a3-01b4-4312-bac4-8787c1c5721d" xmlns:ns3="3a003366-41c5-432c-a99d-441708970bc7" targetNamespace="http://schemas.microsoft.com/office/2006/metadata/properties" ma:root="true" ma:fieldsID="37ee11d0c16b5e0396ccbefb02308385" ns2:_="" ns3:_="">
    <xsd:import namespace="7e8250a3-01b4-4312-bac4-8787c1c5721d"/>
    <xsd:import namespace="3a003366-41c5-432c-a99d-441708970bc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8250a3-01b4-4312-bac4-8787c1c5721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_Flow_SignoffStatus" ma:index="20"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a003366-41c5-432c-a99d-441708970bc7"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7e8250a3-01b4-4312-bac4-8787c1c5721d" xsi:nil="true"/>
  </documentManagement>
</p:properties>
</file>

<file path=customXml/itemProps1.xml><?xml version="1.0" encoding="utf-8"?>
<ds:datastoreItem xmlns:ds="http://schemas.openxmlformats.org/officeDocument/2006/customXml" ds:itemID="{4EEFAA99-D879-4CAA-A0B7-099390153315}"/>
</file>

<file path=customXml/itemProps2.xml><?xml version="1.0" encoding="utf-8"?>
<ds:datastoreItem xmlns:ds="http://schemas.openxmlformats.org/officeDocument/2006/customXml" ds:itemID="{88E007FA-C6C9-4238-BA63-8FB857206500}"/>
</file>

<file path=customXml/itemProps3.xml><?xml version="1.0" encoding="utf-8"?>
<ds:datastoreItem xmlns:ds="http://schemas.openxmlformats.org/officeDocument/2006/customXml" ds:itemID="{F3D96472-D714-4F01-8053-467BBB62F69E}"/>
</file>

<file path=docProps/app.xml><?xml version="1.0" encoding="utf-8"?>
<Properties xmlns="http://schemas.openxmlformats.org/officeDocument/2006/extended-properties" xmlns:vt="http://schemas.openxmlformats.org/officeDocument/2006/docPropsVTypes">
  <Template>Verve</Template>
  <TotalTime>222</TotalTime>
  <Words>549</Words>
  <Application>Microsoft Office PowerPoint</Application>
  <PresentationFormat>On-screen Show (4:3)</PresentationFormat>
  <Paragraphs>84</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Verve</vt:lpstr>
      <vt:lpstr>                                                                                                              Locating Yourself in the Story: Exploring the Therapeutic Impact on Elderly Sexuality </vt:lpstr>
      <vt:lpstr>Agenda:</vt:lpstr>
      <vt:lpstr>Topics to Cover:</vt:lpstr>
      <vt:lpstr>Pretest….</vt:lpstr>
      <vt:lpstr>Mini-Group Time !!!!</vt:lpstr>
      <vt:lpstr>Identify stereotypes of elderly sexuality</vt:lpstr>
      <vt:lpstr>Discuss the effects of stereotypes on elderly sexuality</vt:lpstr>
      <vt:lpstr>Impact of illness and death on sexuality </vt:lpstr>
      <vt:lpstr>Death and Illness</vt:lpstr>
      <vt:lpstr>Explore effects of aging on sexuality</vt:lpstr>
      <vt:lpstr>Aging and Sexuality Study</vt:lpstr>
      <vt:lpstr>Aging and Sexuality</vt:lpstr>
      <vt:lpstr>Impact of Therapeutic Alliance on Willingness to Sexually Express Self</vt:lpstr>
      <vt:lpstr>Red Sheet  Scenario 1 - Grace</vt:lpstr>
      <vt:lpstr>Scenario 2 - Rose</vt:lpstr>
      <vt:lpstr>Scenario 3 - Stella</vt:lpstr>
      <vt:lpstr>Scenario 4 - Richard</vt:lpstr>
      <vt:lpstr>Scenario 5 - Amos</vt:lpstr>
      <vt:lpstr>Afterthoughts of Pretest</vt:lpstr>
      <vt:lpstr>Questions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Locating Yourself in the Story: Exploring the Therapeutic Impact on Elderly Sexuality</dc:title>
  <dc:creator>Angelamarieschubert</dc:creator>
  <cp:lastModifiedBy>Carolyn Baker</cp:lastModifiedBy>
  <cp:revision>43</cp:revision>
  <dcterms:created xsi:type="dcterms:W3CDTF">2010-01-20T20:59:35Z</dcterms:created>
  <dcterms:modified xsi:type="dcterms:W3CDTF">2011-03-14T13:57:35Z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0x010100CFFB4194095D094182A9D45C8F6FD335</vt:lpwstr>
  </property>
  <property fmtid="{D5CDD505-2E9C-101B-9397-08002B2CF9AE}" pid="3" name="Order">
    <vt:r8>53124700</vt:r8>
  </property>
</Properties>
</file>