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0" r:id="rId5"/>
  </p:sldMasterIdLst>
  <p:notesMasterIdLst>
    <p:notesMasterId r:id="rId22"/>
  </p:notesMasterIdLst>
  <p:sldIdLst>
    <p:sldId id="301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12192000" cy="6858000"/>
  <p:notesSz cx="6858000" cy="9144000"/>
  <p:embeddedFontLs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libri Light" panose="020F0302020204030204" pitchFamily="34" charset="0"/>
      <p:regular r:id="rId27"/>
      <p:italic r:id="rId28"/>
    </p:embeddedFont>
    <p:embeddedFont>
      <p:font typeface="Maiandra GD" panose="020E0502030308020204" pitchFamily="34" charset="0"/>
      <p:regular r:id="rId29"/>
    </p:embeddedFont>
    <p:embeddedFont>
      <p:font typeface="Source Sans Pro" panose="020B0503030403020204" pitchFamily="3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iw2kLy24j08AL1cFlOEGUg4T1Io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5BB76D-2427-0408-E651-B40508233038}" name="Elaine Dunn" initials="ED" userId="S::edunn@counseling.org::92e95235-02fe-4eb6-bedb-d3f0fd81b046" providerId="AD"/>
  <p188:author id="{3AB0CB94-5751-D59B-8D9A-54E29BA6779D}" name="Richard Scott Balkin" initials="RSB" userId="S::rsbalkin@olemiss.edu::00c9826a-447a-4800-8a60-a13afd6a4b0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microsoft.com/office/2016/11/relationships/changesInfo" Target="changesInfos/changesInfo1.xml"/><Relationship Id="rId21" Type="http://schemas.openxmlformats.org/officeDocument/2006/relationships/slide" Target="slides/slide16.xml"/><Relationship Id="rId34" Type="http://customschemas.google.com/relationships/presentationmetadata" Target="meta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ine Dunn" userId="92e95235-02fe-4eb6-bedb-d3f0fd81b046" providerId="ADAL" clId="{CEAE5BA7-A56D-4565-AE91-FF2696E6F7E4}"/>
    <pc:docChg chg="modSld">
      <pc:chgData name="Elaine Dunn" userId="92e95235-02fe-4eb6-bedb-d3f0fd81b046" providerId="ADAL" clId="{CEAE5BA7-A56D-4565-AE91-FF2696E6F7E4}" dt="2022-06-28T19:31:30.027" v="20" actId="6549"/>
      <pc:docMkLst>
        <pc:docMk/>
      </pc:docMkLst>
      <pc:sldChg chg="modSp mod">
        <pc:chgData name="Elaine Dunn" userId="92e95235-02fe-4eb6-bedb-d3f0fd81b046" providerId="ADAL" clId="{CEAE5BA7-A56D-4565-AE91-FF2696E6F7E4}" dt="2022-06-28T19:31:30.027" v="20" actId="6549"/>
        <pc:sldMkLst>
          <pc:docMk/>
          <pc:sldMk cId="0" sldId="262"/>
        </pc:sldMkLst>
        <pc:spChg chg="mod">
          <ac:chgData name="Elaine Dunn" userId="92e95235-02fe-4eb6-bedb-d3f0fd81b046" providerId="ADAL" clId="{CEAE5BA7-A56D-4565-AE91-FF2696E6F7E4}" dt="2022-06-28T19:31:30.027" v="20" actId="6549"/>
          <ac:spMkLst>
            <pc:docMk/>
            <pc:sldMk cId="0" sldId="262"/>
            <ac:spMk id="278" creationId="{00000000-0000-0000-0000-000000000000}"/>
          </ac:spMkLst>
        </pc:spChg>
      </pc:sldChg>
      <pc:sldChg chg="modSp mod">
        <pc:chgData name="Elaine Dunn" userId="92e95235-02fe-4eb6-bedb-d3f0fd81b046" providerId="ADAL" clId="{CEAE5BA7-A56D-4565-AE91-FF2696E6F7E4}" dt="2022-06-28T19:27:55.282" v="16" actId="20577"/>
        <pc:sldMkLst>
          <pc:docMk/>
          <pc:sldMk cId="0" sldId="267"/>
        </pc:sldMkLst>
        <pc:spChg chg="mod">
          <ac:chgData name="Elaine Dunn" userId="92e95235-02fe-4eb6-bedb-d3f0fd81b046" providerId="ADAL" clId="{CEAE5BA7-A56D-4565-AE91-FF2696E6F7E4}" dt="2022-06-28T19:27:55.282" v="16" actId="20577"/>
          <ac:spMkLst>
            <pc:docMk/>
            <pc:sldMk cId="0" sldId="267"/>
            <ac:spMk id="325" creationId="{00000000-0000-0000-0000-000000000000}"/>
          </ac:spMkLst>
        </pc:spChg>
      </pc:sldChg>
      <pc:sldChg chg="addCm modCm">
        <pc:chgData name="Elaine Dunn" userId="92e95235-02fe-4eb6-bedb-d3f0fd81b046" providerId="ADAL" clId="{CEAE5BA7-A56D-4565-AE91-FF2696E6F7E4}" dt="2022-06-28T19:31:03.764" v="19"/>
        <pc:sldMkLst>
          <pc:docMk/>
          <pc:sldMk cId="0" sldId="268"/>
        </pc:sldMkLst>
      </pc:sldChg>
      <pc:sldChg chg="modSp mod">
        <pc:chgData name="Elaine Dunn" userId="92e95235-02fe-4eb6-bedb-d3f0fd81b046" providerId="ADAL" clId="{CEAE5BA7-A56D-4565-AE91-FF2696E6F7E4}" dt="2022-06-28T19:30:13.570" v="18" actId="6549"/>
        <pc:sldMkLst>
          <pc:docMk/>
          <pc:sldMk cId="0" sldId="270"/>
        </pc:sldMkLst>
        <pc:spChg chg="mod">
          <ac:chgData name="Elaine Dunn" userId="92e95235-02fe-4eb6-bedb-d3f0fd81b046" providerId="ADAL" clId="{CEAE5BA7-A56D-4565-AE91-FF2696E6F7E4}" dt="2022-06-28T19:30:13.570" v="18" actId="6549"/>
          <ac:spMkLst>
            <pc:docMk/>
            <pc:sldMk cId="0" sldId="270"/>
            <ac:spMk id="410" creationId="{00000000-0000-0000-0000-000000000000}"/>
          </ac:spMkLst>
        </pc:spChg>
      </pc:sldChg>
    </pc:docChg>
  </pc:docChgLst>
  <pc:docChgLst>
    <pc:chgData name="Elaine Dunn" userId="92e95235-02fe-4eb6-bedb-d3f0fd81b046" providerId="ADAL" clId="{AFD51E6E-342D-4798-8524-A33334E9C4BA}"/>
    <pc:docChg chg="modSld">
      <pc:chgData name="Elaine Dunn" userId="92e95235-02fe-4eb6-bedb-d3f0fd81b046" providerId="ADAL" clId="{AFD51E6E-342D-4798-8524-A33334E9C4BA}" dt="2022-08-05T20:35:30.695" v="2" actId="255"/>
      <pc:docMkLst>
        <pc:docMk/>
      </pc:docMkLst>
      <pc:sldChg chg="modSp mod">
        <pc:chgData name="Elaine Dunn" userId="92e95235-02fe-4eb6-bedb-d3f0fd81b046" providerId="ADAL" clId="{AFD51E6E-342D-4798-8524-A33334E9C4BA}" dt="2022-08-05T20:35:30.695" v="2" actId="255"/>
        <pc:sldMkLst>
          <pc:docMk/>
          <pc:sldMk cId="0" sldId="262"/>
        </pc:sldMkLst>
        <pc:spChg chg="mod">
          <ac:chgData name="Elaine Dunn" userId="92e95235-02fe-4eb6-bedb-d3f0fd81b046" providerId="ADAL" clId="{AFD51E6E-342D-4798-8524-A33334E9C4BA}" dt="2022-08-05T20:35:25.612" v="1" actId="255"/>
          <ac:spMkLst>
            <pc:docMk/>
            <pc:sldMk cId="0" sldId="262"/>
            <ac:spMk id="278" creationId="{00000000-0000-0000-0000-000000000000}"/>
          </ac:spMkLst>
        </pc:spChg>
        <pc:spChg chg="mod">
          <ac:chgData name="Elaine Dunn" userId="92e95235-02fe-4eb6-bedb-d3f0fd81b046" providerId="ADAL" clId="{AFD51E6E-342D-4798-8524-A33334E9C4BA}" dt="2022-08-05T20:35:30.695" v="2" actId="255"/>
          <ac:spMkLst>
            <pc:docMk/>
            <pc:sldMk cId="0" sldId="262"/>
            <ac:spMk id="280" creationId="{00000000-0000-0000-0000-000000000000}"/>
          </ac:spMkLst>
        </pc:spChg>
      </pc:sldChg>
      <pc:sldChg chg="delCm">
        <pc:chgData name="Elaine Dunn" userId="92e95235-02fe-4eb6-bedb-d3f0fd81b046" providerId="ADAL" clId="{AFD51E6E-342D-4798-8524-A33334E9C4BA}" dt="2022-08-05T18:43:45.893" v="0"/>
        <pc:sldMkLst>
          <pc:docMk/>
          <pc:sldMk cId="0" sldId="268"/>
        </pc:sldMkLst>
      </pc:sldChg>
    </pc:docChg>
  </pc:docChgLst>
  <pc:docChgLst>
    <pc:chgData name="Elaine Dunn" userId="92e95235-02fe-4eb6-bedb-d3f0fd81b046" providerId="ADAL" clId="{3B9DD5F2-10E1-4A7B-88DB-614B7EF76AC2}"/>
    <pc:docChg chg="modSld">
      <pc:chgData name="Elaine Dunn" userId="92e95235-02fe-4eb6-bedb-d3f0fd81b046" providerId="ADAL" clId="{3B9DD5F2-10E1-4A7B-88DB-614B7EF76AC2}" dt="2022-08-30T19:42:23.174" v="4" actId="20577"/>
      <pc:docMkLst>
        <pc:docMk/>
      </pc:docMkLst>
      <pc:sldChg chg="modSp mod">
        <pc:chgData name="Elaine Dunn" userId="92e95235-02fe-4eb6-bedb-d3f0fd81b046" providerId="ADAL" clId="{3B9DD5F2-10E1-4A7B-88DB-614B7EF76AC2}" dt="2022-08-30T19:41:03.967" v="1" actId="20577"/>
        <pc:sldMkLst>
          <pc:docMk/>
          <pc:sldMk cId="0" sldId="260"/>
        </pc:sldMkLst>
        <pc:spChg chg="mod">
          <ac:chgData name="Elaine Dunn" userId="92e95235-02fe-4eb6-bedb-d3f0fd81b046" providerId="ADAL" clId="{3B9DD5F2-10E1-4A7B-88DB-614B7EF76AC2}" dt="2022-08-30T19:41:03.967" v="1" actId="20577"/>
          <ac:spMkLst>
            <pc:docMk/>
            <pc:sldMk cId="0" sldId="260"/>
            <ac:spMk id="243" creationId="{00000000-0000-0000-0000-000000000000}"/>
          </ac:spMkLst>
        </pc:spChg>
      </pc:sldChg>
      <pc:sldChg chg="modSp mod">
        <pc:chgData name="Elaine Dunn" userId="92e95235-02fe-4eb6-bedb-d3f0fd81b046" providerId="ADAL" clId="{3B9DD5F2-10E1-4A7B-88DB-614B7EF76AC2}" dt="2022-08-30T19:42:23.174" v="4" actId="20577"/>
        <pc:sldMkLst>
          <pc:docMk/>
          <pc:sldMk cId="0" sldId="271"/>
        </pc:sldMkLst>
        <pc:spChg chg="mod">
          <ac:chgData name="Elaine Dunn" userId="92e95235-02fe-4eb6-bedb-d3f0fd81b046" providerId="ADAL" clId="{3B9DD5F2-10E1-4A7B-88DB-614B7EF76AC2}" dt="2022-08-30T19:42:14.370" v="2" actId="20577"/>
          <ac:spMkLst>
            <pc:docMk/>
            <pc:sldMk cId="0" sldId="271"/>
            <ac:spMk id="445" creationId="{00000000-0000-0000-0000-000000000000}"/>
          </ac:spMkLst>
        </pc:spChg>
        <pc:spChg chg="mod">
          <ac:chgData name="Elaine Dunn" userId="92e95235-02fe-4eb6-bedb-d3f0fd81b046" providerId="ADAL" clId="{3B9DD5F2-10E1-4A7B-88DB-614B7EF76AC2}" dt="2022-08-30T19:42:19.687" v="3" actId="20577"/>
          <ac:spMkLst>
            <pc:docMk/>
            <pc:sldMk cId="0" sldId="271"/>
            <ac:spMk id="447" creationId="{00000000-0000-0000-0000-000000000000}"/>
          </ac:spMkLst>
        </pc:spChg>
        <pc:spChg chg="mod">
          <ac:chgData name="Elaine Dunn" userId="92e95235-02fe-4eb6-bedb-d3f0fd81b046" providerId="ADAL" clId="{3B9DD5F2-10E1-4A7B-88DB-614B7EF76AC2}" dt="2022-08-30T19:42:23.174" v="4" actId="20577"/>
          <ac:spMkLst>
            <pc:docMk/>
            <pc:sldMk cId="0" sldId="271"/>
            <ac:spMk id="449" creationId="{00000000-0000-0000-0000-000000000000}"/>
          </ac:spMkLst>
        </pc:spChg>
      </pc:sldChg>
    </pc:docChg>
  </pc:docChgLst>
  <pc:docChgLst>
    <pc:chgData name="Brendon MacBryde" userId="0eb2688e-f499-44a9-92b7-1954c01e0f56" providerId="ADAL" clId="{F1344224-B331-422C-AA15-AE958CA98B09}"/>
    <pc:docChg chg="modSld">
      <pc:chgData name="Brendon MacBryde" userId="0eb2688e-f499-44a9-92b7-1954c01e0f56" providerId="ADAL" clId="{F1344224-B331-422C-AA15-AE958CA98B09}" dt="2022-09-12T14:14:48.228" v="2" actId="27107"/>
      <pc:docMkLst>
        <pc:docMk/>
      </pc:docMkLst>
      <pc:sldChg chg="modSp mod">
        <pc:chgData name="Brendon MacBryde" userId="0eb2688e-f499-44a9-92b7-1954c01e0f56" providerId="ADAL" clId="{F1344224-B331-422C-AA15-AE958CA98B09}" dt="2022-09-12T14:14:48.228" v="2" actId="27107"/>
        <pc:sldMkLst>
          <pc:docMk/>
          <pc:sldMk cId="0" sldId="260"/>
        </pc:sldMkLst>
        <pc:spChg chg="mod">
          <ac:chgData name="Brendon MacBryde" userId="0eb2688e-f499-44a9-92b7-1954c01e0f56" providerId="ADAL" clId="{F1344224-B331-422C-AA15-AE958CA98B09}" dt="2022-09-12T14:14:48.228" v="2" actId="27107"/>
          <ac:spMkLst>
            <pc:docMk/>
            <pc:sldMk cId="0" sldId="260"/>
            <ac:spMk id="243" creationId="{00000000-0000-0000-0000-000000000000}"/>
          </ac:spMkLst>
        </pc:spChg>
      </pc:sldChg>
      <pc:sldChg chg="modSp modNotes">
        <pc:chgData name="Brendon MacBryde" userId="0eb2688e-f499-44a9-92b7-1954c01e0f56" providerId="ADAL" clId="{F1344224-B331-422C-AA15-AE958CA98B09}" dt="2022-09-12T13:48:07.183" v="1" actId="6549"/>
        <pc:sldMkLst>
          <pc:docMk/>
          <pc:sldMk cId="0" sldId="261"/>
        </pc:sldMkLst>
        <pc:spChg chg="mod">
          <ac:chgData name="Brendon MacBryde" userId="0eb2688e-f499-44a9-92b7-1954c01e0f56" providerId="ADAL" clId="{F1344224-B331-422C-AA15-AE958CA98B09}" dt="2022-09-12T13:48:07.183" v="1" actId="6549"/>
          <ac:spMkLst>
            <pc:docMk/>
            <pc:sldMk cId="0" sldId="261"/>
            <ac:spMk id="25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urce Sans Pro"/>
              <a:buNone/>
              <a:defRPr sz="6000" b="1" cap="none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cap="none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4" name="Google Shape;14;p18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15" name="Google Shape;15;p1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6" name="Google Shape;16;p1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7" name="Google Shape;17;p1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8" name="Google Shape;18;p1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" name="Google Shape;19;p1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0" name="Google Shape;20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18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34" name="Google Shape;134;p27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135" name="Google Shape;135;p27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6" name="Google Shape;136;p27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7" name="Google Shape;137;p27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8" name="Google Shape;138;p27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39" name="Google Shape;139;p27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40" name="Google Shape;14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27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147" name="Google Shape;147;p28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148" name="Google Shape;148;p28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49" name="Google Shape;149;p28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0" name="Google Shape;150;p28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1" name="Google Shape;151;p28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52" name="Google Shape;152;p28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53" name="Google Shape;15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6" name="Google Shape;156;p28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3DEBCB-3A2C-4619-9DAD-00164FFA7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0708F-008F-4808-9B1E-E69CB551261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48A74-E772-4070-8A6C-FEE085364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41415-4280-4F87-BDBC-9712D06C4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72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28" name="Google Shape;28;p19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29" name="Google Shape;29;p19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0" name="Google Shape;30;p19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1" name="Google Shape;31;p19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2" name="Google Shape;32;p19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3" name="Google Shape;33;p19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34" name="Google Shape;3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9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41" name="Google Shape;41;p20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42" name="Google Shape;42;p20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" name="Google Shape;43;p20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" name="Google Shape;44;p20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5" name="Google Shape;45;p20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6" name="Google Shape;46;p20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7" name="Google Shape;4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" name="Google Shape;50;p20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Source Sans Pro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54" name="Google Shape;54;p21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55" name="Google Shape;55;p21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6" name="Google Shape;56;p21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7" name="Google Shape;57;p21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8" name="Google Shape;58;p21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59" name="Google Shape;59;p21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21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68" name="Google Shape;68;p22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69" name="Google Shape;69;p22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0" name="Google Shape;70;p22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1" name="Google Shape;71;p22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2" name="Google Shape;72;p22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73" name="Google Shape;73;p22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74" name="Google Shape;74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7" name="Google Shape;77;p22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pSp>
        <p:nvGrpSpPr>
          <p:cNvPr id="84" name="Google Shape;84;p23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85" name="Google Shape;85;p2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6" name="Google Shape;86;p2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7" name="Google Shape;87;p2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8" name="Google Shape;88;p2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89" name="Google Shape;89;p2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90" name="Google Shape;9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3" name="Google Shape;93;p23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6" name="Google Shape;96;p24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97" name="Google Shape;97;p2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8" name="Google Shape;98;p2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99" name="Google Shape;99;p2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0" name="Google Shape;100;p2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1" name="Google Shape;101;p2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02" name="Google Shape;10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5" name="Google Shape;105;p24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25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108" name="Google Shape;108;p25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09" name="Google Shape;109;p25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0" name="Google Shape;110;p25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1" name="Google Shape;111;p25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12" name="Google Shape;112;p25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13" name="Google Shape;11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6" name="Google Shape;116;p25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Source Sans Pr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grpSp>
        <p:nvGrpSpPr>
          <p:cNvPr id="121" name="Google Shape;121;p26"/>
          <p:cNvGrpSpPr/>
          <p:nvPr/>
        </p:nvGrpSpPr>
        <p:grpSpPr>
          <a:xfrm>
            <a:off x="10999563" y="5987064"/>
            <a:ext cx="1054465" cy="469689"/>
            <a:chOff x="9841624" y="4115729"/>
            <a:chExt cx="602169" cy="268223"/>
          </a:xfrm>
        </p:grpSpPr>
        <p:sp>
          <p:nvSpPr>
            <p:cNvPr id="122" name="Google Shape;122;p2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3" name="Google Shape;123;p2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4" name="Google Shape;124;p2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5" name="Google Shape;125;p2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26" name="Google Shape;126;p2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127" name="Google Shape;12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p26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  <a:defRPr sz="4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" name="Google Shape;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" name="Google Shape;1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560BAF-0371-4446-AD22-B4DDD890F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C360E9-A33C-488E-AF62-7767346224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30970-6507-4EC9-8323-4CE5D053A2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0708F-008F-4808-9B1E-E69CB5512615}" type="datetimeFigureOut">
              <a:rPr lang="en-US" smtClean="0"/>
              <a:t>9/14/2022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6C1C5-4CD0-40AB-989B-8B4915062A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B4DB9-C8C9-4B2E-91C3-522F6B1A8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F4BAD-2414-4F0D-8A06-1EB7EB884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839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4">
            <a:extLst>
              <a:ext uri="{FF2B5EF4-FFF2-40B4-BE49-F238E27FC236}">
                <a16:creationId xmlns:a16="http://schemas.microsoft.com/office/drawing/2014/main" id="{22F15A2D-2324-487D-A02A-BF46C5C58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40" name="Right Triangle 26">
            <a:extLst>
              <a:ext uri="{FF2B5EF4-FFF2-40B4-BE49-F238E27FC236}">
                <a16:creationId xmlns:a16="http://schemas.microsoft.com/office/drawing/2014/main" id="{2AEAFA59-923A-4F54-8B49-44C970BCC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7E9D4B-7BFA-4D10-B666-547BAC4994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pic>
        <p:nvPicPr>
          <p:cNvPr id="9" name="Picture 8" descr="Chart, treemap chart&#10;&#10;Description automatically generated">
            <a:extLst>
              <a:ext uri="{FF2B5EF4-FFF2-40B4-BE49-F238E27FC236}">
                <a16:creationId xmlns:a16="http://schemas.microsoft.com/office/drawing/2014/main" id="{E9B0009D-09CE-1B6A-1A60-FF41178F9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774" y="0"/>
            <a:ext cx="4977148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9CBF980-95CE-BE7B-48B9-D4670062FAA0}"/>
              </a:ext>
            </a:extLst>
          </p:cNvPr>
          <p:cNvSpPr txBox="1"/>
          <p:nvPr/>
        </p:nvSpPr>
        <p:spPr>
          <a:xfrm>
            <a:off x="5618922" y="1656406"/>
            <a:ext cx="59279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Maiandra GD" panose="020E0502030308020204" pitchFamily="34" charset="0"/>
                <a:ea typeface="+mn-ea"/>
                <a:cs typeface="Arial"/>
                <a:sym typeface="Arial"/>
              </a:rPr>
              <a:t>Chapter 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Examining Relationships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5BBF9C-3CAC-3415-6757-73898A090688}"/>
              </a:ext>
            </a:extLst>
          </p:cNvPr>
          <p:cNvSpPr txBox="1"/>
          <p:nvPr/>
        </p:nvSpPr>
        <p:spPr>
          <a:xfrm>
            <a:off x="5331765" y="6271891"/>
            <a:ext cx="62150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solidFill>
                  <a:schemeClr val="tx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IMAGES IN THIS PRESENTATION ARE FROM MICROSOFT OFFICE 365, POWERPOINT 16</a:t>
            </a:r>
            <a:endParaRPr lang="en-US" sz="1200" b="1" dirty="0">
              <a:solidFill>
                <a:schemeClr val="tx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673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US"/>
              <a:t>Multiple regression</a:t>
            </a:r>
            <a:endParaRPr/>
          </a:p>
        </p:txBody>
      </p:sp>
      <p:sp>
        <p:nvSpPr>
          <p:cNvPr id="308" name="Google Shape;308;p10"/>
          <p:cNvSpPr txBox="1">
            <a:spLocks noGrp="1"/>
          </p:cNvSpPr>
          <p:nvPr>
            <p:ph type="body" idx="1"/>
          </p:nvPr>
        </p:nvSpPr>
        <p:spPr>
          <a:xfrm>
            <a:off x="838200" y="194489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 Multiple regression extends the analysis of simple regression to include a model with multiple predictor variables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 Used to examine the linear relationship between a set of predictor variables and a criterion variable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/>
              <a:t> Two levels of reporting: 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AutoNum type="arabicPeriod"/>
            </a:pPr>
            <a:r>
              <a:rPr lang="en-US"/>
              <a:t>Evaluation of the model and statistically significance</a:t>
            </a:r>
            <a:endParaRPr/>
          </a:p>
          <a:p>
            <a:pPr marL="91440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AutoNum type="arabicPeriod"/>
            </a:pPr>
            <a:r>
              <a:rPr lang="en-US"/>
              <a:t>Evaluation of the relationship of each predictor variable to the criterion variable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US"/>
              <a:t>Moderation and mediation</a:t>
            </a:r>
            <a:endParaRPr/>
          </a:p>
        </p:txBody>
      </p:sp>
      <p:grpSp>
        <p:nvGrpSpPr>
          <p:cNvPr id="314" name="Google Shape;314;p11"/>
          <p:cNvGrpSpPr/>
          <p:nvPr/>
        </p:nvGrpSpPr>
        <p:grpSpPr>
          <a:xfrm>
            <a:off x="838200" y="1898174"/>
            <a:ext cx="10515600" cy="4206240"/>
            <a:chOff x="0" y="72549"/>
            <a:chExt cx="10515600" cy="4206240"/>
          </a:xfrm>
        </p:grpSpPr>
        <p:sp>
          <p:nvSpPr>
            <p:cNvPr id="315" name="Google Shape;315;p11"/>
            <p:cNvSpPr/>
            <p:nvPr/>
          </p:nvSpPr>
          <p:spPr>
            <a:xfrm>
              <a:off x="0" y="72549"/>
              <a:ext cx="10515600" cy="42062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</a:path>
                <a:path w="120000" h="120000" fill="darkenLess" extrusionOk="0">
                  <a:moveTo>
                    <a:pt x="63750" y="25000"/>
                  </a:move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63750" y="40000"/>
                  </a:lnTo>
                  <a:close/>
                </a:path>
                <a:path w="120000" h="120000" fill="none" extrusionOk="0">
                  <a:moveTo>
                    <a:pt x="0" y="50000"/>
                  </a:moveTo>
                  <a:lnTo>
                    <a:pt x="24000" y="0"/>
                  </a:lnTo>
                  <a:lnTo>
                    <a:pt x="24000" y="20000"/>
                  </a:lnTo>
                  <a:lnTo>
                    <a:pt x="60000" y="20000"/>
                  </a:lnTo>
                  <a:lnTo>
                    <a:pt x="60000" y="20000"/>
                  </a:lnTo>
                  <a:cubicBezTo>
                    <a:pt x="62071" y="20000"/>
                    <a:pt x="63750" y="22238"/>
                    <a:pt x="63750" y="25000"/>
                  </a:cubicBezTo>
                  <a:cubicBezTo>
                    <a:pt x="63750" y="27761"/>
                    <a:pt x="62071" y="30000"/>
                    <a:pt x="60000" y="30000"/>
                  </a:cubicBezTo>
                  <a:cubicBezTo>
                    <a:pt x="57929" y="30000"/>
                    <a:pt x="56250" y="32239"/>
                    <a:pt x="56250" y="35000"/>
                  </a:cubicBezTo>
                  <a:cubicBezTo>
                    <a:pt x="56250" y="37762"/>
                    <a:pt x="57929" y="40000"/>
                    <a:pt x="60000" y="40000"/>
                  </a:cubicBezTo>
                  <a:lnTo>
                    <a:pt x="96000" y="40000"/>
                  </a:lnTo>
                  <a:lnTo>
                    <a:pt x="96000" y="20000"/>
                  </a:lnTo>
                  <a:lnTo>
                    <a:pt x="120000" y="70000"/>
                  </a:lnTo>
                  <a:lnTo>
                    <a:pt x="96000" y="120000"/>
                  </a:lnTo>
                  <a:lnTo>
                    <a:pt x="96000" y="100000"/>
                  </a:lnTo>
                  <a:lnTo>
                    <a:pt x="60000" y="100000"/>
                  </a:lnTo>
                  <a:cubicBezTo>
                    <a:pt x="57929" y="100000"/>
                    <a:pt x="56250" y="97762"/>
                    <a:pt x="56250" y="95000"/>
                  </a:cubicBezTo>
                  <a:lnTo>
                    <a:pt x="56250" y="80000"/>
                  </a:lnTo>
                  <a:lnTo>
                    <a:pt x="24000" y="80000"/>
                  </a:lnTo>
                  <a:lnTo>
                    <a:pt x="24000" y="100000"/>
                  </a:lnTo>
                  <a:close/>
                  <a:moveTo>
                    <a:pt x="63750" y="25000"/>
                  </a:moveTo>
                  <a:lnTo>
                    <a:pt x="63750" y="40000"/>
                  </a:lnTo>
                  <a:moveTo>
                    <a:pt x="56250" y="35000"/>
                  </a:moveTo>
                  <a:lnTo>
                    <a:pt x="56250" y="80000"/>
                  </a:lnTo>
                </a:path>
              </a:pathLst>
            </a:custGeom>
            <a:solidFill>
              <a:srgbClr val="1CB7D2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1261872" y="808640"/>
              <a:ext cx="3470148" cy="2061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1"/>
            <p:cNvSpPr txBox="1"/>
            <p:nvPr/>
          </p:nvSpPr>
          <p:spPr>
            <a:xfrm>
              <a:off x="1261872" y="808640"/>
              <a:ext cx="3470148" cy="2061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6000" rIns="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Source Sans Pro"/>
                <a:buNone/>
              </a:pPr>
              <a:r>
                <a:rPr lang="en-US" sz="27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Moderation essentially refers to an interaction </a:t>
              </a:r>
              <a:endParaRPr/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5257800" y="1481639"/>
              <a:ext cx="4101084" cy="2061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1"/>
            <p:cNvSpPr txBox="1"/>
            <p:nvPr/>
          </p:nvSpPr>
          <p:spPr>
            <a:xfrm>
              <a:off x="5257800" y="1481639"/>
              <a:ext cx="4101084" cy="20610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96000" rIns="0" bIns="1028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700"/>
                <a:buFont typeface="Source Sans Pro"/>
                <a:buNone/>
              </a:pPr>
              <a:r>
                <a:rPr lang="en-US" sz="27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Mediation</a:t>
              </a:r>
              <a:r>
                <a:rPr lang="en-US" sz="2700" i="1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r>
                <a:rPr lang="en-US" sz="27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is used to explain the relationship between a predictor variable and criterion variable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US"/>
              <a:t>Chi-square</a:t>
            </a:r>
            <a:endParaRPr/>
          </a:p>
        </p:txBody>
      </p:sp>
      <p:sp>
        <p:nvSpPr>
          <p:cNvPr id="325" name="Google Shape;325;p12"/>
          <p:cNvSpPr txBox="1">
            <a:spLocks noGrp="1"/>
          </p:cNvSpPr>
          <p:nvPr>
            <p:ph type="body" idx="1"/>
          </p:nvPr>
        </p:nvSpPr>
        <p:spPr>
          <a:xfrm>
            <a:off x="838200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dirty="0"/>
              <a:t> Conducted to determine if there is a relationship when two variables are categorical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dirty="0"/>
              <a:t> Correlation coefficients: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dirty="0"/>
              <a:t> At or below .10 are considered  LOW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dirty="0"/>
              <a:t> At .30 are considered  MODERATE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dirty="0"/>
              <a:t> At or greater than .50 are considered  LARGE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US" dirty="0"/>
              <a:t>Logistic regression</a:t>
            </a:r>
            <a:endParaRPr dirty="0"/>
          </a:p>
        </p:txBody>
      </p:sp>
      <p:grpSp>
        <p:nvGrpSpPr>
          <p:cNvPr id="331" name="Google Shape;331;p13"/>
          <p:cNvGrpSpPr/>
          <p:nvPr/>
        </p:nvGrpSpPr>
        <p:grpSpPr>
          <a:xfrm>
            <a:off x="1567308" y="1692078"/>
            <a:ext cx="9057382" cy="4348556"/>
            <a:chOff x="729108" y="1390"/>
            <a:chExt cx="9057382" cy="4348556"/>
          </a:xfrm>
        </p:grpSpPr>
        <p:sp>
          <p:nvSpPr>
            <p:cNvPr id="332" name="Google Shape;332;p13"/>
            <p:cNvSpPr/>
            <p:nvPr/>
          </p:nvSpPr>
          <p:spPr>
            <a:xfrm>
              <a:off x="729108" y="1390"/>
              <a:ext cx="9057382" cy="82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3"/>
            <p:cNvSpPr txBox="1"/>
            <p:nvPr/>
          </p:nvSpPr>
          <p:spPr>
            <a:xfrm>
              <a:off x="729108" y="1390"/>
              <a:ext cx="9057382" cy="82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23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Used when the dependent variable is dichotomous </a:t>
              </a:r>
              <a:endParaRPr/>
            </a:p>
          </p:txBody>
        </p:sp>
        <p:sp>
          <p:nvSpPr>
            <p:cNvPr id="334" name="Google Shape;334;p13"/>
            <p:cNvSpPr/>
            <p:nvPr/>
          </p:nvSpPr>
          <p:spPr>
            <a:xfrm>
              <a:off x="729108" y="824789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CB7D2"/>
            </a:solidFill>
            <a:ln w="12700" cap="flat" cmpd="sng">
              <a:solidFill>
                <a:srgbClr val="1CB7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3"/>
            <p:cNvSpPr/>
            <p:nvPr/>
          </p:nvSpPr>
          <p:spPr>
            <a:xfrm>
              <a:off x="2007206" y="824789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CBBD1"/>
            </a:solidFill>
            <a:ln w="12700" cap="flat" cmpd="sng">
              <a:solidFill>
                <a:srgbClr val="1CBBD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3"/>
            <p:cNvSpPr/>
            <p:nvPr/>
          </p:nvSpPr>
          <p:spPr>
            <a:xfrm>
              <a:off x="3285303" y="824789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CC0D1"/>
            </a:solidFill>
            <a:ln w="12700" cap="flat" cmpd="sng">
              <a:solidFill>
                <a:srgbClr val="1CC0D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3"/>
            <p:cNvSpPr/>
            <p:nvPr/>
          </p:nvSpPr>
          <p:spPr>
            <a:xfrm>
              <a:off x="4563400" y="824789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CC3D0"/>
            </a:solidFill>
            <a:ln w="12700" cap="flat" cmpd="sng">
              <a:solidFill>
                <a:srgbClr val="1CC3D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3"/>
            <p:cNvSpPr/>
            <p:nvPr/>
          </p:nvSpPr>
          <p:spPr>
            <a:xfrm>
              <a:off x="5841497" y="824789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CC8D0"/>
            </a:solidFill>
            <a:ln w="12700" cap="flat" cmpd="sng">
              <a:solidFill>
                <a:srgbClr val="1CC8D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3"/>
            <p:cNvSpPr/>
            <p:nvPr/>
          </p:nvSpPr>
          <p:spPr>
            <a:xfrm>
              <a:off x="7119595" y="824789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CCDD0"/>
            </a:solidFill>
            <a:ln w="12700" cap="flat" cmpd="sng">
              <a:solidFill>
                <a:srgbClr val="1CCDD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3"/>
            <p:cNvSpPr/>
            <p:nvPr/>
          </p:nvSpPr>
          <p:spPr>
            <a:xfrm>
              <a:off x="8397692" y="824789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DCECC"/>
            </a:solidFill>
            <a:ln w="12700" cap="flat" cmpd="sng">
              <a:solidFill>
                <a:srgbClr val="1DCE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3"/>
            <p:cNvSpPr/>
            <p:nvPr/>
          </p:nvSpPr>
          <p:spPr>
            <a:xfrm>
              <a:off x="729108" y="1109351"/>
              <a:ext cx="9057382" cy="82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 txBox="1"/>
            <p:nvPr/>
          </p:nvSpPr>
          <p:spPr>
            <a:xfrm>
              <a:off x="729108" y="1109351"/>
              <a:ext cx="9057382" cy="82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23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 predictors are generally continuous </a:t>
              </a: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729108" y="1932750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DCEC7"/>
            </a:solidFill>
            <a:ln w="12700" cap="flat" cmpd="sng">
              <a:solidFill>
                <a:srgbClr val="1DCEC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2007206" y="1932750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DCDC3"/>
            </a:solidFill>
            <a:ln w="12700" cap="flat" cmpd="sng">
              <a:solidFill>
                <a:srgbClr val="1DCD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3285303" y="1932750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DCDBD"/>
            </a:solidFill>
            <a:ln w="12700" cap="flat" cmpd="sng">
              <a:solidFill>
                <a:srgbClr val="1DCDB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4563400" y="1932750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DCDB8"/>
            </a:solidFill>
            <a:ln w="12700" cap="flat" cmpd="sng">
              <a:solidFill>
                <a:srgbClr val="1DCDB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841497" y="1932750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DCCB4"/>
            </a:solidFill>
            <a:ln w="12700" cap="flat" cmpd="sng">
              <a:solidFill>
                <a:srgbClr val="1DCCB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7119595" y="1932750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ECBAF"/>
            </a:solidFill>
            <a:ln w="12700" cap="flat" cmpd="sng">
              <a:solidFill>
                <a:srgbClr val="1ECBA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8397692" y="1932750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ECAA9"/>
            </a:solidFill>
            <a:ln w="12700" cap="flat" cmpd="sng">
              <a:solidFill>
                <a:srgbClr val="1ECAA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729108" y="2217312"/>
              <a:ext cx="9057382" cy="82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 txBox="1"/>
            <p:nvPr/>
          </p:nvSpPr>
          <p:spPr>
            <a:xfrm>
              <a:off x="729108" y="2217312"/>
              <a:ext cx="9057382" cy="82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230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Uses a chi-square (</a:t>
              </a:r>
              <a:r>
                <a:rPr lang="en-US" sz="230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ymbol" panose="05050102010706020507" pitchFamily="18" charset="2"/>
                </a:rPr>
                <a:t></a:t>
              </a:r>
              <a:r>
                <a:rPr lang="en-US" sz="2300" baseline="3000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2</a:t>
              </a:r>
              <a:r>
                <a:rPr lang="en-US" sz="2300" dirty="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) </a:t>
              </a:r>
              <a:endParaRPr dirty="0"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729108" y="304071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ECAA5"/>
            </a:solidFill>
            <a:ln w="12700" cap="flat" cmpd="sng">
              <a:solidFill>
                <a:srgbClr val="1ECAA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2007206" y="304071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ECAA0"/>
            </a:solidFill>
            <a:ln w="12700" cap="flat" cmpd="sng">
              <a:solidFill>
                <a:srgbClr val="1ECAA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3285303" y="304071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EC99C"/>
            </a:solidFill>
            <a:ln w="12700" cap="flat" cmpd="sng">
              <a:solidFill>
                <a:srgbClr val="1EC99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4563400" y="304071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EC997"/>
            </a:solidFill>
            <a:ln w="12700" cap="flat" cmpd="sng">
              <a:solidFill>
                <a:srgbClr val="1EC99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841497" y="304071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EC891"/>
            </a:solidFill>
            <a:ln w="12700" cap="flat" cmpd="sng">
              <a:solidFill>
                <a:srgbClr val="1EC89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7119595" y="304071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EC78D"/>
            </a:solidFill>
            <a:ln w="12700" cap="flat" cmpd="sng">
              <a:solidFill>
                <a:srgbClr val="1EC78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8397692" y="304071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EC789"/>
            </a:solidFill>
            <a:ln w="12700" cap="flat" cmpd="sng">
              <a:solidFill>
                <a:srgbClr val="1EC789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729108" y="3325273"/>
              <a:ext cx="9057382" cy="82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 txBox="1"/>
            <p:nvPr/>
          </p:nvSpPr>
          <p:spPr>
            <a:xfrm>
              <a:off x="729108" y="3325273"/>
              <a:ext cx="9057382" cy="8233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7625" tIns="87625" rIns="87625" bIns="87625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Source Sans Pro"/>
                <a:buNone/>
              </a:pPr>
              <a:r>
                <a:rPr lang="en-US" sz="23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Effect size can be explained through the interpretation of an </a:t>
              </a:r>
              <a:r>
                <a:rPr lang="en-US" sz="2300" i="1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odds ratio</a:t>
              </a:r>
              <a:r>
                <a:rPr lang="en-US" sz="2300">
                  <a:solidFill>
                    <a:schemeClr val="dk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 </a:t>
              </a: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729108" y="414867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EC684"/>
            </a:solidFill>
            <a:ln w="12700" cap="flat" cmpd="sng">
              <a:solidFill>
                <a:srgbClr val="1EC68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3"/>
            <p:cNvSpPr/>
            <p:nvPr/>
          </p:nvSpPr>
          <p:spPr>
            <a:xfrm>
              <a:off x="2007206" y="414867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EC680"/>
            </a:solidFill>
            <a:ln w="12700" cap="flat" cmpd="sng">
              <a:solidFill>
                <a:srgbClr val="1EC68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3"/>
            <p:cNvSpPr/>
            <p:nvPr/>
          </p:nvSpPr>
          <p:spPr>
            <a:xfrm>
              <a:off x="3285303" y="414867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FC57B"/>
            </a:solidFill>
            <a:ln w="12700" cap="flat" cmpd="sng">
              <a:solidFill>
                <a:srgbClr val="1FC57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3"/>
            <p:cNvSpPr/>
            <p:nvPr/>
          </p:nvSpPr>
          <p:spPr>
            <a:xfrm>
              <a:off x="4563400" y="414867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FC477"/>
            </a:solidFill>
            <a:ln w="12700" cap="flat" cmpd="sng">
              <a:solidFill>
                <a:srgbClr val="1FC47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3"/>
            <p:cNvSpPr/>
            <p:nvPr/>
          </p:nvSpPr>
          <p:spPr>
            <a:xfrm>
              <a:off x="5841497" y="414867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FC472"/>
            </a:solidFill>
            <a:ln w="12700" cap="flat" cmpd="sng">
              <a:solidFill>
                <a:srgbClr val="1FC47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3"/>
            <p:cNvSpPr/>
            <p:nvPr/>
          </p:nvSpPr>
          <p:spPr>
            <a:xfrm>
              <a:off x="7119595" y="414867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FC46E"/>
            </a:solidFill>
            <a:ln w="12700" cap="flat" cmpd="sng">
              <a:solidFill>
                <a:srgbClr val="1FC46E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3"/>
            <p:cNvSpPr/>
            <p:nvPr/>
          </p:nvSpPr>
          <p:spPr>
            <a:xfrm>
              <a:off x="8397692" y="4148671"/>
              <a:ext cx="1207650" cy="201275"/>
            </a:xfrm>
            <a:prstGeom prst="parallelogram">
              <a:avLst>
                <a:gd name="adj" fmla="val 140840"/>
              </a:avLst>
            </a:prstGeom>
            <a:solidFill>
              <a:srgbClr val="1FC36A"/>
            </a:solidFill>
            <a:ln w="12700" cap="flat" cmpd="sng">
              <a:solidFill>
                <a:srgbClr val="1FC36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3" name="Google Shape;373;p14"/>
          <p:cNvSpPr/>
          <p:nvPr/>
        </p:nvSpPr>
        <p:spPr>
          <a:xfrm>
            <a:off x="1" y="1"/>
            <a:ext cx="2833068" cy="2997599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4" name="Google Shape;374;p14"/>
          <p:cNvSpPr/>
          <p:nvPr/>
        </p:nvSpPr>
        <p:spPr>
          <a:xfrm>
            <a:off x="0" y="0"/>
            <a:ext cx="2833068" cy="2997599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5" name="Google Shape;375;p14"/>
          <p:cNvSpPr/>
          <p:nvPr/>
        </p:nvSpPr>
        <p:spPr>
          <a:xfrm>
            <a:off x="8759419" y="3564607"/>
            <a:ext cx="3432581" cy="3293393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6" name="Google Shape;376;p14"/>
          <p:cNvSpPr/>
          <p:nvPr/>
        </p:nvSpPr>
        <p:spPr>
          <a:xfrm>
            <a:off x="8759419" y="3564607"/>
            <a:ext cx="3432581" cy="3293393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7" name="Google Shape;377;p14"/>
          <p:cNvSpPr/>
          <p:nvPr/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8" name="Google Shape;378;p14"/>
          <p:cNvSpPr/>
          <p:nvPr/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79" name="Google Shape;379;p14"/>
          <p:cNvSpPr/>
          <p:nvPr/>
        </p:nvSpPr>
        <p:spPr>
          <a:xfrm>
            <a:off x="2613658" y="727769"/>
            <a:ext cx="6964685" cy="5402463"/>
          </a:xfrm>
          <a:prstGeom prst="rect">
            <a:avLst/>
          </a:prstGeom>
          <a:solidFill>
            <a:srgbClr val="00206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0" name="Google Shape;380;p14"/>
          <p:cNvSpPr txBox="1">
            <a:spLocks noGrp="1"/>
          </p:cNvSpPr>
          <p:nvPr>
            <p:ph type="ctrTitle"/>
          </p:nvPr>
        </p:nvSpPr>
        <p:spPr>
          <a:xfrm>
            <a:off x="2886765" y="1610112"/>
            <a:ext cx="6418471" cy="257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Source Sans Pro"/>
              <a:buNone/>
            </a:pPr>
            <a:r>
              <a:rPr lang="en-US" sz="3800"/>
              <a:t>DESIGNING CORRELATIONAL RESEARCH</a:t>
            </a:r>
            <a:endParaRPr/>
          </a:p>
        </p:txBody>
      </p:sp>
      <p:sp>
        <p:nvSpPr>
          <p:cNvPr id="381" name="Google Shape;381;p14"/>
          <p:cNvSpPr/>
          <p:nvPr/>
        </p:nvSpPr>
        <p:spPr>
          <a:xfrm>
            <a:off x="0" y="727769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2" name="Google Shape;382;p14"/>
          <p:cNvSpPr/>
          <p:nvPr/>
        </p:nvSpPr>
        <p:spPr>
          <a:xfrm>
            <a:off x="0" y="727769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3" name="Google Shape;383;p14"/>
          <p:cNvSpPr/>
          <p:nvPr/>
        </p:nvSpPr>
        <p:spPr>
          <a:xfrm>
            <a:off x="8375326" y="343675"/>
            <a:ext cx="768186" cy="768186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4" name="Google Shape;384;p14"/>
          <p:cNvSpPr/>
          <p:nvPr/>
        </p:nvSpPr>
        <p:spPr>
          <a:xfrm>
            <a:off x="8375326" y="343675"/>
            <a:ext cx="768186" cy="768186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5" name="Google Shape;385;p14"/>
          <p:cNvSpPr/>
          <p:nvPr/>
        </p:nvSpPr>
        <p:spPr>
          <a:xfrm>
            <a:off x="0" y="1167504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6" name="Google Shape;386;p14"/>
          <p:cNvSpPr/>
          <p:nvPr/>
        </p:nvSpPr>
        <p:spPr>
          <a:xfrm>
            <a:off x="0" y="1167504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7" name="Google Shape;387;p14"/>
          <p:cNvSpPr/>
          <p:nvPr/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88" name="Google Shape;388;p14"/>
          <p:cNvSpPr/>
          <p:nvPr/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389" name="Google Shape;389;p14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390" name="Google Shape;390;p1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1" name="Google Shape;391;p1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2" name="Google Shape;392;p1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3" name="Google Shape;393;p1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4" name="Google Shape;394;p1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US"/>
              <a:t>Designing correlational research</a:t>
            </a:r>
            <a:endParaRPr/>
          </a:p>
        </p:txBody>
      </p:sp>
      <p:grpSp>
        <p:nvGrpSpPr>
          <p:cNvPr id="400" name="Google Shape;400;p15"/>
          <p:cNvGrpSpPr/>
          <p:nvPr/>
        </p:nvGrpSpPr>
        <p:grpSpPr>
          <a:xfrm>
            <a:off x="561072" y="2446006"/>
            <a:ext cx="11069853" cy="2413476"/>
            <a:chOff x="4481" y="1138378"/>
            <a:chExt cx="11069853" cy="2413476"/>
          </a:xfrm>
        </p:grpSpPr>
        <p:sp>
          <p:nvSpPr>
            <p:cNvPr id="401" name="Google Shape;401;p15"/>
            <p:cNvSpPr/>
            <p:nvPr/>
          </p:nvSpPr>
          <p:spPr>
            <a:xfrm>
              <a:off x="4481" y="1138378"/>
              <a:ext cx="2093202" cy="2413476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 txBox="1"/>
            <p:nvPr/>
          </p:nvSpPr>
          <p:spPr>
            <a:xfrm>
              <a:off x="65789" y="1199686"/>
              <a:ext cx="1970586" cy="2290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Source Sans Pro"/>
                <a:buNone/>
              </a:pPr>
              <a:r>
                <a:rPr lang="en-US" sz="18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 researcher is primarily interested in the relationships between or among variables</a:t>
              </a: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2267274" y="2134825"/>
              <a:ext cx="359531" cy="4205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7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 txBox="1"/>
            <p:nvPr/>
          </p:nvSpPr>
          <p:spPr>
            <a:xfrm>
              <a:off x="2267274" y="2218942"/>
              <a:ext cx="251672" cy="2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Source Sans Pro"/>
                <a:buNone/>
              </a:pPr>
              <a:endParaRPr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5" name="Google Shape;405;p15"/>
            <p:cNvSpPr/>
            <p:nvPr/>
          </p:nvSpPr>
          <p:spPr>
            <a:xfrm>
              <a:off x="2776044" y="1138378"/>
              <a:ext cx="2220343" cy="2413476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5"/>
            <p:cNvSpPr txBox="1"/>
            <p:nvPr/>
          </p:nvSpPr>
          <p:spPr>
            <a:xfrm>
              <a:off x="2841076" y="1203410"/>
              <a:ext cx="2090279" cy="22834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Source Sans Pro"/>
                <a:buNone/>
              </a:pPr>
              <a:r>
                <a:rPr lang="en-US" sz="18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 variables in the study are generally continuous</a:t>
              </a:r>
              <a:endParaRPr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5165979" y="2134825"/>
              <a:ext cx="359531" cy="4205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7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5"/>
            <p:cNvSpPr txBox="1"/>
            <p:nvPr/>
          </p:nvSpPr>
          <p:spPr>
            <a:xfrm>
              <a:off x="5165979" y="2218942"/>
              <a:ext cx="251672" cy="2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Source Sans Pro"/>
                <a:buNone/>
              </a:pPr>
              <a:endParaRPr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09" name="Google Shape;409;p15"/>
            <p:cNvSpPr/>
            <p:nvPr/>
          </p:nvSpPr>
          <p:spPr>
            <a:xfrm>
              <a:off x="5674750" y="1138378"/>
              <a:ext cx="2377435" cy="2413476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5"/>
            <p:cNvSpPr txBox="1"/>
            <p:nvPr/>
          </p:nvSpPr>
          <p:spPr>
            <a:xfrm>
              <a:off x="5744383" y="1208011"/>
              <a:ext cx="2238169" cy="22742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Source Sans Pro"/>
                <a:buNone/>
              </a:pPr>
              <a:r>
                <a:rPr lang="en-US" sz="18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Variable selection should be based on theory </a:t>
              </a:r>
              <a:endParaRPr dirty="0"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8221775" y="2134825"/>
              <a:ext cx="359531" cy="420583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F7FF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5"/>
            <p:cNvSpPr txBox="1"/>
            <p:nvPr/>
          </p:nvSpPr>
          <p:spPr>
            <a:xfrm>
              <a:off x="8221775" y="2218942"/>
              <a:ext cx="251672" cy="2523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Source Sans Pro"/>
                <a:buNone/>
              </a:pPr>
              <a:endParaRPr sz="1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8730546" y="1138378"/>
              <a:ext cx="2343788" cy="2413476"/>
            </a:xfrm>
            <a:prstGeom prst="roundRect">
              <a:avLst>
                <a:gd name="adj" fmla="val 10000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5"/>
            <p:cNvSpPr txBox="1"/>
            <p:nvPr/>
          </p:nvSpPr>
          <p:spPr>
            <a:xfrm>
              <a:off x="8799193" y="1207025"/>
              <a:ext cx="2206494" cy="227618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Source Sans Pro"/>
                <a:buNone/>
              </a:pPr>
              <a:r>
                <a:rPr lang="en-US" sz="18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Connections made between or among variables make sense theoretically and statistically </a:t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20" name="Google Shape;420;p16"/>
          <p:cNvSpPr txBox="1">
            <a:spLocks noGrp="1"/>
          </p:cNvSpPr>
          <p:nvPr>
            <p:ph type="title"/>
          </p:nvPr>
        </p:nvSpPr>
        <p:spPr>
          <a:xfrm>
            <a:off x="904996" y="637944"/>
            <a:ext cx="3734137" cy="5477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Source Sans Pro"/>
              <a:buNone/>
            </a:pPr>
            <a:r>
              <a:rPr lang="en-US" sz="3800" b="1" cap="none">
                <a:solidFill>
                  <a:srgbClr val="FFFFFF"/>
                </a:solidFill>
              </a:rPr>
              <a:t>SUMMARY</a:t>
            </a:r>
            <a:endParaRPr/>
          </a:p>
        </p:txBody>
      </p:sp>
      <p:grpSp>
        <p:nvGrpSpPr>
          <p:cNvPr id="421" name="Google Shape;421;p16"/>
          <p:cNvGrpSpPr/>
          <p:nvPr/>
        </p:nvGrpSpPr>
        <p:grpSpPr>
          <a:xfrm>
            <a:off x="0" y="202912"/>
            <a:ext cx="1910252" cy="709660"/>
            <a:chOff x="2267504" y="2540250"/>
            <a:chExt cx="1990951" cy="739640"/>
          </a:xfrm>
        </p:grpSpPr>
        <p:sp>
          <p:nvSpPr>
            <p:cNvPr id="422" name="Google Shape;422;p16"/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/>
              <a:ahLst/>
              <a:cxnLst/>
              <a:rect l="l" t="t" r="r" b="b"/>
              <a:pathLst>
                <a:path w="1990951" h="286230" extrusionOk="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/>
              <a:ahLst/>
              <a:cxnLst/>
              <a:rect l="l" t="t" r="r" b="b"/>
              <a:pathLst>
                <a:path w="1990951" h="286230" extrusionOk="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24" name="Google Shape;424;p16"/>
          <p:cNvGrpSpPr/>
          <p:nvPr/>
        </p:nvGrpSpPr>
        <p:grpSpPr>
          <a:xfrm>
            <a:off x="0" y="202912"/>
            <a:ext cx="1910252" cy="709660"/>
            <a:chOff x="2267504" y="2540250"/>
            <a:chExt cx="1990951" cy="739640"/>
          </a:xfrm>
        </p:grpSpPr>
        <p:sp>
          <p:nvSpPr>
            <p:cNvPr id="425" name="Google Shape;425;p16"/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/>
              <a:ahLst/>
              <a:cxnLst/>
              <a:rect l="l" t="t" r="r" b="b"/>
              <a:pathLst>
                <a:path w="1990951" h="286230" extrusionOk="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solidFill>
              <a:schemeClr val="dk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/>
              <a:ahLst/>
              <a:cxnLst/>
              <a:rect l="l" t="t" r="r" b="b"/>
              <a:pathLst>
                <a:path w="1990951" h="286230" extrusionOk="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solidFill>
              <a:schemeClr val="dk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grpSp>
        <p:nvGrpSpPr>
          <p:cNvPr id="427" name="Google Shape;427;p16"/>
          <p:cNvGrpSpPr/>
          <p:nvPr/>
        </p:nvGrpSpPr>
        <p:grpSpPr>
          <a:xfrm>
            <a:off x="4655887" y="2203010"/>
            <a:ext cx="975169" cy="975171"/>
            <a:chOff x="5829300" y="3162300"/>
            <a:chExt cx="532256" cy="532257"/>
          </a:xfrm>
        </p:grpSpPr>
        <p:sp>
          <p:nvSpPr>
            <p:cNvPr id="428" name="Google Shape;428;p16"/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/>
              <a:ahLst/>
              <a:cxnLst/>
              <a:rect l="l" t="t" r="r" b="b"/>
              <a:pathLst>
                <a:path w="112966" h="112966" extrusionOk="0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/>
              <a:ahLst/>
              <a:cxnLst/>
              <a:rect l="l" t="t" r="r" b="b"/>
              <a:pathLst>
                <a:path w="230314" h="230314" extrusionOk="0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/>
              <a:ahLst/>
              <a:cxnLst/>
              <a:rect l="l" t="t" r="r" b="b"/>
              <a:pathLst>
                <a:path w="294131" h="294131" extrusionOk="0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/>
              <a:ahLst/>
              <a:cxnLst/>
              <a:rect l="l" t="t" r="r" b="b"/>
              <a:pathLst>
                <a:path w="337184" h="337280" extrusionOk="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/>
              <a:ahLst/>
              <a:cxnLst/>
              <a:rect l="l" t="t" r="r" b="b"/>
              <a:pathLst>
                <a:path w="364617" h="364617" extrusionOk="0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/>
              <a:ahLst/>
              <a:cxnLst/>
              <a:rect l="l" t="t" r="r" b="b"/>
              <a:pathLst>
                <a:path w="380238" h="380238" extrusionOk="0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/>
              <a:ahLst/>
              <a:cxnLst/>
              <a:rect l="l" t="t" r="r" b="b"/>
              <a:pathLst>
                <a:path w="385191" h="385191" extrusionOk="0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/>
              <a:ahLst/>
              <a:cxnLst/>
              <a:rect l="l" t="t" r="r" b="b"/>
              <a:pathLst>
                <a:path w="379761" h="380237" extrusionOk="0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/>
              <a:ahLst/>
              <a:cxnLst/>
              <a:rect l="l" t="t" r="r" b="b"/>
              <a:pathLst>
                <a:path w="364807" h="364807" extrusionOk="0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/>
              <a:ahLst/>
              <a:cxnLst/>
              <a:rect l="l" t="t" r="r" b="b"/>
              <a:pathLst>
                <a:path w="337280" h="337280" extrusionOk="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/>
              <a:ahLst/>
              <a:cxnLst/>
              <a:rect l="l" t="t" r="r" b="b"/>
              <a:pathLst>
                <a:path w="294227" h="294132" extrusionOk="0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/>
              <a:ahLst/>
              <a:cxnLst/>
              <a:rect l="l" t="t" r="r" b="b"/>
              <a:pathLst>
                <a:path w="230314" h="230314" extrusionOk="0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/>
              <a:ahLst/>
              <a:cxnLst/>
              <a:rect l="l" t="t" r="r" b="b"/>
              <a:pathLst>
                <a:path w="112871" h="112871" extrusionOk="0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441" name="Google Shape;441;p16"/>
          <p:cNvSpPr/>
          <p:nvPr/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42" name="Google Shape;442;p16"/>
          <p:cNvSpPr/>
          <p:nvPr/>
        </p:nvSpPr>
        <p:spPr>
          <a:xfrm>
            <a:off x="599502" y="4752208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443" name="Google Shape;443;p16"/>
          <p:cNvGrpSpPr/>
          <p:nvPr/>
        </p:nvGrpSpPr>
        <p:grpSpPr>
          <a:xfrm>
            <a:off x="6096000" y="519919"/>
            <a:ext cx="5257800" cy="5614663"/>
            <a:chOff x="0" y="42379"/>
            <a:chExt cx="5257800" cy="5614663"/>
          </a:xfrm>
        </p:grpSpPr>
        <p:sp>
          <p:nvSpPr>
            <p:cNvPr id="444" name="Google Shape;444;p16"/>
            <p:cNvSpPr/>
            <p:nvPr/>
          </p:nvSpPr>
          <p:spPr>
            <a:xfrm>
              <a:off x="0" y="42379"/>
              <a:ext cx="5257800" cy="1823554"/>
            </a:xfrm>
            <a:prstGeom prst="roundRect">
              <a:avLst>
                <a:gd name="adj" fmla="val 16667"/>
              </a:avLst>
            </a:prstGeom>
            <a:solidFill>
              <a:srgbClr val="1FC368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 txBox="1"/>
            <p:nvPr/>
          </p:nvSpPr>
          <p:spPr>
            <a:xfrm>
              <a:off x="89019" y="131398"/>
              <a:ext cx="5079762" cy="1645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Source Sans Pro"/>
                <a:buNone/>
              </a:pPr>
              <a:r>
                <a:rPr lang="en-US" sz="25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 statistical and practical significance should be reported. </a:t>
              </a:r>
              <a:endParaRPr dirty="0"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0" y="1937934"/>
              <a:ext cx="5257800" cy="1823554"/>
            </a:xfrm>
            <a:prstGeom prst="roundRect">
              <a:avLst>
                <a:gd name="adj" fmla="val 16667"/>
              </a:avLst>
            </a:prstGeom>
            <a:solidFill>
              <a:srgbClr val="69D51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 txBox="1"/>
            <p:nvPr/>
          </p:nvSpPr>
          <p:spPr>
            <a:xfrm>
              <a:off x="89019" y="2026953"/>
              <a:ext cx="5079762" cy="1645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Source Sans Pro"/>
                <a:buNone/>
              </a:pPr>
              <a:r>
                <a:rPr lang="en-US" sz="25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The theoretical relationship is more important when evaluating the association between or among variables. </a:t>
              </a:r>
              <a:endParaRPr dirty="0"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0" y="3833488"/>
              <a:ext cx="5257800" cy="1823554"/>
            </a:xfrm>
            <a:prstGeom prst="roundRect">
              <a:avLst>
                <a:gd name="adj" fmla="val 16667"/>
              </a:avLst>
            </a:prstGeom>
            <a:solidFill>
              <a:srgbClr val="E79500"/>
            </a:solidFill>
            <a:ln w="1905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 txBox="1"/>
            <p:nvPr/>
          </p:nvSpPr>
          <p:spPr>
            <a:xfrm>
              <a:off x="89019" y="3922507"/>
              <a:ext cx="5079762" cy="1645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5250" tIns="95250" rIns="95250" bIns="952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Source Sans Pro"/>
                <a:buNone/>
              </a:pPr>
              <a:r>
                <a:rPr lang="en-US" sz="25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Correlational research is inherently tied </a:t>
              </a:r>
              <a:r>
                <a:rPr lang="en-US" sz="25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to theory. </a:t>
              </a:r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>
            <a:spLocks noGrp="1"/>
          </p:cNvSpPr>
          <p:nvPr>
            <p:ph type="title"/>
          </p:nvPr>
        </p:nvSpPr>
        <p:spPr>
          <a:xfrm>
            <a:off x="2232252" y="633046"/>
            <a:ext cx="4463623" cy="1314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US" sz="4400" b="1" dirty="0"/>
              <a:t>In this chapter, we will cover…</a:t>
            </a:r>
            <a:endParaRPr dirty="0"/>
          </a:p>
        </p:txBody>
      </p:sp>
      <p:sp>
        <p:nvSpPr>
          <p:cNvPr id="190" name="Google Shape;190;p2"/>
          <p:cNvSpPr txBox="1">
            <a:spLocks noGrp="1"/>
          </p:cNvSpPr>
          <p:nvPr>
            <p:ph type="body" idx="2"/>
          </p:nvPr>
        </p:nvSpPr>
        <p:spPr>
          <a:xfrm>
            <a:off x="866815" y="1948042"/>
            <a:ext cx="6153665" cy="4415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715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sz="3600" dirty="0"/>
          </a:p>
          <a:p>
            <a:pPr marL="62865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❖"/>
            </a:pPr>
            <a:r>
              <a:rPr lang="en-US" sz="3600" dirty="0"/>
              <a:t>Correlational designs </a:t>
            </a:r>
            <a:endParaRPr dirty="0"/>
          </a:p>
          <a:p>
            <a:pPr marL="62865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❖"/>
            </a:pPr>
            <a:r>
              <a:rPr lang="en-US" sz="3600" dirty="0"/>
              <a:t>Evaluation tools</a:t>
            </a:r>
            <a:endParaRPr dirty="0"/>
          </a:p>
          <a:p>
            <a:pPr marL="62865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❖"/>
            </a:pPr>
            <a:r>
              <a:rPr lang="en-US" sz="3600" dirty="0"/>
              <a:t>Procedures</a:t>
            </a:r>
            <a:endParaRPr dirty="0"/>
          </a:p>
          <a:p>
            <a:pPr marL="628650" lvl="0" indent="-571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Noto Sans Symbols"/>
              <a:buChar char="❖"/>
            </a:pPr>
            <a:r>
              <a:rPr lang="en-US" sz="3600" dirty="0"/>
              <a:t>Statistical and practical significance</a:t>
            </a:r>
            <a:endParaRPr dirty="0"/>
          </a:p>
        </p:txBody>
      </p:sp>
      <p:pic>
        <p:nvPicPr>
          <p:cNvPr id="191" name="Google Shape;191;p2" descr="Person creating a calendar with adhesive notes on a blackboar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16660" r="16660"/>
          <a:stretch/>
        </p:blipFill>
        <p:spPr>
          <a:xfrm>
            <a:off x="7020480" y="871280"/>
            <a:ext cx="4415738" cy="44157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3"/>
          <p:cNvGrpSpPr/>
          <p:nvPr/>
        </p:nvGrpSpPr>
        <p:grpSpPr>
          <a:xfrm>
            <a:off x="10999576" y="5987064"/>
            <a:ext cx="1054466" cy="469689"/>
            <a:chOff x="9841624" y="4115729"/>
            <a:chExt cx="602169" cy="268223"/>
          </a:xfrm>
        </p:grpSpPr>
        <p:sp>
          <p:nvSpPr>
            <p:cNvPr id="197" name="Google Shape;197;p3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199" name="Google Shape;199;p3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0" name="Google Shape;200;p3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01" name="Google Shape;201;p3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02" name="Google Shape;202;p3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3" name="Google Shape;203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04" name="Google Shape;204;p3" descr="Colored windows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t="13462" b="1951"/>
          <a:stretch/>
        </p:blipFill>
        <p:spPr>
          <a:xfrm>
            <a:off x="20" y="10"/>
            <a:ext cx="12191977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"/>
          <p:cNvSpPr/>
          <p:nvPr/>
        </p:nvSpPr>
        <p:spPr>
          <a:xfrm>
            <a:off x="2" y="0"/>
            <a:ext cx="7603955" cy="685800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29803"/>
                </a:srgbClr>
              </a:gs>
            </a:gsLst>
            <a:lin ang="10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6" name="Google Shape;206;p3"/>
          <p:cNvSpPr/>
          <p:nvPr/>
        </p:nvSpPr>
        <p:spPr>
          <a:xfrm>
            <a:off x="0" y="1396898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7" name="Google Shape;207;p3"/>
          <p:cNvSpPr/>
          <p:nvPr/>
        </p:nvSpPr>
        <p:spPr>
          <a:xfrm>
            <a:off x="0" y="1836633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0" name="Google Shape;210;p3"/>
          <p:cNvSpPr/>
          <p:nvPr/>
        </p:nvSpPr>
        <p:spPr>
          <a:xfrm>
            <a:off x="0" y="798986"/>
            <a:ext cx="6372665" cy="3855397"/>
          </a:xfrm>
          <a:prstGeom prst="rect">
            <a:avLst/>
          </a:prstGeom>
          <a:solidFill>
            <a:srgbClr val="00206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1" name="Google Shape;211;p3"/>
          <p:cNvSpPr txBox="1">
            <a:spLocks noGrp="1"/>
          </p:cNvSpPr>
          <p:nvPr>
            <p:ph type="title"/>
          </p:nvPr>
        </p:nvSpPr>
        <p:spPr>
          <a:xfrm>
            <a:off x="-158694" y="652894"/>
            <a:ext cx="6655590" cy="257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Source Sans Pro"/>
              <a:buNone/>
            </a:pPr>
            <a:r>
              <a:rPr lang="en-US" sz="2500" b="1" cap="none"/>
              <a:t>WHY CONDUCT CORRELATIONAL RESEARCH?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4"/>
          <p:cNvGrpSpPr/>
          <p:nvPr/>
        </p:nvGrpSpPr>
        <p:grpSpPr>
          <a:xfrm>
            <a:off x="10999576" y="5987064"/>
            <a:ext cx="1054466" cy="469689"/>
            <a:chOff x="9841624" y="4115729"/>
            <a:chExt cx="602169" cy="268223"/>
          </a:xfrm>
        </p:grpSpPr>
        <p:sp>
          <p:nvSpPr>
            <p:cNvPr id="217" name="Google Shape;217;p4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  <p:sp>
        <p:nvSpPr>
          <p:cNvPr id="222" name="Google Shape;222;p4"/>
          <p:cNvSpPr/>
          <p:nvPr/>
        </p:nvSpPr>
        <p:spPr>
          <a:xfrm>
            <a:off x="320736" y="652894"/>
            <a:ext cx="319941" cy="319941"/>
          </a:xfrm>
          <a:prstGeom prst="ellipse">
            <a:avLst/>
          </a:prstGeom>
          <a:solidFill>
            <a:srgbClr val="CDF7E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3" name="Google Shape;22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4" name="Google Shape;224;p4"/>
          <p:cNvSpPr/>
          <p:nvPr/>
        </p:nvSpPr>
        <p:spPr>
          <a:xfrm>
            <a:off x="0" y="1124561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5" name="Google Shape;225;p4"/>
          <p:cNvSpPr/>
          <p:nvPr/>
        </p:nvSpPr>
        <p:spPr>
          <a:xfrm>
            <a:off x="0" y="1124561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6" name="Google Shape;226;p4"/>
          <p:cNvSpPr/>
          <p:nvPr/>
        </p:nvSpPr>
        <p:spPr>
          <a:xfrm>
            <a:off x="0" y="1564296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0" y="1564296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8" name="Google Shape;228;p4"/>
          <p:cNvSpPr/>
          <p:nvPr/>
        </p:nvSpPr>
        <p:spPr>
          <a:xfrm>
            <a:off x="0" y="0"/>
            <a:ext cx="2782347" cy="2943932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9" name="Google Shape;229;p4"/>
          <p:cNvSpPr/>
          <p:nvPr/>
        </p:nvSpPr>
        <p:spPr>
          <a:xfrm>
            <a:off x="0" y="0"/>
            <a:ext cx="2782347" cy="2943932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0" name="Google Shape;230;p4"/>
          <p:cNvSpPr/>
          <p:nvPr/>
        </p:nvSpPr>
        <p:spPr>
          <a:xfrm>
            <a:off x="9765207" y="4529611"/>
            <a:ext cx="2426793" cy="232838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1" name="Google Shape;231;p4"/>
          <p:cNvSpPr/>
          <p:nvPr/>
        </p:nvSpPr>
        <p:spPr>
          <a:xfrm>
            <a:off x="9765207" y="4529611"/>
            <a:ext cx="2426793" cy="2328389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4" name="Google Shape;234;p4"/>
          <p:cNvSpPr/>
          <p:nvPr/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rgbClr val="00206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5" name="Google Shape;235;p4"/>
          <p:cNvSpPr txBox="1">
            <a:spLocks noGrp="1"/>
          </p:cNvSpPr>
          <p:nvPr>
            <p:ph type="title"/>
          </p:nvPr>
        </p:nvSpPr>
        <p:spPr>
          <a:xfrm>
            <a:off x="2886764" y="2398897"/>
            <a:ext cx="6418471" cy="302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Source Sans Pro"/>
              <a:buNone/>
            </a:pPr>
            <a:r>
              <a:rPr lang="en-US" sz="3800" b="1" cap="none"/>
              <a:t>ELEMENTS OF CORRELATIONAL RESEARCH</a:t>
            </a:r>
            <a:br>
              <a:rPr lang="en-US" sz="3800" b="1" cap="none"/>
            </a:br>
            <a:br>
              <a:rPr lang="en-US" sz="3800" b="1" cap="none"/>
            </a:br>
            <a:endParaRPr sz="3800" b="1" cap="none"/>
          </a:p>
        </p:txBody>
      </p:sp>
      <p:sp>
        <p:nvSpPr>
          <p:cNvPr id="236" name="Google Shape;236;p4"/>
          <p:cNvSpPr/>
          <p:nvPr/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37" name="Google Shape;237;p4"/>
          <p:cNvSpPr/>
          <p:nvPr/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US"/>
              <a:t>Elements of correlational research</a:t>
            </a:r>
            <a:endParaRPr/>
          </a:p>
        </p:txBody>
      </p:sp>
      <p:sp>
        <p:nvSpPr>
          <p:cNvPr id="243" name="Google Shape;24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dirty="0"/>
              <a:t> Independent variable is not manipulated.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dirty="0"/>
              <a:t> Most is based on an assumption of linearity.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dirty="0"/>
              <a:t> Criterion variables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dirty="0"/>
              <a:t>Replace dependent variable(s)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dirty="0"/>
              <a:t>Represent what is being predicted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dirty="0"/>
              <a:t> Predictor variables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dirty="0"/>
              <a:t>Replace independent variable(s) </a:t>
            </a:r>
            <a:endParaRPr dirty="0"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dirty="0"/>
              <a:t>Refer to phenomena that relate to or predict the criterion variable  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9" name="Google Shape;249;p6"/>
          <p:cNvSpPr/>
          <p:nvPr/>
        </p:nvSpPr>
        <p:spPr>
          <a:xfrm>
            <a:off x="1" y="1"/>
            <a:ext cx="2833068" cy="2997599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0" name="Google Shape;250;p6"/>
          <p:cNvSpPr/>
          <p:nvPr/>
        </p:nvSpPr>
        <p:spPr>
          <a:xfrm>
            <a:off x="0" y="0"/>
            <a:ext cx="2833068" cy="2997599"/>
          </a:xfrm>
          <a:custGeom>
            <a:avLst/>
            <a:gdLst/>
            <a:ahLst/>
            <a:cxnLst/>
            <a:rect l="l" t="t" r="r" b="b"/>
            <a:pathLst>
              <a:path w="3871489" h="4096327" extrusionOk="0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1" name="Google Shape;251;p6"/>
          <p:cNvSpPr/>
          <p:nvPr/>
        </p:nvSpPr>
        <p:spPr>
          <a:xfrm>
            <a:off x="8759419" y="3564607"/>
            <a:ext cx="3432581" cy="3293393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2" name="Google Shape;252;p6"/>
          <p:cNvSpPr/>
          <p:nvPr/>
        </p:nvSpPr>
        <p:spPr>
          <a:xfrm>
            <a:off x="8759419" y="3564607"/>
            <a:ext cx="3432581" cy="3293393"/>
          </a:xfrm>
          <a:custGeom>
            <a:avLst/>
            <a:gdLst/>
            <a:ahLst/>
            <a:cxnLst/>
            <a:rect l="l" t="t" r="r" b="b"/>
            <a:pathLst>
              <a:path w="3432581" h="3293393" extrusionOk="0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3" name="Google Shape;253;p6"/>
          <p:cNvSpPr/>
          <p:nvPr/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4" name="Google Shape;254;p6"/>
          <p:cNvSpPr/>
          <p:nvPr/>
        </p:nvSpPr>
        <p:spPr>
          <a:xfrm>
            <a:off x="2721053" y="819446"/>
            <a:ext cx="6964685" cy="5402463"/>
          </a:xfrm>
          <a:prstGeom prst="rect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5" name="Google Shape;255;p6"/>
          <p:cNvSpPr/>
          <p:nvPr/>
        </p:nvSpPr>
        <p:spPr>
          <a:xfrm>
            <a:off x="2613658" y="727769"/>
            <a:ext cx="6964685" cy="5402463"/>
          </a:xfrm>
          <a:prstGeom prst="rect">
            <a:avLst/>
          </a:prstGeom>
          <a:solidFill>
            <a:srgbClr val="002060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6" name="Google Shape;256;p6"/>
          <p:cNvSpPr txBox="1">
            <a:spLocks noGrp="1"/>
          </p:cNvSpPr>
          <p:nvPr>
            <p:ph type="ctrTitle"/>
          </p:nvPr>
        </p:nvSpPr>
        <p:spPr>
          <a:xfrm>
            <a:off x="2886765" y="1610112"/>
            <a:ext cx="6418471" cy="2577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Source Sans Pro"/>
              <a:buNone/>
            </a:pPr>
            <a:r>
              <a:rPr lang="en-US" sz="3800"/>
              <a:t>CORRELATION ANALYSES</a:t>
            </a:r>
            <a:endParaRPr/>
          </a:p>
        </p:txBody>
      </p:sp>
      <p:sp>
        <p:nvSpPr>
          <p:cNvPr id="257" name="Google Shape;257;p6"/>
          <p:cNvSpPr/>
          <p:nvPr/>
        </p:nvSpPr>
        <p:spPr>
          <a:xfrm>
            <a:off x="0" y="727769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8" name="Google Shape;258;p6"/>
          <p:cNvSpPr/>
          <p:nvPr/>
        </p:nvSpPr>
        <p:spPr>
          <a:xfrm>
            <a:off x="0" y="727769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9" name="Google Shape;259;p6"/>
          <p:cNvSpPr/>
          <p:nvPr/>
        </p:nvSpPr>
        <p:spPr>
          <a:xfrm>
            <a:off x="8375326" y="343675"/>
            <a:ext cx="768186" cy="768186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0" name="Google Shape;260;p6"/>
          <p:cNvSpPr/>
          <p:nvPr/>
        </p:nvSpPr>
        <p:spPr>
          <a:xfrm>
            <a:off x="8375326" y="343675"/>
            <a:ext cx="768186" cy="768186"/>
          </a:xfrm>
          <a:custGeom>
            <a:avLst/>
            <a:gdLst/>
            <a:ahLst/>
            <a:cxnLst/>
            <a:rect l="l" t="t" r="r" b="b"/>
            <a:pathLst>
              <a:path w="807148" h="807148" extrusionOk="0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6"/>
          <p:cNvSpPr/>
          <p:nvPr/>
        </p:nvSpPr>
        <p:spPr>
          <a:xfrm>
            <a:off x="0" y="1167504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2" name="Google Shape;262;p6"/>
          <p:cNvSpPr/>
          <p:nvPr/>
        </p:nvSpPr>
        <p:spPr>
          <a:xfrm>
            <a:off x="0" y="1167504"/>
            <a:ext cx="1861854" cy="277779"/>
          </a:xfrm>
          <a:custGeom>
            <a:avLst/>
            <a:gdLst/>
            <a:ahLst/>
            <a:cxnLst/>
            <a:rect l="l" t="t" r="r" b="b"/>
            <a:pathLst>
              <a:path w="1861854" h="277779" extrusionOk="0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accent3">
              <a:alpha val="2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3" name="Google Shape;263;p6"/>
          <p:cNvSpPr/>
          <p:nvPr/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4" name="Google Shape;264;p6"/>
          <p:cNvSpPr/>
          <p:nvPr/>
        </p:nvSpPr>
        <p:spPr>
          <a:xfrm>
            <a:off x="2317140" y="5100276"/>
            <a:ext cx="515928" cy="515928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grpSp>
        <p:nvGrpSpPr>
          <p:cNvPr id="265" name="Google Shape;265;p6"/>
          <p:cNvGrpSpPr/>
          <p:nvPr/>
        </p:nvGrpSpPr>
        <p:grpSpPr>
          <a:xfrm>
            <a:off x="10428634" y="5987064"/>
            <a:ext cx="1054466" cy="469689"/>
            <a:chOff x="9841624" y="4115729"/>
            <a:chExt cx="602169" cy="268223"/>
          </a:xfrm>
        </p:grpSpPr>
        <p:sp>
          <p:nvSpPr>
            <p:cNvPr id="266" name="Google Shape;266;p6"/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/>
              <a:ahLst/>
              <a:cxnLst/>
              <a:rect l="l" t="t" r="r" b="b"/>
              <a:pathLst>
                <a:path w="202882" h="268223" extrusionOk="0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US"/>
              <a:t>Pearson’s </a:t>
            </a:r>
            <a:r>
              <a:rPr lang="en-US" i="1"/>
              <a:t>r</a:t>
            </a:r>
            <a:endParaRPr/>
          </a:p>
        </p:txBody>
      </p:sp>
      <p:grpSp>
        <p:nvGrpSpPr>
          <p:cNvPr id="276" name="Google Shape;276;p7"/>
          <p:cNvGrpSpPr/>
          <p:nvPr/>
        </p:nvGrpSpPr>
        <p:grpSpPr>
          <a:xfrm>
            <a:off x="838200" y="1839404"/>
            <a:ext cx="10515600" cy="4323780"/>
            <a:chOff x="0" y="13779"/>
            <a:chExt cx="10515600" cy="4323780"/>
          </a:xfrm>
        </p:grpSpPr>
        <p:sp>
          <p:nvSpPr>
            <p:cNvPr id="277" name="Google Shape;277;p7"/>
            <p:cNvSpPr/>
            <p:nvPr/>
          </p:nvSpPr>
          <p:spPr>
            <a:xfrm>
              <a:off x="0" y="13779"/>
              <a:ext cx="10515600" cy="208845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7"/>
            <p:cNvSpPr txBox="1"/>
            <p:nvPr/>
          </p:nvSpPr>
          <p:spPr>
            <a:xfrm>
              <a:off x="101950" y="115729"/>
              <a:ext cx="10311700" cy="188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300" tIns="194300" rIns="194300" bIns="19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Source Sans Pro"/>
                <a:buNone/>
              </a:pPr>
              <a:r>
                <a:rPr lang="en-US" sz="40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Pearson product-moment correlation coefficient </a:t>
              </a:r>
              <a:endParaRPr sz="4000" dirty="0"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0" y="2249109"/>
              <a:ext cx="10515600" cy="208845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12700" cap="flat" cmpd="sng">
              <a:solidFill>
                <a:schemeClr val="l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7"/>
            <p:cNvSpPr txBox="1"/>
            <p:nvPr/>
          </p:nvSpPr>
          <p:spPr>
            <a:xfrm>
              <a:off x="101950" y="2351059"/>
              <a:ext cx="10311700" cy="1884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94300" tIns="194300" rIns="194300" bIns="1943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5100"/>
                <a:buFont typeface="Source Sans Pro"/>
                <a:buNone/>
              </a:pPr>
              <a:r>
                <a:rPr lang="en-US" sz="40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Expression of a linear relationship between two variables </a:t>
              </a:r>
              <a:endParaRPr sz="4000" dirty="0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US"/>
              <a:t>Regression procedures</a:t>
            </a:r>
            <a:endParaRPr/>
          </a:p>
        </p:txBody>
      </p:sp>
      <p:grpSp>
        <p:nvGrpSpPr>
          <p:cNvPr id="286" name="Google Shape;286;p8"/>
          <p:cNvGrpSpPr/>
          <p:nvPr/>
        </p:nvGrpSpPr>
        <p:grpSpPr>
          <a:xfrm>
            <a:off x="-4081224" y="1071795"/>
            <a:ext cx="15375298" cy="5858998"/>
            <a:chOff x="-4919424" y="-753830"/>
            <a:chExt cx="15375298" cy="5858998"/>
          </a:xfrm>
        </p:grpSpPr>
        <p:sp>
          <p:nvSpPr>
            <p:cNvPr id="287" name="Google Shape;287;p8"/>
            <p:cNvSpPr/>
            <p:nvPr/>
          </p:nvSpPr>
          <p:spPr>
            <a:xfrm>
              <a:off x="-4919424" y="-753830"/>
              <a:ext cx="5858998" cy="5858998"/>
            </a:xfrm>
            <a:prstGeom prst="blockArc">
              <a:avLst>
                <a:gd name="adj1" fmla="val 18900000"/>
                <a:gd name="adj2" fmla="val 2700000"/>
                <a:gd name="adj3" fmla="val 369"/>
              </a:avLst>
            </a:prstGeom>
            <a:noFill/>
            <a:ln w="12700" cap="flat" cmpd="sng">
              <a:solidFill>
                <a:srgbClr val="1FC368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8"/>
            <p:cNvSpPr/>
            <p:nvPr/>
          </p:nvSpPr>
          <p:spPr>
            <a:xfrm>
              <a:off x="604289" y="435133"/>
              <a:ext cx="9851585" cy="870267"/>
            </a:xfrm>
            <a:prstGeom prst="rect">
              <a:avLst/>
            </a:prstGeom>
            <a:solidFill>
              <a:srgbClr val="1CB7D2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8"/>
            <p:cNvSpPr txBox="1"/>
            <p:nvPr/>
          </p:nvSpPr>
          <p:spPr>
            <a:xfrm>
              <a:off x="604289" y="435133"/>
              <a:ext cx="9851585" cy="870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775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Source Sans Pro"/>
                <a:buNone/>
              </a:pPr>
              <a:r>
                <a:rPr lang="en-US" sz="25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Examine a linear relationship between variables or sets of variables to establish a prediction model </a:t>
              </a:r>
              <a:endParaRPr dirty="0"/>
            </a:p>
          </p:txBody>
        </p:sp>
        <p:sp>
          <p:nvSpPr>
            <p:cNvPr id="290" name="Google Shape;290;p8"/>
            <p:cNvSpPr/>
            <p:nvPr/>
          </p:nvSpPr>
          <p:spPr>
            <a:xfrm>
              <a:off x="60372" y="326350"/>
              <a:ext cx="1087834" cy="108783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1CB7D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8"/>
            <p:cNvSpPr/>
            <p:nvPr/>
          </p:nvSpPr>
          <p:spPr>
            <a:xfrm>
              <a:off x="920631" y="1740535"/>
              <a:ext cx="9535243" cy="870267"/>
            </a:xfrm>
            <a:prstGeom prst="rect">
              <a:avLst/>
            </a:prstGeom>
            <a:solidFill>
              <a:srgbClr val="1ECAA7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8"/>
            <p:cNvSpPr txBox="1"/>
            <p:nvPr/>
          </p:nvSpPr>
          <p:spPr>
            <a:xfrm>
              <a:off x="920631" y="1740535"/>
              <a:ext cx="9535243" cy="870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775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Source Sans Pro"/>
                <a:buNone/>
              </a:pPr>
              <a:r>
                <a:rPr lang="en-US" sz="250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Predictor variable(s) predict values of a criterion variable</a:t>
              </a:r>
              <a:endParaRPr/>
            </a:p>
          </p:txBody>
        </p:sp>
        <p:sp>
          <p:nvSpPr>
            <p:cNvPr id="293" name="Google Shape;293;p8"/>
            <p:cNvSpPr/>
            <p:nvPr/>
          </p:nvSpPr>
          <p:spPr>
            <a:xfrm>
              <a:off x="376714" y="1631751"/>
              <a:ext cx="1087834" cy="108783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1ECAA7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8"/>
            <p:cNvSpPr/>
            <p:nvPr/>
          </p:nvSpPr>
          <p:spPr>
            <a:xfrm>
              <a:off x="604289" y="3045936"/>
              <a:ext cx="9851585" cy="870267"/>
            </a:xfrm>
            <a:prstGeom prst="rect">
              <a:avLst/>
            </a:prstGeom>
            <a:solidFill>
              <a:srgbClr val="1FC36A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8"/>
            <p:cNvSpPr txBox="1"/>
            <p:nvPr/>
          </p:nvSpPr>
          <p:spPr>
            <a:xfrm>
              <a:off x="604289" y="3045936"/>
              <a:ext cx="9851585" cy="8702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90775" tIns="63500" rIns="63500" bIns="6350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Source Sans Pro"/>
                <a:buNone/>
              </a:pPr>
              <a:r>
                <a:rPr lang="en-US" sz="2500" dirty="0">
                  <a:solidFill>
                    <a:schemeClr val="lt1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Demonstrate theoretical relationships between or among values </a:t>
              </a:r>
              <a:endParaRPr dirty="0"/>
            </a:p>
          </p:txBody>
        </p:sp>
        <p:sp>
          <p:nvSpPr>
            <p:cNvPr id="296" name="Google Shape;296;p8"/>
            <p:cNvSpPr/>
            <p:nvPr/>
          </p:nvSpPr>
          <p:spPr>
            <a:xfrm>
              <a:off x="60372" y="2937153"/>
              <a:ext cx="1087834" cy="1087834"/>
            </a:xfrm>
            <a:prstGeom prst="ellipse">
              <a:avLst/>
            </a:prstGeom>
            <a:solidFill>
              <a:schemeClr val="lt1"/>
            </a:solidFill>
            <a:ln w="12700" cap="flat" cmpd="sng">
              <a:solidFill>
                <a:srgbClr val="1FC36A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Source Sans Pro"/>
              <a:buNone/>
            </a:pPr>
            <a:r>
              <a:rPr lang="en-US"/>
              <a:t>Simple regression</a:t>
            </a:r>
            <a:endParaRPr/>
          </a:p>
        </p:txBody>
      </p:sp>
      <p:sp>
        <p:nvSpPr>
          <p:cNvPr id="302" name="Google Shape;302;p9"/>
          <p:cNvSpPr txBox="1">
            <a:spLocks noGrp="1"/>
          </p:cNvSpPr>
          <p:nvPr>
            <p:ph type="body" idx="1"/>
          </p:nvPr>
        </p:nvSpPr>
        <p:spPr>
          <a:xfrm>
            <a:off x="838200" y="2141537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dirty="0"/>
              <a:t> Tests the linear relationship between a predictor variable and a    criterion variable (one of each)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dirty="0"/>
              <a:t> Extends the analysis of Pearson’s </a:t>
            </a:r>
            <a:r>
              <a:rPr lang="en-US" i="1" dirty="0"/>
              <a:t>r</a:t>
            </a:r>
            <a:r>
              <a:rPr lang="en-US" dirty="0"/>
              <a:t> to include a prediction model 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</a:pPr>
            <a:r>
              <a:rPr lang="en-US" i="1" dirty="0"/>
              <a:t> R</a:t>
            </a:r>
            <a:r>
              <a:rPr lang="en-US" baseline="30000" dirty="0"/>
              <a:t>2</a:t>
            </a:r>
            <a:r>
              <a:rPr lang="en-US" i="1" dirty="0"/>
              <a:t> </a:t>
            </a:r>
            <a:r>
              <a:rPr lang="en-US" dirty="0"/>
              <a:t>is presented to identify the amount of variance accounted for in the model and serves as a measure of effect size 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Small =  .02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Medium = .13</a:t>
            </a:r>
            <a:endParaRPr dirty="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dirty="0"/>
              <a:t>Large = .26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unkyShapesDarkVTI">
  <a:themeElements>
    <a:clrScheme name="Custom 4">
      <a:dk1>
        <a:srgbClr val="FFFFFF"/>
      </a:dk1>
      <a:lt1>
        <a:srgbClr val="000000"/>
      </a:lt1>
      <a:dk2>
        <a:srgbClr val="F3FFF8"/>
      </a:dk2>
      <a:lt2>
        <a:srgbClr val="2D2D2D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FB4194095D094182A9D45C8F6FD335" ma:contentTypeVersion="24" ma:contentTypeDescription="Create a new document." ma:contentTypeScope="" ma:versionID="d97c7e5068d6f158358f27e4cb5081bf">
  <xsd:schema xmlns:xsd="http://www.w3.org/2001/XMLSchema" xmlns:xs="http://www.w3.org/2001/XMLSchema" xmlns:p="http://schemas.microsoft.com/office/2006/metadata/properties" xmlns:ns2="7e8250a3-01b4-4312-bac4-8787c1c5721d" xmlns:ns3="3a003366-41c5-432c-a99d-441708970bc7" targetNamespace="http://schemas.microsoft.com/office/2006/metadata/properties" ma:root="true" ma:fieldsID="3012f2b2bf11cfc0fd60637d929091a8" ns2:_="" ns3:_="">
    <xsd:import namespace="7e8250a3-01b4-4312-bac4-8787c1c5721d"/>
    <xsd:import namespace="3a003366-41c5-432c-a99d-441708970b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LengthInSeconds" minOccurs="0"/>
                <xsd:element ref="ns2:Owner" minOccurs="0"/>
                <xsd:element ref="ns2:SOP" minOccurs="0"/>
                <xsd:element ref="ns2:SOP_x003a_Tag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PB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250a3-01b4-4312-bac4-8787c1c572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_Flow_SignoffStatus" ma:index="20" nillable="true" ma:displayName="Sign-off status" ma:internalName="Sign_x002d_off_x0020_status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Owner" ma:index="22" nillable="true" ma:displayName="Owner" ma:list="UserInfo" ma:SharePointGroup="0" ma:internalName="Owner" ma:showField="Created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OP" ma:index="23" nillable="true" ma:displayName="SOP" ma:list="{7e8250a3-01b4-4312-bac4-8787c1c5721d}" ma:internalName="SOP" ma:showField="Title">
      <xsd:simpleType>
        <xsd:restriction base="dms:Lookup"/>
      </xsd:simpleType>
    </xsd:element>
    <xsd:element name="SOP_x003a_Tags" ma:index="24" nillable="true" ma:displayName="SOP:Tags" ma:list="{7e8250a3-01b4-4312-bac4-8787c1c5721d}" ma:internalName="SOP_x003a_Tags" ma:readOnly="true" ma:showField="MediaServiceAutoTags" ma:web="3a003366-41c5-432c-a99d-441708970bc7">
      <xsd:simpleType>
        <xsd:restriction base="dms:Lookup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285b5d2a-a288-4066-a95d-f6bf45ee34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BTitle" ma:index="30" nillable="true" ma:displayName="PB Title" ma:format="Dropdown" ma:internalName="PBTitl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03366-41c5-432c-a99d-441708970bc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7" nillable="true" ma:displayName="Taxonomy Catch All Column" ma:hidden="true" ma:list="{1d8272f9-5613-4d18-b280-43d09b246a51}" ma:internalName="TaxCatchAll" ma:showField="CatchAllData" ma:web="3a003366-41c5-432c-a99d-441708970b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Flow_SignoffStatus xmlns="7e8250a3-01b4-4312-bac4-8787c1c5721d" xsi:nil="true"/>
    <SOP xmlns="7e8250a3-01b4-4312-bac4-8787c1c5721d" xsi:nil="true"/>
    <Owner xmlns="7e8250a3-01b4-4312-bac4-8787c1c5721d">
      <UserInfo>
        <DisplayName/>
        <AccountId xsi:nil="true"/>
        <AccountType/>
      </UserInfo>
    </Owner>
    <TaxCatchAll xmlns="3a003366-41c5-432c-a99d-441708970bc7" xsi:nil="true"/>
    <lcf76f155ced4ddcb4097134ff3c332f xmlns="7e8250a3-01b4-4312-bac4-8787c1c5721d">
      <Terms xmlns="http://schemas.microsoft.com/office/infopath/2007/PartnerControls"/>
    </lcf76f155ced4ddcb4097134ff3c332f>
    <PBTitle xmlns="7e8250a3-01b4-4312-bac4-8787c1c5721d" xsi:nil="true"/>
  </documentManagement>
</p:properties>
</file>

<file path=customXml/itemProps1.xml><?xml version="1.0" encoding="utf-8"?>
<ds:datastoreItem xmlns:ds="http://schemas.openxmlformats.org/officeDocument/2006/customXml" ds:itemID="{CAF3F21B-451A-4C56-A8BB-29853F33F8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D37C19-7F6B-4E9B-8D22-FA3E057B3399}"/>
</file>

<file path=customXml/itemProps3.xml><?xml version="1.0" encoding="utf-8"?>
<ds:datastoreItem xmlns:ds="http://schemas.openxmlformats.org/officeDocument/2006/customXml" ds:itemID="{0969B63B-3115-4E76-8CA5-D3F6D1FEB153}">
  <ds:schemaRefs>
    <ds:schemaRef ds:uri="http://schemas.microsoft.com/office/2006/metadata/properties"/>
    <ds:schemaRef ds:uri="http://schemas.microsoft.com/office/infopath/2007/PartnerControls"/>
    <ds:schemaRef ds:uri="7e8250a3-01b4-4312-bac4-8787c1c5721d"/>
    <ds:schemaRef ds:uri="3a003366-41c5-432c-a99d-441708970bc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457</Words>
  <Application>Microsoft Office PowerPoint</Application>
  <PresentationFormat>Widescreen</PresentationFormat>
  <Paragraphs>65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Noto Sans Symbols</vt:lpstr>
      <vt:lpstr>Source Sans Pro</vt:lpstr>
      <vt:lpstr>Calibri</vt:lpstr>
      <vt:lpstr>Arial</vt:lpstr>
      <vt:lpstr>Calibri Light</vt:lpstr>
      <vt:lpstr>Maiandra GD</vt:lpstr>
      <vt:lpstr>FunkyShapesDarkVTI</vt:lpstr>
      <vt:lpstr>Office Theme</vt:lpstr>
      <vt:lpstr>PowerPoint Presentation</vt:lpstr>
      <vt:lpstr>In this chapter, we will cover…</vt:lpstr>
      <vt:lpstr>WHY CONDUCT CORRELATIONAL RESEARCH?</vt:lpstr>
      <vt:lpstr>ELEMENTS OF CORRELATIONAL RESEARCH  </vt:lpstr>
      <vt:lpstr>Elements of correlational research</vt:lpstr>
      <vt:lpstr>CORRELATION ANALYSES</vt:lpstr>
      <vt:lpstr>Pearson’s r</vt:lpstr>
      <vt:lpstr>Regression procedures</vt:lpstr>
      <vt:lpstr>Simple regression</vt:lpstr>
      <vt:lpstr>Multiple regression</vt:lpstr>
      <vt:lpstr>Moderation and mediation</vt:lpstr>
      <vt:lpstr>Chi-square</vt:lpstr>
      <vt:lpstr>Logistic regression</vt:lpstr>
      <vt:lpstr>DESIGNING CORRELATIONAL RESEARCH</vt:lpstr>
      <vt:lpstr>Designing correlational research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EXAMINING RELATIONSHIPS</dc:title>
  <dc:creator>Sheerah Neal</dc:creator>
  <cp:lastModifiedBy>Nancy Driver</cp:lastModifiedBy>
  <cp:revision>4</cp:revision>
  <dcterms:created xsi:type="dcterms:W3CDTF">2021-01-28T23:26:17Z</dcterms:created>
  <dcterms:modified xsi:type="dcterms:W3CDTF">2022-09-14T13:06:58Z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0x010100CFFB4194095D094182A9D45C8F6FD335</vt:lpwstr>
  </property>
  <property fmtid="{D5CDD505-2E9C-101B-9397-08002B2CF9AE}" pid="3" name="MediaServiceImageTags">
    <vt:lpwstr/>
  </property>
</Properties>
</file>