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4" r:id="rId2"/>
    <p:sldId id="269" r:id="rId3"/>
    <p:sldId id="283" r:id="rId4"/>
    <p:sldId id="284" r:id="rId5"/>
    <p:sldId id="270" r:id="rId6"/>
    <p:sldId id="285" r:id="rId7"/>
    <p:sldId id="286" r:id="rId8"/>
    <p:sldId id="287" r:id="rId9"/>
    <p:sldId id="271" r:id="rId10"/>
    <p:sldId id="288" r:id="rId11"/>
    <p:sldId id="28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9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4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7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98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1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61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12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50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8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25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71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41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6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6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7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7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4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1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0"/>
            <a:ext cx="5181600" cy="29718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16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Nowhere to </a:t>
            </a:r>
            <a:r>
              <a:rPr lang="en-US" sz="3600" b="1" dirty="0" smtClean="0"/>
              <a:t>Turn: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The Young Face of Homelessness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79274"/>
            <a:ext cx="5519358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Melissa A. Stormont</a:t>
            </a:r>
          </a:p>
          <a:p>
            <a:r>
              <a:rPr lang="en-US" dirty="0">
                <a:solidFill>
                  <a:schemeClr val="tx1"/>
                </a:solidFill>
              </a:rPr>
              <a:t>Rebecca B. McCathren</a:t>
            </a:r>
          </a:p>
        </p:txBody>
      </p:sp>
      <p:pic>
        <p:nvPicPr>
          <p:cNvPr id="9" name="Picture 8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="" xmlns:a16="http://schemas.microsoft.com/office/drawing/2014/main" id="{0F9AFE17-34ED-4DDB-A2A0-74BBCEDCB5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76354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Youth Who Are Homeless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Characteristics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57% are Caucasian, 17% African American, 15% Hispanic, and 11% from other ethnic groups.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Have extremely high rates of oppositional defiant </a:t>
            </a:r>
            <a:r>
              <a:rPr lang="en-US" sz="2400" dirty="0" smtClean="0">
                <a:solidFill>
                  <a:schemeClr val="tx1"/>
                </a:solidFill>
              </a:rPr>
              <a:t>disorder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Have higher rates of drug and alcohol </a:t>
            </a:r>
            <a:r>
              <a:rPr lang="en-US" sz="2400" dirty="0" smtClean="0">
                <a:solidFill>
                  <a:schemeClr val="tx1"/>
                </a:solidFill>
              </a:rPr>
              <a:t>abuse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Have higher rates of suicidal </a:t>
            </a:r>
            <a:r>
              <a:rPr lang="en-US" sz="2400" dirty="0" smtClean="0">
                <a:solidFill>
                  <a:schemeClr val="tx1"/>
                </a:solidFill>
              </a:rPr>
              <a:t>ideation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058B6AD-45CF-401B-8BAB-7B41EF1FC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27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Youth Who Are Homeless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Characteristics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Are more likely to engage in high-risk sexual behavior such as unprotected sex or </a:t>
            </a:r>
            <a:r>
              <a:rPr lang="en-US" sz="2400" dirty="0" smtClean="0">
                <a:solidFill>
                  <a:schemeClr val="tx1"/>
                </a:solidFill>
              </a:rPr>
              <a:t>survival sex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Are more </a:t>
            </a:r>
            <a:r>
              <a:rPr lang="en-US" sz="2400" dirty="0">
                <a:solidFill>
                  <a:schemeClr val="tx1"/>
                </a:solidFill>
              </a:rPr>
              <a:t>likely to have </a:t>
            </a:r>
            <a:r>
              <a:rPr lang="en-US" sz="2400" dirty="0" smtClean="0">
                <a:solidFill>
                  <a:schemeClr val="tx1"/>
                </a:solidFill>
              </a:rPr>
              <a:t>a sexually transmitted disease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One third of homeless youth are </a:t>
            </a:r>
            <a:r>
              <a:rPr lang="en-US" sz="2400" dirty="0" smtClean="0">
                <a:solidFill>
                  <a:schemeClr val="tx1"/>
                </a:solidFill>
              </a:rPr>
              <a:t>lesbian, gay, bisexual, or transgender.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9300C740-F0C2-4C61-9DF2-3EDBD3E6F9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68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Factors </a:t>
            </a:r>
            <a:r>
              <a:rPr lang="en-US" sz="3600" b="1" dirty="0" smtClean="0"/>
              <a:t>That </a:t>
            </a:r>
            <a:r>
              <a:rPr lang="en-US" sz="3600" b="1" dirty="0"/>
              <a:t>Contribute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Chronic negative experiences at </a:t>
            </a:r>
            <a:r>
              <a:rPr lang="en-US" sz="2400" dirty="0" smtClean="0">
                <a:solidFill>
                  <a:schemeClr val="tx1"/>
                </a:solidFill>
              </a:rPr>
              <a:t>home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Maltreatment, neglect, and sexual </a:t>
            </a:r>
            <a:r>
              <a:rPr lang="en-US" sz="2400" dirty="0" smtClean="0">
                <a:solidFill>
                  <a:schemeClr val="tx1"/>
                </a:solidFill>
              </a:rPr>
              <a:t>abuse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Parents who ask youth to leave the </a:t>
            </a:r>
            <a:r>
              <a:rPr lang="en-US" sz="2400" dirty="0" smtClean="0">
                <a:solidFill>
                  <a:schemeClr val="tx1"/>
                </a:solidFill>
              </a:rPr>
              <a:t>home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Parental alcohol </a:t>
            </a:r>
            <a:r>
              <a:rPr lang="en-US" sz="2400" dirty="0" smtClean="0">
                <a:solidFill>
                  <a:schemeClr val="tx1"/>
                </a:solidFill>
              </a:rPr>
              <a:t>abuse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Youth who are in foster </a:t>
            </a:r>
            <a:r>
              <a:rPr lang="en-US" sz="2400" dirty="0" smtClean="0">
                <a:solidFill>
                  <a:schemeClr val="tx1"/>
                </a:solidFill>
              </a:rPr>
              <a:t>care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Serious psychiatric </a:t>
            </a:r>
            <a:r>
              <a:rPr lang="en-US" sz="2400" dirty="0" smtClean="0">
                <a:solidFill>
                  <a:schemeClr val="tx1"/>
                </a:solidFill>
              </a:rPr>
              <a:t>problems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368AA50-F290-4F6F-9B6F-E1A48DB55A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2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Provide </a:t>
            </a:r>
            <a:r>
              <a:rPr lang="en-US" sz="2400" dirty="0">
                <a:solidFill>
                  <a:schemeClr val="tx1"/>
                </a:solidFill>
              </a:rPr>
              <a:t>permanent affordable housing</a:t>
            </a: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Decent wages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Health insurance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Treatment for health problems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Connect </a:t>
            </a:r>
            <a:r>
              <a:rPr lang="en-US" sz="2400" dirty="0">
                <a:solidFill>
                  <a:schemeClr val="tx1"/>
                </a:solidFill>
              </a:rPr>
              <a:t>youth to community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1E76487-55A4-4E28-8C06-15A9871844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78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Prevent eviction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Keep </a:t>
            </a:r>
            <a:r>
              <a:rPr lang="en-US" sz="2400" dirty="0">
                <a:solidFill>
                  <a:schemeClr val="tx1"/>
                </a:solidFill>
              </a:rPr>
              <a:t>families in shared housing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Strengthen family connections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Create alternative families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9118035-BD42-4055-A8AB-CF13C20165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31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Many homeless youth are not in school.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</a:t>
            </a:r>
            <a:r>
              <a:rPr lang="en-US" sz="2400" dirty="0" smtClean="0">
                <a:solidFill>
                  <a:schemeClr val="tx1"/>
                </a:solidFill>
              </a:rPr>
              <a:t>high-quality </a:t>
            </a:r>
            <a:r>
              <a:rPr lang="en-US" sz="2400" dirty="0">
                <a:solidFill>
                  <a:schemeClr val="tx1"/>
                </a:solidFill>
              </a:rPr>
              <a:t>child care that prepares young children for school.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supervised </a:t>
            </a:r>
            <a:r>
              <a:rPr lang="en-US" sz="2400" dirty="0" smtClean="0">
                <a:solidFill>
                  <a:schemeClr val="tx1"/>
                </a:solidFill>
              </a:rPr>
              <a:t>afterschool </a:t>
            </a:r>
            <a:r>
              <a:rPr lang="en-US" sz="2400" dirty="0">
                <a:solidFill>
                  <a:schemeClr val="tx1"/>
                </a:solidFill>
              </a:rPr>
              <a:t>programs.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AF4ABDB-579D-4FE3-8D08-56E48A0F0D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73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Homelessness Prevention and Rapid Re-Housing Program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Rental insurance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Credit counseling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Utility payments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Funds to pay for relocation and new housing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2DE0420A-6328-45F2-B217-1B663A7878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11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Connect youth to services (which can be challenging)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Strengths-based outreach, advocacy, and case 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a drop-in center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6634DF66-B6B8-4182-AB61-A3C1D770A6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48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housing and supportive housing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Strengthen the </a:t>
            </a:r>
            <a:r>
              <a:rPr lang="en-US" sz="2400" dirty="0" smtClean="0">
                <a:solidFill>
                  <a:schemeClr val="tx1"/>
                </a:solidFill>
              </a:rPr>
              <a:t>parent–child </a:t>
            </a:r>
            <a:r>
              <a:rPr lang="en-US" sz="2400" dirty="0">
                <a:solidFill>
                  <a:schemeClr val="tx1"/>
                </a:solidFill>
              </a:rPr>
              <a:t>relationship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Increase parenting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Multiple family group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Filial therapy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Play therapy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A81F0A90-9E92-4201-90BD-BC3537378C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20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counselors are the best resource.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Education for Homeless Children and </a:t>
            </a:r>
            <a:r>
              <a:rPr lang="en-US" sz="2400" dirty="0" smtClean="0">
                <a:solidFill>
                  <a:schemeClr val="tx1"/>
                </a:solidFill>
              </a:rPr>
              <a:t>Youths </a:t>
            </a:r>
            <a:r>
              <a:rPr lang="en-US" sz="2400" dirty="0">
                <a:solidFill>
                  <a:schemeClr val="tx1"/>
                </a:solidFill>
              </a:rPr>
              <a:t>Program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In-service training for teachers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Supportive, nurturing classroom environments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Instruction modifications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Keeping work assessment folders for children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Transition support plans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26F9E77F-0615-4CC6-918D-C11A4E6002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11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face of a homeless person is often the face of a child or </a:t>
            </a:r>
            <a:r>
              <a:rPr lang="en-US" sz="2400" dirty="0" smtClean="0">
                <a:solidFill>
                  <a:schemeClr val="tx1"/>
                </a:solidFill>
              </a:rPr>
              <a:t>teenager </a:t>
            </a:r>
            <a:r>
              <a:rPr lang="en-US" sz="2400" dirty="0">
                <a:solidFill>
                  <a:schemeClr val="tx1"/>
                </a:solidFill>
              </a:rPr>
              <a:t>on the streets with no place to call home.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Families with small children now represent approximately 35</a:t>
            </a:r>
            <a:r>
              <a:rPr lang="en-US" sz="2400" dirty="0" smtClean="0">
                <a:solidFill>
                  <a:schemeClr val="tx1"/>
                </a:solidFill>
              </a:rPr>
              <a:t>%, </a:t>
            </a:r>
            <a:r>
              <a:rPr lang="en-US" sz="2400" dirty="0">
                <a:solidFill>
                  <a:schemeClr val="tx1"/>
                </a:solidFill>
              </a:rPr>
              <a:t>or more than </a:t>
            </a:r>
            <a:r>
              <a:rPr lang="en-US" sz="2400" dirty="0" smtClean="0">
                <a:solidFill>
                  <a:schemeClr val="tx1"/>
                </a:solidFill>
              </a:rPr>
              <a:t>one third, </a:t>
            </a:r>
            <a:r>
              <a:rPr lang="en-US" sz="2400" dirty="0">
                <a:solidFill>
                  <a:schemeClr val="tx1"/>
                </a:solidFill>
              </a:rPr>
              <a:t>of the homeless population.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National Center on Family Homelessness (2011) </a:t>
            </a:r>
            <a:r>
              <a:rPr lang="en-US" sz="2400" dirty="0" smtClean="0">
                <a:solidFill>
                  <a:schemeClr val="tx1"/>
                </a:solidFill>
              </a:rPr>
              <a:t>reports </a:t>
            </a:r>
            <a:r>
              <a:rPr lang="en-US" sz="2400" dirty="0">
                <a:solidFill>
                  <a:schemeClr val="tx1"/>
                </a:solidFill>
              </a:rPr>
              <a:t>that up to 2.5 million children are homeless in the United States each year. 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351B48B-2CB2-47CF-819E-952DE28CF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5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Afterschool </a:t>
            </a:r>
            <a:r>
              <a:rPr lang="en-US" sz="2400" dirty="0">
                <a:solidFill>
                  <a:schemeClr val="tx1"/>
                </a:solidFill>
              </a:rPr>
              <a:t>programs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Day camps </a:t>
            </a:r>
            <a:r>
              <a:rPr lang="en-US" sz="2400" dirty="0">
                <a:solidFill>
                  <a:schemeClr val="tx1"/>
                </a:solidFill>
              </a:rPr>
              <a:t>in the summer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Accessible mental and physical health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Set up networks with local shelters, churches, and emergency housing facilities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Community mentors for children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2395CF83-B0D8-4EA3-A96F-BD53912D4A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35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Impact of Social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Homeless youth also use social media.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Entertainment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Email </a:t>
            </a:r>
            <a:r>
              <a:rPr lang="en-US" dirty="0">
                <a:solidFill>
                  <a:schemeClr val="tx1"/>
                </a:solidFill>
              </a:rPr>
              <a:t>to contact family and potential employers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Social connection with peers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3F368F7B-9874-4E80-B765-3A558923A1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65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Cultural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Cultural differences related to marital status and gender, </a:t>
            </a:r>
            <a:r>
              <a:rPr lang="en-US" sz="2400" dirty="0" smtClean="0">
                <a:solidFill>
                  <a:schemeClr val="tx1"/>
                </a:solidFill>
              </a:rPr>
              <a:t>ethnicity, </a:t>
            </a:r>
            <a:r>
              <a:rPr lang="en-US" sz="2400" dirty="0">
                <a:solidFill>
                  <a:schemeClr val="tx1"/>
                </a:solidFill>
              </a:rPr>
              <a:t>and geographical location need to be considered when working with homeless children.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Researchers have documented the percentage of homeless persons from culturally diverse backgrounds to be as high as 85% in certain areas.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D31A75C-FA26-4A94-B9A3-432125551E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9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Cultural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Preventive outreach approaches should target community and state-run services that serve minority groups, particularly African Americans.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Caucasians, Native Americans, and migrant workers form the largest groups </a:t>
            </a: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dirty="0">
                <a:solidFill>
                  <a:schemeClr val="tx1"/>
                </a:solidFill>
              </a:rPr>
              <a:t>rural homeless.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E47FB4D-3C7B-44F8-B528-C0F2B35E0F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13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Children who are homeless are at great risk for academic, social, emotional, and behavioral problems in school.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Many homeless youth do not attend school at all and are very likely to be the victims of abuse and to engage in destructive behaviors.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0AA25CEA-3D63-4406-9B64-B442963D76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24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Being homeless </a:t>
            </a:r>
            <a:r>
              <a:rPr lang="en-US" sz="2400" dirty="0">
                <a:solidFill>
                  <a:schemeClr val="tx1"/>
                </a:solidFill>
              </a:rPr>
              <a:t>means having a primary residence that is a public or private </a:t>
            </a:r>
            <a:r>
              <a:rPr lang="en-US" sz="2400" dirty="0" smtClean="0">
                <a:solidFill>
                  <a:schemeClr val="tx1"/>
                </a:solidFill>
              </a:rPr>
              <a:t>shelter; </a:t>
            </a:r>
            <a:r>
              <a:rPr lang="en-US" sz="2400" dirty="0">
                <a:solidFill>
                  <a:schemeClr val="tx1"/>
                </a:solidFill>
              </a:rPr>
              <a:t>emergency </a:t>
            </a:r>
            <a:r>
              <a:rPr lang="en-US" sz="2400" dirty="0" smtClean="0">
                <a:solidFill>
                  <a:schemeClr val="tx1"/>
                </a:solidFill>
              </a:rPr>
              <a:t>housing; a hotel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motel; </a:t>
            </a:r>
            <a:r>
              <a:rPr lang="en-US" sz="2400" dirty="0">
                <a:solidFill>
                  <a:schemeClr val="tx1"/>
                </a:solidFill>
              </a:rPr>
              <a:t>or any other public space, including </a:t>
            </a:r>
            <a:r>
              <a:rPr lang="en-US" sz="2400" dirty="0" smtClean="0">
                <a:solidFill>
                  <a:schemeClr val="tx1"/>
                </a:solidFill>
              </a:rPr>
              <a:t>a public park, car, </a:t>
            </a:r>
            <a:r>
              <a:rPr lang="en-US" sz="2400" dirty="0">
                <a:solidFill>
                  <a:schemeClr val="tx1"/>
                </a:solidFill>
              </a:rPr>
              <a:t>abandoned </a:t>
            </a:r>
            <a:r>
              <a:rPr lang="en-US" sz="2400" dirty="0" smtClean="0">
                <a:solidFill>
                  <a:schemeClr val="tx1"/>
                </a:solidFill>
              </a:rPr>
              <a:t>building,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aqueduct.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Homelessness individuals also </a:t>
            </a:r>
            <a:r>
              <a:rPr lang="en-US" sz="2400" dirty="0" smtClean="0">
                <a:solidFill>
                  <a:schemeClr val="tx1"/>
                </a:solidFill>
              </a:rPr>
              <a:t>include </a:t>
            </a:r>
            <a:r>
              <a:rPr lang="en-US" sz="2400" dirty="0">
                <a:solidFill>
                  <a:schemeClr val="tx1"/>
                </a:solidFill>
              </a:rPr>
              <a:t>those </a:t>
            </a:r>
            <a:r>
              <a:rPr lang="en-US" sz="2400" dirty="0" smtClean="0">
                <a:solidFill>
                  <a:schemeClr val="tx1"/>
                </a:solidFill>
              </a:rPr>
              <a:t>who </a:t>
            </a:r>
            <a:r>
              <a:rPr lang="en-US" sz="2400" dirty="0">
                <a:solidFill>
                  <a:schemeClr val="tx1"/>
                </a:solidFill>
              </a:rPr>
              <a:t>have to double up in housing with friends and family members or live in overcrowded housing conditions.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6D2B9BA-46F5-4A38-A49D-3FA5CFE09C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72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Children and Families </a:t>
            </a:r>
            <a:br>
              <a:rPr lang="en-US" sz="3600" b="1" dirty="0"/>
            </a:br>
            <a:r>
              <a:rPr lang="en-US" sz="3600" b="1" dirty="0"/>
              <a:t>                     Who Are Homeless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Characteristics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majority of homeless families include a single mother and two young children.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average age of the children is 6 years old, and 42% of children who are homeless are </a:t>
            </a:r>
            <a:r>
              <a:rPr lang="en-US" sz="2400" dirty="0" smtClean="0">
                <a:solidFill>
                  <a:schemeClr val="tx1"/>
                </a:solidFill>
              </a:rPr>
              <a:t>younger than age </a:t>
            </a:r>
            <a:r>
              <a:rPr lang="en-US" sz="2400" dirty="0">
                <a:solidFill>
                  <a:schemeClr val="tx1"/>
                </a:solidFill>
              </a:rPr>
              <a:t>6.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6B9944D-61FE-4179-9C50-EFA09E63D6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10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Children and Families </a:t>
            </a:r>
            <a:br>
              <a:rPr lang="en-US" sz="3600" b="1" dirty="0"/>
            </a:br>
            <a:r>
              <a:rPr lang="en-US" sz="3600" b="1" dirty="0"/>
              <a:t>                     Who Are Homeless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Characteristics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Children who are homeless are from all geographical areas and ethnic backgrounds. </a:t>
            </a:r>
            <a:r>
              <a:rPr lang="en-US" sz="2400" dirty="0" smtClean="0">
                <a:solidFill>
                  <a:schemeClr val="tx1"/>
                </a:solidFill>
              </a:rPr>
              <a:t>However, </a:t>
            </a:r>
            <a:r>
              <a:rPr lang="en-US" sz="2400" dirty="0">
                <a:solidFill>
                  <a:schemeClr val="tx1"/>
                </a:solidFill>
              </a:rPr>
              <a:t>a disproportionate number are African American and Latino.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Although many assume that homelessness is an urban problem, the rate of homelessness may be more than twice as high in small towns or rural areas.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125ABCA4-472D-4703-92E6-04EC70338C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56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Children and Families </a:t>
            </a:r>
            <a:br>
              <a:rPr lang="en-US" sz="3600" b="1" dirty="0"/>
            </a:br>
            <a:r>
              <a:rPr lang="en-US" sz="3600" b="1" dirty="0"/>
              <a:t>                     Who Are Homeless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Characteristics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Children who are homeless are at risk </a:t>
            </a:r>
            <a:r>
              <a:rPr lang="en-US" sz="2400" dirty="0" smtClean="0">
                <a:solidFill>
                  <a:schemeClr val="tx1"/>
                </a:solidFill>
              </a:rPr>
              <a:t>for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Poor health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Social, emotional, and behavioral problems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Poor mental health treatment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Sexual abuse and assault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Physical abuse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Being placed in foster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7763369E-2A92-43CE-8BA2-5D38D6C351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Factors That Contribute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Poverty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wages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decline in public assistance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Lack of affordable housing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Inadequate physical and mental health care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FC585C81-3EF9-4AD9-A5C5-E69DD31840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83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Youth Who Are Homeless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861" y="1600200"/>
            <a:ext cx="69342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Characteristics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Overall, youth who are homeless fit into two broad categories: those who live in shelters or other makeshift arrangements and those who have spent time on the streets.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4A930B11-0873-4C49-BB67-6521AFBEE1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76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570BE2D9-780E-498F-A4F8-E4CB8AC066F6}"/>
</file>

<file path=customXml/itemProps2.xml><?xml version="1.0" encoding="utf-8"?>
<ds:datastoreItem xmlns:ds="http://schemas.openxmlformats.org/officeDocument/2006/customXml" ds:itemID="{75ED5A6E-44F7-4B66-A2EC-B94B897C9CBC}"/>
</file>

<file path=customXml/itemProps3.xml><?xml version="1.0" encoding="utf-8"?>
<ds:datastoreItem xmlns:ds="http://schemas.openxmlformats.org/officeDocument/2006/customXml" ds:itemID="{96375D64-64EC-4AA0-BB34-D589A842E3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10041</TotalTime>
  <Words>882</Words>
  <Application>Microsoft Office PowerPoint</Application>
  <PresentationFormat>On-screen Show (4:3)</PresentationFormat>
  <Paragraphs>191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Chapter 16  Nowhere to Turn: The Young Face of Homelessness</vt:lpstr>
      <vt:lpstr>                  Problem Definition</vt:lpstr>
      <vt:lpstr>                  Problem Definition</vt:lpstr>
      <vt:lpstr>                  Problem Definition</vt:lpstr>
      <vt:lpstr>                  Children and Families                       Who Are Homeless</vt:lpstr>
      <vt:lpstr>                  Children and Families                       Who Are Homeless</vt:lpstr>
      <vt:lpstr>                  Children and Families                       Who Are Homeless</vt:lpstr>
      <vt:lpstr>                  Factors That Contribute</vt:lpstr>
      <vt:lpstr>                  Youth Who Are Homeless</vt:lpstr>
      <vt:lpstr>                  Youth Who Are Homeless</vt:lpstr>
      <vt:lpstr>                  Youth Who Are Homeless</vt:lpstr>
      <vt:lpstr>                  Factors That Contribute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  <vt:lpstr>                  Impact of Social Media</vt:lpstr>
      <vt:lpstr>                  Cultural Diversity</vt:lpstr>
      <vt:lpstr>                  Cultural Diversity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Beth Ciha</cp:lastModifiedBy>
  <cp:revision>113</cp:revision>
  <dcterms:created xsi:type="dcterms:W3CDTF">2013-04-17T18:39:11Z</dcterms:created>
  <dcterms:modified xsi:type="dcterms:W3CDTF">2018-10-15T18:28:55Z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25647300</vt:r8>
  </property>
</Properties>
</file>