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2.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6" r:id="rId9"/>
    <p:sldId id="267" r:id="rId10"/>
    <p:sldId id="270" r:id="rId11"/>
    <p:sldId id="268" r:id="rId12"/>
    <p:sldId id="269" r:id="rId13"/>
    <p:sldId id="271" r:id="rId14"/>
    <p:sldId id="272" r:id="rId15"/>
    <p:sldId id="273" r:id="rId16"/>
    <p:sldId id="274" r:id="rId17"/>
    <p:sldId id="275" r:id="rId18"/>
    <p:sldId id="276" r:id="rId19"/>
    <p:sldId id="262" r:id="rId20"/>
    <p:sldId id="263" r:id="rId21"/>
    <p:sldId id="277" r:id="rId22"/>
    <p:sldId id="278" r:id="rId23"/>
    <p:sldId id="281" r:id="rId24"/>
    <p:sldId id="282" r:id="rId25"/>
    <p:sldId id="283" r:id="rId26"/>
    <p:sldId id="264" r:id="rId27"/>
    <p:sldId id="284" r:id="rId28"/>
    <p:sldId id="279" r:id="rId29"/>
    <p:sldId id="285" r:id="rId30"/>
    <p:sldId id="286" r:id="rId31"/>
    <p:sldId id="287" r:id="rId32"/>
    <p:sldId id="28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46" y="3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CF9088-8611-4905-AE00-EAF5B57BF257}" type="datetimeFigureOut">
              <a:rPr lang="en-US" smtClean="0"/>
              <a:t>12/20/2017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A63E2-9079-4F5F-A21A-D2DA77132A1D}" type="slidenum">
              <a:rPr lang="en-US" smtClean="0"/>
              <a:t>‹#›</a:t>
            </a:fld>
            <a:endParaRPr lang="en-US"/>
          </a:p>
        </p:txBody>
      </p:sp>
    </p:spTree>
    <p:extLst>
      <p:ext uri="{BB962C8B-B14F-4D97-AF65-F5344CB8AC3E}">
        <p14:creationId xmlns:p14="http://schemas.microsoft.com/office/powerpoint/2010/main" val="683444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CF9088-8611-4905-AE00-EAF5B57BF257}" type="datetimeFigureOut">
              <a:rPr lang="en-US" smtClean="0"/>
              <a:t>12/20/2017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A63E2-9079-4F5F-A21A-D2DA77132A1D}" type="slidenum">
              <a:rPr lang="en-US" smtClean="0"/>
              <a:t>‹#›</a:t>
            </a:fld>
            <a:endParaRPr lang="en-US"/>
          </a:p>
        </p:txBody>
      </p:sp>
    </p:spTree>
    <p:extLst>
      <p:ext uri="{BB962C8B-B14F-4D97-AF65-F5344CB8AC3E}">
        <p14:creationId xmlns:p14="http://schemas.microsoft.com/office/powerpoint/2010/main" val="219010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CF9088-8611-4905-AE00-EAF5B57BF257}" type="datetimeFigureOut">
              <a:rPr lang="en-US" smtClean="0"/>
              <a:t>12/20/2017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A63E2-9079-4F5F-A21A-D2DA77132A1D}" type="slidenum">
              <a:rPr lang="en-US" smtClean="0"/>
              <a:t>‹#›</a:t>
            </a:fld>
            <a:endParaRPr lang="en-US"/>
          </a:p>
        </p:txBody>
      </p:sp>
    </p:spTree>
    <p:extLst>
      <p:ext uri="{BB962C8B-B14F-4D97-AF65-F5344CB8AC3E}">
        <p14:creationId xmlns:p14="http://schemas.microsoft.com/office/powerpoint/2010/main" val="1867774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CF9088-8611-4905-AE00-EAF5B57BF257}" type="datetimeFigureOut">
              <a:rPr lang="en-US" smtClean="0"/>
              <a:t>12/20/2017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A63E2-9079-4F5F-A21A-D2DA77132A1D}" type="slidenum">
              <a:rPr lang="en-US" smtClean="0"/>
              <a:t>‹#›</a:t>
            </a:fld>
            <a:endParaRPr lang="en-US"/>
          </a:p>
        </p:txBody>
      </p:sp>
    </p:spTree>
    <p:extLst>
      <p:ext uri="{BB962C8B-B14F-4D97-AF65-F5344CB8AC3E}">
        <p14:creationId xmlns:p14="http://schemas.microsoft.com/office/powerpoint/2010/main" val="1917637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CF9088-8611-4905-AE00-EAF5B57BF257}" type="datetimeFigureOut">
              <a:rPr lang="en-US" smtClean="0"/>
              <a:t>12/20/2017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A63E2-9079-4F5F-A21A-D2DA77132A1D}" type="slidenum">
              <a:rPr lang="en-US" smtClean="0"/>
              <a:t>‹#›</a:t>
            </a:fld>
            <a:endParaRPr lang="en-US"/>
          </a:p>
        </p:txBody>
      </p:sp>
    </p:spTree>
    <p:extLst>
      <p:ext uri="{BB962C8B-B14F-4D97-AF65-F5344CB8AC3E}">
        <p14:creationId xmlns:p14="http://schemas.microsoft.com/office/powerpoint/2010/main" val="1249308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CF9088-8611-4905-AE00-EAF5B57BF257}" type="datetimeFigureOut">
              <a:rPr lang="en-US" smtClean="0"/>
              <a:t>12/20/2017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A63E2-9079-4F5F-A21A-D2DA77132A1D}" type="slidenum">
              <a:rPr lang="en-US" smtClean="0"/>
              <a:t>‹#›</a:t>
            </a:fld>
            <a:endParaRPr lang="en-US"/>
          </a:p>
        </p:txBody>
      </p:sp>
    </p:spTree>
    <p:extLst>
      <p:ext uri="{BB962C8B-B14F-4D97-AF65-F5344CB8AC3E}">
        <p14:creationId xmlns:p14="http://schemas.microsoft.com/office/powerpoint/2010/main" val="3933651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CF9088-8611-4905-AE00-EAF5B57BF257}" type="datetimeFigureOut">
              <a:rPr lang="en-US" smtClean="0"/>
              <a:t>12/20/2017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7A63E2-9079-4F5F-A21A-D2DA77132A1D}" type="slidenum">
              <a:rPr lang="en-US" smtClean="0"/>
              <a:t>‹#›</a:t>
            </a:fld>
            <a:endParaRPr lang="en-US"/>
          </a:p>
        </p:txBody>
      </p:sp>
    </p:spTree>
    <p:extLst>
      <p:ext uri="{BB962C8B-B14F-4D97-AF65-F5344CB8AC3E}">
        <p14:creationId xmlns:p14="http://schemas.microsoft.com/office/powerpoint/2010/main" val="1258528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CF9088-8611-4905-AE00-EAF5B57BF257}" type="datetimeFigureOut">
              <a:rPr lang="en-US" smtClean="0"/>
              <a:t>12/20/2017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7A63E2-9079-4F5F-A21A-D2DA77132A1D}" type="slidenum">
              <a:rPr lang="en-US" smtClean="0"/>
              <a:t>‹#›</a:t>
            </a:fld>
            <a:endParaRPr lang="en-US"/>
          </a:p>
        </p:txBody>
      </p:sp>
    </p:spTree>
    <p:extLst>
      <p:ext uri="{BB962C8B-B14F-4D97-AF65-F5344CB8AC3E}">
        <p14:creationId xmlns:p14="http://schemas.microsoft.com/office/powerpoint/2010/main" val="792719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CF9088-8611-4905-AE00-EAF5B57BF257}" type="datetimeFigureOut">
              <a:rPr lang="en-US" smtClean="0"/>
              <a:t>12/20/2017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7A63E2-9079-4F5F-A21A-D2DA77132A1D}" type="slidenum">
              <a:rPr lang="en-US" smtClean="0"/>
              <a:t>‹#›</a:t>
            </a:fld>
            <a:endParaRPr lang="en-US"/>
          </a:p>
        </p:txBody>
      </p:sp>
    </p:spTree>
    <p:extLst>
      <p:ext uri="{BB962C8B-B14F-4D97-AF65-F5344CB8AC3E}">
        <p14:creationId xmlns:p14="http://schemas.microsoft.com/office/powerpoint/2010/main" val="1117894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CF9088-8611-4905-AE00-EAF5B57BF257}" type="datetimeFigureOut">
              <a:rPr lang="en-US" smtClean="0"/>
              <a:t>12/20/2017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A63E2-9079-4F5F-A21A-D2DA77132A1D}" type="slidenum">
              <a:rPr lang="en-US" smtClean="0"/>
              <a:t>‹#›</a:t>
            </a:fld>
            <a:endParaRPr lang="en-US"/>
          </a:p>
        </p:txBody>
      </p:sp>
    </p:spTree>
    <p:extLst>
      <p:ext uri="{BB962C8B-B14F-4D97-AF65-F5344CB8AC3E}">
        <p14:creationId xmlns:p14="http://schemas.microsoft.com/office/powerpoint/2010/main" val="20012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CF9088-8611-4905-AE00-EAF5B57BF257}" type="datetimeFigureOut">
              <a:rPr lang="en-US" smtClean="0"/>
              <a:t>12/20/2017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A63E2-9079-4F5F-A21A-D2DA77132A1D}" type="slidenum">
              <a:rPr lang="en-US" smtClean="0"/>
              <a:t>‹#›</a:t>
            </a:fld>
            <a:endParaRPr lang="en-US"/>
          </a:p>
        </p:txBody>
      </p:sp>
    </p:spTree>
    <p:extLst>
      <p:ext uri="{BB962C8B-B14F-4D97-AF65-F5344CB8AC3E}">
        <p14:creationId xmlns:p14="http://schemas.microsoft.com/office/powerpoint/2010/main" val="3363083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CF9088-8611-4905-AE00-EAF5B57BF257}" type="datetimeFigureOut">
              <a:rPr lang="en-US" smtClean="0"/>
              <a:t>12/20/2017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7A63E2-9079-4F5F-A21A-D2DA77132A1D}" type="slidenum">
              <a:rPr lang="en-US" smtClean="0"/>
              <a:t>‹#›</a:t>
            </a:fld>
            <a:endParaRPr lang="en-US"/>
          </a:p>
        </p:txBody>
      </p:sp>
    </p:spTree>
    <p:extLst>
      <p:ext uri="{BB962C8B-B14F-4D97-AF65-F5344CB8AC3E}">
        <p14:creationId xmlns:p14="http://schemas.microsoft.com/office/powerpoint/2010/main" val="2313519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Rehabilitation Counseling</a:t>
            </a:r>
            <a:endParaRPr lang="en-US" dirty="0"/>
          </a:p>
        </p:txBody>
      </p:sp>
      <p:sp>
        <p:nvSpPr>
          <p:cNvPr id="3" name="Subtitle 2"/>
          <p:cNvSpPr>
            <a:spLocks noGrp="1"/>
          </p:cNvSpPr>
          <p:nvPr>
            <p:ph type="subTitle" idx="1"/>
          </p:nvPr>
        </p:nvSpPr>
        <p:spPr>
          <a:xfrm>
            <a:off x="1382151" y="3505200"/>
            <a:ext cx="6400800" cy="1752600"/>
          </a:xfrm>
        </p:spPr>
        <p:txBody>
          <a:bodyPr/>
          <a:lstStyle/>
          <a:p>
            <a:r>
              <a:rPr lang="en-US" dirty="0" smtClean="0"/>
              <a:t>By Michael J. Leahy, </a:t>
            </a:r>
            <a:r>
              <a:rPr lang="en-US" dirty="0" err="1" smtClean="0"/>
              <a:t>Vilia</a:t>
            </a:r>
            <a:r>
              <a:rPr lang="en-US" dirty="0" smtClean="0"/>
              <a:t> M. </a:t>
            </a:r>
            <a:r>
              <a:rPr lang="en-US" dirty="0" err="1" smtClean="0"/>
              <a:t>Tarvydas</a:t>
            </a:r>
            <a:r>
              <a:rPr lang="en-US" dirty="0" smtClean="0"/>
              <a:t>, Annemarie Connor, and Trenton Landon</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2800" y="5119468"/>
            <a:ext cx="2578608" cy="118872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1371600" y="182880"/>
            <a:ext cx="6324600" cy="1812388"/>
          </a:xfrm>
          <a:prstGeom prst="rect">
            <a:avLst/>
          </a:prstGeom>
        </p:spPr>
      </p:pic>
      <p:sp>
        <p:nvSpPr>
          <p:cNvPr id="6" name="TextBox 5"/>
          <p:cNvSpPr txBox="1"/>
          <p:nvPr/>
        </p:nvSpPr>
        <p:spPr>
          <a:xfrm>
            <a:off x="3086100" y="1459468"/>
            <a:ext cx="2895600" cy="461665"/>
          </a:xfrm>
          <a:prstGeom prst="rect">
            <a:avLst/>
          </a:prstGeom>
          <a:noFill/>
        </p:spPr>
        <p:txBody>
          <a:bodyPr wrap="square" rtlCol="0">
            <a:spAutoFit/>
          </a:bodyPr>
          <a:lstStyle/>
          <a:p>
            <a:pPr algn="ctr"/>
            <a:r>
              <a:rPr lang="en-US" sz="2400" b="1" dirty="0" smtClean="0">
                <a:solidFill>
                  <a:schemeClr val="bg1"/>
                </a:solidFill>
              </a:rPr>
              <a:t>CHAPTER 8</a:t>
            </a:r>
            <a:endParaRPr lang="en-US" sz="2400" b="1" dirty="0">
              <a:solidFill>
                <a:schemeClr val="bg1"/>
              </a:solidFill>
            </a:endParaRPr>
          </a:p>
        </p:txBody>
      </p:sp>
    </p:spTree>
    <p:extLst>
      <p:ext uri="{BB962C8B-B14F-4D97-AF65-F5344CB8AC3E}">
        <p14:creationId xmlns:p14="http://schemas.microsoft.com/office/powerpoint/2010/main" val="1413477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Definition</a:t>
            </a:r>
            <a:endParaRPr lang="en-US" dirty="0"/>
          </a:p>
        </p:txBody>
      </p:sp>
      <p:sp>
        <p:nvSpPr>
          <p:cNvPr id="3" name="Content Placeholder 2"/>
          <p:cNvSpPr>
            <a:spLocks noGrp="1"/>
          </p:cNvSpPr>
          <p:nvPr>
            <p:ph idx="1"/>
          </p:nvPr>
        </p:nvSpPr>
        <p:spPr/>
        <p:txBody>
          <a:bodyPr/>
          <a:lstStyle/>
          <a:p>
            <a:r>
              <a:rPr lang="en-US" dirty="0" smtClean="0"/>
              <a:t>Rehabilitation counselors possess specialized knowledge, training, and skills related to the medical, functional, environmental, and psychosocial aspects of disability including socio-political-environmental factors that shape the disability experience. </a:t>
            </a:r>
            <a:r>
              <a:rPr lang="en-US" sz="3000" dirty="0" smtClean="0"/>
              <a:t>(Jenkins</a:t>
            </a:r>
            <a:r>
              <a:rPr lang="en-US" sz="3000" dirty="0" smtClean="0"/>
              <a:t>, Patterson</a:t>
            </a:r>
            <a:r>
              <a:rPr lang="en-US" sz="3000" dirty="0" smtClean="0"/>
              <a:t>, &amp; Szymanski, 1992; Leahy &amp; Szymanski, 1995; Maki &amp; </a:t>
            </a:r>
            <a:r>
              <a:rPr lang="en-US" sz="3000" dirty="0" err="1" smtClean="0"/>
              <a:t>Tarvydas</a:t>
            </a:r>
            <a:r>
              <a:rPr lang="en-US" sz="3000" dirty="0" smtClean="0"/>
              <a:t>, 2012)</a:t>
            </a:r>
          </a:p>
          <a:p>
            <a:endParaRPr lang="en-US" dirty="0"/>
          </a:p>
        </p:txBody>
      </p:sp>
    </p:spTree>
    <p:extLst>
      <p:ext uri="{BB962C8B-B14F-4D97-AF65-F5344CB8AC3E}">
        <p14:creationId xmlns:p14="http://schemas.microsoft.com/office/powerpoint/2010/main" val="3666711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Disability Populations</a:t>
            </a:r>
            <a:endParaRPr lang="en-US" dirty="0"/>
          </a:p>
        </p:txBody>
      </p:sp>
      <p:sp>
        <p:nvSpPr>
          <p:cNvPr id="3" name="Content Placeholder 2"/>
          <p:cNvSpPr>
            <a:spLocks noGrp="1"/>
          </p:cNvSpPr>
          <p:nvPr>
            <p:ph idx="1"/>
          </p:nvPr>
        </p:nvSpPr>
        <p:spPr/>
        <p:txBody>
          <a:bodyPr>
            <a:normAutofit/>
          </a:bodyPr>
          <a:lstStyle/>
          <a:p>
            <a:r>
              <a:rPr lang="en-US" dirty="0" smtClean="0"/>
              <a:t>Increased incidence, awareness, integration, and advocacy for individuals with all types of disabilities </a:t>
            </a:r>
            <a:r>
              <a:rPr lang="en-US" sz="3000" dirty="0" smtClean="0"/>
              <a:t>(Smart &amp; Smart, 2006)</a:t>
            </a:r>
          </a:p>
          <a:p>
            <a:r>
              <a:rPr lang="en-US" sz="3000" dirty="0" smtClean="0"/>
              <a:t>A wide variety of individuals with developmental</a:t>
            </a:r>
            <a:r>
              <a:rPr lang="en-US" sz="3000" dirty="0" smtClean="0"/>
              <a:t>, congenital</a:t>
            </a:r>
            <a:r>
              <a:rPr lang="en-US" sz="3000" dirty="0" smtClean="0"/>
              <a:t>, and acquired disabilities served holistically</a:t>
            </a:r>
          </a:p>
          <a:p>
            <a:endParaRPr lang="en-US" sz="3000" dirty="0"/>
          </a:p>
        </p:txBody>
      </p:sp>
    </p:spTree>
    <p:extLst>
      <p:ext uri="{BB962C8B-B14F-4D97-AF65-F5344CB8AC3E}">
        <p14:creationId xmlns:p14="http://schemas.microsoft.com/office/powerpoint/2010/main" val="3243408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Philosophy and Models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Rehabilitation counseling philosophy espouses client self-determination, the value and dignity of all persons, and interdependence over prescriptivism (Maki, 2012).</a:t>
            </a:r>
          </a:p>
          <a:p>
            <a:r>
              <a:rPr lang="en-US" dirty="0" smtClean="0"/>
              <a:t>Rehabilitation counseling evolved from early traditions based on the medical model of disability.</a:t>
            </a:r>
          </a:p>
          <a:p>
            <a:r>
              <a:rPr lang="en-US" dirty="0" smtClean="0"/>
              <a:t>Work is guided by theories of psychology </a:t>
            </a:r>
            <a:r>
              <a:rPr lang="en-US" dirty="0" smtClean="0"/>
              <a:t>while concurrently </a:t>
            </a:r>
            <a:r>
              <a:rPr lang="en-US" dirty="0" smtClean="0"/>
              <a:t>considering effects of ecological constructs.</a:t>
            </a:r>
          </a:p>
          <a:p>
            <a:r>
              <a:rPr lang="en-US" dirty="0" smtClean="0"/>
              <a:t>Rehabilitation is solution focused, with evoked change at individual and environmental levels.</a:t>
            </a:r>
            <a:endParaRPr lang="en-US" dirty="0"/>
          </a:p>
        </p:txBody>
      </p:sp>
    </p:spTree>
    <p:extLst>
      <p:ext uri="{BB962C8B-B14F-4D97-AF65-F5344CB8AC3E}">
        <p14:creationId xmlns:p14="http://schemas.microsoft.com/office/powerpoint/2010/main" val="1495098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Philosophy and Models</a:t>
            </a:r>
            <a:endParaRPr lang="en-US" dirty="0"/>
          </a:p>
        </p:txBody>
      </p:sp>
      <p:sp>
        <p:nvSpPr>
          <p:cNvPr id="3" name="Content Placeholder 2"/>
          <p:cNvSpPr>
            <a:spLocks noGrp="1"/>
          </p:cNvSpPr>
          <p:nvPr>
            <p:ph idx="1"/>
          </p:nvPr>
        </p:nvSpPr>
        <p:spPr/>
        <p:txBody>
          <a:bodyPr>
            <a:normAutofit fontScale="92500"/>
          </a:bodyPr>
          <a:lstStyle/>
          <a:p>
            <a:r>
              <a:rPr lang="en-US" dirty="0" err="1" smtClean="0"/>
              <a:t>Hershenson’s</a:t>
            </a:r>
            <a:r>
              <a:rPr lang="en-US" dirty="0" smtClean="0"/>
              <a:t> (1996) model outlines differences between the rehabilitation counseling paradigm and other rehabilitation disciplines.</a:t>
            </a:r>
          </a:p>
          <a:p>
            <a:r>
              <a:rPr lang="en-US" dirty="0" smtClean="0"/>
              <a:t>Focus of rehabilitation counseling: tertiary prevention, which considers the individual and the environment.</a:t>
            </a:r>
          </a:p>
          <a:p>
            <a:r>
              <a:rPr lang="en-US" dirty="0" smtClean="0"/>
              <a:t>The ecological model guides systematic. evaluation of person–environment fit, enlisting client collaboration in the development of a plan.</a:t>
            </a:r>
            <a:endParaRPr lang="en-US" i="1" dirty="0"/>
          </a:p>
        </p:txBody>
      </p:sp>
    </p:spTree>
    <p:extLst>
      <p:ext uri="{BB962C8B-B14F-4D97-AF65-F5344CB8AC3E}">
        <p14:creationId xmlns:p14="http://schemas.microsoft.com/office/powerpoint/2010/main" val="4152491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Philosophy and Models</a:t>
            </a:r>
            <a:endParaRPr lang="en-US" dirty="0"/>
          </a:p>
        </p:txBody>
      </p:sp>
      <p:sp>
        <p:nvSpPr>
          <p:cNvPr id="3" name="Content Placeholder 2"/>
          <p:cNvSpPr>
            <a:spLocks noGrp="1"/>
          </p:cNvSpPr>
          <p:nvPr>
            <p:ph idx="1"/>
          </p:nvPr>
        </p:nvSpPr>
        <p:spPr/>
        <p:txBody>
          <a:bodyPr/>
          <a:lstStyle/>
          <a:p>
            <a:r>
              <a:rPr lang="en-US" dirty="0" smtClean="0"/>
              <a:t>Early scholars envisioned a theoretical framework for rehabilitation counseling integrating the following:</a:t>
            </a:r>
          </a:p>
          <a:p>
            <a:pPr lvl="1"/>
            <a:r>
              <a:rPr lang="en-US" dirty="0" err="1" smtClean="0"/>
              <a:t>Lifes</a:t>
            </a:r>
            <a:r>
              <a:rPr lang="en-US" dirty="0" smtClean="0"/>
              <a:t>-pan developmental orientation</a:t>
            </a:r>
          </a:p>
          <a:p>
            <a:pPr lvl="1"/>
            <a:r>
              <a:rPr lang="en-US" dirty="0" smtClean="0"/>
              <a:t>Trait-factor approach</a:t>
            </a:r>
            <a:endParaRPr lang="en-US" dirty="0"/>
          </a:p>
        </p:txBody>
      </p:sp>
    </p:spTree>
    <p:extLst>
      <p:ext uri="{BB962C8B-B14F-4D97-AF65-F5344CB8AC3E}">
        <p14:creationId xmlns:p14="http://schemas.microsoft.com/office/powerpoint/2010/main" val="3916470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Philosophy and Models</a:t>
            </a:r>
            <a:endParaRPr lang="en-US" dirty="0"/>
          </a:p>
        </p:txBody>
      </p:sp>
      <p:sp>
        <p:nvSpPr>
          <p:cNvPr id="3" name="Content Placeholder 2"/>
          <p:cNvSpPr>
            <a:spLocks noGrp="1"/>
          </p:cNvSpPr>
          <p:nvPr>
            <p:ph idx="1"/>
          </p:nvPr>
        </p:nvSpPr>
        <p:spPr/>
        <p:txBody>
          <a:bodyPr/>
          <a:lstStyle/>
          <a:p>
            <a:pPr marL="0" indent="0">
              <a:buNone/>
            </a:pPr>
            <a:r>
              <a:rPr lang="en-US" dirty="0" smtClean="0"/>
              <a:t>Contemporary ecological model</a:t>
            </a:r>
          </a:p>
          <a:p>
            <a:r>
              <a:rPr lang="en-US" dirty="0" smtClean="0"/>
              <a:t>Four functions of rehabilitation counselor used to facilitate correspondence between individual’s maximum and typical behaviors along with </a:t>
            </a:r>
            <a:r>
              <a:rPr lang="en-US" dirty="0" err="1" smtClean="0"/>
              <a:t>reinforcers</a:t>
            </a:r>
            <a:r>
              <a:rPr lang="en-US" dirty="0" smtClean="0"/>
              <a:t> and demands of the environment</a:t>
            </a:r>
          </a:p>
          <a:p>
            <a:r>
              <a:rPr lang="en-US" dirty="0" smtClean="0"/>
              <a:t>Four functions are: counselor, case manager, advocate, consultant</a:t>
            </a:r>
            <a:endParaRPr lang="en-US" dirty="0"/>
          </a:p>
        </p:txBody>
      </p:sp>
    </p:spTree>
    <p:extLst>
      <p:ext uri="{BB962C8B-B14F-4D97-AF65-F5344CB8AC3E}">
        <p14:creationId xmlns:p14="http://schemas.microsoft.com/office/powerpoint/2010/main" val="2664914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Philosophy and Models</a:t>
            </a:r>
            <a:endParaRPr lang="en-US" dirty="0"/>
          </a:p>
        </p:txBody>
      </p:sp>
      <p:sp>
        <p:nvSpPr>
          <p:cNvPr id="3" name="Content Placeholder 2"/>
          <p:cNvSpPr>
            <a:spLocks noGrp="1"/>
          </p:cNvSpPr>
          <p:nvPr>
            <p:ph idx="1"/>
          </p:nvPr>
        </p:nvSpPr>
        <p:spPr/>
        <p:txBody>
          <a:bodyPr/>
          <a:lstStyle/>
          <a:p>
            <a:r>
              <a:rPr lang="en-US" dirty="0" smtClean="0"/>
              <a:t>The comprehensive framework includes assessments and interventions to address client self-efficacy.</a:t>
            </a:r>
          </a:p>
          <a:p>
            <a:r>
              <a:rPr lang="en-US" dirty="0" smtClean="0"/>
              <a:t>Quality of life ultimately decides the success of any rehabilitation outcome </a:t>
            </a:r>
            <a:r>
              <a:rPr lang="en-US" dirty="0"/>
              <a:t>(Maki, </a:t>
            </a:r>
            <a:r>
              <a:rPr lang="en-US" dirty="0" smtClean="0"/>
              <a:t>2012; </a:t>
            </a:r>
            <a:r>
              <a:rPr lang="en-US" dirty="0" err="1" smtClean="0"/>
              <a:t>Roessler</a:t>
            </a:r>
            <a:r>
              <a:rPr lang="en-US" dirty="0" smtClean="0"/>
              <a:t>, 1990).</a:t>
            </a:r>
            <a:endParaRPr lang="en-US" dirty="0"/>
          </a:p>
        </p:txBody>
      </p:sp>
    </p:spTree>
    <p:extLst>
      <p:ext uri="{BB962C8B-B14F-4D97-AF65-F5344CB8AC3E}">
        <p14:creationId xmlns:p14="http://schemas.microsoft.com/office/powerpoint/2010/main" val="979739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Philosophy and Models</a:t>
            </a:r>
            <a:endParaRPr lang="en-US" dirty="0"/>
          </a:p>
        </p:txBody>
      </p:sp>
      <p:sp>
        <p:nvSpPr>
          <p:cNvPr id="3" name="Content Placeholder 2"/>
          <p:cNvSpPr>
            <a:spLocks noGrp="1"/>
          </p:cNvSpPr>
          <p:nvPr>
            <p:ph idx="1"/>
          </p:nvPr>
        </p:nvSpPr>
        <p:spPr/>
        <p:txBody>
          <a:bodyPr/>
          <a:lstStyle/>
          <a:p>
            <a:r>
              <a:rPr lang="en-US" dirty="0" smtClean="0"/>
              <a:t>World Health Organization’s International Classification of Functioning, Disability, and Health (ICF)</a:t>
            </a:r>
          </a:p>
          <a:p>
            <a:pPr lvl="1"/>
            <a:r>
              <a:rPr lang="en-US" dirty="0" smtClean="0"/>
              <a:t>Provides constructs and common language for consideration of and research into disability relevant factors</a:t>
            </a:r>
          </a:p>
          <a:p>
            <a:pPr lvl="1"/>
            <a:r>
              <a:rPr lang="en-US" dirty="0" smtClean="0"/>
              <a:t>Is biopsychosocial in nature</a:t>
            </a:r>
          </a:p>
        </p:txBody>
      </p:sp>
    </p:spTree>
    <p:extLst>
      <p:ext uri="{BB962C8B-B14F-4D97-AF65-F5344CB8AC3E}">
        <p14:creationId xmlns:p14="http://schemas.microsoft.com/office/powerpoint/2010/main" val="370113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smtClean="0"/>
              <a:t>Research-Based Foundations of Practice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professional practice of rehabilitation counseling has been systematically studied.</a:t>
            </a:r>
          </a:p>
          <a:p>
            <a:r>
              <a:rPr lang="en-US" dirty="0" smtClean="0"/>
              <a:t>Functions, tasks, knowledge, and skills associated with effective practice have been identified through research.</a:t>
            </a:r>
          </a:p>
          <a:p>
            <a:r>
              <a:rPr lang="en-US" dirty="0" smtClean="0"/>
              <a:t>Rehabilitation counselors have been found to have a diverse role requiring many skills.</a:t>
            </a:r>
          </a:p>
          <a:p>
            <a:r>
              <a:rPr lang="en-US" dirty="0" smtClean="0"/>
              <a:t>Their role encompasses the following:</a:t>
            </a:r>
          </a:p>
          <a:p>
            <a:pPr lvl="1"/>
            <a:r>
              <a:rPr lang="en-US" dirty="0" smtClean="0"/>
              <a:t>Assessment, affective counseling, vocational (career) counseling, case management, and job placement</a:t>
            </a:r>
            <a:endParaRPr lang="en-US" dirty="0"/>
          </a:p>
        </p:txBody>
      </p:sp>
    </p:spTree>
    <p:extLst>
      <p:ext uri="{BB962C8B-B14F-4D97-AF65-F5344CB8AC3E}">
        <p14:creationId xmlns:p14="http://schemas.microsoft.com/office/powerpoint/2010/main" val="3442079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smtClean="0"/>
              <a:t>Rehabilitation Counseling Knowledge Domains</a:t>
            </a:r>
            <a:endParaRPr lang="en-US" dirty="0"/>
          </a:p>
        </p:txBody>
      </p:sp>
      <p:sp>
        <p:nvSpPr>
          <p:cNvPr id="4" name="Content Placeholder 3"/>
          <p:cNvSpPr>
            <a:spLocks noGrp="1"/>
          </p:cNvSpPr>
          <p:nvPr>
            <p:ph sz="half" idx="1"/>
          </p:nvPr>
        </p:nvSpPr>
        <p:spPr>
          <a:xfrm>
            <a:off x="381000" y="1600200"/>
            <a:ext cx="4038600" cy="4525963"/>
          </a:xfrm>
        </p:spPr>
        <p:txBody>
          <a:bodyPr>
            <a:normAutofit fontScale="70000" lnSpcReduction="20000"/>
          </a:bodyPr>
          <a:lstStyle/>
          <a:p>
            <a:pPr marL="514350" indent="-514350">
              <a:buFont typeface="+mj-lt"/>
              <a:buAutoNum type="arabicPeriod"/>
            </a:pPr>
            <a:r>
              <a:rPr lang="en-US" dirty="0" smtClean="0"/>
              <a:t>Assessment, Appraisal, and Vocational Evaluation</a:t>
            </a:r>
          </a:p>
          <a:p>
            <a:pPr marL="514350" indent="-514350">
              <a:buFont typeface="+mj-lt"/>
              <a:buAutoNum type="arabicPeriod"/>
            </a:pPr>
            <a:r>
              <a:rPr lang="en-US" dirty="0" smtClean="0"/>
              <a:t>Job Development, Job Placement, and Career and Lifestyle Development</a:t>
            </a:r>
          </a:p>
          <a:p>
            <a:pPr marL="514350" indent="-514350">
              <a:buFont typeface="+mj-lt"/>
              <a:buAutoNum type="arabicPeriod"/>
            </a:pPr>
            <a:r>
              <a:rPr lang="en-US" dirty="0" smtClean="0"/>
              <a:t>Vocational Consultation and Services for Employers</a:t>
            </a:r>
          </a:p>
          <a:p>
            <a:pPr marL="514350" indent="-514350">
              <a:buFont typeface="+mj-lt"/>
              <a:buAutoNum type="arabicPeriod"/>
            </a:pPr>
            <a:r>
              <a:rPr lang="en-US" dirty="0" smtClean="0"/>
              <a:t>Case Management, Professional Roles and Practices, and Utilization of Community Resources</a:t>
            </a:r>
          </a:p>
          <a:p>
            <a:pPr marL="514350" indent="-514350">
              <a:buFont typeface="+mj-lt"/>
              <a:buAutoNum type="arabicPeriod"/>
            </a:pPr>
            <a:r>
              <a:rPr lang="en-US" dirty="0" smtClean="0"/>
              <a:t>Foundations of Counseling, Professional Orientation and Ethical Practice, Theories, </a:t>
            </a:r>
            <a:r>
              <a:rPr lang="en-US" dirty="0" smtClean="0"/>
              <a:t>Social and </a:t>
            </a:r>
            <a:r>
              <a:rPr lang="en-US" dirty="0" smtClean="0"/>
              <a:t>Cultural Issues, and Human Growth and Development</a:t>
            </a:r>
            <a:endParaRPr lang="en-US" dirty="0"/>
          </a:p>
        </p:txBody>
      </p:sp>
      <p:sp>
        <p:nvSpPr>
          <p:cNvPr id="5" name="Content Placeholder 4"/>
          <p:cNvSpPr>
            <a:spLocks noGrp="1"/>
          </p:cNvSpPr>
          <p:nvPr>
            <p:ph sz="half" idx="2"/>
          </p:nvPr>
        </p:nvSpPr>
        <p:spPr/>
        <p:txBody>
          <a:bodyPr>
            <a:normAutofit fontScale="70000" lnSpcReduction="20000"/>
          </a:bodyPr>
          <a:lstStyle/>
          <a:p>
            <a:pPr marL="514350" indent="-514350">
              <a:buFont typeface="+mj-lt"/>
              <a:buAutoNum type="arabicPeriod" startAt="6"/>
            </a:pPr>
            <a:r>
              <a:rPr lang="en-US" dirty="0" smtClean="0"/>
              <a:t>Group and Family Counseling</a:t>
            </a:r>
          </a:p>
          <a:p>
            <a:pPr marL="514350" indent="-514350">
              <a:buFont typeface="+mj-lt"/>
              <a:buAutoNum type="arabicPeriod" startAt="6"/>
            </a:pPr>
            <a:r>
              <a:rPr lang="en-US" dirty="0" smtClean="0"/>
              <a:t>Mental Health Counseling</a:t>
            </a:r>
          </a:p>
          <a:p>
            <a:pPr marL="514350" indent="-514350">
              <a:buFont typeface="+mj-lt"/>
              <a:buAutoNum type="arabicPeriod" startAt="6"/>
            </a:pPr>
            <a:r>
              <a:rPr lang="en-US" dirty="0" smtClean="0"/>
              <a:t>Medical, Functional, and Psychosocial Aspects of Disability</a:t>
            </a:r>
          </a:p>
          <a:p>
            <a:pPr marL="514350" indent="-514350">
              <a:buFont typeface="+mj-lt"/>
              <a:buAutoNum type="arabicPeriod" startAt="6"/>
            </a:pPr>
            <a:r>
              <a:rPr lang="en-US" dirty="0" smtClean="0"/>
              <a:t>Disability Management</a:t>
            </a:r>
          </a:p>
          <a:p>
            <a:pPr marL="514350" indent="-514350">
              <a:buFont typeface="+mj-lt"/>
              <a:buAutoNum type="arabicPeriod" startAt="6"/>
            </a:pPr>
            <a:r>
              <a:rPr lang="en-US" dirty="0" smtClean="0"/>
              <a:t>Research, Program Evaluation, and Evidence-Based Practice</a:t>
            </a:r>
          </a:p>
          <a:p>
            <a:pPr marL="514350" indent="-514350">
              <a:buFont typeface="+mj-lt"/>
              <a:buAutoNum type="arabicPeriod" startAt="6"/>
            </a:pPr>
            <a:endParaRPr lang="en-US" dirty="0"/>
          </a:p>
          <a:p>
            <a:pPr marL="514350" indent="-514350">
              <a:buFont typeface="+mj-lt"/>
              <a:buAutoNum type="arabicPeriod" startAt="6"/>
            </a:pPr>
            <a:endParaRPr lang="en-US" dirty="0" smtClean="0"/>
          </a:p>
          <a:p>
            <a:pPr marL="514350" indent="-514350">
              <a:buFont typeface="+mj-lt"/>
              <a:buAutoNum type="arabicPeriod" startAt="6"/>
            </a:pPr>
            <a:endParaRPr lang="en-US" dirty="0"/>
          </a:p>
          <a:p>
            <a:pPr marL="514350" indent="-514350">
              <a:buFont typeface="+mj-lt"/>
              <a:buAutoNum type="arabicPeriod" startAt="6"/>
            </a:pPr>
            <a:endParaRPr lang="en-US" dirty="0" smtClean="0"/>
          </a:p>
          <a:p>
            <a:pPr marL="514350" indent="-514350">
              <a:buFont typeface="+mj-lt"/>
              <a:buAutoNum type="arabicPeriod" startAt="6"/>
            </a:pPr>
            <a:endParaRPr lang="en-US" dirty="0"/>
          </a:p>
          <a:p>
            <a:pPr marL="0" indent="0" algn="r">
              <a:buNone/>
            </a:pPr>
            <a:r>
              <a:rPr lang="en-US" dirty="0" smtClean="0"/>
              <a:t>(Leahy, Chan, Sung &amp; Kim, 2013)</a:t>
            </a:r>
            <a:endParaRPr lang="en-US" dirty="0"/>
          </a:p>
        </p:txBody>
      </p:sp>
    </p:spTree>
    <p:extLst>
      <p:ext uri="{BB962C8B-B14F-4D97-AF65-F5344CB8AC3E}">
        <p14:creationId xmlns:p14="http://schemas.microsoft.com/office/powerpoint/2010/main" val="3599285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Learning Objectives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Upon completing this chapter and reviewing key concepts, you will be able </a:t>
            </a:r>
            <a:r>
              <a:rPr lang="en-US" dirty="0" smtClean="0"/>
              <a:t>to</a:t>
            </a:r>
            <a:endParaRPr lang="en-US" dirty="0"/>
          </a:p>
          <a:p>
            <a:pPr lvl="0"/>
            <a:r>
              <a:rPr lang="en-US" dirty="0"/>
              <a:t>Explain the philosophy of rehabilitation counseling as it pertains to individuals with </a:t>
            </a:r>
            <a:r>
              <a:rPr lang="en-US" dirty="0" smtClean="0"/>
              <a:t>disabilities</a:t>
            </a:r>
            <a:endParaRPr lang="en-US" dirty="0"/>
          </a:p>
          <a:p>
            <a:pPr lvl="0"/>
            <a:r>
              <a:rPr lang="en-US" dirty="0"/>
              <a:t>Explain the empirically validated knowledge and skill requirements for professional </a:t>
            </a:r>
            <a:r>
              <a:rPr lang="en-US" dirty="0" smtClean="0"/>
              <a:t>practice</a:t>
            </a:r>
            <a:endParaRPr lang="en-US" dirty="0"/>
          </a:p>
          <a:p>
            <a:pPr lvl="0"/>
            <a:r>
              <a:rPr lang="en-US" dirty="0"/>
              <a:t>Compare and contrast the practice of rehabilitation counseling with other counseling </a:t>
            </a:r>
            <a:r>
              <a:rPr lang="en-US" dirty="0" smtClean="0"/>
              <a:t>specialties</a:t>
            </a:r>
            <a:endParaRPr lang="en-US" dirty="0"/>
          </a:p>
          <a:p>
            <a:pPr lvl="0"/>
            <a:r>
              <a:rPr lang="en-US" dirty="0"/>
              <a:t>Elaborate on both traditional and emergent practice settings specific to rehabilitation </a:t>
            </a:r>
            <a:r>
              <a:rPr lang="en-US" dirty="0" smtClean="0"/>
              <a:t>counseling</a:t>
            </a:r>
            <a:endParaRPr lang="en-US" dirty="0"/>
          </a:p>
          <a:p>
            <a:pPr lvl="0"/>
            <a:r>
              <a:rPr lang="en-US" dirty="0"/>
              <a:t>Recognize professional associations affiliated with the practice of rehabilitation </a:t>
            </a:r>
            <a:r>
              <a:rPr lang="en-US" dirty="0" smtClean="0"/>
              <a:t>counseling</a:t>
            </a:r>
            <a:endParaRPr lang="en-US" dirty="0"/>
          </a:p>
          <a:p>
            <a:endParaRPr lang="en-US" dirty="0"/>
          </a:p>
        </p:txBody>
      </p:sp>
    </p:spTree>
    <p:extLst>
      <p:ext uri="{BB962C8B-B14F-4D97-AF65-F5344CB8AC3E}">
        <p14:creationId xmlns:p14="http://schemas.microsoft.com/office/powerpoint/2010/main" val="12966567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Knowledge Translation</a:t>
            </a:r>
            <a:endParaRPr lang="en-US" dirty="0"/>
          </a:p>
        </p:txBody>
      </p:sp>
      <p:sp>
        <p:nvSpPr>
          <p:cNvPr id="6" name="Content Placeholder 5"/>
          <p:cNvSpPr>
            <a:spLocks noGrp="1"/>
          </p:cNvSpPr>
          <p:nvPr>
            <p:ph idx="1"/>
          </p:nvPr>
        </p:nvSpPr>
        <p:spPr/>
        <p:txBody>
          <a:bodyPr>
            <a:normAutofit fontScale="92500" lnSpcReduction="20000"/>
          </a:bodyPr>
          <a:lstStyle/>
          <a:p>
            <a:r>
              <a:rPr lang="en-US" dirty="0" smtClean="0"/>
              <a:t>Empirically derived descriptions of role, function, and required knowledge and skill competencies have assisted the discipline in the following ways:</a:t>
            </a:r>
          </a:p>
          <a:p>
            <a:pPr lvl="1"/>
            <a:r>
              <a:rPr lang="en-US" dirty="0" smtClean="0"/>
              <a:t>Helped to define professional identity and the uniqueness of the rehabilitation counseling discipline</a:t>
            </a:r>
          </a:p>
          <a:p>
            <a:pPr lvl="1"/>
            <a:r>
              <a:rPr lang="en-US" dirty="0" smtClean="0"/>
              <a:t>Supported the development of preservice educational curricula</a:t>
            </a:r>
          </a:p>
          <a:p>
            <a:pPr lvl="1"/>
            <a:r>
              <a:rPr lang="en-US" dirty="0" smtClean="0"/>
              <a:t>Contributed to the field’s leadership role in accreditation and certification development</a:t>
            </a:r>
          </a:p>
          <a:p>
            <a:pPr lvl="1"/>
            <a:r>
              <a:rPr lang="en-US" dirty="0" smtClean="0"/>
              <a:t>Helped to identify common ground within the profession of counseling in general and the uniqueness of rehabilitation counseling</a:t>
            </a:r>
            <a:endParaRPr lang="en-US" dirty="0"/>
          </a:p>
        </p:txBody>
      </p:sp>
    </p:spTree>
    <p:extLst>
      <p:ext uri="{BB962C8B-B14F-4D97-AF65-F5344CB8AC3E}">
        <p14:creationId xmlns:p14="http://schemas.microsoft.com/office/powerpoint/2010/main" val="1214154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Phases of Rehabilitation</a:t>
            </a:r>
            <a:endParaRPr lang="en-US" dirty="0"/>
          </a:p>
        </p:txBody>
      </p:sp>
      <p:sp>
        <p:nvSpPr>
          <p:cNvPr id="3" name="Content Placeholder 2"/>
          <p:cNvSpPr>
            <a:spLocks noGrp="1"/>
          </p:cNvSpPr>
          <p:nvPr>
            <p:ph idx="1"/>
          </p:nvPr>
        </p:nvSpPr>
        <p:spPr/>
        <p:txBody>
          <a:bodyPr/>
          <a:lstStyle/>
          <a:p>
            <a:pPr marL="0" indent="0">
              <a:buNone/>
            </a:pPr>
            <a:r>
              <a:rPr lang="en-US" dirty="0" smtClean="0"/>
              <a:t>Four phases of the general sequence of service</a:t>
            </a:r>
          </a:p>
          <a:p>
            <a:pPr marL="971550" lvl="1" indent="-514350">
              <a:buFont typeface="+mj-lt"/>
              <a:buAutoNum type="arabicPeriod"/>
            </a:pPr>
            <a:r>
              <a:rPr lang="en-US" dirty="0" smtClean="0"/>
              <a:t>Intake</a:t>
            </a:r>
          </a:p>
          <a:p>
            <a:pPr marL="971550" lvl="1" indent="-514350">
              <a:buFont typeface="+mj-lt"/>
              <a:buAutoNum type="arabicPeriod"/>
            </a:pPr>
            <a:r>
              <a:rPr lang="en-US" dirty="0" smtClean="0"/>
              <a:t>Assessment</a:t>
            </a:r>
          </a:p>
          <a:p>
            <a:pPr marL="971550" lvl="1" indent="-514350">
              <a:buFont typeface="+mj-lt"/>
              <a:buAutoNum type="arabicPeriod"/>
            </a:pPr>
            <a:r>
              <a:rPr lang="en-US" dirty="0" smtClean="0"/>
              <a:t>Service</a:t>
            </a:r>
          </a:p>
          <a:p>
            <a:pPr marL="971550" lvl="1" indent="-514350">
              <a:buFont typeface="+mj-lt"/>
              <a:buAutoNum type="arabicPeriod"/>
            </a:pPr>
            <a:r>
              <a:rPr lang="en-US" dirty="0" smtClean="0"/>
              <a:t>Outcome</a:t>
            </a:r>
          </a:p>
          <a:p>
            <a:pPr marL="457200" lvl="1" indent="0">
              <a:buNone/>
            </a:pPr>
            <a:endParaRPr lang="en-US" dirty="0"/>
          </a:p>
        </p:txBody>
      </p:sp>
    </p:spTree>
    <p:extLst>
      <p:ext uri="{BB962C8B-B14F-4D97-AF65-F5344CB8AC3E}">
        <p14:creationId xmlns:p14="http://schemas.microsoft.com/office/powerpoint/2010/main" val="534344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Evidence-Based Practices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recent years there has been movement toward concepts of evidenced-based practice and knowledge translation efforts</a:t>
            </a:r>
          </a:p>
          <a:p>
            <a:r>
              <a:rPr lang="en-US" dirty="0" smtClean="0"/>
              <a:t>Initiatives have focused attention on the use of research findings to inform practice, clinical decision making, policy, and organization improvement in serving people with disabilities (Leahy &amp; </a:t>
            </a:r>
            <a:r>
              <a:rPr lang="en-US" dirty="0" err="1" smtClean="0"/>
              <a:t>Arokiasamy</a:t>
            </a:r>
            <a:r>
              <a:rPr lang="en-US" dirty="0" smtClean="0"/>
              <a:t>, 2010)</a:t>
            </a:r>
          </a:p>
          <a:p>
            <a:r>
              <a:rPr lang="en-US" dirty="0" smtClean="0"/>
              <a:t>Theory-driven or model-driven research is important to inform best practices, especially for populations with the poorest rehabilitation outcomes (Chan, Cardoso, &amp; Chronister, 2009)</a:t>
            </a:r>
            <a:endParaRPr lang="en-US" dirty="0"/>
          </a:p>
        </p:txBody>
      </p:sp>
    </p:spTree>
    <p:extLst>
      <p:ext uri="{BB962C8B-B14F-4D97-AF65-F5344CB8AC3E}">
        <p14:creationId xmlns:p14="http://schemas.microsoft.com/office/powerpoint/2010/main" val="22824809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Scope-of-Practice Statement</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“Rehabilitation </a:t>
            </a:r>
            <a:r>
              <a:rPr lang="en-US" dirty="0"/>
              <a:t>counseling is a systematic process which assists persons with psychosocial, mental, developmental, cognitive, and emotional disabilities to achieve their personal, career, and independent living goals in the most integrated setting possibility through the application of the counseling process</a:t>
            </a:r>
            <a:r>
              <a:rPr lang="en-US" dirty="0" smtClean="0"/>
              <a:t>. The </a:t>
            </a:r>
            <a:r>
              <a:rPr lang="en-US" dirty="0"/>
              <a:t>counseling process involves communication, goal setting, and beneficial growth or change through self-advocacy, psychological, vocational, social, and behavioral interventions</a:t>
            </a:r>
            <a:r>
              <a:rPr lang="en-US" dirty="0" smtClean="0"/>
              <a:t>.” </a:t>
            </a:r>
          </a:p>
          <a:p>
            <a:pPr marL="0" indent="0" algn="r">
              <a:buNone/>
            </a:pPr>
            <a:r>
              <a:rPr lang="en-US" sz="2200" dirty="0" smtClean="0"/>
              <a:t>(Commission on Rehabilitation Counselor Certification, 2016)</a:t>
            </a:r>
            <a:endParaRPr lang="en-US" sz="2200" dirty="0"/>
          </a:p>
        </p:txBody>
      </p:sp>
    </p:spTree>
    <p:extLst>
      <p:ext uri="{BB962C8B-B14F-4D97-AF65-F5344CB8AC3E}">
        <p14:creationId xmlns:p14="http://schemas.microsoft.com/office/powerpoint/2010/main" val="30628670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Work Settings</a:t>
            </a:r>
            <a:endParaRPr lang="en-US" dirty="0"/>
          </a:p>
        </p:txBody>
      </p:sp>
      <p:sp>
        <p:nvSpPr>
          <p:cNvPr id="3" name="Content Placeholder 2"/>
          <p:cNvSpPr>
            <a:spLocks noGrp="1"/>
          </p:cNvSpPr>
          <p:nvPr>
            <p:ph idx="1"/>
          </p:nvPr>
        </p:nvSpPr>
        <p:spPr/>
        <p:txBody>
          <a:bodyPr/>
          <a:lstStyle/>
          <a:p>
            <a:r>
              <a:rPr lang="en-US" dirty="0" smtClean="0"/>
              <a:t>State/Federal (Public Vocational Rehabilitation Program)</a:t>
            </a:r>
          </a:p>
          <a:p>
            <a:pPr lvl="1"/>
            <a:r>
              <a:rPr lang="en-US" dirty="0" smtClean="0"/>
              <a:t>Oldest and most traditional practice setting</a:t>
            </a:r>
          </a:p>
          <a:p>
            <a:pPr lvl="1"/>
            <a:r>
              <a:rPr lang="en-US" dirty="0" smtClean="0"/>
              <a:t>Eligibility based</a:t>
            </a:r>
          </a:p>
          <a:p>
            <a:pPr lvl="1"/>
            <a:r>
              <a:rPr lang="en-US" dirty="0" smtClean="0"/>
              <a:t>Includes veterans rehabilitation services</a:t>
            </a:r>
            <a:endParaRPr lang="en-US" dirty="0"/>
          </a:p>
        </p:txBody>
      </p:sp>
    </p:spTree>
    <p:extLst>
      <p:ext uri="{BB962C8B-B14F-4D97-AF65-F5344CB8AC3E}">
        <p14:creationId xmlns:p14="http://schemas.microsoft.com/office/powerpoint/2010/main" val="41414484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Work Settings</a:t>
            </a:r>
            <a:endParaRPr lang="en-US" dirty="0"/>
          </a:p>
        </p:txBody>
      </p:sp>
      <p:sp>
        <p:nvSpPr>
          <p:cNvPr id="3" name="Content Placeholder 2"/>
          <p:cNvSpPr>
            <a:spLocks noGrp="1"/>
          </p:cNvSpPr>
          <p:nvPr>
            <p:ph idx="1"/>
          </p:nvPr>
        </p:nvSpPr>
        <p:spPr/>
        <p:txBody>
          <a:bodyPr/>
          <a:lstStyle/>
          <a:p>
            <a:r>
              <a:rPr lang="en-US" dirty="0" smtClean="0"/>
              <a:t>Private for Profit</a:t>
            </a:r>
          </a:p>
          <a:p>
            <a:pPr lvl="1"/>
            <a:r>
              <a:rPr lang="en-US" dirty="0" smtClean="0"/>
              <a:t>Rapidly growing practice setting</a:t>
            </a:r>
          </a:p>
          <a:p>
            <a:pPr lvl="1"/>
            <a:r>
              <a:rPr lang="en-US" dirty="0" smtClean="0"/>
              <a:t>Operates on fee-for-service model</a:t>
            </a:r>
          </a:p>
          <a:p>
            <a:pPr lvl="1"/>
            <a:r>
              <a:rPr lang="en-US" dirty="0" smtClean="0"/>
              <a:t>Examples of specific settings</a:t>
            </a:r>
          </a:p>
          <a:p>
            <a:pPr lvl="2"/>
            <a:r>
              <a:rPr lang="en-US" dirty="0" smtClean="0"/>
              <a:t>Vocational planning</a:t>
            </a:r>
          </a:p>
          <a:p>
            <a:pPr lvl="2"/>
            <a:r>
              <a:rPr lang="en-US" dirty="0" smtClean="0"/>
              <a:t>Disability consultation</a:t>
            </a:r>
          </a:p>
          <a:p>
            <a:pPr lvl="2"/>
            <a:r>
              <a:rPr lang="en-US" dirty="0" smtClean="0"/>
              <a:t>Forensic expert witness testimony </a:t>
            </a:r>
          </a:p>
          <a:p>
            <a:pPr lvl="2"/>
            <a:r>
              <a:rPr lang="en-US" dirty="0" smtClean="0"/>
              <a:t>Life care planning</a:t>
            </a:r>
            <a:endParaRPr lang="en-US" dirty="0"/>
          </a:p>
        </p:txBody>
      </p:sp>
    </p:spTree>
    <p:extLst>
      <p:ext uri="{BB962C8B-B14F-4D97-AF65-F5344CB8AC3E}">
        <p14:creationId xmlns:p14="http://schemas.microsoft.com/office/powerpoint/2010/main" val="15358733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Work Settings</a:t>
            </a:r>
            <a:endParaRPr lang="en-US" dirty="0"/>
          </a:p>
        </p:txBody>
      </p:sp>
      <p:sp>
        <p:nvSpPr>
          <p:cNvPr id="3" name="Content Placeholder 2"/>
          <p:cNvSpPr>
            <a:spLocks noGrp="1"/>
          </p:cNvSpPr>
          <p:nvPr>
            <p:ph idx="1"/>
          </p:nvPr>
        </p:nvSpPr>
        <p:spPr/>
        <p:txBody>
          <a:bodyPr/>
          <a:lstStyle/>
          <a:p>
            <a:r>
              <a:rPr lang="en-US" dirty="0" smtClean="0"/>
              <a:t>Private not for profit</a:t>
            </a:r>
          </a:p>
          <a:p>
            <a:pPr lvl="1"/>
            <a:r>
              <a:rPr lang="en-US" dirty="0" smtClean="0"/>
              <a:t>Community rehabilitation programs (CRPs)</a:t>
            </a:r>
          </a:p>
          <a:p>
            <a:pPr lvl="1"/>
            <a:r>
              <a:rPr lang="en-US" dirty="0" smtClean="0"/>
              <a:t>University disability resource centers</a:t>
            </a:r>
          </a:p>
          <a:p>
            <a:pPr lvl="1"/>
            <a:r>
              <a:rPr lang="en-US" dirty="0" smtClean="0"/>
              <a:t>Independent living centers</a:t>
            </a:r>
          </a:p>
          <a:p>
            <a:pPr lvl="1"/>
            <a:r>
              <a:rPr lang="en-US" dirty="0" smtClean="0"/>
              <a:t>Community-based rehabilitation programs</a:t>
            </a:r>
            <a:endParaRPr lang="en-US" dirty="0"/>
          </a:p>
        </p:txBody>
      </p:sp>
    </p:spTree>
    <p:extLst>
      <p:ext uri="{BB962C8B-B14F-4D97-AF65-F5344CB8AC3E}">
        <p14:creationId xmlns:p14="http://schemas.microsoft.com/office/powerpoint/2010/main" val="30077362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Work Settings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Psychiatric Rehabilitation</a:t>
            </a:r>
          </a:p>
          <a:p>
            <a:pPr lvl="1"/>
            <a:r>
              <a:rPr lang="en-US" dirty="0" smtClean="0"/>
              <a:t>William Anthony – a pioneer in the field who developed the Boston model</a:t>
            </a:r>
          </a:p>
          <a:p>
            <a:pPr lvl="1"/>
            <a:r>
              <a:rPr lang="en-US" dirty="0" smtClean="0"/>
              <a:t>Evidence-based practices</a:t>
            </a:r>
          </a:p>
          <a:p>
            <a:pPr lvl="2"/>
            <a:r>
              <a:rPr lang="en-US" dirty="0" smtClean="0"/>
              <a:t>Supported employment, integrated dual disorders. treatment, family psychoeducation, illness management and recovery, medication management.</a:t>
            </a:r>
          </a:p>
          <a:p>
            <a:pPr lvl="1"/>
            <a:r>
              <a:rPr lang="en-US" dirty="0" smtClean="0"/>
              <a:t>World Health Organization estimates that mental illness is the leading cause of disability in developed countries.</a:t>
            </a:r>
          </a:p>
          <a:p>
            <a:pPr lvl="1"/>
            <a:r>
              <a:rPr lang="en-US" dirty="0" smtClean="0"/>
              <a:t>The Barden-</a:t>
            </a:r>
            <a:r>
              <a:rPr lang="en-US" dirty="0" err="1" smtClean="0"/>
              <a:t>LaFollette</a:t>
            </a:r>
            <a:r>
              <a:rPr lang="en-US" dirty="0" smtClean="0"/>
              <a:t> Act (1943) expanded state vocational rehabilitation programs to persons with cognitive impairment and mental illness.</a:t>
            </a:r>
            <a:endParaRPr lang="en-US" dirty="0"/>
          </a:p>
        </p:txBody>
      </p:sp>
    </p:spTree>
    <p:extLst>
      <p:ext uri="{BB962C8B-B14F-4D97-AF65-F5344CB8AC3E}">
        <p14:creationId xmlns:p14="http://schemas.microsoft.com/office/powerpoint/2010/main" val="34079698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Work Settings</a:t>
            </a:r>
            <a:endParaRPr lang="en-US" dirty="0"/>
          </a:p>
        </p:txBody>
      </p:sp>
      <p:sp>
        <p:nvSpPr>
          <p:cNvPr id="3" name="Content Placeholder 2"/>
          <p:cNvSpPr>
            <a:spLocks noGrp="1"/>
          </p:cNvSpPr>
          <p:nvPr>
            <p:ph idx="1"/>
          </p:nvPr>
        </p:nvSpPr>
        <p:spPr/>
        <p:txBody>
          <a:bodyPr/>
          <a:lstStyle/>
          <a:p>
            <a:r>
              <a:rPr lang="en-US" dirty="0" smtClean="0"/>
              <a:t>Psychiatric Rehabilitation </a:t>
            </a:r>
          </a:p>
          <a:p>
            <a:pPr lvl="1"/>
            <a:r>
              <a:rPr lang="en-US" dirty="0" smtClean="0"/>
              <a:t>Influential events</a:t>
            </a:r>
          </a:p>
          <a:p>
            <a:pPr lvl="2"/>
            <a:r>
              <a:rPr lang="en-US" dirty="0" smtClean="0"/>
              <a:t>The Barden-</a:t>
            </a:r>
            <a:r>
              <a:rPr lang="en-US" dirty="0" err="1" smtClean="0"/>
              <a:t>LaFollette</a:t>
            </a:r>
            <a:r>
              <a:rPr lang="en-US" dirty="0" smtClean="0"/>
              <a:t> Act (1943)</a:t>
            </a:r>
          </a:p>
          <a:p>
            <a:pPr lvl="2"/>
            <a:r>
              <a:rPr lang="en-US" dirty="0" smtClean="0"/>
              <a:t>Deinstitutionalization of individuals with severe and persistent mental illness (1970s)</a:t>
            </a:r>
          </a:p>
          <a:p>
            <a:pPr lvl="1"/>
            <a:r>
              <a:rPr lang="en-US" dirty="0" smtClean="0"/>
              <a:t>Rehabilitation counselors also regularly serve clients with mental health problems that are co-occurring with other disability types (Chan, </a:t>
            </a:r>
            <a:r>
              <a:rPr lang="en-US" dirty="0" err="1" smtClean="0"/>
              <a:t>Berven</a:t>
            </a:r>
            <a:r>
              <a:rPr lang="en-US" dirty="0" smtClean="0"/>
              <a:t>, &amp; Thomas, 2015).</a:t>
            </a:r>
          </a:p>
        </p:txBody>
      </p:sp>
    </p:spTree>
    <p:extLst>
      <p:ext uri="{BB962C8B-B14F-4D97-AF65-F5344CB8AC3E}">
        <p14:creationId xmlns:p14="http://schemas.microsoft.com/office/powerpoint/2010/main" val="32776172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Transition Youth</a:t>
            </a:r>
            <a:endParaRPr lang="en-US" dirty="0"/>
          </a:p>
        </p:txBody>
      </p:sp>
      <p:sp>
        <p:nvSpPr>
          <p:cNvPr id="3" name="Content Placeholder 2"/>
          <p:cNvSpPr>
            <a:spLocks noGrp="1"/>
          </p:cNvSpPr>
          <p:nvPr>
            <p:ph idx="1"/>
          </p:nvPr>
        </p:nvSpPr>
        <p:spPr/>
        <p:txBody>
          <a:bodyPr>
            <a:normAutofit lnSpcReduction="10000"/>
          </a:bodyPr>
          <a:lstStyle/>
          <a:p>
            <a:r>
              <a:rPr lang="en-US" dirty="0" smtClean="0"/>
              <a:t>Individuals with Disabilities Act (IDEA) of 1990</a:t>
            </a:r>
          </a:p>
          <a:p>
            <a:pPr lvl="1"/>
            <a:r>
              <a:rPr lang="en-US" dirty="0" smtClean="0"/>
              <a:t>Outlines rehabilitation counseling as it applies to students with disabilities</a:t>
            </a:r>
          </a:p>
          <a:p>
            <a:pPr lvl="1"/>
            <a:r>
              <a:rPr lang="en-US" dirty="0" smtClean="0"/>
              <a:t>Implications include increased need for collaborative efforts between rehabilitation counselors, family members, and other professionals in order to maximize educational and eventual employment outcomes for students with disabilities (</a:t>
            </a:r>
            <a:r>
              <a:rPr lang="en-US" dirty="0" err="1" smtClean="0"/>
              <a:t>Plotner</a:t>
            </a:r>
            <a:r>
              <a:rPr lang="en-US" dirty="0" smtClean="0"/>
              <a:t>, Trach, </a:t>
            </a:r>
            <a:r>
              <a:rPr lang="en-US" dirty="0" err="1" smtClean="0"/>
              <a:t>Oertle</a:t>
            </a:r>
            <a:r>
              <a:rPr lang="en-US" dirty="0" smtClean="0"/>
              <a:t>, &amp; Fleming, 2014)</a:t>
            </a:r>
          </a:p>
        </p:txBody>
      </p:sp>
    </p:spTree>
    <p:extLst>
      <p:ext uri="{BB962C8B-B14F-4D97-AF65-F5344CB8AC3E}">
        <p14:creationId xmlns:p14="http://schemas.microsoft.com/office/powerpoint/2010/main" val="4128249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History and Development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Rehabilitation counseling has a long and storied history as one of the first specialty areas around which the larger field of counseling later coalesced.</a:t>
            </a:r>
          </a:p>
          <a:p>
            <a:r>
              <a:rPr lang="en-US" dirty="0" smtClean="0"/>
              <a:t>In the early years service providers were typically volunteers with little or no specialized training.</a:t>
            </a:r>
          </a:p>
          <a:p>
            <a:r>
              <a:rPr lang="en-US" dirty="0" smtClean="0"/>
              <a:t>Frank Parsons’s early career development model and Clifford </a:t>
            </a:r>
            <a:r>
              <a:rPr lang="en-US" dirty="0" err="1" smtClean="0"/>
              <a:t>Beers’s</a:t>
            </a:r>
            <a:r>
              <a:rPr lang="en-US" dirty="0" smtClean="0"/>
              <a:t> advocacy for persons with disabilities were influential in the foundational work within the profession.</a:t>
            </a:r>
            <a:endParaRPr lang="en-US" dirty="0"/>
          </a:p>
        </p:txBody>
      </p:sp>
    </p:spTree>
    <p:extLst>
      <p:ext uri="{BB962C8B-B14F-4D97-AF65-F5344CB8AC3E}">
        <p14:creationId xmlns:p14="http://schemas.microsoft.com/office/powerpoint/2010/main" val="29823308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Assistive Technology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Assistive Technology Act Amendments of 2004 defines AT as “any item, piece of equipment, or product system…that is used to increase, maintain, or improve functional capabilities of individuals with disabilities” (§303.13b).</a:t>
            </a:r>
          </a:p>
          <a:p>
            <a:r>
              <a:rPr lang="en-US" dirty="0" smtClean="0"/>
              <a:t>AT aligns well with the rehabilitation philosophy and ecological model of rehabilitation counseling.</a:t>
            </a:r>
          </a:p>
          <a:p>
            <a:r>
              <a:rPr lang="en-US" dirty="0" smtClean="0"/>
              <a:t>AT is considered an essential tool of rehabilitation professionals, which sets the profession apart from other professional counseling specialties.</a:t>
            </a:r>
            <a:endParaRPr lang="en-US" dirty="0"/>
          </a:p>
        </p:txBody>
      </p:sp>
    </p:spTree>
    <p:extLst>
      <p:ext uri="{BB962C8B-B14F-4D97-AF65-F5344CB8AC3E}">
        <p14:creationId xmlns:p14="http://schemas.microsoft.com/office/powerpoint/2010/main" val="7994116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smtClean="0"/>
              <a:t>New Chapter in CACREP Accreditation</a:t>
            </a:r>
            <a:endParaRPr lang="en-US" dirty="0"/>
          </a:p>
        </p:txBody>
      </p:sp>
      <p:sp>
        <p:nvSpPr>
          <p:cNvPr id="3" name="Content Placeholder 2"/>
          <p:cNvSpPr>
            <a:spLocks noGrp="1"/>
          </p:cNvSpPr>
          <p:nvPr>
            <p:ph idx="1"/>
          </p:nvPr>
        </p:nvSpPr>
        <p:spPr/>
        <p:txBody>
          <a:bodyPr>
            <a:normAutofit lnSpcReduction="10000"/>
          </a:bodyPr>
          <a:lstStyle/>
          <a:p>
            <a:r>
              <a:rPr lang="en-US" dirty="0" smtClean="0"/>
              <a:t>CACREP added clinical rehabilitation counseling as an accreditation program area.</a:t>
            </a:r>
          </a:p>
          <a:p>
            <a:r>
              <a:rPr lang="en-US" dirty="0" smtClean="0"/>
              <a:t>As educational standards are further refined through the CACREP/CORE merger, traditional rehabilitation counseling program areas within CACREP will be provided.</a:t>
            </a:r>
          </a:p>
          <a:p>
            <a:r>
              <a:rPr lang="en-US" dirty="0" smtClean="0"/>
              <a:t>As part of the merger, CACREP will infuse disability knowledge and awareness across all counseling specialties.</a:t>
            </a:r>
            <a:endParaRPr lang="en-US" dirty="0"/>
          </a:p>
        </p:txBody>
      </p:sp>
    </p:spTree>
    <p:extLst>
      <p:ext uri="{BB962C8B-B14F-4D97-AF65-F5344CB8AC3E}">
        <p14:creationId xmlns:p14="http://schemas.microsoft.com/office/powerpoint/2010/main" val="19426017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dirty="0" smtClean="0"/>
              <a:t>Significant growth and development of rehabilitation counseling specialty within the past few decades</a:t>
            </a:r>
          </a:p>
          <a:p>
            <a:r>
              <a:rPr lang="en-US" dirty="0" smtClean="0"/>
              <a:t>Bright employment outlook</a:t>
            </a:r>
          </a:p>
          <a:p>
            <a:r>
              <a:rPr lang="en-US" dirty="0" smtClean="0"/>
              <a:t>Social and emotional rewards</a:t>
            </a:r>
          </a:p>
          <a:p>
            <a:r>
              <a:rPr lang="en-US" dirty="0" smtClean="0"/>
              <a:t>Continued leadership in promoting holistic well-being</a:t>
            </a:r>
            <a:r>
              <a:rPr lang="en-US" dirty="0"/>
              <a:t> </a:t>
            </a:r>
            <a:r>
              <a:rPr lang="en-US" dirty="0" smtClean="0"/>
              <a:t>and advancing social justice, advocacy, and empowerment for persons with disabilities within </a:t>
            </a:r>
            <a:r>
              <a:rPr lang="en-US" smtClean="0"/>
              <a:t>varied contexts</a:t>
            </a:r>
            <a:endParaRPr lang="en-US" dirty="0"/>
          </a:p>
        </p:txBody>
      </p:sp>
    </p:spTree>
    <p:extLst>
      <p:ext uri="{BB962C8B-B14F-4D97-AF65-F5344CB8AC3E}">
        <p14:creationId xmlns:p14="http://schemas.microsoft.com/office/powerpoint/2010/main" val="679223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History and Development</a:t>
            </a:r>
            <a:endParaRPr lang="en-US" dirty="0"/>
          </a:p>
        </p:txBody>
      </p:sp>
      <p:sp>
        <p:nvSpPr>
          <p:cNvPr id="3" name="Content Placeholder 2"/>
          <p:cNvSpPr>
            <a:spLocks noGrp="1"/>
          </p:cNvSpPr>
          <p:nvPr>
            <p:ph idx="1"/>
          </p:nvPr>
        </p:nvSpPr>
        <p:spPr/>
        <p:txBody>
          <a:bodyPr/>
          <a:lstStyle/>
          <a:p>
            <a:r>
              <a:rPr lang="en-US" dirty="0" smtClean="0"/>
              <a:t>Key legislation paved the way for formalization and professionalization of rehabilitation counseling practice.</a:t>
            </a:r>
          </a:p>
          <a:p>
            <a:pPr lvl="1"/>
            <a:r>
              <a:rPr lang="en-US" dirty="0" smtClean="0"/>
              <a:t>Veterans Rehabilitation Act (1918)</a:t>
            </a:r>
          </a:p>
          <a:p>
            <a:pPr lvl="1"/>
            <a:r>
              <a:rPr lang="en-US" dirty="0" smtClean="0"/>
              <a:t>Civilian Rehabilitation Act (1920)</a:t>
            </a:r>
          </a:p>
          <a:p>
            <a:pPr lvl="1"/>
            <a:r>
              <a:rPr lang="en-US" dirty="0" smtClean="0"/>
              <a:t>Social Security Act (1935)</a:t>
            </a:r>
          </a:p>
          <a:p>
            <a:pPr lvl="1"/>
            <a:r>
              <a:rPr lang="en-US" dirty="0" smtClean="0"/>
              <a:t>Vocational Rehabilitation Act Amendments of 1943</a:t>
            </a:r>
          </a:p>
          <a:p>
            <a:pPr lvl="1"/>
            <a:endParaRPr lang="en-US" dirty="0"/>
          </a:p>
        </p:txBody>
      </p:sp>
    </p:spTree>
    <p:extLst>
      <p:ext uri="{BB962C8B-B14F-4D97-AF65-F5344CB8AC3E}">
        <p14:creationId xmlns:p14="http://schemas.microsoft.com/office/powerpoint/2010/main" val="3554066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Accreditation and Certification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1940s – first three rehabilitation counseling educational programs established</a:t>
            </a:r>
            <a:endParaRPr lang="en-US" dirty="0"/>
          </a:p>
          <a:p>
            <a:r>
              <a:rPr lang="en-US" dirty="0" smtClean="0"/>
              <a:t>1954 </a:t>
            </a:r>
            <a:r>
              <a:rPr lang="en-US" dirty="0"/>
              <a:t>– </a:t>
            </a:r>
            <a:r>
              <a:rPr lang="en-US" dirty="0" smtClean="0"/>
              <a:t>Vocational Rehabilitation Act Amendments appropriated training funds</a:t>
            </a:r>
          </a:p>
          <a:p>
            <a:r>
              <a:rPr lang="en-US" dirty="0" smtClean="0"/>
              <a:t>1972 </a:t>
            </a:r>
            <a:r>
              <a:rPr lang="en-US" dirty="0"/>
              <a:t>– </a:t>
            </a:r>
            <a:r>
              <a:rPr lang="en-US" dirty="0" smtClean="0"/>
              <a:t>Council on Rehabilitation Education (CORE) founded</a:t>
            </a:r>
          </a:p>
          <a:p>
            <a:pPr lvl="1"/>
            <a:r>
              <a:rPr lang="en-US" dirty="0" smtClean="0"/>
              <a:t>The oldest counseling accreditation body</a:t>
            </a:r>
          </a:p>
          <a:p>
            <a:r>
              <a:rPr lang="en-US" dirty="0" smtClean="0"/>
              <a:t>1974 – Commission on Rehabilitation Counselor Certification (CRCC) established</a:t>
            </a:r>
          </a:p>
          <a:p>
            <a:pPr lvl="1"/>
            <a:r>
              <a:rPr lang="en-US" dirty="0" smtClean="0"/>
              <a:t>One of the oldest certification bodies</a:t>
            </a:r>
          </a:p>
        </p:txBody>
      </p:sp>
    </p:spTree>
    <p:extLst>
      <p:ext uri="{BB962C8B-B14F-4D97-AF65-F5344CB8AC3E}">
        <p14:creationId xmlns:p14="http://schemas.microsoft.com/office/powerpoint/2010/main" val="1093917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a:bodyPr>
          <a:lstStyle/>
          <a:p>
            <a:r>
              <a:rPr lang="en-US" dirty="0" smtClean="0"/>
              <a:t>Regulation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The CRC credential</a:t>
            </a:r>
          </a:p>
          <a:p>
            <a:r>
              <a:rPr lang="en-US" dirty="0" smtClean="0"/>
              <a:t>Indicates basic competence as a counselor and possession of specialized knowledge (Leahy, 2012)</a:t>
            </a:r>
          </a:p>
          <a:p>
            <a:r>
              <a:rPr lang="en-US" i="1" dirty="0" smtClean="0"/>
              <a:t>Code of Professional Ethics for Rehabilitation Counselors </a:t>
            </a:r>
          </a:p>
          <a:p>
            <a:r>
              <a:rPr lang="en-US" dirty="0" smtClean="0"/>
              <a:t>Trend toward professionalization within U.S</a:t>
            </a:r>
            <a:r>
              <a:rPr lang="en-US" dirty="0" smtClean="0"/>
              <a:t>. contexts</a:t>
            </a:r>
            <a:endParaRPr lang="en-US" dirty="0" smtClean="0"/>
          </a:p>
        </p:txBody>
      </p:sp>
    </p:spTree>
    <p:extLst>
      <p:ext uri="{BB962C8B-B14F-4D97-AF65-F5344CB8AC3E}">
        <p14:creationId xmlns:p14="http://schemas.microsoft.com/office/powerpoint/2010/main" val="2349217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Regulation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Accreditation of preservice counselor education programs</a:t>
            </a:r>
          </a:p>
          <a:p>
            <a:r>
              <a:rPr lang="en-US" dirty="0" smtClean="0"/>
              <a:t>Provides assurance to the public and state licensure boards that graduates possess entry-level competence as professional counselors</a:t>
            </a:r>
          </a:p>
          <a:p>
            <a:r>
              <a:rPr lang="en-US" dirty="0" smtClean="0"/>
              <a:t>CORE compiled empirically derived standards of practice</a:t>
            </a:r>
          </a:p>
          <a:p>
            <a:pPr marL="0" indent="0">
              <a:buNone/>
            </a:pPr>
            <a:r>
              <a:rPr lang="en-US" dirty="0" smtClean="0"/>
              <a:t>CORE/CACREP merged under agreement that took effect in July 2017.</a:t>
            </a:r>
            <a:endParaRPr lang="en-US" dirty="0"/>
          </a:p>
        </p:txBody>
      </p:sp>
    </p:spTree>
    <p:extLst>
      <p:ext uri="{BB962C8B-B14F-4D97-AF65-F5344CB8AC3E}">
        <p14:creationId xmlns:p14="http://schemas.microsoft.com/office/powerpoint/2010/main" val="3584340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Preservice Training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Master’s-level training remains entry level of practice.</a:t>
            </a:r>
          </a:p>
          <a:p>
            <a:r>
              <a:rPr lang="en-US" dirty="0" smtClean="0"/>
              <a:t>Nearly 100 universities in the United States offer rehabilitation counseling programs.</a:t>
            </a:r>
          </a:p>
          <a:p>
            <a:r>
              <a:rPr lang="en-US" dirty="0" smtClean="0"/>
              <a:t>All rehabilitation counselor education programs consist of or are transitioning to 60 credit hours under new CACREP standards.</a:t>
            </a:r>
          </a:p>
          <a:p>
            <a:r>
              <a:rPr lang="en-US" dirty="0" smtClean="0"/>
              <a:t>Rehabilitation counseling brings together faculty from counseling, psychology, and related rehabilitation disciplines.</a:t>
            </a:r>
            <a:endParaRPr lang="en-US" dirty="0"/>
          </a:p>
        </p:txBody>
      </p:sp>
    </p:spTree>
    <p:extLst>
      <p:ext uri="{BB962C8B-B14F-4D97-AF65-F5344CB8AC3E}">
        <p14:creationId xmlns:p14="http://schemas.microsoft.com/office/powerpoint/2010/main" val="3177046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Professional Associations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American Rehabilitation Counseling Association (ARCA)</a:t>
            </a:r>
          </a:p>
          <a:p>
            <a:r>
              <a:rPr lang="en-US" dirty="0" smtClean="0"/>
              <a:t>National Rehabilitation Counseling Association (NRCA)</a:t>
            </a:r>
          </a:p>
          <a:p>
            <a:r>
              <a:rPr lang="en-US" dirty="0" smtClean="0"/>
              <a:t>Rehabilitation Counselors and Educators Association (RCEA)</a:t>
            </a:r>
          </a:p>
          <a:p>
            <a:r>
              <a:rPr lang="en-US" dirty="0" smtClean="0"/>
              <a:t>International Association of Rehabilitation Professionals (IARP)</a:t>
            </a:r>
          </a:p>
          <a:p>
            <a:r>
              <a:rPr lang="en-US" dirty="0" smtClean="0"/>
              <a:t>National Council on Rehabilitation Education (NCRE)</a:t>
            </a:r>
            <a:endParaRPr lang="en-US" dirty="0"/>
          </a:p>
        </p:txBody>
      </p:sp>
    </p:spTree>
    <p:extLst>
      <p:ext uri="{BB962C8B-B14F-4D97-AF65-F5344CB8AC3E}">
        <p14:creationId xmlns:p14="http://schemas.microsoft.com/office/powerpoint/2010/main" val="2305225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FB4194095D094182A9D45C8F6FD335" ma:contentTypeVersion="13" ma:contentTypeDescription="Create a new document." ma:contentTypeScope="" ma:versionID="55dd7c33a9dfea6d3c6f5e9966e843a1">
  <xsd:schema xmlns:xsd="http://www.w3.org/2001/XMLSchema" xmlns:xs="http://www.w3.org/2001/XMLSchema" xmlns:p="http://schemas.microsoft.com/office/2006/metadata/properties" xmlns:ns2="7e8250a3-01b4-4312-bac4-8787c1c5721d" xmlns:ns3="3a003366-41c5-432c-a99d-441708970bc7" targetNamespace="http://schemas.microsoft.com/office/2006/metadata/properties" ma:root="true" ma:fieldsID="37ee11d0c16b5e0396ccbefb02308385" ns2:_="" ns3:_="">
    <xsd:import namespace="7e8250a3-01b4-4312-bac4-8787c1c5721d"/>
    <xsd:import namespace="3a003366-41c5-432c-a99d-441708970bc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8250a3-01b4-4312-bac4-8787c1c57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_Flow_SignoffStatus" ma:index="20"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a003366-41c5-432c-a99d-441708970bc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7e8250a3-01b4-4312-bac4-8787c1c5721d" xsi:nil="true"/>
  </documentManagement>
</p:properties>
</file>

<file path=customXml/itemProps1.xml><?xml version="1.0" encoding="utf-8"?>
<ds:datastoreItem xmlns:ds="http://schemas.openxmlformats.org/officeDocument/2006/customXml" ds:itemID="{2079ECBE-60B8-4F32-8899-F24DAC5A332D}"/>
</file>

<file path=customXml/itemProps2.xml><?xml version="1.0" encoding="utf-8"?>
<ds:datastoreItem xmlns:ds="http://schemas.openxmlformats.org/officeDocument/2006/customXml" ds:itemID="{FA90B6D9-DAC8-430C-B62D-3A02103DD4C7}"/>
</file>

<file path=customXml/itemProps3.xml><?xml version="1.0" encoding="utf-8"?>
<ds:datastoreItem xmlns:ds="http://schemas.openxmlformats.org/officeDocument/2006/customXml" ds:itemID="{DEA00D03-E752-48A5-B08D-748463AAB0A0}"/>
</file>

<file path=docProps/app.xml><?xml version="1.0" encoding="utf-8"?>
<Properties xmlns="http://schemas.openxmlformats.org/officeDocument/2006/extended-properties" xmlns:vt="http://schemas.openxmlformats.org/officeDocument/2006/docPropsVTypes">
  <TotalTime>494</TotalTime>
  <Words>1647</Words>
  <Application>Microsoft Office PowerPoint</Application>
  <PresentationFormat>On-screen Show (4:3)</PresentationFormat>
  <Paragraphs>169</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Office Theme</vt:lpstr>
      <vt:lpstr>Rehabilitation Counseling</vt:lpstr>
      <vt:lpstr>Learning Objectives</vt:lpstr>
      <vt:lpstr>History and Development</vt:lpstr>
      <vt:lpstr>History and Development</vt:lpstr>
      <vt:lpstr>Accreditation and Certification</vt:lpstr>
      <vt:lpstr>Regulation</vt:lpstr>
      <vt:lpstr>Regulation</vt:lpstr>
      <vt:lpstr>Preservice Training</vt:lpstr>
      <vt:lpstr>Professional Associations</vt:lpstr>
      <vt:lpstr>Definition</vt:lpstr>
      <vt:lpstr>Disability Populations</vt:lpstr>
      <vt:lpstr>Philosophy and Models</vt:lpstr>
      <vt:lpstr>Philosophy and Models</vt:lpstr>
      <vt:lpstr>Philosophy and Models</vt:lpstr>
      <vt:lpstr>Philosophy and Models</vt:lpstr>
      <vt:lpstr>Philosophy and Models</vt:lpstr>
      <vt:lpstr>Philosophy and Models</vt:lpstr>
      <vt:lpstr>Research-Based Foundations of Practice</vt:lpstr>
      <vt:lpstr>Rehabilitation Counseling Knowledge Domains</vt:lpstr>
      <vt:lpstr>Knowledge Translation</vt:lpstr>
      <vt:lpstr>Phases of Rehabilitation</vt:lpstr>
      <vt:lpstr>Evidence-Based Practices</vt:lpstr>
      <vt:lpstr>Scope-of-Practice Statement</vt:lpstr>
      <vt:lpstr>Work Settings</vt:lpstr>
      <vt:lpstr>Work Settings</vt:lpstr>
      <vt:lpstr>Work Settings</vt:lpstr>
      <vt:lpstr>Work Settings</vt:lpstr>
      <vt:lpstr>Work Settings</vt:lpstr>
      <vt:lpstr>Transition Youth</vt:lpstr>
      <vt:lpstr>Assistive Technology</vt:lpstr>
      <vt:lpstr>New Chapter in CACREP Accreditation</vt:lpstr>
      <vt:lpstr>Summary</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8 Clinical Rehabilitation Counseling</dc:title>
  <dc:creator>Lynn</dc:creator>
  <cp:lastModifiedBy>Gene Bailey</cp:lastModifiedBy>
  <cp:revision>56</cp:revision>
  <dcterms:created xsi:type="dcterms:W3CDTF">2017-08-28T13:46:38Z</dcterms:created>
  <dcterms:modified xsi:type="dcterms:W3CDTF">2017-12-21T01:12:01Z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0x010100CFFB4194095D094182A9D45C8F6FD335</vt:lpwstr>
  </property>
  <property fmtid="{D5CDD505-2E9C-101B-9397-08002B2CF9AE}" pid="3" name="Order">
    <vt:r8>52955500</vt:r8>
  </property>
</Properties>
</file>