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4" r:id="rId2"/>
    <p:sldId id="303" r:id="rId3"/>
    <p:sldId id="304" r:id="rId4"/>
    <p:sldId id="271" r:id="rId5"/>
    <p:sldId id="275" r:id="rId6"/>
    <p:sldId id="302" r:id="rId7"/>
    <p:sldId id="305" r:id="rId8"/>
    <p:sldId id="308" r:id="rId9"/>
    <p:sldId id="306" r:id="rId10"/>
    <p:sldId id="281" r:id="rId11"/>
    <p:sldId id="279" r:id="rId12"/>
    <p:sldId id="283" r:id="rId13"/>
    <p:sldId id="307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2" r:id="rId25"/>
    <p:sldId id="273" r:id="rId26"/>
    <p:sldId id="294" r:id="rId27"/>
    <p:sldId id="295" r:id="rId28"/>
    <p:sldId id="296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Ciha" initials="BC" lastIdx="3" clrIdx="0">
    <p:extLst>
      <p:ext uri="{19B8F6BF-5375-455C-9EA6-DF929625EA0E}">
        <p15:presenceInfo xmlns:p15="http://schemas.microsoft.com/office/powerpoint/2012/main" userId="Beth C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096-D7FB-483C-A9FC-1AEEB1E22532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0A9-0096-41BE-8E0D-7EC02E13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18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4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92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4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5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8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0"/>
            <a:ext cx="5181600" cy="2971800"/>
          </a:xfrm>
        </p:spPr>
        <p:txBody>
          <a:bodyPr>
            <a:noAutofit/>
          </a:bodyPr>
          <a:lstStyle/>
          <a:p>
            <a:r>
              <a:rPr lang="en-US" sz="3600" b="1" dirty="0"/>
              <a:t>Chapter </a:t>
            </a:r>
            <a:r>
              <a:rPr lang="en-US" sz="3600" b="1" dirty="0" smtClean="0"/>
              <a:t>10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“I Don’t Want to </a:t>
            </a:r>
            <a:r>
              <a:rPr lang="en-US" sz="3600" b="1" dirty="0" smtClean="0"/>
              <a:t>Live”:</a:t>
            </a:r>
            <a:r>
              <a:rPr lang="en-US" sz="3600" b="1" dirty="0"/>
              <a:t> </a:t>
            </a:r>
            <a:r>
              <a:rPr lang="en-US" sz="3600" b="1" dirty="0" smtClean="0"/>
              <a:t>The </a:t>
            </a:r>
            <a:r>
              <a:rPr lang="en-US" sz="3600" b="1" dirty="0"/>
              <a:t>Adolescent at Risk </a:t>
            </a:r>
            <a:r>
              <a:rPr lang="en-US" sz="3600" b="1" dirty="0" smtClean="0"/>
              <a:t>for Suicidal </a:t>
            </a:r>
            <a:r>
              <a:rPr lang="en-US" sz="3600" b="1" dirty="0"/>
              <a:t>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81400"/>
            <a:ext cx="5519358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David Capuzzi</a:t>
            </a:r>
          </a:p>
          <a:p>
            <a:r>
              <a:rPr lang="en-US" dirty="0">
                <a:solidFill>
                  <a:schemeClr val="tx1"/>
                </a:solidFill>
              </a:rPr>
              <a:t>Douglas R. Gross</a:t>
            </a:r>
          </a:p>
        </p:txBody>
      </p:sp>
      <p:pic>
        <p:nvPicPr>
          <p:cNvPr id="9" name="Picture 8" descr="C:\Users\mhaley\AppData\Local\Microsoft\Windows\Temporary Internet Files\Content.Outlook\ZOU6SXFO\CapuzziYouthatRisk7ePowerpoint Crop 2 with type.jpg">
            <a:extLst>
              <a:ext uri="{FF2B5EF4-FFF2-40B4-BE49-F238E27FC236}">
                <a16:creationId xmlns:a16="http://schemas.microsoft.com/office/drawing/2014/main" xmlns="" id="{B465CDA7-0A5C-42DF-AC3A-0700F068F2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76354"/>
            <a:ext cx="31813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Protective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658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is not as much research on protective factors.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One important fact that has come out of the research within the </a:t>
            </a:r>
            <a:r>
              <a:rPr lang="en-US" sz="2400" dirty="0" smtClean="0">
                <a:solidFill>
                  <a:schemeClr val="tx1"/>
                </a:solidFill>
              </a:rPr>
              <a:t>past 10 to 15 </a:t>
            </a:r>
            <a:r>
              <a:rPr lang="en-US" sz="2400" dirty="0">
                <a:solidFill>
                  <a:schemeClr val="tx1"/>
                </a:solidFill>
              </a:rPr>
              <a:t>years is that it may be more effective to increase the protective factors in a suicidal client’s life than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try to reduce the number of risk factors. </a:t>
            </a: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773AFD62-9499-4243-A60A-5836D010A2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40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Protective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8481" y="1600200"/>
            <a:ext cx="6934200" cy="4038600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Social Networking/External Support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Reasons for Living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Self-Efficacy/Self-Esteem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Emotional Well-Being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Problem-Solving Skills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Gender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Ethnicity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Religiosity</a:t>
            </a:r>
          </a:p>
          <a:p>
            <a:pPr marL="800100" lvl="1" indent="-342900" algn="l">
              <a:buFont typeface="Wingdings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4577127-DEFC-4A1A-8D63-637BFB7415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03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Precipitants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perceived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hameful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humiliating </a:t>
            </a: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xperience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Failure at school or </a:t>
            </a:r>
            <a:r>
              <a:rPr lang="en-US" sz="2400" dirty="0" smtClean="0">
                <a:solidFill>
                  <a:schemeClr val="tx1"/>
                </a:solidFill>
              </a:rPr>
              <a:t>work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Interpersonal conflict with a romantic partner or </a:t>
            </a:r>
            <a:r>
              <a:rPr lang="en-US" sz="2400" dirty="0" smtClean="0">
                <a:solidFill>
                  <a:schemeClr val="tx1"/>
                </a:solidFill>
              </a:rPr>
              <a:t>parent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Humiliation and frustration experienced by some adolescents struggling with conflicts connected with their sexual </a:t>
            </a:r>
            <a:r>
              <a:rPr lang="en-US" sz="2400" dirty="0" smtClean="0">
                <a:solidFill>
                  <a:schemeClr val="tx1"/>
                </a:solidFill>
              </a:rPr>
              <a:t>orientation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Not coping </a:t>
            </a:r>
            <a:r>
              <a:rPr lang="en-US" sz="2400" dirty="0">
                <a:solidFill>
                  <a:schemeClr val="tx1"/>
                </a:solidFill>
              </a:rPr>
              <a:t>well with major and minor life events and </a:t>
            </a:r>
            <a:r>
              <a:rPr lang="en-US" sz="2400" dirty="0" smtClean="0">
                <a:solidFill>
                  <a:schemeClr val="tx1"/>
                </a:solidFill>
              </a:rPr>
              <a:t>not having family </a:t>
            </a:r>
            <a:r>
              <a:rPr lang="en-US" sz="2400" dirty="0">
                <a:solidFill>
                  <a:schemeClr val="tx1"/>
                </a:solidFill>
              </a:rPr>
              <a:t>and peer </a:t>
            </a:r>
            <a:r>
              <a:rPr lang="en-US" sz="2400" dirty="0" smtClean="0">
                <a:solidFill>
                  <a:schemeClr val="tx1"/>
                </a:solidFill>
              </a:rPr>
              <a:t>support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F736F67-F3E7-489D-878F-C929623EF1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68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Precipitants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Humiliation and frustration experienced by some adolescents struggling with conflicts connected with their sexual </a:t>
            </a:r>
            <a:r>
              <a:rPr lang="en-US" sz="2400" dirty="0" smtClean="0">
                <a:solidFill>
                  <a:schemeClr val="tx1"/>
                </a:solidFill>
              </a:rPr>
              <a:t>orientation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Corporal punishment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Sexual or physical assault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0CE1ED03-7F18-4FF1-BA7D-59D55D2E2A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74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Understanding the Myths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Adolescents who talk about suicide never attempt suicide.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Suicide happens with no warning.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Most adolescents who attempt suicide fully intend to die. 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Adolescents from affluent families attempt or complete suicide more often than adolescents from poor families.  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76F523D7-E044-4FF1-977C-7614D1CB15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44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Understanding the Myths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Once an adolescent is suicidal, he or she is suicidal forever.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an adolescent attempts suicide and survives, he or she will never make an additional attempt.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Adolescents who attempt or complete suicides always leave notes.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1944C4D-BDED-43C9-9A1A-1E6EDFF3B3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75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Understanding the Myths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Most adolescent suicides happen late at night or during the predawn hours.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Never use the word </a:t>
            </a:r>
            <a:r>
              <a:rPr lang="en-US" sz="2400" i="1" dirty="0">
                <a:solidFill>
                  <a:schemeClr val="tx1"/>
                </a:solidFill>
              </a:rPr>
              <a:t>suicide</a:t>
            </a:r>
            <a:r>
              <a:rPr lang="en-US" sz="2400" dirty="0">
                <a:solidFill>
                  <a:schemeClr val="tx1"/>
                </a:solidFill>
              </a:rPr>
              <a:t> when talking to adolescents because using the word gives some adolescents the idea.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most common method </a:t>
            </a:r>
            <a:r>
              <a:rPr lang="en-US" sz="2400" dirty="0" smtClean="0">
                <a:solidFill>
                  <a:schemeClr val="tx1"/>
                </a:solidFill>
              </a:rPr>
              <a:t>of adolescent </a:t>
            </a:r>
            <a:r>
              <a:rPr lang="en-US" sz="2400" dirty="0">
                <a:solidFill>
                  <a:schemeClr val="tx1"/>
                </a:solidFill>
              </a:rPr>
              <a:t>suicide completion involves </a:t>
            </a:r>
            <a:r>
              <a:rPr lang="en-US" sz="2400" dirty="0" smtClean="0">
                <a:solidFill>
                  <a:schemeClr val="tx1"/>
                </a:solidFill>
              </a:rPr>
              <a:t>a drug </a:t>
            </a:r>
            <a:r>
              <a:rPr lang="en-US" sz="2400" dirty="0">
                <a:solidFill>
                  <a:schemeClr val="tx1"/>
                </a:solidFill>
              </a:rPr>
              <a:t>overdose. 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2281D7C1-2100-4018-BDDA-04B7CBDFAE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4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Understanding the Myths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adolescents who engage in suicidal behavior are mentally ill.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Every adolescent who attempts suicide is depressed. </a:t>
            </a:r>
          </a:p>
          <a:p>
            <a:pPr algn="l"/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Suicide is hereditary.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an adolescent is intent on attempting suicide, there is nothing anyone can do to prevent its occurrence.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43F1BA7A-84DC-40DD-B3C9-FD32EE397E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2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Recognizing the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339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Behavioral Cues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Lack of concern about personal </a:t>
            </a:r>
            <a:r>
              <a:rPr lang="en-US" sz="2400" dirty="0" smtClean="0">
                <a:solidFill>
                  <a:schemeClr val="tx1"/>
                </a:solidFill>
              </a:rPr>
              <a:t>welfare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Changes in social </a:t>
            </a:r>
            <a:r>
              <a:rPr lang="en-US" sz="2400" dirty="0" smtClean="0">
                <a:solidFill>
                  <a:schemeClr val="tx1"/>
                </a:solidFill>
              </a:rPr>
              <a:t>patterns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decline in school </a:t>
            </a:r>
            <a:r>
              <a:rPr lang="en-US" sz="2400" dirty="0" smtClean="0">
                <a:solidFill>
                  <a:schemeClr val="tx1"/>
                </a:solidFill>
              </a:rPr>
              <a:t>achievement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Difficulties with concentration </a:t>
            </a:r>
            <a:r>
              <a:rPr lang="en-US" sz="2400" dirty="0">
                <a:solidFill>
                  <a:schemeClr val="tx1"/>
                </a:solidFill>
              </a:rPr>
              <a:t>and clear </a:t>
            </a:r>
            <a:r>
              <a:rPr lang="en-US" sz="2400" dirty="0" smtClean="0">
                <a:solidFill>
                  <a:schemeClr val="tx1"/>
                </a:solidFill>
              </a:rPr>
              <a:t>thinking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Altered patterns of eating and </a:t>
            </a:r>
            <a:r>
              <a:rPr lang="en-US" sz="2400" dirty="0" smtClean="0">
                <a:solidFill>
                  <a:schemeClr val="tx1"/>
                </a:solidFill>
              </a:rPr>
              <a:t>sleeping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Attempts to put personal affairs in order or to make </a:t>
            </a:r>
            <a:r>
              <a:rPr lang="en-US" sz="2400" dirty="0" smtClean="0">
                <a:solidFill>
                  <a:schemeClr val="tx1"/>
                </a:solidFill>
              </a:rPr>
              <a:t>amends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E1703BA-7CA3-4092-B6CD-84880A4E66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3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Recognizing the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Behavioral Cues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or abuse of alcohol or </a:t>
            </a:r>
            <a:r>
              <a:rPr lang="en-US" sz="2400" dirty="0" smtClean="0">
                <a:solidFill>
                  <a:schemeClr val="tx1"/>
                </a:solidFill>
              </a:rPr>
              <a:t>drugs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Unusual interest in how others are </a:t>
            </a:r>
            <a:r>
              <a:rPr lang="en-US" sz="2400" dirty="0" smtClean="0">
                <a:solidFill>
                  <a:schemeClr val="tx1"/>
                </a:solidFill>
              </a:rPr>
              <a:t>feeling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Preoccupation with </a:t>
            </a:r>
            <a:r>
              <a:rPr lang="en-US" sz="2400" dirty="0" smtClean="0">
                <a:solidFill>
                  <a:schemeClr val="tx1"/>
                </a:solidFill>
              </a:rPr>
              <a:t>themes of death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violence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Sudden improvement after a period of </a:t>
            </a:r>
            <a:r>
              <a:rPr lang="en-US" sz="2400" dirty="0" smtClean="0">
                <a:solidFill>
                  <a:schemeClr val="tx1"/>
                </a:solidFill>
              </a:rPr>
              <a:t>depression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Sudden or increased </a:t>
            </a:r>
            <a:r>
              <a:rPr lang="en-US" sz="2400" dirty="0" smtClean="0">
                <a:solidFill>
                  <a:schemeClr val="tx1"/>
                </a:solidFill>
              </a:rPr>
              <a:t>promiscuity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0B0CFE02-5ADD-4D35-8B38-75C340E577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2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9091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Much of the literature ranks </a:t>
            </a:r>
            <a:r>
              <a:rPr lang="en-US" sz="2400" dirty="0" smtClean="0">
                <a:solidFill>
                  <a:schemeClr val="tx1"/>
                </a:solidFill>
              </a:rPr>
              <a:t>suicide as </a:t>
            </a:r>
            <a:r>
              <a:rPr lang="en-US" sz="2400" dirty="0">
                <a:solidFill>
                  <a:schemeClr val="tx1"/>
                </a:solidFill>
              </a:rPr>
              <a:t>the second leading cause of death for youth in the United </a:t>
            </a:r>
            <a:r>
              <a:rPr lang="en-US" sz="2400" dirty="0" smtClean="0">
                <a:solidFill>
                  <a:schemeClr val="tx1"/>
                </a:solidFill>
              </a:rPr>
              <a:t>States after accidents. 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Young men 15 to 19 years old had a completed suicide rate 3 times greater than that of their female counterparts.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5340B0C5-2924-44B9-988B-5FE0D407E4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02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Recognizing the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9523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Verbal Cues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is no universal language or style for communicating suicidal intention.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Verbal statements should be assessed and considered in relation to behavioral signs and changes in thinking patterns, motivations, and personality traits.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98F3E79C-FDA1-4524-8C45-2EAE83B8DF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13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Recognizing the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Thinking Patterns and Motivations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motivations of suicidal adolescents can be understood more readily when suicide is viewed as fulfilling one of three primary functions: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Avoidance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Control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Communication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FECD5F4-04B5-4DBF-8C4A-2193553C1E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64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Recognizing the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6885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Thinking Patterns and Motivations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Adolescents can also engage </a:t>
            </a:r>
            <a:r>
              <a:rPr lang="en-US" sz="2400" dirty="0" smtClean="0">
                <a:solidFill>
                  <a:schemeClr val="tx1"/>
                </a:solidFill>
              </a:rPr>
              <a:t>in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All-or-Nothing </a:t>
            </a:r>
            <a:r>
              <a:rPr lang="en-US" sz="2400" dirty="0">
                <a:solidFill>
                  <a:schemeClr val="tx1"/>
                </a:solidFill>
              </a:rPr>
              <a:t>Thinking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Overgeneralization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Negative Self-Talk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1FED1C63-0F0E-48EC-9D1F-5D185DEE00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13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Recognizing the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600200"/>
            <a:ext cx="3579339" cy="472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Personality Traits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Low Self-Esteem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Hopelessness or Helplessness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Isolation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Stress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Need </a:t>
            </a:r>
            <a:r>
              <a:rPr lang="en-US" sz="2400" dirty="0">
                <a:solidFill>
                  <a:schemeClr val="tx1"/>
                </a:solidFill>
              </a:rPr>
              <a:t>to Act Out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Need </a:t>
            </a:r>
            <a:r>
              <a:rPr lang="en-US" sz="2400" dirty="0">
                <a:solidFill>
                  <a:schemeClr val="tx1"/>
                </a:solidFill>
              </a:rPr>
              <a:t>to Achieve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0" y="2209800"/>
            <a:ext cx="357933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Poor </a:t>
            </a:r>
            <a:r>
              <a:rPr lang="en-US" sz="2400" dirty="0" smtClean="0">
                <a:solidFill>
                  <a:schemeClr val="tx1"/>
                </a:solidFill>
              </a:rPr>
              <a:t>Communication Skills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Other-Directedness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Guilt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Depression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Poor </a:t>
            </a:r>
            <a:r>
              <a:rPr lang="en-US" sz="2400" dirty="0" smtClean="0">
                <a:solidFill>
                  <a:schemeClr val="tx1"/>
                </a:solidFill>
              </a:rPr>
              <a:t>Problem-Solving Skills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9C80E80-ABE9-4704-9787-5C6CE11967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401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r>
              <a:rPr lang="en-US" sz="800" dirty="0">
                <a:solidFill>
                  <a:schemeClr val="tx1"/>
                </a:solidFill>
              </a:rPr>
              <a:t> </a:t>
            </a: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Counseling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 a Social Network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Assertiveness Training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 Communication Skills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Stress Management Skills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Self-Esteem Enhancement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B1E613A-9677-4EF6-B55C-5282571E6F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48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Family Counseling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Strengthen Positive Family Relationships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Strengthen Family Communication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Look for </a:t>
            </a:r>
            <a:r>
              <a:rPr lang="en-US" sz="2400" dirty="0" smtClean="0">
                <a:solidFill>
                  <a:schemeClr val="tx1"/>
                </a:solidFill>
              </a:rPr>
              <a:t>Early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igns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Childhood </a:t>
            </a:r>
            <a:r>
              <a:rPr lang="en-US" sz="2400" dirty="0" smtClean="0">
                <a:solidFill>
                  <a:schemeClr val="tx1"/>
                </a:solidFill>
              </a:rPr>
              <a:t>At-Risk </a:t>
            </a:r>
            <a:r>
              <a:rPr lang="en-US" sz="2400" dirty="0" smtClean="0">
                <a:solidFill>
                  <a:schemeClr val="tx1"/>
                </a:solidFill>
              </a:rPr>
              <a:t>Behaviors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90B79D3B-FFD9-4E10-B0AC-2BAA25DC94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487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 and Community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Collaboration </a:t>
            </a:r>
            <a:r>
              <a:rPr lang="en-US" sz="2400" dirty="0" smtClean="0">
                <a:solidFill>
                  <a:schemeClr val="tx1"/>
                </a:solidFill>
              </a:rPr>
              <a:t>With </a:t>
            </a:r>
            <a:r>
              <a:rPr lang="en-US" sz="2400" dirty="0">
                <a:solidFill>
                  <a:schemeClr val="tx1"/>
                </a:solidFill>
              </a:rPr>
              <a:t>Administrators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Faculty/Staff In-Service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Preparation of Crisis Teams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Individual and Group Counseling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 Education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Classroom Presentations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Legal Considerations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32933E2-1987-4F62-B685-1D8AFC59EE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83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</a:rPr>
              <a:t>Individual and 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Assess for </a:t>
            </a:r>
            <a:r>
              <a:rPr lang="en-US" sz="2400" dirty="0" smtClean="0">
                <a:solidFill>
                  <a:schemeClr val="tx1"/>
                </a:solidFill>
              </a:rPr>
              <a:t>lethality.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Determine </a:t>
            </a:r>
            <a:r>
              <a:rPr lang="en-US" sz="2400" dirty="0" smtClean="0">
                <a:solidFill>
                  <a:schemeClr val="tx1"/>
                </a:solidFill>
              </a:rPr>
              <a:t>appropriate follow-up.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Remember the meaning of the term </a:t>
            </a:r>
            <a:r>
              <a:rPr lang="en-US" sz="2400" i="1" dirty="0" smtClean="0">
                <a:solidFill>
                  <a:schemeClr val="tx1"/>
                </a:solidFill>
              </a:rPr>
              <a:t>crisis management.</a:t>
            </a: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 calm and supportive.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 nonjudgmental.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Encourage self-disclosure.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Acknowledge suicide as a choice, but do not normalize suicide as a choice.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E3FB87C9-C363-40B6-A346-9EA5FEE9FC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59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735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 and 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Listen actively and reinforce positively.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 not attempt in-depth counseling.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Contact another professional.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Ask questions to assess lethality.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Make crisis management decisions.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45E8302B-F276-4FEE-95A7-A6F0BC9A27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33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When a student commits or attempts suicide the following steps should be followed: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principal of the school should organize a telephone network to notify all faculty and staff that a mandatory meeting will take place before school the next morning.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AC1CFB4-1FBC-4296-BBE9-665E607F53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13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9091" y="1524000"/>
            <a:ext cx="6934200" cy="4038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By contrast, the rate of suicide attempts was twice as high among young women than among adolescent men, </a:t>
            </a:r>
            <a:r>
              <a:rPr lang="en-US" sz="2400" dirty="0" smtClean="0">
                <a:solidFill>
                  <a:schemeClr val="tx1"/>
                </a:solidFill>
              </a:rPr>
              <a:t>which correlates with </a:t>
            </a:r>
            <a:r>
              <a:rPr lang="en-US" sz="2400" dirty="0">
                <a:solidFill>
                  <a:schemeClr val="tx1"/>
                </a:solidFill>
              </a:rPr>
              <a:t>their tendency to choose less lethal methods.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ratio of attempted suicides to completed suicides among adolescents is estimated to be 50:1 to </a:t>
            </a:r>
            <a:r>
              <a:rPr lang="en-US" sz="2400" dirty="0" smtClean="0">
                <a:solidFill>
                  <a:schemeClr val="tx1"/>
                </a:solidFill>
              </a:rPr>
              <a:t>100:1. 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6345AFAD-D6D7-4CDC-9FD4-391D236B8B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778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principal should share </a:t>
            </a:r>
            <a:r>
              <a:rPr lang="en-US" sz="2400" dirty="0">
                <a:solidFill>
                  <a:schemeClr val="tx1"/>
                </a:solidFill>
              </a:rPr>
              <a:t>the facts of the situation and </a:t>
            </a:r>
            <a:r>
              <a:rPr lang="en-US" sz="2400" dirty="0" smtClean="0">
                <a:solidFill>
                  <a:schemeClr val="tx1"/>
                </a:solidFill>
              </a:rPr>
              <a:t>prepare </a:t>
            </a:r>
            <a:r>
              <a:rPr lang="en-US" sz="2400" dirty="0">
                <a:solidFill>
                  <a:schemeClr val="tx1"/>
                </a:solidFill>
              </a:rPr>
              <a:t>a statement that can be read.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 should answer </a:t>
            </a:r>
            <a:r>
              <a:rPr lang="en-US" sz="2400" dirty="0" smtClean="0">
                <a:solidFill>
                  <a:schemeClr val="tx1"/>
                </a:solidFill>
              </a:rPr>
              <a:t>questions </a:t>
            </a:r>
            <a:r>
              <a:rPr lang="en-US" sz="2400" dirty="0">
                <a:solidFill>
                  <a:schemeClr val="tx1"/>
                </a:solidFill>
              </a:rPr>
              <a:t>but not initiate a discussion of suicide in general.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 should excuse upset students from class.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designated individual should answer parent questions or questions from the media.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CD37EAE7-4D12-4421-824F-D195A72045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507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 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Students and parents should be given counseling referral options.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Staff should be </a:t>
            </a:r>
            <a:r>
              <a:rPr lang="en-US" sz="2400" dirty="0">
                <a:solidFill>
                  <a:schemeClr val="tx1"/>
                </a:solidFill>
              </a:rPr>
              <a:t>alert to delayed or enhanced grief responses.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memorial service </a:t>
            </a:r>
            <a:r>
              <a:rPr lang="en-US" sz="2400" dirty="0" smtClean="0">
                <a:solidFill>
                  <a:schemeClr val="tx1"/>
                </a:solidFill>
              </a:rPr>
              <a:t>should not be conducted on </a:t>
            </a:r>
            <a:r>
              <a:rPr lang="en-US" sz="2400" dirty="0">
                <a:solidFill>
                  <a:schemeClr val="tx1"/>
                </a:solidFill>
              </a:rPr>
              <a:t>campus.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designated individual should contact the family to ascertain what support is needed.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AB773CCD-D405-4B76-AA06-86A91BD907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15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3058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Ethnic and Gender Differences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415562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suicide rate is higher among adolescent males than among </a:t>
            </a:r>
            <a:r>
              <a:rPr lang="en-US" sz="2400" dirty="0" smtClean="0">
                <a:solidFill>
                  <a:schemeClr val="tx1"/>
                </a:solidFill>
              </a:rPr>
              <a:t>females, </a:t>
            </a:r>
            <a:r>
              <a:rPr lang="en-US" sz="2400" dirty="0">
                <a:solidFill>
                  <a:schemeClr val="tx1"/>
                </a:solidFill>
              </a:rPr>
              <a:t>although adolescent females attempt </a:t>
            </a:r>
            <a:r>
              <a:rPr lang="en-US" sz="2400" dirty="0" smtClean="0">
                <a:solidFill>
                  <a:schemeClr val="tx1"/>
                </a:solidFill>
              </a:rPr>
              <a:t>3 to 4 </a:t>
            </a:r>
            <a:r>
              <a:rPr lang="en-US" sz="2400" dirty="0">
                <a:solidFill>
                  <a:schemeClr val="tx1"/>
                </a:solidFill>
              </a:rPr>
              <a:t>times as often as adolescent males.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Caucasian and Native American adolescent males complete suicide more often than any other ethnic group.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9D3C90AD-7D87-4E3D-B388-6B0AB38A75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5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leading methods of suicide for the 15- to </a:t>
            </a:r>
            <a:r>
              <a:rPr lang="en-US" sz="2400" dirty="0" smtClean="0">
                <a:solidFill>
                  <a:schemeClr val="tx1"/>
                </a:solidFill>
              </a:rPr>
              <a:t>19-year </a:t>
            </a:r>
            <a:r>
              <a:rPr lang="en-US" sz="2400" dirty="0">
                <a:solidFill>
                  <a:schemeClr val="tx1"/>
                </a:solidFill>
              </a:rPr>
              <a:t>age group in 2013 were suffocation (43%), discharge of firearms (42%), poisoning (6%), and falling (3%).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A4F30F4-807A-417A-AD44-379AA26F51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5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Psychiatric </a:t>
            </a:r>
            <a:r>
              <a:rPr lang="en-US" sz="2400" dirty="0" smtClean="0">
                <a:solidFill>
                  <a:schemeClr val="tx1"/>
                </a:solidFill>
              </a:rPr>
              <a:t>disorders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Substance abuse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Comorbidity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suicide of a family member or a close </a:t>
            </a:r>
            <a:r>
              <a:rPr lang="en-US" sz="2400" dirty="0" smtClean="0">
                <a:solidFill>
                  <a:schemeClr val="tx1"/>
                </a:solidFill>
              </a:rPr>
              <a:t>friend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prior </a:t>
            </a:r>
            <a:r>
              <a:rPr lang="en-US" sz="2400" dirty="0">
                <a:solidFill>
                  <a:schemeClr val="tx1"/>
                </a:solidFill>
              </a:rPr>
              <a:t>attempt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Chronic or terminal physical illness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Generalized feelings of hopelessness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Poor interpersonal </a:t>
            </a:r>
            <a:r>
              <a:rPr lang="en-US" sz="2400" dirty="0" smtClean="0">
                <a:solidFill>
                  <a:schemeClr val="tx1"/>
                </a:solidFill>
              </a:rPr>
              <a:t>problem-solving </a:t>
            </a:r>
            <a:r>
              <a:rPr lang="en-US" sz="2400" dirty="0">
                <a:solidFill>
                  <a:schemeClr val="tx1"/>
                </a:solidFill>
              </a:rPr>
              <a:t>skills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A30EF34A-4F33-47E8-8DF7-C163D896D9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2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neuroticism and low extraversion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impulsiveness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Low self-esteem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 external locus of control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EF6439DC-4B58-496D-A1A5-310E447053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3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breakup of a relationship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 difficulties or failure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Internet use and the impact of social media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Chronic levels of community violence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availability of lethal methods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445E9CC-55E6-4B93-ADF5-F32E7F0C0E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1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best single predictor of death by suicide seems to be a previous suicide attempt.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Some studies indicate that as many as 40% of attempters will make additional suicide attempts, and as many as </a:t>
            </a:r>
            <a:r>
              <a:rPr lang="en-US" sz="2400" dirty="0" smtClean="0">
                <a:solidFill>
                  <a:schemeClr val="tx1"/>
                </a:solidFill>
              </a:rPr>
              <a:t>10% to 14</a:t>
            </a:r>
            <a:r>
              <a:rPr lang="en-US" sz="2400" dirty="0">
                <a:solidFill>
                  <a:schemeClr val="tx1"/>
                </a:solidFill>
              </a:rPr>
              <a:t>% of these individuals will complete suicide.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C675B1AB-CF97-469A-88CB-7B3EB4D360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89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8" ma:contentTypeDescription="Create a new document." ma:contentTypeScope="" ma:versionID="ed1917c4b55fbbe55c72e7802ce53f2b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e8f53b71bddc3a0e4ee064705ac727b7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A8537FB8-1F23-442A-9910-97E59B9E2BEE}"/>
</file>

<file path=customXml/itemProps2.xml><?xml version="1.0" encoding="utf-8"?>
<ds:datastoreItem xmlns:ds="http://schemas.openxmlformats.org/officeDocument/2006/customXml" ds:itemID="{5CC3BF0F-C62F-490D-B13C-A5CEE28A3C59}"/>
</file>

<file path=customXml/itemProps3.xml><?xml version="1.0" encoding="utf-8"?>
<ds:datastoreItem xmlns:ds="http://schemas.openxmlformats.org/officeDocument/2006/customXml" ds:itemID="{F42F19E9-CFB9-480C-AC1A-3BBC953147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15279</TotalTime>
  <Words>1199</Words>
  <Application>Microsoft Office PowerPoint</Application>
  <PresentationFormat>On-screen Show (4:3)</PresentationFormat>
  <Paragraphs>239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Chapter 10  “I Don’t Want to Live”: The Adolescent at Risk for Suicidal Behavior</vt:lpstr>
      <vt:lpstr>                  Introduction</vt:lpstr>
      <vt:lpstr>                  Introduction</vt:lpstr>
      <vt:lpstr>                  Ethnic and Gender Differences </vt:lpstr>
      <vt:lpstr>                  Methods</vt:lpstr>
      <vt:lpstr>                  Risk Factors</vt:lpstr>
      <vt:lpstr>                  Risk Factors</vt:lpstr>
      <vt:lpstr>                  Risk Factors</vt:lpstr>
      <vt:lpstr>                  Risk Factors</vt:lpstr>
      <vt:lpstr>                  Protective Factors</vt:lpstr>
      <vt:lpstr>                  Protective Factors</vt:lpstr>
      <vt:lpstr>                  Precipitants</vt:lpstr>
      <vt:lpstr>                  Precipitants</vt:lpstr>
      <vt:lpstr>                  Understanding the Myths</vt:lpstr>
      <vt:lpstr>                  Understanding the Myths</vt:lpstr>
      <vt:lpstr>                  Understanding the Myths</vt:lpstr>
      <vt:lpstr>                  Understanding the Myths</vt:lpstr>
      <vt:lpstr>                  Recognizing the Profile</vt:lpstr>
      <vt:lpstr>                  Recognizing the Profile</vt:lpstr>
      <vt:lpstr>                  Recognizing the Profile</vt:lpstr>
      <vt:lpstr>                  Recognizing the Profile</vt:lpstr>
      <vt:lpstr>                  Recognizing the Profile</vt:lpstr>
      <vt:lpstr>                  Recognizing the Profile</vt:lpstr>
      <vt:lpstr>                  Approaches to Prevention</vt:lpstr>
      <vt:lpstr>                  Approaches to Prevention</vt:lpstr>
      <vt:lpstr>                  Approaches to Prevention</vt:lpstr>
      <vt:lpstr>                  Intervention Strategies</vt:lpstr>
      <vt:lpstr>                  Intervention Strategies</vt:lpstr>
      <vt:lpstr>                  Intervention Strategies</vt:lpstr>
      <vt:lpstr>                  Intervention Strategies</vt:lpstr>
      <vt:lpstr>                  Intervention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Defining Youth At Risk</dc:title>
  <dc:creator>Windows User</dc:creator>
  <cp:lastModifiedBy>Beth Ciha</cp:lastModifiedBy>
  <cp:revision>115</cp:revision>
  <dcterms:created xsi:type="dcterms:W3CDTF">2013-04-17T18:39:11Z</dcterms:created>
  <dcterms:modified xsi:type="dcterms:W3CDTF">2018-10-15T18:15:52Z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25646100</vt:r8>
  </property>
</Properties>
</file>