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4.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21.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0.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0.xml" ContentType="application/vnd.openxmlformats-officedocument.presentationml.notesSlide+xml"/>
  <Override PartName="/ppt/notesSlides/notesSlide7.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11.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0.xml" ContentType="application/vnd.openxmlformats-officedocument.presentationml.notesSlide+xml"/>
  <Override PartName="/ppt/notesSlides/notesSlide22.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9.xml" ContentType="application/vnd.openxmlformats-officedocument.presentationml.notesSlide+xml"/>
  <Override PartName="/ppt/notesSlides/notesSlide15.xml" ContentType="application/vnd.openxmlformats-officedocument.presentationml.notesSlide+xml"/>
  <Override PartName="/ppt/commentAuthors.xml" ContentType="application/vnd.openxmlformats-officedocument.presentationml.commentAuthors+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3" r:id="rId2"/>
    <p:sldId id="284" r:id="rId3"/>
    <p:sldId id="305" r:id="rId4"/>
    <p:sldId id="285" r:id="rId5"/>
    <p:sldId id="306" r:id="rId6"/>
    <p:sldId id="286" r:id="rId7"/>
    <p:sldId id="312" r:id="rId8"/>
    <p:sldId id="287" r:id="rId9"/>
    <p:sldId id="307" r:id="rId10"/>
    <p:sldId id="308" r:id="rId11"/>
    <p:sldId id="309" r:id="rId12"/>
    <p:sldId id="311" r:id="rId13"/>
    <p:sldId id="288" r:id="rId14"/>
    <p:sldId id="289" r:id="rId15"/>
    <p:sldId id="290" r:id="rId16"/>
    <p:sldId id="291" r:id="rId17"/>
    <p:sldId id="292" r:id="rId18"/>
    <p:sldId id="315" r:id="rId19"/>
    <p:sldId id="313" r:id="rId20"/>
    <p:sldId id="316" r:id="rId21"/>
    <p:sldId id="317" r:id="rId22"/>
    <p:sldId id="318" r:id="rId23"/>
    <p:sldId id="319" r:id="rId24"/>
    <p:sldId id="320" r:id="rId25"/>
    <p:sldId id="321" r:id="rId26"/>
    <p:sldId id="302" r:id="rId27"/>
    <p:sldId id="32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th Ciha" initials="BC" lastIdx="0" clrIdx="0">
    <p:extLst>
      <p:ext uri="{19B8F6BF-5375-455C-9EA6-DF929625EA0E}">
        <p15:presenceInfo xmlns:p15="http://schemas.microsoft.com/office/powerpoint/2012/main" userId="Beth Cih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93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B22245-A206-4FA5-B8E9-78D5642712AD}" type="datetimeFigureOut">
              <a:rPr lang="en-US" smtClean="0"/>
              <a:t>10/15/2018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846C7A-3D35-4589-B635-DCDF80E5EB53}" type="slidenum">
              <a:rPr lang="en-US" smtClean="0"/>
              <a:t>‹#›</a:t>
            </a:fld>
            <a:endParaRPr lang="en-US" dirty="0"/>
          </a:p>
        </p:txBody>
      </p:sp>
    </p:spTree>
    <p:extLst>
      <p:ext uri="{BB962C8B-B14F-4D97-AF65-F5344CB8AC3E}">
        <p14:creationId xmlns:p14="http://schemas.microsoft.com/office/powerpoint/2010/main" val="2997678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2</a:t>
            </a:fld>
            <a:endParaRPr lang="en-US" dirty="0"/>
          </a:p>
        </p:txBody>
      </p:sp>
    </p:spTree>
    <p:extLst>
      <p:ext uri="{BB962C8B-B14F-4D97-AF65-F5344CB8AC3E}">
        <p14:creationId xmlns:p14="http://schemas.microsoft.com/office/powerpoint/2010/main" val="2910827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11</a:t>
            </a:fld>
            <a:endParaRPr lang="en-US" dirty="0"/>
          </a:p>
        </p:txBody>
      </p:sp>
    </p:spTree>
    <p:extLst>
      <p:ext uri="{BB962C8B-B14F-4D97-AF65-F5344CB8AC3E}">
        <p14:creationId xmlns:p14="http://schemas.microsoft.com/office/powerpoint/2010/main" val="555989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12</a:t>
            </a:fld>
            <a:endParaRPr lang="en-US" dirty="0"/>
          </a:p>
        </p:txBody>
      </p:sp>
    </p:spTree>
    <p:extLst>
      <p:ext uri="{BB962C8B-B14F-4D97-AF65-F5344CB8AC3E}">
        <p14:creationId xmlns:p14="http://schemas.microsoft.com/office/powerpoint/2010/main" val="3984893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13</a:t>
            </a:fld>
            <a:endParaRPr lang="en-US" dirty="0"/>
          </a:p>
        </p:txBody>
      </p:sp>
    </p:spTree>
    <p:extLst>
      <p:ext uri="{BB962C8B-B14F-4D97-AF65-F5344CB8AC3E}">
        <p14:creationId xmlns:p14="http://schemas.microsoft.com/office/powerpoint/2010/main" val="2910827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14</a:t>
            </a:fld>
            <a:endParaRPr lang="en-US" dirty="0"/>
          </a:p>
        </p:txBody>
      </p:sp>
    </p:spTree>
    <p:extLst>
      <p:ext uri="{BB962C8B-B14F-4D97-AF65-F5344CB8AC3E}">
        <p14:creationId xmlns:p14="http://schemas.microsoft.com/office/powerpoint/2010/main" val="2910827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15</a:t>
            </a:fld>
            <a:endParaRPr lang="en-US" dirty="0"/>
          </a:p>
        </p:txBody>
      </p:sp>
    </p:spTree>
    <p:extLst>
      <p:ext uri="{BB962C8B-B14F-4D97-AF65-F5344CB8AC3E}">
        <p14:creationId xmlns:p14="http://schemas.microsoft.com/office/powerpoint/2010/main" val="2910827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16</a:t>
            </a:fld>
            <a:endParaRPr lang="en-US" dirty="0"/>
          </a:p>
        </p:txBody>
      </p:sp>
    </p:spTree>
    <p:extLst>
      <p:ext uri="{BB962C8B-B14F-4D97-AF65-F5344CB8AC3E}">
        <p14:creationId xmlns:p14="http://schemas.microsoft.com/office/powerpoint/2010/main" val="29108272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17</a:t>
            </a:fld>
            <a:endParaRPr lang="en-US" dirty="0"/>
          </a:p>
        </p:txBody>
      </p:sp>
    </p:spTree>
    <p:extLst>
      <p:ext uri="{BB962C8B-B14F-4D97-AF65-F5344CB8AC3E}">
        <p14:creationId xmlns:p14="http://schemas.microsoft.com/office/powerpoint/2010/main" val="29108272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18</a:t>
            </a:fld>
            <a:endParaRPr lang="en-US" dirty="0"/>
          </a:p>
        </p:txBody>
      </p:sp>
    </p:spTree>
    <p:extLst>
      <p:ext uri="{BB962C8B-B14F-4D97-AF65-F5344CB8AC3E}">
        <p14:creationId xmlns:p14="http://schemas.microsoft.com/office/powerpoint/2010/main" val="21293047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19</a:t>
            </a:fld>
            <a:endParaRPr lang="en-US" dirty="0"/>
          </a:p>
        </p:txBody>
      </p:sp>
    </p:spTree>
    <p:extLst>
      <p:ext uri="{BB962C8B-B14F-4D97-AF65-F5344CB8AC3E}">
        <p14:creationId xmlns:p14="http://schemas.microsoft.com/office/powerpoint/2010/main" val="30271224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20</a:t>
            </a:fld>
            <a:endParaRPr lang="en-US" dirty="0"/>
          </a:p>
        </p:txBody>
      </p:sp>
    </p:spTree>
    <p:extLst>
      <p:ext uri="{BB962C8B-B14F-4D97-AF65-F5344CB8AC3E}">
        <p14:creationId xmlns:p14="http://schemas.microsoft.com/office/powerpoint/2010/main" val="1662270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3</a:t>
            </a:fld>
            <a:endParaRPr lang="en-US" dirty="0"/>
          </a:p>
        </p:txBody>
      </p:sp>
    </p:spTree>
    <p:extLst>
      <p:ext uri="{BB962C8B-B14F-4D97-AF65-F5344CB8AC3E}">
        <p14:creationId xmlns:p14="http://schemas.microsoft.com/office/powerpoint/2010/main" val="33005847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21</a:t>
            </a:fld>
            <a:endParaRPr lang="en-US" dirty="0"/>
          </a:p>
        </p:txBody>
      </p:sp>
    </p:spTree>
    <p:extLst>
      <p:ext uri="{BB962C8B-B14F-4D97-AF65-F5344CB8AC3E}">
        <p14:creationId xmlns:p14="http://schemas.microsoft.com/office/powerpoint/2010/main" val="5180593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22</a:t>
            </a:fld>
            <a:endParaRPr lang="en-US" dirty="0"/>
          </a:p>
        </p:txBody>
      </p:sp>
    </p:spTree>
    <p:extLst>
      <p:ext uri="{BB962C8B-B14F-4D97-AF65-F5344CB8AC3E}">
        <p14:creationId xmlns:p14="http://schemas.microsoft.com/office/powerpoint/2010/main" val="15554018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23</a:t>
            </a:fld>
            <a:endParaRPr lang="en-US" dirty="0"/>
          </a:p>
        </p:txBody>
      </p:sp>
    </p:spTree>
    <p:extLst>
      <p:ext uri="{BB962C8B-B14F-4D97-AF65-F5344CB8AC3E}">
        <p14:creationId xmlns:p14="http://schemas.microsoft.com/office/powerpoint/2010/main" val="31957169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24</a:t>
            </a:fld>
            <a:endParaRPr lang="en-US" dirty="0"/>
          </a:p>
        </p:txBody>
      </p:sp>
    </p:spTree>
    <p:extLst>
      <p:ext uri="{BB962C8B-B14F-4D97-AF65-F5344CB8AC3E}">
        <p14:creationId xmlns:p14="http://schemas.microsoft.com/office/powerpoint/2010/main" val="31317901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25</a:t>
            </a:fld>
            <a:endParaRPr lang="en-US" dirty="0"/>
          </a:p>
        </p:txBody>
      </p:sp>
    </p:spTree>
    <p:extLst>
      <p:ext uri="{BB962C8B-B14F-4D97-AF65-F5344CB8AC3E}">
        <p14:creationId xmlns:p14="http://schemas.microsoft.com/office/powerpoint/2010/main" val="1102340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26</a:t>
            </a:fld>
            <a:endParaRPr lang="en-US" dirty="0"/>
          </a:p>
        </p:txBody>
      </p:sp>
    </p:spTree>
    <p:extLst>
      <p:ext uri="{BB962C8B-B14F-4D97-AF65-F5344CB8AC3E}">
        <p14:creationId xmlns:p14="http://schemas.microsoft.com/office/powerpoint/2010/main" val="29108272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27</a:t>
            </a:fld>
            <a:endParaRPr lang="en-US" dirty="0"/>
          </a:p>
        </p:txBody>
      </p:sp>
    </p:spTree>
    <p:extLst>
      <p:ext uri="{BB962C8B-B14F-4D97-AF65-F5344CB8AC3E}">
        <p14:creationId xmlns:p14="http://schemas.microsoft.com/office/powerpoint/2010/main" val="939262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4</a:t>
            </a:fld>
            <a:endParaRPr lang="en-US" dirty="0"/>
          </a:p>
        </p:txBody>
      </p:sp>
    </p:spTree>
    <p:extLst>
      <p:ext uri="{BB962C8B-B14F-4D97-AF65-F5344CB8AC3E}">
        <p14:creationId xmlns:p14="http://schemas.microsoft.com/office/powerpoint/2010/main" val="2910827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5</a:t>
            </a:fld>
            <a:endParaRPr lang="en-US" dirty="0"/>
          </a:p>
        </p:txBody>
      </p:sp>
    </p:spTree>
    <p:extLst>
      <p:ext uri="{BB962C8B-B14F-4D97-AF65-F5344CB8AC3E}">
        <p14:creationId xmlns:p14="http://schemas.microsoft.com/office/powerpoint/2010/main" val="3761305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6</a:t>
            </a:fld>
            <a:endParaRPr lang="en-US" dirty="0"/>
          </a:p>
        </p:txBody>
      </p:sp>
    </p:spTree>
    <p:extLst>
      <p:ext uri="{BB962C8B-B14F-4D97-AF65-F5344CB8AC3E}">
        <p14:creationId xmlns:p14="http://schemas.microsoft.com/office/powerpoint/2010/main" val="2910827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7</a:t>
            </a:fld>
            <a:endParaRPr lang="en-US" dirty="0"/>
          </a:p>
        </p:txBody>
      </p:sp>
    </p:spTree>
    <p:extLst>
      <p:ext uri="{BB962C8B-B14F-4D97-AF65-F5344CB8AC3E}">
        <p14:creationId xmlns:p14="http://schemas.microsoft.com/office/powerpoint/2010/main" val="2595516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8</a:t>
            </a:fld>
            <a:endParaRPr lang="en-US" dirty="0"/>
          </a:p>
        </p:txBody>
      </p:sp>
    </p:spTree>
    <p:extLst>
      <p:ext uri="{BB962C8B-B14F-4D97-AF65-F5344CB8AC3E}">
        <p14:creationId xmlns:p14="http://schemas.microsoft.com/office/powerpoint/2010/main" val="2910827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9</a:t>
            </a:fld>
            <a:endParaRPr lang="en-US" dirty="0"/>
          </a:p>
        </p:txBody>
      </p:sp>
    </p:spTree>
    <p:extLst>
      <p:ext uri="{BB962C8B-B14F-4D97-AF65-F5344CB8AC3E}">
        <p14:creationId xmlns:p14="http://schemas.microsoft.com/office/powerpoint/2010/main" val="2043464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10</a:t>
            </a:fld>
            <a:endParaRPr lang="en-US" dirty="0"/>
          </a:p>
        </p:txBody>
      </p:sp>
    </p:spTree>
    <p:extLst>
      <p:ext uri="{BB962C8B-B14F-4D97-AF65-F5344CB8AC3E}">
        <p14:creationId xmlns:p14="http://schemas.microsoft.com/office/powerpoint/2010/main" val="275665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D2DA6D-1C1D-48AB-A778-2E649635232F}" type="datetimeFigureOut">
              <a:rPr lang="en-US" smtClean="0"/>
              <a:t>10/15/2018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94E2DD-2CB8-49E3-9336-631B7BFA8176}" type="slidenum">
              <a:rPr lang="en-US" smtClean="0"/>
              <a:t>‹#›</a:t>
            </a:fld>
            <a:endParaRPr lang="en-US" dirty="0"/>
          </a:p>
        </p:txBody>
      </p:sp>
    </p:spTree>
    <p:extLst>
      <p:ext uri="{BB962C8B-B14F-4D97-AF65-F5344CB8AC3E}">
        <p14:creationId xmlns:p14="http://schemas.microsoft.com/office/powerpoint/2010/main" val="1044426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D2DA6D-1C1D-48AB-A778-2E649635232F}" type="datetimeFigureOut">
              <a:rPr lang="en-US" smtClean="0"/>
              <a:t>10/15/2018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94E2DD-2CB8-49E3-9336-631B7BFA8176}" type="slidenum">
              <a:rPr lang="en-US" smtClean="0"/>
              <a:t>‹#›</a:t>
            </a:fld>
            <a:endParaRPr lang="en-US" dirty="0"/>
          </a:p>
        </p:txBody>
      </p:sp>
    </p:spTree>
    <p:extLst>
      <p:ext uri="{BB962C8B-B14F-4D97-AF65-F5344CB8AC3E}">
        <p14:creationId xmlns:p14="http://schemas.microsoft.com/office/powerpoint/2010/main" val="2661248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D2DA6D-1C1D-48AB-A778-2E649635232F}" type="datetimeFigureOut">
              <a:rPr lang="en-US" smtClean="0"/>
              <a:t>10/15/2018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94E2DD-2CB8-49E3-9336-631B7BFA8176}" type="slidenum">
              <a:rPr lang="en-US" smtClean="0"/>
              <a:t>‹#›</a:t>
            </a:fld>
            <a:endParaRPr lang="en-US" dirty="0"/>
          </a:p>
        </p:txBody>
      </p:sp>
    </p:spTree>
    <p:extLst>
      <p:ext uri="{BB962C8B-B14F-4D97-AF65-F5344CB8AC3E}">
        <p14:creationId xmlns:p14="http://schemas.microsoft.com/office/powerpoint/2010/main" val="3814065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D2DA6D-1C1D-48AB-A778-2E649635232F}" type="datetimeFigureOut">
              <a:rPr lang="en-US" smtClean="0"/>
              <a:t>10/15/2018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94E2DD-2CB8-49E3-9336-631B7BFA8176}" type="slidenum">
              <a:rPr lang="en-US" smtClean="0"/>
              <a:t>‹#›</a:t>
            </a:fld>
            <a:endParaRPr lang="en-US" dirty="0"/>
          </a:p>
        </p:txBody>
      </p:sp>
    </p:spTree>
    <p:extLst>
      <p:ext uri="{BB962C8B-B14F-4D97-AF65-F5344CB8AC3E}">
        <p14:creationId xmlns:p14="http://schemas.microsoft.com/office/powerpoint/2010/main" val="3737620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D2DA6D-1C1D-48AB-A778-2E649635232F}" type="datetimeFigureOut">
              <a:rPr lang="en-US" smtClean="0"/>
              <a:t>10/15/2018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94E2DD-2CB8-49E3-9336-631B7BFA8176}" type="slidenum">
              <a:rPr lang="en-US" smtClean="0"/>
              <a:t>‹#›</a:t>
            </a:fld>
            <a:endParaRPr lang="en-US" dirty="0"/>
          </a:p>
        </p:txBody>
      </p:sp>
    </p:spTree>
    <p:extLst>
      <p:ext uri="{BB962C8B-B14F-4D97-AF65-F5344CB8AC3E}">
        <p14:creationId xmlns:p14="http://schemas.microsoft.com/office/powerpoint/2010/main" val="2878126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D2DA6D-1C1D-48AB-A778-2E649635232F}" type="datetimeFigureOut">
              <a:rPr lang="en-US" smtClean="0"/>
              <a:t>10/15/2018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94E2DD-2CB8-49E3-9336-631B7BFA8176}" type="slidenum">
              <a:rPr lang="en-US" smtClean="0"/>
              <a:t>‹#›</a:t>
            </a:fld>
            <a:endParaRPr lang="en-US" dirty="0"/>
          </a:p>
        </p:txBody>
      </p:sp>
    </p:spTree>
    <p:extLst>
      <p:ext uri="{BB962C8B-B14F-4D97-AF65-F5344CB8AC3E}">
        <p14:creationId xmlns:p14="http://schemas.microsoft.com/office/powerpoint/2010/main" val="461569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D2DA6D-1C1D-48AB-A778-2E649635232F}" type="datetimeFigureOut">
              <a:rPr lang="en-US" smtClean="0"/>
              <a:t>10/15/2018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894E2DD-2CB8-49E3-9336-631B7BFA8176}" type="slidenum">
              <a:rPr lang="en-US" smtClean="0"/>
              <a:t>‹#›</a:t>
            </a:fld>
            <a:endParaRPr lang="en-US" dirty="0"/>
          </a:p>
        </p:txBody>
      </p:sp>
    </p:spTree>
    <p:extLst>
      <p:ext uri="{BB962C8B-B14F-4D97-AF65-F5344CB8AC3E}">
        <p14:creationId xmlns:p14="http://schemas.microsoft.com/office/powerpoint/2010/main" val="2400030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D2DA6D-1C1D-48AB-A778-2E649635232F}" type="datetimeFigureOut">
              <a:rPr lang="en-US" smtClean="0"/>
              <a:t>10/15/2018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894E2DD-2CB8-49E3-9336-631B7BFA8176}" type="slidenum">
              <a:rPr lang="en-US" smtClean="0"/>
              <a:t>‹#›</a:t>
            </a:fld>
            <a:endParaRPr lang="en-US" dirty="0"/>
          </a:p>
        </p:txBody>
      </p:sp>
    </p:spTree>
    <p:extLst>
      <p:ext uri="{BB962C8B-B14F-4D97-AF65-F5344CB8AC3E}">
        <p14:creationId xmlns:p14="http://schemas.microsoft.com/office/powerpoint/2010/main" val="3757458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D2DA6D-1C1D-48AB-A778-2E649635232F}" type="datetimeFigureOut">
              <a:rPr lang="en-US" smtClean="0"/>
              <a:t>10/15/2018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894E2DD-2CB8-49E3-9336-631B7BFA8176}" type="slidenum">
              <a:rPr lang="en-US" smtClean="0"/>
              <a:t>‹#›</a:t>
            </a:fld>
            <a:endParaRPr lang="en-US" dirty="0"/>
          </a:p>
        </p:txBody>
      </p:sp>
    </p:spTree>
    <p:extLst>
      <p:ext uri="{BB962C8B-B14F-4D97-AF65-F5344CB8AC3E}">
        <p14:creationId xmlns:p14="http://schemas.microsoft.com/office/powerpoint/2010/main" val="1396080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D2DA6D-1C1D-48AB-A778-2E649635232F}" type="datetimeFigureOut">
              <a:rPr lang="en-US" smtClean="0"/>
              <a:t>10/15/2018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94E2DD-2CB8-49E3-9336-631B7BFA8176}" type="slidenum">
              <a:rPr lang="en-US" smtClean="0"/>
              <a:t>‹#›</a:t>
            </a:fld>
            <a:endParaRPr lang="en-US" dirty="0"/>
          </a:p>
        </p:txBody>
      </p:sp>
    </p:spTree>
    <p:extLst>
      <p:ext uri="{BB962C8B-B14F-4D97-AF65-F5344CB8AC3E}">
        <p14:creationId xmlns:p14="http://schemas.microsoft.com/office/powerpoint/2010/main" val="68014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D2DA6D-1C1D-48AB-A778-2E649635232F}" type="datetimeFigureOut">
              <a:rPr lang="en-US" smtClean="0"/>
              <a:t>10/15/2018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94E2DD-2CB8-49E3-9336-631B7BFA8176}" type="slidenum">
              <a:rPr lang="en-US" smtClean="0"/>
              <a:t>‹#›</a:t>
            </a:fld>
            <a:endParaRPr lang="en-US" dirty="0"/>
          </a:p>
        </p:txBody>
      </p:sp>
    </p:spTree>
    <p:extLst>
      <p:ext uri="{BB962C8B-B14F-4D97-AF65-F5344CB8AC3E}">
        <p14:creationId xmlns:p14="http://schemas.microsoft.com/office/powerpoint/2010/main" val="2124710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D2DA6D-1C1D-48AB-A778-2E649635232F}" type="datetimeFigureOut">
              <a:rPr lang="en-US" smtClean="0"/>
              <a:t>10/15/2018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94E2DD-2CB8-49E3-9336-631B7BFA8176}" type="slidenum">
              <a:rPr lang="en-US" smtClean="0"/>
              <a:t>‹#›</a:t>
            </a:fld>
            <a:endParaRPr lang="en-US" dirty="0"/>
          </a:p>
        </p:txBody>
      </p:sp>
    </p:spTree>
    <p:extLst>
      <p:ext uri="{BB962C8B-B14F-4D97-AF65-F5344CB8AC3E}">
        <p14:creationId xmlns:p14="http://schemas.microsoft.com/office/powerpoint/2010/main" val="42411898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81400" y="457200"/>
            <a:ext cx="5181600" cy="2971800"/>
          </a:xfrm>
        </p:spPr>
        <p:txBody>
          <a:bodyPr>
            <a:noAutofit/>
          </a:bodyPr>
          <a:lstStyle/>
          <a:p>
            <a:r>
              <a:rPr lang="en-US" sz="3600" b="1" dirty="0"/>
              <a:t>Chapter </a:t>
            </a:r>
            <a:r>
              <a:rPr lang="en-US" sz="3600" b="1" dirty="0" smtClean="0"/>
              <a:t>3</a:t>
            </a:r>
            <a:r>
              <a:rPr lang="en-US" sz="3600" b="1" dirty="0"/>
              <a:t/>
            </a:r>
            <a:br>
              <a:rPr lang="en-US" sz="3600" b="1" dirty="0"/>
            </a:br>
            <a:r>
              <a:rPr lang="en-US" sz="3600" b="1" dirty="0"/>
              <a:t/>
            </a:r>
            <a:br>
              <a:rPr lang="en-US" sz="3600" b="1" dirty="0"/>
            </a:br>
            <a:r>
              <a:rPr lang="en-US" sz="3600" b="1" dirty="0"/>
              <a:t>Resilience: Individual, Family, School, and Community Perspectives</a:t>
            </a:r>
          </a:p>
        </p:txBody>
      </p:sp>
      <p:sp>
        <p:nvSpPr>
          <p:cNvPr id="3" name="Subtitle 2"/>
          <p:cNvSpPr>
            <a:spLocks noGrp="1"/>
          </p:cNvSpPr>
          <p:nvPr>
            <p:ph type="subTitle" idx="1"/>
          </p:nvPr>
        </p:nvSpPr>
        <p:spPr>
          <a:xfrm>
            <a:off x="3581400" y="3429000"/>
            <a:ext cx="4953000" cy="1219200"/>
          </a:xfrm>
        </p:spPr>
        <p:txBody>
          <a:bodyPr/>
          <a:lstStyle/>
          <a:p>
            <a:r>
              <a:rPr lang="en-US" dirty="0">
                <a:solidFill>
                  <a:schemeClr val="tx1"/>
                </a:solidFill>
              </a:rPr>
              <a:t>Rolla E. Lewis </a:t>
            </a:r>
          </a:p>
          <a:p>
            <a:endParaRPr lang="en-US" dirty="0">
              <a:solidFill>
                <a:schemeClr val="tx1"/>
              </a:solidFill>
            </a:endParaRPr>
          </a:p>
        </p:txBody>
      </p:sp>
      <p:pic>
        <p:nvPicPr>
          <p:cNvPr id="9" name="Picture 8" descr="C:\Users\mhaley\AppData\Local\Microsoft\Windows\Temporary Internet Files\Content.Outlook\ZOU6SXFO\CapuzziYouthatRisk7ePowerpoint Crop 2 with type.jpg">
            <a:extLst>
              <a:ext uri="{FF2B5EF4-FFF2-40B4-BE49-F238E27FC236}">
                <a16:creationId xmlns="" xmlns:a16="http://schemas.microsoft.com/office/drawing/2014/main" id="{C9A3632E-798D-424F-9EC1-8D96AA164F7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78823" y="276354"/>
            <a:ext cx="3181350" cy="6400800"/>
          </a:xfrm>
          <a:prstGeom prst="rect">
            <a:avLst/>
          </a:prstGeom>
          <a:noFill/>
          <a:ln>
            <a:noFill/>
          </a:ln>
        </p:spPr>
      </p:pic>
    </p:spTree>
    <p:extLst>
      <p:ext uri="{BB962C8B-B14F-4D97-AF65-F5344CB8AC3E}">
        <p14:creationId xmlns:p14="http://schemas.microsoft.com/office/powerpoint/2010/main" val="2847287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8458200" cy="838200"/>
          </a:xfrm>
        </p:spPr>
        <p:txBody>
          <a:bodyPr>
            <a:noAutofit/>
          </a:bodyPr>
          <a:lstStyle/>
          <a:p>
            <a:r>
              <a:rPr lang="en-US" sz="3600" b="1" dirty="0" smtClean="0"/>
              <a:t>              Effective Practices  </a:t>
            </a:r>
            <a:endParaRPr lang="en-US" sz="3600" b="1" dirty="0"/>
          </a:p>
        </p:txBody>
      </p:sp>
      <p:sp>
        <p:nvSpPr>
          <p:cNvPr id="3" name="Subtitle 2"/>
          <p:cNvSpPr>
            <a:spLocks noGrp="1"/>
          </p:cNvSpPr>
          <p:nvPr>
            <p:ph type="subTitle" idx="1"/>
          </p:nvPr>
        </p:nvSpPr>
        <p:spPr>
          <a:xfrm>
            <a:off x="2209800" y="1524000"/>
            <a:ext cx="6934200" cy="4572000"/>
          </a:xfrm>
        </p:spPr>
        <p:txBody>
          <a:bodyPr>
            <a:normAutofit/>
          </a:bodyPr>
          <a:lstStyle/>
          <a:p>
            <a:pPr algn="l"/>
            <a:r>
              <a:rPr lang="en-US" sz="2600" dirty="0">
                <a:solidFill>
                  <a:schemeClr val="tx1"/>
                </a:solidFill>
              </a:rPr>
              <a:t>The effective practices fostering resilience point </a:t>
            </a:r>
            <a:r>
              <a:rPr lang="en-US" sz="2600" dirty="0" smtClean="0">
                <a:solidFill>
                  <a:schemeClr val="tx1"/>
                </a:solidFill>
              </a:rPr>
              <a:t>to</a:t>
            </a:r>
            <a:endParaRPr lang="en-US" sz="2600" dirty="0">
              <a:solidFill>
                <a:schemeClr val="tx1"/>
              </a:solidFill>
            </a:endParaRPr>
          </a:p>
          <a:p>
            <a:pPr algn="l"/>
            <a:endParaRPr lang="en-US" sz="800" dirty="0">
              <a:solidFill>
                <a:schemeClr val="tx1"/>
              </a:solidFill>
            </a:endParaRPr>
          </a:p>
          <a:p>
            <a:pPr marL="457200" indent="-457200" algn="l">
              <a:buFont typeface="Arial" panose="020B0604020202020204" pitchFamily="34" charset="0"/>
              <a:buChar char="•"/>
            </a:pPr>
            <a:r>
              <a:rPr lang="en-US" sz="2600" dirty="0">
                <a:solidFill>
                  <a:schemeClr val="tx1"/>
                </a:solidFill>
              </a:rPr>
              <a:t>Recognizing that alternative stories are available in every </a:t>
            </a:r>
            <a:r>
              <a:rPr lang="en-US" sz="2600" dirty="0" smtClean="0">
                <a:solidFill>
                  <a:schemeClr val="tx1"/>
                </a:solidFill>
              </a:rPr>
              <a:t>situation</a:t>
            </a:r>
            <a:endParaRPr lang="en-US" sz="2600" dirty="0">
              <a:solidFill>
                <a:schemeClr val="tx1"/>
              </a:solidFill>
            </a:endParaRPr>
          </a:p>
          <a:p>
            <a:pPr algn="l"/>
            <a:endParaRPr lang="en-US" sz="800" dirty="0">
              <a:solidFill>
                <a:schemeClr val="tx1"/>
              </a:solidFill>
            </a:endParaRPr>
          </a:p>
          <a:p>
            <a:pPr marL="457200" indent="-457200" algn="l">
              <a:buFont typeface="Arial" panose="020B0604020202020204" pitchFamily="34" charset="0"/>
              <a:buChar char="•"/>
            </a:pPr>
            <a:r>
              <a:rPr lang="en-US" sz="2600" dirty="0">
                <a:solidFill>
                  <a:schemeClr val="tx1"/>
                </a:solidFill>
              </a:rPr>
              <a:t>Supporting covitality constructs and measures </a:t>
            </a:r>
            <a:r>
              <a:rPr lang="en-US" sz="2600" dirty="0" smtClean="0">
                <a:solidFill>
                  <a:schemeClr val="tx1"/>
                </a:solidFill>
              </a:rPr>
              <a:t>system wide </a:t>
            </a:r>
            <a:r>
              <a:rPr lang="en-US" sz="2600" dirty="0">
                <a:solidFill>
                  <a:schemeClr val="tx1"/>
                </a:solidFill>
              </a:rPr>
              <a:t>as a means of providing schools with a common </a:t>
            </a:r>
            <a:r>
              <a:rPr lang="en-US" sz="2600" dirty="0" smtClean="0">
                <a:solidFill>
                  <a:schemeClr val="tx1"/>
                </a:solidFill>
              </a:rPr>
              <a:t>language</a:t>
            </a:r>
            <a:endParaRPr lang="en-US" sz="2600" dirty="0">
              <a:solidFill>
                <a:schemeClr val="tx1"/>
              </a:solidFill>
            </a:endParaRPr>
          </a:p>
          <a:p>
            <a:pPr algn="l"/>
            <a:endParaRPr lang="en-US" sz="2400" dirty="0">
              <a:solidFill>
                <a:schemeClr val="tx1"/>
              </a:solidFill>
            </a:endParaRPr>
          </a:p>
          <a:p>
            <a:pPr marL="342900" indent="-342900" algn="l">
              <a:buFont typeface="Arial" pitchFamily="34" charset="0"/>
              <a:buChar char="•"/>
            </a:pPr>
            <a:endParaRPr lang="en-US" sz="2400" dirty="0">
              <a:solidFill>
                <a:schemeClr val="tx1"/>
              </a:solidFill>
            </a:endParaRPr>
          </a:p>
        </p:txBody>
      </p:sp>
      <p:pic>
        <p:nvPicPr>
          <p:cNvPr id="6" name="Picture 5" descr="C:\Users\mhaley\AppData\Local\Microsoft\Windows\Temporary Internet Files\Content.Outlook\ZOU6SXFO\CapuzziYouthatRisk7ePowerpoint Art 4 no type.jpg">
            <a:extLst>
              <a:ext uri="{FF2B5EF4-FFF2-40B4-BE49-F238E27FC236}">
                <a16:creationId xmlns="" xmlns:a16="http://schemas.microsoft.com/office/drawing/2014/main" id="{8C7DB5B6-3276-4CB5-B08A-AFA970CBC2C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3211171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8458200" cy="838200"/>
          </a:xfrm>
        </p:spPr>
        <p:txBody>
          <a:bodyPr>
            <a:noAutofit/>
          </a:bodyPr>
          <a:lstStyle/>
          <a:p>
            <a:r>
              <a:rPr lang="en-US" sz="3600" b="1" dirty="0" smtClean="0"/>
              <a:t>              Professional Possibilities </a:t>
            </a:r>
            <a:endParaRPr lang="en-US" sz="3600" b="1" dirty="0"/>
          </a:p>
        </p:txBody>
      </p:sp>
      <p:sp>
        <p:nvSpPr>
          <p:cNvPr id="3" name="Subtitle 2"/>
          <p:cNvSpPr>
            <a:spLocks noGrp="1"/>
          </p:cNvSpPr>
          <p:nvPr>
            <p:ph type="subTitle" idx="1"/>
          </p:nvPr>
        </p:nvSpPr>
        <p:spPr>
          <a:xfrm>
            <a:off x="2209800" y="1524000"/>
            <a:ext cx="6934200" cy="4572000"/>
          </a:xfrm>
        </p:spPr>
        <p:txBody>
          <a:bodyPr>
            <a:normAutofit/>
          </a:bodyPr>
          <a:lstStyle/>
          <a:p>
            <a:pPr marL="457200" indent="-457200" algn="l">
              <a:buFont typeface="Arial" panose="020B0604020202020204" pitchFamily="34" charset="0"/>
              <a:buChar char="•"/>
            </a:pPr>
            <a:r>
              <a:rPr lang="en-US" sz="2400" dirty="0">
                <a:solidFill>
                  <a:schemeClr val="tx1"/>
                </a:solidFill>
              </a:rPr>
              <a:t>Begin by being an ally to youth. </a:t>
            </a:r>
          </a:p>
          <a:p>
            <a:pPr marL="457200" indent="-457200" algn="l">
              <a:buFont typeface="Arial" panose="020B0604020202020204" pitchFamily="34" charset="0"/>
              <a:buChar char="•"/>
            </a:pPr>
            <a:endParaRPr lang="en-US" sz="800" dirty="0">
              <a:solidFill>
                <a:schemeClr val="tx1"/>
              </a:solidFill>
            </a:endParaRPr>
          </a:p>
          <a:p>
            <a:pPr marL="457200" indent="-457200" algn="l">
              <a:buFont typeface="Arial" panose="020B0604020202020204" pitchFamily="34" charset="0"/>
              <a:buChar char="•"/>
            </a:pPr>
            <a:r>
              <a:rPr lang="en-US" sz="2400" dirty="0">
                <a:solidFill>
                  <a:schemeClr val="tx1"/>
                </a:solidFill>
              </a:rPr>
              <a:t>Believe in the capacity of youth to contribute to their communities. </a:t>
            </a:r>
          </a:p>
          <a:p>
            <a:pPr marL="457200" indent="-457200" algn="l">
              <a:buFont typeface="Arial" panose="020B0604020202020204" pitchFamily="34" charset="0"/>
              <a:buChar char="•"/>
            </a:pPr>
            <a:endParaRPr lang="en-US" sz="800" dirty="0">
              <a:solidFill>
                <a:schemeClr val="tx1"/>
              </a:solidFill>
            </a:endParaRPr>
          </a:p>
          <a:p>
            <a:pPr marL="457200" indent="-457200" algn="l">
              <a:buFont typeface="Arial" panose="020B0604020202020204" pitchFamily="34" charset="0"/>
              <a:buChar char="•"/>
            </a:pPr>
            <a:r>
              <a:rPr lang="en-US" sz="2400" dirty="0">
                <a:solidFill>
                  <a:schemeClr val="tx1"/>
                </a:solidFill>
              </a:rPr>
              <a:t>Foster youth emotional competence, engaged living, </a:t>
            </a:r>
            <a:r>
              <a:rPr lang="en-US" sz="2400" dirty="0" smtClean="0">
                <a:solidFill>
                  <a:schemeClr val="tx1"/>
                </a:solidFill>
              </a:rPr>
              <a:t>belief in self</a:t>
            </a:r>
            <a:r>
              <a:rPr lang="en-US" sz="2400" dirty="0">
                <a:solidFill>
                  <a:schemeClr val="tx1"/>
                </a:solidFill>
              </a:rPr>
              <a:t>, and </a:t>
            </a:r>
            <a:r>
              <a:rPr lang="en-US" sz="2400" dirty="0" smtClean="0">
                <a:solidFill>
                  <a:schemeClr val="tx1"/>
                </a:solidFill>
              </a:rPr>
              <a:t>belief in others</a:t>
            </a:r>
            <a:r>
              <a:rPr lang="en-US" sz="2400" dirty="0">
                <a:solidFill>
                  <a:schemeClr val="tx1"/>
                </a:solidFill>
              </a:rPr>
              <a:t>. </a:t>
            </a:r>
          </a:p>
          <a:p>
            <a:pPr marL="457200" indent="-457200" algn="l">
              <a:buFont typeface="Arial" panose="020B0604020202020204" pitchFamily="34" charset="0"/>
              <a:buChar char="•"/>
            </a:pPr>
            <a:endParaRPr lang="en-US" sz="800" dirty="0">
              <a:solidFill>
                <a:schemeClr val="tx1"/>
              </a:solidFill>
            </a:endParaRPr>
          </a:p>
          <a:p>
            <a:pPr marL="457200" indent="-457200" algn="l">
              <a:buFont typeface="Arial" panose="020B0604020202020204" pitchFamily="34" charset="0"/>
              <a:buChar char="•"/>
            </a:pPr>
            <a:r>
              <a:rPr lang="en-US" sz="2400" dirty="0">
                <a:solidFill>
                  <a:schemeClr val="tx1"/>
                </a:solidFill>
              </a:rPr>
              <a:t>Conduct action research that invites youth to be </a:t>
            </a:r>
            <a:r>
              <a:rPr lang="en-US" sz="2400" dirty="0" smtClean="0">
                <a:solidFill>
                  <a:schemeClr val="tx1"/>
                </a:solidFill>
              </a:rPr>
              <a:t>coresearchers </a:t>
            </a:r>
            <a:r>
              <a:rPr lang="en-US" sz="2400" dirty="0">
                <a:solidFill>
                  <a:schemeClr val="tx1"/>
                </a:solidFill>
              </a:rPr>
              <a:t>and helps them to become engaged in bringing about the world they want to live in via active systems change. </a:t>
            </a:r>
          </a:p>
          <a:p>
            <a:pPr marL="342900" indent="-342900" algn="l">
              <a:buFont typeface="Arial" pitchFamily="34" charset="0"/>
              <a:buChar char="•"/>
            </a:pPr>
            <a:endParaRPr lang="en-US" sz="2400" dirty="0">
              <a:solidFill>
                <a:schemeClr val="tx1"/>
              </a:solidFill>
            </a:endParaRPr>
          </a:p>
        </p:txBody>
      </p:sp>
      <p:pic>
        <p:nvPicPr>
          <p:cNvPr id="6" name="Picture 5" descr="C:\Users\mhaley\AppData\Local\Microsoft\Windows\Temporary Internet Files\Content.Outlook\ZOU6SXFO\CapuzziYouthatRisk7ePowerpoint Art 4 no type.jpg">
            <a:extLst>
              <a:ext uri="{FF2B5EF4-FFF2-40B4-BE49-F238E27FC236}">
                <a16:creationId xmlns="" xmlns:a16="http://schemas.microsoft.com/office/drawing/2014/main" id="{909A3C14-4910-49BA-825C-A0E30D3355A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3084965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8458200" cy="838200"/>
          </a:xfrm>
        </p:spPr>
        <p:txBody>
          <a:bodyPr>
            <a:noAutofit/>
          </a:bodyPr>
          <a:lstStyle/>
          <a:p>
            <a:r>
              <a:rPr lang="en-US" sz="3600" b="1" dirty="0" smtClean="0"/>
              <a:t>              Professional Possibilities </a:t>
            </a:r>
            <a:endParaRPr lang="en-US" sz="3600" b="1" dirty="0"/>
          </a:p>
        </p:txBody>
      </p:sp>
      <p:sp>
        <p:nvSpPr>
          <p:cNvPr id="3" name="Subtitle 2"/>
          <p:cNvSpPr>
            <a:spLocks noGrp="1"/>
          </p:cNvSpPr>
          <p:nvPr>
            <p:ph type="subTitle" idx="1"/>
          </p:nvPr>
        </p:nvSpPr>
        <p:spPr>
          <a:xfrm>
            <a:off x="2209800" y="1524000"/>
            <a:ext cx="6934200" cy="4572000"/>
          </a:xfrm>
        </p:spPr>
        <p:txBody>
          <a:bodyPr>
            <a:normAutofit/>
          </a:bodyPr>
          <a:lstStyle/>
          <a:p>
            <a:pPr algn="l"/>
            <a:r>
              <a:rPr lang="en-US" sz="2400" dirty="0">
                <a:solidFill>
                  <a:schemeClr val="tx1"/>
                </a:solidFill>
              </a:rPr>
              <a:t>Pathways </a:t>
            </a:r>
            <a:r>
              <a:rPr lang="en-US" sz="2400" dirty="0" smtClean="0">
                <a:solidFill>
                  <a:schemeClr val="tx1"/>
                </a:solidFill>
              </a:rPr>
              <a:t>include</a:t>
            </a:r>
            <a:endParaRPr lang="en-US" sz="2400" dirty="0">
              <a:solidFill>
                <a:schemeClr val="tx1"/>
              </a:solidFill>
            </a:endParaRPr>
          </a:p>
          <a:p>
            <a:pPr algn="l"/>
            <a:endParaRPr lang="en-US" sz="800" dirty="0">
              <a:solidFill>
                <a:schemeClr val="tx1"/>
              </a:solidFill>
            </a:endParaRPr>
          </a:p>
          <a:p>
            <a:pPr marL="342900" indent="-342900" algn="l">
              <a:buFont typeface="Arial" panose="020B0604020202020204" pitchFamily="34" charset="0"/>
              <a:buChar char="•"/>
            </a:pPr>
            <a:r>
              <a:rPr lang="en-US" sz="2400" dirty="0">
                <a:solidFill>
                  <a:schemeClr val="tx1"/>
                </a:solidFill>
              </a:rPr>
              <a:t>Confronting structural </a:t>
            </a:r>
            <a:r>
              <a:rPr lang="en-US" sz="2400" dirty="0" smtClean="0">
                <a:solidFill>
                  <a:schemeClr val="tx1"/>
                </a:solidFill>
              </a:rPr>
              <a:t>inequities</a:t>
            </a:r>
            <a:endParaRPr lang="en-US" sz="2400" dirty="0">
              <a:solidFill>
                <a:schemeClr val="tx1"/>
              </a:solidFill>
            </a:endParaRPr>
          </a:p>
          <a:p>
            <a:pPr algn="l"/>
            <a:endParaRPr lang="en-US" sz="800" dirty="0">
              <a:solidFill>
                <a:schemeClr val="tx1"/>
              </a:solidFill>
            </a:endParaRPr>
          </a:p>
          <a:p>
            <a:pPr marL="342900" indent="-342900" algn="l">
              <a:buFont typeface="Arial" panose="020B0604020202020204" pitchFamily="34" charset="0"/>
              <a:buChar char="•"/>
            </a:pPr>
            <a:r>
              <a:rPr lang="en-US" sz="2400" dirty="0">
                <a:solidFill>
                  <a:schemeClr val="tx1"/>
                </a:solidFill>
              </a:rPr>
              <a:t>Instilling a sense of hope and recognizing students’ self-righting </a:t>
            </a:r>
            <a:r>
              <a:rPr lang="en-US" sz="2400" dirty="0" smtClean="0">
                <a:solidFill>
                  <a:schemeClr val="tx1"/>
                </a:solidFill>
              </a:rPr>
              <a:t>capabilities</a:t>
            </a:r>
            <a:endParaRPr lang="en-US" sz="2400" dirty="0">
              <a:solidFill>
                <a:schemeClr val="tx1"/>
              </a:solidFill>
            </a:endParaRPr>
          </a:p>
          <a:p>
            <a:pPr algn="l"/>
            <a:endParaRPr lang="en-US" sz="800" dirty="0">
              <a:solidFill>
                <a:schemeClr val="tx1"/>
              </a:solidFill>
            </a:endParaRPr>
          </a:p>
          <a:p>
            <a:pPr marL="342900" indent="-342900" algn="l">
              <a:buFont typeface="Arial" panose="020B0604020202020204" pitchFamily="34" charset="0"/>
              <a:buChar char="•"/>
            </a:pPr>
            <a:r>
              <a:rPr lang="en-US" sz="2400" dirty="0">
                <a:solidFill>
                  <a:schemeClr val="tx1"/>
                </a:solidFill>
              </a:rPr>
              <a:t>Developing a common language such as covitality for students, parents, and educators to use when talking about youth and community </a:t>
            </a:r>
            <a:r>
              <a:rPr lang="en-US" sz="2400" dirty="0" smtClean="0">
                <a:solidFill>
                  <a:schemeClr val="tx1"/>
                </a:solidFill>
              </a:rPr>
              <a:t>development </a:t>
            </a:r>
            <a:endParaRPr lang="en-US" sz="2400" dirty="0">
              <a:solidFill>
                <a:schemeClr val="tx1"/>
              </a:solidFill>
            </a:endParaRPr>
          </a:p>
        </p:txBody>
      </p:sp>
      <p:pic>
        <p:nvPicPr>
          <p:cNvPr id="6" name="Picture 5" descr="C:\Users\mhaley\AppData\Local\Microsoft\Windows\Temporary Internet Files\Content.Outlook\ZOU6SXFO\CapuzziYouthatRisk7ePowerpoint Art 4 no type.jpg">
            <a:extLst>
              <a:ext uri="{FF2B5EF4-FFF2-40B4-BE49-F238E27FC236}">
                <a16:creationId xmlns="" xmlns:a16="http://schemas.microsoft.com/office/drawing/2014/main" id="{8510AEA3-D706-4024-A059-83205110F51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1715897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8458200" cy="838200"/>
          </a:xfrm>
        </p:spPr>
        <p:txBody>
          <a:bodyPr>
            <a:noAutofit/>
          </a:bodyPr>
          <a:lstStyle/>
          <a:p>
            <a:pPr algn="r"/>
            <a:r>
              <a:rPr lang="en-US" sz="3600" b="1" dirty="0"/>
              <a:t> </a:t>
            </a:r>
            <a:r>
              <a:rPr lang="en-US" sz="3200" b="1" dirty="0"/>
              <a:t>Emmy E. Werner: The Mother of Resilience </a:t>
            </a:r>
          </a:p>
        </p:txBody>
      </p:sp>
      <p:sp>
        <p:nvSpPr>
          <p:cNvPr id="3" name="Subtitle 2"/>
          <p:cNvSpPr>
            <a:spLocks noGrp="1"/>
          </p:cNvSpPr>
          <p:nvPr>
            <p:ph type="subTitle" idx="1"/>
          </p:nvPr>
        </p:nvSpPr>
        <p:spPr>
          <a:xfrm>
            <a:off x="2209800" y="1524000"/>
            <a:ext cx="6934200" cy="4572000"/>
          </a:xfrm>
        </p:spPr>
        <p:txBody>
          <a:bodyPr>
            <a:normAutofit/>
          </a:bodyPr>
          <a:lstStyle/>
          <a:p>
            <a:pPr marL="342900" indent="-342900" algn="l">
              <a:buFont typeface="Arial" pitchFamily="34" charset="0"/>
              <a:buChar char="•"/>
            </a:pPr>
            <a:r>
              <a:rPr lang="en-US" sz="2400" dirty="0">
                <a:solidFill>
                  <a:schemeClr val="tx1"/>
                </a:solidFill>
              </a:rPr>
              <a:t>The </a:t>
            </a:r>
            <a:r>
              <a:rPr lang="en-US" sz="2400" dirty="0" smtClean="0">
                <a:solidFill>
                  <a:schemeClr val="tx1"/>
                </a:solidFill>
              </a:rPr>
              <a:t>life-span</a:t>
            </a:r>
            <a:r>
              <a:rPr lang="en-US" sz="2400" dirty="0">
                <a:solidFill>
                  <a:schemeClr val="tx1"/>
                </a:solidFill>
              </a:rPr>
              <a:t>, cross-cultural studies conducted by Emmy E. Werner and her colleagues have concluded that resilience is the natural human capacity for self-righting.</a:t>
            </a:r>
          </a:p>
          <a:p>
            <a:pPr algn="l"/>
            <a:endParaRPr lang="en-US" sz="1000" dirty="0">
              <a:solidFill>
                <a:schemeClr val="tx1"/>
              </a:solidFill>
            </a:endParaRPr>
          </a:p>
          <a:p>
            <a:pPr marL="342900" indent="-342900" algn="l">
              <a:buFont typeface="Arial" pitchFamily="34" charset="0"/>
              <a:buChar char="•"/>
            </a:pPr>
            <a:r>
              <a:rPr lang="en-US" sz="2400" dirty="0">
                <a:solidFill>
                  <a:schemeClr val="tx1"/>
                </a:solidFill>
              </a:rPr>
              <a:t>Werner and Smith’s (1992) transactional–ecological model of human development posits that people are active, self-righting organisms continuously adapting to their environment. </a:t>
            </a:r>
          </a:p>
          <a:p>
            <a:pPr algn="l"/>
            <a:endParaRPr lang="en-US" sz="2400" dirty="0">
              <a:solidFill>
                <a:schemeClr val="tx1"/>
              </a:solidFill>
            </a:endParaRPr>
          </a:p>
          <a:p>
            <a:pPr marL="342900" indent="-342900" algn="l">
              <a:buFont typeface="Arial" pitchFamily="34" charset="0"/>
              <a:buChar char="•"/>
            </a:pPr>
            <a:endParaRPr lang="en-US" sz="2400" dirty="0">
              <a:solidFill>
                <a:schemeClr val="tx1"/>
              </a:solidFill>
            </a:endParaRPr>
          </a:p>
        </p:txBody>
      </p:sp>
      <p:pic>
        <p:nvPicPr>
          <p:cNvPr id="6" name="Picture 5" descr="C:\Users\mhaley\AppData\Local\Microsoft\Windows\Temporary Internet Files\Content.Outlook\ZOU6SXFO\CapuzziYouthatRisk7ePowerpoint Art 4 no type.jpg">
            <a:extLst>
              <a:ext uri="{FF2B5EF4-FFF2-40B4-BE49-F238E27FC236}">
                <a16:creationId xmlns="" xmlns:a16="http://schemas.microsoft.com/office/drawing/2014/main" id="{1C4F7907-23CB-4F59-AF66-D9807A0A6D9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721463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8458200" cy="838200"/>
          </a:xfrm>
        </p:spPr>
        <p:txBody>
          <a:bodyPr>
            <a:noAutofit/>
          </a:bodyPr>
          <a:lstStyle/>
          <a:p>
            <a:pPr algn="r"/>
            <a:r>
              <a:rPr lang="en-US" sz="3600" b="1" dirty="0"/>
              <a:t> </a:t>
            </a:r>
            <a:r>
              <a:rPr lang="en-US" sz="3200" b="1" dirty="0"/>
              <a:t>Emmy E. Werner: The Mother of Resilience</a:t>
            </a:r>
          </a:p>
        </p:txBody>
      </p:sp>
      <p:sp>
        <p:nvSpPr>
          <p:cNvPr id="3" name="Subtitle 2"/>
          <p:cNvSpPr>
            <a:spLocks noGrp="1"/>
          </p:cNvSpPr>
          <p:nvPr>
            <p:ph type="subTitle" idx="1"/>
          </p:nvPr>
        </p:nvSpPr>
        <p:spPr>
          <a:xfrm>
            <a:off x="2201214" y="1524000"/>
            <a:ext cx="6934200" cy="4572000"/>
          </a:xfrm>
        </p:spPr>
        <p:txBody>
          <a:bodyPr>
            <a:normAutofit/>
          </a:bodyPr>
          <a:lstStyle/>
          <a:p>
            <a:pPr marL="342900" indent="-342900" algn="l">
              <a:buFont typeface="Arial" pitchFamily="34" charset="0"/>
              <a:buChar char="•"/>
            </a:pPr>
            <a:r>
              <a:rPr lang="en-US" sz="2400" dirty="0">
                <a:solidFill>
                  <a:schemeClr val="tx1"/>
                </a:solidFill>
              </a:rPr>
              <a:t>Werner’s longitudinal research results led researchers to conclude that it was unusual for more than </a:t>
            </a:r>
            <a:r>
              <a:rPr lang="en-US" sz="2400" dirty="0" smtClean="0">
                <a:solidFill>
                  <a:schemeClr val="tx1"/>
                </a:solidFill>
              </a:rPr>
              <a:t>half of </a:t>
            </a:r>
            <a:r>
              <a:rPr lang="en-US" sz="2400" dirty="0">
                <a:solidFill>
                  <a:schemeClr val="tx1"/>
                </a:solidFill>
              </a:rPr>
              <a:t>their cohort to develop serious disabilities or persistent </a:t>
            </a:r>
            <a:r>
              <a:rPr lang="en-US" sz="2400" dirty="0" smtClean="0">
                <a:solidFill>
                  <a:schemeClr val="tx1"/>
                </a:solidFill>
              </a:rPr>
              <a:t>problems, </a:t>
            </a:r>
            <a:r>
              <a:rPr lang="en-US" sz="2400" dirty="0">
                <a:solidFill>
                  <a:schemeClr val="tx1"/>
                </a:solidFill>
              </a:rPr>
              <a:t>even </a:t>
            </a:r>
            <a:r>
              <a:rPr lang="en-US" sz="2400" dirty="0" smtClean="0">
                <a:solidFill>
                  <a:schemeClr val="tx1"/>
                </a:solidFill>
              </a:rPr>
              <a:t>those children </a:t>
            </a:r>
            <a:r>
              <a:rPr lang="en-US" sz="2400" dirty="0">
                <a:solidFill>
                  <a:schemeClr val="tx1"/>
                </a:solidFill>
              </a:rPr>
              <a:t>exposed to potent risk factors. </a:t>
            </a:r>
          </a:p>
          <a:p>
            <a:pPr algn="l"/>
            <a:endParaRPr lang="en-US" sz="1000" dirty="0">
              <a:solidFill>
                <a:schemeClr val="tx1"/>
              </a:solidFill>
            </a:endParaRPr>
          </a:p>
          <a:p>
            <a:pPr marL="342900" indent="-342900" algn="l">
              <a:buFont typeface="Arial" pitchFamily="34" charset="0"/>
              <a:buChar char="•"/>
            </a:pPr>
            <a:r>
              <a:rPr lang="en-US" sz="2400" dirty="0">
                <a:solidFill>
                  <a:schemeClr val="tx1"/>
                </a:solidFill>
              </a:rPr>
              <a:t>The results also showed that most delinquent </a:t>
            </a:r>
            <a:r>
              <a:rPr lang="en-US" sz="2400" dirty="0" smtClean="0">
                <a:solidFill>
                  <a:schemeClr val="tx1"/>
                </a:solidFill>
              </a:rPr>
              <a:t>youth </a:t>
            </a:r>
            <a:r>
              <a:rPr lang="en-US" sz="2400" dirty="0">
                <a:solidFill>
                  <a:schemeClr val="tx1"/>
                </a:solidFill>
              </a:rPr>
              <a:t>do not develop into career criminals.</a:t>
            </a:r>
          </a:p>
          <a:p>
            <a:pPr algn="l"/>
            <a:endParaRPr lang="en-US" sz="2400" dirty="0">
              <a:solidFill>
                <a:schemeClr val="tx1"/>
              </a:solidFill>
            </a:endParaRPr>
          </a:p>
          <a:p>
            <a:pPr marL="342900" indent="-342900" algn="l">
              <a:buFont typeface="Arial" pitchFamily="34" charset="0"/>
              <a:buChar char="•"/>
            </a:pPr>
            <a:endParaRPr lang="en-US" sz="2400" dirty="0">
              <a:solidFill>
                <a:schemeClr val="tx1"/>
              </a:solidFill>
            </a:endParaRPr>
          </a:p>
        </p:txBody>
      </p:sp>
      <p:pic>
        <p:nvPicPr>
          <p:cNvPr id="6" name="Picture 5" descr="C:\Users\mhaley\AppData\Local\Microsoft\Windows\Temporary Internet Files\Content.Outlook\ZOU6SXFO\CapuzziYouthatRisk7ePowerpoint Art 4 no type.jpg">
            <a:extLst>
              <a:ext uri="{FF2B5EF4-FFF2-40B4-BE49-F238E27FC236}">
                <a16:creationId xmlns="" xmlns:a16="http://schemas.microsoft.com/office/drawing/2014/main" id="{9E2C638C-0282-4F55-A2FF-C67962A9EF2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2884214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8458200" cy="838200"/>
          </a:xfrm>
        </p:spPr>
        <p:txBody>
          <a:bodyPr>
            <a:noAutofit/>
          </a:bodyPr>
          <a:lstStyle/>
          <a:p>
            <a:pPr algn="r"/>
            <a:r>
              <a:rPr lang="en-US" sz="3600" b="1" dirty="0"/>
              <a:t> </a:t>
            </a:r>
            <a:r>
              <a:rPr lang="en-US" sz="3200" b="1" dirty="0"/>
              <a:t>Emmy E. Werner: The Mother of Resilience</a:t>
            </a:r>
          </a:p>
        </p:txBody>
      </p:sp>
      <p:sp>
        <p:nvSpPr>
          <p:cNvPr id="3" name="Subtitle 2"/>
          <p:cNvSpPr>
            <a:spLocks noGrp="1"/>
          </p:cNvSpPr>
          <p:nvPr>
            <p:ph type="subTitle" idx="1"/>
          </p:nvPr>
        </p:nvSpPr>
        <p:spPr>
          <a:xfrm>
            <a:off x="2249424" y="1524000"/>
            <a:ext cx="6934200" cy="4572000"/>
          </a:xfrm>
        </p:spPr>
        <p:txBody>
          <a:bodyPr>
            <a:normAutofit/>
          </a:bodyPr>
          <a:lstStyle/>
          <a:p>
            <a:pPr marL="342900" indent="-342900" algn="l">
              <a:buFont typeface="Arial" pitchFamily="34" charset="0"/>
              <a:buChar char="•"/>
            </a:pPr>
            <a:r>
              <a:rPr lang="en-US" sz="2400" dirty="0">
                <a:solidFill>
                  <a:schemeClr val="tx1"/>
                </a:solidFill>
              </a:rPr>
              <a:t>Werner and Smith (1992) found that resilience is not something that is fixed and concrete but a quality that is enhanced by protective buffers that appear to transcend ethnic, social class, and geographical boundaries. </a:t>
            </a:r>
          </a:p>
          <a:p>
            <a:pPr algn="l"/>
            <a:endParaRPr lang="en-US" sz="1000" dirty="0">
              <a:solidFill>
                <a:schemeClr val="tx1"/>
              </a:solidFill>
            </a:endParaRPr>
          </a:p>
          <a:p>
            <a:pPr marL="342900" indent="-342900" algn="l">
              <a:buFont typeface="Arial" pitchFamily="34" charset="0"/>
              <a:buChar char="•"/>
            </a:pPr>
            <a:r>
              <a:rPr lang="en-US" sz="2400" dirty="0">
                <a:solidFill>
                  <a:schemeClr val="tx1"/>
                </a:solidFill>
              </a:rPr>
              <a:t>Individual variability has to be taken into account, but the majority of resilient youth have a variety of internal or external protective factors. </a:t>
            </a:r>
          </a:p>
          <a:p>
            <a:pPr algn="l"/>
            <a:endParaRPr lang="en-US" sz="2400" dirty="0">
              <a:solidFill>
                <a:schemeClr val="tx1"/>
              </a:solidFill>
            </a:endParaRPr>
          </a:p>
          <a:p>
            <a:pPr marL="342900" indent="-342900" algn="l">
              <a:buFont typeface="Arial" pitchFamily="34" charset="0"/>
              <a:buChar char="•"/>
            </a:pPr>
            <a:endParaRPr lang="en-US" sz="2400" dirty="0">
              <a:solidFill>
                <a:schemeClr val="tx1"/>
              </a:solidFill>
            </a:endParaRPr>
          </a:p>
        </p:txBody>
      </p:sp>
      <p:pic>
        <p:nvPicPr>
          <p:cNvPr id="6" name="Picture 5" descr="C:\Users\mhaley\AppData\Local\Microsoft\Windows\Temporary Internet Files\Content.Outlook\ZOU6SXFO\CapuzziYouthatRisk7ePowerpoint Art 4 no type.jpg">
            <a:extLst>
              <a:ext uri="{FF2B5EF4-FFF2-40B4-BE49-F238E27FC236}">
                <a16:creationId xmlns="" xmlns:a16="http://schemas.microsoft.com/office/drawing/2014/main" id="{67490187-D46E-4BE9-8464-F15E352A95F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1609667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8458200" cy="838200"/>
          </a:xfrm>
        </p:spPr>
        <p:txBody>
          <a:bodyPr>
            <a:noAutofit/>
          </a:bodyPr>
          <a:lstStyle/>
          <a:p>
            <a:pPr algn="r"/>
            <a:r>
              <a:rPr lang="en-US" sz="3600" b="1" dirty="0"/>
              <a:t> </a:t>
            </a:r>
            <a:r>
              <a:rPr lang="en-US" sz="3200" b="1" dirty="0"/>
              <a:t>Emmy E. Werner: The Mother of Resilience</a:t>
            </a:r>
          </a:p>
        </p:txBody>
      </p:sp>
      <p:sp>
        <p:nvSpPr>
          <p:cNvPr id="3" name="Subtitle 2"/>
          <p:cNvSpPr>
            <a:spLocks noGrp="1"/>
          </p:cNvSpPr>
          <p:nvPr>
            <p:ph type="subTitle" idx="1"/>
          </p:nvPr>
        </p:nvSpPr>
        <p:spPr>
          <a:xfrm>
            <a:off x="2234399" y="1524000"/>
            <a:ext cx="6934200" cy="4572000"/>
          </a:xfrm>
        </p:spPr>
        <p:txBody>
          <a:bodyPr>
            <a:normAutofit/>
          </a:bodyPr>
          <a:lstStyle/>
          <a:p>
            <a:pPr marL="342900" indent="-342900" algn="l">
              <a:buFont typeface="Arial" pitchFamily="34" charset="0"/>
              <a:buChar char="•"/>
            </a:pPr>
            <a:r>
              <a:rPr lang="en-US" sz="2400" dirty="0">
                <a:solidFill>
                  <a:schemeClr val="tx1"/>
                </a:solidFill>
              </a:rPr>
              <a:t>At each developmental stage, there is an opportunity for protective factors (personal competencies and sources of support) to counterbalance the negative weight exerted by adverse experiences.</a:t>
            </a:r>
          </a:p>
          <a:p>
            <a:pPr algn="l"/>
            <a:endParaRPr lang="en-US" sz="800" dirty="0">
              <a:solidFill>
                <a:schemeClr val="tx1"/>
              </a:solidFill>
            </a:endParaRPr>
          </a:p>
          <a:p>
            <a:pPr marL="342900" indent="-342900" algn="l">
              <a:buFont typeface="Arial" pitchFamily="34" charset="0"/>
              <a:buChar char="•"/>
            </a:pPr>
            <a:r>
              <a:rPr lang="en-US" sz="2400" dirty="0">
                <a:solidFill>
                  <a:schemeClr val="tx1"/>
                </a:solidFill>
              </a:rPr>
              <a:t>Werner and Smith (1992) asserted that the protective factors within the individual, family, and community have a more profound impact on the lives of youth than risk factors.</a:t>
            </a:r>
          </a:p>
          <a:p>
            <a:pPr marL="342900" indent="-342900" algn="l">
              <a:buFont typeface="Arial" pitchFamily="34" charset="0"/>
              <a:buChar char="•"/>
            </a:pPr>
            <a:endParaRPr lang="en-US" sz="2400" dirty="0">
              <a:solidFill>
                <a:schemeClr val="tx1"/>
              </a:solidFill>
            </a:endParaRPr>
          </a:p>
          <a:p>
            <a:pPr algn="l"/>
            <a:endParaRPr lang="en-US" sz="2400" dirty="0">
              <a:solidFill>
                <a:schemeClr val="tx1"/>
              </a:solidFill>
            </a:endParaRPr>
          </a:p>
          <a:p>
            <a:pPr algn="l"/>
            <a:endParaRPr lang="en-US" sz="2400" dirty="0">
              <a:solidFill>
                <a:schemeClr val="tx1"/>
              </a:solidFill>
            </a:endParaRPr>
          </a:p>
        </p:txBody>
      </p:sp>
      <p:pic>
        <p:nvPicPr>
          <p:cNvPr id="6" name="Picture 5" descr="C:\Users\mhaley\AppData\Local\Microsoft\Windows\Temporary Internet Files\Content.Outlook\ZOU6SXFO\CapuzziYouthatRisk7ePowerpoint Art 4 no type.jpg">
            <a:extLst>
              <a:ext uri="{FF2B5EF4-FFF2-40B4-BE49-F238E27FC236}">
                <a16:creationId xmlns="" xmlns:a16="http://schemas.microsoft.com/office/drawing/2014/main" id="{EC33C034-0B77-4682-AD85-0A669A63818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2349702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8458200" cy="838200"/>
          </a:xfrm>
        </p:spPr>
        <p:txBody>
          <a:bodyPr>
            <a:noAutofit/>
          </a:bodyPr>
          <a:lstStyle/>
          <a:p>
            <a:pPr algn="r"/>
            <a:r>
              <a:rPr lang="en-US" sz="3000" b="1" dirty="0"/>
              <a:t> </a:t>
            </a:r>
            <a:r>
              <a:rPr lang="en-US" sz="3200" b="1" dirty="0"/>
              <a:t>Emmy E. Werner: The Mother of Resilience</a:t>
            </a:r>
            <a:endParaRPr lang="en-US" sz="3600" b="1" dirty="0"/>
          </a:p>
        </p:txBody>
      </p:sp>
      <p:sp>
        <p:nvSpPr>
          <p:cNvPr id="3" name="Subtitle 2"/>
          <p:cNvSpPr>
            <a:spLocks noGrp="1"/>
          </p:cNvSpPr>
          <p:nvPr>
            <p:ph type="subTitle" idx="1"/>
          </p:nvPr>
        </p:nvSpPr>
        <p:spPr>
          <a:xfrm>
            <a:off x="2209800" y="1524000"/>
            <a:ext cx="6934200" cy="4572000"/>
          </a:xfrm>
        </p:spPr>
        <p:txBody>
          <a:bodyPr>
            <a:normAutofit/>
          </a:bodyPr>
          <a:lstStyle/>
          <a:p>
            <a:pPr marL="342900" indent="-342900" algn="l">
              <a:buFont typeface="Arial" pitchFamily="34" charset="0"/>
              <a:buChar char="•"/>
            </a:pPr>
            <a:r>
              <a:rPr lang="en-US" sz="2400" dirty="0" smtClean="0">
                <a:solidFill>
                  <a:schemeClr val="tx1"/>
                </a:solidFill>
              </a:rPr>
              <a:t>Second chance </a:t>
            </a:r>
            <a:r>
              <a:rPr lang="en-US" sz="2400" dirty="0">
                <a:solidFill>
                  <a:schemeClr val="tx1"/>
                </a:solidFill>
              </a:rPr>
              <a:t>opportunities were usually found at major life transitions. </a:t>
            </a:r>
          </a:p>
          <a:p>
            <a:pPr marL="342900" indent="-342900" algn="l">
              <a:buFont typeface="Arial" pitchFamily="34" charset="0"/>
              <a:buChar char="•"/>
            </a:pPr>
            <a:endParaRPr lang="en-US" sz="800" dirty="0">
              <a:solidFill>
                <a:schemeClr val="tx1"/>
              </a:solidFill>
            </a:endParaRPr>
          </a:p>
          <a:p>
            <a:pPr marL="342900" indent="-342900" algn="l">
              <a:buFont typeface="Arial" pitchFamily="34" charset="0"/>
              <a:buChar char="•"/>
            </a:pPr>
            <a:r>
              <a:rPr lang="en-US" sz="2400" dirty="0">
                <a:solidFill>
                  <a:schemeClr val="tx1"/>
                </a:solidFill>
              </a:rPr>
              <a:t>Such opportunities enabled high-risk individuals to rebound and are frequently found in adult education programs, military service, active participation in a church community, or a supportive friend or spouse.</a:t>
            </a:r>
          </a:p>
          <a:p>
            <a:pPr algn="l"/>
            <a:endParaRPr lang="en-US" sz="2400" dirty="0">
              <a:solidFill>
                <a:schemeClr val="tx1"/>
              </a:solidFill>
            </a:endParaRPr>
          </a:p>
        </p:txBody>
      </p:sp>
      <p:pic>
        <p:nvPicPr>
          <p:cNvPr id="6" name="Picture 5" descr="C:\Users\mhaley\AppData\Local\Microsoft\Windows\Temporary Internet Files\Content.Outlook\ZOU6SXFO\CapuzziYouthatRisk7ePowerpoint Art 4 no type.jpg">
            <a:extLst>
              <a:ext uri="{FF2B5EF4-FFF2-40B4-BE49-F238E27FC236}">
                <a16:creationId xmlns="" xmlns:a16="http://schemas.microsoft.com/office/drawing/2014/main" id="{62D13E04-D162-4FDA-B677-BC8B59DC27A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3347870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8458200" cy="838200"/>
          </a:xfrm>
        </p:spPr>
        <p:txBody>
          <a:bodyPr>
            <a:noAutofit/>
          </a:bodyPr>
          <a:lstStyle/>
          <a:p>
            <a:r>
              <a:rPr lang="en-US" sz="3000" b="1" dirty="0"/>
              <a:t> </a:t>
            </a:r>
            <a:r>
              <a:rPr lang="en-US" sz="3200" b="1" dirty="0"/>
              <a:t>Discourses of Risk, Racism, </a:t>
            </a:r>
            <a:r>
              <a:rPr lang="en-US" sz="3200" b="1" dirty="0" smtClean="0"/>
              <a:t/>
            </a:r>
            <a:br>
              <a:rPr lang="en-US" sz="3200" b="1" dirty="0" smtClean="0"/>
            </a:br>
            <a:r>
              <a:rPr lang="en-US" sz="3200" b="1" dirty="0" smtClean="0"/>
              <a:t>Poverty</a:t>
            </a:r>
            <a:r>
              <a:rPr lang="en-US" sz="3200" b="1" dirty="0"/>
              <a:t>, and Careers</a:t>
            </a:r>
            <a:endParaRPr lang="en-US" sz="3600" b="1" dirty="0"/>
          </a:p>
        </p:txBody>
      </p:sp>
      <p:sp>
        <p:nvSpPr>
          <p:cNvPr id="3" name="Subtitle 2"/>
          <p:cNvSpPr>
            <a:spLocks noGrp="1"/>
          </p:cNvSpPr>
          <p:nvPr>
            <p:ph type="subTitle" idx="1"/>
          </p:nvPr>
        </p:nvSpPr>
        <p:spPr>
          <a:xfrm>
            <a:off x="2209800" y="1524000"/>
            <a:ext cx="6934200" cy="4572000"/>
          </a:xfrm>
        </p:spPr>
        <p:txBody>
          <a:bodyPr>
            <a:normAutofit/>
          </a:bodyPr>
          <a:lstStyle/>
          <a:p>
            <a:pPr marL="342900" indent="-342900" algn="l">
              <a:buFont typeface="Arial" pitchFamily="34" charset="0"/>
              <a:buChar char="•"/>
            </a:pPr>
            <a:r>
              <a:rPr lang="en-US" sz="2400" dirty="0">
                <a:solidFill>
                  <a:schemeClr val="tx1"/>
                </a:solidFill>
              </a:rPr>
              <a:t>We are biological, social, and psychological beings embedded in discourses that describe our </a:t>
            </a:r>
            <a:r>
              <a:rPr lang="en-US" sz="2400" dirty="0" smtClean="0">
                <a:solidFill>
                  <a:schemeClr val="tx1"/>
                </a:solidFill>
              </a:rPr>
              <a:t>ecorelational </a:t>
            </a:r>
            <a:r>
              <a:rPr lang="en-US" sz="2400" dirty="0">
                <a:solidFill>
                  <a:schemeClr val="tx1"/>
                </a:solidFill>
              </a:rPr>
              <a:t>experience, understanding, and actions.</a:t>
            </a:r>
          </a:p>
          <a:p>
            <a:pPr marL="342900" indent="-342900" algn="l">
              <a:buFont typeface="Arial" pitchFamily="34" charset="0"/>
              <a:buChar char="•"/>
            </a:pPr>
            <a:endParaRPr lang="en-US" sz="800" dirty="0">
              <a:solidFill>
                <a:schemeClr val="tx1"/>
              </a:solidFill>
            </a:endParaRPr>
          </a:p>
          <a:p>
            <a:pPr marL="342900" indent="-342900" algn="l">
              <a:buFont typeface="Arial" pitchFamily="34" charset="0"/>
              <a:buChar char="•"/>
            </a:pPr>
            <a:r>
              <a:rPr lang="en-US" sz="2400" dirty="0">
                <a:solidFill>
                  <a:schemeClr val="tx1"/>
                </a:solidFill>
              </a:rPr>
              <a:t>Such discourses are culturally and ecologically embedded.</a:t>
            </a:r>
          </a:p>
          <a:p>
            <a:pPr marL="342900" indent="-342900" algn="l">
              <a:buFont typeface="Arial" pitchFamily="34" charset="0"/>
              <a:buChar char="•"/>
            </a:pPr>
            <a:endParaRPr lang="en-US" sz="800" dirty="0">
              <a:solidFill>
                <a:schemeClr val="tx1"/>
              </a:solidFill>
            </a:endParaRPr>
          </a:p>
        </p:txBody>
      </p:sp>
      <p:pic>
        <p:nvPicPr>
          <p:cNvPr id="6" name="Picture 5" descr="C:\Users\mhaley\AppData\Local\Microsoft\Windows\Temporary Internet Files\Content.Outlook\ZOU6SXFO\CapuzziYouthatRisk7ePowerpoint Art 4 no type.jpg">
            <a:extLst>
              <a:ext uri="{FF2B5EF4-FFF2-40B4-BE49-F238E27FC236}">
                <a16:creationId xmlns="" xmlns:a16="http://schemas.microsoft.com/office/drawing/2014/main" id="{85E03BD7-0934-4B18-8544-3D678E98C13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1176085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8458200" cy="838200"/>
          </a:xfrm>
        </p:spPr>
        <p:txBody>
          <a:bodyPr>
            <a:noAutofit/>
          </a:bodyPr>
          <a:lstStyle/>
          <a:p>
            <a:r>
              <a:rPr lang="en-US" sz="3000" b="1" dirty="0"/>
              <a:t> </a:t>
            </a:r>
            <a:r>
              <a:rPr lang="en-US" sz="3200" b="1" dirty="0"/>
              <a:t>Discourses of Risk, Racism, </a:t>
            </a:r>
            <a:r>
              <a:rPr lang="en-US" sz="3200" b="1" dirty="0" smtClean="0"/>
              <a:t/>
            </a:r>
            <a:br>
              <a:rPr lang="en-US" sz="3200" b="1" dirty="0" smtClean="0"/>
            </a:br>
            <a:r>
              <a:rPr lang="en-US" sz="3200" b="1" dirty="0" smtClean="0"/>
              <a:t>Poverty</a:t>
            </a:r>
            <a:r>
              <a:rPr lang="en-US" sz="3200" b="1" dirty="0"/>
              <a:t>, and Careers</a:t>
            </a:r>
            <a:endParaRPr lang="en-US" sz="3600" b="1" dirty="0"/>
          </a:p>
        </p:txBody>
      </p:sp>
      <p:sp>
        <p:nvSpPr>
          <p:cNvPr id="3" name="Subtitle 2"/>
          <p:cNvSpPr>
            <a:spLocks noGrp="1"/>
          </p:cNvSpPr>
          <p:nvPr>
            <p:ph type="subTitle" idx="1"/>
          </p:nvPr>
        </p:nvSpPr>
        <p:spPr>
          <a:xfrm>
            <a:off x="2209800" y="1524000"/>
            <a:ext cx="6934200" cy="4572000"/>
          </a:xfrm>
        </p:spPr>
        <p:txBody>
          <a:bodyPr>
            <a:normAutofit/>
          </a:bodyPr>
          <a:lstStyle/>
          <a:p>
            <a:pPr marL="342900" indent="-342900" algn="l">
              <a:buFont typeface="Arial" pitchFamily="34" charset="0"/>
              <a:buChar char="•"/>
            </a:pPr>
            <a:r>
              <a:rPr lang="en-US" sz="2400" dirty="0">
                <a:solidFill>
                  <a:schemeClr val="tx1"/>
                </a:solidFill>
              </a:rPr>
              <a:t>Exploring discourse patterns enables counselors to understand how both clients and professionals are shaped by a variety of discourses in their lives. </a:t>
            </a:r>
          </a:p>
          <a:p>
            <a:pPr marL="342900" indent="-342900" algn="l">
              <a:buFont typeface="Arial" pitchFamily="34" charset="0"/>
              <a:buChar char="•"/>
            </a:pPr>
            <a:endParaRPr lang="en-US" sz="800" dirty="0">
              <a:solidFill>
                <a:schemeClr val="tx1"/>
              </a:solidFill>
            </a:endParaRPr>
          </a:p>
          <a:p>
            <a:pPr marL="342900" indent="-342900" algn="l">
              <a:buFont typeface="Arial" pitchFamily="34" charset="0"/>
              <a:buChar char="•"/>
            </a:pPr>
            <a:r>
              <a:rPr lang="en-US" sz="2400" dirty="0">
                <a:solidFill>
                  <a:schemeClr val="tx1"/>
                </a:solidFill>
              </a:rPr>
              <a:t>Understanding discourses opens the opportunity for teachers and counselors to launch themselves </a:t>
            </a:r>
            <a:r>
              <a:rPr lang="en-US" sz="2400" dirty="0" smtClean="0">
                <a:solidFill>
                  <a:schemeClr val="tx1"/>
                </a:solidFill>
              </a:rPr>
              <a:t>beyond </a:t>
            </a:r>
            <a:r>
              <a:rPr lang="en-US" sz="2400" dirty="0">
                <a:solidFill>
                  <a:schemeClr val="tx1"/>
                </a:solidFill>
              </a:rPr>
              <a:t>their taken-for-granted world by listening to learn and by hearing people as experts </a:t>
            </a:r>
            <a:r>
              <a:rPr lang="en-US" sz="2400" dirty="0" smtClean="0">
                <a:solidFill>
                  <a:schemeClr val="tx1"/>
                </a:solidFill>
              </a:rPr>
              <a:t>on their </a:t>
            </a:r>
            <a:r>
              <a:rPr lang="en-US" sz="2400" dirty="0">
                <a:solidFill>
                  <a:schemeClr val="tx1"/>
                </a:solidFill>
              </a:rPr>
              <a:t>own experiences. </a:t>
            </a:r>
          </a:p>
        </p:txBody>
      </p:sp>
      <p:pic>
        <p:nvPicPr>
          <p:cNvPr id="6" name="Picture 5" descr="C:\Users\mhaley\AppData\Local\Microsoft\Windows\Temporary Internet Files\Content.Outlook\ZOU6SXFO\CapuzziYouthatRisk7ePowerpoint Art 4 no type.jpg">
            <a:extLst>
              <a:ext uri="{FF2B5EF4-FFF2-40B4-BE49-F238E27FC236}">
                <a16:creationId xmlns="" xmlns:a16="http://schemas.microsoft.com/office/drawing/2014/main" id="{8F87F042-3D37-4688-8FFC-76A73887864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3213557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838200"/>
          </a:xfrm>
        </p:spPr>
        <p:txBody>
          <a:bodyPr>
            <a:noAutofit/>
          </a:bodyPr>
          <a:lstStyle/>
          <a:p>
            <a:pPr algn="l"/>
            <a:r>
              <a:rPr lang="en-US" sz="3600" b="1" dirty="0" smtClean="0"/>
              <a:t>                  Resilience</a:t>
            </a:r>
            <a:endParaRPr lang="en-US" sz="3600" b="1" dirty="0"/>
          </a:p>
        </p:txBody>
      </p:sp>
      <p:sp>
        <p:nvSpPr>
          <p:cNvPr id="3" name="Subtitle 2"/>
          <p:cNvSpPr>
            <a:spLocks noGrp="1"/>
          </p:cNvSpPr>
          <p:nvPr>
            <p:ph type="subTitle" idx="1"/>
          </p:nvPr>
        </p:nvSpPr>
        <p:spPr>
          <a:xfrm>
            <a:off x="2219459" y="1371600"/>
            <a:ext cx="6934200" cy="4572000"/>
          </a:xfrm>
        </p:spPr>
        <p:txBody>
          <a:bodyPr>
            <a:normAutofit/>
          </a:bodyPr>
          <a:lstStyle/>
          <a:p>
            <a:pPr marL="342900" indent="-342900" algn="l">
              <a:buFont typeface="Arial" pitchFamily="34" charset="0"/>
              <a:buChar char="•"/>
            </a:pPr>
            <a:r>
              <a:rPr lang="en-US" sz="2400" dirty="0">
                <a:solidFill>
                  <a:schemeClr val="tx1"/>
                </a:solidFill>
              </a:rPr>
              <a:t>The family of phenomena referred to as </a:t>
            </a:r>
            <a:r>
              <a:rPr lang="en-US" sz="2400" dirty="0" smtClean="0">
                <a:solidFill>
                  <a:schemeClr val="tx1"/>
                </a:solidFill>
              </a:rPr>
              <a:t>resilience </a:t>
            </a:r>
            <a:r>
              <a:rPr lang="en-US" sz="2400" dirty="0">
                <a:solidFill>
                  <a:schemeClr val="tx1"/>
                </a:solidFill>
              </a:rPr>
              <a:t>challenges the negative assumptions found in deficit-focused models.</a:t>
            </a:r>
          </a:p>
          <a:p>
            <a:pPr algn="l"/>
            <a:endParaRPr lang="en-US" sz="1000" dirty="0">
              <a:solidFill>
                <a:schemeClr val="tx1"/>
              </a:solidFill>
            </a:endParaRPr>
          </a:p>
          <a:p>
            <a:pPr marL="342900" indent="-342900" algn="l">
              <a:buFont typeface="Arial" pitchFamily="34" charset="0"/>
              <a:buChar char="•"/>
            </a:pPr>
            <a:r>
              <a:rPr lang="en-US" sz="2400" dirty="0">
                <a:solidFill>
                  <a:schemeClr val="tx1"/>
                </a:solidFill>
              </a:rPr>
              <a:t>Resilience results from good outcomes in spite of exposure to risk. </a:t>
            </a:r>
          </a:p>
          <a:p>
            <a:pPr algn="l"/>
            <a:endParaRPr lang="en-US" sz="1000" dirty="0">
              <a:solidFill>
                <a:schemeClr val="tx1"/>
              </a:solidFill>
            </a:endParaRPr>
          </a:p>
          <a:p>
            <a:pPr marL="342900" indent="-342900" algn="l">
              <a:buFont typeface="Arial" pitchFamily="34" charset="0"/>
              <a:buChar char="•"/>
            </a:pPr>
            <a:r>
              <a:rPr lang="en-US" sz="2400" dirty="0">
                <a:solidFill>
                  <a:schemeClr val="tx1"/>
                </a:solidFill>
              </a:rPr>
              <a:t>The issue becomes one of creating healthy systems that invite </a:t>
            </a:r>
            <a:r>
              <a:rPr lang="en-US" sz="2400" dirty="0" smtClean="0">
                <a:solidFill>
                  <a:schemeClr val="tx1"/>
                </a:solidFill>
              </a:rPr>
              <a:t>youth </a:t>
            </a:r>
            <a:r>
              <a:rPr lang="en-US" sz="2400" dirty="0">
                <a:solidFill>
                  <a:schemeClr val="tx1"/>
                </a:solidFill>
              </a:rPr>
              <a:t>to participate in meaningful activities rather than repairing individuals who have been overcome and damaged by risks. </a:t>
            </a:r>
          </a:p>
          <a:p>
            <a:pPr algn="l"/>
            <a:endParaRPr lang="en-US" sz="2400" dirty="0">
              <a:solidFill>
                <a:schemeClr val="tx1"/>
              </a:solidFill>
            </a:endParaRPr>
          </a:p>
          <a:p>
            <a:pPr marL="342900" indent="-342900" algn="l">
              <a:buFont typeface="Arial" pitchFamily="34" charset="0"/>
              <a:buChar char="•"/>
            </a:pPr>
            <a:endParaRPr lang="en-US" sz="2400" dirty="0">
              <a:solidFill>
                <a:schemeClr val="tx1"/>
              </a:solidFill>
            </a:endParaRPr>
          </a:p>
        </p:txBody>
      </p:sp>
      <p:pic>
        <p:nvPicPr>
          <p:cNvPr id="6" name="Picture 5" descr="C:\Users\mhaley\AppData\Local\Microsoft\Windows\Temporary Internet Files\Content.Outlook\ZOU6SXFO\CapuzziYouthatRisk7ePowerpoint Art 4 no type.jpg">
            <a:extLst>
              <a:ext uri="{FF2B5EF4-FFF2-40B4-BE49-F238E27FC236}">
                <a16:creationId xmlns="" xmlns:a16="http://schemas.microsoft.com/office/drawing/2014/main" id="{BCF219EE-60C6-4A8B-8A20-5F1FCB57F1A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11487262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8458200" cy="838200"/>
          </a:xfrm>
        </p:spPr>
        <p:txBody>
          <a:bodyPr>
            <a:noAutofit/>
          </a:bodyPr>
          <a:lstStyle/>
          <a:p>
            <a:r>
              <a:rPr lang="en-US" sz="3200" b="1" dirty="0"/>
              <a:t> </a:t>
            </a:r>
            <a:r>
              <a:rPr lang="en-US" sz="3200" b="1" dirty="0" smtClean="0"/>
              <a:t>Discourses of Risk</a:t>
            </a:r>
            <a:r>
              <a:rPr lang="en-US" sz="3200" b="1" dirty="0"/>
              <a:t>, Racism, </a:t>
            </a:r>
            <a:r>
              <a:rPr lang="en-US" sz="3200" b="1" dirty="0" smtClean="0"/>
              <a:t/>
            </a:r>
            <a:br>
              <a:rPr lang="en-US" sz="3200" b="1" dirty="0" smtClean="0"/>
            </a:br>
            <a:r>
              <a:rPr lang="en-US" sz="3200" b="1" dirty="0" smtClean="0"/>
              <a:t>Poverty</a:t>
            </a:r>
            <a:r>
              <a:rPr lang="en-US" sz="3200" b="1" dirty="0"/>
              <a:t>, and Careers</a:t>
            </a:r>
            <a:endParaRPr lang="en-US" sz="3600" b="1" dirty="0"/>
          </a:p>
        </p:txBody>
      </p:sp>
      <p:sp>
        <p:nvSpPr>
          <p:cNvPr id="3" name="Subtitle 2"/>
          <p:cNvSpPr>
            <a:spLocks noGrp="1"/>
          </p:cNvSpPr>
          <p:nvPr>
            <p:ph type="subTitle" idx="1"/>
          </p:nvPr>
        </p:nvSpPr>
        <p:spPr>
          <a:xfrm>
            <a:off x="2209800" y="1524000"/>
            <a:ext cx="6934200" cy="4572000"/>
          </a:xfrm>
        </p:spPr>
        <p:txBody>
          <a:bodyPr>
            <a:normAutofit/>
          </a:bodyPr>
          <a:lstStyle/>
          <a:p>
            <a:pPr algn="l"/>
            <a:r>
              <a:rPr lang="en-US" sz="2800" b="1" dirty="0">
                <a:solidFill>
                  <a:schemeClr val="tx1"/>
                </a:solidFill>
              </a:rPr>
              <a:t>Risk Discourse</a:t>
            </a:r>
          </a:p>
          <a:p>
            <a:pPr algn="l"/>
            <a:endParaRPr lang="en-US" sz="800" b="1" dirty="0">
              <a:solidFill>
                <a:schemeClr val="tx1"/>
              </a:solidFill>
            </a:endParaRPr>
          </a:p>
          <a:p>
            <a:pPr marL="342900" indent="-342900" algn="l">
              <a:buFont typeface="Arial" panose="020B0604020202020204" pitchFamily="34" charset="0"/>
              <a:buChar char="•"/>
            </a:pPr>
            <a:r>
              <a:rPr lang="en-US" sz="2400" dirty="0">
                <a:solidFill>
                  <a:schemeClr val="tx1"/>
                </a:solidFill>
              </a:rPr>
              <a:t>The discourse regarding troubled families, schools, and communities binds problems to individuals.</a:t>
            </a:r>
          </a:p>
          <a:p>
            <a:pPr marL="342900" indent="-342900" algn="l">
              <a:buFont typeface="Arial" panose="020B0604020202020204" pitchFamily="34" charset="0"/>
              <a:buChar char="•"/>
            </a:pPr>
            <a:endParaRPr lang="en-US" sz="800" b="1" dirty="0">
              <a:solidFill>
                <a:schemeClr val="tx1"/>
              </a:solidFill>
            </a:endParaRPr>
          </a:p>
          <a:p>
            <a:pPr marL="342900" indent="-342900" algn="l">
              <a:buFont typeface="Arial" panose="020B0604020202020204" pitchFamily="34" charset="0"/>
              <a:buChar char="•"/>
            </a:pPr>
            <a:r>
              <a:rPr lang="en-US" sz="2400" dirty="0">
                <a:solidFill>
                  <a:schemeClr val="tx1"/>
                </a:solidFill>
              </a:rPr>
              <a:t>An alternative discourse would not place the problem in people; rather, problems would be described as interactive processes constructed in specific </a:t>
            </a:r>
            <a:r>
              <a:rPr lang="en-US" sz="2400" dirty="0" smtClean="0">
                <a:solidFill>
                  <a:schemeClr val="tx1"/>
                </a:solidFill>
              </a:rPr>
              <a:t>ecorelational </a:t>
            </a:r>
            <a:r>
              <a:rPr lang="en-US" sz="2400" dirty="0">
                <a:solidFill>
                  <a:schemeClr val="tx1"/>
                </a:solidFill>
              </a:rPr>
              <a:t>locations. </a:t>
            </a:r>
            <a:endParaRPr lang="en-US" sz="2400" b="1" dirty="0">
              <a:solidFill>
                <a:schemeClr val="tx1"/>
              </a:solidFill>
            </a:endParaRPr>
          </a:p>
        </p:txBody>
      </p:sp>
      <p:pic>
        <p:nvPicPr>
          <p:cNvPr id="6" name="Picture 5" descr="C:\Users\mhaley\AppData\Local\Microsoft\Windows\Temporary Internet Files\Content.Outlook\ZOU6SXFO\CapuzziYouthatRisk7ePowerpoint Art 4 no type.jpg">
            <a:extLst>
              <a:ext uri="{FF2B5EF4-FFF2-40B4-BE49-F238E27FC236}">
                <a16:creationId xmlns="" xmlns:a16="http://schemas.microsoft.com/office/drawing/2014/main" id="{96B63650-2878-4D4E-92E3-9D7D09E559F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2470637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8458200" cy="838200"/>
          </a:xfrm>
        </p:spPr>
        <p:txBody>
          <a:bodyPr>
            <a:noAutofit/>
          </a:bodyPr>
          <a:lstStyle/>
          <a:p>
            <a:r>
              <a:rPr lang="en-US" sz="3200" b="1" dirty="0"/>
              <a:t> </a:t>
            </a:r>
            <a:r>
              <a:rPr lang="en-US" sz="3200" b="1" dirty="0" smtClean="0"/>
              <a:t>Discourses of Risk</a:t>
            </a:r>
            <a:r>
              <a:rPr lang="en-US" sz="3200" b="1" dirty="0"/>
              <a:t>, </a:t>
            </a:r>
            <a:r>
              <a:rPr lang="en-US" sz="3200" b="1" dirty="0" smtClean="0"/>
              <a:t>Racism,</a:t>
            </a:r>
            <a:br>
              <a:rPr lang="en-US" sz="3200" b="1" dirty="0" smtClean="0"/>
            </a:br>
            <a:r>
              <a:rPr lang="en-US" sz="3200" b="1" dirty="0" smtClean="0"/>
              <a:t>Poverty</a:t>
            </a:r>
            <a:r>
              <a:rPr lang="en-US" sz="3200" b="1" dirty="0"/>
              <a:t>, and Careers</a:t>
            </a:r>
            <a:endParaRPr lang="en-US" sz="3600" b="1" dirty="0"/>
          </a:p>
        </p:txBody>
      </p:sp>
      <p:sp>
        <p:nvSpPr>
          <p:cNvPr id="3" name="Subtitle 2"/>
          <p:cNvSpPr>
            <a:spLocks noGrp="1"/>
          </p:cNvSpPr>
          <p:nvPr>
            <p:ph type="subTitle" idx="1"/>
          </p:nvPr>
        </p:nvSpPr>
        <p:spPr>
          <a:xfrm>
            <a:off x="2209800" y="1524000"/>
            <a:ext cx="6934200" cy="4572000"/>
          </a:xfrm>
        </p:spPr>
        <p:txBody>
          <a:bodyPr>
            <a:normAutofit/>
          </a:bodyPr>
          <a:lstStyle/>
          <a:p>
            <a:pPr algn="l"/>
            <a:r>
              <a:rPr lang="en-US" sz="2800" b="1" dirty="0">
                <a:solidFill>
                  <a:schemeClr val="tx1"/>
                </a:solidFill>
              </a:rPr>
              <a:t>Racism Discourse</a:t>
            </a:r>
          </a:p>
          <a:p>
            <a:pPr algn="l"/>
            <a:endParaRPr lang="en-US" sz="800" b="1" dirty="0">
              <a:solidFill>
                <a:schemeClr val="tx1"/>
              </a:solidFill>
            </a:endParaRPr>
          </a:p>
          <a:p>
            <a:pPr marL="342900" indent="-342900" algn="l">
              <a:buFont typeface="Arial" panose="020B0604020202020204" pitchFamily="34" charset="0"/>
              <a:buChar char="•"/>
            </a:pPr>
            <a:r>
              <a:rPr lang="en-US" sz="2400" dirty="0">
                <a:solidFill>
                  <a:schemeClr val="tx1"/>
                </a:solidFill>
              </a:rPr>
              <a:t>Professionals and those they serve are woven into a racist social fabric.</a:t>
            </a:r>
          </a:p>
          <a:p>
            <a:pPr marL="342900" indent="-342900" algn="l">
              <a:buFont typeface="Arial" panose="020B0604020202020204" pitchFamily="34" charset="0"/>
              <a:buChar char="•"/>
            </a:pPr>
            <a:endParaRPr lang="en-US" sz="800" dirty="0">
              <a:solidFill>
                <a:schemeClr val="tx1"/>
              </a:solidFill>
            </a:endParaRPr>
          </a:p>
          <a:p>
            <a:pPr marL="342900" indent="-342900" algn="l">
              <a:buFont typeface="Arial" panose="020B0604020202020204" pitchFamily="34" charset="0"/>
              <a:buChar char="•"/>
            </a:pPr>
            <a:r>
              <a:rPr lang="en-US" sz="2400" dirty="0">
                <a:solidFill>
                  <a:schemeClr val="tx1"/>
                </a:solidFill>
              </a:rPr>
              <a:t>Counselors, teachers, parents, and other core providers are challenged to understand how dominant discourses affect how their clients’ stories are heard, understood, and responded to</a:t>
            </a:r>
            <a:r>
              <a:rPr lang="en-US" sz="2400" dirty="0" smtClean="0">
                <a:solidFill>
                  <a:schemeClr val="tx1"/>
                </a:solidFill>
              </a:rPr>
              <a:t>.  </a:t>
            </a:r>
            <a:endParaRPr lang="en-US" sz="2400" b="1" dirty="0">
              <a:solidFill>
                <a:schemeClr val="tx1"/>
              </a:solidFill>
            </a:endParaRPr>
          </a:p>
        </p:txBody>
      </p:sp>
      <p:pic>
        <p:nvPicPr>
          <p:cNvPr id="6" name="Picture 5" descr="C:\Users\mhaley\AppData\Local\Microsoft\Windows\Temporary Internet Files\Content.Outlook\ZOU6SXFO\CapuzziYouthatRisk7ePowerpoint Art 4 no type.jpg">
            <a:extLst>
              <a:ext uri="{FF2B5EF4-FFF2-40B4-BE49-F238E27FC236}">
                <a16:creationId xmlns="" xmlns:a16="http://schemas.microsoft.com/office/drawing/2014/main" id="{7EEF5BDA-90A4-427A-A973-391C2562BB2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24752896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8458200" cy="838200"/>
          </a:xfrm>
        </p:spPr>
        <p:txBody>
          <a:bodyPr>
            <a:noAutofit/>
          </a:bodyPr>
          <a:lstStyle/>
          <a:p>
            <a:r>
              <a:rPr lang="en-US" sz="3000" b="1" dirty="0"/>
              <a:t> </a:t>
            </a:r>
            <a:r>
              <a:rPr lang="en-US" sz="3200" b="1" dirty="0" smtClean="0"/>
              <a:t>Discourses of Risk</a:t>
            </a:r>
            <a:r>
              <a:rPr lang="en-US" sz="3200" b="1" dirty="0"/>
              <a:t>, </a:t>
            </a:r>
            <a:r>
              <a:rPr lang="en-US" sz="3200" b="1" dirty="0" smtClean="0"/>
              <a:t>Racism,</a:t>
            </a:r>
            <a:br>
              <a:rPr lang="en-US" sz="3200" b="1" dirty="0" smtClean="0"/>
            </a:br>
            <a:r>
              <a:rPr lang="en-US" sz="3200" b="1" dirty="0" smtClean="0"/>
              <a:t>Poverty</a:t>
            </a:r>
            <a:r>
              <a:rPr lang="en-US" sz="3200" b="1" dirty="0"/>
              <a:t>, and Careers</a:t>
            </a:r>
            <a:endParaRPr lang="en-US" sz="3600" b="1" dirty="0"/>
          </a:p>
        </p:txBody>
      </p:sp>
      <p:sp>
        <p:nvSpPr>
          <p:cNvPr id="3" name="Subtitle 2"/>
          <p:cNvSpPr>
            <a:spLocks noGrp="1"/>
          </p:cNvSpPr>
          <p:nvPr>
            <p:ph type="subTitle" idx="1"/>
          </p:nvPr>
        </p:nvSpPr>
        <p:spPr>
          <a:xfrm>
            <a:off x="2209800" y="1524000"/>
            <a:ext cx="6934200" cy="4572000"/>
          </a:xfrm>
        </p:spPr>
        <p:txBody>
          <a:bodyPr>
            <a:normAutofit/>
          </a:bodyPr>
          <a:lstStyle/>
          <a:p>
            <a:pPr algn="l"/>
            <a:r>
              <a:rPr lang="en-US" sz="2800" b="1" dirty="0">
                <a:solidFill>
                  <a:schemeClr val="tx1"/>
                </a:solidFill>
              </a:rPr>
              <a:t>Poverty Discourse</a:t>
            </a:r>
          </a:p>
          <a:p>
            <a:pPr algn="l"/>
            <a:endParaRPr lang="en-US" sz="800" b="1" dirty="0">
              <a:solidFill>
                <a:schemeClr val="tx1"/>
              </a:solidFill>
            </a:endParaRPr>
          </a:p>
          <a:p>
            <a:pPr marL="342900" indent="-342900" algn="l">
              <a:buFont typeface="Arial" panose="020B0604020202020204" pitchFamily="34" charset="0"/>
              <a:buChar char="•"/>
            </a:pPr>
            <a:r>
              <a:rPr lang="en-US" sz="2400" dirty="0">
                <a:solidFill>
                  <a:schemeClr val="tx1"/>
                </a:solidFill>
              </a:rPr>
              <a:t>While recognizing that there are multiple dimensions to poverty besides having financial need, the poverty discourse reveals social location and social distancing.</a:t>
            </a:r>
          </a:p>
          <a:p>
            <a:pPr marL="342900" indent="-342900" algn="l">
              <a:buFont typeface="Arial" panose="020B0604020202020204" pitchFamily="34" charset="0"/>
              <a:buChar char="•"/>
            </a:pPr>
            <a:endParaRPr lang="en-US" sz="800" b="1" dirty="0">
              <a:solidFill>
                <a:schemeClr val="tx1"/>
              </a:solidFill>
            </a:endParaRPr>
          </a:p>
          <a:p>
            <a:pPr marL="342900" indent="-342900" algn="l">
              <a:buFont typeface="Arial" panose="020B0604020202020204" pitchFamily="34" charset="0"/>
              <a:buChar char="•"/>
            </a:pPr>
            <a:r>
              <a:rPr lang="en-US" sz="2400" dirty="0">
                <a:solidFill>
                  <a:schemeClr val="tx1"/>
                </a:solidFill>
              </a:rPr>
              <a:t>Such discrimination allows for the conscious and unconscious marginalization of the poor as expendable, and it results in undeserving individuals who are viewed as uneducated, unmotivated, lazy, unpleasant, angry, and stupid. </a:t>
            </a:r>
            <a:endParaRPr lang="en-US" sz="2400" b="1" dirty="0">
              <a:solidFill>
                <a:schemeClr val="tx1"/>
              </a:solidFill>
            </a:endParaRPr>
          </a:p>
        </p:txBody>
      </p:sp>
      <p:pic>
        <p:nvPicPr>
          <p:cNvPr id="6" name="Picture 5" descr="C:\Users\mhaley\AppData\Local\Microsoft\Windows\Temporary Internet Files\Content.Outlook\ZOU6SXFO\CapuzziYouthatRisk7ePowerpoint Art 4 no type.jpg">
            <a:extLst>
              <a:ext uri="{FF2B5EF4-FFF2-40B4-BE49-F238E27FC236}">
                <a16:creationId xmlns="" xmlns:a16="http://schemas.microsoft.com/office/drawing/2014/main" id="{8B53F8EC-75A2-4156-835A-B303B59850E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10301596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8458200" cy="838200"/>
          </a:xfrm>
        </p:spPr>
        <p:txBody>
          <a:bodyPr>
            <a:noAutofit/>
          </a:bodyPr>
          <a:lstStyle/>
          <a:p>
            <a:r>
              <a:rPr lang="en-US" sz="3000" b="1" dirty="0"/>
              <a:t> </a:t>
            </a:r>
            <a:r>
              <a:rPr lang="en-US" sz="3200" b="1" dirty="0"/>
              <a:t>Discourses of Risk, </a:t>
            </a:r>
            <a:r>
              <a:rPr lang="en-US" sz="3200" b="1" dirty="0" smtClean="0"/>
              <a:t>Racism,</a:t>
            </a:r>
            <a:br>
              <a:rPr lang="en-US" sz="3200" b="1" dirty="0" smtClean="0"/>
            </a:br>
            <a:r>
              <a:rPr lang="en-US" sz="3200" b="1" dirty="0" smtClean="0"/>
              <a:t>Poverty</a:t>
            </a:r>
            <a:r>
              <a:rPr lang="en-US" sz="3200" b="1" dirty="0"/>
              <a:t>, and Careers</a:t>
            </a:r>
            <a:endParaRPr lang="en-US" sz="3600" b="1" dirty="0"/>
          </a:p>
        </p:txBody>
      </p:sp>
      <p:sp>
        <p:nvSpPr>
          <p:cNvPr id="3" name="Subtitle 2"/>
          <p:cNvSpPr>
            <a:spLocks noGrp="1"/>
          </p:cNvSpPr>
          <p:nvPr>
            <p:ph type="subTitle" idx="1"/>
          </p:nvPr>
        </p:nvSpPr>
        <p:spPr>
          <a:xfrm>
            <a:off x="2209800" y="1524000"/>
            <a:ext cx="6934200" cy="4572000"/>
          </a:xfrm>
        </p:spPr>
        <p:txBody>
          <a:bodyPr>
            <a:normAutofit/>
          </a:bodyPr>
          <a:lstStyle/>
          <a:p>
            <a:pPr algn="l"/>
            <a:r>
              <a:rPr lang="en-US" sz="2800" b="1" dirty="0">
                <a:solidFill>
                  <a:schemeClr val="tx1"/>
                </a:solidFill>
              </a:rPr>
              <a:t>Careers Discourse</a:t>
            </a:r>
          </a:p>
          <a:p>
            <a:pPr algn="l"/>
            <a:endParaRPr lang="en-US" sz="800" b="1" dirty="0">
              <a:solidFill>
                <a:schemeClr val="tx1"/>
              </a:solidFill>
            </a:endParaRPr>
          </a:p>
          <a:p>
            <a:pPr marL="342900" indent="-342900" algn="l">
              <a:buFont typeface="Arial" panose="020B0604020202020204" pitchFamily="34" charset="0"/>
              <a:buChar char="•"/>
            </a:pPr>
            <a:r>
              <a:rPr lang="en-US" sz="2400" dirty="0">
                <a:solidFill>
                  <a:schemeClr val="tx1"/>
                </a:solidFill>
              </a:rPr>
              <a:t>A meaningful careers dialogue begins with hopes and dreams. </a:t>
            </a:r>
          </a:p>
          <a:p>
            <a:pPr algn="l"/>
            <a:endParaRPr lang="en-US" sz="800" dirty="0">
              <a:solidFill>
                <a:schemeClr val="tx1"/>
              </a:solidFill>
            </a:endParaRPr>
          </a:p>
          <a:p>
            <a:pPr marL="342900" indent="-342900" algn="l">
              <a:buFont typeface="Arial" panose="020B0604020202020204" pitchFamily="34" charset="0"/>
              <a:buChar char="•"/>
            </a:pPr>
            <a:r>
              <a:rPr lang="en-US" sz="2400" dirty="0">
                <a:solidFill>
                  <a:schemeClr val="tx1"/>
                </a:solidFill>
              </a:rPr>
              <a:t>It is crucial for adults to recognize that embedded in any careers discourse are assumptions about the nature of work, career opportunities, corporate power, political power, social comparisons, material accumulation, consumerism, leisure, and so on. </a:t>
            </a:r>
          </a:p>
          <a:p>
            <a:pPr marL="342900" indent="-342900" algn="l">
              <a:buFont typeface="Arial" panose="020B0604020202020204" pitchFamily="34" charset="0"/>
              <a:buChar char="•"/>
            </a:pPr>
            <a:endParaRPr lang="en-US" sz="2800" b="1" dirty="0">
              <a:solidFill>
                <a:schemeClr val="tx1"/>
              </a:solidFill>
            </a:endParaRPr>
          </a:p>
        </p:txBody>
      </p:sp>
      <p:pic>
        <p:nvPicPr>
          <p:cNvPr id="6" name="Picture 5" descr="C:\Users\mhaley\AppData\Local\Microsoft\Windows\Temporary Internet Files\Content.Outlook\ZOU6SXFO\CapuzziYouthatRisk7ePowerpoint Art 4 no type.jpg">
            <a:extLst>
              <a:ext uri="{FF2B5EF4-FFF2-40B4-BE49-F238E27FC236}">
                <a16:creationId xmlns="" xmlns:a16="http://schemas.microsoft.com/office/drawing/2014/main" id="{71E7ACDE-3F7F-48EB-85BA-6BA50564930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3263868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8458200" cy="838200"/>
          </a:xfrm>
        </p:spPr>
        <p:txBody>
          <a:bodyPr>
            <a:noAutofit/>
          </a:bodyPr>
          <a:lstStyle/>
          <a:p>
            <a:r>
              <a:rPr lang="en-US" sz="3000" b="1" dirty="0"/>
              <a:t>         </a:t>
            </a:r>
            <a:br>
              <a:rPr lang="en-US" sz="3000" b="1" dirty="0"/>
            </a:br>
            <a:r>
              <a:rPr lang="en-US" sz="3000" b="1" dirty="0"/>
              <a:t>          </a:t>
            </a:r>
            <a:br>
              <a:rPr lang="en-US" sz="3000" b="1" dirty="0"/>
            </a:br>
            <a:r>
              <a:rPr lang="en-US" sz="3000" b="1" dirty="0"/>
              <a:t/>
            </a:r>
            <a:br>
              <a:rPr lang="en-US" sz="3000" b="1" dirty="0"/>
            </a:br>
            <a:r>
              <a:rPr lang="en-US" sz="3000" b="1" dirty="0"/>
              <a:t/>
            </a:r>
            <a:br>
              <a:rPr lang="en-US" sz="3000" b="1" dirty="0"/>
            </a:br>
            <a:r>
              <a:rPr lang="en-US" sz="3000" b="1" dirty="0"/>
              <a:t>                 </a:t>
            </a:r>
            <a:r>
              <a:rPr lang="en-US" sz="3600" b="1" dirty="0"/>
              <a:t>Approaches to Fostering Resilience</a:t>
            </a:r>
            <a:br>
              <a:rPr lang="en-US" sz="3600" b="1" dirty="0"/>
            </a:br>
            <a:r>
              <a:rPr lang="en-US" sz="3600" b="1" dirty="0"/>
              <a:t/>
            </a:r>
            <a:br>
              <a:rPr lang="en-US" sz="3600" b="1" dirty="0"/>
            </a:br>
            <a:r>
              <a:rPr lang="en-US" sz="3600" b="1" dirty="0"/>
              <a:t/>
            </a:r>
            <a:br>
              <a:rPr lang="en-US" sz="3600" b="1" dirty="0"/>
            </a:br>
            <a:r>
              <a:rPr lang="en-US" sz="3600" b="1" dirty="0"/>
              <a:t/>
            </a:r>
            <a:br>
              <a:rPr lang="en-US" sz="3600" b="1" dirty="0"/>
            </a:br>
            <a:endParaRPr lang="en-US" sz="3600" b="1" dirty="0"/>
          </a:p>
        </p:txBody>
      </p:sp>
      <p:sp>
        <p:nvSpPr>
          <p:cNvPr id="3" name="Subtitle 2"/>
          <p:cNvSpPr>
            <a:spLocks noGrp="1"/>
          </p:cNvSpPr>
          <p:nvPr>
            <p:ph type="subTitle" idx="1"/>
          </p:nvPr>
        </p:nvSpPr>
        <p:spPr>
          <a:xfrm>
            <a:off x="2249424" y="1524000"/>
            <a:ext cx="6934200" cy="4572000"/>
          </a:xfrm>
        </p:spPr>
        <p:txBody>
          <a:bodyPr>
            <a:normAutofit/>
          </a:bodyPr>
          <a:lstStyle/>
          <a:p>
            <a:pPr algn="l"/>
            <a:r>
              <a:rPr lang="en-US" sz="2800" b="1" dirty="0" smtClean="0">
                <a:solidFill>
                  <a:schemeClr val="tx1"/>
                </a:solidFill>
              </a:rPr>
              <a:t>Covitality</a:t>
            </a:r>
            <a:endParaRPr lang="en-US" sz="2800" b="1" dirty="0">
              <a:solidFill>
                <a:schemeClr val="tx1"/>
              </a:solidFill>
            </a:endParaRPr>
          </a:p>
          <a:p>
            <a:pPr algn="l"/>
            <a:endParaRPr lang="en-US" sz="800" b="1" dirty="0">
              <a:solidFill>
                <a:schemeClr val="tx1"/>
              </a:solidFill>
            </a:endParaRPr>
          </a:p>
          <a:p>
            <a:pPr marL="342900" indent="-342900" algn="l">
              <a:buFont typeface="Arial" pitchFamily="34" charset="0"/>
              <a:buChar char="•"/>
            </a:pPr>
            <a:r>
              <a:rPr lang="en-US" sz="2400" dirty="0">
                <a:solidFill>
                  <a:schemeClr val="tx1"/>
                </a:solidFill>
              </a:rPr>
              <a:t>The covitality construct emerged to describe the co-occurrence of human strengths, resilience, and positive human development in the positive psychology literature.</a:t>
            </a:r>
          </a:p>
          <a:p>
            <a:pPr marL="342900" indent="-342900" algn="l">
              <a:buFont typeface="Arial" pitchFamily="34" charset="0"/>
              <a:buChar char="•"/>
            </a:pPr>
            <a:endParaRPr lang="en-US" sz="800" dirty="0">
              <a:solidFill>
                <a:schemeClr val="tx1"/>
              </a:solidFill>
            </a:endParaRPr>
          </a:p>
          <a:p>
            <a:pPr marL="342900" indent="-342900" algn="l">
              <a:buFont typeface="Arial" pitchFamily="34" charset="0"/>
              <a:buChar char="•"/>
            </a:pPr>
            <a:r>
              <a:rPr lang="en-US" sz="2400" dirty="0">
                <a:solidFill>
                  <a:schemeClr val="tx1"/>
                </a:solidFill>
              </a:rPr>
              <a:t>Covitality describes the co-occurrence </a:t>
            </a:r>
            <a:r>
              <a:rPr lang="en-US" sz="2400" dirty="0" smtClean="0">
                <a:solidFill>
                  <a:schemeClr val="tx1"/>
                </a:solidFill>
              </a:rPr>
              <a:t>of </a:t>
            </a:r>
            <a:r>
              <a:rPr lang="en-US" sz="2400" dirty="0">
                <a:solidFill>
                  <a:schemeClr val="tx1"/>
                </a:solidFill>
              </a:rPr>
              <a:t>positive constructs that encompass health and positive functioning across life domains.</a:t>
            </a:r>
          </a:p>
        </p:txBody>
      </p:sp>
      <p:pic>
        <p:nvPicPr>
          <p:cNvPr id="6" name="Picture 5" descr="C:\Users\mhaley\AppData\Local\Microsoft\Windows\Temporary Internet Files\Content.Outlook\ZOU6SXFO\CapuzziYouthatRisk7ePowerpoint Art 4 no type.jpg">
            <a:extLst>
              <a:ext uri="{FF2B5EF4-FFF2-40B4-BE49-F238E27FC236}">
                <a16:creationId xmlns="" xmlns:a16="http://schemas.microsoft.com/office/drawing/2014/main" id="{B18037A1-4064-4AF0-8085-B01C8C3D880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20657898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8458200" cy="838200"/>
          </a:xfrm>
        </p:spPr>
        <p:txBody>
          <a:bodyPr>
            <a:noAutofit/>
          </a:bodyPr>
          <a:lstStyle/>
          <a:p>
            <a:r>
              <a:rPr lang="en-US" sz="3000" b="1" dirty="0"/>
              <a:t>         </a:t>
            </a:r>
            <a:br>
              <a:rPr lang="en-US" sz="3000" b="1" dirty="0"/>
            </a:br>
            <a:r>
              <a:rPr lang="en-US" sz="3000" b="1" dirty="0"/>
              <a:t>          </a:t>
            </a:r>
            <a:br>
              <a:rPr lang="en-US" sz="3000" b="1" dirty="0"/>
            </a:br>
            <a:r>
              <a:rPr lang="en-US" sz="3000" b="1" dirty="0"/>
              <a:t/>
            </a:r>
            <a:br>
              <a:rPr lang="en-US" sz="3000" b="1" dirty="0"/>
            </a:br>
            <a:r>
              <a:rPr lang="en-US" sz="3000" b="1" dirty="0"/>
              <a:t/>
            </a:r>
            <a:br>
              <a:rPr lang="en-US" sz="3000" b="1" dirty="0"/>
            </a:br>
            <a:r>
              <a:rPr lang="en-US" sz="3000" b="1" dirty="0" smtClean="0"/>
              <a:t>                 </a:t>
            </a:r>
            <a:r>
              <a:rPr lang="en-US" sz="3600" b="1" dirty="0" smtClean="0"/>
              <a:t>Approaches </a:t>
            </a:r>
            <a:r>
              <a:rPr lang="en-US" sz="3600" b="1" dirty="0"/>
              <a:t>to Fostering Resilience</a:t>
            </a:r>
            <a:br>
              <a:rPr lang="en-US" sz="3600" b="1" dirty="0"/>
            </a:br>
            <a:r>
              <a:rPr lang="en-US" sz="3600" b="1" dirty="0"/>
              <a:t/>
            </a:r>
            <a:br>
              <a:rPr lang="en-US" sz="3600" b="1" dirty="0"/>
            </a:br>
            <a:r>
              <a:rPr lang="en-US" sz="3600" b="1" dirty="0"/>
              <a:t/>
            </a:r>
            <a:br>
              <a:rPr lang="en-US" sz="3600" b="1" dirty="0"/>
            </a:br>
            <a:r>
              <a:rPr lang="en-US" sz="3600" b="1" dirty="0"/>
              <a:t/>
            </a:r>
            <a:br>
              <a:rPr lang="en-US" sz="3600" b="1" dirty="0"/>
            </a:br>
            <a:endParaRPr lang="en-US" sz="3600" b="1" dirty="0"/>
          </a:p>
        </p:txBody>
      </p:sp>
      <p:sp>
        <p:nvSpPr>
          <p:cNvPr id="3" name="Subtitle 2"/>
          <p:cNvSpPr>
            <a:spLocks noGrp="1"/>
          </p:cNvSpPr>
          <p:nvPr>
            <p:ph type="subTitle" idx="1"/>
          </p:nvPr>
        </p:nvSpPr>
        <p:spPr>
          <a:xfrm>
            <a:off x="2249424" y="1524000"/>
            <a:ext cx="6934200" cy="4572000"/>
          </a:xfrm>
        </p:spPr>
        <p:txBody>
          <a:bodyPr>
            <a:normAutofit/>
          </a:bodyPr>
          <a:lstStyle/>
          <a:p>
            <a:pPr algn="l"/>
            <a:r>
              <a:rPr lang="en-US" sz="2800" b="1" dirty="0">
                <a:solidFill>
                  <a:schemeClr val="tx1"/>
                </a:solidFill>
              </a:rPr>
              <a:t>Lifescaping Action Research</a:t>
            </a:r>
          </a:p>
          <a:p>
            <a:pPr algn="l"/>
            <a:endParaRPr lang="en-US" sz="800" b="1" dirty="0">
              <a:solidFill>
                <a:schemeClr val="tx1"/>
              </a:solidFill>
            </a:endParaRPr>
          </a:p>
          <a:p>
            <a:pPr marL="342900" indent="-342900" algn="l">
              <a:buFont typeface="Arial" pitchFamily="34" charset="0"/>
              <a:buChar char="•"/>
            </a:pPr>
            <a:r>
              <a:rPr lang="en-US" sz="2400" dirty="0">
                <a:solidFill>
                  <a:schemeClr val="tx1"/>
                </a:solidFill>
              </a:rPr>
              <a:t>Like landscaping and gardening, lifescaping action research is a continuous and never-ending process of being actively engaged in bringing about the beauty you want to come to life. </a:t>
            </a:r>
          </a:p>
          <a:p>
            <a:pPr marL="342900" indent="-342900" algn="l">
              <a:buFont typeface="Arial" pitchFamily="34" charset="0"/>
              <a:buChar char="•"/>
            </a:pPr>
            <a:endParaRPr lang="en-US" sz="800" dirty="0">
              <a:solidFill>
                <a:schemeClr val="tx1"/>
              </a:solidFill>
            </a:endParaRPr>
          </a:p>
          <a:p>
            <a:pPr marL="800100" lvl="1" indent="-342900" algn="l">
              <a:buFont typeface="Arial" pitchFamily="34" charset="0"/>
              <a:buChar char="•"/>
            </a:pPr>
            <a:r>
              <a:rPr lang="en-US" sz="2400" dirty="0">
                <a:solidFill>
                  <a:schemeClr val="tx1"/>
                </a:solidFill>
              </a:rPr>
              <a:t>Griffin’s (2017) Write Way </a:t>
            </a:r>
            <a:r>
              <a:rPr lang="en-US" sz="2400" dirty="0" smtClean="0">
                <a:solidFill>
                  <a:schemeClr val="tx1"/>
                </a:solidFill>
              </a:rPr>
              <a:t>intervention </a:t>
            </a:r>
            <a:endParaRPr lang="en-US" sz="2400" dirty="0">
              <a:solidFill>
                <a:schemeClr val="tx1"/>
              </a:solidFill>
            </a:endParaRPr>
          </a:p>
          <a:p>
            <a:pPr lvl="1" algn="l"/>
            <a:endParaRPr lang="en-US" sz="800" dirty="0">
              <a:solidFill>
                <a:schemeClr val="tx1"/>
              </a:solidFill>
            </a:endParaRPr>
          </a:p>
          <a:p>
            <a:pPr marL="800100" lvl="1" indent="-342900" algn="l">
              <a:buFont typeface="Arial" pitchFamily="34" charset="0"/>
              <a:buChar char="•"/>
            </a:pPr>
            <a:r>
              <a:rPr lang="en-US" sz="2400" dirty="0">
                <a:solidFill>
                  <a:schemeClr val="tx1"/>
                </a:solidFill>
              </a:rPr>
              <a:t>Maibaum’s (2017) </a:t>
            </a:r>
            <a:r>
              <a:rPr lang="en-US" sz="2400" dirty="0" smtClean="0">
                <a:solidFill>
                  <a:schemeClr val="tx1"/>
                </a:solidFill>
              </a:rPr>
              <a:t>system-level </a:t>
            </a:r>
            <a:r>
              <a:rPr lang="en-US" sz="2400" dirty="0">
                <a:solidFill>
                  <a:schemeClr val="tx1"/>
                </a:solidFill>
              </a:rPr>
              <a:t>appreciative inquiry intervention </a:t>
            </a:r>
          </a:p>
          <a:p>
            <a:pPr marL="342900" indent="-342900" algn="l">
              <a:buFont typeface="Arial" pitchFamily="34" charset="0"/>
              <a:buChar char="•"/>
            </a:pPr>
            <a:endParaRPr lang="en-US" sz="2400" dirty="0">
              <a:solidFill>
                <a:schemeClr val="tx1"/>
              </a:solidFill>
            </a:endParaRPr>
          </a:p>
        </p:txBody>
      </p:sp>
      <p:pic>
        <p:nvPicPr>
          <p:cNvPr id="6" name="Picture 5" descr="C:\Users\mhaley\AppData\Local\Microsoft\Windows\Temporary Internet Files\Content.Outlook\ZOU6SXFO\CapuzziYouthatRisk7ePowerpoint Art 4 no type.jpg">
            <a:extLst>
              <a:ext uri="{FF2B5EF4-FFF2-40B4-BE49-F238E27FC236}">
                <a16:creationId xmlns="" xmlns:a16="http://schemas.microsoft.com/office/drawing/2014/main" id="{1B4978EA-1208-4D51-A0FD-796FB76B90C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26877214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8458200" cy="838200"/>
          </a:xfrm>
        </p:spPr>
        <p:txBody>
          <a:bodyPr>
            <a:noAutofit/>
          </a:bodyPr>
          <a:lstStyle/>
          <a:p>
            <a:r>
              <a:rPr lang="en-US" sz="3000" b="1" dirty="0"/>
              <a:t>         </a:t>
            </a:r>
            <a:br>
              <a:rPr lang="en-US" sz="3000" b="1" dirty="0"/>
            </a:br>
            <a:r>
              <a:rPr lang="en-US" sz="3000" b="1" dirty="0"/>
              <a:t>          </a:t>
            </a:r>
            <a:br>
              <a:rPr lang="en-US" sz="3000" b="1" dirty="0"/>
            </a:br>
            <a:r>
              <a:rPr lang="en-US" sz="3000" b="1" dirty="0"/>
              <a:t/>
            </a:r>
            <a:br>
              <a:rPr lang="en-US" sz="3000" b="1" dirty="0"/>
            </a:br>
            <a:r>
              <a:rPr lang="en-US" sz="3000" b="1" dirty="0"/>
              <a:t/>
            </a:r>
            <a:br>
              <a:rPr lang="en-US" sz="3000" b="1" dirty="0"/>
            </a:br>
            <a:r>
              <a:rPr lang="en-US" sz="3000" b="1" dirty="0" smtClean="0"/>
              <a:t>            </a:t>
            </a:r>
            <a:r>
              <a:rPr lang="en-US" sz="3600" b="1" dirty="0" smtClean="0"/>
              <a:t>Resilience With Youth With </a:t>
            </a:r>
            <a:r>
              <a:rPr lang="en-US" sz="3600" b="1" dirty="0"/>
              <a:t>Disabilities</a:t>
            </a:r>
            <a:r>
              <a:rPr lang="en-US" sz="3200" b="1" dirty="0"/>
              <a:t/>
            </a:r>
            <a:br>
              <a:rPr lang="en-US" sz="3200" b="1" dirty="0"/>
            </a:br>
            <a:r>
              <a:rPr lang="en-US" sz="3000" b="1" dirty="0"/>
              <a:t/>
            </a:r>
            <a:br>
              <a:rPr lang="en-US" sz="3000" b="1" dirty="0"/>
            </a:br>
            <a:r>
              <a:rPr lang="en-US" sz="3000" b="1" dirty="0"/>
              <a:t>     </a:t>
            </a:r>
            <a:r>
              <a:rPr lang="en-US" sz="3600" b="1" dirty="0"/>
              <a:t/>
            </a:r>
            <a:br>
              <a:rPr lang="en-US" sz="3600" b="1" dirty="0"/>
            </a:br>
            <a:r>
              <a:rPr lang="en-US" sz="3600" b="1" dirty="0"/>
              <a:t/>
            </a:r>
            <a:br>
              <a:rPr lang="en-US" sz="3600" b="1" dirty="0"/>
            </a:br>
            <a:endParaRPr lang="en-US" sz="3600" b="1" dirty="0"/>
          </a:p>
        </p:txBody>
      </p:sp>
      <p:sp>
        <p:nvSpPr>
          <p:cNvPr id="3" name="Subtitle 2"/>
          <p:cNvSpPr>
            <a:spLocks noGrp="1"/>
          </p:cNvSpPr>
          <p:nvPr>
            <p:ph type="subTitle" idx="1"/>
          </p:nvPr>
        </p:nvSpPr>
        <p:spPr>
          <a:xfrm>
            <a:off x="2236631" y="1524000"/>
            <a:ext cx="6934200" cy="4572000"/>
          </a:xfrm>
        </p:spPr>
        <p:txBody>
          <a:bodyPr>
            <a:normAutofit/>
          </a:bodyPr>
          <a:lstStyle/>
          <a:p>
            <a:pPr marL="342900" indent="-342900" algn="l">
              <a:buFont typeface="Arial" pitchFamily="34" charset="0"/>
              <a:buChar char="•"/>
            </a:pPr>
            <a:r>
              <a:rPr lang="en-US" sz="2400" dirty="0">
                <a:solidFill>
                  <a:schemeClr val="tx1"/>
                </a:solidFill>
              </a:rPr>
              <a:t>Youth with disabilities may require specific interventions in addition to enhancing </a:t>
            </a:r>
            <a:r>
              <a:rPr lang="en-US" sz="2400" dirty="0" smtClean="0">
                <a:solidFill>
                  <a:schemeClr val="tx1"/>
                </a:solidFill>
              </a:rPr>
              <a:t>school-wide </a:t>
            </a:r>
            <a:r>
              <a:rPr lang="en-US" sz="2400" dirty="0">
                <a:solidFill>
                  <a:schemeClr val="tx1"/>
                </a:solidFill>
              </a:rPr>
              <a:t>protective processes, such as designing multidisciplinary and multimodal teams to address the needs of the whole person. </a:t>
            </a:r>
          </a:p>
          <a:p>
            <a:pPr algn="l"/>
            <a:endParaRPr lang="en-US" sz="1000" dirty="0">
              <a:solidFill>
                <a:schemeClr val="tx1"/>
              </a:solidFill>
            </a:endParaRPr>
          </a:p>
        </p:txBody>
      </p:sp>
      <p:pic>
        <p:nvPicPr>
          <p:cNvPr id="6" name="Picture 5" descr="C:\Users\mhaley\AppData\Local\Microsoft\Windows\Temporary Internet Files\Content.Outlook\ZOU6SXFO\CapuzziYouthatRisk7ePowerpoint Art 4 no type.jpg">
            <a:extLst>
              <a:ext uri="{FF2B5EF4-FFF2-40B4-BE49-F238E27FC236}">
                <a16:creationId xmlns="" xmlns:a16="http://schemas.microsoft.com/office/drawing/2014/main" id="{8679026C-53A4-4AFA-9D07-AA5D8E97D47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13724641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8458200" cy="838200"/>
          </a:xfrm>
        </p:spPr>
        <p:txBody>
          <a:bodyPr>
            <a:noAutofit/>
          </a:bodyPr>
          <a:lstStyle/>
          <a:p>
            <a:r>
              <a:rPr lang="en-US" sz="3000" b="1" dirty="0"/>
              <a:t>         </a:t>
            </a:r>
            <a:br>
              <a:rPr lang="en-US" sz="3000" b="1" dirty="0"/>
            </a:br>
            <a:r>
              <a:rPr lang="en-US" sz="3000" b="1" dirty="0"/>
              <a:t>          </a:t>
            </a:r>
            <a:br>
              <a:rPr lang="en-US" sz="3000" b="1" dirty="0"/>
            </a:br>
            <a:r>
              <a:rPr lang="en-US" sz="3000" b="1" dirty="0"/>
              <a:t/>
            </a:r>
            <a:br>
              <a:rPr lang="en-US" sz="3000" b="1" dirty="0"/>
            </a:br>
            <a:r>
              <a:rPr lang="en-US" sz="3000" b="1" dirty="0"/>
              <a:t/>
            </a:r>
            <a:br>
              <a:rPr lang="en-US" sz="3000" b="1" dirty="0"/>
            </a:br>
            <a:r>
              <a:rPr lang="en-US" sz="3000" b="1" dirty="0"/>
              <a:t>            </a:t>
            </a:r>
            <a:r>
              <a:rPr lang="en-US" sz="3600" b="1" dirty="0"/>
              <a:t>Resilience </a:t>
            </a:r>
            <a:r>
              <a:rPr lang="en-US" sz="3600" b="1" dirty="0" smtClean="0"/>
              <a:t>With </a:t>
            </a:r>
            <a:r>
              <a:rPr lang="en-US" sz="3600" b="1" dirty="0"/>
              <a:t>Youth </a:t>
            </a:r>
            <a:r>
              <a:rPr lang="en-US" sz="3600" b="1" dirty="0" smtClean="0"/>
              <a:t>With </a:t>
            </a:r>
            <a:r>
              <a:rPr lang="en-US" sz="3600" b="1" dirty="0"/>
              <a:t>Disabilities</a:t>
            </a:r>
            <a:r>
              <a:rPr lang="en-US" sz="3200" b="1" dirty="0"/>
              <a:t/>
            </a:r>
            <a:br>
              <a:rPr lang="en-US" sz="3200" b="1" dirty="0"/>
            </a:br>
            <a:r>
              <a:rPr lang="en-US" sz="3000" b="1" dirty="0"/>
              <a:t/>
            </a:r>
            <a:br>
              <a:rPr lang="en-US" sz="3000" b="1" dirty="0"/>
            </a:br>
            <a:r>
              <a:rPr lang="en-US" sz="3000" b="1" dirty="0"/>
              <a:t>     </a:t>
            </a:r>
            <a:r>
              <a:rPr lang="en-US" sz="3600" b="1" dirty="0"/>
              <a:t/>
            </a:r>
            <a:br>
              <a:rPr lang="en-US" sz="3600" b="1" dirty="0"/>
            </a:br>
            <a:r>
              <a:rPr lang="en-US" sz="3600" b="1" dirty="0"/>
              <a:t/>
            </a:r>
            <a:br>
              <a:rPr lang="en-US" sz="3600" b="1" dirty="0"/>
            </a:br>
            <a:endParaRPr lang="en-US" sz="3600" b="1" dirty="0"/>
          </a:p>
        </p:txBody>
      </p:sp>
      <p:sp>
        <p:nvSpPr>
          <p:cNvPr id="3" name="Subtitle 2"/>
          <p:cNvSpPr>
            <a:spLocks noGrp="1"/>
          </p:cNvSpPr>
          <p:nvPr>
            <p:ph type="subTitle" idx="1"/>
          </p:nvPr>
        </p:nvSpPr>
        <p:spPr>
          <a:xfrm>
            <a:off x="2236631" y="1524000"/>
            <a:ext cx="6934200" cy="4572000"/>
          </a:xfrm>
        </p:spPr>
        <p:txBody>
          <a:bodyPr>
            <a:normAutofit/>
          </a:bodyPr>
          <a:lstStyle/>
          <a:p>
            <a:pPr marL="342900" indent="-342900" algn="l">
              <a:buFont typeface="Arial" panose="020B0604020202020204" pitchFamily="34" charset="0"/>
              <a:buChar char="•"/>
            </a:pPr>
            <a:r>
              <a:rPr lang="en-US" sz="2400" dirty="0">
                <a:solidFill>
                  <a:schemeClr val="tx1"/>
                </a:solidFill>
              </a:rPr>
              <a:t>Individualized </a:t>
            </a:r>
            <a:r>
              <a:rPr lang="en-US" sz="2400" dirty="0" smtClean="0">
                <a:solidFill>
                  <a:schemeClr val="tx1"/>
                </a:solidFill>
              </a:rPr>
              <a:t>education </a:t>
            </a:r>
            <a:r>
              <a:rPr lang="en-US" sz="2400" dirty="0">
                <a:solidFill>
                  <a:schemeClr val="tx1"/>
                </a:solidFill>
              </a:rPr>
              <a:t>programs </a:t>
            </a:r>
            <a:r>
              <a:rPr lang="en-US" sz="2400" dirty="0" smtClean="0">
                <a:solidFill>
                  <a:schemeClr val="tx1"/>
                </a:solidFill>
              </a:rPr>
              <a:t>can </a:t>
            </a:r>
            <a:r>
              <a:rPr lang="en-US" sz="2400" dirty="0">
                <a:solidFill>
                  <a:schemeClr val="tx1"/>
                </a:solidFill>
              </a:rPr>
              <a:t>identify and maximize strengths without eliminating the need to detect and accommodate weaknesses that add to risk, and remediation efforts can be directed toward building up youth competence.</a:t>
            </a:r>
          </a:p>
          <a:p>
            <a:pPr marL="342900" indent="-342900" algn="l">
              <a:buFont typeface="Arial" panose="020B0604020202020204" pitchFamily="34" charset="0"/>
              <a:buChar char="•"/>
            </a:pPr>
            <a:endParaRPr lang="en-US" sz="800" dirty="0">
              <a:solidFill>
                <a:schemeClr val="tx1"/>
              </a:solidFill>
            </a:endParaRPr>
          </a:p>
          <a:p>
            <a:pPr marL="800100" lvl="1" indent="-342900" algn="l">
              <a:buFont typeface="Arial" panose="020B0604020202020204" pitchFamily="34" charset="0"/>
              <a:buChar char="•"/>
            </a:pPr>
            <a:r>
              <a:rPr lang="en-US" sz="2400" dirty="0">
                <a:solidFill>
                  <a:schemeClr val="tx1"/>
                </a:solidFill>
              </a:rPr>
              <a:t>Macfarlane’s (1998) approach for Maori special education students in New </a:t>
            </a:r>
            <a:r>
              <a:rPr lang="en-US" sz="2400" dirty="0" smtClean="0">
                <a:solidFill>
                  <a:schemeClr val="tx1"/>
                </a:solidFill>
              </a:rPr>
              <a:t>Zealand</a:t>
            </a:r>
            <a:endParaRPr lang="en-US" sz="2400" dirty="0">
              <a:solidFill>
                <a:schemeClr val="tx1"/>
              </a:solidFill>
            </a:endParaRPr>
          </a:p>
          <a:p>
            <a:pPr algn="l"/>
            <a:endParaRPr lang="en-US" sz="2400" dirty="0">
              <a:solidFill>
                <a:schemeClr val="tx1"/>
              </a:solidFill>
            </a:endParaRPr>
          </a:p>
        </p:txBody>
      </p:sp>
      <p:pic>
        <p:nvPicPr>
          <p:cNvPr id="6" name="Picture 5" descr="C:\Users\mhaley\AppData\Local\Microsoft\Windows\Temporary Internet Files\Content.Outlook\ZOU6SXFO\CapuzziYouthatRisk7ePowerpoint Art 4 no type.jpg">
            <a:extLst>
              <a:ext uri="{FF2B5EF4-FFF2-40B4-BE49-F238E27FC236}">
                <a16:creationId xmlns="" xmlns:a16="http://schemas.microsoft.com/office/drawing/2014/main" id="{FE6E673B-2D53-4814-80FF-96FC27CB508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1877580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838200"/>
          </a:xfrm>
        </p:spPr>
        <p:txBody>
          <a:bodyPr>
            <a:noAutofit/>
          </a:bodyPr>
          <a:lstStyle/>
          <a:p>
            <a:pPr algn="l"/>
            <a:r>
              <a:rPr lang="en-US" sz="3600" b="1" dirty="0"/>
              <a:t>                  Key Research</a:t>
            </a:r>
          </a:p>
        </p:txBody>
      </p:sp>
      <p:sp>
        <p:nvSpPr>
          <p:cNvPr id="3" name="Subtitle 2"/>
          <p:cNvSpPr>
            <a:spLocks noGrp="1"/>
          </p:cNvSpPr>
          <p:nvPr>
            <p:ph type="subTitle" idx="1"/>
          </p:nvPr>
        </p:nvSpPr>
        <p:spPr>
          <a:xfrm>
            <a:off x="2209800" y="1371600"/>
            <a:ext cx="6934200" cy="4572000"/>
          </a:xfrm>
        </p:spPr>
        <p:txBody>
          <a:bodyPr>
            <a:normAutofit/>
          </a:bodyPr>
          <a:lstStyle/>
          <a:p>
            <a:pPr marL="342900" indent="-342900" algn="l">
              <a:buFont typeface="Arial" pitchFamily="34" charset="0"/>
              <a:buChar char="•"/>
            </a:pPr>
            <a:r>
              <a:rPr lang="en-US" sz="2400" dirty="0">
                <a:solidFill>
                  <a:schemeClr val="tx1"/>
                </a:solidFill>
              </a:rPr>
              <a:t>Many researchers view resilience as a process rather than as a trait. </a:t>
            </a:r>
          </a:p>
          <a:p>
            <a:pPr marL="342900" indent="-342900" algn="l">
              <a:buFont typeface="Arial" pitchFamily="34" charset="0"/>
              <a:buChar char="•"/>
            </a:pPr>
            <a:endParaRPr lang="en-US" sz="800" dirty="0">
              <a:solidFill>
                <a:schemeClr val="tx1"/>
              </a:solidFill>
            </a:endParaRPr>
          </a:p>
          <a:p>
            <a:pPr marL="342900" indent="-342900" algn="l">
              <a:buFont typeface="Arial" pitchFamily="34" charset="0"/>
              <a:buChar char="•"/>
            </a:pPr>
            <a:r>
              <a:rPr lang="en-US" sz="2400" dirty="0" smtClean="0">
                <a:solidFill>
                  <a:schemeClr val="tx1"/>
                </a:solidFill>
              </a:rPr>
              <a:t>Currently </a:t>
            </a:r>
            <a:r>
              <a:rPr lang="en-US" sz="2400" dirty="0">
                <a:solidFill>
                  <a:schemeClr val="tx1"/>
                </a:solidFill>
              </a:rPr>
              <a:t>the majority of research </a:t>
            </a:r>
            <a:r>
              <a:rPr lang="en-US" sz="2400" dirty="0" smtClean="0">
                <a:solidFill>
                  <a:schemeClr val="tx1"/>
                </a:solidFill>
              </a:rPr>
              <a:t>on resilience </a:t>
            </a:r>
            <a:r>
              <a:rPr lang="en-US" sz="2400" dirty="0">
                <a:solidFill>
                  <a:schemeClr val="tx1"/>
                </a:solidFill>
              </a:rPr>
              <a:t>focuses on </a:t>
            </a:r>
            <a:r>
              <a:rPr lang="en-US" sz="2400" dirty="0" smtClean="0">
                <a:solidFill>
                  <a:schemeClr val="tx1"/>
                </a:solidFill>
              </a:rPr>
              <a:t>an individual-level </a:t>
            </a:r>
            <a:r>
              <a:rPr lang="en-US" sz="2400" dirty="0">
                <a:solidFill>
                  <a:schemeClr val="tx1"/>
                </a:solidFill>
              </a:rPr>
              <a:t>analysis, but there are efforts to move resilience research toward systems and ecological approaches. </a:t>
            </a:r>
          </a:p>
          <a:p>
            <a:pPr marL="342900" indent="-342900" algn="l">
              <a:buFont typeface="Arial" pitchFamily="34" charset="0"/>
              <a:buChar char="•"/>
            </a:pPr>
            <a:endParaRPr lang="en-US" sz="2400" dirty="0">
              <a:solidFill>
                <a:schemeClr val="tx1"/>
              </a:solidFill>
            </a:endParaRPr>
          </a:p>
          <a:p>
            <a:pPr marL="342900" indent="-342900" algn="l">
              <a:buFont typeface="Arial" pitchFamily="34" charset="0"/>
              <a:buChar char="•"/>
            </a:pPr>
            <a:endParaRPr lang="en-US" sz="2400" dirty="0">
              <a:solidFill>
                <a:schemeClr val="tx1"/>
              </a:solidFill>
            </a:endParaRPr>
          </a:p>
          <a:p>
            <a:pPr algn="l"/>
            <a:endParaRPr lang="en-US" sz="2400" dirty="0">
              <a:solidFill>
                <a:schemeClr val="tx1"/>
              </a:solidFill>
            </a:endParaRPr>
          </a:p>
          <a:p>
            <a:pPr marL="342900" indent="-342900" algn="l">
              <a:buFont typeface="Arial" pitchFamily="34" charset="0"/>
              <a:buChar char="•"/>
            </a:pPr>
            <a:endParaRPr lang="en-US" sz="2400" dirty="0">
              <a:solidFill>
                <a:schemeClr val="tx1"/>
              </a:solidFill>
            </a:endParaRPr>
          </a:p>
        </p:txBody>
      </p:sp>
      <p:pic>
        <p:nvPicPr>
          <p:cNvPr id="6" name="Picture 5" descr="C:\Users\mhaley\AppData\Local\Microsoft\Windows\Temporary Internet Files\Content.Outlook\ZOU6SXFO\CapuzziYouthatRisk7ePowerpoint Art 4 no type.jpg">
            <a:extLst>
              <a:ext uri="{FF2B5EF4-FFF2-40B4-BE49-F238E27FC236}">
                <a16:creationId xmlns="" xmlns:a16="http://schemas.microsoft.com/office/drawing/2014/main" id="{19E7BCAE-9092-4F8F-ADEF-56BD911BF1D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2734434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838200"/>
          </a:xfrm>
        </p:spPr>
        <p:txBody>
          <a:bodyPr>
            <a:noAutofit/>
          </a:bodyPr>
          <a:lstStyle/>
          <a:p>
            <a:pPr algn="l"/>
            <a:r>
              <a:rPr lang="en-US" sz="3600" b="1" dirty="0"/>
              <a:t>                  Key Research</a:t>
            </a:r>
          </a:p>
        </p:txBody>
      </p:sp>
      <p:sp>
        <p:nvSpPr>
          <p:cNvPr id="3" name="Subtitle 2"/>
          <p:cNvSpPr>
            <a:spLocks noGrp="1"/>
          </p:cNvSpPr>
          <p:nvPr>
            <p:ph type="subTitle" idx="1"/>
          </p:nvPr>
        </p:nvSpPr>
        <p:spPr>
          <a:xfrm>
            <a:off x="2209800" y="1371600"/>
            <a:ext cx="6934200" cy="4572000"/>
          </a:xfrm>
        </p:spPr>
        <p:txBody>
          <a:bodyPr>
            <a:normAutofit/>
          </a:bodyPr>
          <a:lstStyle/>
          <a:p>
            <a:pPr marL="342900" indent="-342900" algn="l">
              <a:buFont typeface="Arial" pitchFamily="34" charset="0"/>
              <a:buChar char="•"/>
            </a:pPr>
            <a:r>
              <a:rPr lang="en-US" sz="2400" dirty="0">
                <a:solidFill>
                  <a:schemeClr val="tx1"/>
                </a:solidFill>
              </a:rPr>
              <a:t>Key research points to resilience as an evolving construct that is understood in multiple ways.</a:t>
            </a:r>
          </a:p>
          <a:p>
            <a:pPr algn="l"/>
            <a:endParaRPr lang="en-US" sz="1000" dirty="0">
              <a:solidFill>
                <a:schemeClr val="tx1"/>
              </a:solidFill>
            </a:endParaRPr>
          </a:p>
          <a:p>
            <a:pPr marL="342900" indent="-342900" algn="l">
              <a:buFont typeface="Arial" pitchFamily="34" charset="0"/>
              <a:buChar char="•"/>
            </a:pPr>
            <a:r>
              <a:rPr lang="en-US" sz="2400" dirty="0">
                <a:solidFill>
                  <a:schemeClr val="tx1"/>
                </a:solidFill>
              </a:rPr>
              <a:t>A notable body of resilience research and practice has at its heart the radical notion that r</a:t>
            </a:r>
            <a:r>
              <a:rPr lang="en-US" sz="2400" dirty="0" smtClean="0">
                <a:solidFill>
                  <a:schemeClr val="tx1"/>
                </a:solidFill>
              </a:rPr>
              <a:t>esilience </a:t>
            </a:r>
            <a:r>
              <a:rPr lang="en-US" sz="2400" dirty="0">
                <a:solidFill>
                  <a:schemeClr val="tx1"/>
                </a:solidFill>
              </a:rPr>
              <a:t>is a capacity all youth have for healthy development and successful learning</a:t>
            </a:r>
            <a:r>
              <a:rPr lang="en-US" sz="2400" dirty="0" smtClean="0">
                <a:solidFill>
                  <a:schemeClr val="tx1"/>
                </a:solidFill>
              </a:rPr>
              <a:t>.</a:t>
            </a:r>
            <a:endParaRPr lang="en-US" sz="2400" dirty="0">
              <a:solidFill>
                <a:schemeClr val="tx1"/>
              </a:solidFill>
            </a:endParaRPr>
          </a:p>
          <a:p>
            <a:pPr algn="l"/>
            <a:endParaRPr lang="en-US" sz="1100" dirty="0">
              <a:solidFill>
                <a:schemeClr val="tx1"/>
              </a:solidFill>
            </a:endParaRPr>
          </a:p>
          <a:p>
            <a:pPr algn="l"/>
            <a:endParaRPr lang="en-US" sz="1000" dirty="0">
              <a:solidFill>
                <a:schemeClr val="tx1"/>
              </a:solidFill>
            </a:endParaRPr>
          </a:p>
          <a:p>
            <a:pPr algn="l"/>
            <a:endParaRPr lang="en-US" sz="2400" dirty="0">
              <a:solidFill>
                <a:schemeClr val="tx1"/>
              </a:solidFill>
            </a:endParaRPr>
          </a:p>
          <a:p>
            <a:pPr marL="342900" indent="-342900" algn="l">
              <a:buFont typeface="Arial" pitchFamily="34" charset="0"/>
              <a:buChar char="•"/>
            </a:pPr>
            <a:endParaRPr lang="en-US" sz="2400" dirty="0">
              <a:solidFill>
                <a:schemeClr val="tx1"/>
              </a:solidFill>
            </a:endParaRPr>
          </a:p>
        </p:txBody>
      </p:sp>
      <p:pic>
        <p:nvPicPr>
          <p:cNvPr id="6" name="Picture 5" descr="C:\Users\mhaley\AppData\Local\Microsoft\Windows\Temporary Internet Files\Content.Outlook\ZOU6SXFO\CapuzziYouthatRisk7ePowerpoint Art 4 no type.jpg">
            <a:extLst>
              <a:ext uri="{FF2B5EF4-FFF2-40B4-BE49-F238E27FC236}">
                <a16:creationId xmlns="" xmlns:a16="http://schemas.microsoft.com/office/drawing/2014/main" id="{5363DC5D-7502-4F31-A652-60E43C86ADB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1447283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838200"/>
          </a:xfrm>
        </p:spPr>
        <p:txBody>
          <a:bodyPr>
            <a:noAutofit/>
          </a:bodyPr>
          <a:lstStyle/>
          <a:p>
            <a:pPr algn="l"/>
            <a:r>
              <a:rPr lang="en-US" sz="3600" b="1" dirty="0"/>
              <a:t>                  Key Research</a:t>
            </a:r>
          </a:p>
        </p:txBody>
      </p:sp>
      <p:sp>
        <p:nvSpPr>
          <p:cNvPr id="3" name="Subtitle 2"/>
          <p:cNvSpPr>
            <a:spLocks noGrp="1"/>
          </p:cNvSpPr>
          <p:nvPr>
            <p:ph type="subTitle" idx="1"/>
          </p:nvPr>
        </p:nvSpPr>
        <p:spPr>
          <a:xfrm>
            <a:off x="2209800" y="1371600"/>
            <a:ext cx="6934200" cy="4572000"/>
          </a:xfrm>
        </p:spPr>
        <p:txBody>
          <a:bodyPr>
            <a:normAutofit/>
          </a:bodyPr>
          <a:lstStyle/>
          <a:p>
            <a:pPr marL="342900" indent="-342900" algn="l">
              <a:buFont typeface="Arial" panose="020B0604020202020204" pitchFamily="34" charset="0"/>
              <a:buChar char="•"/>
            </a:pPr>
            <a:r>
              <a:rPr lang="en-US" sz="2400" dirty="0">
                <a:solidFill>
                  <a:schemeClr val="tx1"/>
                </a:solidFill>
              </a:rPr>
              <a:t>Resilience is a self-righting capacity fostered transactionally in the presence of certain environmental supports. </a:t>
            </a:r>
          </a:p>
          <a:p>
            <a:pPr marL="342900" indent="-342900" algn="l">
              <a:buFont typeface="Arial" panose="020B0604020202020204" pitchFamily="34" charset="0"/>
              <a:buChar char="•"/>
            </a:pPr>
            <a:endParaRPr lang="en-US" sz="800" dirty="0">
              <a:solidFill>
                <a:schemeClr val="tx1"/>
              </a:solidFill>
            </a:endParaRPr>
          </a:p>
          <a:p>
            <a:pPr marL="342900" indent="-342900" algn="l">
              <a:buFont typeface="Arial" panose="020B0604020202020204" pitchFamily="34" charset="0"/>
              <a:buChar char="•"/>
            </a:pPr>
            <a:r>
              <a:rPr lang="en-US" sz="2400" dirty="0">
                <a:solidFill>
                  <a:schemeClr val="tx1"/>
                </a:solidFill>
              </a:rPr>
              <a:t>Resilience is an end product of buffering processes that does not eliminate risk. </a:t>
            </a:r>
          </a:p>
          <a:p>
            <a:pPr algn="l"/>
            <a:endParaRPr lang="en-US" sz="800" dirty="0">
              <a:solidFill>
                <a:schemeClr val="tx1"/>
              </a:solidFill>
            </a:endParaRPr>
          </a:p>
          <a:p>
            <a:pPr marL="342900" indent="-342900" algn="l">
              <a:buFont typeface="Arial" panose="020B0604020202020204" pitchFamily="34" charset="0"/>
              <a:buChar char="•"/>
            </a:pPr>
            <a:r>
              <a:rPr lang="en-US" sz="2400" dirty="0">
                <a:solidFill>
                  <a:schemeClr val="tx1"/>
                </a:solidFill>
              </a:rPr>
              <a:t>There is no denial that risk exists; a key point </a:t>
            </a:r>
            <a:r>
              <a:rPr lang="en-US" sz="2400" dirty="0" smtClean="0">
                <a:solidFill>
                  <a:schemeClr val="tx1"/>
                </a:solidFill>
              </a:rPr>
              <a:t>in this chapter is to show that </a:t>
            </a:r>
            <a:r>
              <a:rPr lang="en-US" sz="2400" dirty="0">
                <a:solidFill>
                  <a:schemeClr val="tx1"/>
                </a:solidFill>
              </a:rPr>
              <a:t>resilience and covitality exist along with risk and comorbidity. </a:t>
            </a:r>
          </a:p>
        </p:txBody>
      </p:sp>
      <p:pic>
        <p:nvPicPr>
          <p:cNvPr id="6" name="Picture 5" descr="C:\Users\mhaley\AppData\Local\Microsoft\Windows\Temporary Internet Files\Content.Outlook\ZOU6SXFO\CapuzziYouthatRisk7ePowerpoint Art 4 no type.jpg">
            <a:extLst>
              <a:ext uri="{FF2B5EF4-FFF2-40B4-BE49-F238E27FC236}">
                <a16:creationId xmlns="" xmlns:a16="http://schemas.microsoft.com/office/drawing/2014/main" id="{0D428A02-FBE8-4FAF-A5FB-11A2143351C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4126744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838200"/>
          </a:xfrm>
        </p:spPr>
        <p:txBody>
          <a:bodyPr>
            <a:noAutofit/>
          </a:bodyPr>
          <a:lstStyle/>
          <a:p>
            <a:pPr algn="l"/>
            <a:r>
              <a:rPr lang="en-US" sz="3600" b="1" dirty="0"/>
              <a:t>                  Resilience Defined</a:t>
            </a:r>
          </a:p>
        </p:txBody>
      </p:sp>
      <p:sp>
        <p:nvSpPr>
          <p:cNvPr id="3" name="Subtitle 2"/>
          <p:cNvSpPr>
            <a:spLocks noGrp="1"/>
          </p:cNvSpPr>
          <p:nvPr>
            <p:ph type="subTitle" idx="1"/>
          </p:nvPr>
        </p:nvSpPr>
        <p:spPr>
          <a:xfrm>
            <a:off x="2209800" y="1371600"/>
            <a:ext cx="6934200" cy="4572000"/>
          </a:xfrm>
        </p:spPr>
        <p:txBody>
          <a:bodyPr>
            <a:normAutofit/>
          </a:bodyPr>
          <a:lstStyle/>
          <a:p>
            <a:pPr marL="342900" indent="-342900" algn="l">
              <a:buFont typeface="Arial" pitchFamily="34" charset="0"/>
              <a:buChar char="•"/>
            </a:pPr>
            <a:r>
              <a:rPr lang="en-US" sz="2400" dirty="0">
                <a:solidFill>
                  <a:schemeClr val="tx1"/>
                </a:solidFill>
              </a:rPr>
              <a:t>Given the diversity within the resilience literature, this chapter defines resilience as a dynamic developmental process of healthy human development growing out of nurturing relationships that support social, academic, and vocational competence and the self-righting capacity to spring back from exposure to adversity and other environmental stressors. </a:t>
            </a:r>
          </a:p>
          <a:p>
            <a:pPr algn="l"/>
            <a:endParaRPr lang="en-US" sz="2400" dirty="0">
              <a:solidFill>
                <a:schemeClr val="tx1"/>
              </a:solidFill>
            </a:endParaRPr>
          </a:p>
          <a:p>
            <a:pPr algn="l"/>
            <a:endParaRPr lang="en-US" sz="2400" dirty="0">
              <a:solidFill>
                <a:schemeClr val="tx1"/>
              </a:solidFill>
            </a:endParaRPr>
          </a:p>
          <a:p>
            <a:pPr marL="342900" indent="-342900" algn="l">
              <a:buFont typeface="Arial" pitchFamily="34" charset="0"/>
              <a:buChar char="•"/>
            </a:pPr>
            <a:endParaRPr lang="en-US" sz="2400" dirty="0">
              <a:solidFill>
                <a:schemeClr val="tx1"/>
              </a:solidFill>
            </a:endParaRPr>
          </a:p>
        </p:txBody>
      </p:sp>
      <p:pic>
        <p:nvPicPr>
          <p:cNvPr id="6" name="Picture 5" descr="C:\Users\mhaley\AppData\Local\Microsoft\Windows\Temporary Internet Files\Content.Outlook\ZOU6SXFO\CapuzziYouthatRisk7ePowerpoint Art 4 no type.jpg">
            <a:extLst>
              <a:ext uri="{FF2B5EF4-FFF2-40B4-BE49-F238E27FC236}">
                <a16:creationId xmlns="" xmlns:a16="http://schemas.microsoft.com/office/drawing/2014/main" id="{8335CE9C-3DA9-43A9-B123-AABED82AB9C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2960555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838200"/>
          </a:xfrm>
        </p:spPr>
        <p:txBody>
          <a:bodyPr>
            <a:noAutofit/>
          </a:bodyPr>
          <a:lstStyle/>
          <a:p>
            <a:pPr algn="l"/>
            <a:r>
              <a:rPr lang="en-US" sz="3600" b="1" dirty="0"/>
              <a:t>                  Resilience Defined</a:t>
            </a:r>
          </a:p>
        </p:txBody>
      </p:sp>
      <p:sp>
        <p:nvSpPr>
          <p:cNvPr id="3" name="Subtitle 2"/>
          <p:cNvSpPr>
            <a:spLocks noGrp="1"/>
          </p:cNvSpPr>
          <p:nvPr>
            <p:ph type="subTitle" idx="1"/>
          </p:nvPr>
        </p:nvSpPr>
        <p:spPr>
          <a:xfrm>
            <a:off x="2209800" y="1371600"/>
            <a:ext cx="6934200" cy="4572000"/>
          </a:xfrm>
        </p:spPr>
        <p:txBody>
          <a:bodyPr>
            <a:normAutofit/>
          </a:bodyPr>
          <a:lstStyle/>
          <a:p>
            <a:pPr marL="342900" indent="-342900" algn="l">
              <a:buFont typeface="Arial" pitchFamily="34" charset="0"/>
              <a:buChar char="•"/>
            </a:pPr>
            <a:r>
              <a:rPr lang="en-US" sz="2400" dirty="0">
                <a:solidFill>
                  <a:schemeClr val="tx1"/>
                </a:solidFill>
              </a:rPr>
              <a:t>Resilience is a relational self-righting process that can be strengthened by individuals and supported in just social systems. </a:t>
            </a:r>
          </a:p>
          <a:p>
            <a:pPr algn="l"/>
            <a:endParaRPr lang="en-US" sz="800" dirty="0">
              <a:solidFill>
                <a:schemeClr val="tx1"/>
              </a:solidFill>
            </a:endParaRPr>
          </a:p>
          <a:p>
            <a:pPr marL="342900" indent="-342900" algn="l">
              <a:buFont typeface="Arial" pitchFamily="34" charset="0"/>
              <a:buChar char="•"/>
            </a:pPr>
            <a:r>
              <a:rPr lang="en-US" sz="2400" dirty="0">
                <a:solidFill>
                  <a:schemeClr val="tx1"/>
                </a:solidFill>
              </a:rPr>
              <a:t>Resilience does not occur in a social vacuum, and it may emerge at different developmental stages.</a:t>
            </a:r>
          </a:p>
          <a:p>
            <a:pPr marL="342900" indent="-342900" algn="l">
              <a:buFont typeface="Arial" pitchFamily="34" charset="0"/>
              <a:buChar char="•"/>
            </a:pPr>
            <a:endParaRPr lang="en-US" sz="800" dirty="0">
              <a:solidFill>
                <a:schemeClr val="tx1"/>
              </a:solidFill>
            </a:endParaRPr>
          </a:p>
          <a:p>
            <a:pPr marL="342900" indent="-342900" algn="l">
              <a:buFont typeface="Arial" pitchFamily="34" charset="0"/>
              <a:buChar char="•"/>
            </a:pPr>
            <a:r>
              <a:rPr lang="en-US" sz="2400" dirty="0">
                <a:solidFill>
                  <a:schemeClr val="tx1"/>
                </a:solidFill>
              </a:rPr>
              <a:t>More often than </a:t>
            </a:r>
            <a:r>
              <a:rPr lang="en-US" sz="2400" dirty="0" smtClean="0">
                <a:solidFill>
                  <a:schemeClr val="tx1"/>
                </a:solidFill>
              </a:rPr>
              <a:t>not </a:t>
            </a:r>
            <a:r>
              <a:rPr lang="en-US" sz="2400" dirty="0">
                <a:solidFill>
                  <a:schemeClr val="tx1"/>
                </a:solidFill>
              </a:rPr>
              <a:t>resilience entails having a positive relationship with a caring teacher or an adult </a:t>
            </a:r>
            <a:r>
              <a:rPr lang="en-US" sz="2400" dirty="0" smtClean="0">
                <a:solidFill>
                  <a:schemeClr val="tx1"/>
                </a:solidFill>
              </a:rPr>
              <a:t>mentor. </a:t>
            </a:r>
            <a:endParaRPr lang="en-US" sz="2400" dirty="0">
              <a:solidFill>
                <a:schemeClr val="tx1"/>
              </a:solidFill>
            </a:endParaRPr>
          </a:p>
          <a:p>
            <a:pPr marL="342900" indent="-342900" algn="l">
              <a:buFont typeface="Arial" pitchFamily="34" charset="0"/>
              <a:buChar char="•"/>
            </a:pPr>
            <a:endParaRPr lang="en-US" sz="2400" dirty="0">
              <a:solidFill>
                <a:schemeClr val="tx1"/>
              </a:solidFill>
            </a:endParaRPr>
          </a:p>
        </p:txBody>
      </p:sp>
      <p:pic>
        <p:nvPicPr>
          <p:cNvPr id="6" name="Picture 5" descr="C:\Users\mhaley\AppData\Local\Microsoft\Windows\Temporary Internet Files\Content.Outlook\ZOU6SXFO\CapuzziYouthatRisk7ePowerpoint Art 4 no type.jpg">
            <a:extLst>
              <a:ext uri="{FF2B5EF4-FFF2-40B4-BE49-F238E27FC236}">
                <a16:creationId xmlns="" xmlns:a16="http://schemas.microsoft.com/office/drawing/2014/main" id="{C3E19E16-12CB-4773-914D-0F52A4691BB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3632120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8458200" cy="838200"/>
          </a:xfrm>
        </p:spPr>
        <p:txBody>
          <a:bodyPr>
            <a:noAutofit/>
          </a:bodyPr>
          <a:lstStyle/>
          <a:p>
            <a:r>
              <a:rPr lang="en-US" sz="3600" b="1" dirty="0" smtClean="0"/>
              <a:t>              Factors</a:t>
            </a:r>
            <a:endParaRPr lang="en-US" sz="3600" b="1" dirty="0"/>
          </a:p>
        </p:txBody>
      </p:sp>
      <p:sp>
        <p:nvSpPr>
          <p:cNvPr id="3" name="Subtitle 2"/>
          <p:cNvSpPr>
            <a:spLocks noGrp="1"/>
          </p:cNvSpPr>
          <p:nvPr>
            <p:ph type="subTitle" idx="1"/>
          </p:nvPr>
        </p:nvSpPr>
        <p:spPr>
          <a:xfrm>
            <a:off x="2209800" y="1524000"/>
            <a:ext cx="6934200" cy="4572000"/>
          </a:xfrm>
        </p:spPr>
        <p:txBody>
          <a:bodyPr>
            <a:normAutofit/>
          </a:bodyPr>
          <a:lstStyle/>
          <a:p>
            <a:pPr marL="457200" indent="-457200" algn="l">
              <a:buFont typeface="Arial" pitchFamily="34" charset="0"/>
              <a:buChar char="•"/>
            </a:pPr>
            <a:r>
              <a:rPr lang="en-US" sz="2400" dirty="0" smtClean="0">
                <a:solidFill>
                  <a:schemeClr val="tx1"/>
                </a:solidFill>
              </a:rPr>
              <a:t>There are multiple </a:t>
            </a:r>
            <a:r>
              <a:rPr lang="en-US" sz="2400" dirty="0">
                <a:solidFill>
                  <a:schemeClr val="tx1"/>
                </a:solidFill>
              </a:rPr>
              <a:t>factors </a:t>
            </a:r>
            <a:r>
              <a:rPr lang="en-US" sz="2400" dirty="0" smtClean="0">
                <a:solidFill>
                  <a:schemeClr val="tx1"/>
                </a:solidFill>
              </a:rPr>
              <a:t>influencing </a:t>
            </a:r>
            <a:r>
              <a:rPr lang="en-US" sz="2400" dirty="0">
                <a:solidFill>
                  <a:schemeClr val="tx1"/>
                </a:solidFill>
              </a:rPr>
              <a:t>the developmental trajectories of youth and many explanations for the difficulties youth face.</a:t>
            </a:r>
          </a:p>
          <a:p>
            <a:pPr algn="l"/>
            <a:endParaRPr lang="en-US" sz="1000" dirty="0">
              <a:solidFill>
                <a:schemeClr val="tx1"/>
              </a:solidFill>
            </a:endParaRPr>
          </a:p>
          <a:p>
            <a:pPr marL="457200" indent="-457200" algn="l">
              <a:buFont typeface="Arial" pitchFamily="34" charset="0"/>
              <a:buChar char="•"/>
            </a:pPr>
            <a:r>
              <a:rPr lang="en-US" sz="2400" dirty="0">
                <a:solidFill>
                  <a:schemeClr val="tx1"/>
                </a:solidFill>
              </a:rPr>
              <a:t>Merely identifying risks and causal factors does not work to help youth develop in positive ways. </a:t>
            </a:r>
          </a:p>
          <a:p>
            <a:pPr marL="457200" indent="-457200" algn="l">
              <a:buFont typeface="Arial" pitchFamily="34" charset="0"/>
              <a:buChar char="•"/>
            </a:pPr>
            <a:endParaRPr lang="en-US" sz="800" dirty="0">
              <a:solidFill>
                <a:schemeClr val="tx1"/>
              </a:solidFill>
            </a:endParaRPr>
          </a:p>
          <a:p>
            <a:pPr marL="457200" indent="-457200" algn="l">
              <a:buFont typeface="Arial" pitchFamily="34" charset="0"/>
              <a:buChar char="•"/>
            </a:pPr>
            <a:r>
              <a:rPr lang="en-US" sz="2400" dirty="0">
                <a:solidFill>
                  <a:schemeClr val="tx1"/>
                </a:solidFill>
              </a:rPr>
              <a:t>Identifying risks does not translate into strategies for reducing those risks. </a:t>
            </a:r>
            <a:r>
              <a:rPr lang="en-US" sz="2400" dirty="0" smtClean="0">
                <a:solidFill>
                  <a:schemeClr val="tx1"/>
                </a:solidFill>
              </a:rPr>
              <a:t> </a:t>
            </a:r>
            <a:endParaRPr lang="en-US" sz="2400" dirty="0">
              <a:solidFill>
                <a:schemeClr val="tx1"/>
              </a:solidFill>
            </a:endParaRPr>
          </a:p>
          <a:p>
            <a:pPr marL="342900" indent="-342900" algn="l">
              <a:buFont typeface="Arial" pitchFamily="34" charset="0"/>
              <a:buChar char="•"/>
            </a:pPr>
            <a:endParaRPr lang="en-US" sz="2400" dirty="0">
              <a:solidFill>
                <a:schemeClr val="tx1"/>
              </a:solidFill>
            </a:endParaRPr>
          </a:p>
          <a:p>
            <a:pPr algn="l"/>
            <a:endParaRPr lang="en-US" sz="2400" dirty="0">
              <a:solidFill>
                <a:schemeClr val="tx1"/>
              </a:solidFill>
            </a:endParaRPr>
          </a:p>
          <a:p>
            <a:pPr marL="342900" indent="-342900" algn="l">
              <a:buFont typeface="Arial" pitchFamily="34" charset="0"/>
              <a:buChar char="•"/>
            </a:pPr>
            <a:endParaRPr lang="en-US" sz="2400" dirty="0">
              <a:solidFill>
                <a:schemeClr val="tx1"/>
              </a:solidFill>
            </a:endParaRPr>
          </a:p>
        </p:txBody>
      </p:sp>
      <p:pic>
        <p:nvPicPr>
          <p:cNvPr id="6" name="Picture 5" descr="C:\Users\mhaley\AppData\Local\Microsoft\Windows\Temporary Internet Files\Content.Outlook\ZOU6SXFO\CapuzziYouthatRisk7ePowerpoint Art 4 no type.jpg">
            <a:extLst>
              <a:ext uri="{FF2B5EF4-FFF2-40B4-BE49-F238E27FC236}">
                <a16:creationId xmlns="" xmlns:a16="http://schemas.microsoft.com/office/drawing/2014/main" id="{4328E286-0036-4DD7-B104-32DC0383787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643479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8458200" cy="838200"/>
          </a:xfrm>
        </p:spPr>
        <p:txBody>
          <a:bodyPr>
            <a:noAutofit/>
          </a:bodyPr>
          <a:lstStyle/>
          <a:p>
            <a:r>
              <a:rPr lang="en-US" sz="3600" b="1" dirty="0" smtClean="0"/>
              <a:t>              Effective Practices  </a:t>
            </a:r>
            <a:endParaRPr lang="en-US" sz="3600" b="1" dirty="0"/>
          </a:p>
        </p:txBody>
      </p:sp>
      <p:sp>
        <p:nvSpPr>
          <p:cNvPr id="3" name="Subtitle 2"/>
          <p:cNvSpPr>
            <a:spLocks noGrp="1"/>
          </p:cNvSpPr>
          <p:nvPr>
            <p:ph type="subTitle" idx="1"/>
          </p:nvPr>
        </p:nvSpPr>
        <p:spPr>
          <a:xfrm>
            <a:off x="2209800" y="1524000"/>
            <a:ext cx="6934200" cy="4572000"/>
          </a:xfrm>
        </p:spPr>
        <p:txBody>
          <a:bodyPr>
            <a:normAutofit/>
          </a:bodyPr>
          <a:lstStyle/>
          <a:p>
            <a:pPr algn="l"/>
            <a:r>
              <a:rPr lang="en-US" sz="2400" dirty="0">
                <a:solidFill>
                  <a:schemeClr val="tx1"/>
                </a:solidFill>
              </a:rPr>
              <a:t>The effective practices fostering resilience point </a:t>
            </a:r>
            <a:r>
              <a:rPr lang="en-US" sz="2400" dirty="0" smtClean="0">
                <a:solidFill>
                  <a:schemeClr val="tx1"/>
                </a:solidFill>
              </a:rPr>
              <a:t>to</a:t>
            </a:r>
            <a:endParaRPr lang="en-US" sz="2400" dirty="0">
              <a:solidFill>
                <a:schemeClr val="tx1"/>
              </a:solidFill>
            </a:endParaRPr>
          </a:p>
          <a:p>
            <a:pPr algn="l"/>
            <a:endParaRPr lang="en-US" sz="800" dirty="0">
              <a:solidFill>
                <a:schemeClr val="tx1"/>
              </a:solidFill>
            </a:endParaRPr>
          </a:p>
          <a:p>
            <a:pPr marL="457200" indent="-457200" algn="l">
              <a:buFont typeface="Arial" panose="020B0604020202020204" pitchFamily="34" charset="0"/>
              <a:buChar char="•"/>
            </a:pPr>
            <a:r>
              <a:rPr lang="en-US" sz="2400" dirty="0">
                <a:solidFill>
                  <a:schemeClr val="tx1"/>
                </a:solidFill>
              </a:rPr>
              <a:t>Nurturing positive relationships within supportive </a:t>
            </a:r>
            <a:r>
              <a:rPr lang="en-US" sz="2400" dirty="0" smtClean="0">
                <a:solidFill>
                  <a:schemeClr val="tx1"/>
                </a:solidFill>
              </a:rPr>
              <a:t>systems</a:t>
            </a:r>
            <a:endParaRPr lang="en-US" sz="2400" dirty="0">
              <a:solidFill>
                <a:schemeClr val="tx1"/>
              </a:solidFill>
            </a:endParaRPr>
          </a:p>
          <a:p>
            <a:pPr algn="l"/>
            <a:endParaRPr lang="en-US" sz="800" dirty="0">
              <a:solidFill>
                <a:schemeClr val="tx1"/>
              </a:solidFill>
            </a:endParaRPr>
          </a:p>
          <a:p>
            <a:pPr marL="457200" indent="-457200" algn="l">
              <a:buFont typeface="Arial" panose="020B0604020202020204" pitchFamily="34" charset="0"/>
              <a:buChar char="•"/>
            </a:pPr>
            <a:r>
              <a:rPr lang="en-US" sz="2400" dirty="0">
                <a:solidFill>
                  <a:schemeClr val="tx1"/>
                </a:solidFill>
              </a:rPr>
              <a:t>Helping clients tap strengths within </a:t>
            </a:r>
            <a:r>
              <a:rPr lang="en-US" sz="2400" dirty="0" smtClean="0">
                <a:solidFill>
                  <a:schemeClr val="tx1"/>
                </a:solidFill>
              </a:rPr>
              <a:t>themselves</a:t>
            </a:r>
            <a:endParaRPr lang="en-US" sz="2400" dirty="0">
              <a:solidFill>
                <a:schemeClr val="tx1"/>
              </a:solidFill>
            </a:endParaRPr>
          </a:p>
          <a:p>
            <a:pPr algn="l"/>
            <a:endParaRPr lang="en-US" sz="2400" dirty="0">
              <a:solidFill>
                <a:schemeClr val="tx1"/>
              </a:solidFill>
            </a:endParaRPr>
          </a:p>
          <a:p>
            <a:pPr marL="342900" indent="-342900" algn="l">
              <a:buFont typeface="Arial" pitchFamily="34" charset="0"/>
              <a:buChar char="•"/>
            </a:pPr>
            <a:endParaRPr lang="en-US" sz="2400" dirty="0">
              <a:solidFill>
                <a:schemeClr val="tx1"/>
              </a:solidFill>
            </a:endParaRPr>
          </a:p>
        </p:txBody>
      </p:sp>
      <p:pic>
        <p:nvPicPr>
          <p:cNvPr id="6" name="Picture 5" descr="C:\Users\mhaley\AppData\Local\Microsoft\Windows\Temporary Internet Files\Content.Outlook\ZOU6SXFO\CapuzziYouthatRisk7ePowerpoint Art 4 no type.jpg">
            <a:extLst>
              <a:ext uri="{FF2B5EF4-FFF2-40B4-BE49-F238E27FC236}">
                <a16:creationId xmlns="" xmlns:a16="http://schemas.microsoft.com/office/drawing/2014/main" id="{ECE6C72F-0C96-424F-AA12-518B2DEAA48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1660858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FB4194095D094182A9D45C8F6FD335" ma:contentTypeVersion="18" ma:contentTypeDescription="Create a new document." ma:contentTypeScope="" ma:versionID="ed1917c4b55fbbe55c72e7802ce53f2b">
  <xsd:schema xmlns:xsd="http://www.w3.org/2001/XMLSchema" xmlns:xs="http://www.w3.org/2001/XMLSchema" xmlns:p="http://schemas.microsoft.com/office/2006/metadata/properties" xmlns:ns2="7e8250a3-01b4-4312-bac4-8787c1c5721d" xmlns:ns3="3a003366-41c5-432c-a99d-441708970bc7" targetNamespace="http://schemas.microsoft.com/office/2006/metadata/properties" ma:root="true" ma:fieldsID="e8f53b71bddc3a0e4ee064705ac727b7" ns2:_="" ns3:_="">
    <xsd:import namespace="7e8250a3-01b4-4312-bac4-8787c1c5721d"/>
    <xsd:import namespace="3a003366-41c5-432c-a99d-441708970bc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_Flow_SignoffStatus" minOccurs="0"/>
                <xsd:element ref="ns2:MediaLengthInSeconds" minOccurs="0"/>
                <xsd:element ref="ns2:Owner" minOccurs="0"/>
                <xsd:element ref="ns2:SOP" minOccurs="0"/>
                <xsd:element ref="ns2:SOP_x003a_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8250a3-01b4-4312-bac4-8787c1c572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_Flow_SignoffStatus" ma:index="20" nillable="true" ma:displayName="Sign-off status" ma:internalName="Sign_x002d_off_x0020_status">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Owner" ma:index="22" nillable="true" ma:displayName="Owner" ma:list="UserInfo" ma:SharePointGroup="0" ma:internalName="Owner" ma:showField="Created">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OP" ma:index="23" nillable="true" ma:displayName="SOP" ma:list="{7e8250a3-01b4-4312-bac4-8787c1c5721d}" ma:internalName="SOP" ma:showField="Title">
      <xsd:simpleType>
        <xsd:restriction base="dms:Lookup"/>
      </xsd:simpleType>
    </xsd:element>
    <xsd:element name="SOP_x003a_Tags" ma:index="24" nillable="true" ma:displayName="SOP:Tags" ma:list="{7e8250a3-01b4-4312-bac4-8787c1c5721d}" ma:internalName="SOP_x003a_Tags" ma:readOnly="true" ma:showField="MediaServiceAutoTags" ma:web="3a003366-41c5-432c-a99d-441708970bc7">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3a003366-41c5-432c-a99d-441708970bc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low_SignoffStatus xmlns="7e8250a3-01b4-4312-bac4-8787c1c5721d" xsi:nil="true"/>
    <SOP xmlns="7e8250a3-01b4-4312-bac4-8787c1c5721d" xsi:nil="true"/>
    <Owner xmlns="7e8250a3-01b4-4312-bac4-8787c1c5721d">
      <UserInfo>
        <DisplayName/>
        <AccountId xsi:nil="true"/>
        <AccountType/>
      </UserInfo>
    </Owner>
  </documentManagement>
</p:properties>
</file>

<file path=customXml/itemProps1.xml><?xml version="1.0" encoding="utf-8"?>
<ds:datastoreItem xmlns:ds="http://schemas.openxmlformats.org/officeDocument/2006/customXml" ds:itemID="{DC691AAA-5F74-4690-9E04-74B2D2C37372}"/>
</file>

<file path=customXml/itemProps2.xml><?xml version="1.0" encoding="utf-8"?>
<ds:datastoreItem xmlns:ds="http://schemas.openxmlformats.org/officeDocument/2006/customXml" ds:itemID="{80EBA18A-CAE8-4885-BFFA-868F71BC8EDE}"/>
</file>

<file path=customXml/itemProps3.xml><?xml version="1.0" encoding="utf-8"?>
<ds:datastoreItem xmlns:ds="http://schemas.openxmlformats.org/officeDocument/2006/customXml" ds:itemID="{7CEDC974-2642-4240-A2D4-B2287FC3BD01}"/>
</file>

<file path=docProps/app.xml><?xml version="1.0" encoding="utf-8"?>
<Properties xmlns="http://schemas.openxmlformats.org/officeDocument/2006/extended-properties" xmlns:vt="http://schemas.openxmlformats.org/officeDocument/2006/docPropsVTypes">
  <TotalTime>4682</TotalTime>
  <Words>1409</Words>
  <Application>Microsoft Office PowerPoint</Application>
  <PresentationFormat>On-screen Show (4:3)</PresentationFormat>
  <Paragraphs>169</Paragraphs>
  <Slides>27</Slides>
  <Notes>26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Calibri</vt:lpstr>
      <vt:lpstr>Office Theme</vt:lpstr>
      <vt:lpstr>Chapter 3  Resilience: Individual, Family, School, and Community Perspectives</vt:lpstr>
      <vt:lpstr>                  Resilience</vt:lpstr>
      <vt:lpstr>                  Key Research</vt:lpstr>
      <vt:lpstr>                  Key Research</vt:lpstr>
      <vt:lpstr>                  Key Research</vt:lpstr>
      <vt:lpstr>                  Resilience Defined</vt:lpstr>
      <vt:lpstr>                  Resilience Defined</vt:lpstr>
      <vt:lpstr>              Factors</vt:lpstr>
      <vt:lpstr>              Effective Practices  </vt:lpstr>
      <vt:lpstr>              Effective Practices  </vt:lpstr>
      <vt:lpstr>              Professional Possibilities </vt:lpstr>
      <vt:lpstr>              Professional Possibilities </vt:lpstr>
      <vt:lpstr> Emmy E. Werner: The Mother of Resilience </vt:lpstr>
      <vt:lpstr> Emmy E. Werner: The Mother of Resilience</vt:lpstr>
      <vt:lpstr> Emmy E. Werner: The Mother of Resilience</vt:lpstr>
      <vt:lpstr> Emmy E. Werner: The Mother of Resilience</vt:lpstr>
      <vt:lpstr> Emmy E. Werner: The Mother of Resilience</vt:lpstr>
      <vt:lpstr> Discourses of Risk, Racism,  Poverty, and Careers</vt:lpstr>
      <vt:lpstr> Discourses of Risk, Racism,  Poverty, and Careers</vt:lpstr>
      <vt:lpstr> Discourses of Risk, Racism,  Poverty, and Careers</vt:lpstr>
      <vt:lpstr> Discourses of Risk, Racism, Poverty, and Careers</vt:lpstr>
      <vt:lpstr> Discourses of Risk, Racism, Poverty, and Careers</vt:lpstr>
      <vt:lpstr> Discourses of Risk, Racism, Poverty, and Careers</vt:lpstr>
      <vt:lpstr>                                        Approaches to Fostering Resilience    </vt:lpstr>
      <vt:lpstr>                                        Approaches to Fostering Resilience    </vt:lpstr>
      <vt:lpstr>                                   Resilience With Youth With Disabilities         </vt:lpstr>
      <vt:lpstr>                                   Resilience With Youth With Disabilities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One: Defining Youth At Risk</dc:title>
  <dc:creator>Windows User</dc:creator>
  <cp:lastModifiedBy>Beth Ciha</cp:lastModifiedBy>
  <cp:revision>56</cp:revision>
  <dcterms:created xsi:type="dcterms:W3CDTF">2013-04-17T18:39:11Z</dcterms:created>
  <dcterms:modified xsi:type="dcterms:W3CDTF">2018-10-15T17:29:56Z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0x010100CFFB4194095D094182A9D45C8F6FD335</vt:lpwstr>
  </property>
  <property fmtid="{D5CDD505-2E9C-101B-9397-08002B2CF9AE}" pid="3" name="Order">
    <vt:r8>25644700</vt:r8>
  </property>
</Properties>
</file>