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4" r:id="rId2"/>
    <p:sldId id="270" r:id="rId3"/>
    <p:sldId id="285" r:id="rId4"/>
    <p:sldId id="271" r:id="rId5"/>
    <p:sldId id="288" r:id="rId6"/>
    <p:sldId id="272" r:id="rId7"/>
    <p:sldId id="286" r:id="rId8"/>
    <p:sldId id="273" r:id="rId9"/>
    <p:sldId id="274" r:id="rId10"/>
    <p:sldId id="275" r:id="rId11"/>
    <p:sldId id="287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9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th Ciha" initials="BC" lastIdx="1" clrIdx="0">
    <p:extLst>
      <p:ext uri="{19B8F6BF-5375-455C-9EA6-DF929625EA0E}">
        <p15:presenceInfo xmlns:p15="http://schemas.microsoft.com/office/powerpoint/2012/main" userId="Beth Cih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6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FC096-D7FB-483C-A9FC-1AEEB1E22532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DB0A9-0096-41BE-8E0D-7EC02E13BD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9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43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58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392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13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26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701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96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88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49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646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398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13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158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755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901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830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047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716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180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096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86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2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9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98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32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094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3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43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63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8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3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76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5758" y="457200"/>
            <a:ext cx="5562600" cy="2971800"/>
          </a:xfrm>
        </p:spPr>
        <p:txBody>
          <a:bodyPr>
            <a:noAutofit/>
          </a:bodyPr>
          <a:lstStyle/>
          <a:p>
            <a:r>
              <a:rPr lang="en-US" sz="3600" b="1" dirty="0"/>
              <a:t>Chapter </a:t>
            </a:r>
            <a:r>
              <a:rPr lang="en-US" sz="3600" b="1" dirty="0" smtClean="0"/>
              <a:t>17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“Do I Belong Here</a:t>
            </a:r>
            <a:r>
              <a:rPr lang="en-US" sz="3600" b="1" dirty="0" smtClean="0"/>
              <a:t>?”</a:t>
            </a:r>
            <a:br>
              <a:rPr lang="en-US" sz="3600" b="1" dirty="0" smtClean="0"/>
            </a:br>
            <a:r>
              <a:rPr lang="en-US" sz="3600" b="1" dirty="0" smtClean="0"/>
              <a:t>School </a:t>
            </a:r>
            <a:r>
              <a:rPr lang="en-US" sz="3600" b="1" dirty="0"/>
              <a:t>Dropout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3679274"/>
            <a:ext cx="5519358" cy="1447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Tamara E. Davis</a:t>
            </a:r>
          </a:p>
          <a:p>
            <a:r>
              <a:rPr lang="en-US" dirty="0">
                <a:solidFill>
                  <a:schemeClr val="tx1"/>
                </a:solidFill>
              </a:rPr>
              <a:t>Sylinda G. Banks</a:t>
            </a:r>
          </a:p>
        </p:txBody>
      </p:sp>
      <p:pic>
        <p:nvPicPr>
          <p:cNvPr id="9" name="Picture 8" descr="C:\Users\mhaley\AppData\Local\Microsoft\Windows\Temporary Internet Files\Content.Outlook\ZOU6SXFO\CapuzziYouthatRisk7ePowerpoint Crop 2 with type.jpg">
            <a:extLst>
              <a:ext uri="{FF2B5EF4-FFF2-40B4-BE49-F238E27FC236}">
                <a16:creationId xmlns="" xmlns:a16="http://schemas.microsoft.com/office/drawing/2014/main" id="{8D547F4D-ECDA-467E-9633-71E6462CDF2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3" y="276354"/>
            <a:ext cx="3181350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391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School Engagement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524000"/>
            <a:ext cx="6934200" cy="45720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 consistent factor in the research is school </a:t>
            </a:r>
            <a:r>
              <a:rPr lang="en-US" sz="2400" dirty="0" smtClean="0">
                <a:solidFill>
                  <a:schemeClr val="tx1"/>
                </a:solidFill>
              </a:rPr>
              <a:t>climate, </a:t>
            </a:r>
            <a:r>
              <a:rPr lang="en-US" sz="2400" dirty="0">
                <a:solidFill>
                  <a:schemeClr val="tx1"/>
                </a:solidFill>
              </a:rPr>
              <a:t>or, more </a:t>
            </a:r>
            <a:r>
              <a:rPr lang="en-US" sz="2400" dirty="0" smtClean="0">
                <a:solidFill>
                  <a:schemeClr val="tx1"/>
                </a:solidFill>
              </a:rPr>
              <a:t>important, </a:t>
            </a:r>
            <a:r>
              <a:rPr lang="en-US" sz="2400" dirty="0">
                <a:solidFill>
                  <a:schemeClr val="tx1"/>
                </a:solidFill>
              </a:rPr>
              <a:t>the level of connectedness or attachment a student feels with the school, including teachers and peers.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 safe learning environment is needed </a:t>
            </a:r>
            <a:r>
              <a:rPr lang="en-US" sz="2400" dirty="0" smtClean="0">
                <a:solidFill>
                  <a:schemeClr val="tx1"/>
                </a:solidFill>
              </a:rPr>
              <a:t>for </a:t>
            </a:r>
            <a:r>
              <a:rPr lang="en-US" sz="2400" dirty="0">
                <a:solidFill>
                  <a:schemeClr val="tx1"/>
                </a:solidFill>
              </a:rPr>
              <a:t>students to achieve and feel welcomed, supported, and celebrated.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8EF404E8-1436-435E-A099-812D5AA1D45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6690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School Engagement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524000"/>
            <a:ext cx="6934200" cy="45720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Students attending high schools with disciplinary order and strong school attachment were less likely to </a:t>
            </a:r>
            <a:r>
              <a:rPr lang="en-US" sz="2400" dirty="0" smtClean="0">
                <a:solidFill>
                  <a:schemeClr val="tx1"/>
                </a:solidFill>
              </a:rPr>
              <a:t>drop out </a:t>
            </a:r>
            <a:r>
              <a:rPr lang="en-US" sz="2400" dirty="0">
                <a:solidFill>
                  <a:schemeClr val="tx1"/>
                </a:solidFill>
              </a:rPr>
              <a:t>regardless </a:t>
            </a:r>
            <a:r>
              <a:rPr lang="en-US" sz="2400" dirty="0" smtClean="0">
                <a:solidFill>
                  <a:schemeClr val="tx1"/>
                </a:solidFill>
              </a:rPr>
              <a:t>of their </a:t>
            </a:r>
            <a:r>
              <a:rPr lang="en-US" sz="2400" dirty="0">
                <a:solidFill>
                  <a:schemeClr val="tx1"/>
                </a:solidFill>
              </a:rPr>
              <a:t>individual </a:t>
            </a:r>
            <a:r>
              <a:rPr lang="en-US" sz="2400" dirty="0" smtClean="0">
                <a:solidFill>
                  <a:schemeClr val="tx1"/>
                </a:solidFill>
              </a:rPr>
              <a:t>characteristics. 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Positive </a:t>
            </a:r>
            <a:r>
              <a:rPr lang="en-US" sz="2400" dirty="0" smtClean="0">
                <a:solidFill>
                  <a:schemeClr val="tx1"/>
                </a:solidFill>
              </a:rPr>
              <a:t>student–teacher </a:t>
            </a:r>
            <a:r>
              <a:rPr lang="en-US" sz="2400" dirty="0">
                <a:solidFill>
                  <a:schemeClr val="tx1"/>
                </a:solidFill>
              </a:rPr>
              <a:t>relationships were an integral part of encouraging school-based learning and directly predict graduation and continued enrollment.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1D87A873-1D43-41AE-838F-31368836591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9011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Student Mental Health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524000"/>
            <a:ext cx="6934200" cy="45720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One in five (20</a:t>
            </a:r>
            <a:r>
              <a:rPr lang="en-US" sz="2400" dirty="0" smtClean="0">
                <a:solidFill>
                  <a:schemeClr val="tx1"/>
                </a:solidFill>
              </a:rPr>
              <a:t>%) </a:t>
            </a:r>
            <a:r>
              <a:rPr lang="en-US" sz="2400" dirty="0">
                <a:solidFill>
                  <a:schemeClr val="tx1"/>
                </a:solidFill>
              </a:rPr>
              <a:t>young people (</a:t>
            </a:r>
            <a:r>
              <a:rPr lang="en-US" sz="2400" dirty="0" smtClean="0">
                <a:solidFill>
                  <a:schemeClr val="tx1"/>
                </a:solidFill>
              </a:rPr>
              <a:t>ages 13–18</a:t>
            </a:r>
            <a:r>
              <a:rPr lang="en-US" sz="2400" dirty="0">
                <a:solidFill>
                  <a:schemeClr val="tx1"/>
                </a:solidFill>
              </a:rPr>
              <a:t>) in the United States meet the criteria for a major mental </a:t>
            </a:r>
            <a:r>
              <a:rPr lang="en-US" sz="2400" dirty="0" smtClean="0">
                <a:solidFill>
                  <a:schemeClr val="tx1"/>
                </a:solidFill>
              </a:rPr>
              <a:t>disorder, </a:t>
            </a:r>
            <a:r>
              <a:rPr lang="en-US" sz="2400" dirty="0">
                <a:solidFill>
                  <a:schemeClr val="tx1"/>
                </a:solidFill>
              </a:rPr>
              <a:t>and </a:t>
            </a:r>
            <a:r>
              <a:rPr lang="en-US" sz="2400" dirty="0" smtClean="0">
                <a:solidFill>
                  <a:schemeClr val="tx1"/>
                </a:solidFill>
              </a:rPr>
              <a:t>50% </a:t>
            </a:r>
            <a:r>
              <a:rPr lang="en-US" sz="2400" dirty="0">
                <a:solidFill>
                  <a:schemeClr val="tx1"/>
                </a:solidFill>
              </a:rPr>
              <a:t>of those disorders begin before age 14.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50% </a:t>
            </a:r>
            <a:r>
              <a:rPr lang="en-US" sz="2400" dirty="0">
                <a:solidFill>
                  <a:schemeClr val="tx1"/>
                </a:solidFill>
              </a:rPr>
              <a:t>of students </a:t>
            </a:r>
            <a:r>
              <a:rPr lang="en-US" sz="2400" dirty="0" smtClean="0">
                <a:solidFill>
                  <a:schemeClr val="tx1"/>
                </a:solidFill>
              </a:rPr>
              <a:t>14 </a:t>
            </a:r>
            <a:r>
              <a:rPr lang="en-US" sz="2400" dirty="0">
                <a:solidFill>
                  <a:schemeClr val="tx1"/>
                </a:solidFill>
              </a:rPr>
              <a:t>and </a:t>
            </a:r>
            <a:r>
              <a:rPr lang="en-US" sz="2400" dirty="0" smtClean="0">
                <a:solidFill>
                  <a:schemeClr val="tx1"/>
                </a:solidFill>
              </a:rPr>
              <a:t>older with </a:t>
            </a:r>
            <a:r>
              <a:rPr lang="en-US" sz="2400" dirty="0">
                <a:solidFill>
                  <a:schemeClr val="tx1"/>
                </a:solidFill>
              </a:rPr>
              <a:t>a mental illness will drop out of school. 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A085BA91-A105-4291-881F-0B1A96D9ECB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4633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Approaches to Prevention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524000"/>
            <a:ext cx="6934200" cy="4572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Individual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Positive </a:t>
            </a:r>
            <a:r>
              <a:rPr lang="en-US" sz="2400" dirty="0" smtClean="0">
                <a:solidFill>
                  <a:schemeClr val="tx1"/>
                </a:solidFill>
              </a:rPr>
              <a:t>youth </a:t>
            </a:r>
            <a:r>
              <a:rPr lang="en-US" sz="2400" dirty="0">
                <a:solidFill>
                  <a:schemeClr val="tx1"/>
                </a:solidFill>
              </a:rPr>
              <a:t>d</a:t>
            </a:r>
            <a:r>
              <a:rPr lang="en-US" sz="2400" dirty="0" smtClean="0">
                <a:solidFill>
                  <a:schemeClr val="tx1"/>
                </a:solidFill>
              </a:rPr>
              <a:t>evelopment </a:t>
            </a:r>
            <a:r>
              <a:rPr lang="en-US" sz="2400" dirty="0">
                <a:solidFill>
                  <a:schemeClr val="tx1"/>
                </a:solidFill>
              </a:rPr>
              <a:t>m</a:t>
            </a:r>
            <a:r>
              <a:rPr lang="en-US" sz="2400" dirty="0" smtClean="0">
                <a:solidFill>
                  <a:schemeClr val="tx1"/>
                </a:solidFill>
              </a:rPr>
              <a:t>odel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Rewarding individual student accomplishments and praising school </a:t>
            </a:r>
            <a:r>
              <a:rPr lang="en-US" sz="2400" dirty="0" smtClean="0">
                <a:solidFill>
                  <a:schemeClr val="tx1"/>
                </a:solidFill>
              </a:rPr>
              <a:t>attendance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Reward or incentive </a:t>
            </a:r>
            <a:r>
              <a:rPr lang="en-US" sz="2400" dirty="0" smtClean="0">
                <a:solidFill>
                  <a:schemeClr val="tx1"/>
                </a:solidFill>
              </a:rPr>
              <a:t>programs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Giving students a sense of </a:t>
            </a:r>
            <a:r>
              <a:rPr lang="en-US" sz="2400" dirty="0" smtClean="0">
                <a:solidFill>
                  <a:schemeClr val="tx1"/>
                </a:solidFill>
              </a:rPr>
              <a:t>belonging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Individual counseling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Peer or adult mentors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Identifying student strengths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34F6F93E-56A9-4E1A-B6CD-86A44D69798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6061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Approaches to Prevention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524000"/>
            <a:ext cx="6934200" cy="4572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Family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Early intervention through family engagement, early childhood education, and early literacy </a:t>
            </a:r>
            <a:r>
              <a:rPr lang="en-US" sz="2400" dirty="0" smtClean="0">
                <a:solidFill>
                  <a:schemeClr val="tx1"/>
                </a:solidFill>
              </a:rPr>
              <a:t>development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Parental factors that promote graduation are parental academic involvement and </a:t>
            </a:r>
            <a:r>
              <a:rPr lang="en-US" sz="2400" dirty="0" smtClean="0">
                <a:solidFill>
                  <a:schemeClr val="tx1"/>
                </a:solidFill>
              </a:rPr>
              <a:t>parent–child </a:t>
            </a:r>
            <a:r>
              <a:rPr lang="en-US" sz="2400" dirty="0">
                <a:solidFill>
                  <a:schemeClr val="tx1"/>
                </a:solidFill>
              </a:rPr>
              <a:t>connection. 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87D837E2-1DF2-4C1B-9A50-6AD45E82B87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7596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Approaches to Prevention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524000"/>
            <a:ext cx="6934200" cy="4572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School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Prevention must begin early in a student’s school career, perhaps even before </a:t>
            </a: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student enters the school door.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Extracurricular activities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Avoid grade retention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Provision of academic support services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Maintain </a:t>
            </a:r>
            <a:r>
              <a:rPr lang="en-US" sz="2400" dirty="0">
                <a:solidFill>
                  <a:schemeClr val="tx1"/>
                </a:solidFill>
              </a:rPr>
              <a:t>a growth mindset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Create school clinical teams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55D3BADB-7E92-4FA2-84EC-5F10099C9DA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8200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Approaches to Prevention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524000"/>
            <a:ext cx="6934200" cy="4572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Community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Mentoring by community members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Structured adult-led activities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Outreach by community organizations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AC111B8F-84CE-46C1-B30B-78159753D3F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9039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Intervention Strategies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524000"/>
            <a:ext cx="6934200" cy="4572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Individual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Individual counseling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EAB0C91A-F999-41B0-9789-31CA97B0A67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969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085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Intervention Strategies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524000"/>
            <a:ext cx="6934200" cy="4572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Family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Parent and family connection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Connect families to community resources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Family counseling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88AB05FF-4D67-433F-93F3-7498CD514D2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9882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Intervention Strategies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524000"/>
            <a:ext cx="6934200" cy="4572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School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Provide academic support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Enhance school engagement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Assign </a:t>
            </a:r>
            <a:r>
              <a:rPr lang="en-US" sz="2400" dirty="0">
                <a:solidFill>
                  <a:schemeClr val="tx1"/>
                </a:solidFill>
              </a:rPr>
              <a:t>adult mentors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Develop social, emotional, and problem-solving skills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Provide tutoring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0F28E613-1A49-4CD6-9F50-986831AC8B5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596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Compulsory Attendance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524000"/>
            <a:ext cx="6934200" cy="45720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Because public education is a state function, every state has compulsory attendance laws </a:t>
            </a:r>
            <a:r>
              <a:rPr lang="en-US" sz="2400" dirty="0" smtClean="0">
                <a:solidFill>
                  <a:schemeClr val="tx1"/>
                </a:solidFill>
              </a:rPr>
              <a:t>that indicate the </a:t>
            </a:r>
            <a:r>
              <a:rPr lang="en-US" sz="2400" dirty="0">
                <a:solidFill>
                  <a:schemeClr val="tx1"/>
                </a:solidFill>
              </a:rPr>
              <a:t>ages </a:t>
            </a:r>
            <a:r>
              <a:rPr lang="en-US" sz="2400" dirty="0" smtClean="0">
                <a:solidFill>
                  <a:schemeClr val="tx1"/>
                </a:solidFill>
              </a:rPr>
              <a:t>when or </a:t>
            </a:r>
            <a:r>
              <a:rPr lang="en-US" sz="2400" dirty="0">
                <a:solidFill>
                  <a:schemeClr val="tx1"/>
                </a:solidFill>
              </a:rPr>
              <a:t>the length of time students should attend school.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Most states mandate that children attend school from </a:t>
            </a:r>
            <a:r>
              <a:rPr lang="en-US" sz="2400" dirty="0" smtClean="0">
                <a:solidFill>
                  <a:schemeClr val="tx1"/>
                </a:solidFill>
              </a:rPr>
              <a:t>ages 6 to 16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Compulsory attendance laws allow for school attendance in public or private schools as well as home schooling. 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C257B433-4B5A-4996-AE44-32500BD7F47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3886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Intervention Strategies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524000"/>
            <a:ext cx="6934200" cy="4572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School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Contact </a:t>
            </a:r>
            <a:r>
              <a:rPr lang="en-US" sz="2400" dirty="0">
                <a:solidFill>
                  <a:schemeClr val="tx1"/>
                </a:solidFill>
              </a:rPr>
              <a:t>students who have dropped out and </a:t>
            </a:r>
            <a:r>
              <a:rPr lang="en-US" sz="2400" dirty="0" smtClean="0">
                <a:solidFill>
                  <a:schemeClr val="tx1"/>
                </a:solidFill>
              </a:rPr>
              <a:t>provide </a:t>
            </a:r>
            <a:r>
              <a:rPr lang="en-US" sz="2400" dirty="0">
                <a:solidFill>
                  <a:schemeClr val="tx1"/>
                </a:solidFill>
              </a:rPr>
              <a:t>information about </a:t>
            </a:r>
            <a:r>
              <a:rPr lang="en-US" sz="2400" dirty="0" smtClean="0">
                <a:solidFill>
                  <a:schemeClr val="tx1"/>
                </a:solidFill>
              </a:rPr>
              <a:t>the general equivalency diploma </a:t>
            </a:r>
            <a:r>
              <a:rPr lang="en-US" sz="2400" dirty="0">
                <a:solidFill>
                  <a:schemeClr val="tx1"/>
                </a:solidFill>
              </a:rPr>
              <a:t>and other </a:t>
            </a:r>
            <a:r>
              <a:rPr lang="en-US" sz="2400" dirty="0" smtClean="0">
                <a:solidFill>
                  <a:schemeClr val="tx1"/>
                </a:solidFill>
              </a:rPr>
              <a:t>alternatives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Use </a:t>
            </a:r>
            <a:r>
              <a:rPr lang="en-US" sz="2400" dirty="0" smtClean="0">
                <a:solidFill>
                  <a:schemeClr val="tx1"/>
                </a:solidFill>
              </a:rPr>
              <a:t>alternative </a:t>
            </a:r>
            <a:r>
              <a:rPr lang="en-US" sz="2400" dirty="0">
                <a:solidFill>
                  <a:schemeClr val="tx1"/>
                </a:solidFill>
              </a:rPr>
              <a:t>schools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1F5FFCBD-D980-4D2B-99D3-860ADFF1E71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0616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Intervention Strategies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524000"/>
            <a:ext cx="6934200" cy="4572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Community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Making sure families are aware of </a:t>
            </a:r>
            <a:r>
              <a:rPr lang="en-US" sz="2400" dirty="0" smtClean="0">
                <a:solidFill>
                  <a:schemeClr val="tx1"/>
                </a:solidFill>
              </a:rPr>
              <a:t>resources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Counselors can do home-based </a:t>
            </a:r>
            <a:r>
              <a:rPr lang="en-US" sz="2400" dirty="0" smtClean="0">
                <a:solidFill>
                  <a:schemeClr val="tx1"/>
                </a:solidFill>
              </a:rPr>
              <a:t>interventions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Provision of </a:t>
            </a:r>
            <a:r>
              <a:rPr lang="en-US" sz="2400" dirty="0" smtClean="0">
                <a:solidFill>
                  <a:schemeClr val="tx1"/>
                </a:solidFill>
              </a:rPr>
              <a:t>wraparound services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08187994-4790-434A-BD57-BB78EC3A6A0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953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Compulsory Attendance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524000"/>
            <a:ext cx="6934200" cy="45720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When children do not attend school, parents may be brought to court and may be fined and even serve jail </a:t>
            </a:r>
            <a:r>
              <a:rPr lang="en-US" sz="2400" dirty="0" smtClean="0">
                <a:solidFill>
                  <a:schemeClr val="tx1"/>
                </a:solidFill>
              </a:rPr>
              <a:t>time.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States have also established ages for when a student may drop out of school, typically between </a:t>
            </a:r>
            <a:r>
              <a:rPr lang="en-US" sz="2400" dirty="0" smtClean="0">
                <a:solidFill>
                  <a:schemeClr val="tx1"/>
                </a:solidFill>
              </a:rPr>
              <a:t>ages 16 and 19.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Every Student Succeeds </a:t>
            </a:r>
            <a:r>
              <a:rPr lang="en-US" sz="2400" dirty="0" smtClean="0">
                <a:solidFill>
                  <a:schemeClr val="tx1"/>
                </a:solidFill>
              </a:rPr>
              <a:t>Act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No Child Left Behind </a:t>
            </a:r>
            <a:r>
              <a:rPr lang="en-US" sz="2400" dirty="0" smtClean="0">
                <a:solidFill>
                  <a:schemeClr val="tx1"/>
                </a:solidFill>
              </a:rPr>
              <a:t>Act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F502696A-01C6-4726-AA70-74BDE6AE750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7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</a:t>
            </a:r>
            <a:r>
              <a:rPr lang="en-US" sz="3600" b="1" dirty="0" smtClean="0"/>
              <a:t>Dropout </a:t>
            </a:r>
            <a:r>
              <a:rPr lang="en-US" sz="3600" b="1" dirty="0"/>
              <a:t>Rates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524000"/>
            <a:ext cx="6934200" cy="45720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In 2016 the </a:t>
            </a:r>
            <a:r>
              <a:rPr lang="en-US" sz="2400" dirty="0">
                <a:solidFill>
                  <a:schemeClr val="tx1"/>
                </a:solidFill>
              </a:rPr>
              <a:t>national high school graduation </a:t>
            </a:r>
            <a:r>
              <a:rPr lang="en-US" sz="2400" dirty="0" smtClean="0">
                <a:solidFill>
                  <a:schemeClr val="tx1"/>
                </a:solidFill>
              </a:rPr>
              <a:t>rate was </a:t>
            </a:r>
            <a:r>
              <a:rPr lang="en-US" sz="2400" dirty="0">
                <a:solidFill>
                  <a:schemeClr val="tx1"/>
                </a:solidFill>
              </a:rPr>
              <a:t>at an all-time high of </a:t>
            </a:r>
            <a:r>
              <a:rPr lang="en-US" sz="2400" dirty="0" smtClean="0">
                <a:solidFill>
                  <a:schemeClr val="tx1"/>
                </a:solidFill>
              </a:rPr>
              <a:t>84.1%.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Dropout </a:t>
            </a:r>
            <a:r>
              <a:rPr lang="en-US" sz="2400" dirty="0">
                <a:solidFill>
                  <a:schemeClr val="tx1"/>
                </a:solidFill>
              </a:rPr>
              <a:t>rates have been declining </a:t>
            </a:r>
            <a:r>
              <a:rPr lang="en-US" sz="2400" dirty="0" smtClean="0">
                <a:solidFill>
                  <a:schemeClr val="tx1"/>
                </a:solidFill>
              </a:rPr>
              <a:t>among 16- to 24-year-olds</a:t>
            </a:r>
            <a:r>
              <a:rPr lang="en-US" sz="2400" dirty="0">
                <a:solidFill>
                  <a:schemeClr val="tx1"/>
                </a:solidFill>
              </a:rPr>
              <a:t>; </a:t>
            </a:r>
            <a:r>
              <a:rPr lang="en-US" sz="2400" dirty="0" smtClean="0">
                <a:solidFill>
                  <a:schemeClr val="tx1"/>
                </a:solidFill>
              </a:rPr>
              <a:t>among </a:t>
            </a:r>
            <a:r>
              <a:rPr lang="en-US" sz="2400" dirty="0">
                <a:solidFill>
                  <a:schemeClr val="tx1"/>
                </a:solidFill>
              </a:rPr>
              <a:t>both males and females; </a:t>
            </a:r>
            <a:r>
              <a:rPr lang="en-US" sz="2400" dirty="0" smtClean="0">
                <a:solidFill>
                  <a:schemeClr val="tx1"/>
                </a:solidFill>
              </a:rPr>
              <a:t>and among </a:t>
            </a:r>
            <a:r>
              <a:rPr lang="en-US" sz="2400" dirty="0">
                <a:solidFill>
                  <a:schemeClr val="tx1"/>
                </a:solidFill>
              </a:rPr>
              <a:t>Hispanic, Black,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dirty="0">
                <a:solidFill>
                  <a:schemeClr val="tx1"/>
                </a:solidFill>
              </a:rPr>
              <a:t>White youth.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American </a:t>
            </a:r>
            <a:r>
              <a:rPr lang="en-US" sz="2400" dirty="0" smtClean="0">
                <a:solidFill>
                  <a:schemeClr val="tx1"/>
                </a:solidFill>
              </a:rPr>
              <a:t>Indian/Alaska </a:t>
            </a:r>
            <a:r>
              <a:rPr lang="en-US" sz="2400" dirty="0">
                <a:solidFill>
                  <a:schemeClr val="tx1"/>
                </a:solidFill>
              </a:rPr>
              <a:t>Native youth have the highest </a:t>
            </a:r>
            <a:r>
              <a:rPr lang="en-US" sz="2400" dirty="0" smtClean="0">
                <a:solidFill>
                  <a:schemeClr val="tx1"/>
                </a:solidFill>
              </a:rPr>
              <a:t>dropout rates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84D6972F-697C-4F0D-9DB5-51587FDFA5A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8240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</a:t>
            </a:r>
            <a:r>
              <a:rPr lang="en-US" sz="3600" b="1" dirty="0" smtClean="0"/>
              <a:t>Dropout </a:t>
            </a:r>
            <a:r>
              <a:rPr lang="en-US" sz="3600" b="1" dirty="0"/>
              <a:t>Rates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524000"/>
            <a:ext cx="6934200" cy="45720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Students </a:t>
            </a:r>
            <a:r>
              <a:rPr lang="en-US" sz="2400" dirty="0" smtClean="0">
                <a:solidFill>
                  <a:schemeClr val="tx1"/>
                </a:solidFill>
              </a:rPr>
              <a:t>with disabilities </a:t>
            </a:r>
            <a:r>
              <a:rPr lang="en-US" sz="2400" dirty="0">
                <a:solidFill>
                  <a:schemeClr val="tx1"/>
                </a:solidFill>
              </a:rPr>
              <a:t>also have high </a:t>
            </a:r>
            <a:r>
              <a:rPr lang="en-US" sz="2400" dirty="0" smtClean="0">
                <a:solidFill>
                  <a:schemeClr val="tx1"/>
                </a:solidFill>
              </a:rPr>
              <a:t>dropout </a:t>
            </a:r>
            <a:r>
              <a:rPr lang="en-US" sz="2400" dirty="0">
                <a:solidFill>
                  <a:schemeClr val="tx1"/>
                </a:solidFill>
              </a:rPr>
              <a:t>rates.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Lesbian, gay, bisexual, transgender, and queer </a:t>
            </a:r>
            <a:r>
              <a:rPr lang="en-US" sz="2400" dirty="0">
                <a:solidFill>
                  <a:schemeClr val="tx1"/>
                </a:solidFill>
              </a:rPr>
              <a:t>youth are also at risk for dropping </a:t>
            </a:r>
            <a:r>
              <a:rPr lang="en-US" sz="2400" dirty="0" smtClean="0">
                <a:solidFill>
                  <a:schemeClr val="tx1"/>
                </a:solidFill>
              </a:rPr>
              <a:t>out, </a:t>
            </a:r>
            <a:r>
              <a:rPr lang="en-US" sz="2400" dirty="0">
                <a:solidFill>
                  <a:schemeClr val="tx1"/>
                </a:solidFill>
              </a:rPr>
              <a:t>especially if the school environment is hostile.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E08E24D3-75B2-4168-A963-97CBB304A4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9445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Problem Definition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524000"/>
            <a:ext cx="6934200" cy="45720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Doll, </a:t>
            </a:r>
            <a:r>
              <a:rPr lang="en-US" sz="2400" dirty="0" smtClean="0">
                <a:solidFill>
                  <a:schemeClr val="tx1"/>
                </a:solidFill>
              </a:rPr>
              <a:t>Eslami, </a:t>
            </a:r>
            <a:r>
              <a:rPr lang="en-US" sz="2400" dirty="0">
                <a:solidFill>
                  <a:schemeClr val="tx1"/>
                </a:solidFill>
              </a:rPr>
              <a:t>and Walters (2013) examined studies </a:t>
            </a:r>
            <a:r>
              <a:rPr lang="en-US" sz="2400" dirty="0" smtClean="0">
                <a:solidFill>
                  <a:schemeClr val="tx1"/>
                </a:solidFill>
              </a:rPr>
              <a:t>on </a:t>
            </a:r>
            <a:r>
              <a:rPr lang="en-US" sz="2400" dirty="0">
                <a:solidFill>
                  <a:schemeClr val="tx1"/>
                </a:solidFill>
              </a:rPr>
              <a:t>student dropout over the </a:t>
            </a:r>
            <a:r>
              <a:rPr lang="en-US" sz="2400" dirty="0" smtClean="0">
                <a:solidFill>
                  <a:schemeClr val="tx1"/>
                </a:solidFill>
              </a:rPr>
              <a:t>past </a:t>
            </a:r>
            <a:r>
              <a:rPr lang="en-US" sz="2400" dirty="0">
                <a:solidFill>
                  <a:schemeClr val="tx1"/>
                </a:solidFill>
              </a:rPr>
              <a:t>half century and </a:t>
            </a:r>
            <a:r>
              <a:rPr lang="en-US" sz="2400" dirty="0" smtClean="0">
                <a:solidFill>
                  <a:schemeClr val="tx1"/>
                </a:solidFill>
              </a:rPr>
              <a:t>found that </a:t>
            </a:r>
            <a:r>
              <a:rPr lang="en-US" sz="2400" dirty="0">
                <a:solidFill>
                  <a:schemeClr val="tx1"/>
                </a:solidFill>
              </a:rPr>
              <a:t>the primary reasons for leaving school can be placed into at least one of three major categories: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Push out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Pull out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Fall out</a:t>
            </a:r>
          </a:p>
          <a:p>
            <a:pPr marL="800100" lvl="1" indent="-342900" algn="l"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lvl="1" algn="l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65527436-1004-4D2F-958A-35976868276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3267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Problem Definition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524000"/>
            <a:ext cx="6934200" cy="45720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research supports </a:t>
            </a:r>
            <a:r>
              <a:rPr lang="en-US" sz="2400" dirty="0" smtClean="0">
                <a:solidFill>
                  <a:schemeClr val="tx1"/>
                </a:solidFill>
              </a:rPr>
              <a:t>the fact that </a:t>
            </a:r>
            <a:r>
              <a:rPr lang="en-US" sz="2400" dirty="0">
                <a:solidFill>
                  <a:schemeClr val="tx1"/>
                </a:solidFill>
              </a:rPr>
              <a:t>primarily push and pull factors </a:t>
            </a:r>
            <a:r>
              <a:rPr lang="en-US" sz="2400" dirty="0" smtClean="0">
                <a:solidFill>
                  <a:schemeClr val="tx1"/>
                </a:solidFill>
              </a:rPr>
              <a:t>contribute </a:t>
            </a:r>
            <a:r>
              <a:rPr lang="en-US" sz="2400" dirty="0">
                <a:solidFill>
                  <a:schemeClr val="tx1"/>
                </a:solidFill>
              </a:rPr>
              <a:t>to students leaving school.</a:t>
            </a:r>
          </a:p>
          <a:p>
            <a:pPr lvl="1" algn="l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15AFF78B-A1BD-4D37-8677-820E1E80448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3327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Academic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524000"/>
            <a:ext cx="6934200" cy="45720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Failure and frustration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Grade retention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546A4C90-3D59-4AAD-9BF4-B83609A0993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269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Family </a:t>
            </a:r>
            <a:r>
              <a:rPr lang="en-US" sz="3600" b="1" dirty="0" smtClean="0"/>
              <a:t>Socioeconomic Status 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524000"/>
            <a:ext cx="6934200" cy="45720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According to the research, a consistent factor related to student dropout is the student’s family socioeconomic </a:t>
            </a:r>
            <a:r>
              <a:rPr lang="en-US" sz="2400" dirty="0" smtClean="0">
                <a:solidFill>
                  <a:schemeClr val="tx1"/>
                </a:solidFill>
              </a:rPr>
              <a:t>status. The </a:t>
            </a:r>
            <a:r>
              <a:rPr lang="en-US" sz="2400" dirty="0">
                <a:solidFill>
                  <a:schemeClr val="tx1"/>
                </a:solidFill>
              </a:rPr>
              <a:t>disparity between low-income students and </a:t>
            </a:r>
            <a:r>
              <a:rPr lang="en-US" sz="2400" dirty="0" smtClean="0">
                <a:solidFill>
                  <a:schemeClr val="tx1"/>
                </a:solidFill>
              </a:rPr>
              <a:t>non-low-income </a:t>
            </a:r>
            <a:r>
              <a:rPr lang="en-US" sz="2400" dirty="0">
                <a:solidFill>
                  <a:schemeClr val="tx1"/>
                </a:solidFill>
              </a:rPr>
              <a:t>students is documented in the research.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 2009, students who came from low-income families were </a:t>
            </a:r>
            <a:r>
              <a:rPr lang="en-US" sz="2400" dirty="0" smtClean="0">
                <a:solidFill>
                  <a:schemeClr val="tx1"/>
                </a:solidFill>
              </a:rPr>
              <a:t>5 </a:t>
            </a:r>
            <a:r>
              <a:rPr lang="en-US" sz="2400" dirty="0">
                <a:solidFill>
                  <a:schemeClr val="tx1"/>
                </a:solidFill>
              </a:rPr>
              <a:t>times more likely to drop out of high school than their peers from high-income families.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22DAAFF9-16C7-4785-97B9-A0B98C4B587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9293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FB4194095D094182A9D45C8F6FD335" ma:contentTypeVersion="18" ma:contentTypeDescription="Create a new document." ma:contentTypeScope="" ma:versionID="ed1917c4b55fbbe55c72e7802ce53f2b">
  <xsd:schema xmlns:xsd="http://www.w3.org/2001/XMLSchema" xmlns:xs="http://www.w3.org/2001/XMLSchema" xmlns:p="http://schemas.microsoft.com/office/2006/metadata/properties" xmlns:ns2="7e8250a3-01b4-4312-bac4-8787c1c5721d" xmlns:ns3="3a003366-41c5-432c-a99d-441708970bc7" targetNamespace="http://schemas.microsoft.com/office/2006/metadata/properties" ma:root="true" ma:fieldsID="e8f53b71bddc3a0e4ee064705ac727b7" ns2:_="" ns3:_="">
    <xsd:import namespace="7e8250a3-01b4-4312-bac4-8787c1c5721d"/>
    <xsd:import namespace="3a003366-41c5-432c-a99d-441708970b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  <xsd:element ref="ns2:Owner" minOccurs="0"/>
                <xsd:element ref="ns2:SOP" minOccurs="0"/>
                <xsd:element ref="ns2:SOP_x003a_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250a3-01b4-4312-bac4-8787c1c572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Owner" ma:index="22" nillable="true" ma:displayName="Owner" ma:list="UserInfo" ma:SharePointGroup="0" ma:internalName="Owner" ma:showField="Created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OP" ma:index="23" nillable="true" ma:displayName="SOP" ma:list="{7e8250a3-01b4-4312-bac4-8787c1c5721d}" ma:internalName="SOP" ma:showField="Title">
      <xsd:simpleType>
        <xsd:restriction base="dms:Lookup"/>
      </xsd:simpleType>
    </xsd:element>
    <xsd:element name="SOP_x003a_Tags" ma:index="24" nillable="true" ma:displayName="SOP:Tags" ma:list="{7e8250a3-01b4-4312-bac4-8787c1c5721d}" ma:internalName="SOP_x003a_Tags" ma:readOnly="true" ma:showField="MediaServiceAutoTags" ma:web="3a003366-41c5-432c-a99d-441708970bc7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03366-41c5-432c-a99d-441708970bc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7e8250a3-01b4-4312-bac4-8787c1c5721d" xsi:nil="true"/>
    <SOP xmlns="7e8250a3-01b4-4312-bac4-8787c1c5721d" xsi:nil="true"/>
    <Owner xmlns="7e8250a3-01b4-4312-bac4-8787c1c5721d">
      <UserInfo>
        <DisplayName/>
        <AccountId xsi:nil="true"/>
        <AccountType/>
      </UserInfo>
    </Owner>
  </documentManagement>
</p:properties>
</file>

<file path=customXml/itemProps1.xml><?xml version="1.0" encoding="utf-8"?>
<ds:datastoreItem xmlns:ds="http://schemas.openxmlformats.org/officeDocument/2006/customXml" ds:itemID="{A0CE7B8D-C020-4D57-9AD9-CA8F5011AA64}"/>
</file>

<file path=customXml/itemProps2.xml><?xml version="1.0" encoding="utf-8"?>
<ds:datastoreItem xmlns:ds="http://schemas.openxmlformats.org/officeDocument/2006/customXml" ds:itemID="{8C40ABDF-162C-44C5-9DDE-4A159D51F867}"/>
</file>

<file path=customXml/itemProps3.xml><?xml version="1.0" encoding="utf-8"?>
<ds:datastoreItem xmlns:ds="http://schemas.openxmlformats.org/officeDocument/2006/customXml" ds:itemID="{FF9DD85C-3A24-42E5-B27A-5127197ADA8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8685</TotalTime>
  <Words>757</Words>
  <Application>Microsoft Office PowerPoint</Application>
  <PresentationFormat>On-screen Show (4:3)</PresentationFormat>
  <Paragraphs>146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Chapter 17  “Do I Belong Here?” School Dropout</vt:lpstr>
      <vt:lpstr>                  Compulsory Attendance</vt:lpstr>
      <vt:lpstr>                  Compulsory Attendance</vt:lpstr>
      <vt:lpstr>                  Dropout Rates</vt:lpstr>
      <vt:lpstr>                  Dropout Rates</vt:lpstr>
      <vt:lpstr>                  Problem Definition</vt:lpstr>
      <vt:lpstr>                  Problem Definition</vt:lpstr>
      <vt:lpstr>                  Academic Factors</vt:lpstr>
      <vt:lpstr>                  Family Socioeconomic Status </vt:lpstr>
      <vt:lpstr>                  School Engagement </vt:lpstr>
      <vt:lpstr>                  School Engagement </vt:lpstr>
      <vt:lpstr>                  Student Mental Health </vt:lpstr>
      <vt:lpstr>                  Approaches to Prevention </vt:lpstr>
      <vt:lpstr>                  Approaches to Prevention </vt:lpstr>
      <vt:lpstr>                  Approaches to Prevention </vt:lpstr>
      <vt:lpstr>                  Approaches to Prevention </vt:lpstr>
      <vt:lpstr>                  Intervention Strategies </vt:lpstr>
      <vt:lpstr>                  Intervention Strategies </vt:lpstr>
      <vt:lpstr>                  Intervention Strategies </vt:lpstr>
      <vt:lpstr>                  Intervention Strategies </vt:lpstr>
      <vt:lpstr>                  Intervention Strategies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One: Defining Youth At Risk</dc:title>
  <dc:creator>Windows User</dc:creator>
  <cp:lastModifiedBy>Beth Ciha</cp:lastModifiedBy>
  <cp:revision>102</cp:revision>
  <dcterms:created xsi:type="dcterms:W3CDTF">2013-04-17T18:39:11Z</dcterms:created>
  <dcterms:modified xsi:type="dcterms:W3CDTF">2018-10-15T18:31:55Z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0x010100CFFB4194095D094182A9D45C8F6FD335</vt:lpwstr>
  </property>
  <property fmtid="{D5CDD505-2E9C-101B-9397-08002B2CF9AE}" pid="3" name="Order">
    <vt:r8>25647500</vt:r8>
  </property>
</Properties>
</file>