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9" r:id="rId4"/>
  </p:sldMasterIdLst>
  <p:sldIdLst>
    <p:sldId id="260" r:id="rId5"/>
    <p:sldId id="256" r:id="rId6"/>
    <p:sldId id="257" r:id="rId7"/>
    <p:sldId id="258" r:id="rId8"/>
    <p:sldId id="259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7">
            <a:extLst>
              <a:ext uri="{FF2B5EF4-FFF2-40B4-BE49-F238E27FC236}">
                <a16:creationId xmlns:a16="http://schemas.microsoft.com/office/drawing/2014/main" id="{F9FD22F6-289F-805D-93F2-2CA6F4C47D3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8">
            <a:extLst>
              <a:ext uri="{FF2B5EF4-FFF2-40B4-BE49-F238E27FC236}">
                <a16:creationId xmlns:a16="http://schemas.microsoft.com/office/drawing/2014/main" id="{3F5A52FB-916B-5D39-2523-C356469B2856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4" name="Rectangle 9">
              <a:extLst>
                <a:ext uri="{FF2B5EF4-FFF2-40B4-BE49-F238E27FC236}">
                  <a16:creationId xmlns:a16="http://schemas.microsoft.com/office/drawing/2014/main" id="{5BC2BF7E-AF39-68A0-2996-4EFAB9936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77AF28B4-2952-7E31-1E28-525855834B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" name="Rectangle 11">
              <a:extLst>
                <a:ext uri="{FF2B5EF4-FFF2-40B4-BE49-F238E27FC236}">
                  <a16:creationId xmlns:a16="http://schemas.microsoft.com/office/drawing/2014/main" id="{8395BE94-AE53-3886-4404-C50D1D7E4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" name="Rectangle 12">
              <a:extLst>
                <a:ext uri="{FF2B5EF4-FFF2-40B4-BE49-F238E27FC236}">
                  <a16:creationId xmlns:a16="http://schemas.microsoft.com/office/drawing/2014/main" id="{14F6F7DB-E15B-0EFE-F655-6437DA476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" name="Rectangle 13">
              <a:extLst>
                <a:ext uri="{FF2B5EF4-FFF2-40B4-BE49-F238E27FC236}">
                  <a16:creationId xmlns:a16="http://schemas.microsoft.com/office/drawing/2014/main" id="{05E906EA-CE82-6553-8EE0-3432665E29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" name="Rectangle 14">
              <a:extLst>
                <a:ext uri="{FF2B5EF4-FFF2-40B4-BE49-F238E27FC236}">
                  <a16:creationId xmlns:a16="http://schemas.microsoft.com/office/drawing/2014/main" id="{E2843E89-2EB0-3EE7-0745-E054AE561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" name="Rectangle 15">
              <a:extLst>
                <a:ext uri="{FF2B5EF4-FFF2-40B4-BE49-F238E27FC236}">
                  <a16:creationId xmlns:a16="http://schemas.microsoft.com/office/drawing/2014/main" id="{AD9E3084-FD6D-D844-E75E-8A8BB8993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" name="Rectangle 16">
              <a:extLst>
                <a:ext uri="{FF2B5EF4-FFF2-40B4-BE49-F238E27FC236}">
                  <a16:creationId xmlns:a16="http://schemas.microsoft.com/office/drawing/2014/main" id="{CA911A13-0313-800D-9F2D-2E3C381004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" name="Rectangle 17">
              <a:extLst>
                <a:ext uri="{FF2B5EF4-FFF2-40B4-BE49-F238E27FC236}">
                  <a16:creationId xmlns:a16="http://schemas.microsoft.com/office/drawing/2014/main" id="{91273A7C-51C9-8451-794C-C71D10C2D9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" name="Rectangle 18">
              <a:extLst>
                <a:ext uri="{FF2B5EF4-FFF2-40B4-BE49-F238E27FC236}">
                  <a16:creationId xmlns:a16="http://schemas.microsoft.com/office/drawing/2014/main" id="{A07C4E39-FD29-0BB0-B0A9-F2A3079BF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" name="Rectangle 19">
              <a:extLst>
                <a:ext uri="{FF2B5EF4-FFF2-40B4-BE49-F238E27FC236}">
                  <a16:creationId xmlns:a16="http://schemas.microsoft.com/office/drawing/2014/main" id="{9B5EBCEA-7059-98B6-93DE-389C02247A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" name="Rectangle 20">
              <a:extLst>
                <a:ext uri="{FF2B5EF4-FFF2-40B4-BE49-F238E27FC236}">
                  <a16:creationId xmlns:a16="http://schemas.microsoft.com/office/drawing/2014/main" id="{79CFD119-D0F5-43CB-83D0-3CDA556C74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" name="Rectangle 21">
              <a:extLst>
                <a:ext uri="{FF2B5EF4-FFF2-40B4-BE49-F238E27FC236}">
                  <a16:creationId xmlns:a16="http://schemas.microsoft.com/office/drawing/2014/main" id="{A394105B-0EC6-1787-1261-C2753C77C0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7" name="Line 22">
            <a:extLst>
              <a:ext uri="{FF2B5EF4-FFF2-40B4-BE49-F238E27FC236}">
                <a16:creationId xmlns:a16="http://schemas.microsoft.com/office/drawing/2014/main" id="{0B305A58-C0EF-1204-1D34-F6C05BA5158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id="{F21585A8-AC1D-D583-15AA-034894656E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14805550-1EDC-E710-2A05-70C36E6D2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id="{55710C0F-950B-1FF7-32D1-3919EEC5B8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731AC-E92D-9841-A3DD-BEBF047A8A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1844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1EBBE5-514A-0A27-E223-384F25C34D8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465448-6CE9-4E17-FB0C-BA7566CA8CD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98637-B602-474F-827B-12461D86ABC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F2CB4014-FE78-21EA-055C-E921C2384F1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791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07DB4D-730E-609B-7181-351E38CC4E3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526AE7-B183-219D-99E6-A693C1E5A95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EC6B56-D510-0549-82A4-36DAD140CBF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E1035416-5DBE-28AA-1303-B75F331DE77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25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32F051-65E7-F0BC-FFA9-10435E30A82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EF7CE7-5EA3-4401-C057-E1EC9265249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7815C9-CD20-1945-818F-36B38A408DB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9D5DE706-A8D6-DFDF-F8BB-D20AEF06C7E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28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705385-067B-4514-1A16-43ED754B38E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E64EC2-F881-6A69-BC9B-476DB939EA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0A13BB-A0E1-9048-9C47-36E7E6F7CFB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89E63448-02FA-168E-1E9B-9CC21B42139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7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64FB59-8493-CF48-F3EC-C4D2278158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C4DBF-92BB-456B-EA42-12D42322571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0B7D2B-3CB8-0A45-B7A8-A5FAEF3E2CB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18D13927-B5DC-A193-6694-232AB762F78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72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C3F30BE-6754-58B6-7CD5-99B41E8C49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0BDD97D-6770-88AE-D958-B2D9E8857DA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D6796B-9B36-144E-8FD9-1D3798B6343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22">
            <a:extLst>
              <a:ext uri="{FF2B5EF4-FFF2-40B4-BE49-F238E27FC236}">
                <a16:creationId xmlns:a16="http://schemas.microsoft.com/office/drawing/2014/main" id="{555CCD9F-1D88-948C-6846-9B32FF73CF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0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65DCFA1-4142-6B6D-1769-D6E546FA2D9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7D597B6-D062-ADAC-681F-520C133A98C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09E5B4-35E2-C344-8BE2-E701EEF85B4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560CF808-E72B-5F90-AC32-9DCB599BE38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7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C04CB5B-9FD2-C985-D62F-8272B418FEC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CF708D0-F1A0-499F-727C-5F4896FA58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702BE-08FC-C440-A12E-9FA2C5E89E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F64FBDF3-291B-48DD-5252-4BAEAD282DC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8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5E643D-7732-CE5F-3909-D11F07A0F8F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767B-B812-CD95-8DAE-3B0C8EC6F5C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053970-5622-5348-B126-4F3F84D7B02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3CCB860C-4062-E366-A133-CF5B91B2507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9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44ECD8-443F-D339-7654-8EC6429F4F6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E70BFF-7037-858E-DEB8-33D2A073012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C01797-DE64-9740-9761-AB58F0373A4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9A8A7F6D-5D90-093F-D791-9CCEFEDDEF1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643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9B6609A-C397-83FD-2825-A85D7D7146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A523A21-D068-7B98-D22B-D1454E6F2D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D5DDA9DD-B7D9-A6F6-6567-AECAE7CDE5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B9F96830-6CB3-3085-162B-646ACAAAE38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</a:defRPr>
            </a:lvl1pPr>
          </a:lstStyle>
          <a:p>
            <a:fld id="{003377F0-ACF0-3C43-88A5-69ED6ACD5C3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0" name="Line 6">
            <a:extLst>
              <a:ext uri="{FF2B5EF4-FFF2-40B4-BE49-F238E27FC236}">
                <a16:creationId xmlns:a16="http://schemas.microsoft.com/office/drawing/2014/main" id="{1A5A2010-6405-0485-09FD-9D7B89619F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6EE6E094-E6FD-26D3-3646-75CF6C77099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F7C060E4-1CD8-2D69-2677-D695ED97F2DD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1034" name="Rectangle 9">
              <a:extLst>
                <a:ext uri="{FF2B5EF4-FFF2-40B4-BE49-F238E27FC236}">
                  <a16:creationId xmlns:a16="http://schemas.microsoft.com/office/drawing/2014/main" id="{431394E8-7514-E9FA-8304-DEB0DA91BD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5" name="Rectangle 10">
              <a:extLst>
                <a:ext uri="{FF2B5EF4-FFF2-40B4-BE49-F238E27FC236}">
                  <a16:creationId xmlns:a16="http://schemas.microsoft.com/office/drawing/2014/main" id="{C633FC18-93E1-D451-FEB1-E90F2F84B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6" name="Rectangle 11">
              <a:extLst>
                <a:ext uri="{FF2B5EF4-FFF2-40B4-BE49-F238E27FC236}">
                  <a16:creationId xmlns:a16="http://schemas.microsoft.com/office/drawing/2014/main" id="{C8F67D11-FA9B-799A-A9B2-BD51EB2FB3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7" name="Rectangle 12">
              <a:extLst>
                <a:ext uri="{FF2B5EF4-FFF2-40B4-BE49-F238E27FC236}">
                  <a16:creationId xmlns:a16="http://schemas.microsoft.com/office/drawing/2014/main" id="{0D199B84-53D3-BDCF-3B5D-F763138135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8" name="Rectangle 13">
              <a:extLst>
                <a:ext uri="{FF2B5EF4-FFF2-40B4-BE49-F238E27FC236}">
                  <a16:creationId xmlns:a16="http://schemas.microsoft.com/office/drawing/2014/main" id="{8536B2F3-0967-282B-5C10-28161A8D09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9" name="Rectangle 14">
              <a:extLst>
                <a:ext uri="{FF2B5EF4-FFF2-40B4-BE49-F238E27FC236}">
                  <a16:creationId xmlns:a16="http://schemas.microsoft.com/office/drawing/2014/main" id="{A7CD08ED-0DB9-1B9B-4408-0F8C6B539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40" name="Rectangle 15">
              <a:extLst>
                <a:ext uri="{FF2B5EF4-FFF2-40B4-BE49-F238E27FC236}">
                  <a16:creationId xmlns:a16="http://schemas.microsoft.com/office/drawing/2014/main" id="{720A610D-01C5-5D59-7067-519DF4A7E1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41" name="Rectangle 16">
              <a:extLst>
                <a:ext uri="{FF2B5EF4-FFF2-40B4-BE49-F238E27FC236}">
                  <a16:creationId xmlns:a16="http://schemas.microsoft.com/office/drawing/2014/main" id="{2A1B42A5-9216-C8A8-C4A6-0F3666B06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42" name="Rectangle 17">
              <a:extLst>
                <a:ext uri="{FF2B5EF4-FFF2-40B4-BE49-F238E27FC236}">
                  <a16:creationId xmlns:a16="http://schemas.microsoft.com/office/drawing/2014/main" id="{3F5A35C9-0793-CCAC-E790-D0D970DA8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43" name="Rectangle 18">
              <a:extLst>
                <a:ext uri="{FF2B5EF4-FFF2-40B4-BE49-F238E27FC236}">
                  <a16:creationId xmlns:a16="http://schemas.microsoft.com/office/drawing/2014/main" id="{CC66D433-E10C-F55D-69D7-616EEB3ED1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44" name="Rectangle 19">
              <a:extLst>
                <a:ext uri="{FF2B5EF4-FFF2-40B4-BE49-F238E27FC236}">
                  <a16:creationId xmlns:a16="http://schemas.microsoft.com/office/drawing/2014/main" id="{0B8F6A56-60A3-BF5D-0277-A4FD0433E3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45" name="Rectangle 20">
              <a:extLst>
                <a:ext uri="{FF2B5EF4-FFF2-40B4-BE49-F238E27FC236}">
                  <a16:creationId xmlns:a16="http://schemas.microsoft.com/office/drawing/2014/main" id="{4B80EE6A-8C17-B096-63E1-B1849B425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46" name="Rectangle 21">
              <a:extLst>
                <a:ext uri="{FF2B5EF4-FFF2-40B4-BE49-F238E27FC236}">
                  <a16:creationId xmlns:a16="http://schemas.microsoft.com/office/drawing/2014/main" id="{2CC7ED7B-81E9-04A6-1565-9C0D34DBC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262" name="Rectangle 22">
            <a:extLst>
              <a:ext uri="{FF2B5EF4-FFF2-40B4-BE49-F238E27FC236}">
                <a16:creationId xmlns:a16="http://schemas.microsoft.com/office/drawing/2014/main" id="{A9D148A8-7665-2653-4A05-73979022F0B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4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4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4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4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4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A8B4E1BD-E847-0B96-7E8A-4FCA3BE9458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Community Genogram for School Counseling Purposes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473A51B4-4BE1-D447-847B-41C8AFBA020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Adam Zagelbaum, PhD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406F0EC1-75C3-3B3C-3F28-58070C0962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Community Genogram</a:t>
            </a:r>
          </a:p>
        </p:txBody>
      </p:sp>
      <p:sp>
        <p:nvSpPr>
          <p:cNvPr id="4099" name="Rectangle 5">
            <a:extLst>
              <a:ext uri="{FF2B5EF4-FFF2-40B4-BE49-F238E27FC236}">
                <a16:creationId xmlns:a16="http://schemas.microsoft.com/office/drawing/2014/main" id="{40E843ED-115E-8711-7978-F40355CF4B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Recognizes that individuals exist within a cultural/environmental/contextual framework</a:t>
            </a:r>
          </a:p>
          <a:p>
            <a:pPr eaLnBrk="1" hangingPunct="1"/>
            <a:r>
              <a:rPr lang="en-US" altLang="en-US" i="1"/>
              <a:t>Person as community</a:t>
            </a:r>
            <a:r>
              <a:rPr lang="en-US" altLang="en-US"/>
              <a:t> (Ogbonnya, 1994)</a:t>
            </a:r>
          </a:p>
          <a:p>
            <a:pPr lvl="1" eaLnBrk="1" hangingPunct="1"/>
            <a:r>
              <a:rPr lang="en-US" altLang="en-US"/>
              <a:t>Who we are is the sum of our past contacts.</a:t>
            </a:r>
          </a:p>
          <a:p>
            <a:pPr eaLnBrk="1" hangingPunct="1"/>
            <a:r>
              <a:rPr lang="en-US" altLang="en-US" i="1"/>
              <a:t>Contact hypothesis </a:t>
            </a:r>
            <a:r>
              <a:rPr lang="en-US" altLang="en-US"/>
              <a:t>(Amir, 1992)</a:t>
            </a:r>
          </a:p>
          <a:p>
            <a:pPr lvl="1" eaLnBrk="1" hangingPunct="1"/>
            <a:r>
              <a:rPr lang="en-US" altLang="en-US" i="1"/>
              <a:t>Start with positives and you will likely engage in more positives.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0D4801B-514D-924D-68A2-F7568FFCC9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500"/>
              <a:t>Two forms of the community genogram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AC49B16-6A23-A9E7-633B-1788199EF6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map (a schematic representation of one’s community of origin)</a:t>
            </a:r>
          </a:p>
          <a:p>
            <a:pPr eaLnBrk="1" hangingPunct="1"/>
            <a:endParaRPr lang="en-US" altLang="en-US"/>
          </a:p>
          <a:p>
            <a:pPr eaLnBrk="1" hangingPunct="1">
              <a:buFont typeface="Wingdings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The star (an abstract representation of one’s community of origin)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19D655A-E0AE-4647-08F8-0F952F4B9B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500"/>
              <a:t>Drawing out the story (literally and figuratively)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63ADEC1-820F-9395-A3E7-D7E7F1AF19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Have clients create their genogram of preference.</a:t>
            </a:r>
          </a:p>
          <a:p>
            <a:pPr eaLnBrk="1" hangingPunct="1"/>
            <a:r>
              <a:rPr lang="en-US" altLang="en-US"/>
              <a:t>Use artful questioning to further engage the client’s dialogue</a:t>
            </a:r>
          </a:p>
          <a:p>
            <a:pPr lvl="1" eaLnBrk="1" hangingPunct="1"/>
            <a:r>
              <a:rPr lang="en-US" altLang="en-US"/>
              <a:t>Individual approach</a:t>
            </a:r>
          </a:p>
          <a:p>
            <a:pPr lvl="1" eaLnBrk="1" hangingPunct="1"/>
            <a:r>
              <a:rPr lang="en-US" altLang="en-US"/>
              <a:t>Group approach</a:t>
            </a:r>
          </a:p>
          <a:p>
            <a:pPr lvl="1" eaLnBrk="1" hangingPunct="1"/>
            <a:r>
              <a:rPr lang="en-US" altLang="en-US"/>
              <a:t>Bear in mind that the missing details are often as telling as the showing details.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2637D3A-5803-C44D-EF94-82516D187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4C6F8CA-5AC6-6233-6FCA-9F260D51E6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/>
              <a:t>Amir, Y. (1992). Social assimilation or cultural mosaic. In J. Lynch, C. Modgil, &amp; S. Modgil (Eds.), </a:t>
            </a:r>
            <a:r>
              <a:rPr lang="en-US" altLang="en-US" sz="2400" i="1"/>
              <a:t>Cultural diversity and the schools </a:t>
            </a:r>
            <a:r>
              <a:rPr lang="en-US" altLang="en-US" sz="2400"/>
              <a:t>(Vol. 1, pp. 23–36)</a:t>
            </a:r>
            <a:r>
              <a:rPr lang="en-US" altLang="en-US" sz="2400" i="1"/>
              <a:t>.</a:t>
            </a:r>
            <a:r>
              <a:rPr lang="en-US" altLang="en-US" sz="2400"/>
              <a:t> Washington, DC: Falmer.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/>
              <a:t>Ivey, A., Pedersen, P., &amp; Ivey, M. (2001). </a:t>
            </a:r>
            <a:r>
              <a:rPr lang="en-US" altLang="en-US" sz="2400" i="1"/>
              <a:t>Intentional group counseling: A microskills approach</a:t>
            </a:r>
            <a:r>
              <a:rPr lang="en-US" altLang="en-US" sz="2400"/>
              <a:t>.  Belmont, CA: Wadsworth.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/>
              <a:t>Ogbonnya, O. (1994). Person as community: An African understanding of the person as an intrapsychic community.  </a:t>
            </a:r>
            <a:r>
              <a:rPr lang="en-US" altLang="en-US" sz="2400" i="1"/>
              <a:t>Journal of Black Psychology, 20</a:t>
            </a:r>
            <a:r>
              <a:rPr lang="en-US" altLang="en-US" sz="2400"/>
              <a:t>,</a:t>
            </a:r>
            <a:r>
              <a:rPr lang="en-US" altLang="en-US" sz="2400" i="1"/>
              <a:t>75</a:t>
            </a:r>
            <a:r>
              <a:rPr lang="en-US" altLang="en-US" sz="2400"/>
              <a:t>–</a:t>
            </a:r>
            <a:r>
              <a:rPr lang="en-US" altLang="en-US" sz="2400" i="1"/>
              <a:t>87.</a:t>
            </a:r>
            <a:endParaRPr lang="en-US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scade">
  <a:themeElements>
    <a:clrScheme name="Cascade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FB4194095D094182A9D45C8F6FD335" ma:contentTypeVersion="13" ma:contentTypeDescription="Create a new document." ma:contentTypeScope="" ma:versionID="55dd7c33a9dfea6d3c6f5e9966e843a1">
  <xsd:schema xmlns:xsd="http://www.w3.org/2001/XMLSchema" xmlns:xs="http://www.w3.org/2001/XMLSchema" xmlns:p="http://schemas.microsoft.com/office/2006/metadata/properties" xmlns:ns2="7e8250a3-01b4-4312-bac4-8787c1c5721d" xmlns:ns3="3a003366-41c5-432c-a99d-441708970bc7" targetNamespace="http://schemas.microsoft.com/office/2006/metadata/properties" ma:root="true" ma:fieldsID="37ee11d0c16b5e0396ccbefb02308385" ns2:_="" ns3:_="">
    <xsd:import namespace="7e8250a3-01b4-4312-bac4-8787c1c5721d"/>
    <xsd:import namespace="3a003366-41c5-432c-a99d-441708970b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8250a3-01b4-4312-bac4-8787c1c572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03366-41c5-432c-a99d-441708970bc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42C6E96E-4499-4355-9611-E788561817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8250a3-01b4-4312-bac4-8787c1c5721d"/>
    <ds:schemaRef ds:uri="3a003366-41c5-432c-a99d-441708970b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19AE1A-5101-473B-ADBD-B42541169A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81A748-4DA9-4154-A1D0-BDAD24DF36E4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38</TotalTime>
  <Words>248</Words>
  <Application>Microsoft Macintosh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Wingdings</vt:lpstr>
      <vt:lpstr>Calibri</vt:lpstr>
      <vt:lpstr>Cascade</vt:lpstr>
      <vt:lpstr>The Community Genogram for School Counseling Purposes</vt:lpstr>
      <vt:lpstr>Community Genogram</vt:lpstr>
      <vt:lpstr>Two forms of the community genogram</vt:lpstr>
      <vt:lpstr>Drawing out the story (literally and figuratively)</vt:lpstr>
      <vt:lpstr>References</vt:lpstr>
    </vt:vector>
  </TitlesOfParts>
  <Company>Ball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Genogram</dc:title>
  <dc:creator>Preferred Customer</dc:creator>
  <cp:lastModifiedBy>Christy Karpinski</cp:lastModifiedBy>
  <cp:revision>22</cp:revision>
  <dcterms:created xsi:type="dcterms:W3CDTF">2008-03-04T04:03:59Z</dcterms:created>
  <dcterms:modified xsi:type="dcterms:W3CDTF">2025-02-27T20:30:50Z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Bonny Gaston</vt:lpwstr>
  </property>
  <property fmtid="{D5CDD505-2E9C-101B-9397-08002B2CF9AE}" pid="3" name="Order">
    <vt:lpwstr>53125100.0000000</vt:lpwstr>
  </property>
  <property fmtid="{D5CDD505-2E9C-101B-9397-08002B2CF9AE}" pid="4" name="display_urn:schemas-microsoft-com:office:office#Author">
    <vt:lpwstr>Bonny Gaston</vt:lpwstr>
  </property>
</Properties>
</file>