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0" r:id="rId2"/>
    <p:sldId id="291" r:id="rId3"/>
    <p:sldId id="292" r:id="rId4"/>
    <p:sldId id="293" r:id="rId5"/>
    <p:sldId id="294" r:id="rId6"/>
    <p:sldId id="295" r:id="rId7"/>
    <p:sldId id="296" r:id="rId8"/>
    <p:sldId id="297" r:id="rId9"/>
    <p:sldId id="298" r:id="rId10"/>
    <p:sldId id="299" r:id="rId11"/>
    <p:sldId id="303" r:id="rId12"/>
    <p:sldId id="304" r:id="rId13"/>
    <p:sldId id="305" r:id="rId14"/>
    <p:sldId id="306" r:id="rId15"/>
    <p:sldId id="307" r:id="rId16"/>
    <p:sldId id="308" r:id="rId17"/>
    <p:sldId id="310" r:id="rId18"/>
    <p:sldId id="311" r:id="rId19"/>
    <p:sldId id="313" r:id="rId20"/>
    <p:sldId id="320" r:id="rId21"/>
    <p:sldId id="314" r:id="rId22"/>
    <p:sldId id="316" r:id="rId23"/>
    <p:sldId id="317" r:id="rId24"/>
    <p:sldId id="318" r:id="rId25"/>
    <p:sldId id="319" r:id="rId26"/>
    <p:sldId id="32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Ciha" initials="BC" lastIdx="2" clrIdx="0">
    <p:extLst>
      <p:ext uri="{19B8F6BF-5375-455C-9EA6-DF929625EA0E}">
        <p15:presenceInfo xmlns:p15="http://schemas.microsoft.com/office/powerpoint/2012/main" userId="Beth C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108" d="100"/>
          <a:sy n="108" d="100"/>
        </p:scale>
        <p:origin x="16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2D771-7544-4A80-9233-57782A4F0570}" type="datetimeFigureOut">
              <a:rPr lang="en-US" smtClean="0"/>
              <a:t>10/15/2018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A41BF-6DBF-4D55-BFD2-FC835D9A8F05}" type="slidenum">
              <a:rPr lang="en-US" smtClean="0"/>
              <a:t>‹#›</a:t>
            </a:fld>
            <a:endParaRPr lang="en-US" dirty="0"/>
          </a:p>
        </p:txBody>
      </p:sp>
    </p:spTree>
    <p:extLst>
      <p:ext uri="{BB962C8B-B14F-4D97-AF65-F5344CB8AC3E}">
        <p14:creationId xmlns:p14="http://schemas.microsoft.com/office/powerpoint/2010/main" val="55960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11</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19</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20</a:t>
            </a:fld>
            <a:endParaRPr lang="en-US" dirty="0"/>
          </a:p>
        </p:txBody>
      </p:sp>
    </p:spTree>
    <p:extLst>
      <p:ext uri="{BB962C8B-B14F-4D97-AF65-F5344CB8AC3E}">
        <p14:creationId xmlns:p14="http://schemas.microsoft.com/office/powerpoint/2010/main" val="422376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21</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26</a:t>
            </a:fld>
            <a:endParaRPr lang="en-US" dirty="0"/>
          </a:p>
        </p:txBody>
      </p:sp>
    </p:spTree>
    <p:extLst>
      <p:ext uri="{BB962C8B-B14F-4D97-AF65-F5344CB8AC3E}">
        <p14:creationId xmlns:p14="http://schemas.microsoft.com/office/powerpoint/2010/main" val="301331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9</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10</a:t>
            </a:fld>
            <a:endParaRPr lang="en-US" dirty="0"/>
          </a:p>
        </p:txBody>
      </p:sp>
    </p:spTree>
    <p:extLst>
      <p:ext uri="{BB962C8B-B14F-4D97-AF65-F5344CB8AC3E}">
        <p14:creationId xmlns:p14="http://schemas.microsoft.com/office/powerpoint/2010/main" val="291082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04442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66124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81406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73762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87812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6156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40003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75745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39608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6801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12471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DA6D-1C1D-48AB-A778-2E649635232F}" type="datetimeFigureOut">
              <a:rPr lang="en-US" smtClean="0"/>
              <a:t>10/15/2018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E2DD-2CB8-49E3-9336-631B7BFA8176}" type="slidenum">
              <a:rPr lang="en-US" smtClean="0"/>
              <a:t>‹#›</a:t>
            </a:fld>
            <a:endParaRPr lang="en-US" dirty="0"/>
          </a:p>
        </p:txBody>
      </p:sp>
    </p:spTree>
    <p:extLst>
      <p:ext uri="{BB962C8B-B14F-4D97-AF65-F5344CB8AC3E}">
        <p14:creationId xmlns:p14="http://schemas.microsoft.com/office/powerpoint/2010/main" val="4241189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7200"/>
            <a:ext cx="5181600" cy="3505200"/>
          </a:xfrm>
        </p:spPr>
        <p:txBody>
          <a:bodyPr>
            <a:noAutofit/>
          </a:bodyPr>
          <a:lstStyle/>
          <a:p>
            <a:r>
              <a:rPr lang="en-US" sz="3600" b="1" dirty="0"/>
              <a:t>Chapter </a:t>
            </a:r>
            <a:r>
              <a:rPr lang="en-US" sz="3600" b="1" dirty="0" smtClean="0"/>
              <a:t>4</a:t>
            </a:r>
            <a:r>
              <a:rPr lang="en-US" sz="3600" b="1" dirty="0"/>
              <a:t/>
            </a:r>
            <a:br>
              <a:rPr lang="en-US" sz="3600" b="1" dirty="0"/>
            </a:br>
            <a:r>
              <a:rPr lang="en-US" sz="3600" b="1" dirty="0"/>
              <a:t/>
            </a:r>
            <a:br>
              <a:rPr lang="en-US" sz="3600" b="1" dirty="0"/>
            </a:br>
            <a:r>
              <a:rPr lang="en-US" sz="3600" b="1" dirty="0"/>
              <a:t>The Impact of Dysfunctional Family Dynamics on Children and Adolescents</a:t>
            </a:r>
          </a:p>
        </p:txBody>
      </p:sp>
      <p:sp>
        <p:nvSpPr>
          <p:cNvPr id="3" name="Subtitle 2"/>
          <p:cNvSpPr>
            <a:spLocks noGrp="1"/>
          </p:cNvSpPr>
          <p:nvPr>
            <p:ph type="subTitle" idx="1"/>
          </p:nvPr>
        </p:nvSpPr>
        <p:spPr>
          <a:xfrm>
            <a:off x="3657600" y="4191000"/>
            <a:ext cx="4953000" cy="1219200"/>
          </a:xfrm>
        </p:spPr>
        <p:txBody>
          <a:bodyPr/>
          <a:lstStyle/>
          <a:p>
            <a:r>
              <a:rPr lang="en-US" dirty="0">
                <a:solidFill>
                  <a:schemeClr val="tx1"/>
                </a:solidFill>
              </a:rPr>
              <a:t>Cass Dykeman</a:t>
            </a:r>
          </a:p>
          <a:p>
            <a:endParaRPr lang="en-US" dirty="0">
              <a:solidFill>
                <a:schemeClr val="tx1"/>
              </a:solidFill>
            </a:endParaRPr>
          </a:p>
        </p:txBody>
      </p:sp>
      <p:pic>
        <p:nvPicPr>
          <p:cNvPr id="9" name="Picture 8" descr="C:\Users\mhaley\AppData\Local\Microsoft\Windows\Temporary Internet Files\Content.Outlook\ZOU6SXFO\CapuzziYouthatRisk7ePowerpoint Crop 2 with type.jpg">
            <a:extLst>
              <a:ext uri="{FF2B5EF4-FFF2-40B4-BE49-F238E27FC236}">
                <a16:creationId xmlns="" xmlns:a16="http://schemas.microsoft.com/office/drawing/2014/main" id="{37E99880-5FB9-46D6-89C7-FD6055FAB8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823" y="276354"/>
            <a:ext cx="3181350" cy="6400800"/>
          </a:xfrm>
          <a:prstGeom prst="rect">
            <a:avLst/>
          </a:prstGeom>
          <a:noFill/>
          <a:ln>
            <a:noFill/>
          </a:ln>
        </p:spPr>
      </p:pic>
    </p:spTree>
    <p:extLst>
      <p:ext uri="{BB962C8B-B14F-4D97-AF65-F5344CB8AC3E}">
        <p14:creationId xmlns:p14="http://schemas.microsoft.com/office/powerpoint/2010/main" val="316002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t>
            </a:r>
            <a:r>
              <a:rPr lang="en-US" sz="3600" b="1" dirty="0" smtClean="0"/>
              <a:t>Causal </a:t>
            </a:r>
            <a:r>
              <a:rPr lang="en-US" sz="3600" b="1" dirty="0"/>
              <a:t>Factors</a:t>
            </a:r>
          </a:p>
        </p:txBody>
      </p:sp>
      <p:sp>
        <p:nvSpPr>
          <p:cNvPr id="3" name="Subtitle 2"/>
          <p:cNvSpPr>
            <a:spLocks noGrp="1"/>
          </p:cNvSpPr>
          <p:nvPr>
            <p:ph type="subTitle" idx="1"/>
          </p:nvPr>
        </p:nvSpPr>
        <p:spPr>
          <a:xfrm>
            <a:off x="2249424" y="1371600"/>
            <a:ext cx="6934200" cy="4572000"/>
          </a:xfrm>
        </p:spPr>
        <p:txBody>
          <a:bodyPr>
            <a:normAutofit/>
          </a:bodyPr>
          <a:lstStyle/>
          <a:p>
            <a:pPr marL="342900" indent="-342900" algn="l">
              <a:buFont typeface="Arial" panose="020B0604020202020204" pitchFamily="34" charset="0"/>
              <a:buChar char="•"/>
            </a:pPr>
            <a:r>
              <a:rPr lang="en-US" sz="2400" b="1" dirty="0">
                <a:solidFill>
                  <a:schemeClr val="tx1"/>
                </a:solidFill>
              </a:rPr>
              <a:t>Serious Illness and Disability: </a:t>
            </a:r>
            <a:r>
              <a:rPr lang="en-US" sz="2400" dirty="0">
                <a:solidFill>
                  <a:schemeClr val="tx1"/>
                </a:solidFill>
              </a:rPr>
              <a:t>Serious illness and disability can catapult a family into a trauma response and affect </a:t>
            </a:r>
            <a:r>
              <a:rPr lang="en-US" sz="2400" dirty="0" smtClean="0">
                <a:solidFill>
                  <a:schemeClr val="tx1"/>
                </a:solidFill>
              </a:rPr>
              <a:t>its ability </a:t>
            </a:r>
            <a:r>
              <a:rPr lang="en-US" sz="2400" dirty="0">
                <a:solidFill>
                  <a:schemeClr val="tx1"/>
                </a:solidFill>
              </a:rPr>
              <a:t>to maintain healthy coping.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0C136CEA-D21D-46B7-A1EE-937B3E9ADB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90289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Socioeconomic </a:t>
            </a:r>
            <a:r>
              <a:rPr lang="en-US" sz="2800" b="1" dirty="0" smtClean="0">
                <a:solidFill>
                  <a:schemeClr val="tx1"/>
                </a:solidFill>
              </a:rPr>
              <a:t>Status (SES)</a:t>
            </a:r>
            <a:endParaRPr lang="en-US" sz="2800" b="1" dirty="0">
              <a:solidFill>
                <a:schemeClr val="tx1"/>
              </a:solidFill>
            </a:endParaRP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Children in </a:t>
            </a:r>
            <a:r>
              <a:rPr lang="en-US" sz="2400" dirty="0" smtClean="0">
                <a:solidFill>
                  <a:schemeClr val="tx1"/>
                </a:solidFill>
              </a:rPr>
              <a:t>low-SES </a:t>
            </a:r>
            <a:r>
              <a:rPr lang="en-US" sz="2400" dirty="0">
                <a:solidFill>
                  <a:schemeClr val="tx1"/>
                </a:solidFill>
              </a:rPr>
              <a:t>families (i.e., </a:t>
            </a:r>
            <a:r>
              <a:rPr lang="en-US" sz="2400" dirty="0" smtClean="0">
                <a:solidFill>
                  <a:schemeClr val="tx1"/>
                </a:solidFill>
              </a:rPr>
              <a:t>with an annual </a:t>
            </a:r>
            <a:r>
              <a:rPr lang="en-US" sz="2400" dirty="0">
                <a:solidFill>
                  <a:schemeClr val="tx1"/>
                </a:solidFill>
              </a:rPr>
              <a:t>household income of less than $15,000) are 5 times more likely to suffer some form of maltreatment than children not in </a:t>
            </a:r>
            <a:r>
              <a:rPr lang="en-US" sz="2400" dirty="0" smtClean="0">
                <a:solidFill>
                  <a:schemeClr val="tx1"/>
                </a:solidFill>
              </a:rPr>
              <a:t>low-SES </a:t>
            </a:r>
            <a:r>
              <a:rPr lang="en-US" sz="2400" dirty="0">
                <a:solidFill>
                  <a:schemeClr val="tx1"/>
                </a:solidFill>
              </a:rPr>
              <a:t>families. </a:t>
            </a:r>
          </a:p>
          <a:p>
            <a:pPr marL="342900" indent="-342900" algn="l">
              <a:buFont typeface="Arial" panose="020B0604020202020204" pitchFamily="34" charset="0"/>
              <a:buChar char="•"/>
            </a:pPr>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Children in </a:t>
            </a:r>
            <a:r>
              <a:rPr lang="en-US" sz="2400" dirty="0" smtClean="0">
                <a:solidFill>
                  <a:schemeClr val="tx1"/>
                </a:solidFill>
              </a:rPr>
              <a:t>low-SES </a:t>
            </a:r>
            <a:r>
              <a:rPr lang="en-US" sz="2400" dirty="0">
                <a:solidFill>
                  <a:schemeClr val="tx1"/>
                </a:solidFill>
              </a:rPr>
              <a:t>households were </a:t>
            </a:r>
            <a:r>
              <a:rPr lang="en-US" sz="2400" dirty="0" smtClean="0">
                <a:solidFill>
                  <a:schemeClr val="tx1"/>
                </a:solidFill>
              </a:rPr>
              <a:t>8 </a:t>
            </a:r>
            <a:r>
              <a:rPr lang="en-US" sz="2400" dirty="0">
                <a:solidFill>
                  <a:schemeClr val="tx1"/>
                </a:solidFill>
              </a:rPr>
              <a:t>times more likely to experience physical neglect. </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294ED1ED-46FB-4475-8EE5-68849EAB7E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33103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 </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Family Structure</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The highest rate of maltreatment </a:t>
            </a:r>
            <a:r>
              <a:rPr lang="en-US" sz="2400" dirty="0" smtClean="0">
                <a:solidFill>
                  <a:schemeClr val="tx1"/>
                </a:solidFill>
              </a:rPr>
              <a:t>occurred among children living </a:t>
            </a:r>
            <a:r>
              <a:rPr lang="en-US" sz="2400" dirty="0">
                <a:solidFill>
                  <a:schemeClr val="tx1"/>
                </a:solidFill>
              </a:rPr>
              <a:t>with one parent who had an unmarried partner </a:t>
            </a:r>
            <a:r>
              <a:rPr lang="en-US" sz="2400" dirty="0" smtClean="0">
                <a:solidFill>
                  <a:schemeClr val="tx1"/>
                </a:solidFill>
              </a:rPr>
              <a:t>(not </a:t>
            </a:r>
            <a:r>
              <a:rPr lang="en-US" sz="2400" dirty="0">
                <a:solidFill>
                  <a:schemeClr val="tx1"/>
                </a:solidFill>
              </a:rPr>
              <a:t>the child’s </a:t>
            </a:r>
            <a:r>
              <a:rPr lang="en-US" sz="2400" dirty="0" smtClean="0">
                <a:solidFill>
                  <a:schemeClr val="tx1"/>
                </a:solidFill>
              </a:rPr>
              <a:t>parent) </a:t>
            </a:r>
            <a:r>
              <a:rPr lang="en-US" sz="2400" dirty="0">
                <a:solidFill>
                  <a:schemeClr val="tx1"/>
                </a:solidFill>
              </a:rPr>
              <a:t>in the </a:t>
            </a:r>
            <a:r>
              <a:rPr lang="en-US" sz="2400" dirty="0" smtClean="0">
                <a:solidFill>
                  <a:schemeClr val="tx1"/>
                </a:solidFill>
              </a:rPr>
              <a:t>household. </a:t>
            </a:r>
            <a:endParaRPr lang="en-US" sz="24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Children in this category are </a:t>
            </a:r>
            <a:r>
              <a:rPr lang="en-US" sz="2400" dirty="0" smtClean="0">
                <a:solidFill>
                  <a:schemeClr val="tx1"/>
                </a:solidFill>
              </a:rPr>
              <a:t>8 </a:t>
            </a:r>
            <a:r>
              <a:rPr lang="en-US" sz="2400" dirty="0">
                <a:solidFill>
                  <a:schemeClr val="tx1"/>
                </a:solidFill>
              </a:rPr>
              <a:t>times more likely to experience maltreatment than children living with two married biological parents.</a:t>
            </a:r>
            <a:endParaRPr lang="en-US" sz="2400" b="1" dirty="0">
              <a:solidFill>
                <a:schemeClr val="tx1"/>
              </a:solidFill>
            </a:endParaRPr>
          </a:p>
          <a:p>
            <a:pPr marL="342900" indent="-342900" algn="l">
              <a:buFont typeface="Arial" pitchFamily="34" charset="0"/>
              <a:buChar char="•"/>
            </a:pP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F8D92083-9FA0-4B5B-8AD6-DBD2AAF638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865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Metropolitan Status </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In every maltreatment category, rural children experienced higher rates of maltreatment (68 per </a:t>
            </a:r>
            <a:r>
              <a:rPr lang="en-US" sz="2400" dirty="0" smtClean="0">
                <a:solidFill>
                  <a:schemeClr val="tx1"/>
                </a:solidFill>
              </a:rPr>
              <a:t>1,000 </a:t>
            </a:r>
            <a:r>
              <a:rPr lang="en-US" sz="2400" dirty="0">
                <a:solidFill>
                  <a:schemeClr val="tx1"/>
                </a:solidFill>
              </a:rPr>
              <a:t>overall) than their urban counterparts (31 per </a:t>
            </a:r>
            <a:r>
              <a:rPr lang="en-US" sz="2400" dirty="0" smtClean="0">
                <a:solidFill>
                  <a:schemeClr val="tx1"/>
                </a:solidFill>
              </a:rPr>
              <a:t>1,000 </a:t>
            </a:r>
            <a:r>
              <a:rPr lang="en-US" sz="2400" dirty="0">
                <a:solidFill>
                  <a:schemeClr val="tx1"/>
                </a:solidFill>
              </a:rPr>
              <a:t>overall). More than any other statistic, this one reveals the higher at-risk status of rural youth. </a:t>
            </a:r>
          </a:p>
          <a:p>
            <a:pPr marL="342900" indent="-342900" algn="l">
              <a:buFont typeface="Arial" pitchFamily="34" charset="0"/>
              <a:buChar char="•"/>
            </a:pPr>
            <a:endParaRPr lang="en-US" sz="800" dirty="0">
              <a:solidFill>
                <a:schemeClr val="tx1"/>
              </a:solidFill>
            </a:endParaRPr>
          </a:p>
          <a:p>
            <a:pPr lvl="1" algn="l"/>
            <a:endParaRPr lang="en-US" sz="2000"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A3362D78-9DB9-4A6D-962B-62FD3652E3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80234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Types of Trauma</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Abuse is an issue of control and power, whether it is perpetrated within or outside of the family. The impact of physical and sexual abuse is directly related to intensity, the amount of coercion, and </a:t>
            </a:r>
            <a:r>
              <a:rPr lang="en-US" sz="2400" dirty="0" smtClean="0">
                <a:solidFill>
                  <a:schemeClr val="tx1"/>
                </a:solidFill>
              </a:rPr>
              <a:t>the level </a:t>
            </a:r>
            <a:r>
              <a:rPr lang="en-US" sz="2400" dirty="0">
                <a:solidFill>
                  <a:schemeClr val="tx1"/>
                </a:solidFill>
              </a:rPr>
              <a:t>of conflict involved.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Webb (2015) distinguished between two kinds of trauma. A single traumatic event in an otherwise normal life is called Type I trauma, and </a:t>
            </a:r>
            <a:r>
              <a:rPr lang="en-US" sz="2400" dirty="0" smtClean="0">
                <a:solidFill>
                  <a:schemeClr val="tx1"/>
                </a:solidFill>
              </a:rPr>
              <a:t>prolonged </a:t>
            </a:r>
            <a:r>
              <a:rPr lang="en-US" sz="2400" dirty="0">
                <a:solidFill>
                  <a:schemeClr val="tx1"/>
                </a:solidFill>
              </a:rPr>
              <a:t>and repeated trauma </a:t>
            </a:r>
            <a:r>
              <a:rPr lang="en-US" sz="2400" dirty="0" smtClean="0">
                <a:solidFill>
                  <a:schemeClr val="tx1"/>
                </a:solidFill>
              </a:rPr>
              <a:t>is called </a:t>
            </a:r>
            <a:r>
              <a:rPr lang="en-US" sz="2400" dirty="0">
                <a:solidFill>
                  <a:schemeClr val="tx1"/>
                </a:solidFill>
              </a:rPr>
              <a:t>Type II trauma. </a:t>
            </a:r>
            <a:endParaRPr lang="en-US" sz="2400" b="1" dirty="0">
              <a:solidFill>
                <a:schemeClr val="tx1"/>
              </a:solidFill>
            </a:endParaRPr>
          </a:p>
          <a:p>
            <a:pPr algn="l"/>
            <a:endParaRPr lang="en-US" sz="22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090E1996-B7AA-40E1-8BBE-AD541EEA1A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87614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66596" y="1371600"/>
            <a:ext cx="6934200" cy="4572000"/>
          </a:xfrm>
        </p:spPr>
        <p:txBody>
          <a:bodyPr>
            <a:normAutofit/>
          </a:bodyPr>
          <a:lstStyle/>
          <a:p>
            <a:pPr algn="l"/>
            <a:r>
              <a:rPr lang="en-US" sz="2800" b="1" dirty="0">
                <a:solidFill>
                  <a:schemeClr val="tx1"/>
                </a:solidFill>
              </a:rPr>
              <a:t>Different Behavioral Readouts of Trauma </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When observing children suspected of being maltreated, one needs to understand the form their trauma and symptoms take. </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Children will exhibit the impact of abuse and neglect through either internalized or externalized behaviors. </a:t>
            </a:r>
            <a:endParaRPr lang="en-US" sz="2400" b="1" dirty="0">
              <a:solidFill>
                <a:schemeClr val="tx1"/>
              </a:solidFill>
            </a:endParaRPr>
          </a:p>
          <a:p>
            <a:pPr algn="l"/>
            <a:endParaRPr lang="en-US" sz="22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5208A1D4-C2C0-4A86-9770-3DE570F062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55030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44058" y="1371600"/>
            <a:ext cx="6934200" cy="4572000"/>
          </a:xfrm>
        </p:spPr>
        <p:txBody>
          <a:bodyPr>
            <a:normAutofit/>
          </a:bodyPr>
          <a:lstStyle/>
          <a:p>
            <a:pPr algn="l"/>
            <a:r>
              <a:rPr lang="en-US" sz="2800" b="1" dirty="0" smtClean="0">
                <a:solidFill>
                  <a:schemeClr val="tx1"/>
                </a:solidFill>
              </a:rPr>
              <a:t>Effects of Physical Abuse</a:t>
            </a:r>
            <a:endParaRPr lang="en-US" sz="2800" b="1" dirty="0">
              <a:solidFill>
                <a:schemeClr val="tx1"/>
              </a:solidFill>
            </a:endParaRP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Physically abused children have deficits in gross motor development, speech, and language.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The impact of physical abuse includes psychic trauma, chaos, rejection, deprivation, distorted parental perceptions, and unrealistic expectations. Further disruptions </a:t>
            </a:r>
            <a:r>
              <a:rPr lang="en-US" sz="2400" dirty="0" smtClean="0">
                <a:solidFill>
                  <a:schemeClr val="tx1"/>
                </a:solidFill>
              </a:rPr>
              <a:t>to family </a:t>
            </a:r>
            <a:r>
              <a:rPr lang="en-US" sz="2400" dirty="0">
                <a:solidFill>
                  <a:schemeClr val="tx1"/>
                </a:solidFill>
              </a:rPr>
              <a:t>life occur with hospitalizations, separation, foster placement, and frequent home changes. </a:t>
            </a:r>
          </a:p>
          <a:p>
            <a:pPr algn="l"/>
            <a:endParaRPr lang="en-US" sz="1100" b="1" dirty="0">
              <a:solidFill>
                <a:schemeClr val="tx1"/>
              </a:solidFill>
            </a:endParaRPr>
          </a:p>
          <a:p>
            <a:pPr marL="342900" indent="-342900" algn="l">
              <a:buFont typeface="Arial" pitchFamily="34" charset="0"/>
              <a:buChar char="•"/>
            </a:pPr>
            <a:endParaRPr lang="en-US" sz="22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7474383-B525-4949-951C-4FFCC20BED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606692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42629"/>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49424" y="1371600"/>
            <a:ext cx="6934200" cy="4572000"/>
          </a:xfrm>
        </p:spPr>
        <p:txBody>
          <a:bodyPr>
            <a:normAutofit lnSpcReduction="10000"/>
          </a:bodyPr>
          <a:lstStyle/>
          <a:p>
            <a:pPr algn="l"/>
            <a:r>
              <a:rPr lang="en-US" sz="2800" b="1" dirty="0" smtClean="0">
                <a:solidFill>
                  <a:schemeClr val="tx1"/>
                </a:solidFill>
              </a:rPr>
              <a:t>Effects of Sexual Abuse</a:t>
            </a:r>
            <a:endParaRPr lang="en-US" sz="2800" b="1" dirty="0">
              <a:solidFill>
                <a:schemeClr val="tx1"/>
              </a:solidFill>
            </a:endParaRP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The impact of child sexual abuse can be measured along a continuum from neutral to very </a:t>
            </a:r>
            <a:r>
              <a:rPr lang="en-US" sz="2400" dirty="0" smtClean="0">
                <a:solidFill>
                  <a:schemeClr val="tx1"/>
                </a:solidFill>
              </a:rPr>
              <a:t>negative. </a:t>
            </a:r>
            <a:r>
              <a:rPr lang="en-US" sz="2400" dirty="0">
                <a:solidFill>
                  <a:schemeClr val="tx1"/>
                </a:solidFill>
              </a:rPr>
              <a:t>At its extreme, the effects of sexual abuse manifest in dissociation. </a:t>
            </a:r>
          </a:p>
          <a:p>
            <a:pPr algn="l"/>
            <a:endParaRPr lang="en-US" sz="1000" dirty="0">
              <a:solidFill>
                <a:schemeClr val="tx1"/>
              </a:solidFill>
            </a:endParaRPr>
          </a:p>
          <a:p>
            <a:pPr marL="346075" indent="-346075" algn="l">
              <a:buFont typeface="Arial" pitchFamily="34" charset="0"/>
              <a:buChar char="•"/>
            </a:pPr>
            <a:r>
              <a:rPr lang="en-US" sz="2400" dirty="0">
                <a:solidFill>
                  <a:schemeClr val="tx1"/>
                </a:solidFill>
              </a:rPr>
              <a:t>The term </a:t>
            </a:r>
            <a:r>
              <a:rPr lang="en-US" sz="2400" i="1" dirty="0">
                <a:solidFill>
                  <a:schemeClr val="tx1"/>
                </a:solidFill>
              </a:rPr>
              <a:t>dissociation</a:t>
            </a:r>
            <a:r>
              <a:rPr lang="en-US" sz="2400" dirty="0">
                <a:solidFill>
                  <a:schemeClr val="tx1"/>
                </a:solidFill>
              </a:rPr>
              <a:t> refers to “a disruption of and/or discontinuity in the normal, subjective integration of one or more aspects of psychological functioning, including—but not limited to—memory, identity, consciousness, perception, and motor </a:t>
            </a:r>
            <a:r>
              <a:rPr lang="en-US" sz="2400" dirty="0" smtClean="0">
                <a:solidFill>
                  <a:schemeClr val="tx1"/>
                </a:solidFill>
              </a:rPr>
              <a:t>control” (Spiegel et al., 2011, p. E19) </a:t>
            </a:r>
            <a:endParaRPr lang="en-US" sz="2400" b="1" dirty="0">
              <a:solidFill>
                <a:schemeClr val="tx1"/>
              </a:solidFill>
            </a:endParaRPr>
          </a:p>
          <a:p>
            <a:pPr algn="l"/>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1185017A-961B-4B02-96B2-84FF814544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64843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30106" y="1371600"/>
            <a:ext cx="6934200" cy="4572000"/>
          </a:xfrm>
        </p:spPr>
        <p:txBody>
          <a:bodyPr>
            <a:normAutofit/>
          </a:bodyPr>
          <a:lstStyle/>
          <a:p>
            <a:pPr algn="l"/>
            <a:r>
              <a:rPr lang="en-US" sz="2400" b="1" dirty="0" smtClean="0">
                <a:solidFill>
                  <a:schemeClr val="tx1"/>
                </a:solidFill>
              </a:rPr>
              <a:t>Effects of Sexual Abuse</a:t>
            </a:r>
            <a:endParaRPr lang="en-US" sz="2400" b="1" dirty="0">
              <a:solidFill>
                <a:schemeClr val="tx1"/>
              </a:solidFill>
            </a:endParaRP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Externalized and internalized behaviors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Boundary issues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Displays private parts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Sexual interest</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Sexual intrusiveness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Sexual knowledge</a:t>
            </a: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b="1" dirty="0">
              <a:solidFill>
                <a:schemeClr val="tx1"/>
              </a:solidFill>
            </a:endParaRPr>
          </a:p>
          <a:p>
            <a:pPr marL="342900" indent="-342900" algn="l">
              <a:buFont typeface="Arial" pitchFamily="34" charset="0"/>
              <a:buChar char="•"/>
            </a:pPr>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B977FBE6-B7F9-4938-A89B-60D87ABC4E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64347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smtClean="0">
                <a:solidFill>
                  <a:schemeClr val="tx1"/>
                </a:solidFill>
              </a:rPr>
              <a:t>Effects of Neglect</a:t>
            </a:r>
            <a:endParaRPr lang="en-US" sz="2800" b="1" dirty="0">
              <a:solidFill>
                <a:schemeClr val="tx1"/>
              </a:solidFill>
            </a:endParaRP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The dynamics of neglect differ markedly from those of physical or sexual abuse.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The main difference is the attention received by the parents. The attention associated with abuse is inappropriate, excessive, harsh, and damaging, but the parent is still involved with the child. </a:t>
            </a:r>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4E91F84F-629A-4FD1-A745-B06651C432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75656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Introduction</a:t>
            </a:r>
          </a:p>
        </p:txBody>
      </p:sp>
      <p:sp>
        <p:nvSpPr>
          <p:cNvPr id="3" name="Subtitle 2"/>
          <p:cNvSpPr>
            <a:spLocks noGrp="1"/>
          </p:cNvSpPr>
          <p:nvPr>
            <p:ph type="subTitle" idx="1"/>
          </p:nvPr>
        </p:nvSpPr>
        <p:spPr>
          <a:xfrm>
            <a:off x="2249424" y="1371600"/>
            <a:ext cx="6934200" cy="4572000"/>
          </a:xfrm>
        </p:spPr>
        <p:txBody>
          <a:bodyPr>
            <a:normAutofit/>
          </a:bodyPr>
          <a:lstStyle/>
          <a:p>
            <a:pPr marL="457200" indent="-457200" algn="l">
              <a:buFont typeface="Arial" pitchFamily="34" charset="0"/>
              <a:buChar char="•"/>
            </a:pPr>
            <a:r>
              <a:rPr lang="en-US" sz="2400" dirty="0">
                <a:solidFill>
                  <a:schemeClr val="tx1"/>
                </a:solidFill>
              </a:rPr>
              <a:t>Pianta and Walsh (1996) defined the term </a:t>
            </a:r>
            <a:r>
              <a:rPr lang="en-US" sz="2400" i="1" dirty="0" smtClean="0">
                <a:solidFill>
                  <a:schemeClr val="tx1"/>
                </a:solidFill>
              </a:rPr>
              <a:t>at-risk status</a:t>
            </a:r>
            <a:r>
              <a:rPr lang="en-US" sz="2400" dirty="0" smtClean="0">
                <a:solidFill>
                  <a:schemeClr val="tx1"/>
                </a:solidFill>
              </a:rPr>
              <a:t> </a:t>
            </a:r>
            <a:r>
              <a:rPr lang="en-US" sz="2400" dirty="0">
                <a:solidFill>
                  <a:schemeClr val="tx1"/>
                </a:solidFill>
              </a:rPr>
              <a:t>as the likelihood that a given youth will attain a specific outcome </a:t>
            </a:r>
            <a:r>
              <a:rPr lang="en-US" sz="2400" i="1" dirty="0">
                <a:solidFill>
                  <a:schemeClr val="tx1"/>
                </a:solidFill>
              </a:rPr>
              <a:t>given certain conditions.</a:t>
            </a:r>
          </a:p>
          <a:p>
            <a:pPr algn="l"/>
            <a:endParaRPr lang="en-US" sz="1000" dirty="0">
              <a:solidFill>
                <a:schemeClr val="tx1"/>
              </a:solidFill>
            </a:endParaRPr>
          </a:p>
          <a:p>
            <a:pPr marL="457200" indent="-457200" algn="l">
              <a:buFont typeface="Arial" pitchFamily="34" charset="0"/>
              <a:buChar char="•"/>
            </a:pPr>
            <a:r>
              <a:rPr lang="en-US" sz="2400" dirty="0">
                <a:solidFill>
                  <a:schemeClr val="tx1"/>
                </a:solidFill>
              </a:rPr>
              <a:t>Ample evidence exists that family dynamics play a major role in problem behaviors in youth. </a:t>
            </a:r>
          </a:p>
          <a:p>
            <a:pPr algn="l"/>
            <a:endParaRPr lang="en-US" sz="1000" dirty="0">
              <a:solidFill>
                <a:schemeClr val="tx1"/>
              </a:solidFill>
            </a:endParaRPr>
          </a:p>
          <a:p>
            <a:pPr marL="457200" indent="-457200" algn="l">
              <a:buFont typeface="Arial" pitchFamily="34" charset="0"/>
              <a:buChar char="•"/>
            </a:pPr>
            <a:r>
              <a:rPr lang="en-US" sz="2400" dirty="0">
                <a:solidFill>
                  <a:schemeClr val="tx1"/>
                </a:solidFill>
              </a:rPr>
              <a:t>The level of dysfunction in families can vary widely. Moreover, </a:t>
            </a:r>
            <a:r>
              <a:rPr lang="en-US" sz="2400" dirty="0" smtClean="0">
                <a:solidFill>
                  <a:schemeClr val="tx1"/>
                </a:solidFill>
              </a:rPr>
              <a:t>the severity </a:t>
            </a:r>
            <a:r>
              <a:rPr lang="en-US" sz="2400" dirty="0">
                <a:solidFill>
                  <a:schemeClr val="tx1"/>
                </a:solidFill>
              </a:rPr>
              <a:t>of at-risk status runs parallel to </a:t>
            </a:r>
            <a:r>
              <a:rPr lang="en-US" sz="2400" dirty="0" smtClean="0">
                <a:solidFill>
                  <a:schemeClr val="tx1"/>
                </a:solidFill>
              </a:rPr>
              <a:t>the severity </a:t>
            </a:r>
            <a:r>
              <a:rPr lang="en-US" sz="2400" dirty="0">
                <a:solidFill>
                  <a:schemeClr val="tx1"/>
                </a:solidFill>
              </a:rPr>
              <a:t>of family dysfunction.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D2A1FE1F-AF93-4127-884C-F50F5D8DCF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90171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smtClean="0">
                <a:solidFill>
                  <a:schemeClr val="tx1"/>
                </a:solidFill>
              </a:rPr>
              <a:t>Effects of Neglect</a:t>
            </a:r>
            <a:endParaRPr lang="en-US" sz="2800" b="1" dirty="0">
              <a:solidFill>
                <a:schemeClr val="tx1"/>
              </a:solidFill>
            </a:endParaRP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Neglecting parents do the opposite.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For example, they fail to stimulate or interact on an emotional or a physical level. In extreme cases, it is as though the parent does not know the child exists. </a:t>
            </a:r>
          </a:p>
          <a:p>
            <a:pPr algn="l"/>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E0DAA9E8-F42B-4F17-A133-5A96CCBB68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53239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Child Maltreatment</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smtClean="0">
                <a:solidFill>
                  <a:schemeClr val="tx1"/>
                </a:solidFill>
              </a:rPr>
              <a:t>Effects of Neglect</a:t>
            </a:r>
            <a:endParaRPr lang="en-US" sz="2800" b="1" dirty="0">
              <a:solidFill>
                <a:schemeClr val="tx1"/>
              </a:solidFill>
            </a:endParaRP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The effects of child neglect and deprivation occur across all levels of development, including social, affective, physical, emotional, behavioral, and </a:t>
            </a:r>
            <a:r>
              <a:rPr lang="en-US" sz="2400" dirty="0" smtClean="0">
                <a:solidFill>
                  <a:schemeClr val="tx1"/>
                </a:solidFill>
              </a:rPr>
              <a:t>cognitive levels. </a:t>
            </a:r>
            <a:endParaRPr lang="en-US" sz="2400" dirty="0">
              <a:solidFill>
                <a:schemeClr val="tx1"/>
              </a:solidFill>
            </a:endParaRPr>
          </a:p>
          <a:p>
            <a:pPr algn="l"/>
            <a:endParaRPr lang="en-US" sz="1000" dirty="0">
              <a:solidFill>
                <a:schemeClr val="tx1"/>
              </a:solidFill>
            </a:endParaRPr>
          </a:p>
          <a:p>
            <a:pPr marL="800100" lvl="1" indent="-342900" algn="l">
              <a:buFont typeface="Arial" pitchFamily="34" charset="0"/>
              <a:buChar char="•"/>
            </a:pPr>
            <a:r>
              <a:rPr lang="en-US" sz="2400" dirty="0">
                <a:solidFill>
                  <a:schemeClr val="tx1"/>
                </a:solidFill>
              </a:rPr>
              <a:t>Stress resistance</a:t>
            </a:r>
          </a:p>
          <a:p>
            <a:pPr marL="800100" lvl="1" indent="-342900" algn="l">
              <a:buFont typeface="Arial" pitchFamily="34" charset="0"/>
              <a:buChar char="•"/>
            </a:pPr>
            <a:r>
              <a:rPr lang="en-US" sz="2400" dirty="0">
                <a:solidFill>
                  <a:schemeClr val="tx1"/>
                </a:solidFill>
              </a:rPr>
              <a:t>Youth sex offenders</a:t>
            </a: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428B7B19-2ECC-49DC-92AD-451E445A2B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88425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Family Level</a:t>
            </a:r>
          </a:p>
          <a:p>
            <a:pPr algn="l"/>
            <a:endParaRPr lang="en-US" sz="1000" b="1" dirty="0">
              <a:solidFill>
                <a:schemeClr val="tx1"/>
              </a:solidFill>
            </a:endParaRPr>
          </a:p>
          <a:p>
            <a:pPr marL="342900" indent="-342900" algn="l">
              <a:buFont typeface="Arial" pitchFamily="34" charset="0"/>
              <a:buChar char="•"/>
            </a:pPr>
            <a:r>
              <a:rPr lang="en-US" sz="2400" dirty="0">
                <a:solidFill>
                  <a:schemeClr val="tx1"/>
                </a:solidFill>
              </a:rPr>
              <a:t>The family role of the at-risk youth</a:t>
            </a:r>
          </a:p>
          <a:p>
            <a:pPr algn="l"/>
            <a:endParaRPr lang="en-US" sz="800" dirty="0">
              <a:solidFill>
                <a:schemeClr val="tx1"/>
              </a:solidFill>
            </a:endParaRPr>
          </a:p>
          <a:p>
            <a:pPr marL="342900" indent="-342900" algn="l">
              <a:buFont typeface="Arial" pitchFamily="34" charset="0"/>
              <a:buChar char="•"/>
            </a:pPr>
            <a:r>
              <a:rPr lang="en-US" sz="2400" dirty="0" smtClean="0">
                <a:solidFill>
                  <a:schemeClr val="tx1"/>
                </a:solidFill>
              </a:rPr>
              <a:t>The impact </a:t>
            </a:r>
            <a:r>
              <a:rPr lang="en-US" sz="2400" dirty="0">
                <a:solidFill>
                  <a:schemeClr val="tx1"/>
                </a:solidFill>
              </a:rPr>
              <a:t>of malevolent family dynamics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Families and chance of </a:t>
            </a:r>
            <a:r>
              <a:rPr lang="en-US" sz="2400" dirty="0" smtClean="0">
                <a:solidFill>
                  <a:schemeClr val="tx1"/>
                </a:solidFill>
              </a:rPr>
              <a:t>at-risk </a:t>
            </a:r>
            <a:r>
              <a:rPr lang="en-US" sz="2400" dirty="0">
                <a:solidFill>
                  <a:schemeClr val="tx1"/>
                </a:solidFill>
              </a:rPr>
              <a:t>behavior</a:t>
            </a:r>
          </a:p>
          <a:p>
            <a:pPr algn="l"/>
            <a:endParaRPr lang="en-US" sz="800" dirty="0">
              <a:solidFill>
                <a:schemeClr val="tx1"/>
              </a:solidFill>
            </a:endParaRPr>
          </a:p>
          <a:p>
            <a:pPr marL="342900" indent="-342900" algn="l">
              <a:buFont typeface="Arial" pitchFamily="34" charset="0"/>
              <a:buChar char="•"/>
            </a:pPr>
            <a:r>
              <a:rPr lang="en-US" sz="2400" dirty="0" smtClean="0">
                <a:solidFill>
                  <a:schemeClr val="tx1"/>
                </a:solidFill>
              </a:rPr>
              <a:t>Postabuse </a:t>
            </a:r>
            <a:r>
              <a:rPr lang="en-US" sz="2400" dirty="0">
                <a:solidFill>
                  <a:schemeClr val="tx1"/>
                </a:solidFill>
              </a:rPr>
              <a:t>family intervention</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Parent monitoring of face-to-face interactions</a:t>
            </a: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BFA709F1-8589-4D3C-BC91-E872F228AF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32715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School Level</a:t>
            </a:r>
          </a:p>
          <a:p>
            <a:pPr algn="l"/>
            <a:endParaRPr lang="en-US" sz="1000" b="1" dirty="0">
              <a:solidFill>
                <a:schemeClr val="tx1"/>
              </a:solidFill>
            </a:endParaRPr>
          </a:p>
          <a:p>
            <a:pPr marL="342900" indent="-342900" algn="l">
              <a:buFont typeface="Arial" pitchFamily="34" charset="0"/>
              <a:buChar char="•"/>
            </a:pPr>
            <a:r>
              <a:rPr lang="en-US" sz="2400" b="1" dirty="0" smtClean="0">
                <a:solidFill>
                  <a:schemeClr val="tx1"/>
                </a:solidFill>
              </a:rPr>
              <a:t>Preservice/In-Service </a:t>
            </a:r>
            <a:r>
              <a:rPr lang="en-US" sz="2400" b="1" dirty="0">
                <a:solidFill>
                  <a:schemeClr val="tx1"/>
                </a:solidFill>
              </a:rPr>
              <a:t>Needs</a:t>
            </a:r>
          </a:p>
          <a:p>
            <a:pPr algn="l"/>
            <a:endParaRPr lang="en-US" sz="1000" b="1" dirty="0">
              <a:solidFill>
                <a:schemeClr val="tx1"/>
              </a:solidFill>
            </a:endParaRPr>
          </a:p>
          <a:p>
            <a:pPr marL="800100" lvl="1" indent="-342900" algn="l">
              <a:buFont typeface="Wingdings" pitchFamily="2" charset="2"/>
              <a:buChar char="ü"/>
            </a:pPr>
            <a:r>
              <a:rPr lang="en-US" sz="2400" dirty="0">
                <a:solidFill>
                  <a:schemeClr val="tx1"/>
                </a:solidFill>
              </a:rPr>
              <a:t>Parent Consultation</a:t>
            </a:r>
          </a:p>
          <a:p>
            <a:pPr marL="800100" lvl="1" indent="-342900" algn="l">
              <a:buFont typeface="Wingdings" pitchFamily="2" charset="2"/>
              <a:buChar char="ü"/>
            </a:pPr>
            <a:r>
              <a:rPr lang="en-US" sz="2400" dirty="0">
                <a:solidFill>
                  <a:schemeClr val="tx1"/>
                </a:solidFill>
              </a:rPr>
              <a:t>Referral and Networking</a:t>
            </a:r>
          </a:p>
          <a:p>
            <a:pPr marL="800100" lvl="1" indent="-342900" algn="l">
              <a:buFont typeface="Wingdings" pitchFamily="2" charset="2"/>
              <a:buChar char="ü"/>
            </a:pPr>
            <a:r>
              <a:rPr lang="en-US" sz="2400" dirty="0">
                <a:solidFill>
                  <a:schemeClr val="tx1"/>
                </a:solidFill>
              </a:rPr>
              <a:t>Professional Comportment</a:t>
            </a:r>
          </a:p>
          <a:p>
            <a:pPr marL="800100" lvl="1" indent="-342900" algn="l">
              <a:buFont typeface="Wingdings" pitchFamily="2" charset="2"/>
              <a:buChar char="ü"/>
            </a:pPr>
            <a:r>
              <a:rPr lang="en-US" sz="2400" dirty="0" smtClean="0">
                <a:solidFill>
                  <a:schemeClr val="tx1"/>
                </a:solidFill>
              </a:rPr>
              <a:t>Curriculum-Based </a:t>
            </a:r>
            <a:r>
              <a:rPr lang="en-US" sz="2400" dirty="0">
                <a:solidFill>
                  <a:schemeClr val="tx1"/>
                </a:solidFill>
              </a:rPr>
              <a:t>Interventions</a:t>
            </a:r>
          </a:p>
          <a:p>
            <a:pPr marL="800100" lvl="1" indent="-342900" algn="l">
              <a:buFont typeface="Wingdings" pitchFamily="2" charset="2"/>
              <a:buChar char="ü"/>
            </a:pPr>
            <a:r>
              <a:rPr lang="en-US" sz="2400" dirty="0">
                <a:solidFill>
                  <a:schemeClr val="tx1"/>
                </a:solidFill>
              </a:rPr>
              <a:t>Mentoring Programs</a:t>
            </a:r>
          </a:p>
          <a:p>
            <a:pPr marL="800100" lvl="1" indent="-342900" algn="l">
              <a:buFont typeface="Wingdings" pitchFamily="2" charset="2"/>
              <a:buChar char="ü"/>
            </a:pPr>
            <a:r>
              <a:rPr lang="en-US" sz="2400" dirty="0">
                <a:solidFill>
                  <a:schemeClr val="tx1"/>
                </a:solidFill>
              </a:rPr>
              <a:t>Physical and Sexual Abuse Education for Children</a:t>
            </a:r>
          </a:p>
          <a:p>
            <a:pPr algn="l"/>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F0821F3-07D8-497F-B6B3-4F6448738B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4877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Community Level</a:t>
            </a:r>
          </a:p>
          <a:p>
            <a:pPr algn="l"/>
            <a:endParaRPr lang="en-US" sz="1000" b="1" dirty="0">
              <a:solidFill>
                <a:schemeClr val="tx1"/>
              </a:solidFill>
            </a:endParaRPr>
          </a:p>
          <a:p>
            <a:pPr marL="342900" indent="-342900" algn="l">
              <a:buFont typeface="Arial" pitchFamily="34" charset="0"/>
              <a:buChar char="•"/>
            </a:pPr>
            <a:r>
              <a:rPr lang="en-US" sz="2400" b="1" dirty="0">
                <a:solidFill>
                  <a:schemeClr val="tx1"/>
                </a:solidFill>
              </a:rPr>
              <a:t>Parent Education</a:t>
            </a:r>
          </a:p>
          <a:p>
            <a:pPr algn="l"/>
            <a:endParaRPr lang="en-US" sz="1000" b="1" dirty="0">
              <a:solidFill>
                <a:schemeClr val="tx1"/>
              </a:solidFill>
            </a:endParaRPr>
          </a:p>
          <a:p>
            <a:pPr marL="800100" lvl="1" indent="-342900" algn="l">
              <a:buFont typeface="Wingdings" pitchFamily="2" charset="2"/>
              <a:buChar char="ü"/>
            </a:pPr>
            <a:r>
              <a:rPr lang="en-US" sz="2400" dirty="0">
                <a:solidFill>
                  <a:schemeClr val="tx1"/>
                </a:solidFill>
              </a:rPr>
              <a:t>STEP </a:t>
            </a:r>
            <a:r>
              <a:rPr lang="en-US" sz="2400" dirty="0" smtClean="0">
                <a:solidFill>
                  <a:schemeClr val="tx1"/>
                </a:solidFill>
              </a:rPr>
              <a:t>program</a:t>
            </a:r>
            <a:endParaRPr lang="en-US" sz="2400" dirty="0">
              <a:solidFill>
                <a:schemeClr val="tx1"/>
              </a:solidFill>
            </a:endParaRPr>
          </a:p>
          <a:p>
            <a:pPr marL="800100" lvl="1" indent="-342900" algn="l">
              <a:buFont typeface="Wingdings" pitchFamily="2" charset="2"/>
              <a:buChar char="ü"/>
            </a:pPr>
            <a:r>
              <a:rPr lang="en-US" sz="2400" dirty="0">
                <a:solidFill>
                  <a:schemeClr val="tx1"/>
                </a:solidFill>
              </a:rPr>
              <a:t>Community capacity building</a:t>
            </a:r>
          </a:p>
          <a:p>
            <a:pPr marL="800100" lvl="1" indent="-342900" algn="l">
              <a:buFont typeface="Wingdings" pitchFamily="2" charset="2"/>
              <a:buChar char="ü"/>
            </a:pPr>
            <a:r>
              <a:rPr lang="en-US" sz="2400" dirty="0">
                <a:solidFill>
                  <a:schemeClr val="tx1"/>
                </a:solidFill>
              </a:rPr>
              <a:t>Education </a:t>
            </a:r>
            <a:r>
              <a:rPr lang="en-US" sz="2400" dirty="0" smtClean="0">
                <a:solidFill>
                  <a:schemeClr val="tx1"/>
                </a:solidFill>
              </a:rPr>
              <a:t>on family </a:t>
            </a:r>
            <a:r>
              <a:rPr lang="en-US" sz="2400" dirty="0">
                <a:solidFill>
                  <a:schemeClr val="tx1"/>
                </a:solidFill>
              </a:rPr>
              <a:t>dynamics</a:t>
            </a:r>
          </a:p>
          <a:p>
            <a:pPr marL="800100" lvl="1" indent="-342900" algn="l">
              <a:buFont typeface="Wingdings" pitchFamily="2" charset="2"/>
              <a:buChar char="ü"/>
            </a:pPr>
            <a:r>
              <a:rPr lang="en-US" sz="2400" dirty="0" smtClean="0">
                <a:solidFill>
                  <a:schemeClr val="tx1"/>
                </a:solidFill>
              </a:rPr>
              <a:t>Community-wide </a:t>
            </a:r>
            <a:r>
              <a:rPr lang="en-US" sz="2400" dirty="0">
                <a:solidFill>
                  <a:schemeClr val="tx1"/>
                </a:solidFill>
              </a:rPr>
              <a:t>networking</a:t>
            </a:r>
          </a:p>
          <a:p>
            <a:pPr algn="l"/>
            <a:endParaRPr lang="en-US" sz="2400" b="1" dirty="0">
              <a:solidFill>
                <a:schemeClr val="tx1"/>
              </a:solidFill>
            </a:endParaRPr>
          </a:p>
          <a:p>
            <a:pPr algn="l"/>
            <a:endParaRPr lang="en-US" sz="1000" b="1" dirty="0">
              <a:solidFill>
                <a:schemeClr val="tx1"/>
              </a:solidFill>
            </a:endParaRPr>
          </a:p>
          <a:p>
            <a:pPr algn="l"/>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0418D693-AC07-4BF3-9C7D-710D7E22DE2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03167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Adaptations to Diversity</a:t>
            </a:r>
          </a:p>
        </p:txBody>
      </p:sp>
      <p:sp>
        <p:nvSpPr>
          <p:cNvPr id="3" name="Subtitle 2"/>
          <p:cNvSpPr>
            <a:spLocks noGrp="1"/>
          </p:cNvSpPr>
          <p:nvPr>
            <p:ph type="subTitle" idx="1"/>
          </p:nvPr>
        </p:nvSpPr>
        <p:spPr>
          <a:xfrm>
            <a:off x="2249424" y="1371600"/>
            <a:ext cx="6934200" cy="4572000"/>
          </a:xfrm>
        </p:spPr>
        <p:txBody>
          <a:bodyPr>
            <a:normAutofit/>
          </a:bodyPr>
          <a:lstStyle/>
          <a:p>
            <a:pPr marL="342900" indent="-342900" algn="l">
              <a:buFont typeface="Arial" pitchFamily="34" charset="0"/>
              <a:buChar char="•"/>
            </a:pPr>
            <a:r>
              <a:rPr lang="en-US" sz="2400" dirty="0">
                <a:solidFill>
                  <a:schemeClr val="tx1"/>
                </a:solidFill>
              </a:rPr>
              <a:t>By 2020, persons of color will represent the majority of children in the </a:t>
            </a:r>
            <a:r>
              <a:rPr lang="en-US" sz="2400" dirty="0" smtClean="0">
                <a:solidFill>
                  <a:schemeClr val="tx1"/>
                </a:solidFill>
              </a:rPr>
              <a:t>United States younger than age </a:t>
            </a:r>
            <a:r>
              <a:rPr lang="en-US" sz="2400" dirty="0">
                <a:solidFill>
                  <a:schemeClr val="tx1"/>
                </a:solidFill>
              </a:rPr>
              <a:t>18.</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Use culturally appropriate approaches such as Szapocznik’s </a:t>
            </a:r>
            <a:r>
              <a:rPr lang="en-US" sz="2400" dirty="0" smtClean="0">
                <a:solidFill>
                  <a:schemeClr val="tx1"/>
                </a:solidFill>
              </a:rPr>
              <a:t>brief </a:t>
            </a:r>
            <a:r>
              <a:rPr lang="en-US" sz="2400" dirty="0">
                <a:solidFill>
                  <a:schemeClr val="tx1"/>
                </a:solidFill>
              </a:rPr>
              <a:t>s</a:t>
            </a:r>
            <a:r>
              <a:rPr lang="en-US" sz="2400" dirty="0" smtClean="0">
                <a:solidFill>
                  <a:schemeClr val="tx1"/>
                </a:solidFill>
              </a:rPr>
              <a:t>tructural </a:t>
            </a:r>
            <a:r>
              <a:rPr lang="en-US" sz="2400" dirty="0">
                <a:solidFill>
                  <a:schemeClr val="tx1"/>
                </a:solidFill>
              </a:rPr>
              <a:t>f</a:t>
            </a:r>
            <a:r>
              <a:rPr lang="en-US" sz="2400" dirty="0" smtClean="0">
                <a:solidFill>
                  <a:schemeClr val="tx1"/>
                </a:solidFill>
              </a:rPr>
              <a:t>amily </a:t>
            </a:r>
            <a:r>
              <a:rPr lang="en-US" sz="2400" dirty="0">
                <a:solidFill>
                  <a:schemeClr val="tx1"/>
                </a:solidFill>
              </a:rPr>
              <a:t>t</a:t>
            </a:r>
            <a:r>
              <a:rPr lang="en-US" sz="2400" dirty="0" smtClean="0">
                <a:solidFill>
                  <a:schemeClr val="tx1"/>
                </a:solidFill>
              </a:rPr>
              <a:t>herapy</a:t>
            </a:r>
            <a:r>
              <a:rPr lang="en-US" sz="2400" dirty="0">
                <a:solidFill>
                  <a:schemeClr val="tx1"/>
                </a:solidFill>
              </a:rPr>
              <a:t>.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The effective counselor selects interventions that privilege the client’s </a:t>
            </a:r>
            <a:r>
              <a:rPr lang="en-US" sz="2400" dirty="0" smtClean="0">
                <a:solidFill>
                  <a:schemeClr val="tx1"/>
                </a:solidFill>
              </a:rPr>
              <a:t>worldview </a:t>
            </a:r>
            <a:r>
              <a:rPr lang="en-US" sz="2400" dirty="0">
                <a:solidFill>
                  <a:schemeClr val="tx1"/>
                </a:solidFill>
              </a:rPr>
              <a:t>over </a:t>
            </a:r>
            <a:r>
              <a:rPr lang="en-US" sz="2400" dirty="0" smtClean="0">
                <a:solidFill>
                  <a:schemeClr val="tx1"/>
                </a:solidFill>
              </a:rPr>
              <a:t>his or her </a:t>
            </a:r>
            <a:r>
              <a:rPr lang="en-US" sz="2400" dirty="0">
                <a:solidFill>
                  <a:schemeClr val="tx1"/>
                </a:solidFill>
              </a:rPr>
              <a:t>own. </a:t>
            </a:r>
          </a:p>
          <a:p>
            <a:pPr algn="l"/>
            <a:endParaRPr lang="en-US" sz="2400" b="1" dirty="0">
              <a:solidFill>
                <a:schemeClr val="tx1"/>
              </a:solidFill>
            </a:endParaRPr>
          </a:p>
          <a:p>
            <a:pPr algn="l"/>
            <a:endParaRPr lang="en-US" sz="1000" b="1" dirty="0">
              <a:solidFill>
                <a:schemeClr val="tx1"/>
              </a:solidFill>
            </a:endParaRPr>
          </a:p>
          <a:p>
            <a:pPr algn="l"/>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AAF065EE-FCD3-43B1-AB45-7C2C2E6FB0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0487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Impact of Social Media</a:t>
            </a:r>
          </a:p>
        </p:txBody>
      </p:sp>
      <p:sp>
        <p:nvSpPr>
          <p:cNvPr id="3" name="Subtitle 2"/>
          <p:cNvSpPr>
            <a:spLocks noGrp="1"/>
          </p:cNvSpPr>
          <p:nvPr>
            <p:ph type="subTitle" idx="1"/>
          </p:nvPr>
        </p:nvSpPr>
        <p:spPr>
          <a:xfrm>
            <a:off x="2249424" y="1371600"/>
            <a:ext cx="6934200" cy="4572000"/>
          </a:xfrm>
        </p:spPr>
        <p:txBody>
          <a:bodyPr>
            <a:normAutofit/>
          </a:bodyPr>
          <a:lstStyle/>
          <a:p>
            <a:pPr marL="342900" indent="-342900" algn="l">
              <a:buFont typeface="Arial" pitchFamily="34" charset="0"/>
              <a:buChar char="•"/>
            </a:pPr>
            <a:r>
              <a:rPr lang="en-US" sz="2400" dirty="0">
                <a:solidFill>
                  <a:schemeClr val="tx1"/>
                </a:solidFill>
              </a:rPr>
              <a:t>The deleterious effects of social media use </a:t>
            </a:r>
            <a:r>
              <a:rPr lang="en-US" sz="2400" dirty="0" smtClean="0">
                <a:solidFill>
                  <a:schemeClr val="tx1"/>
                </a:solidFill>
              </a:rPr>
              <a:t>on </a:t>
            </a:r>
            <a:r>
              <a:rPr lang="en-US" sz="2400" dirty="0">
                <a:solidFill>
                  <a:schemeClr val="tx1"/>
                </a:solidFill>
              </a:rPr>
              <a:t>youth </a:t>
            </a:r>
            <a:r>
              <a:rPr lang="en-US" sz="2400" dirty="0" smtClean="0">
                <a:solidFill>
                  <a:schemeClr val="tx1"/>
                </a:solidFill>
              </a:rPr>
              <a:t>have been </a:t>
            </a:r>
            <a:r>
              <a:rPr lang="en-US" sz="2400" dirty="0">
                <a:solidFill>
                  <a:schemeClr val="tx1"/>
                </a:solidFill>
              </a:rPr>
              <a:t>widely reported.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Yet </a:t>
            </a:r>
            <a:r>
              <a:rPr lang="en-US" sz="2400" dirty="0" smtClean="0">
                <a:solidFill>
                  <a:schemeClr val="tx1"/>
                </a:solidFill>
              </a:rPr>
              <a:t>although more than </a:t>
            </a:r>
            <a:r>
              <a:rPr lang="en-US" sz="2400" dirty="0">
                <a:solidFill>
                  <a:schemeClr val="tx1"/>
                </a:solidFill>
              </a:rPr>
              <a:t>90% of youth use social media, roughly only a third of parents ever engage in any type of monitoring of this use.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The best monitoring outcomes come from </a:t>
            </a:r>
            <a:r>
              <a:rPr lang="en-US" sz="2400" dirty="0" smtClean="0">
                <a:solidFill>
                  <a:schemeClr val="tx1"/>
                </a:solidFill>
              </a:rPr>
              <a:t>coparent </a:t>
            </a:r>
            <a:r>
              <a:rPr lang="en-US" sz="2400" dirty="0">
                <a:solidFill>
                  <a:schemeClr val="tx1"/>
                </a:solidFill>
              </a:rPr>
              <a:t>agreement on specific media restrictions.</a:t>
            </a:r>
          </a:p>
          <a:p>
            <a:pPr marL="342900" indent="-342900" algn="l">
              <a:buFont typeface="Arial" pitchFamily="34" charset="0"/>
              <a:buChar char="•"/>
            </a:pPr>
            <a:endParaRPr lang="en-US" sz="2800" b="1" dirty="0">
              <a:solidFill>
                <a:schemeClr val="tx1"/>
              </a:solidFill>
            </a:endParaRPr>
          </a:p>
          <a:p>
            <a:pPr algn="l"/>
            <a:endParaRPr lang="en-US" sz="1000" b="1" dirty="0">
              <a:solidFill>
                <a:schemeClr val="tx1"/>
              </a:solidFill>
            </a:endParaRPr>
          </a:p>
          <a:p>
            <a:pPr algn="l"/>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2C52C793-EE5E-469F-A4D0-DCD18B81FC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62524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49424" y="1371600"/>
            <a:ext cx="6934200" cy="4572000"/>
          </a:xfrm>
        </p:spPr>
        <p:txBody>
          <a:bodyPr>
            <a:normAutofit/>
          </a:bodyPr>
          <a:lstStyle/>
          <a:p>
            <a:pPr marL="342900" indent="-342900" algn="l">
              <a:buFont typeface="Arial" pitchFamily="34" charset="0"/>
              <a:buChar char="•"/>
            </a:pPr>
            <a:r>
              <a:rPr lang="en-US" sz="2400" dirty="0">
                <a:solidFill>
                  <a:schemeClr val="tx1"/>
                </a:solidFill>
              </a:rPr>
              <a:t>When examining the level of dysfunction in family dynamics, it is possible to classify families at either the moderate dysfunction level or the severe dysfunction level.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This classification is important because </a:t>
            </a:r>
            <a:r>
              <a:rPr lang="en-US" sz="2400" dirty="0" smtClean="0">
                <a:solidFill>
                  <a:schemeClr val="tx1"/>
                </a:solidFill>
              </a:rPr>
              <a:t>the severity </a:t>
            </a:r>
            <a:r>
              <a:rPr lang="en-US" sz="2400" dirty="0">
                <a:solidFill>
                  <a:schemeClr val="tx1"/>
                </a:solidFill>
              </a:rPr>
              <a:t>level determines the appropriate interventions to be used. </a:t>
            </a:r>
            <a:endParaRPr lang="en-US" sz="2400" b="1"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FAECC0C7-6C24-4545-AD52-6E23C5D70A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60820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49424" y="1371600"/>
            <a:ext cx="6934200" cy="4572000"/>
          </a:xfrm>
        </p:spPr>
        <p:txBody>
          <a:bodyPr>
            <a:normAutofit fontScale="92500" lnSpcReduction="10000"/>
          </a:bodyPr>
          <a:lstStyle/>
          <a:p>
            <a:pPr algn="l"/>
            <a:r>
              <a:rPr lang="en-US" sz="3000" b="1" dirty="0">
                <a:solidFill>
                  <a:schemeClr val="tx1"/>
                </a:solidFill>
              </a:rPr>
              <a:t>Moderate Dysfunction</a:t>
            </a:r>
          </a:p>
          <a:p>
            <a:pPr algn="l"/>
            <a:endParaRPr lang="en-US" sz="1000" b="1" dirty="0">
              <a:solidFill>
                <a:schemeClr val="tx1"/>
              </a:solidFill>
            </a:endParaRPr>
          </a:p>
          <a:p>
            <a:pPr marL="457200" indent="-457200" algn="l">
              <a:buFont typeface="Arial" pitchFamily="34" charset="0"/>
              <a:buChar char="•"/>
            </a:pPr>
            <a:r>
              <a:rPr lang="en-US" sz="2600" dirty="0">
                <a:solidFill>
                  <a:schemeClr val="tx1"/>
                </a:solidFill>
              </a:rPr>
              <a:t>In families at the moderate dysfunction level, each parent presents an appropriate image to the outside world. Hence, it is difficult to believe that there may be severe problems with one of the children. </a:t>
            </a:r>
          </a:p>
          <a:p>
            <a:pPr algn="l"/>
            <a:endParaRPr lang="en-US" sz="900" dirty="0">
              <a:solidFill>
                <a:schemeClr val="tx1"/>
              </a:solidFill>
            </a:endParaRPr>
          </a:p>
          <a:p>
            <a:pPr marL="457200" indent="-457200" algn="l">
              <a:buFont typeface="Arial" pitchFamily="34" charset="0"/>
              <a:buChar char="•"/>
            </a:pPr>
            <a:r>
              <a:rPr lang="en-US" sz="2600" dirty="0">
                <a:solidFill>
                  <a:schemeClr val="tx1"/>
                </a:solidFill>
              </a:rPr>
              <a:t>However, below the surface and hidden from community views are problems that the family is not willing to reveal. The at-risk youth becomes the not-so-popular messenger, letting the community know that the family has secrets and is not perfect. </a:t>
            </a:r>
            <a:endParaRPr lang="en-US" sz="2600" b="1"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F7F1E3DE-A89F-41AB-8740-1AF3D47046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1870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31179" y="1371600"/>
            <a:ext cx="6934200" cy="4572000"/>
          </a:xfrm>
        </p:spPr>
        <p:txBody>
          <a:bodyPr>
            <a:normAutofit/>
          </a:bodyPr>
          <a:lstStyle/>
          <a:p>
            <a:pPr algn="l"/>
            <a:r>
              <a:rPr lang="en-US" sz="2800" b="1" dirty="0">
                <a:solidFill>
                  <a:schemeClr val="tx1"/>
                </a:solidFill>
              </a:rPr>
              <a:t>Severe Dysfunction</a:t>
            </a:r>
          </a:p>
          <a:p>
            <a:pPr algn="l"/>
            <a:endParaRPr lang="en-US" sz="1000" b="1" dirty="0">
              <a:solidFill>
                <a:schemeClr val="tx1"/>
              </a:solidFill>
            </a:endParaRPr>
          </a:p>
          <a:p>
            <a:pPr marL="457200" indent="-457200" algn="l">
              <a:buFont typeface="Arial" pitchFamily="34" charset="0"/>
              <a:buChar char="•"/>
            </a:pPr>
            <a:r>
              <a:rPr lang="en-US" sz="2400" dirty="0">
                <a:solidFill>
                  <a:schemeClr val="tx1"/>
                </a:solidFill>
              </a:rPr>
              <a:t>In the family at the severe dysfunction level, one or more adults may exhibit many </a:t>
            </a:r>
            <a:r>
              <a:rPr lang="en-US" sz="2400" dirty="0" smtClean="0">
                <a:solidFill>
                  <a:schemeClr val="tx1"/>
                </a:solidFill>
              </a:rPr>
              <a:t>at-risk behaviors, </a:t>
            </a:r>
            <a:r>
              <a:rPr lang="en-US" sz="2400" dirty="0">
                <a:solidFill>
                  <a:schemeClr val="tx1"/>
                </a:solidFill>
              </a:rPr>
              <a:t>such as substance abuse. </a:t>
            </a:r>
          </a:p>
          <a:p>
            <a:pPr algn="l"/>
            <a:endParaRPr lang="en-US" sz="1000" dirty="0">
              <a:solidFill>
                <a:schemeClr val="tx1"/>
              </a:solidFill>
            </a:endParaRPr>
          </a:p>
          <a:p>
            <a:pPr marL="457200" indent="-457200" algn="l">
              <a:buFont typeface="Arial" pitchFamily="34" charset="0"/>
              <a:buChar char="•"/>
            </a:pPr>
            <a:r>
              <a:rPr lang="en-US" sz="2400" dirty="0">
                <a:solidFill>
                  <a:schemeClr val="tx1"/>
                </a:solidFill>
              </a:rPr>
              <a:t>In work with severely dysfunctional families, adults may often be found to be functioning at a less capable level than their children. This collapse of adult–child differentiation in functioning limits the extent to which one can effectively intervene in the life of an at-risk child.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C953338A-098E-4B72-85A7-B375B2AB25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99217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t>
            </a:r>
            <a:r>
              <a:rPr lang="en-US" sz="3600" b="1" dirty="0" smtClean="0"/>
              <a:t>Causal </a:t>
            </a:r>
            <a:r>
              <a:rPr lang="en-US" sz="3600" b="1" dirty="0"/>
              <a:t>Factors</a:t>
            </a:r>
          </a:p>
        </p:txBody>
      </p:sp>
      <p:sp>
        <p:nvSpPr>
          <p:cNvPr id="3" name="Subtitle 2"/>
          <p:cNvSpPr>
            <a:spLocks noGrp="1"/>
          </p:cNvSpPr>
          <p:nvPr>
            <p:ph type="subTitle" idx="1"/>
          </p:nvPr>
        </p:nvSpPr>
        <p:spPr>
          <a:xfrm>
            <a:off x="2249424" y="1371600"/>
            <a:ext cx="6934200" cy="4572000"/>
          </a:xfrm>
        </p:spPr>
        <p:txBody>
          <a:bodyPr>
            <a:normAutofit/>
          </a:bodyPr>
          <a:lstStyle/>
          <a:p>
            <a:pPr marL="342900" indent="-342900" algn="l">
              <a:buFont typeface="Arial" pitchFamily="34" charset="0"/>
              <a:buChar char="•"/>
            </a:pPr>
            <a:r>
              <a:rPr lang="en-US" sz="2400" dirty="0">
                <a:solidFill>
                  <a:schemeClr val="tx1"/>
                </a:solidFill>
              </a:rPr>
              <a:t>Before working with at-risk youth, one must understand how dysfunctional family dynamics can lead to destructive behavioral patterns in youth.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Dysfunctional family dynamics create a noxious emotional atmosphere for at-risk youth. Such an atmosphere produces severe personal stress and emotional upheaval.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6D954524-E679-440E-907D-B3E68D1E5D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74901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t>
            </a:r>
            <a:r>
              <a:rPr lang="en-US" sz="3600" b="1" dirty="0" smtClean="0"/>
              <a:t>Causal </a:t>
            </a:r>
            <a:r>
              <a:rPr lang="en-US" sz="3600" b="1" dirty="0"/>
              <a:t>Factors</a:t>
            </a:r>
          </a:p>
        </p:txBody>
      </p:sp>
      <p:sp>
        <p:nvSpPr>
          <p:cNvPr id="3" name="Subtitle 2"/>
          <p:cNvSpPr>
            <a:spLocks noGrp="1"/>
          </p:cNvSpPr>
          <p:nvPr>
            <p:ph type="subTitle" idx="1"/>
          </p:nvPr>
        </p:nvSpPr>
        <p:spPr>
          <a:xfrm>
            <a:off x="2258010" y="1371600"/>
            <a:ext cx="6934200" cy="4572000"/>
          </a:xfrm>
        </p:spPr>
        <p:txBody>
          <a:bodyPr>
            <a:normAutofit/>
          </a:bodyPr>
          <a:lstStyle/>
          <a:p>
            <a:pPr marL="342900" indent="-342900" algn="l">
              <a:buFont typeface="Arial" pitchFamily="34" charset="0"/>
              <a:buChar char="•"/>
            </a:pPr>
            <a:r>
              <a:rPr lang="en-US" sz="2400" dirty="0">
                <a:solidFill>
                  <a:schemeClr val="tx1"/>
                </a:solidFill>
              </a:rPr>
              <a:t>Moreover, this highly charged emotional atmosphere causes the at-risk youth to accommodate his or her behavior in such a way as to reduce the internal stress and upheaval.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Accommodating the stress and upheaval creates problem behaviors such as poor school performance depression, anorexia, loss of control, and myriad other </a:t>
            </a:r>
            <a:r>
              <a:rPr lang="en-US" sz="2400" dirty="0" smtClean="0">
                <a:solidFill>
                  <a:schemeClr val="tx1"/>
                </a:solidFill>
              </a:rPr>
              <a:t>at-risk </a:t>
            </a:r>
            <a:r>
              <a:rPr lang="en-US" sz="2400" dirty="0">
                <a:solidFill>
                  <a:schemeClr val="tx1"/>
                </a:solidFill>
              </a:rPr>
              <a:t>behaviors. </a:t>
            </a: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7E0E1BDD-36A4-4F00-AB45-BF16824623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84166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t>
            </a:r>
            <a:r>
              <a:rPr lang="en-US" sz="3600" b="1" dirty="0" smtClean="0"/>
              <a:t>Causal </a:t>
            </a:r>
            <a:r>
              <a:rPr lang="en-US" sz="3600" b="1" dirty="0"/>
              <a:t>Factors</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Specific Family Factors</a:t>
            </a:r>
          </a:p>
          <a:p>
            <a:pPr algn="l"/>
            <a:endParaRPr lang="en-US" sz="1200" b="1" dirty="0">
              <a:solidFill>
                <a:schemeClr val="tx1"/>
              </a:solidFill>
            </a:endParaRPr>
          </a:p>
          <a:p>
            <a:pPr marL="342900" indent="-342900" algn="l">
              <a:buFont typeface="Arial" pitchFamily="34" charset="0"/>
              <a:buChar char="•"/>
            </a:pPr>
            <a:r>
              <a:rPr lang="en-US" sz="2400" b="1" dirty="0" smtClean="0">
                <a:solidFill>
                  <a:schemeClr val="tx1"/>
                </a:solidFill>
              </a:rPr>
              <a:t>At-Risk Adults </a:t>
            </a:r>
            <a:r>
              <a:rPr lang="en-US" sz="2400" b="1" dirty="0">
                <a:solidFill>
                  <a:schemeClr val="tx1"/>
                </a:solidFill>
              </a:rPr>
              <a:t>Parenting: </a:t>
            </a:r>
            <a:r>
              <a:rPr lang="en-US" sz="2400" dirty="0">
                <a:solidFill>
                  <a:schemeClr val="tx1"/>
                </a:solidFill>
              </a:rPr>
              <a:t>The problematic behaviors of the at-risk youth and his or her at-risk parents may differ, but the end </a:t>
            </a:r>
            <a:r>
              <a:rPr lang="en-US" sz="2400" dirty="0" smtClean="0">
                <a:solidFill>
                  <a:schemeClr val="tx1"/>
                </a:solidFill>
              </a:rPr>
              <a:t>goals </a:t>
            </a:r>
            <a:r>
              <a:rPr lang="en-US" sz="2400" dirty="0">
                <a:solidFill>
                  <a:schemeClr val="tx1"/>
                </a:solidFill>
              </a:rPr>
              <a:t>of these separate behaviors typically </a:t>
            </a:r>
            <a:r>
              <a:rPr lang="en-US" sz="2400" dirty="0" smtClean="0">
                <a:solidFill>
                  <a:schemeClr val="tx1"/>
                </a:solidFill>
              </a:rPr>
              <a:t>run </a:t>
            </a:r>
            <a:r>
              <a:rPr lang="en-US" sz="2400" dirty="0">
                <a:solidFill>
                  <a:schemeClr val="tx1"/>
                </a:solidFill>
              </a:rPr>
              <a:t>parallel. </a:t>
            </a:r>
          </a:p>
          <a:p>
            <a:pPr algn="l"/>
            <a:endParaRPr lang="en-US" sz="1000" dirty="0">
              <a:solidFill>
                <a:schemeClr val="tx1"/>
              </a:solidFill>
            </a:endParaRPr>
          </a:p>
          <a:p>
            <a:pPr marL="342900" indent="-342900" algn="l">
              <a:buFont typeface="Arial" pitchFamily="34" charset="0"/>
              <a:buChar char="•"/>
            </a:pPr>
            <a:r>
              <a:rPr lang="en-US" sz="2400" b="1" dirty="0">
                <a:solidFill>
                  <a:schemeClr val="tx1"/>
                </a:solidFill>
              </a:rPr>
              <a:t>Parental Conflict: </a:t>
            </a:r>
            <a:r>
              <a:rPr lang="en-US" sz="2400" dirty="0">
                <a:solidFill>
                  <a:schemeClr val="tx1"/>
                </a:solidFill>
              </a:rPr>
              <a:t>A direct relationship exists between both verbal and nonverbal parent conflict and </a:t>
            </a:r>
            <a:r>
              <a:rPr lang="en-US" sz="2400" dirty="0" smtClean="0">
                <a:solidFill>
                  <a:schemeClr val="tx1"/>
                </a:solidFill>
              </a:rPr>
              <a:t>at-risk </a:t>
            </a:r>
            <a:r>
              <a:rPr lang="en-US" sz="2400" dirty="0">
                <a:solidFill>
                  <a:schemeClr val="tx1"/>
                </a:solidFill>
              </a:rPr>
              <a:t>behavior in children.</a:t>
            </a:r>
            <a:endParaRPr lang="en-US" sz="2400" b="1" dirty="0">
              <a:solidFill>
                <a:schemeClr val="tx1"/>
              </a:solidFill>
            </a:endParaRPr>
          </a:p>
          <a:p>
            <a:pPr algn="l"/>
            <a:r>
              <a:rPr lang="en-US" sz="2400" dirty="0">
                <a:solidFill>
                  <a:schemeClr val="tx1"/>
                </a:solidFill>
              </a:rPr>
              <a:t>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29C50F0B-A3D8-44DC-80EF-FB8DE8DA9B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13774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a:t>
            </a:r>
            <a:r>
              <a:rPr lang="en-US" sz="3600" b="1" dirty="0" smtClean="0"/>
              <a:t>Causal </a:t>
            </a:r>
            <a:r>
              <a:rPr lang="en-US" sz="3600" b="1" dirty="0"/>
              <a:t>Factors</a:t>
            </a:r>
          </a:p>
        </p:txBody>
      </p:sp>
      <p:sp>
        <p:nvSpPr>
          <p:cNvPr id="3" name="Subtitle 2"/>
          <p:cNvSpPr>
            <a:spLocks noGrp="1"/>
          </p:cNvSpPr>
          <p:nvPr>
            <p:ph type="subTitle" idx="1"/>
          </p:nvPr>
        </p:nvSpPr>
        <p:spPr>
          <a:xfrm>
            <a:off x="2249424" y="1371600"/>
            <a:ext cx="6934200" cy="4572000"/>
          </a:xfrm>
        </p:spPr>
        <p:txBody>
          <a:bodyPr>
            <a:normAutofit/>
          </a:bodyPr>
          <a:lstStyle/>
          <a:p>
            <a:pPr algn="l"/>
            <a:r>
              <a:rPr lang="en-US" sz="2800" b="1" dirty="0">
                <a:solidFill>
                  <a:schemeClr val="tx1"/>
                </a:solidFill>
              </a:rPr>
              <a:t>Specific Family Factors</a:t>
            </a:r>
          </a:p>
          <a:p>
            <a:pPr algn="l"/>
            <a:endParaRPr lang="en-US" sz="1200" b="1" dirty="0">
              <a:solidFill>
                <a:schemeClr val="tx1"/>
              </a:solidFill>
            </a:endParaRPr>
          </a:p>
          <a:p>
            <a:pPr marL="342900" indent="-342900" algn="l">
              <a:buFont typeface="Arial" pitchFamily="34" charset="0"/>
              <a:buChar char="•"/>
            </a:pPr>
            <a:r>
              <a:rPr lang="en-US" sz="2400" b="1" dirty="0">
                <a:solidFill>
                  <a:schemeClr val="tx1"/>
                </a:solidFill>
              </a:rPr>
              <a:t>Family Denial: </a:t>
            </a:r>
            <a:r>
              <a:rPr lang="en-US" sz="2400" dirty="0">
                <a:solidFill>
                  <a:schemeClr val="tx1"/>
                </a:solidFill>
              </a:rPr>
              <a:t>Denial is acted out in two ways within families. The first way denial is enacted is by burying one’s head in the sand, that is, ignoring the reality of the situation. The second way denial is enacted is by </a:t>
            </a:r>
            <a:r>
              <a:rPr lang="en-US" sz="2400" dirty="0" smtClean="0">
                <a:solidFill>
                  <a:schemeClr val="tx1"/>
                </a:solidFill>
              </a:rPr>
              <a:t>pointing fingers.</a:t>
            </a:r>
            <a:endParaRPr lang="en-US" sz="24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b="1" dirty="0">
                <a:solidFill>
                  <a:schemeClr val="tx1"/>
                </a:solidFill>
              </a:rPr>
              <a:t>Parentification of Children: </a:t>
            </a:r>
            <a:r>
              <a:rPr lang="en-US" sz="2400" dirty="0">
                <a:solidFill>
                  <a:schemeClr val="tx1"/>
                </a:solidFill>
              </a:rPr>
              <a:t>This pattern occurs when parents give responsibilities and privileges to younger children that would be more appropriate for older children or adults. </a:t>
            </a:r>
            <a:endParaRPr lang="en-US" sz="2400" b="1"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1232FC9B-7E7F-4F90-83D9-32C4DC577B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9555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B4194095D094182A9D45C8F6FD335" ma:contentTypeVersion="18" ma:contentTypeDescription="Create a new document." ma:contentTypeScope="" ma:versionID="ed1917c4b55fbbe55c72e7802ce53f2b">
  <xsd:schema xmlns:xsd="http://www.w3.org/2001/XMLSchema" xmlns:xs="http://www.w3.org/2001/XMLSchema" xmlns:p="http://schemas.microsoft.com/office/2006/metadata/properties" xmlns:ns2="7e8250a3-01b4-4312-bac4-8787c1c5721d" xmlns:ns3="3a003366-41c5-432c-a99d-441708970bc7" targetNamespace="http://schemas.microsoft.com/office/2006/metadata/properties" ma:root="true" ma:fieldsID="e8f53b71bddc3a0e4ee064705ac727b7" ns2:_="" ns3:_="">
    <xsd:import namespace="7e8250a3-01b4-4312-bac4-8787c1c5721d"/>
    <xsd:import namespace="3a003366-41c5-432c-a99d-441708970b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Owner" minOccurs="0"/>
                <xsd:element ref="ns2:SOP" minOccurs="0"/>
                <xsd:element ref="ns2:SOP_x003a_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250a3-01b4-4312-bac4-8787c1c572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Owner" ma:index="22" nillable="true" ma:displayName="Owner" ma:list="UserInfo" ma:SharePointGroup="0" ma:internalName="Owner" ma:showField="Creat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P" ma:index="23" nillable="true" ma:displayName="SOP" ma:list="{7e8250a3-01b4-4312-bac4-8787c1c5721d}" ma:internalName="SOP" ma:showField="Title">
      <xsd:simpleType>
        <xsd:restriction base="dms:Lookup"/>
      </xsd:simpleType>
    </xsd:element>
    <xsd:element name="SOP_x003a_Tags" ma:index="24" nillable="true" ma:displayName="SOP:Tags" ma:list="{7e8250a3-01b4-4312-bac4-8787c1c5721d}" ma:internalName="SOP_x003a_Tags" ma:readOnly="true" ma:showField="MediaServiceAutoTags" ma:web="3a003366-41c5-432c-a99d-441708970b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a003366-41c5-432c-a99d-441708970b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e8250a3-01b4-4312-bac4-8787c1c5721d" xsi:nil="true"/>
    <SOP xmlns="7e8250a3-01b4-4312-bac4-8787c1c5721d" xsi:nil="true"/>
    <Owner xmlns="7e8250a3-01b4-4312-bac4-8787c1c5721d">
      <UserInfo>
        <DisplayName/>
        <AccountId xsi:nil="true"/>
        <AccountType/>
      </UserInfo>
    </Owner>
  </documentManagement>
</p:properties>
</file>

<file path=customXml/itemProps1.xml><?xml version="1.0" encoding="utf-8"?>
<ds:datastoreItem xmlns:ds="http://schemas.openxmlformats.org/officeDocument/2006/customXml" ds:itemID="{5174E312-BAEA-4D15-BB43-021BFDD5B10A}"/>
</file>

<file path=customXml/itemProps2.xml><?xml version="1.0" encoding="utf-8"?>
<ds:datastoreItem xmlns:ds="http://schemas.openxmlformats.org/officeDocument/2006/customXml" ds:itemID="{74B0C9FD-B3A4-4F3A-A1DD-E2E6D222B2BF}"/>
</file>

<file path=customXml/itemProps3.xml><?xml version="1.0" encoding="utf-8"?>
<ds:datastoreItem xmlns:ds="http://schemas.openxmlformats.org/officeDocument/2006/customXml" ds:itemID="{76813C7F-E53E-4A7C-B7FF-34805C4365FB}"/>
</file>

<file path=docProps/app.xml><?xml version="1.0" encoding="utf-8"?>
<Properties xmlns="http://schemas.openxmlformats.org/officeDocument/2006/extended-properties" xmlns:vt="http://schemas.openxmlformats.org/officeDocument/2006/docPropsVTypes">
  <TotalTime>5766</TotalTime>
  <Words>1391</Words>
  <Application>Microsoft Office PowerPoint</Application>
  <PresentationFormat>On-screen Show (4:3)</PresentationFormat>
  <Paragraphs>201</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Chapter 4  The Impact of Dysfunctional Family Dynamics on Children and Adolescents</vt:lpstr>
      <vt:lpstr>                    Introduction</vt:lpstr>
      <vt:lpstr>                   Problem Definition</vt:lpstr>
      <vt:lpstr>                   Problem Definition</vt:lpstr>
      <vt:lpstr>                   Problem Definition</vt:lpstr>
      <vt:lpstr>                   Causal Factors</vt:lpstr>
      <vt:lpstr>                   Causal Factors</vt:lpstr>
      <vt:lpstr>                   Causal Factors</vt:lpstr>
      <vt:lpstr>                   Causal Factors</vt:lpstr>
      <vt:lpstr>                   Causal Factors</vt:lpstr>
      <vt:lpstr>                   Child Maltreatment</vt:lpstr>
      <vt:lpstr>                   Child Maltreatment </vt:lpstr>
      <vt:lpstr>                   Child Maltreatment</vt:lpstr>
      <vt:lpstr>                   Child Maltreatment</vt:lpstr>
      <vt:lpstr>                   Child Maltreatment</vt:lpstr>
      <vt:lpstr>                   Child Maltreatment</vt:lpstr>
      <vt:lpstr>                   Child Maltreatment</vt:lpstr>
      <vt:lpstr>                   Child Maltreatment</vt:lpstr>
      <vt:lpstr>                   Child Maltreatment</vt:lpstr>
      <vt:lpstr>                   Child Maltreatment</vt:lpstr>
      <vt:lpstr>                   Child Maltreatment</vt:lpstr>
      <vt:lpstr>                   Approaches to Prevention</vt:lpstr>
      <vt:lpstr>                   Approaches to Prevention</vt:lpstr>
      <vt:lpstr>                   Approaches to Prevention</vt:lpstr>
      <vt:lpstr>                   Adaptations to Diversity</vt:lpstr>
      <vt:lpstr>                   Impact of Social Media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Defining Youth At Risk</dc:title>
  <dc:creator>Windows User</dc:creator>
  <cp:lastModifiedBy>Beth Ciha</cp:lastModifiedBy>
  <cp:revision>68</cp:revision>
  <dcterms:created xsi:type="dcterms:W3CDTF">2013-04-17T18:39:11Z</dcterms:created>
  <dcterms:modified xsi:type="dcterms:W3CDTF">2018-10-15T18:04:11Z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0x010100CFFB4194095D094182A9D45C8F6FD335</vt:lpwstr>
  </property>
  <property fmtid="{D5CDD505-2E9C-101B-9397-08002B2CF9AE}" pid="3" name="Order">
    <vt:r8>25644900</vt:r8>
  </property>
</Properties>
</file>