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2" r:id="rId2"/>
    <p:sldId id="283" r:id="rId3"/>
    <p:sldId id="284" r:id="rId4"/>
    <p:sldId id="285" r:id="rId5"/>
    <p:sldId id="286" r:id="rId6"/>
    <p:sldId id="309" r:id="rId7"/>
    <p:sldId id="287" r:id="rId8"/>
    <p:sldId id="288" r:id="rId9"/>
    <p:sldId id="289" r:id="rId10"/>
    <p:sldId id="296" r:id="rId11"/>
    <p:sldId id="299" r:id="rId12"/>
    <p:sldId id="310" r:id="rId13"/>
    <p:sldId id="311" r:id="rId14"/>
    <p:sldId id="300" r:id="rId15"/>
    <p:sldId id="301" r:id="rId16"/>
    <p:sldId id="302" r:id="rId17"/>
    <p:sldId id="303" r:id="rId18"/>
    <p:sldId id="304" r:id="rId19"/>
    <p:sldId id="312" r:id="rId20"/>
    <p:sldId id="305" r:id="rId21"/>
    <p:sldId id="306" r:id="rId22"/>
    <p:sldId id="307" r:id="rId23"/>
    <p:sldId id="308" r:id="rId24"/>
    <p:sldId id="313" r:id="rId25"/>
    <p:sldId id="31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2"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FF66"/>
    <a:srgbClr val="CCFF33"/>
    <a:srgbClr val="00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245E7-556C-422C-A95B-3089D4BB48D3}" type="datetimeFigureOut">
              <a:rPr lang="en-US" smtClean="0"/>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422DA-9AE4-4658-907D-C2688F389D7F}" type="slidenum">
              <a:rPr lang="en-US" smtClean="0"/>
              <a:t>‹#›</a:t>
            </a:fld>
            <a:endParaRPr lang="en-US" dirty="0"/>
          </a:p>
        </p:txBody>
      </p:sp>
    </p:spTree>
    <p:extLst>
      <p:ext uri="{BB962C8B-B14F-4D97-AF65-F5344CB8AC3E}">
        <p14:creationId xmlns:p14="http://schemas.microsoft.com/office/powerpoint/2010/main" val="382560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186167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352019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33751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373929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25</a:t>
            </a:fld>
            <a:endParaRPr lang="en-US" dirty="0"/>
          </a:p>
        </p:txBody>
      </p:sp>
    </p:spTree>
    <p:extLst>
      <p:ext uri="{BB962C8B-B14F-4D97-AF65-F5344CB8AC3E}">
        <p14:creationId xmlns:p14="http://schemas.microsoft.com/office/powerpoint/2010/main" val="240027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40251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291082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BB5EA-6472-49A9-B184-E5EBD8AE9C3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755326BE-7A39-4B26-8990-D908E931B2D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AEA3B413-DF05-4891-ACB7-EFA248519E9F}"/>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a:extLst>
              <a:ext uri="{FF2B5EF4-FFF2-40B4-BE49-F238E27FC236}">
                <a16:creationId xmlns:a16="http://schemas.microsoft.com/office/drawing/2014/main" xmlns="" id="{E563910E-3D6C-4AF5-84B8-F0878AC6B7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02ED5B8-3F67-4608-B80C-869A9C65784F}"/>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54588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37685-A82D-4F68-86BF-EBE3AD2EC3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EFB2FE3-4F27-4291-A2CE-BB4C1A8F66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55AA70-7E94-4214-8F57-9FA5FA4EC1D6}"/>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a:extLst>
              <a:ext uri="{FF2B5EF4-FFF2-40B4-BE49-F238E27FC236}">
                <a16:creationId xmlns:a16="http://schemas.microsoft.com/office/drawing/2014/main" xmlns="" id="{B5571B24-6B08-48A6-B98E-1199BB5403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C5AB805-711A-4C30-AD87-AADF8E155A4F}"/>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7573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1DD3E5-C5F0-4C2B-8421-729DFEFE22C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6EADF86-E6F9-4E5B-865A-37203F1436F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EE5012-1E6D-43AC-814D-DDC6D4F2DBB4}"/>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a:extLst>
              <a:ext uri="{FF2B5EF4-FFF2-40B4-BE49-F238E27FC236}">
                <a16:creationId xmlns:a16="http://schemas.microsoft.com/office/drawing/2014/main" xmlns="" id="{1BB42B71-6D46-4D11-A39E-19F073EB07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6BFF692-359F-4C64-9C7C-A7B30BE68E46}"/>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70635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18CA2-358E-447F-B47D-2B5130E16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99A341-AD82-490A-9735-8A5E214A3F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ADCEAD-B5DF-4D31-A538-78438A6B33BE}"/>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a:extLst>
              <a:ext uri="{FF2B5EF4-FFF2-40B4-BE49-F238E27FC236}">
                <a16:creationId xmlns:a16="http://schemas.microsoft.com/office/drawing/2014/main" xmlns="" id="{6CC304C6-89B6-43A9-B089-ACE064D90A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24F6338-6416-4963-9822-09C03F60BFCB}"/>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40904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89A43-61C3-43BD-9944-4C88324FEF9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DAE8947-AD52-47D7-A862-845EEE17E5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109B676-D868-4737-AE9F-9C6DB4C11A1D}"/>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a:extLst>
              <a:ext uri="{FF2B5EF4-FFF2-40B4-BE49-F238E27FC236}">
                <a16:creationId xmlns:a16="http://schemas.microsoft.com/office/drawing/2014/main" xmlns="" id="{30C2784E-F6B4-4EE5-ADFC-4DD39908C8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004ACFE-0B05-48E1-B5DF-BB3E83315DEA}"/>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2491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2D985-D607-4F54-A217-79198D3D0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35C465-D23F-48C9-BA52-625A5A75FC6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9F5A6C-8A3A-454B-A507-65582020502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116905-C6A5-43F3-87E9-25E338888279}"/>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a:extLst>
              <a:ext uri="{FF2B5EF4-FFF2-40B4-BE49-F238E27FC236}">
                <a16:creationId xmlns:a16="http://schemas.microsoft.com/office/drawing/2014/main" xmlns="" id="{5052E694-8F33-4B1D-8B1C-3A5E637271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F730A97-363C-43C0-9636-8103ED4191D6}"/>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41130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A13F-4579-4F9F-B485-7757F43BD2D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D236EB-6A86-48E8-8A62-B839E6A68B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3D3E251F-31AD-4D3C-AA57-76B60EE61E0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492582C-F47F-4060-A82A-D4FB768976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C65A1D89-2C5F-477A-BCF5-CDD9EBBD941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E786D04-296E-40E8-97B7-8BAD7CB5BAF0}"/>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8" name="Footer Placeholder 7">
            <a:extLst>
              <a:ext uri="{FF2B5EF4-FFF2-40B4-BE49-F238E27FC236}">
                <a16:creationId xmlns:a16="http://schemas.microsoft.com/office/drawing/2014/main" xmlns="" id="{676FB43E-CA50-4A2B-9C3E-28CA32E4E4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85D2D799-4E74-444B-9B9E-44632ADAF525}"/>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25820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8D218-2181-4AB3-839C-48EAA093AD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F70875-8A79-4A06-B3EE-F656F7509FDE}"/>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4" name="Footer Placeholder 3">
            <a:extLst>
              <a:ext uri="{FF2B5EF4-FFF2-40B4-BE49-F238E27FC236}">
                <a16:creationId xmlns:a16="http://schemas.microsoft.com/office/drawing/2014/main" xmlns="" id="{E2FF944B-C0AC-49B4-AB06-46AF687DE4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428BFFF-4D04-44B2-A8A6-31D3F7513B23}"/>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37775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877F76-CFF9-4C90-8FF5-994D26235B0E}"/>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3" name="Footer Placeholder 2">
            <a:extLst>
              <a:ext uri="{FF2B5EF4-FFF2-40B4-BE49-F238E27FC236}">
                <a16:creationId xmlns:a16="http://schemas.microsoft.com/office/drawing/2014/main" xmlns="" id="{F6E69760-29C7-4F28-9E7E-7D059208285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5F82906-65AC-48F6-A293-9CA5790C6092}"/>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52223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33B90-A255-4A8D-A7A7-99E5EA5576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4F745D3-E6F2-4B16-80DB-A1E9E4778B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FA77D2-1583-4CFB-A58B-FDA56E8169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878EF67-184F-4E2F-8EFF-536680BB7353}"/>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a:extLst>
              <a:ext uri="{FF2B5EF4-FFF2-40B4-BE49-F238E27FC236}">
                <a16:creationId xmlns:a16="http://schemas.microsoft.com/office/drawing/2014/main" xmlns="" id="{687CBE86-7E93-43EA-815B-9D0F3E2E0C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365638A-67BD-484D-A174-CF6961F87E89}"/>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37475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07BF8-B35A-40D6-9CAB-FEF626A83B3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C7B7B50-C3A0-4C01-8CD6-AE6ADB48609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75E3E0AB-BC32-448B-81D5-CBFEFD7FCF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8D5D0D28-F8AF-4594-AF5B-94E67AB5ACD3}"/>
              </a:ext>
            </a:extLst>
          </p:cNvPr>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a:extLst>
              <a:ext uri="{FF2B5EF4-FFF2-40B4-BE49-F238E27FC236}">
                <a16:creationId xmlns:a16="http://schemas.microsoft.com/office/drawing/2014/main" xmlns="" id="{1895A8F4-7753-4660-8AD0-404E11FF77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66E18F5-9DA0-4ECC-9464-F4148EC8E80F}"/>
              </a:ext>
            </a:extLst>
          </p:cNvPr>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3324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BE914D-8CEB-4B14-9429-9960024666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8600D8E-4C59-4663-B4AD-2B03D8E24B3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A7B462-6581-4343-894F-1805EE2FCE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D2DA6D-1C1D-48AB-A778-2E649635232F}" type="datetimeFigureOut">
              <a:rPr lang="en-US" smtClean="0"/>
              <a:t>10/15/2018</a:t>
            </a:fld>
            <a:endParaRPr lang="en-US" dirty="0"/>
          </a:p>
        </p:txBody>
      </p:sp>
      <p:sp>
        <p:nvSpPr>
          <p:cNvPr id="5" name="Footer Placeholder 4">
            <a:extLst>
              <a:ext uri="{FF2B5EF4-FFF2-40B4-BE49-F238E27FC236}">
                <a16:creationId xmlns:a16="http://schemas.microsoft.com/office/drawing/2014/main" xmlns="" id="{AB15D262-23C8-4BB7-936F-DD2085A79A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7D2AB0D4-A592-4B27-BBF1-4D0E315F29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2816070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2971800"/>
          </a:xfrm>
        </p:spPr>
        <p:txBody>
          <a:bodyPr>
            <a:noAutofit/>
          </a:bodyPr>
          <a:lstStyle/>
          <a:p>
            <a:r>
              <a:rPr lang="en-US" sz="3600" b="1" dirty="0"/>
              <a:t>Chapter </a:t>
            </a:r>
            <a:r>
              <a:rPr lang="en-US" sz="3600" b="1" dirty="0" smtClean="0"/>
              <a:t>1:</a:t>
            </a:r>
            <a:r>
              <a:rPr lang="en-US" sz="3600" b="1" dirty="0"/>
              <a:t/>
            </a:r>
            <a:br>
              <a:rPr lang="en-US" sz="3600" b="1" dirty="0"/>
            </a:br>
            <a:r>
              <a:rPr lang="en-US" sz="3600" b="1" dirty="0"/>
              <a:t>Defining Youth at Risk</a:t>
            </a:r>
          </a:p>
        </p:txBody>
      </p:sp>
      <p:sp>
        <p:nvSpPr>
          <p:cNvPr id="3" name="Subtitle 2"/>
          <p:cNvSpPr>
            <a:spLocks noGrp="1"/>
          </p:cNvSpPr>
          <p:nvPr>
            <p:ph type="subTitle" idx="1"/>
          </p:nvPr>
        </p:nvSpPr>
        <p:spPr>
          <a:xfrm>
            <a:off x="3396042" y="3429000"/>
            <a:ext cx="5519358" cy="1219200"/>
          </a:xfrm>
        </p:spPr>
        <p:txBody>
          <a:bodyPr/>
          <a:lstStyle/>
          <a:p>
            <a:r>
              <a:rPr lang="en-US" dirty="0">
                <a:solidFill>
                  <a:schemeClr val="tx1"/>
                </a:solidFill>
              </a:rPr>
              <a:t>Douglas R. Gross and </a:t>
            </a:r>
          </a:p>
          <a:p>
            <a:r>
              <a:rPr lang="en-US" dirty="0">
                <a:solidFill>
                  <a:schemeClr val="tx1"/>
                </a:solidFill>
              </a:rPr>
              <a:t>David Capuzzi </a:t>
            </a:r>
          </a:p>
        </p:txBody>
      </p:sp>
      <p:pic>
        <p:nvPicPr>
          <p:cNvPr id="7" name="Picture 6" descr="C:\Users\mhaley\AppData\Local\Microsoft\Windows\Temporary Internet Files\Content.Outlook\ZOU6SXFO\CapuzziYouthatRisk7ePowerpoint Crop 2 with type.jpg">
            <a:extLst>
              <a:ext uri="{FF2B5EF4-FFF2-40B4-BE49-F238E27FC236}">
                <a16:creationId xmlns:a16="http://schemas.microsoft.com/office/drawing/2014/main" xmlns="" id="{4CA240E8-25BB-46E0-A407-89F2AFEC5D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257905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707"/>
            <a:ext cx="7772400" cy="1447799"/>
          </a:xfrm>
        </p:spPr>
        <p:txBody>
          <a:bodyPr>
            <a:noAutofit/>
          </a:bodyPr>
          <a:lstStyle/>
          <a:p>
            <a:r>
              <a:rPr lang="en-US" sz="3600" b="1" dirty="0"/>
              <a:t>Behavioral Factors in the Home</a:t>
            </a:r>
          </a:p>
        </p:txBody>
      </p:sp>
      <p:sp>
        <p:nvSpPr>
          <p:cNvPr id="7" name="Subtitle 6"/>
          <p:cNvSpPr txBox="1">
            <a:spLocks noGrp="1"/>
          </p:cNvSpPr>
          <p:nvPr>
            <p:ph type="subTitle" idx="1"/>
          </p:nvPr>
        </p:nvSpPr>
        <p:spPr>
          <a:xfrm>
            <a:off x="1981200" y="1828800"/>
            <a:ext cx="3048000" cy="3596882"/>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Failing to </a:t>
            </a:r>
            <a:r>
              <a:rPr lang="en-US" sz="2400" dirty="0" smtClean="0">
                <a:solidFill>
                  <a:schemeClr val="tx1"/>
                </a:solidFill>
              </a:rPr>
              <a:t>Obey Rules </a:t>
            </a:r>
            <a:endParaRPr lang="en-US" sz="2400" dirty="0">
              <a:solidFill>
                <a:schemeClr val="tx1"/>
              </a:solidFill>
            </a:endParaRPr>
          </a:p>
          <a:p>
            <a:pPr marL="342900" indent="-342900" algn="l">
              <a:buFont typeface="Arial" pitchFamily="34" charset="0"/>
              <a:buChar char="•"/>
            </a:pPr>
            <a:r>
              <a:rPr lang="en-US" sz="2400" dirty="0">
                <a:solidFill>
                  <a:schemeClr val="tx1"/>
                </a:solidFill>
              </a:rPr>
              <a:t>Avoiding </a:t>
            </a:r>
            <a:r>
              <a:rPr lang="en-US" sz="2400" dirty="0" smtClean="0">
                <a:solidFill>
                  <a:schemeClr val="tx1"/>
                </a:solidFill>
              </a:rPr>
              <a:t>Family Activities</a:t>
            </a:r>
            <a:endParaRPr lang="en-US" sz="2400" dirty="0">
              <a:solidFill>
                <a:schemeClr val="tx1"/>
              </a:solidFill>
            </a:endParaRPr>
          </a:p>
          <a:p>
            <a:pPr marL="342900" indent="-342900" algn="l">
              <a:buFont typeface="Arial" pitchFamily="34" charset="0"/>
              <a:buChar char="•"/>
            </a:pPr>
            <a:r>
              <a:rPr lang="en-US" sz="2400" dirty="0" smtClean="0">
                <a:solidFill>
                  <a:schemeClr val="tx1"/>
                </a:solidFill>
              </a:rPr>
              <a:t>Spending </a:t>
            </a:r>
            <a:r>
              <a:rPr lang="en-US" sz="2400" dirty="0">
                <a:solidFill>
                  <a:schemeClr val="tx1"/>
                </a:solidFill>
              </a:rPr>
              <a:t>Too </a:t>
            </a:r>
            <a:r>
              <a:rPr lang="en-US" sz="2400" dirty="0" smtClean="0">
                <a:solidFill>
                  <a:schemeClr val="tx1"/>
                </a:solidFill>
              </a:rPr>
              <a:t>Much Time </a:t>
            </a:r>
            <a:r>
              <a:rPr lang="en-US" sz="2400" dirty="0">
                <a:solidFill>
                  <a:schemeClr val="tx1"/>
                </a:solidFill>
              </a:rPr>
              <a:t>Alone in </a:t>
            </a:r>
            <a:r>
              <a:rPr lang="en-US" sz="2400" dirty="0" smtClean="0">
                <a:solidFill>
                  <a:schemeClr val="tx1"/>
                </a:solidFill>
              </a:rPr>
              <a:t>Their </a:t>
            </a:r>
            <a:r>
              <a:rPr lang="en-US" sz="2400" dirty="0">
                <a:solidFill>
                  <a:schemeClr val="tx1"/>
                </a:solidFill>
              </a:rPr>
              <a:t>Room</a:t>
            </a:r>
          </a:p>
          <a:p>
            <a:pPr marL="342900" indent="-342900" algn="l">
              <a:buFont typeface="Arial" pitchFamily="34" charset="0"/>
              <a:buChar char="•"/>
            </a:pPr>
            <a:r>
              <a:rPr lang="en-US" sz="2400" dirty="0">
                <a:solidFill>
                  <a:schemeClr val="tx1"/>
                </a:solidFill>
              </a:rPr>
              <a:t>Being Secretive</a:t>
            </a:r>
          </a:p>
          <a:p>
            <a:pPr marL="342900" indent="-342900" algn="l">
              <a:buFont typeface="Arial" pitchFamily="34" charset="0"/>
              <a:buChar char="•"/>
            </a:pPr>
            <a:r>
              <a:rPr lang="en-US" sz="2400" dirty="0">
                <a:solidFill>
                  <a:schemeClr val="tx1"/>
                </a:solidFill>
              </a:rPr>
              <a:t>Not Communicating</a:t>
            </a:r>
          </a:p>
        </p:txBody>
      </p:sp>
      <p:sp>
        <p:nvSpPr>
          <p:cNvPr id="8" name="TextBox 7"/>
          <p:cNvSpPr txBox="1"/>
          <p:nvPr/>
        </p:nvSpPr>
        <p:spPr>
          <a:xfrm>
            <a:off x="5029200" y="1828800"/>
            <a:ext cx="4343400" cy="3539430"/>
          </a:xfrm>
          <a:prstGeom prst="rect">
            <a:avLst/>
          </a:prstGeom>
          <a:noFill/>
        </p:spPr>
        <p:txBody>
          <a:bodyPr wrap="square" rtlCol="0">
            <a:spAutoFit/>
          </a:bodyPr>
          <a:lstStyle/>
          <a:p>
            <a:pPr marL="342900" indent="-342900">
              <a:buFont typeface="Arial" pitchFamily="34" charset="0"/>
              <a:buChar char="•"/>
            </a:pPr>
            <a:r>
              <a:rPr lang="en-US" sz="2400" dirty="0"/>
              <a:t>Displaying Values </a:t>
            </a:r>
            <a:r>
              <a:rPr lang="en-US" sz="2400" dirty="0" smtClean="0"/>
              <a:t>and Attitudes </a:t>
            </a:r>
            <a:r>
              <a:rPr lang="en-US" sz="2400" dirty="0"/>
              <a:t>Different </a:t>
            </a:r>
            <a:r>
              <a:rPr lang="en-US" sz="2400" dirty="0" smtClean="0"/>
              <a:t>From Those of the </a:t>
            </a:r>
            <a:r>
              <a:rPr lang="en-US" sz="2400" dirty="0"/>
              <a:t>Family</a:t>
            </a:r>
          </a:p>
          <a:p>
            <a:endParaRPr lang="en-US" sz="800" dirty="0"/>
          </a:p>
          <a:p>
            <a:pPr marL="342900" indent="-342900">
              <a:buFont typeface="Arial" pitchFamily="34" charset="0"/>
              <a:buChar char="•"/>
            </a:pPr>
            <a:r>
              <a:rPr lang="en-US" sz="2400" dirty="0"/>
              <a:t>Resisting Going to School</a:t>
            </a:r>
          </a:p>
          <a:p>
            <a:endParaRPr lang="en-US" sz="800" dirty="0"/>
          </a:p>
          <a:p>
            <a:pPr marL="342900" indent="-342900">
              <a:buFont typeface="Arial" pitchFamily="34" charset="0"/>
              <a:buChar char="•"/>
            </a:pPr>
            <a:r>
              <a:rPr lang="en-US" sz="2400" dirty="0"/>
              <a:t>Resisting Discussing School</a:t>
            </a:r>
          </a:p>
          <a:p>
            <a:endParaRPr lang="en-US" sz="800" dirty="0"/>
          </a:p>
          <a:p>
            <a:pPr marL="342900" indent="-342900">
              <a:buFont typeface="Arial" pitchFamily="34" charset="0"/>
              <a:buChar char="•"/>
            </a:pPr>
            <a:r>
              <a:rPr lang="en-US" sz="2400" dirty="0"/>
              <a:t>Arguing About Everything</a:t>
            </a:r>
          </a:p>
          <a:p>
            <a:endParaRPr lang="en-US" sz="800" dirty="0"/>
          </a:p>
          <a:p>
            <a:pPr marL="342900" indent="-342900">
              <a:buFont typeface="Arial" pitchFamily="34" charset="0"/>
              <a:buChar char="•"/>
            </a:pPr>
            <a:r>
              <a:rPr lang="en-US" sz="2400" dirty="0"/>
              <a:t>Staying Away From Home </a:t>
            </a:r>
            <a:r>
              <a:rPr lang="en-US" sz="2400" dirty="0" smtClean="0"/>
              <a:t>as Much </a:t>
            </a:r>
            <a:r>
              <a:rPr lang="en-US" sz="2400" dirty="0"/>
              <a:t>as Possible</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659791A-6EC9-4854-884C-588A304463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7729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Origins of Causal Factors</a:t>
            </a:r>
          </a:p>
        </p:txBody>
      </p:sp>
      <p:sp>
        <p:nvSpPr>
          <p:cNvPr id="5" name="Subtitle 4"/>
          <p:cNvSpPr txBox="1">
            <a:spLocks noGrp="1"/>
          </p:cNvSpPr>
          <p:nvPr>
            <p:ph type="subTitle" idx="1"/>
          </p:nvPr>
        </p:nvSpPr>
        <p:spPr>
          <a:xfrm>
            <a:off x="1981200" y="1828800"/>
            <a:ext cx="6705600" cy="4843377"/>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No one single factor can explain the development of at-riskness; only in combination are we able to understand the impact these factors have on the developmental process. </a:t>
            </a:r>
          </a:p>
          <a:p>
            <a:pPr algn="l"/>
            <a:endParaRPr lang="en-US" sz="900" dirty="0">
              <a:solidFill>
                <a:schemeClr val="tx1"/>
              </a:solidFill>
            </a:endParaRPr>
          </a:p>
          <a:p>
            <a:pPr marL="342900" indent="-342900" algn="l">
              <a:buFont typeface="Arial" pitchFamily="34" charset="0"/>
              <a:buChar char="•"/>
            </a:pPr>
            <a:r>
              <a:rPr lang="en-US" sz="2400" dirty="0">
                <a:solidFill>
                  <a:schemeClr val="tx1"/>
                </a:solidFill>
              </a:rPr>
              <a:t>Within four environments—the family, the school, the peer group, and society—are found most of the causal factors that lead to at-riskness in youth. </a:t>
            </a:r>
          </a:p>
          <a:p>
            <a:pPr algn="l"/>
            <a:endParaRPr lang="en-US" sz="900" dirty="0">
              <a:solidFill>
                <a:schemeClr val="tx1"/>
              </a:solidFill>
            </a:endParaRPr>
          </a:p>
          <a:p>
            <a:pPr marL="342900" indent="-342900" algn="l">
              <a:buFont typeface="Arial" pitchFamily="34" charset="0"/>
              <a:buChar char="•"/>
            </a:pPr>
            <a:r>
              <a:rPr lang="en-US" sz="2400" dirty="0">
                <a:solidFill>
                  <a:schemeClr val="tx1"/>
                </a:solidFill>
              </a:rPr>
              <a:t>Any one of these enhances the at-riskness potential of youth; in combination, they almost </a:t>
            </a:r>
            <a:r>
              <a:rPr lang="en-US" sz="2400" dirty="0" smtClean="0"/>
              <a:t>en</a:t>
            </a:r>
            <a:r>
              <a:rPr lang="en-US" sz="2400" dirty="0" smtClean="0">
                <a:solidFill>
                  <a:schemeClr val="tx1"/>
                </a:solidFill>
              </a:rPr>
              <a:t>sure </a:t>
            </a:r>
            <a:r>
              <a:rPr lang="en-US" sz="2400" dirty="0">
                <a:solidFill>
                  <a:schemeClr val="tx1"/>
                </a:solidFill>
              </a:rPr>
              <a:t>it.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91423D2-DF8C-4969-95E0-3096CA1BBB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9077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Origins of Causal Factors</a:t>
            </a:r>
          </a:p>
        </p:txBody>
      </p:sp>
      <p:sp>
        <p:nvSpPr>
          <p:cNvPr id="5" name="Subtitle 4"/>
          <p:cNvSpPr txBox="1">
            <a:spLocks noGrp="1"/>
          </p:cNvSpPr>
          <p:nvPr>
            <p:ph type="subTitle" idx="1"/>
          </p:nvPr>
        </p:nvSpPr>
        <p:spPr>
          <a:xfrm>
            <a:off x="1981200" y="1828800"/>
            <a:ext cx="6705600" cy="3067506"/>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Youth face a lot of stressors as they are growing up and experience conflicts between conflicting interests of different groups (e.g., </a:t>
            </a:r>
            <a:r>
              <a:rPr lang="en-US" sz="2400" dirty="0" smtClean="0">
                <a:solidFill>
                  <a:schemeClr val="tx1"/>
                </a:solidFill>
              </a:rPr>
              <a:t>family </a:t>
            </a:r>
            <a:r>
              <a:rPr lang="en-US" sz="2400" dirty="0">
                <a:solidFill>
                  <a:schemeClr val="tx1"/>
                </a:solidFill>
              </a:rPr>
              <a:t>vs. peer group).</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The ensuing stress demands the use of coping strategies and decision-making skills, </a:t>
            </a:r>
            <a:r>
              <a:rPr lang="en-US" sz="2400" dirty="0" smtClean="0">
                <a:solidFill>
                  <a:schemeClr val="tx1"/>
                </a:solidFill>
              </a:rPr>
              <a:t>neither of </a:t>
            </a:r>
            <a:r>
              <a:rPr lang="en-US" sz="2400" dirty="0">
                <a:solidFill>
                  <a:schemeClr val="tx1"/>
                </a:solidFill>
              </a:rPr>
              <a:t>which are </a:t>
            </a:r>
            <a:r>
              <a:rPr lang="en-US" sz="2400" dirty="0" smtClean="0">
                <a:solidFill>
                  <a:schemeClr val="tx1"/>
                </a:solidFill>
              </a:rPr>
              <a:t>often part </a:t>
            </a:r>
            <a:r>
              <a:rPr lang="en-US" sz="2400" dirty="0">
                <a:solidFill>
                  <a:schemeClr val="tx1"/>
                </a:solidFill>
              </a:rPr>
              <a:t>of the young person’s behavioral repertoire.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E038C08-4793-45E0-A639-6CBEFA5113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857939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Origins of Causal Factors</a:t>
            </a:r>
          </a:p>
        </p:txBody>
      </p:sp>
      <p:sp>
        <p:nvSpPr>
          <p:cNvPr id="5" name="Subtitle 4"/>
          <p:cNvSpPr txBox="1">
            <a:spLocks noGrp="1"/>
          </p:cNvSpPr>
          <p:nvPr>
            <p:ph type="subTitle" idx="1"/>
          </p:nvPr>
        </p:nvSpPr>
        <p:spPr>
          <a:xfrm>
            <a:off x="1981200" y="1828800"/>
            <a:ext cx="6705600" cy="2677656"/>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Unless something is done to relieve this pressure, the young person may develop a wide range of emotional reactions or behavioral dynamics in an attempt to relieve the stress, including depression, aggressiveness, use of alcohol and drugs, development of eating disorders, and suicide or suicidal ideation.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52FDDECD-47B5-4DA1-9A2C-2DD2BA96DE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57395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Resilience</a:t>
            </a:r>
          </a:p>
        </p:txBody>
      </p:sp>
      <p:sp>
        <p:nvSpPr>
          <p:cNvPr id="5" name="Subtitle 4"/>
          <p:cNvSpPr txBox="1">
            <a:spLocks noGrp="1"/>
          </p:cNvSpPr>
          <p:nvPr>
            <p:ph type="subTitle" idx="1"/>
          </p:nvPr>
        </p:nvSpPr>
        <p:spPr>
          <a:xfrm>
            <a:off x="1981200" y="1828800"/>
            <a:ext cx="6705600" cy="2521716"/>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The term </a:t>
            </a:r>
            <a:r>
              <a:rPr lang="en-US" sz="2400" i="1" dirty="0">
                <a:solidFill>
                  <a:schemeClr val="tx1"/>
                </a:solidFill>
              </a:rPr>
              <a:t>resilience,</a:t>
            </a:r>
            <a:r>
              <a:rPr lang="en-US" sz="2400" dirty="0">
                <a:solidFill>
                  <a:schemeClr val="tx1"/>
                </a:solidFill>
              </a:rPr>
              <a:t> when applied to at-risk youth, describes certain skills, abilities, personal qualities, or attributes that enable certain </a:t>
            </a:r>
            <a:r>
              <a:rPr lang="en-US" sz="2400" dirty="0" smtClean="0">
                <a:solidFill>
                  <a:schemeClr val="tx1"/>
                </a:solidFill>
              </a:rPr>
              <a:t>youth </a:t>
            </a:r>
            <a:r>
              <a:rPr lang="en-US" sz="2400" dirty="0">
                <a:solidFill>
                  <a:schemeClr val="tx1"/>
                </a:solidFill>
              </a:rPr>
              <a:t>who are exposed to significant stress and adversity to cope with and even thrive in spite of the stress and adversity. </a:t>
            </a:r>
            <a:endParaRPr lang="en-US" sz="2400" b="1"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67317515-7B06-4432-984D-369F0A640E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1578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Resilience</a:t>
            </a:r>
          </a:p>
        </p:txBody>
      </p:sp>
      <p:sp>
        <p:nvSpPr>
          <p:cNvPr id="5" name="Subtitle 4"/>
          <p:cNvSpPr txBox="1">
            <a:spLocks noGrp="1"/>
          </p:cNvSpPr>
          <p:nvPr>
            <p:ph type="subTitle" idx="1"/>
          </p:nvPr>
        </p:nvSpPr>
        <p:spPr>
          <a:xfrm>
            <a:off x="1981200" y="1828800"/>
            <a:ext cx="6705600" cy="2382191"/>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The research on resilience identifies various sets of characteristics that, when present in youth, provide a screening device that allows them to adjust to and cope with the negative conditions within their environments. </a:t>
            </a:r>
            <a:endParaRPr lang="en-US" sz="2400" b="1"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B33F8FEB-C6A1-4355-99C9-D38DA9A6B2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593400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Resilience</a:t>
            </a:r>
          </a:p>
        </p:txBody>
      </p:sp>
      <p:sp>
        <p:nvSpPr>
          <p:cNvPr id="6" name="Subtitle 5"/>
          <p:cNvSpPr txBox="1">
            <a:spLocks noGrp="1"/>
          </p:cNvSpPr>
          <p:nvPr>
            <p:ph type="subTitle" idx="1"/>
          </p:nvPr>
        </p:nvSpPr>
        <p:spPr>
          <a:xfrm>
            <a:off x="1981200" y="1828800"/>
            <a:ext cx="6705600" cy="2829493"/>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Approaching life’s problems </a:t>
            </a:r>
            <a:r>
              <a:rPr lang="en-US" sz="2400" dirty="0" smtClean="0">
                <a:solidFill>
                  <a:schemeClr val="tx1"/>
                </a:solidFill>
              </a:rPr>
              <a:t>in </a:t>
            </a:r>
            <a:r>
              <a:rPr lang="en-US" sz="2400" dirty="0">
                <a:solidFill>
                  <a:schemeClr val="tx1"/>
                </a:solidFill>
              </a:rPr>
              <a:t>an active </a:t>
            </a:r>
            <a:r>
              <a:rPr lang="en-US" sz="2400" dirty="0" smtClean="0">
                <a:solidFill>
                  <a:schemeClr val="tx1"/>
                </a:solidFill>
              </a:rPr>
              <a:t>way</a:t>
            </a:r>
            <a:endParaRPr lang="en-US" sz="2400" dirty="0">
              <a:solidFill>
                <a:schemeClr val="tx1"/>
              </a:solidFill>
            </a:endParaRPr>
          </a:p>
          <a:p>
            <a:pPr marL="342900" indent="-342900" algn="l">
              <a:buFont typeface="Arial" pitchFamily="34" charset="0"/>
              <a:buChar char="•"/>
            </a:pPr>
            <a:r>
              <a:rPr lang="en-US" sz="2400" dirty="0">
                <a:solidFill>
                  <a:schemeClr val="tx1"/>
                </a:solidFill>
              </a:rPr>
              <a:t>Constructively perceiving pain, </a:t>
            </a:r>
            <a:r>
              <a:rPr lang="en-US" sz="2400" dirty="0" smtClean="0">
                <a:solidFill>
                  <a:schemeClr val="tx1"/>
                </a:solidFill>
              </a:rPr>
              <a:t>frustration</a:t>
            </a:r>
            <a:r>
              <a:rPr lang="en-US" sz="2400" dirty="0">
                <a:solidFill>
                  <a:schemeClr val="tx1"/>
                </a:solidFill>
              </a:rPr>
              <a:t>, and negative </a:t>
            </a:r>
            <a:r>
              <a:rPr lang="en-US" sz="2400" dirty="0" smtClean="0">
                <a:solidFill>
                  <a:schemeClr val="tx1"/>
                </a:solidFill>
              </a:rPr>
              <a:t>experiences</a:t>
            </a:r>
            <a:endParaRPr lang="en-US" sz="2400" dirty="0">
              <a:solidFill>
                <a:schemeClr val="tx1"/>
              </a:solidFill>
            </a:endParaRPr>
          </a:p>
          <a:p>
            <a:pPr marL="342900" indent="-342900" algn="l">
              <a:buFont typeface="Arial" pitchFamily="34" charset="0"/>
              <a:buChar char="•"/>
            </a:pPr>
            <a:r>
              <a:rPr lang="en-US" sz="2400" dirty="0">
                <a:solidFill>
                  <a:schemeClr val="tx1"/>
                </a:solidFill>
              </a:rPr>
              <a:t>Gaining positive attention from </a:t>
            </a:r>
            <a:r>
              <a:rPr lang="en-US" sz="2400" dirty="0" smtClean="0">
                <a:solidFill>
                  <a:schemeClr val="tx1"/>
                </a:solidFill>
              </a:rPr>
              <a:t>others</a:t>
            </a:r>
            <a:endParaRPr lang="en-US" sz="2400" dirty="0">
              <a:solidFill>
                <a:schemeClr val="tx1"/>
              </a:solidFill>
            </a:endParaRPr>
          </a:p>
          <a:p>
            <a:pPr marL="342900" indent="-342900" algn="l">
              <a:buFont typeface="Arial" pitchFamily="34" charset="0"/>
              <a:buChar char="•"/>
            </a:pPr>
            <a:r>
              <a:rPr lang="en-US" sz="2400" dirty="0">
                <a:solidFill>
                  <a:schemeClr val="tx1"/>
                </a:solidFill>
              </a:rPr>
              <a:t>Being </a:t>
            </a:r>
            <a:r>
              <a:rPr lang="en-US" sz="2400" dirty="0" smtClean="0">
                <a:solidFill>
                  <a:schemeClr val="tx1"/>
                </a:solidFill>
              </a:rPr>
              <a:t>proactive</a:t>
            </a:r>
            <a:endParaRPr lang="en-US" sz="2400" dirty="0">
              <a:solidFill>
                <a:schemeClr val="tx1"/>
              </a:solidFill>
            </a:endParaRPr>
          </a:p>
          <a:p>
            <a:pPr marL="342900" indent="-342900" algn="l">
              <a:buFont typeface="Arial" pitchFamily="34" charset="0"/>
              <a:buChar char="•"/>
            </a:pPr>
            <a:r>
              <a:rPr lang="en-US" sz="2400" dirty="0">
                <a:solidFill>
                  <a:schemeClr val="tx1"/>
                </a:solidFill>
              </a:rPr>
              <a:t>Being competent in school, social, and </a:t>
            </a:r>
            <a:r>
              <a:rPr lang="en-US" sz="2400" dirty="0" smtClean="0">
                <a:solidFill>
                  <a:schemeClr val="tx1"/>
                </a:solidFill>
              </a:rPr>
              <a:t>cognitive dimensions</a:t>
            </a:r>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2DF93A46-981B-4488-8C98-027C02BE8F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587088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Resilience</a:t>
            </a:r>
          </a:p>
        </p:txBody>
      </p:sp>
      <p:sp>
        <p:nvSpPr>
          <p:cNvPr id="5" name="Subtitle 4"/>
          <p:cNvSpPr txBox="1">
            <a:spLocks noGrp="1"/>
          </p:cNvSpPr>
          <p:nvPr>
            <p:ph type="subTitle" idx="1"/>
          </p:nvPr>
        </p:nvSpPr>
        <p:spPr>
          <a:xfrm>
            <a:off x="1981200" y="1828800"/>
            <a:ext cx="6705600" cy="2829493"/>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Having </a:t>
            </a:r>
            <a:r>
              <a:rPr lang="en-US" sz="2400" dirty="0" smtClean="0">
                <a:solidFill>
                  <a:schemeClr val="tx1"/>
                </a:solidFill>
              </a:rPr>
              <a:t>a </a:t>
            </a:r>
            <a:r>
              <a:rPr lang="en-US" sz="2400" dirty="0">
                <a:solidFill>
                  <a:schemeClr val="tx1"/>
                </a:solidFill>
              </a:rPr>
              <a:t>view of life as both positive and </a:t>
            </a:r>
            <a:r>
              <a:rPr lang="en-US" sz="2400" dirty="0" smtClean="0">
                <a:solidFill>
                  <a:schemeClr val="tx1"/>
                </a:solidFill>
              </a:rPr>
              <a:t>meaningful</a:t>
            </a:r>
            <a:endParaRPr lang="en-US" sz="2400" dirty="0">
              <a:solidFill>
                <a:schemeClr val="tx1"/>
              </a:solidFill>
            </a:endParaRPr>
          </a:p>
          <a:p>
            <a:pPr marL="342900" indent="-342900" algn="l">
              <a:buFont typeface="Arial" pitchFamily="34" charset="0"/>
              <a:buChar char="•"/>
            </a:pPr>
            <a:r>
              <a:rPr lang="en-US" sz="2400" dirty="0">
                <a:solidFill>
                  <a:schemeClr val="tx1"/>
                </a:solidFill>
              </a:rPr>
              <a:t>Possessing positive </a:t>
            </a:r>
            <a:r>
              <a:rPr lang="en-US" sz="2400" dirty="0" smtClean="0">
                <a:solidFill>
                  <a:schemeClr val="tx1"/>
                </a:solidFill>
              </a:rPr>
              <a:t>self-esteem</a:t>
            </a:r>
            <a:endParaRPr lang="en-US" sz="2400" dirty="0">
              <a:solidFill>
                <a:schemeClr val="tx1"/>
              </a:solidFill>
            </a:endParaRPr>
          </a:p>
          <a:p>
            <a:pPr marL="342900" indent="-342900" algn="l">
              <a:buFont typeface="Arial" pitchFamily="34" charset="0"/>
              <a:buChar char="•"/>
            </a:pPr>
            <a:r>
              <a:rPr lang="en-US" sz="2400" dirty="0">
                <a:solidFill>
                  <a:schemeClr val="tx1"/>
                </a:solidFill>
              </a:rPr>
              <a:t>Comprehending, appreciating, </a:t>
            </a:r>
            <a:r>
              <a:rPr lang="en-US" sz="2400" dirty="0" smtClean="0">
                <a:solidFill>
                  <a:schemeClr val="tx1"/>
                </a:solidFill>
              </a:rPr>
              <a:t>and </a:t>
            </a:r>
            <a:r>
              <a:rPr lang="en-US" sz="2400" dirty="0">
                <a:solidFill>
                  <a:schemeClr val="tx1"/>
                </a:solidFill>
              </a:rPr>
              <a:t>producing </a:t>
            </a:r>
            <a:r>
              <a:rPr lang="en-US" sz="2400" dirty="0" smtClean="0">
                <a:solidFill>
                  <a:schemeClr val="tx1"/>
                </a:solidFill>
              </a:rPr>
              <a:t>humor</a:t>
            </a:r>
            <a:endParaRPr lang="en-US" sz="2400" dirty="0">
              <a:solidFill>
                <a:schemeClr val="tx1"/>
              </a:solidFill>
            </a:endParaRPr>
          </a:p>
          <a:p>
            <a:pPr marL="342900" indent="-342900" algn="l">
              <a:buFont typeface="Arial" pitchFamily="34" charset="0"/>
              <a:buChar char="•"/>
            </a:pPr>
            <a:r>
              <a:rPr lang="en-US" sz="2400" dirty="0" smtClean="0"/>
              <a:t>Being w</a:t>
            </a:r>
            <a:r>
              <a:rPr lang="en-US" sz="2400" dirty="0" smtClean="0">
                <a:solidFill>
                  <a:schemeClr val="tx1"/>
                </a:solidFill>
              </a:rPr>
              <a:t>illing </a:t>
            </a:r>
            <a:r>
              <a:rPr lang="en-US" sz="2400" dirty="0">
                <a:solidFill>
                  <a:schemeClr val="tx1"/>
                </a:solidFill>
              </a:rPr>
              <a:t>to risk and accept </a:t>
            </a:r>
            <a:r>
              <a:rPr lang="en-US" sz="2400" dirty="0" smtClean="0">
                <a:solidFill>
                  <a:schemeClr val="tx1"/>
                </a:solidFill>
              </a:rPr>
              <a:t>responsibility</a:t>
            </a:r>
            <a:endParaRPr lang="en-US" sz="2400" dirty="0">
              <a:solidFill>
                <a:schemeClr val="tx1"/>
              </a:solidFill>
            </a:endParaRPr>
          </a:p>
          <a:p>
            <a:pPr marL="342900" indent="-342900" algn="l">
              <a:buFont typeface="Arial" pitchFamily="34" charset="0"/>
              <a:buChar char="•"/>
            </a:pPr>
            <a:r>
              <a:rPr lang="en-US" sz="2400" dirty="0">
                <a:solidFill>
                  <a:schemeClr val="tx1"/>
                </a:solidFill>
              </a:rPr>
              <a:t>Being </a:t>
            </a:r>
            <a:r>
              <a:rPr lang="en-US" sz="2400" dirty="0" smtClean="0">
                <a:solidFill>
                  <a:schemeClr val="tx1"/>
                </a:solidFill>
              </a:rPr>
              <a:t>adaptable</a:t>
            </a: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59A63168-64D7-4F5B-8C33-63A5941603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522590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Prevention</a:t>
            </a:r>
          </a:p>
        </p:txBody>
      </p:sp>
      <p:sp>
        <p:nvSpPr>
          <p:cNvPr id="5" name="Subtitle 4"/>
          <p:cNvSpPr txBox="1">
            <a:spLocks noGrp="1"/>
          </p:cNvSpPr>
          <p:nvPr>
            <p:ph type="subTitle" idx="1"/>
          </p:nvPr>
        </p:nvSpPr>
        <p:spPr>
          <a:xfrm>
            <a:off x="1981200" y="1828800"/>
            <a:ext cx="6705600" cy="3095206"/>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Two basic criteria underlie the development of effective prevention programs for at-risk youth: The causal factors that lead to at-riskness can be enumerated, and the population of young people who are affected by these factors can be identified.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The theory behind prevention is </a:t>
            </a:r>
            <a:r>
              <a:rPr lang="en-US" sz="2400" dirty="0" smtClean="0">
                <a:solidFill>
                  <a:schemeClr val="tx1"/>
                </a:solidFill>
              </a:rPr>
              <a:t>simply to stop </a:t>
            </a:r>
            <a:r>
              <a:rPr lang="en-US" sz="2400" dirty="0">
                <a:solidFill>
                  <a:schemeClr val="tx1"/>
                </a:solidFill>
              </a:rPr>
              <a:t>certain behaviors from developing</a:t>
            </a:r>
            <a:r>
              <a:rPr lang="en-US" sz="2400" dirty="0" smtClean="0">
                <a:solidFill>
                  <a:schemeClr val="tx1"/>
                </a:solidFill>
              </a:rPr>
              <a:t>.</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DCF2C2B-2F1F-4D74-85FF-83F782AB18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024930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Prevention</a:t>
            </a:r>
          </a:p>
        </p:txBody>
      </p:sp>
      <p:sp>
        <p:nvSpPr>
          <p:cNvPr id="5" name="Subtitle 4"/>
          <p:cNvSpPr txBox="1">
            <a:spLocks noGrp="1"/>
          </p:cNvSpPr>
          <p:nvPr>
            <p:ph type="subTitle" idx="1"/>
          </p:nvPr>
        </p:nvSpPr>
        <p:spPr>
          <a:xfrm>
            <a:off x="1981200" y="1828800"/>
            <a:ext cx="6705600" cy="2603790"/>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All young people have the potential for at-riskness.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Prevention programs can be developed to keep the identified population from achieving its at-risk potential. </a:t>
            </a:r>
          </a:p>
          <a:p>
            <a:pPr marL="342900" indent="-342900" algn="l">
              <a:buFont typeface="Arial" pitchFamily="34" charset="0"/>
              <a:buChar char="•"/>
            </a:pP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29DBBE86-F74B-4090-B1E2-63D47A3466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98248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Definition</a:t>
            </a:r>
          </a:p>
        </p:txBody>
      </p:sp>
      <p:sp>
        <p:nvSpPr>
          <p:cNvPr id="3" name="Subtitle 2"/>
          <p:cNvSpPr>
            <a:spLocks noGrp="1"/>
          </p:cNvSpPr>
          <p:nvPr>
            <p:ph type="subTitle" idx="1"/>
          </p:nvPr>
        </p:nvSpPr>
        <p:spPr>
          <a:xfrm>
            <a:off x="2057400" y="1828800"/>
            <a:ext cx="6934200" cy="3886200"/>
          </a:xfrm>
        </p:spPr>
        <p:txBody>
          <a:bodyPr>
            <a:normAutofit/>
          </a:bodyPr>
          <a:lstStyle/>
          <a:p>
            <a:pPr marL="342900" indent="-342900" algn="l">
              <a:buFont typeface="Arial" pitchFamily="34" charset="0"/>
              <a:buChar char="•"/>
            </a:pPr>
            <a:r>
              <a:rPr lang="en-US" sz="2400" dirty="0">
                <a:solidFill>
                  <a:schemeClr val="tx1"/>
                </a:solidFill>
              </a:rPr>
              <a:t>Simple answers and agreed-on definitions do not currently exist.</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A review of the known definitions reveals not only a lack of clarity and consensus but also that the term is explained most often from an educational perspective and indicates individuals at risk </a:t>
            </a:r>
            <a:r>
              <a:rPr lang="en-US" sz="2400" dirty="0" smtClean="0">
                <a:solidFill>
                  <a:schemeClr val="tx1"/>
                </a:solidFill>
              </a:rPr>
              <a:t>for dropping </a:t>
            </a:r>
            <a:r>
              <a:rPr lang="en-US" sz="2400" dirty="0">
                <a:solidFill>
                  <a:schemeClr val="tx1"/>
                </a:solidFill>
              </a:rPr>
              <a:t>out of the educational system. </a:t>
            </a:r>
          </a:p>
          <a:p>
            <a:pPr algn="l"/>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BA270A50-8146-48DB-B711-C43F15537D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2868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Prevention</a:t>
            </a:r>
          </a:p>
        </p:txBody>
      </p:sp>
      <p:sp>
        <p:nvSpPr>
          <p:cNvPr id="5" name="Subtitle 4"/>
          <p:cNvSpPr txBox="1">
            <a:spLocks noGrp="1"/>
          </p:cNvSpPr>
          <p:nvPr>
            <p:ph type="subTitle" idx="1"/>
          </p:nvPr>
        </p:nvSpPr>
        <p:spPr>
          <a:xfrm>
            <a:off x="1981200" y="1828800"/>
            <a:ext cx="6705600" cy="3862596"/>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Effective prevention programs directed at at-risk youth are generally viewed as multidisciplinary and are developed based on the knowledge and expertise of several publics.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A multidisciplinary approach </a:t>
            </a:r>
            <a:r>
              <a:rPr lang="en-US" sz="2400" dirty="0" smtClean="0"/>
              <a:t>en</a:t>
            </a:r>
            <a:r>
              <a:rPr lang="en-US" sz="2400" dirty="0" smtClean="0">
                <a:solidFill>
                  <a:schemeClr val="tx1"/>
                </a:solidFill>
              </a:rPr>
              <a:t>sures </a:t>
            </a:r>
            <a:r>
              <a:rPr lang="en-US" sz="2400" dirty="0">
                <a:solidFill>
                  <a:schemeClr val="tx1"/>
                </a:solidFill>
              </a:rPr>
              <a:t>the widest range of expertise, </a:t>
            </a:r>
            <a:r>
              <a:rPr lang="en-US" sz="2400" dirty="0" smtClean="0">
                <a:solidFill>
                  <a:schemeClr val="tx1"/>
                </a:solidFill>
              </a:rPr>
              <a:t>the involvement </a:t>
            </a:r>
            <a:r>
              <a:rPr lang="en-US" sz="2400" dirty="0">
                <a:solidFill>
                  <a:schemeClr val="tx1"/>
                </a:solidFill>
              </a:rPr>
              <a:t>of those most likely to be affected by the program, and a commitment from the community </a:t>
            </a:r>
            <a:r>
              <a:rPr lang="en-US" sz="2400" dirty="0" smtClean="0">
                <a:solidFill>
                  <a:schemeClr val="tx1"/>
                </a:solidFill>
              </a:rPr>
              <a:t>to making </a:t>
            </a:r>
            <a:r>
              <a:rPr lang="en-US" sz="2400" dirty="0">
                <a:solidFill>
                  <a:schemeClr val="tx1"/>
                </a:solidFill>
              </a:rPr>
              <a:t>the program work.</a:t>
            </a:r>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FB42037D-9EBB-4126-982A-8C6F7CC1A4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7658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Prevention</a:t>
            </a:r>
          </a:p>
        </p:txBody>
      </p:sp>
      <p:sp>
        <p:nvSpPr>
          <p:cNvPr id="5" name="Subtitle 4"/>
          <p:cNvSpPr txBox="1">
            <a:spLocks noGrp="1"/>
          </p:cNvSpPr>
          <p:nvPr>
            <p:ph type="subTitle" idx="1"/>
          </p:nvPr>
        </p:nvSpPr>
        <p:spPr>
          <a:xfrm>
            <a:off x="1981200" y="1828800"/>
            <a:ext cx="6705600" cy="2189317"/>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One of the key factors in </a:t>
            </a:r>
            <a:r>
              <a:rPr lang="en-US" sz="2400" dirty="0" smtClean="0">
                <a:solidFill>
                  <a:schemeClr val="tx1"/>
                </a:solidFill>
              </a:rPr>
              <a:t>the development of prevention programs </a:t>
            </a:r>
            <a:r>
              <a:rPr lang="en-US" sz="2400" dirty="0">
                <a:solidFill>
                  <a:schemeClr val="tx1"/>
                </a:solidFill>
              </a:rPr>
              <a:t>is individualizing the programs to better meet the unique needs of the targeted population, the school, and the community. </a:t>
            </a: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E51F668-93DA-4A56-80CC-72F82EC4DB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902271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Crisis Management</a:t>
            </a:r>
          </a:p>
        </p:txBody>
      </p:sp>
      <p:sp>
        <p:nvSpPr>
          <p:cNvPr id="5" name="Subtitle 4"/>
          <p:cNvSpPr txBox="1">
            <a:spLocks noGrp="1"/>
          </p:cNvSpPr>
          <p:nvPr>
            <p:ph type="subTitle" idx="1"/>
          </p:nvPr>
        </p:nvSpPr>
        <p:spPr>
          <a:xfrm>
            <a:off x="1981200" y="1828800"/>
            <a:ext cx="6705600" cy="2854115"/>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Whereas prevention programs have as one of their basic goals reducing the at-risk potential </a:t>
            </a:r>
            <a:r>
              <a:rPr lang="en-US" sz="2400" dirty="0" smtClean="0">
                <a:solidFill>
                  <a:schemeClr val="tx1"/>
                </a:solidFill>
              </a:rPr>
              <a:t>of youth</a:t>
            </a:r>
            <a:r>
              <a:rPr lang="en-US" sz="2400" dirty="0">
                <a:solidFill>
                  <a:schemeClr val="tx1"/>
                </a:solidFill>
              </a:rPr>
              <a:t>, </a:t>
            </a:r>
            <a:r>
              <a:rPr lang="en-US" sz="2400" dirty="0" smtClean="0">
                <a:solidFill>
                  <a:schemeClr val="tx1"/>
                </a:solidFill>
              </a:rPr>
              <a:t>crisis management programs </a:t>
            </a:r>
            <a:r>
              <a:rPr lang="en-US" sz="2400" dirty="0">
                <a:solidFill>
                  <a:schemeClr val="tx1"/>
                </a:solidFill>
              </a:rPr>
              <a:t>have as their basic </a:t>
            </a:r>
            <a:r>
              <a:rPr lang="en-US" sz="2400" dirty="0" smtClean="0">
                <a:solidFill>
                  <a:schemeClr val="tx1"/>
                </a:solidFill>
              </a:rPr>
              <a:t>goals </a:t>
            </a:r>
            <a:r>
              <a:rPr lang="en-US" sz="2400" dirty="0">
                <a:solidFill>
                  <a:schemeClr val="tx1"/>
                </a:solidFill>
              </a:rPr>
              <a:t>eliminating existing </a:t>
            </a:r>
            <a:r>
              <a:rPr lang="en-US" sz="2400" dirty="0" smtClean="0">
                <a:solidFill>
                  <a:schemeClr val="tx1"/>
                </a:solidFill>
              </a:rPr>
              <a:t>at-risk </a:t>
            </a:r>
            <a:r>
              <a:rPr lang="en-US" sz="2400" dirty="0" smtClean="0">
                <a:solidFill>
                  <a:schemeClr val="tx1"/>
                </a:solidFill>
              </a:rPr>
              <a:t>behaviors </a:t>
            </a:r>
            <a:r>
              <a:rPr lang="en-US" sz="2400" dirty="0">
                <a:solidFill>
                  <a:schemeClr val="tx1"/>
                </a:solidFill>
              </a:rPr>
              <a:t>and providing new behaviors, coping skills, and knowledge that will keep the </a:t>
            </a:r>
            <a:r>
              <a:rPr lang="en-US" sz="2400" dirty="0" smtClean="0">
                <a:solidFill>
                  <a:schemeClr val="tx1"/>
                </a:solidFill>
              </a:rPr>
              <a:t>at-risk </a:t>
            </a:r>
            <a:r>
              <a:rPr lang="en-US" sz="2400" dirty="0">
                <a:solidFill>
                  <a:schemeClr val="tx1"/>
                </a:solidFill>
              </a:rPr>
              <a:t>behaviors from reoccurring.</a:t>
            </a:r>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CA643163-E1D1-41E5-A37F-270DD556AB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851263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Crisis Management</a:t>
            </a:r>
          </a:p>
        </p:txBody>
      </p:sp>
      <p:sp>
        <p:nvSpPr>
          <p:cNvPr id="5" name="Subtitle 4"/>
          <p:cNvSpPr txBox="1">
            <a:spLocks noGrp="1"/>
          </p:cNvSpPr>
          <p:nvPr>
            <p:ph type="subTitle" idx="1"/>
          </p:nvPr>
        </p:nvSpPr>
        <p:spPr>
          <a:xfrm>
            <a:off x="1981200" y="1828800"/>
            <a:ext cx="6705600" cy="2837700"/>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There are three levels of prevention: </a:t>
            </a:r>
            <a:r>
              <a:rPr lang="en-US" sz="2400" dirty="0" smtClean="0">
                <a:solidFill>
                  <a:schemeClr val="tx1"/>
                </a:solidFill>
              </a:rPr>
              <a:t>primary</a:t>
            </a:r>
            <a:r>
              <a:rPr lang="en-US" sz="2400" dirty="0">
                <a:solidFill>
                  <a:schemeClr val="tx1"/>
                </a:solidFill>
              </a:rPr>
              <a:t>, secondary, and tertiary.</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smtClean="0">
                <a:solidFill>
                  <a:schemeClr val="tx1"/>
                </a:solidFill>
              </a:rPr>
              <a:t>In primary prevention we </a:t>
            </a:r>
            <a:r>
              <a:rPr lang="en-US" sz="2400" dirty="0">
                <a:solidFill>
                  <a:schemeClr val="tx1"/>
                </a:solidFill>
              </a:rPr>
              <a:t>attempt to stop something before it </a:t>
            </a:r>
            <a:r>
              <a:rPr lang="en-US" sz="2400" dirty="0" smtClean="0">
                <a:solidFill>
                  <a:schemeClr val="tx1"/>
                </a:solidFill>
              </a:rPr>
              <a:t>begins, </a:t>
            </a:r>
            <a:r>
              <a:rPr lang="en-US" sz="2400" dirty="0">
                <a:solidFill>
                  <a:schemeClr val="tx1"/>
                </a:solidFill>
              </a:rPr>
              <a:t>and </a:t>
            </a:r>
            <a:r>
              <a:rPr lang="en-US" sz="2400" dirty="0"/>
              <a:t>in secondary and tertiary prevention we </a:t>
            </a:r>
            <a:r>
              <a:rPr lang="en-US" sz="2400" dirty="0">
                <a:solidFill>
                  <a:schemeClr val="tx1"/>
                </a:solidFill>
              </a:rPr>
              <a:t>attempt to stop something from </a:t>
            </a:r>
            <a:r>
              <a:rPr lang="en-US" sz="2400" dirty="0" smtClean="0">
                <a:solidFill>
                  <a:schemeClr val="tx1"/>
                </a:solidFill>
              </a:rPr>
              <a:t>continuing. </a:t>
            </a:r>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A375B7EF-6370-48DE-A761-D2DBCE4488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571985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Crisis Management</a:t>
            </a:r>
          </a:p>
        </p:txBody>
      </p:sp>
      <p:sp>
        <p:nvSpPr>
          <p:cNvPr id="5" name="Subtitle 4"/>
          <p:cNvSpPr txBox="1">
            <a:spLocks noGrp="1"/>
          </p:cNvSpPr>
          <p:nvPr>
            <p:ph type="subTitle" idx="1"/>
          </p:nvPr>
        </p:nvSpPr>
        <p:spPr>
          <a:xfrm>
            <a:off x="1981200" y="1828800"/>
            <a:ext cx="6705600" cy="2735108"/>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Primary prevention programs tend to deal with healthy individuals or those with the potential for </a:t>
            </a:r>
            <a:r>
              <a:rPr lang="en-US" sz="2400" dirty="0" smtClean="0">
                <a:solidFill>
                  <a:schemeClr val="tx1"/>
                </a:solidFill>
              </a:rPr>
              <a:t>at-risk </a:t>
            </a:r>
            <a:r>
              <a:rPr lang="en-US" sz="2400" dirty="0">
                <a:solidFill>
                  <a:schemeClr val="tx1"/>
                </a:solidFill>
              </a:rPr>
              <a:t>behaviors, whereas secondary and tertiary prevention programs tend to deal with individuals who have moved from healthy lifestyles to unhealthy lifestyles. </a:t>
            </a:r>
          </a:p>
          <a:p>
            <a:pPr algn="l"/>
            <a:endParaRPr lang="en-US" sz="800"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0D6BFE98-1D1A-44B6-A3B9-87609E0CEC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125918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Crisis Management</a:t>
            </a:r>
          </a:p>
        </p:txBody>
      </p:sp>
      <p:sp>
        <p:nvSpPr>
          <p:cNvPr id="5" name="Subtitle 4"/>
          <p:cNvSpPr txBox="1">
            <a:spLocks noGrp="1"/>
          </p:cNvSpPr>
          <p:nvPr>
            <p:ph type="subTitle" idx="1"/>
          </p:nvPr>
        </p:nvSpPr>
        <p:spPr>
          <a:xfrm>
            <a:off x="1981200" y="1828800"/>
            <a:ext cx="6705600" cy="4483279"/>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Secondary and tertiary prevention often occur in a structured setting, such as a treatment center, mental health clinic, or school counseling office. </a:t>
            </a:r>
          </a:p>
          <a:p>
            <a:pPr marL="342900" indent="-342900" algn="l">
              <a:buFont typeface="Arial" pitchFamily="34" charset="0"/>
              <a:buChar char="•"/>
            </a:pPr>
            <a:endParaRPr lang="en-US" sz="800" b="1" dirty="0">
              <a:solidFill>
                <a:schemeClr val="tx1"/>
              </a:solidFill>
            </a:endParaRPr>
          </a:p>
          <a:p>
            <a:pPr marL="342900" indent="-342900" algn="l">
              <a:buFont typeface="Arial" pitchFamily="34" charset="0"/>
              <a:buChar char="•"/>
            </a:pPr>
            <a:r>
              <a:rPr lang="en-US" sz="2400" dirty="0">
                <a:solidFill>
                  <a:schemeClr val="tx1"/>
                </a:solidFill>
              </a:rPr>
              <a:t>In these settings, </a:t>
            </a:r>
            <a:r>
              <a:rPr lang="en-US" sz="2400" dirty="0" smtClean="0">
                <a:solidFill>
                  <a:schemeClr val="tx1"/>
                </a:solidFill>
              </a:rPr>
              <a:t>counseling or therapy </a:t>
            </a:r>
            <a:r>
              <a:rPr lang="en-US" sz="2400" dirty="0">
                <a:solidFill>
                  <a:schemeClr val="tx1"/>
                </a:solidFill>
              </a:rPr>
              <a:t>is provided to address specific problem behaviors. </a:t>
            </a:r>
          </a:p>
          <a:p>
            <a:pPr marL="342900" indent="-342900" algn="l">
              <a:buFont typeface="Arial" pitchFamily="34" charset="0"/>
              <a:buChar char="•"/>
            </a:pPr>
            <a:endParaRPr lang="en-US" sz="800" b="1" dirty="0">
              <a:solidFill>
                <a:schemeClr val="tx1"/>
              </a:solidFill>
            </a:endParaRPr>
          </a:p>
          <a:p>
            <a:pPr marL="342900" indent="-342900" algn="l">
              <a:buFont typeface="Arial" pitchFamily="34" charset="0"/>
              <a:buChar char="•"/>
            </a:pPr>
            <a:r>
              <a:rPr lang="en-US" sz="2400" dirty="0">
                <a:solidFill>
                  <a:schemeClr val="tx1"/>
                </a:solidFill>
              </a:rPr>
              <a:t>A final difference is that primary prevention programs tend to be group or population based, whereas secondary and tertiary prevention programs focus more on the individual and his or her place in the larger group. </a:t>
            </a:r>
            <a:endParaRPr lang="en-US" sz="2400" b="1" dirty="0">
              <a:solidFill>
                <a:schemeClr val="tx1"/>
              </a:solidFill>
            </a:endParaRP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4176A217-86D6-4FFD-999B-0AEC3A9D13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9340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Definition</a:t>
            </a:r>
          </a:p>
        </p:txBody>
      </p:sp>
      <p:sp>
        <p:nvSpPr>
          <p:cNvPr id="3" name="Subtitle 2"/>
          <p:cNvSpPr>
            <a:spLocks noGrp="1"/>
          </p:cNvSpPr>
          <p:nvPr>
            <p:ph type="subTitle" idx="1"/>
          </p:nvPr>
        </p:nvSpPr>
        <p:spPr>
          <a:xfrm>
            <a:off x="2057400" y="1828800"/>
            <a:ext cx="6934200" cy="3886200"/>
          </a:xfrm>
        </p:spPr>
        <p:txBody>
          <a:bodyPr>
            <a:normAutofit/>
          </a:bodyPr>
          <a:lstStyle/>
          <a:p>
            <a:pPr marL="342900" indent="-342900" algn="l">
              <a:buFont typeface="Arial" pitchFamily="34" charset="0"/>
              <a:buChar char="•"/>
            </a:pPr>
            <a:r>
              <a:rPr lang="en-US" sz="2400" dirty="0">
                <a:solidFill>
                  <a:schemeClr val="tx1"/>
                </a:solidFill>
              </a:rPr>
              <a:t>Underlying much of the confusion surrounding at-risk youth is the amount of emphasis placed on either cause or effect (behavior) or both. Whichever position is selected often determines both </a:t>
            </a:r>
            <a:r>
              <a:rPr lang="en-US" sz="2400" dirty="0" smtClean="0">
                <a:solidFill>
                  <a:schemeClr val="tx1"/>
                </a:solidFill>
              </a:rPr>
              <a:t>the definition </a:t>
            </a:r>
            <a:r>
              <a:rPr lang="en-US" sz="2400" dirty="0">
                <a:solidFill>
                  <a:schemeClr val="tx1"/>
                </a:solidFill>
              </a:rPr>
              <a:t>and strategies to operate within that definition. </a:t>
            </a:r>
          </a:p>
          <a:p>
            <a:pPr algn="l"/>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FCA3F1B1-B3CD-4642-ABE0-FF2661F211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44810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Definition</a:t>
            </a:r>
          </a:p>
        </p:txBody>
      </p:sp>
      <p:sp>
        <p:nvSpPr>
          <p:cNvPr id="3" name="Subtitle 2"/>
          <p:cNvSpPr>
            <a:spLocks noGrp="1"/>
          </p:cNvSpPr>
          <p:nvPr>
            <p:ph type="subTitle" idx="1"/>
          </p:nvPr>
        </p:nvSpPr>
        <p:spPr>
          <a:xfrm>
            <a:off x="2057400" y="1828800"/>
            <a:ext cx="6934200" cy="3886200"/>
          </a:xfrm>
        </p:spPr>
        <p:txBody>
          <a:bodyPr>
            <a:normAutofit/>
          </a:bodyPr>
          <a:lstStyle/>
          <a:p>
            <a:pPr marL="342900" indent="-342900" algn="l">
              <a:buFont typeface="Arial" pitchFamily="34" charset="0"/>
              <a:buChar char="•"/>
            </a:pPr>
            <a:r>
              <a:rPr lang="en-US" sz="2400" dirty="0">
                <a:solidFill>
                  <a:schemeClr val="tx1"/>
                </a:solidFill>
              </a:rPr>
              <a:t>In this book, the term </a:t>
            </a:r>
            <a:r>
              <a:rPr lang="en-US" sz="2400" i="1" dirty="0">
                <a:solidFill>
                  <a:schemeClr val="tx1"/>
                </a:solidFill>
              </a:rPr>
              <a:t>at risk</a:t>
            </a:r>
            <a:r>
              <a:rPr lang="en-US" sz="2400" dirty="0">
                <a:solidFill>
                  <a:schemeClr val="tx1"/>
                </a:solidFill>
              </a:rPr>
              <a:t> encompasses a set of causal/effect (behavioral) dynamics that have the potential to place the individual in danger of a negative future event. This definition not only considers the effect (behavior) that may lead to a negative future </a:t>
            </a:r>
            <a:r>
              <a:rPr lang="en-US" sz="2400" dirty="0" smtClean="0">
                <a:solidFill>
                  <a:schemeClr val="tx1"/>
                </a:solidFill>
              </a:rPr>
              <a:t>event </a:t>
            </a:r>
            <a:r>
              <a:rPr lang="en-US" sz="2400" dirty="0">
                <a:solidFill>
                  <a:schemeClr val="tx1"/>
                </a:solidFill>
              </a:rPr>
              <a:t>but also attempts to trace the causal factors that led to the development of the effect (behavior). </a:t>
            </a:r>
          </a:p>
          <a:p>
            <a:pPr algn="l"/>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EF1B2215-E7BD-45A4-812F-31A4F277FE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39812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The Population</a:t>
            </a:r>
          </a:p>
        </p:txBody>
      </p:sp>
      <p:sp>
        <p:nvSpPr>
          <p:cNvPr id="3" name="Subtitle 2"/>
          <p:cNvSpPr>
            <a:spLocks noGrp="1"/>
          </p:cNvSpPr>
          <p:nvPr>
            <p:ph type="subTitle" idx="1"/>
          </p:nvPr>
        </p:nvSpPr>
        <p:spPr>
          <a:xfrm>
            <a:off x="2057400" y="1828800"/>
            <a:ext cx="6934200" cy="3886200"/>
          </a:xfrm>
        </p:spPr>
        <p:txBody>
          <a:bodyPr>
            <a:normAutofit/>
          </a:bodyPr>
          <a:lstStyle/>
          <a:p>
            <a:pPr marL="342900" indent="-342900" algn="l">
              <a:buFont typeface="Arial" pitchFamily="34" charset="0"/>
              <a:buChar char="•"/>
            </a:pPr>
            <a:r>
              <a:rPr lang="en-US" sz="2400" dirty="0">
                <a:solidFill>
                  <a:schemeClr val="tx1"/>
                </a:solidFill>
              </a:rPr>
              <a:t>The population identified as at risk includes all youth regardless of age.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All young people have the potential </a:t>
            </a:r>
            <a:r>
              <a:rPr lang="en-US" sz="2400" dirty="0" smtClean="0">
                <a:solidFill>
                  <a:schemeClr val="tx1"/>
                </a:solidFill>
              </a:rPr>
              <a:t>to develop </a:t>
            </a:r>
            <a:r>
              <a:rPr lang="en-US" sz="2400" dirty="0" smtClean="0">
                <a:solidFill>
                  <a:schemeClr val="tx1"/>
                </a:solidFill>
              </a:rPr>
              <a:t>at-risk </a:t>
            </a:r>
            <a:r>
              <a:rPr lang="en-US" sz="2400" dirty="0">
                <a:solidFill>
                  <a:schemeClr val="tx1"/>
                </a:solidFill>
              </a:rPr>
              <a:t>behaviors. The key </a:t>
            </a:r>
            <a:r>
              <a:rPr lang="en-US" sz="2400" dirty="0" smtClean="0">
                <a:solidFill>
                  <a:schemeClr val="tx1"/>
                </a:solidFill>
              </a:rPr>
              <a:t>word </a:t>
            </a:r>
            <a:r>
              <a:rPr lang="en-US" sz="2400" dirty="0">
                <a:solidFill>
                  <a:schemeClr val="tx1"/>
                </a:solidFill>
              </a:rPr>
              <a:t>in this statement </a:t>
            </a:r>
            <a:r>
              <a:rPr lang="en-US" sz="2400" dirty="0" smtClean="0">
                <a:solidFill>
                  <a:schemeClr val="tx1"/>
                </a:solidFill>
              </a:rPr>
              <a:t>is </a:t>
            </a:r>
            <a:r>
              <a:rPr lang="en-US" sz="2400" i="1" dirty="0" smtClean="0">
                <a:solidFill>
                  <a:schemeClr val="tx1"/>
                </a:solidFill>
              </a:rPr>
              <a:t>potential.</a:t>
            </a:r>
            <a:r>
              <a:rPr lang="en-US" sz="2400" dirty="0" smtClean="0">
                <a:solidFill>
                  <a:schemeClr val="tx1"/>
                </a:solidFill>
              </a:rPr>
              <a:t> </a:t>
            </a:r>
            <a:r>
              <a:rPr lang="en-US" sz="2400" dirty="0">
                <a:solidFill>
                  <a:schemeClr val="tx1"/>
                </a:solidFill>
              </a:rPr>
              <a:t>All young people may move in and out of at-riskness depending on personal, social, educational, and family dynamics. No one can be excluded.</a:t>
            </a:r>
          </a:p>
          <a:p>
            <a:pPr algn="l"/>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DC094D45-2CF3-415B-8149-198CD2EB36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11941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The Population</a:t>
            </a:r>
          </a:p>
        </p:txBody>
      </p:sp>
      <p:sp>
        <p:nvSpPr>
          <p:cNvPr id="3" name="Subtitle 2"/>
          <p:cNvSpPr>
            <a:spLocks noGrp="1"/>
          </p:cNvSpPr>
          <p:nvPr>
            <p:ph type="subTitle" idx="1"/>
          </p:nvPr>
        </p:nvSpPr>
        <p:spPr>
          <a:xfrm>
            <a:off x="2057400" y="1828800"/>
            <a:ext cx="6934200" cy="3886200"/>
          </a:xfrm>
        </p:spPr>
        <p:txBody>
          <a:bodyPr>
            <a:normAutofit/>
          </a:bodyPr>
          <a:lstStyle/>
          <a:p>
            <a:pPr marL="342900" indent="-342900" algn="l">
              <a:buFont typeface="Arial" pitchFamily="34" charset="0"/>
              <a:buChar char="•"/>
            </a:pPr>
            <a:r>
              <a:rPr lang="en-US" dirty="0">
                <a:solidFill>
                  <a:schemeClr val="tx1"/>
                </a:solidFill>
              </a:rPr>
              <a:t>A factor that may hinder gaining a comprehensive perspective on the population of at-risk youth is the fact that the terms </a:t>
            </a:r>
            <a:r>
              <a:rPr lang="en-US" i="1" dirty="0">
                <a:solidFill>
                  <a:schemeClr val="tx1"/>
                </a:solidFill>
              </a:rPr>
              <a:t>at-risk youth </a:t>
            </a:r>
            <a:r>
              <a:rPr lang="en-US">
                <a:solidFill>
                  <a:schemeClr val="tx1"/>
                </a:solidFill>
              </a:rPr>
              <a:t>and </a:t>
            </a:r>
            <a:r>
              <a:rPr lang="en-US" i="1" smtClean="0">
                <a:solidFill>
                  <a:schemeClr val="tx1"/>
                </a:solidFill>
              </a:rPr>
              <a:t>adolescent</a:t>
            </a:r>
            <a:r>
              <a:rPr lang="en-US" smtClean="0">
                <a:solidFill>
                  <a:schemeClr val="tx1"/>
                </a:solidFill>
              </a:rPr>
              <a:t> </a:t>
            </a:r>
            <a:r>
              <a:rPr lang="en-US" dirty="0">
                <a:solidFill>
                  <a:schemeClr val="tx1"/>
                </a:solidFill>
              </a:rPr>
              <a:t>are used somewhat interchangeably. It seems that to be at risk is to be between the ages of 13 and 18. </a:t>
            </a:r>
          </a:p>
          <a:p>
            <a:pPr marL="342900" indent="-342900" algn="l">
              <a:buFont typeface="Arial" pitchFamily="34" charset="0"/>
              <a:buChar char="•"/>
            </a:pPr>
            <a:endParaRPr lang="en-US" sz="1100" dirty="0">
              <a:solidFill>
                <a:schemeClr val="tx1"/>
              </a:solidFill>
            </a:endParaRPr>
          </a:p>
          <a:p>
            <a:pPr marL="342900" indent="-342900" algn="l">
              <a:buFont typeface="Arial" pitchFamily="34" charset="0"/>
              <a:buChar char="•"/>
            </a:pPr>
            <a:r>
              <a:rPr lang="en-US" dirty="0">
                <a:solidFill>
                  <a:schemeClr val="tx1"/>
                </a:solidFill>
              </a:rPr>
              <a:t>Such parameters are understandable when we realize that most of the behaviors that are used to describe at-risk youth </a:t>
            </a:r>
            <a:r>
              <a:rPr lang="en-US" dirty="0" smtClean="0">
                <a:solidFill>
                  <a:schemeClr val="tx1"/>
                </a:solidFill>
              </a:rPr>
              <a:t>coincide </a:t>
            </a:r>
            <a:r>
              <a:rPr lang="en-US" dirty="0">
                <a:solidFill>
                  <a:schemeClr val="tx1"/>
                </a:solidFill>
              </a:rPr>
              <a:t>with the turbulent and exploratory developmental period of adolescence. </a:t>
            </a:r>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6718BDCC-6262-4D15-8C01-F588D56D75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132974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The Population</a:t>
            </a:r>
          </a:p>
        </p:txBody>
      </p:sp>
      <p:sp>
        <p:nvSpPr>
          <p:cNvPr id="3" name="Subtitle 2"/>
          <p:cNvSpPr>
            <a:spLocks noGrp="1"/>
          </p:cNvSpPr>
          <p:nvPr>
            <p:ph type="subTitle" idx="1"/>
          </p:nvPr>
        </p:nvSpPr>
        <p:spPr>
          <a:xfrm>
            <a:off x="2057400" y="1828800"/>
            <a:ext cx="6934200" cy="3886200"/>
          </a:xfrm>
        </p:spPr>
        <p:txBody>
          <a:bodyPr>
            <a:normAutofit/>
          </a:bodyPr>
          <a:lstStyle/>
          <a:p>
            <a:pPr marL="342900" indent="-342900" algn="l">
              <a:buFont typeface="Arial" pitchFamily="34" charset="0"/>
              <a:buChar char="•"/>
            </a:pPr>
            <a:r>
              <a:rPr lang="en-US" sz="2400" dirty="0" smtClean="0">
                <a:solidFill>
                  <a:schemeClr val="tx1"/>
                </a:solidFill>
              </a:rPr>
              <a:t>When the </a:t>
            </a:r>
            <a:r>
              <a:rPr lang="en-US" sz="2400" dirty="0">
                <a:solidFill>
                  <a:schemeClr val="tx1"/>
                </a:solidFill>
              </a:rPr>
              <a:t>at-risk population </a:t>
            </a:r>
            <a:r>
              <a:rPr lang="en-US" sz="2400" dirty="0" smtClean="0">
                <a:solidFill>
                  <a:schemeClr val="tx1"/>
                </a:solidFill>
              </a:rPr>
              <a:t>is expanded to </a:t>
            </a:r>
            <a:r>
              <a:rPr lang="en-US" sz="2400" dirty="0">
                <a:solidFill>
                  <a:schemeClr val="tx1"/>
                </a:solidFill>
              </a:rPr>
              <a:t>include all youth, the doors are open to begin </a:t>
            </a:r>
            <a:r>
              <a:rPr lang="en-US" sz="2400" dirty="0" smtClean="0">
                <a:solidFill>
                  <a:schemeClr val="tx1"/>
                </a:solidFill>
              </a:rPr>
              <a:t>working </a:t>
            </a:r>
            <a:r>
              <a:rPr lang="en-US" sz="2400" dirty="0">
                <a:solidFill>
                  <a:schemeClr val="tx1"/>
                </a:solidFill>
              </a:rPr>
              <a:t>with this population at a much earlier age, to identify causal factors in </a:t>
            </a:r>
            <a:r>
              <a:rPr lang="en-US" sz="2400" dirty="0" smtClean="0">
                <a:solidFill>
                  <a:schemeClr val="tx1"/>
                </a:solidFill>
              </a:rPr>
              <a:t>an individual’s </a:t>
            </a:r>
            <a:r>
              <a:rPr lang="en-US" sz="2400" dirty="0">
                <a:solidFill>
                  <a:schemeClr val="tx1"/>
                </a:solidFill>
              </a:rPr>
              <a:t>environment that may either encourage or impede the later development of </a:t>
            </a:r>
            <a:r>
              <a:rPr lang="en-US" sz="2400" dirty="0" smtClean="0">
                <a:solidFill>
                  <a:schemeClr val="tx1"/>
                </a:solidFill>
              </a:rPr>
              <a:t>at-risk </a:t>
            </a:r>
            <a:r>
              <a:rPr lang="en-US" sz="2400" dirty="0">
                <a:solidFill>
                  <a:schemeClr val="tx1"/>
                </a:solidFill>
              </a:rPr>
              <a:t>behaviors, and to develop prevention programs for all youth regardless of age or circumstance. </a:t>
            </a:r>
          </a:p>
          <a:p>
            <a:pPr algn="l"/>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9FA06124-BAD9-4925-9FD2-1EE06CFF44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54825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r>
              <a:rPr lang="en-US" sz="3600" b="1" dirty="0"/>
              <a:t>Behaviors and </a:t>
            </a:r>
            <a:r>
              <a:rPr lang="en-US" sz="3600" b="1" dirty="0" smtClean="0"/>
              <a:t>Causal </a:t>
            </a:r>
            <a:r>
              <a:rPr lang="en-US" sz="3600" b="1" dirty="0"/>
              <a:t>Factors </a:t>
            </a:r>
          </a:p>
        </p:txBody>
      </p:sp>
      <p:sp>
        <p:nvSpPr>
          <p:cNvPr id="3" name="Subtitle 2"/>
          <p:cNvSpPr>
            <a:spLocks noGrp="1"/>
          </p:cNvSpPr>
          <p:nvPr>
            <p:ph type="subTitle" idx="1"/>
          </p:nvPr>
        </p:nvSpPr>
        <p:spPr>
          <a:xfrm>
            <a:off x="2057400" y="1828800"/>
            <a:ext cx="6934200" cy="3886200"/>
          </a:xfrm>
        </p:spPr>
        <p:txBody>
          <a:bodyPr>
            <a:normAutofit/>
          </a:bodyPr>
          <a:lstStyle/>
          <a:p>
            <a:pPr marL="457200" indent="-457200" algn="l">
              <a:buFont typeface="Arial" pitchFamily="34" charset="0"/>
              <a:buChar char="•"/>
            </a:pPr>
            <a:r>
              <a:rPr lang="en-US" sz="2400" dirty="0">
                <a:solidFill>
                  <a:schemeClr val="tx1"/>
                </a:solidFill>
              </a:rPr>
              <a:t>Research dealing with the adolescent developmental period </a:t>
            </a:r>
            <a:r>
              <a:rPr lang="en-US" sz="2400" dirty="0" smtClean="0">
                <a:solidFill>
                  <a:schemeClr val="tx1"/>
                </a:solidFill>
              </a:rPr>
              <a:t>includes </a:t>
            </a:r>
            <a:r>
              <a:rPr lang="en-US" sz="2400" dirty="0">
                <a:solidFill>
                  <a:schemeClr val="tx1"/>
                </a:solidFill>
              </a:rPr>
              <a:t>but is not limited </a:t>
            </a:r>
            <a:r>
              <a:rPr lang="en-US" sz="2400" dirty="0" smtClean="0">
                <a:solidFill>
                  <a:schemeClr val="tx1"/>
                </a:solidFill>
              </a:rPr>
              <a:t>to </a:t>
            </a:r>
            <a:r>
              <a:rPr lang="en-US" sz="2400" dirty="0">
                <a:solidFill>
                  <a:schemeClr val="tx1"/>
                </a:solidFill>
              </a:rPr>
              <a:t>such factors </a:t>
            </a:r>
            <a:r>
              <a:rPr lang="en-US" sz="2400" dirty="0" smtClean="0">
                <a:solidFill>
                  <a:schemeClr val="tx1"/>
                </a:solidFill>
              </a:rPr>
              <a:t>as </a:t>
            </a:r>
            <a:r>
              <a:rPr lang="en-US" sz="2400" dirty="0">
                <a:solidFill>
                  <a:schemeClr val="tx1"/>
                </a:solidFill>
              </a:rPr>
              <a:t>eating disorders, homelessness, sexual behaviors, </a:t>
            </a:r>
            <a:r>
              <a:rPr lang="en-US" sz="2400" dirty="0" smtClean="0">
                <a:solidFill>
                  <a:schemeClr val="tx1"/>
                </a:solidFill>
              </a:rPr>
              <a:t>abuse, </a:t>
            </a:r>
            <a:r>
              <a:rPr lang="en-US" sz="2400" dirty="0">
                <a:solidFill>
                  <a:schemeClr val="tx1"/>
                </a:solidFill>
              </a:rPr>
              <a:t>affective disorders, substance use and </a:t>
            </a:r>
            <a:r>
              <a:rPr lang="en-US" sz="2400" dirty="0" smtClean="0">
                <a:solidFill>
                  <a:schemeClr val="tx1"/>
                </a:solidFill>
              </a:rPr>
              <a:t>abuse, </a:t>
            </a:r>
            <a:r>
              <a:rPr lang="en-US" sz="2400" dirty="0">
                <a:solidFill>
                  <a:schemeClr val="tx1"/>
                </a:solidFill>
              </a:rPr>
              <a:t>pregnancy, </a:t>
            </a:r>
            <a:r>
              <a:rPr lang="en-US" sz="2400" dirty="0" smtClean="0">
                <a:solidFill>
                  <a:schemeClr val="tx1"/>
                </a:solidFill>
              </a:rPr>
              <a:t>suicide </a:t>
            </a:r>
            <a:r>
              <a:rPr lang="en-US" sz="2400" dirty="0">
                <a:solidFill>
                  <a:schemeClr val="tx1"/>
                </a:solidFill>
              </a:rPr>
              <a:t>and </a:t>
            </a:r>
            <a:r>
              <a:rPr lang="en-US" sz="2400" dirty="0" smtClean="0">
                <a:solidFill>
                  <a:schemeClr val="tx1"/>
                </a:solidFill>
              </a:rPr>
              <a:t>suicidal </a:t>
            </a:r>
            <a:r>
              <a:rPr lang="en-US" sz="2400" dirty="0">
                <a:solidFill>
                  <a:schemeClr val="tx1"/>
                </a:solidFill>
              </a:rPr>
              <a:t>ideation, and violence.</a:t>
            </a:r>
          </a:p>
          <a:p>
            <a:pPr algn="l"/>
            <a:endParaRPr lang="en-US" sz="1000" dirty="0">
              <a:solidFill>
                <a:schemeClr val="tx1"/>
              </a:solidFill>
            </a:endParaRPr>
          </a:p>
          <a:p>
            <a:pPr marL="457200" indent="-457200" algn="l">
              <a:buFont typeface="Arial" pitchFamily="34" charset="0"/>
              <a:buChar char="•"/>
            </a:pPr>
            <a:r>
              <a:rPr lang="en-US" sz="2400" dirty="0">
                <a:solidFill>
                  <a:schemeClr val="tx1"/>
                </a:solidFill>
              </a:rPr>
              <a:t>Each of these factors is descriptive of either behaviors or causal factors that can be identified from the perspective of the school, the mental health community, and the home. </a:t>
            </a:r>
            <a:endParaRPr lang="en-US" sz="2400" b="1"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5" name="Picture 4" descr="C:\Users\mhaley\AppData\Local\Microsoft\Windows\Temporary Internet Files\Content.Outlook\ZOU6SXFO\CapuzziYouthatRisk7ePowerpoint Art 4 no type.jpg">
            <a:extLst>
              <a:ext uri="{FF2B5EF4-FFF2-40B4-BE49-F238E27FC236}">
                <a16:creationId xmlns:a16="http://schemas.microsoft.com/office/drawing/2014/main" xmlns="" id="{B446D1F8-5483-43AD-BF3A-B745646DE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291703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772400" cy="1447799"/>
          </a:xfrm>
        </p:spPr>
        <p:txBody>
          <a:bodyPr>
            <a:noAutofit/>
          </a:bodyPr>
          <a:lstStyle/>
          <a:p>
            <a:r>
              <a:rPr lang="en-US" sz="3600" b="1" dirty="0"/>
              <a:t>Behavioral Factors in the School</a:t>
            </a:r>
          </a:p>
        </p:txBody>
      </p:sp>
      <p:sp>
        <p:nvSpPr>
          <p:cNvPr id="5" name="Subtitle 4"/>
          <p:cNvSpPr txBox="1">
            <a:spLocks noGrp="1"/>
          </p:cNvSpPr>
          <p:nvPr>
            <p:ph type="subTitle" idx="1"/>
          </p:nvPr>
        </p:nvSpPr>
        <p:spPr>
          <a:xfrm>
            <a:off x="2057400" y="1828800"/>
            <a:ext cx="2689860" cy="3264483"/>
          </a:xfrm>
          <a:prstGeom prst="rect">
            <a:avLst/>
          </a:prstGeom>
          <a:noFill/>
        </p:spPr>
        <p:txBody>
          <a:bodyPr wrap="square" rtlCol="0">
            <a:spAutoFit/>
          </a:bodyPr>
          <a:lstStyle/>
          <a:p>
            <a:pPr marL="342900" indent="-342900" algn="l">
              <a:buFont typeface="Arial" pitchFamily="34" charset="0"/>
              <a:buChar char="•"/>
            </a:pPr>
            <a:r>
              <a:rPr lang="en-US" sz="2400" dirty="0">
                <a:solidFill>
                  <a:schemeClr val="tx1"/>
                </a:solidFill>
              </a:rPr>
              <a:t>Tardiness</a:t>
            </a:r>
          </a:p>
          <a:p>
            <a:pPr marL="342900" indent="-342900" algn="l">
              <a:buFont typeface="Arial" pitchFamily="34" charset="0"/>
              <a:buChar char="•"/>
            </a:pPr>
            <a:r>
              <a:rPr lang="en-US" sz="2400" dirty="0">
                <a:solidFill>
                  <a:schemeClr val="tx1"/>
                </a:solidFill>
              </a:rPr>
              <a:t>Absenteeism</a:t>
            </a:r>
          </a:p>
          <a:p>
            <a:pPr marL="342900" indent="-342900" algn="l">
              <a:buFont typeface="Arial" pitchFamily="34" charset="0"/>
              <a:buChar char="•"/>
            </a:pPr>
            <a:r>
              <a:rPr lang="en-US" sz="2400" dirty="0">
                <a:solidFill>
                  <a:schemeClr val="tx1"/>
                </a:solidFill>
              </a:rPr>
              <a:t>Poor Grades</a:t>
            </a:r>
          </a:p>
          <a:p>
            <a:pPr marL="342900" indent="-342900" algn="l">
              <a:buFont typeface="Arial" pitchFamily="34" charset="0"/>
              <a:buChar char="•"/>
            </a:pPr>
            <a:r>
              <a:rPr lang="en-US" sz="2400" dirty="0">
                <a:solidFill>
                  <a:schemeClr val="tx1"/>
                </a:solidFill>
              </a:rPr>
              <a:t>Truancy</a:t>
            </a:r>
          </a:p>
          <a:p>
            <a:pPr marL="342900" indent="-342900" algn="l">
              <a:buFont typeface="Arial" pitchFamily="34" charset="0"/>
              <a:buChar char="•"/>
            </a:pPr>
            <a:r>
              <a:rPr lang="en-US" sz="2400" dirty="0">
                <a:solidFill>
                  <a:schemeClr val="tx1"/>
                </a:solidFill>
              </a:rPr>
              <a:t>Low Math and Reading Scores</a:t>
            </a:r>
          </a:p>
          <a:p>
            <a:pPr marL="342900" indent="-342900" algn="l">
              <a:buFont typeface="Arial" pitchFamily="34" charset="0"/>
              <a:buChar char="•"/>
            </a:pPr>
            <a:r>
              <a:rPr lang="en-US" sz="2400" dirty="0">
                <a:solidFill>
                  <a:schemeClr val="tx1"/>
                </a:solidFill>
              </a:rPr>
              <a:t>Failing One </a:t>
            </a:r>
            <a:r>
              <a:rPr lang="en-US" sz="2400" dirty="0" smtClean="0">
                <a:solidFill>
                  <a:schemeClr val="tx1"/>
                </a:solidFill>
              </a:rPr>
              <a:t>or </a:t>
            </a:r>
            <a:r>
              <a:rPr lang="en-US" sz="2400" dirty="0">
                <a:solidFill>
                  <a:schemeClr val="tx1"/>
                </a:solidFill>
              </a:rPr>
              <a:t>More Grades</a:t>
            </a:r>
          </a:p>
        </p:txBody>
      </p:sp>
      <p:sp>
        <p:nvSpPr>
          <p:cNvPr id="6" name="TextBox 5"/>
          <p:cNvSpPr txBox="1"/>
          <p:nvPr/>
        </p:nvSpPr>
        <p:spPr>
          <a:xfrm>
            <a:off x="4648200" y="1828800"/>
            <a:ext cx="4343400" cy="3416320"/>
          </a:xfrm>
          <a:prstGeom prst="rect">
            <a:avLst/>
          </a:prstGeom>
          <a:noFill/>
        </p:spPr>
        <p:txBody>
          <a:bodyPr wrap="square" rtlCol="0">
            <a:spAutoFit/>
          </a:bodyPr>
          <a:lstStyle/>
          <a:p>
            <a:pPr marL="342900" indent="-342900">
              <a:buFont typeface="Arial" pitchFamily="34" charset="0"/>
              <a:buChar char="•"/>
            </a:pPr>
            <a:r>
              <a:rPr lang="en-US" sz="2400" dirty="0"/>
              <a:t>Rebellious Attitudes </a:t>
            </a:r>
            <a:r>
              <a:rPr lang="en-US" sz="2400" dirty="0" smtClean="0"/>
              <a:t>Toward School </a:t>
            </a:r>
            <a:r>
              <a:rPr lang="en-US" sz="2400" dirty="0"/>
              <a:t>Authority</a:t>
            </a:r>
          </a:p>
          <a:p>
            <a:pPr marL="342900" indent="-342900">
              <a:buFont typeface="Arial" pitchFamily="34" charset="0"/>
              <a:buChar char="•"/>
            </a:pPr>
            <a:r>
              <a:rPr lang="en-US" sz="2400" dirty="0"/>
              <a:t>Verbal and Language Deficiency</a:t>
            </a:r>
          </a:p>
          <a:p>
            <a:pPr marL="342900" indent="-342900">
              <a:buFont typeface="Arial" pitchFamily="34" charset="0"/>
              <a:buChar char="•"/>
            </a:pPr>
            <a:r>
              <a:rPr lang="en-US" sz="2400" dirty="0"/>
              <a:t>Inability to Tolerate </a:t>
            </a:r>
            <a:r>
              <a:rPr lang="en-US" sz="2400" dirty="0" smtClean="0"/>
              <a:t>Structured Activities</a:t>
            </a:r>
            <a:endParaRPr lang="en-US" sz="2400" dirty="0"/>
          </a:p>
          <a:p>
            <a:pPr marL="342900" indent="-342900">
              <a:buFont typeface="Arial" pitchFamily="34" charset="0"/>
              <a:buChar char="•"/>
            </a:pPr>
            <a:r>
              <a:rPr lang="en-US" sz="2400" dirty="0"/>
              <a:t>Dropping Out of School</a:t>
            </a:r>
          </a:p>
          <a:p>
            <a:pPr marL="342900" indent="-342900">
              <a:buFont typeface="Arial" pitchFamily="34" charset="0"/>
              <a:buChar char="•"/>
            </a:pPr>
            <a:r>
              <a:rPr lang="en-US" sz="2400" dirty="0"/>
              <a:t>Aggressive Behaviors </a:t>
            </a:r>
            <a:r>
              <a:rPr lang="en-US" sz="2400" dirty="0" smtClean="0"/>
              <a:t>and Violence</a:t>
            </a:r>
            <a:endParaRPr lang="en-US" sz="2400" dirty="0"/>
          </a:p>
        </p:txBody>
      </p:sp>
      <p:pic>
        <p:nvPicPr>
          <p:cNvPr id="7" name="Picture 6" descr="C:\Users\mhaley\AppData\Local\Microsoft\Windows\Temporary Internet Files\Content.Outlook\ZOU6SXFO\CapuzziYouthatRisk7ePowerpoint Art 4 no type.jpg">
            <a:extLst>
              <a:ext uri="{FF2B5EF4-FFF2-40B4-BE49-F238E27FC236}">
                <a16:creationId xmlns:a16="http://schemas.microsoft.com/office/drawing/2014/main" xmlns="" id="{7F2894A8-D1E2-4DE8-A805-78B9700F24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72176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22" ma:contentTypeDescription="Create a new document." ma:contentTypeScope="" ma:versionID="8c85c1b21517186f5ad78aedfc14c013">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8b6b5fce9c5f534cf81cb1035966a413"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85b5d2a-a288-4066-a95d-f6bf45ee3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1d8272f9-5613-4d18-b280-43d09b246a51}" ma:internalName="TaxCatchAll" ma:showField="CatchAllData" ma:web="3a003366-41c5-432c-a99d-441708970b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TaxCatchAll xmlns="3a003366-41c5-432c-a99d-441708970bc7" xsi:nil="true"/>
    <lcf76f155ced4ddcb4097134ff3c332f xmlns="7e8250a3-01b4-4312-bac4-8787c1c572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4CE23A-E055-49C5-AF6A-DBF39CEEF4DE}"/>
</file>

<file path=customXml/itemProps2.xml><?xml version="1.0" encoding="utf-8"?>
<ds:datastoreItem xmlns:ds="http://schemas.openxmlformats.org/officeDocument/2006/customXml" ds:itemID="{C6DD8797-51D0-4372-9012-34C97BAAB06B}"/>
</file>

<file path=customXml/itemProps3.xml><?xml version="1.0" encoding="utf-8"?>
<ds:datastoreItem xmlns:ds="http://schemas.openxmlformats.org/officeDocument/2006/customXml" ds:itemID="{C0CB9EE7-49DA-4B94-AD01-5C6561AF3CB6}"/>
</file>

<file path=docProps/app.xml><?xml version="1.0" encoding="utf-8"?>
<Properties xmlns="http://schemas.openxmlformats.org/officeDocument/2006/extended-properties" xmlns:vt="http://schemas.openxmlformats.org/officeDocument/2006/docPropsVTypes">
  <Template/>
  <TotalTime>675</TotalTime>
  <Words>1314</Words>
  <Application>Microsoft Office PowerPoint</Application>
  <PresentationFormat>On-screen Show (4:3)</PresentationFormat>
  <Paragraphs>132</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Chapter 1: Defining Youth at Risk</vt:lpstr>
      <vt:lpstr>Definition</vt:lpstr>
      <vt:lpstr>Definition</vt:lpstr>
      <vt:lpstr>Definition</vt:lpstr>
      <vt:lpstr>The Population</vt:lpstr>
      <vt:lpstr>The Population</vt:lpstr>
      <vt:lpstr>The Population</vt:lpstr>
      <vt:lpstr>Behaviors and Causal Factors </vt:lpstr>
      <vt:lpstr>Behavioral Factors in the School</vt:lpstr>
      <vt:lpstr>Behavioral Factors in the Home</vt:lpstr>
      <vt:lpstr>Origins of Causal Factors</vt:lpstr>
      <vt:lpstr>Origins of Causal Factors</vt:lpstr>
      <vt:lpstr>Origins of Causal Factors</vt:lpstr>
      <vt:lpstr>Resilience</vt:lpstr>
      <vt:lpstr>Resilience</vt:lpstr>
      <vt:lpstr>Resilience</vt:lpstr>
      <vt:lpstr>Resilience</vt:lpstr>
      <vt:lpstr>Prevention</vt:lpstr>
      <vt:lpstr>Prevention</vt:lpstr>
      <vt:lpstr>Prevention</vt:lpstr>
      <vt:lpstr>Prevention</vt:lpstr>
      <vt:lpstr>Crisis Management</vt:lpstr>
      <vt:lpstr>Crisis Management</vt:lpstr>
      <vt:lpstr>Crisis Management</vt:lpstr>
      <vt:lpstr>Crisis Management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Beth Ciha</cp:lastModifiedBy>
  <cp:revision>33</cp:revision>
  <dcterms:created xsi:type="dcterms:W3CDTF">2013-04-17T18:39:11Z</dcterms:created>
  <dcterms:modified xsi:type="dcterms:W3CDTF">2018-10-15T17:22:32Z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25644300</vt:r8>
  </property>
</Properties>
</file>