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4" r:id="rId2"/>
    <p:sldId id="269" r:id="rId3"/>
    <p:sldId id="274" r:id="rId4"/>
    <p:sldId id="270" r:id="rId5"/>
    <p:sldId id="275" r:id="rId6"/>
    <p:sldId id="276" r:id="rId7"/>
    <p:sldId id="277" r:id="rId8"/>
    <p:sldId id="303" r:id="rId9"/>
    <p:sldId id="279" r:id="rId10"/>
    <p:sldId id="271" r:id="rId11"/>
    <p:sldId id="300" r:id="rId12"/>
    <p:sldId id="282" r:id="rId13"/>
    <p:sldId id="284" r:id="rId14"/>
    <p:sldId id="285" r:id="rId15"/>
    <p:sldId id="286" r:id="rId16"/>
    <p:sldId id="287" r:id="rId17"/>
    <p:sldId id="288" r:id="rId18"/>
    <p:sldId id="299" r:id="rId19"/>
    <p:sldId id="289" r:id="rId20"/>
    <p:sldId id="272" r:id="rId21"/>
    <p:sldId id="290" r:id="rId22"/>
    <p:sldId id="292" r:id="rId23"/>
    <p:sldId id="291" r:id="rId24"/>
    <p:sldId id="293" r:id="rId25"/>
    <p:sldId id="294" r:id="rId26"/>
    <p:sldId id="295" r:id="rId27"/>
    <p:sldId id="296" r:id="rId28"/>
    <p:sldId id="297" r:id="rId29"/>
    <p:sldId id="301"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5"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FC096-D7FB-483C-A9FC-1AEEB1E22532}" type="datetimeFigureOut">
              <a:rPr lang="en-US" smtClean="0"/>
              <a:t>10/22/2018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DB0A9-0096-41BE-8E0D-7EC02E13BD02}" type="slidenum">
              <a:rPr lang="en-US" smtClean="0"/>
              <a:t>‹#›</a:t>
            </a:fld>
            <a:endParaRPr lang="en-US" dirty="0"/>
          </a:p>
        </p:txBody>
      </p:sp>
    </p:spTree>
    <p:extLst>
      <p:ext uri="{BB962C8B-B14F-4D97-AF65-F5344CB8AC3E}">
        <p14:creationId xmlns:p14="http://schemas.microsoft.com/office/powerpoint/2010/main" val="27364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39281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29</a:t>
            </a:fld>
            <a:endParaRPr lang="en-US" dirty="0"/>
          </a:p>
        </p:txBody>
      </p:sp>
    </p:spTree>
    <p:extLst>
      <p:ext uri="{BB962C8B-B14F-4D97-AF65-F5344CB8AC3E}">
        <p14:creationId xmlns:p14="http://schemas.microsoft.com/office/powerpoint/2010/main" val="249722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30</a:t>
            </a:fld>
            <a:endParaRPr lang="en-US" dirty="0"/>
          </a:p>
        </p:txBody>
      </p:sp>
    </p:spTree>
    <p:extLst>
      <p:ext uri="{BB962C8B-B14F-4D97-AF65-F5344CB8AC3E}">
        <p14:creationId xmlns:p14="http://schemas.microsoft.com/office/powerpoint/2010/main" val="156851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36950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291082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86586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23782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2159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31598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12232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1920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76043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8643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5646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3718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54593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DA6D-1C1D-48AB-A778-2E649635232F}" type="datetimeFigureOut">
              <a:rPr lang="en-US" smtClean="0"/>
              <a:t>10/22/2018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3983761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2971800"/>
          </a:xfrm>
        </p:spPr>
        <p:txBody>
          <a:bodyPr>
            <a:noAutofit/>
          </a:bodyPr>
          <a:lstStyle/>
          <a:p>
            <a:r>
              <a:rPr lang="en-US" sz="3600" b="1" dirty="0"/>
              <a:t>Chapter </a:t>
            </a:r>
            <a:r>
              <a:rPr lang="en-US" sz="3600" b="1" dirty="0" smtClean="0"/>
              <a:t>13</a:t>
            </a:r>
            <a:r>
              <a:rPr lang="en-US" sz="3600" b="1" dirty="0"/>
              <a:t/>
            </a:r>
            <a:br>
              <a:rPr lang="en-US" sz="3600" b="1" dirty="0"/>
            </a:br>
            <a:r>
              <a:rPr lang="en-US" sz="3600" b="1" dirty="0"/>
              <a:t/>
            </a:r>
            <a:br>
              <a:rPr lang="en-US" sz="3600" b="1" dirty="0"/>
            </a:br>
            <a:r>
              <a:rPr lang="en-US" sz="3600" b="1" dirty="0"/>
              <a:t>“It Takes a </a:t>
            </a:r>
            <a:r>
              <a:rPr lang="en-US" sz="3600" b="1" dirty="0" smtClean="0"/>
              <a:t>Village”: Advocating </a:t>
            </a:r>
            <a:r>
              <a:rPr lang="en-US" sz="3600" b="1" dirty="0"/>
              <a:t>for Sexual Minority Youth</a:t>
            </a:r>
          </a:p>
        </p:txBody>
      </p:sp>
      <p:sp>
        <p:nvSpPr>
          <p:cNvPr id="3" name="Subtitle 2"/>
          <p:cNvSpPr>
            <a:spLocks noGrp="1"/>
          </p:cNvSpPr>
          <p:nvPr>
            <p:ph type="subTitle" idx="1"/>
          </p:nvPr>
        </p:nvSpPr>
        <p:spPr>
          <a:xfrm>
            <a:off x="3429000" y="3679274"/>
            <a:ext cx="5519358" cy="1447800"/>
          </a:xfrm>
        </p:spPr>
        <p:txBody>
          <a:bodyPr>
            <a:normAutofit/>
          </a:bodyPr>
          <a:lstStyle/>
          <a:p>
            <a:r>
              <a:rPr lang="en-US" dirty="0">
                <a:solidFill>
                  <a:schemeClr val="tx1"/>
                </a:solidFill>
              </a:rPr>
              <a:t>John F. Marszalek III</a:t>
            </a:r>
          </a:p>
          <a:p>
            <a:r>
              <a:rPr lang="en-US" dirty="0" smtClean="0">
                <a:solidFill>
                  <a:schemeClr val="tx1"/>
                </a:solidFill>
              </a:rPr>
              <a:t>Colleen </a:t>
            </a:r>
            <a:r>
              <a:rPr lang="en-US" dirty="0">
                <a:solidFill>
                  <a:schemeClr val="tx1"/>
                </a:solidFill>
              </a:rPr>
              <a:t>R. Logan</a:t>
            </a:r>
          </a:p>
        </p:txBody>
      </p:sp>
      <p:pic>
        <p:nvPicPr>
          <p:cNvPr id="9" name="Picture 8" descr="C:\Users\mhaley\AppData\Local\Microsoft\Windows\Temporary Internet Files\Content.Outlook\ZOU6SXFO\CapuzziYouthatRisk7ePowerpoint Crop 2 with type.jpg">
            <a:extLst>
              <a:ext uri="{FF2B5EF4-FFF2-40B4-BE49-F238E27FC236}">
                <a16:creationId xmlns="" xmlns:a16="http://schemas.microsoft.com/office/drawing/2014/main" id="{0B44ADAA-9827-4937-97B0-27FE384A8B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394539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4419600"/>
          </a:xfrm>
        </p:spPr>
        <p:txBody>
          <a:bodyPr>
            <a:normAutofit/>
          </a:bodyPr>
          <a:lstStyle/>
          <a:p>
            <a:pPr algn="l"/>
            <a:r>
              <a:rPr lang="en-US" sz="2800" b="1" dirty="0">
                <a:solidFill>
                  <a:schemeClr val="tx1"/>
                </a:solidFill>
              </a:rPr>
              <a:t>Individual Approaches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Help youth become accepting of their identity.</a:t>
            </a:r>
          </a:p>
          <a:p>
            <a:pPr algn="l"/>
            <a:endParaRPr lang="en-US" sz="800" dirty="0">
              <a:solidFill>
                <a:schemeClr val="tx1"/>
              </a:solidFill>
            </a:endParaRPr>
          </a:p>
          <a:p>
            <a:pPr marL="800100" lvl="1" indent="-342900" algn="l">
              <a:buFont typeface="Wingdings" pitchFamily="2" charset="2"/>
              <a:buChar char="ü"/>
            </a:pPr>
            <a:r>
              <a:rPr lang="en-US" sz="2400" dirty="0">
                <a:solidFill>
                  <a:schemeClr val="tx1"/>
                </a:solidFill>
              </a:rPr>
              <a:t>Sexual orientation identity involves one’s sexual and emotional attraction to members of the opposite or </a:t>
            </a:r>
            <a:r>
              <a:rPr lang="en-US" sz="2400" dirty="0" smtClean="0">
                <a:solidFill>
                  <a:schemeClr val="tx1"/>
                </a:solidFill>
              </a:rPr>
              <a:t>same sex</a:t>
            </a:r>
            <a:r>
              <a:rPr lang="en-US" sz="2400" dirty="0">
                <a:solidFill>
                  <a:schemeClr val="tx1"/>
                </a:solidFill>
              </a:rPr>
              <a:t>.</a:t>
            </a:r>
          </a:p>
          <a:p>
            <a:pPr lvl="1" algn="l"/>
            <a:endParaRPr lang="en-US" sz="800" dirty="0">
              <a:solidFill>
                <a:schemeClr val="tx1"/>
              </a:solidFill>
            </a:endParaRPr>
          </a:p>
          <a:p>
            <a:pPr marL="800100" lvl="1" indent="-342900" algn="l">
              <a:buFont typeface="Wingdings" pitchFamily="2" charset="2"/>
              <a:buChar char="ü"/>
            </a:pPr>
            <a:r>
              <a:rPr lang="en-US" sz="2400" dirty="0">
                <a:solidFill>
                  <a:schemeClr val="tx1"/>
                </a:solidFill>
              </a:rPr>
              <a:t>Gender identity is the belief </a:t>
            </a:r>
            <a:r>
              <a:rPr lang="en-US" sz="2400" dirty="0" smtClean="0">
                <a:solidFill>
                  <a:schemeClr val="tx1"/>
                </a:solidFill>
              </a:rPr>
              <a:t>one </a:t>
            </a:r>
            <a:r>
              <a:rPr lang="en-US" sz="2400" dirty="0">
                <a:solidFill>
                  <a:schemeClr val="tx1"/>
                </a:solidFill>
              </a:rPr>
              <a:t>has about </a:t>
            </a:r>
            <a:r>
              <a:rPr lang="en-US" sz="2400" dirty="0" smtClean="0">
                <a:solidFill>
                  <a:schemeClr val="tx1"/>
                </a:solidFill>
              </a:rPr>
              <a:t>one’s </a:t>
            </a:r>
            <a:r>
              <a:rPr lang="en-US" sz="2400" dirty="0">
                <a:solidFill>
                  <a:schemeClr val="tx1"/>
                </a:solidFill>
              </a:rPr>
              <a:t>gender (i.e</a:t>
            </a:r>
            <a:r>
              <a:rPr lang="en-US" sz="2400" dirty="0" smtClean="0">
                <a:solidFill>
                  <a:schemeClr val="tx1"/>
                </a:solidFill>
              </a:rPr>
              <a:t>., whether one identifies </a:t>
            </a:r>
            <a:r>
              <a:rPr lang="en-US" sz="2400" dirty="0">
                <a:solidFill>
                  <a:schemeClr val="tx1"/>
                </a:solidFill>
              </a:rPr>
              <a:t>as </a:t>
            </a:r>
            <a:r>
              <a:rPr lang="en-US" sz="2400" dirty="0" smtClean="0">
                <a:solidFill>
                  <a:schemeClr val="tx1"/>
                </a:solidFill>
              </a:rPr>
              <a:t>male or female</a:t>
            </a:r>
            <a:r>
              <a:rPr lang="en-US" sz="2400" dirty="0">
                <a:solidFill>
                  <a:schemeClr val="tx1"/>
                </a:solidFill>
              </a:rPr>
              <a:t>) and not </a:t>
            </a:r>
            <a:r>
              <a:rPr lang="en-US" sz="2400" dirty="0" smtClean="0">
                <a:solidFill>
                  <a:schemeClr val="tx1"/>
                </a:solidFill>
              </a:rPr>
              <a:t>one’s </a:t>
            </a:r>
            <a:r>
              <a:rPr lang="en-US" sz="2400" dirty="0">
                <a:solidFill>
                  <a:schemeClr val="tx1"/>
                </a:solidFill>
              </a:rPr>
              <a:t>actual biological sex. </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A6F4205-7AD9-4B34-9F6F-54490AD60A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15571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4419600"/>
          </a:xfrm>
        </p:spPr>
        <p:txBody>
          <a:bodyPr>
            <a:normAutofit/>
          </a:bodyPr>
          <a:lstStyle/>
          <a:p>
            <a:pPr algn="l"/>
            <a:r>
              <a:rPr lang="en-US" sz="2800" b="1" dirty="0">
                <a:solidFill>
                  <a:schemeClr val="tx1"/>
                </a:solidFill>
              </a:rPr>
              <a:t>Individual Approaches</a:t>
            </a:r>
          </a:p>
          <a:p>
            <a:pPr algn="l"/>
            <a:endParaRPr lang="en-US" sz="800" b="1" dirty="0">
              <a:solidFill>
                <a:schemeClr val="tx1"/>
              </a:solidFill>
            </a:endParaRPr>
          </a:p>
          <a:p>
            <a:pPr algn="l"/>
            <a:r>
              <a:rPr lang="en-US" sz="2400" dirty="0">
                <a:solidFill>
                  <a:schemeClr val="tx1"/>
                </a:solidFill>
              </a:rPr>
              <a:t>Help </a:t>
            </a:r>
            <a:r>
              <a:rPr lang="en-US" sz="2400" dirty="0" smtClean="0">
                <a:solidFill>
                  <a:schemeClr val="tx1"/>
                </a:solidFill>
              </a:rPr>
              <a:t>youth</a:t>
            </a:r>
            <a:endParaRPr lang="en-US" sz="2400" dirty="0">
              <a:solidFill>
                <a:schemeClr val="tx1"/>
              </a:solidFill>
            </a:endParaRP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Find school and community resources</a:t>
            </a:r>
          </a:p>
          <a:p>
            <a:pPr marL="342900" indent="-342900" algn="l">
              <a:buFont typeface="Arial" panose="020B0604020202020204" pitchFamily="34" charset="0"/>
              <a:buChar char="•"/>
            </a:pPr>
            <a:r>
              <a:rPr lang="en-US" sz="2400" dirty="0">
                <a:solidFill>
                  <a:schemeClr val="tx1"/>
                </a:solidFill>
              </a:rPr>
              <a:t>Find allies</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10A2D49-BC8E-48C2-84A4-5FF738D9E0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3974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196974" y="1524000"/>
            <a:ext cx="6934200" cy="4419600"/>
          </a:xfrm>
        </p:spPr>
        <p:txBody>
          <a:bodyPr>
            <a:normAutofit/>
          </a:bodyPr>
          <a:lstStyle/>
          <a:p>
            <a:pPr algn="l"/>
            <a:r>
              <a:rPr lang="en-US" sz="2800" b="1" dirty="0">
                <a:solidFill>
                  <a:schemeClr val="tx1"/>
                </a:solidFill>
              </a:rPr>
              <a:t>Family Approaches</a:t>
            </a:r>
          </a:p>
          <a:p>
            <a:pPr algn="l"/>
            <a:endParaRPr lang="en-US" sz="800" b="1" dirty="0">
              <a:solidFill>
                <a:schemeClr val="tx1"/>
              </a:solidFill>
            </a:endParaRPr>
          </a:p>
          <a:p>
            <a:pPr marL="342900" indent="-342900" algn="l">
              <a:buFont typeface="Arial" pitchFamily="34" charset="0"/>
              <a:buChar char="•"/>
            </a:pPr>
            <a:r>
              <a:rPr lang="en-US" sz="2400" dirty="0" smtClean="0">
                <a:solidFill>
                  <a:schemeClr val="tx1"/>
                </a:solidFill>
              </a:rPr>
              <a:t>When </a:t>
            </a:r>
            <a:r>
              <a:rPr lang="en-US" sz="2400" dirty="0">
                <a:solidFill>
                  <a:schemeClr val="tx1"/>
                </a:solidFill>
              </a:rPr>
              <a:t>parents learn that their child is </a:t>
            </a:r>
            <a:r>
              <a:rPr lang="en-US" sz="2400" dirty="0" err="1" smtClean="0">
                <a:solidFill>
                  <a:schemeClr val="tx1"/>
                </a:solidFill>
              </a:rPr>
              <a:t>LGBTQQI</a:t>
            </a:r>
            <a:r>
              <a:rPr lang="en-US" sz="2400" dirty="0" smtClean="0">
                <a:solidFill>
                  <a:schemeClr val="tx1"/>
                </a:solidFill>
              </a:rPr>
              <a:t>, it is crucial that they </a:t>
            </a:r>
            <a:r>
              <a:rPr lang="en-US" sz="2400" dirty="0">
                <a:solidFill>
                  <a:schemeClr val="tx1"/>
                </a:solidFill>
              </a:rPr>
              <a:t>react with acceptance, support, and empathy.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Parents who are having difficulty accepting their </a:t>
            </a:r>
            <a:r>
              <a:rPr lang="en-US" sz="2400" dirty="0" smtClean="0">
                <a:solidFill>
                  <a:schemeClr val="tx1"/>
                </a:solidFill>
              </a:rPr>
              <a:t>child’s </a:t>
            </a:r>
            <a:r>
              <a:rPr lang="en-US" sz="2400" dirty="0" err="1" smtClean="0">
                <a:solidFill>
                  <a:schemeClr val="tx1"/>
                </a:solidFill>
              </a:rPr>
              <a:t>LGBTQQI</a:t>
            </a:r>
            <a:r>
              <a:rPr lang="en-US" sz="2400" dirty="0" smtClean="0">
                <a:solidFill>
                  <a:schemeClr val="tx1"/>
                </a:solidFill>
              </a:rPr>
              <a:t> </a:t>
            </a:r>
            <a:r>
              <a:rPr lang="en-US" sz="2400" dirty="0">
                <a:solidFill>
                  <a:schemeClr val="tx1"/>
                </a:solidFill>
              </a:rPr>
              <a:t>identity can join a support group such as </a:t>
            </a:r>
            <a:r>
              <a:rPr lang="en-US" sz="2400" dirty="0" smtClean="0">
                <a:solidFill>
                  <a:schemeClr val="tx1"/>
                </a:solidFill>
              </a:rPr>
              <a:t>PFLAG </a:t>
            </a:r>
            <a:r>
              <a:rPr lang="en-US" sz="2400" dirty="0">
                <a:solidFill>
                  <a:schemeClr val="tx1"/>
                </a:solidFill>
              </a:rPr>
              <a:t>and meet other parents of </a:t>
            </a:r>
            <a:r>
              <a:rPr lang="en-US" sz="2400" dirty="0" err="1">
                <a:solidFill>
                  <a:schemeClr val="tx1"/>
                </a:solidFill>
              </a:rPr>
              <a:t>LGBTQQI</a:t>
            </a:r>
            <a:r>
              <a:rPr lang="en-US" sz="2400" dirty="0">
                <a:solidFill>
                  <a:schemeClr val="tx1"/>
                </a:solidFill>
              </a:rPr>
              <a:t> </a:t>
            </a:r>
            <a:r>
              <a:rPr lang="en-US" sz="2400" dirty="0" smtClean="0">
                <a:solidFill>
                  <a:schemeClr val="tx1"/>
                </a:solidFill>
              </a:rPr>
              <a:t>children. They can also </a:t>
            </a:r>
            <a:r>
              <a:rPr lang="en-US" sz="2400" dirty="0">
                <a:solidFill>
                  <a:schemeClr val="tx1"/>
                </a:solidFill>
              </a:rPr>
              <a:t>access resources such as PFLAG and GLSEN on the </a:t>
            </a:r>
            <a:r>
              <a:rPr lang="en-US" sz="2400" dirty="0" smtClean="0">
                <a:solidFill>
                  <a:schemeClr val="tx1"/>
                </a:solidFill>
              </a:rPr>
              <a:t>internet</a:t>
            </a:r>
            <a:r>
              <a:rPr lang="en-US" sz="2400" dirty="0">
                <a:solidFill>
                  <a:schemeClr val="tx1"/>
                </a:solidFill>
              </a:rPr>
              <a:t>.</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B15C477-8A9F-4A9B-ACDD-D3B6476B56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90961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4419600"/>
          </a:xfrm>
        </p:spPr>
        <p:txBody>
          <a:bodyPr>
            <a:normAutofit lnSpcReduction="10000"/>
          </a:bodyPr>
          <a:lstStyle/>
          <a:p>
            <a:pPr algn="l"/>
            <a:r>
              <a:rPr lang="en-US" sz="2800" b="1" dirty="0">
                <a:solidFill>
                  <a:schemeClr val="tx1"/>
                </a:solidFill>
              </a:rPr>
              <a:t>Family Approaches</a:t>
            </a:r>
          </a:p>
          <a:p>
            <a:pPr algn="l"/>
            <a:endParaRPr lang="en-US" sz="800" b="1" dirty="0">
              <a:solidFill>
                <a:schemeClr val="tx1"/>
              </a:solidFill>
            </a:endParaRPr>
          </a:p>
          <a:p>
            <a:pPr algn="l"/>
            <a:r>
              <a:rPr lang="en-US" sz="2400" dirty="0">
                <a:solidFill>
                  <a:schemeClr val="tx1"/>
                </a:solidFill>
              </a:rPr>
              <a:t>Ryan (2009) suggested the following reactions by parents when they learn that their </a:t>
            </a:r>
            <a:r>
              <a:rPr lang="en-US" sz="2400" dirty="0" smtClean="0">
                <a:solidFill>
                  <a:schemeClr val="tx1"/>
                </a:solidFill>
              </a:rPr>
              <a:t>children are </a:t>
            </a:r>
            <a:r>
              <a:rPr lang="en-US" sz="2400" dirty="0" err="1">
                <a:solidFill>
                  <a:schemeClr val="tx1"/>
                </a:solidFill>
              </a:rPr>
              <a:t>LGBTQQI</a:t>
            </a:r>
            <a:r>
              <a:rPr lang="en-US" sz="2400" dirty="0">
                <a:solidFill>
                  <a:schemeClr val="tx1"/>
                </a:solidFill>
              </a:rPr>
              <a:t> to decrease </a:t>
            </a:r>
            <a:r>
              <a:rPr lang="en-US" sz="2400" dirty="0" smtClean="0">
                <a:solidFill>
                  <a:schemeClr val="tx1"/>
                </a:solidFill>
              </a:rPr>
              <a:t>their </a:t>
            </a:r>
            <a:r>
              <a:rPr lang="en-US" sz="2400" dirty="0">
                <a:solidFill>
                  <a:schemeClr val="tx1"/>
                </a:solidFill>
              </a:rPr>
              <a:t>risk for health and mental health problems as youth and future adults: </a:t>
            </a:r>
          </a:p>
          <a:p>
            <a:pPr algn="l"/>
            <a:endParaRPr lang="en-US" sz="900" dirty="0">
              <a:solidFill>
                <a:schemeClr val="tx1"/>
              </a:solidFill>
            </a:endParaRPr>
          </a:p>
          <a:p>
            <a:pPr marL="457200" indent="-457200" algn="l">
              <a:buFont typeface="+mj-lt"/>
              <a:buAutoNum type="arabicPeriod"/>
            </a:pPr>
            <a:r>
              <a:rPr lang="en-US" sz="2400" dirty="0">
                <a:solidFill>
                  <a:schemeClr val="tx1"/>
                </a:solidFill>
              </a:rPr>
              <a:t>Talk about </a:t>
            </a:r>
            <a:r>
              <a:rPr lang="en-US" sz="2400" dirty="0" smtClean="0">
                <a:solidFill>
                  <a:schemeClr val="tx1"/>
                </a:solidFill>
              </a:rPr>
              <a:t>their </a:t>
            </a:r>
            <a:r>
              <a:rPr lang="en-US" sz="2400" dirty="0" err="1">
                <a:solidFill>
                  <a:schemeClr val="tx1"/>
                </a:solidFill>
              </a:rPr>
              <a:t>LGBTQQI</a:t>
            </a:r>
            <a:r>
              <a:rPr lang="en-US" sz="2400" dirty="0">
                <a:solidFill>
                  <a:schemeClr val="tx1"/>
                </a:solidFill>
              </a:rPr>
              <a:t> identity.</a:t>
            </a:r>
          </a:p>
          <a:p>
            <a:pPr marL="457200" indent="-457200" algn="l">
              <a:buFont typeface="+mj-lt"/>
              <a:buAutoNum type="arabicPeriod"/>
            </a:pPr>
            <a:r>
              <a:rPr lang="en-US" sz="2400" dirty="0">
                <a:solidFill>
                  <a:schemeClr val="tx1"/>
                </a:solidFill>
              </a:rPr>
              <a:t>Respond with support and affection.</a:t>
            </a:r>
          </a:p>
          <a:p>
            <a:pPr marL="457200" indent="-457200" algn="l">
              <a:buFont typeface="+mj-lt"/>
              <a:buAutoNum type="arabicPeriod"/>
            </a:pPr>
            <a:r>
              <a:rPr lang="en-US" sz="2400" dirty="0">
                <a:solidFill>
                  <a:schemeClr val="tx1"/>
                </a:solidFill>
              </a:rPr>
              <a:t>Advocate for </a:t>
            </a:r>
            <a:r>
              <a:rPr lang="en-US" sz="2400" dirty="0" smtClean="0">
                <a:solidFill>
                  <a:schemeClr val="tx1"/>
                </a:solidFill>
              </a:rPr>
              <a:t>them </a:t>
            </a:r>
            <a:r>
              <a:rPr lang="en-US" sz="2400" dirty="0">
                <a:solidFill>
                  <a:schemeClr val="tx1"/>
                </a:solidFill>
              </a:rPr>
              <a:t>and insist that others treat </a:t>
            </a:r>
            <a:r>
              <a:rPr lang="en-US" sz="2400" dirty="0" smtClean="0">
                <a:solidFill>
                  <a:schemeClr val="tx1"/>
                </a:solidFill>
              </a:rPr>
              <a:t>them with </a:t>
            </a:r>
            <a:r>
              <a:rPr lang="en-US" sz="2400" dirty="0">
                <a:solidFill>
                  <a:schemeClr val="tx1"/>
                </a:solidFill>
              </a:rPr>
              <a:t>respect.</a:t>
            </a:r>
          </a:p>
          <a:p>
            <a:pPr marL="457200" indent="-457200" algn="l">
              <a:buFont typeface="+mj-lt"/>
              <a:buAutoNum type="arabicPeriod"/>
            </a:pPr>
            <a:r>
              <a:rPr lang="en-US" sz="2400" dirty="0">
                <a:solidFill>
                  <a:schemeClr val="tx1"/>
                </a:solidFill>
              </a:rPr>
              <a:t>Help </a:t>
            </a:r>
            <a:r>
              <a:rPr lang="en-US" sz="2400" dirty="0" smtClean="0">
                <a:solidFill>
                  <a:schemeClr val="tx1"/>
                </a:solidFill>
              </a:rPr>
              <a:t>them </a:t>
            </a:r>
            <a:r>
              <a:rPr lang="en-US" sz="2400" dirty="0">
                <a:solidFill>
                  <a:schemeClr val="tx1"/>
                </a:solidFill>
              </a:rPr>
              <a:t>become involved in </a:t>
            </a:r>
            <a:r>
              <a:rPr lang="en-US" sz="2400" dirty="0" err="1">
                <a:solidFill>
                  <a:schemeClr val="tx1"/>
                </a:solidFill>
              </a:rPr>
              <a:t>LGBTQQI</a:t>
            </a:r>
            <a:r>
              <a:rPr lang="en-US" sz="2400" dirty="0">
                <a:solidFill>
                  <a:schemeClr val="tx1"/>
                </a:solidFill>
              </a:rPr>
              <a:t> organizations.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81E56B7-8887-456F-94D9-A847537C70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5561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4419600"/>
          </a:xfrm>
        </p:spPr>
        <p:txBody>
          <a:bodyPr>
            <a:normAutofit fontScale="92500" lnSpcReduction="20000"/>
          </a:bodyPr>
          <a:lstStyle/>
          <a:p>
            <a:pPr algn="l"/>
            <a:r>
              <a:rPr lang="en-US" sz="3000" b="1" dirty="0">
                <a:solidFill>
                  <a:schemeClr val="tx1"/>
                </a:solidFill>
              </a:rPr>
              <a:t>Family Approaches</a:t>
            </a:r>
          </a:p>
          <a:p>
            <a:pPr algn="l"/>
            <a:endParaRPr lang="en-US" sz="800" b="1" dirty="0">
              <a:solidFill>
                <a:schemeClr val="tx1"/>
              </a:solidFill>
            </a:endParaRPr>
          </a:p>
          <a:p>
            <a:pPr marL="457200" indent="-457200" algn="l">
              <a:buFont typeface="+mj-lt"/>
              <a:buAutoNum type="arabicPeriod" startAt="5"/>
            </a:pPr>
            <a:r>
              <a:rPr lang="en-US" sz="2600" dirty="0">
                <a:solidFill>
                  <a:schemeClr val="tx1"/>
                </a:solidFill>
              </a:rPr>
              <a:t>Introduce them to sexual minority adult role models.</a:t>
            </a:r>
          </a:p>
          <a:p>
            <a:pPr marL="457200" indent="-457200" algn="l">
              <a:buFont typeface="+mj-lt"/>
              <a:buAutoNum type="arabicPeriod" startAt="5"/>
            </a:pPr>
            <a:r>
              <a:rPr lang="en-US" sz="2600" dirty="0">
                <a:solidFill>
                  <a:schemeClr val="tx1"/>
                </a:solidFill>
              </a:rPr>
              <a:t>Welcome their sexual minority friends to the home.</a:t>
            </a:r>
          </a:p>
          <a:p>
            <a:pPr marL="457200" indent="-457200" algn="l">
              <a:buFont typeface="+mj-lt"/>
              <a:buAutoNum type="arabicPeriod" startAt="5"/>
            </a:pPr>
            <a:r>
              <a:rPr lang="en-US" sz="2600" dirty="0">
                <a:solidFill>
                  <a:schemeClr val="tx1"/>
                </a:solidFill>
              </a:rPr>
              <a:t>Support their gender expression.</a:t>
            </a:r>
          </a:p>
          <a:p>
            <a:pPr marL="457200" indent="-457200" algn="l">
              <a:buFont typeface="+mj-lt"/>
              <a:buAutoNum type="arabicPeriod" startAt="5"/>
            </a:pPr>
            <a:r>
              <a:rPr lang="en-US" sz="2600" dirty="0">
                <a:solidFill>
                  <a:schemeClr val="tx1"/>
                </a:solidFill>
              </a:rPr>
              <a:t>Be positive about their ability to be happy </a:t>
            </a:r>
            <a:r>
              <a:rPr lang="en-US" sz="2600" dirty="0" smtClean="0">
                <a:solidFill>
                  <a:schemeClr val="tx1"/>
                </a:solidFill>
              </a:rPr>
              <a:t>as </a:t>
            </a:r>
            <a:r>
              <a:rPr lang="en-US" sz="2600" dirty="0">
                <a:solidFill>
                  <a:schemeClr val="tx1"/>
                </a:solidFill>
              </a:rPr>
              <a:t>sexual minority </a:t>
            </a:r>
            <a:r>
              <a:rPr lang="en-US" sz="2600" dirty="0" smtClean="0">
                <a:solidFill>
                  <a:schemeClr val="tx1"/>
                </a:solidFill>
              </a:rPr>
              <a:t>adults.</a:t>
            </a:r>
            <a:endParaRPr lang="en-US" sz="2600" dirty="0">
              <a:solidFill>
                <a:schemeClr val="tx1"/>
              </a:solidFill>
            </a:endParaRPr>
          </a:p>
          <a:p>
            <a:pPr algn="l"/>
            <a:endParaRPr lang="en-US" sz="900" dirty="0">
              <a:solidFill>
                <a:schemeClr val="tx1"/>
              </a:solidFill>
            </a:endParaRPr>
          </a:p>
          <a:p>
            <a:pPr marL="342900" indent="-342900" algn="l">
              <a:buFont typeface="Arial" pitchFamily="34" charset="0"/>
              <a:buChar char="•"/>
            </a:pPr>
            <a:r>
              <a:rPr lang="en-US" sz="2600" dirty="0" smtClean="0">
                <a:solidFill>
                  <a:schemeClr val="tx1"/>
                </a:solidFill>
              </a:rPr>
              <a:t>It</a:t>
            </a:r>
            <a:r>
              <a:rPr lang="en-US" sz="2600" dirty="0">
                <a:solidFill>
                  <a:schemeClr val="tx1"/>
                </a:solidFill>
              </a:rPr>
              <a:t> </a:t>
            </a:r>
            <a:r>
              <a:rPr lang="en-US" sz="2600" dirty="0" smtClean="0">
                <a:solidFill>
                  <a:schemeClr val="tx1"/>
                </a:solidFill>
              </a:rPr>
              <a:t>is </a:t>
            </a:r>
            <a:r>
              <a:rPr lang="en-US" sz="2600" dirty="0">
                <a:solidFill>
                  <a:schemeClr val="tx1"/>
                </a:solidFill>
              </a:rPr>
              <a:t>also important for parents to educate themselves about sexual orientation and gender identity so that they can talk to their children intelligently about their experiences.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6CAB17E-FFC0-4426-B503-2DF82C1BCF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90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4419600"/>
          </a:xfrm>
        </p:spPr>
        <p:txBody>
          <a:bodyPr>
            <a:normAutofit/>
          </a:bodyPr>
          <a:lstStyle/>
          <a:p>
            <a:pPr algn="l"/>
            <a:r>
              <a:rPr lang="en-US" sz="2800" b="1" dirty="0">
                <a:solidFill>
                  <a:schemeClr val="tx1"/>
                </a:solidFill>
              </a:rPr>
              <a:t>School Approaches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Schools have an important role in preventing the risks discussed in this chapter and providing a safe and supportive school climate for </a:t>
            </a:r>
            <a:r>
              <a:rPr lang="en-US" sz="2400" dirty="0" err="1">
                <a:solidFill>
                  <a:schemeClr val="tx1"/>
                </a:solidFill>
              </a:rPr>
              <a:t>LGBTQQI</a:t>
            </a:r>
            <a:r>
              <a:rPr lang="en-US" sz="2400" dirty="0">
                <a:solidFill>
                  <a:schemeClr val="tx1"/>
                </a:solidFill>
              </a:rPr>
              <a:t> youth. </a:t>
            </a:r>
          </a:p>
          <a:p>
            <a:pPr algn="l"/>
            <a:endParaRPr lang="en-US" sz="800" dirty="0">
              <a:solidFill>
                <a:schemeClr val="tx1"/>
              </a:solidFill>
            </a:endParaRPr>
          </a:p>
          <a:p>
            <a:pPr marL="342900" indent="-342900" algn="l">
              <a:buFont typeface="Arial" pitchFamily="34" charset="0"/>
              <a:buChar char="•"/>
            </a:pPr>
            <a:r>
              <a:rPr lang="en-US" sz="2400" dirty="0" smtClean="0">
                <a:solidFill>
                  <a:schemeClr val="tx1"/>
                </a:solidFill>
              </a:rPr>
              <a:t>GLSEN </a:t>
            </a:r>
            <a:r>
              <a:rPr lang="en-US" sz="2400" dirty="0">
                <a:solidFill>
                  <a:schemeClr val="tx1"/>
                </a:solidFill>
              </a:rPr>
              <a:t>(</a:t>
            </a:r>
            <a:r>
              <a:rPr lang="en-US" sz="2400" dirty="0" smtClean="0">
                <a:solidFill>
                  <a:schemeClr val="tx1"/>
                </a:solidFill>
              </a:rPr>
              <a:t>2018b</a:t>
            </a:r>
            <a:r>
              <a:rPr lang="en-US" sz="2400" smtClean="0">
                <a:solidFill>
                  <a:schemeClr val="tx1"/>
                </a:solidFill>
              </a:rPr>
              <a:t>) recommended </a:t>
            </a:r>
            <a:r>
              <a:rPr lang="en-US" sz="2400" dirty="0">
                <a:solidFill>
                  <a:schemeClr val="tx1"/>
                </a:solidFill>
              </a:rPr>
              <a:t>that schools have a </a:t>
            </a:r>
            <a:r>
              <a:rPr lang="en-US" sz="2400" dirty="0" smtClean="0">
                <a:solidFill>
                  <a:schemeClr val="tx1"/>
                </a:solidFill>
              </a:rPr>
              <a:t>gay–straight </a:t>
            </a:r>
            <a:r>
              <a:rPr lang="en-US" sz="2400" dirty="0">
                <a:solidFill>
                  <a:schemeClr val="tx1"/>
                </a:solidFill>
              </a:rPr>
              <a:t>a</a:t>
            </a:r>
            <a:r>
              <a:rPr lang="en-US" sz="2400" dirty="0" smtClean="0">
                <a:solidFill>
                  <a:schemeClr val="tx1"/>
                </a:solidFill>
              </a:rPr>
              <a:t>lliance to </a:t>
            </a:r>
            <a:r>
              <a:rPr lang="en-US" sz="2400" dirty="0">
                <a:solidFill>
                  <a:schemeClr val="tx1"/>
                </a:solidFill>
              </a:rPr>
              <a:t>provide education, support, and positive experiences for students.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93FC9FB6-7244-4C84-997C-1C29F321B2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5314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4419600"/>
          </a:xfrm>
        </p:spPr>
        <p:txBody>
          <a:bodyPr>
            <a:normAutofit/>
          </a:bodyPr>
          <a:lstStyle/>
          <a:p>
            <a:pPr algn="l"/>
            <a:r>
              <a:rPr lang="en-US" sz="2800" b="1" dirty="0">
                <a:solidFill>
                  <a:schemeClr val="tx1"/>
                </a:solidFill>
              </a:rPr>
              <a:t>School Approaches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GLSEN also recommends that schools have an inclusive curriculum, make students aware of </a:t>
            </a:r>
            <a:r>
              <a:rPr lang="en-US" sz="2400" dirty="0" err="1">
                <a:solidFill>
                  <a:schemeClr val="tx1"/>
                </a:solidFill>
              </a:rPr>
              <a:t>LGBTQQI</a:t>
            </a:r>
            <a:r>
              <a:rPr lang="en-US" sz="2400" dirty="0">
                <a:solidFill>
                  <a:schemeClr val="tx1"/>
                </a:solidFill>
              </a:rPr>
              <a:t>-supportive teachers and other school personnel, and create </a:t>
            </a:r>
            <a:r>
              <a:rPr lang="en-US" sz="2400" dirty="0" smtClean="0">
                <a:solidFill>
                  <a:schemeClr val="tx1"/>
                </a:solidFill>
              </a:rPr>
              <a:t>antibullying </a:t>
            </a:r>
            <a:r>
              <a:rPr lang="en-US" sz="2400" dirty="0">
                <a:solidFill>
                  <a:schemeClr val="tx1"/>
                </a:solidFill>
              </a:rPr>
              <a:t>policies with protections for </a:t>
            </a:r>
            <a:r>
              <a:rPr lang="en-US" sz="2400" dirty="0" err="1">
                <a:solidFill>
                  <a:schemeClr val="tx1"/>
                </a:solidFill>
              </a:rPr>
              <a:t>LGBTQQI</a:t>
            </a:r>
            <a:r>
              <a:rPr lang="en-US" sz="2400" dirty="0">
                <a:solidFill>
                  <a:schemeClr val="tx1"/>
                </a:solidFill>
              </a:rPr>
              <a:t> students.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The U.S. Department of Health and Human Services </a:t>
            </a:r>
            <a:r>
              <a:rPr lang="en-US" sz="2400" dirty="0" smtClean="0">
                <a:solidFill>
                  <a:schemeClr val="tx1"/>
                </a:solidFill>
              </a:rPr>
              <a:t>(</a:t>
            </a:r>
            <a:r>
              <a:rPr lang="en-US" sz="2400" dirty="0">
                <a:solidFill>
                  <a:schemeClr val="tx1"/>
                </a:solidFill>
              </a:rPr>
              <a:t>2013) recommends that schools address bullying before it becomes a problem.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5DE696E-BEE5-4B13-A321-2A49E43EF1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43886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5105400"/>
          </a:xfrm>
        </p:spPr>
        <p:txBody>
          <a:bodyPr>
            <a:normAutofit/>
          </a:bodyPr>
          <a:lstStyle/>
          <a:p>
            <a:pPr algn="l"/>
            <a:r>
              <a:rPr lang="en-US" sz="2800" b="1" dirty="0">
                <a:solidFill>
                  <a:schemeClr val="tx1"/>
                </a:solidFill>
              </a:rPr>
              <a:t>School Approaches</a:t>
            </a:r>
          </a:p>
          <a:p>
            <a:pPr algn="l"/>
            <a:endParaRPr lang="en-US" sz="800" b="1" dirty="0">
              <a:solidFill>
                <a:schemeClr val="tx1"/>
              </a:solidFill>
            </a:endParaRPr>
          </a:p>
          <a:p>
            <a:pPr marL="457200" indent="-457200" algn="l">
              <a:buFont typeface="+mj-lt"/>
              <a:buAutoNum type="arabicPeriod"/>
            </a:pPr>
            <a:r>
              <a:rPr lang="en-US" sz="2400" dirty="0">
                <a:solidFill>
                  <a:schemeClr val="tx1"/>
                </a:solidFill>
              </a:rPr>
              <a:t>Schools need to assess the degree to which bullying occurs, the response by students and school personnel, and the extent to which current prevention efforts are effective. </a:t>
            </a:r>
          </a:p>
          <a:p>
            <a:pPr algn="l"/>
            <a:endParaRPr lang="en-US" sz="800" dirty="0">
              <a:solidFill>
                <a:schemeClr val="tx1"/>
              </a:solidFill>
            </a:endParaRPr>
          </a:p>
          <a:p>
            <a:pPr marL="457200" indent="-457200" algn="l">
              <a:buFont typeface="+mj-lt"/>
              <a:buAutoNum type="arabicPeriod" startAt="2"/>
            </a:pPr>
            <a:r>
              <a:rPr lang="en-US" sz="2400" dirty="0">
                <a:solidFill>
                  <a:schemeClr val="tx1"/>
                </a:solidFill>
              </a:rPr>
              <a:t>It is important to include the whole community as much as possible to speak out against bullying and to be involved in the school’s </a:t>
            </a:r>
            <a:r>
              <a:rPr lang="en-US" sz="2400" dirty="0" smtClean="0">
                <a:solidFill>
                  <a:schemeClr val="tx1"/>
                </a:solidFill>
              </a:rPr>
              <a:t>antibullying </a:t>
            </a:r>
            <a:r>
              <a:rPr lang="en-US" sz="2400" dirty="0">
                <a:solidFill>
                  <a:schemeClr val="tx1"/>
                </a:solidFill>
              </a:rPr>
              <a:t>program.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2CFD11B9-BEC8-4C19-83A5-E835AA98F33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51587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5105400"/>
          </a:xfrm>
        </p:spPr>
        <p:txBody>
          <a:bodyPr>
            <a:normAutofit/>
          </a:bodyPr>
          <a:lstStyle/>
          <a:p>
            <a:pPr algn="l"/>
            <a:r>
              <a:rPr lang="en-US" sz="2800" b="1" dirty="0">
                <a:solidFill>
                  <a:schemeClr val="tx1"/>
                </a:solidFill>
              </a:rPr>
              <a:t>School Approaches</a:t>
            </a:r>
          </a:p>
          <a:p>
            <a:pPr algn="l"/>
            <a:endParaRPr lang="en-US" sz="800" b="1" dirty="0">
              <a:solidFill>
                <a:schemeClr val="tx1"/>
              </a:solidFill>
            </a:endParaRPr>
          </a:p>
          <a:p>
            <a:pPr marL="457200" indent="-457200" algn="l">
              <a:buFont typeface="+mj-lt"/>
              <a:buAutoNum type="arabicPeriod" startAt="3"/>
            </a:pPr>
            <a:r>
              <a:rPr lang="en-US" sz="2400" dirty="0">
                <a:solidFill>
                  <a:schemeClr val="tx1"/>
                </a:solidFill>
              </a:rPr>
              <a:t>Schools need to develop policies to establish a climate in which bullying is not acceptable and </a:t>
            </a:r>
            <a:r>
              <a:rPr lang="en-US" sz="2400" dirty="0" smtClean="0">
                <a:solidFill>
                  <a:schemeClr val="tx1"/>
                </a:solidFill>
              </a:rPr>
              <a:t>to </a:t>
            </a:r>
            <a:r>
              <a:rPr lang="en-US" sz="2400" dirty="0">
                <a:solidFill>
                  <a:schemeClr val="tx1"/>
                </a:solidFill>
              </a:rPr>
              <a:t>create a culture of acceptance, tolerance, and respect. </a:t>
            </a:r>
          </a:p>
          <a:p>
            <a:pPr algn="l"/>
            <a:endParaRPr lang="en-US" sz="800" dirty="0">
              <a:solidFill>
                <a:schemeClr val="tx1"/>
              </a:solidFill>
            </a:endParaRPr>
          </a:p>
          <a:p>
            <a:pPr marL="457200" indent="-457200" algn="l">
              <a:buFont typeface="+mj-lt"/>
              <a:buAutoNum type="arabicPeriod" startAt="4"/>
            </a:pPr>
            <a:r>
              <a:rPr lang="en-US" sz="2400" dirty="0">
                <a:solidFill>
                  <a:schemeClr val="tx1"/>
                </a:solidFill>
              </a:rPr>
              <a:t>Students and school personnel need to be educated on school </a:t>
            </a:r>
            <a:r>
              <a:rPr lang="en-US" sz="2400" dirty="0" smtClean="0">
                <a:solidFill>
                  <a:schemeClr val="tx1"/>
                </a:solidFill>
              </a:rPr>
              <a:t>antibullying </a:t>
            </a:r>
            <a:r>
              <a:rPr lang="en-US" sz="2400" dirty="0">
                <a:solidFill>
                  <a:schemeClr val="tx1"/>
                </a:solidFill>
              </a:rPr>
              <a:t>policies and how to respond appropriately when bullying does occur.</a:t>
            </a:r>
          </a:p>
          <a:p>
            <a:pPr algn="l"/>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1885ED1-9281-400D-B786-0EE4173C74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68128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a:t>
            </a:r>
          </a:p>
        </p:txBody>
      </p:sp>
      <p:sp>
        <p:nvSpPr>
          <p:cNvPr id="3" name="Subtitle 2"/>
          <p:cNvSpPr>
            <a:spLocks noGrp="1"/>
          </p:cNvSpPr>
          <p:nvPr>
            <p:ph type="subTitle" idx="1"/>
          </p:nvPr>
        </p:nvSpPr>
        <p:spPr>
          <a:xfrm>
            <a:off x="2209800" y="1600200"/>
            <a:ext cx="6934200" cy="5105400"/>
          </a:xfrm>
        </p:spPr>
        <p:txBody>
          <a:bodyPr>
            <a:normAutofit/>
          </a:bodyPr>
          <a:lstStyle/>
          <a:p>
            <a:pPr algn="l"/>
            <a:r>
              <a:rPr lang="en-US" sz="2800" b="1" dirty="0">
                <a:solidFill>
                  <a:schemeClr val="tx1"/>
                </a:solidFill>
              </a:rPr>
              <a:t>Community Approaches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Community bully </a:t>
            </a:r>
            <a:r>
              <a:rPr lang="en-US" sz="2400" dirty="0" smtClean="0">
                <a:solidFill>
                  <a:schemeClr val="tx1"/>
                </a:solidFill>
              </a:rPr>
              <a:t>prevention programs</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Community leaders can make sure that programs that exist are inclusive of sexual minority youth. </a:t>
            </a:r>
          </a:p>
          <a:p>
            <a:pPr algn="l"/>
            <a:endParaRPr lang="en-US" sz="800" dirty="0">
              <a:solidFill>
                <a:schemeClr val="tx1"/>
              </a:solidFill>
            </a:endParaRPr>
          </a:p>
          <a:p>
            <a:pPr marL="800100" lvl="1" indent="-342900" algn="l">
              <a:buFont typeface="Wingdings" pitchFamily="2" charset="2"/>
              <a:buChar char="ü"/>
            </a:pPr>
            <a:r>
              <a:rPr lang="en-US" sz="2400" dirty="0">
                <a:solidFill>
                  <a:schemeClr val="tx1"/>
                </a:solidFill>
              </a:rPr>
              <a:t>The Trevor </a:t>
            </a:r>
            <a:r>
              <a:rPr lang="en-US" sz="2400" dirty="0" smtClean="0">
                <a:solidFill>
                  <a:schemeClr val="tx1"/>
                </a:solidFill>
              </a:rPr>
              <a:t>Project is </a:t>
            </a:r>
            <a:r>
              <a:rPr lang="en-US" sz="2400" dirty="0">
                <a:solidFill>
                  <a:schemeClr val="tx1"/>
                </a:solidFill>
              </a:rPr>
              <a:t>a national </a:t>
            </a:r>
            <a:r>
              <a:rPr lang="en-US" sz="2400" dirty="0" err="1">
                <a:solidFill>
                  <a:schemeClr val="tx1"/>
                </a:solidFill>
              </a:rPr>
              <a:t>LGBTQQI</a:t>
            </a:r>
            <a:r>
              <a:rPr lang="en-US" sz="2400" dirty="0">
                <a:solidFill>
                  <a:schemeClr val="tx1"/>
                </a:solidFill>
              </a:rPr>
              <a:t> youth suicide prevention program.</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5A91D655-C553-4255-B2B7-58A5938C36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72867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Sexual minority youth often must face </a:t>
            </a:r>
            <a:r>
              <a:rPr lang="en-US" sz="2400" dirty="0" smtClean="0">
                <a:solidFill>
                  <a:schemeClr val="tx1"/>
                </a:solidFill>
              </a:rPr>
              <a:t>daunting </a:t>
            </a:r>
            <a:r>
              <a:rPr lang="en-US" sz="2400" dirty="0">
                <a:solidFill>
                  <a:schemeClr val="tx1"/>
                </a:solidFill>
              </a:rPr>
              <a:t>developmental tasks while also coping with internalized and externalized homoprejudice and culturally sanctioned oppression. </a:t>
            </a:r>
          </a:p>
          <a:p>
            <a:pPr algn="l"/>
            <a:endParaRPr lang="en-US" sz="800" dirty="0">
              <a:solidFill>
                <a:schemeClr val="tx1"/>
              </a:solidFill>
            </a:endParaRPr>
          </a:p>
          <a:p>
            <a:pPr marL="342900" indent="-342900" algn="l">
              <a:buFont typeface="Arial" pitchFamily="34" charset="0"/>
              <a:buChar char="•"/>
            </a:pPr>
            <a:r>
              <a:rPr lang="en-US" sz="2400" i="1" dirty="0">
                <a:solidFill>
                  <a:schemeClr val="tx1"/>
                </a:solidFill>
              </a:rPr>
              <a:t>Homoprejudice, b</a:t>
            </a:r>
            <a:r>
              <a:rPr lang="en-US" sz="2400" i="1" dirty="0" smtClean="0">
                <a:solidFill>
                  <a:schemeClr val="tx1"/>
                </a:solidFill>
              </a:rPr>
              <a:t>iprejudice</a:t>
            </a:r>
            <a:r>
              <a:rPr lang="en-US" sz="2400" i="1" dirty="0">
                <a:solidFill>
                  <a:schemeClr val="tx1"/>
                </a:solidFill>
              </a:rPr>
              <a:t>, </a:t>
            </a:r>
            <a:r>
              <a:rPr lang="en-US" sz="2400" dirty="0">
                <a:solidFill>
                  <a:schemeClr val="tx1"/>
                </a:solidFill>
              </a:rPr>
              <a:t>and</a:t>
            </a:r>
            <a:r>
              <a:rPr lang="en-US" sz="2400" i="1" dirty="0">
                <a:solidFill>
                  <a:schemeClr val="tx1"/>
                </a:solidFill>
              </a:rPr>
              <a:t> t</a:t>
            </a:r>
            <a:r>
              <a:rPr lang="en-US" sz="2400" i="1" dirty="0" smtClean="0">
                <a:solidFill>
                  <a:schemeClr val="tx1"/>
                </a:solidFill>
              </a:rPr>
              <a:t>ransprejudice </a:t>
            </a:r>
            <a:r>
              <a:rPr lang="en-US" sz="2400" dirty="0" smtClean="0">
                <a:solidFill>
                  <a:schemeClr val="tx1"/>
                </a:solidFill>
              </a:rPr>
              <a:t>refer </a:t>
            </a:r>
            <a:r>
              <a:rPr lang="en-US" sz="2400" dirty="0">
                <a:solidFill>
                  <a:schemeClr val="tx1"/>
                </a:solidFill>
              </a:rPr>
              <a:t>to the discrimination, hatred, verbal and physical harassment, and acts of violence that are directed at sexual minorities.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2698EBA6-4086-4519-819E-7A776049F0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42465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Individual Approaches</a:t>
            </a:r>
          </a:p>
          <a:p>
            <a:pPr algn="l"/>
            <a:r>
              <a:rPr lang="en-US" sz="2400" dirty="0">
                <a:solidFill>
                  <a:schemeClr val="tx1"/>
                </a:solidFill>
              </a:rPr>
              <a:t>GLSEN (</a:t>
            </a:r>
            <a:r>
              <a:rPr lang="en-US" sz="2400" dirty="0" smtClean="0">
                <a:solidFill>
                  <a:schemeClr val="tx1"/>
                </a:solidFill>
              </a:rPr>
              <a:t>2018a) </a:t>
            </a:r>
            <a:r>
              <a:rPr lang="en-US" sz="2400" dirty="0">
                <a:solidFill>
                  <a:schemeClr val="tx1"/>
                </a:solidFill>
              </a:rPr>
              <a:t>offered the following tips for youth trying to decide whether </a:t>
            </a:r>
            <a:r>
              <a:rPr lang="en-US" sz="2400" dirty="0" smtClean="0">
                <a:solidFill>
                  <a:schemeClr val="tx1"/>
                </a:solidFill>
              </a:rPr>
              <a:t>they </a:t>
            </a:r>
            <a:r>
              <a:rPr lang="en-US" sz="2400" dirty="0">
                <a:solidFill>
                  <a:schemeClr val="tx1"/>
                </a:solidFill>
              </a:rPr>
              <a:t>should come out: </a:t>
            </a:r>
          </a:p>
          <a:p>
            <a:pPr marL="342900" lvl="0" indent="-342900" algn="l">
              <a:buFont typeface="Arial" pitchFamily="34" charset="0"/>
              <a:buChar char="•"/>
            </a:pPr>
            <a:r>
              <a:rPr lang="en-US" sz="2400" dirty="0">
                <a:solidFill>
                  <a:schemeClr val="tx1"/>
                </a:solidFill>
              </a:rPr>
              <a:t>Because youth are </a:t>
            </a:r>
            <a:r>
              <a:rPr lang="en-US" sz="2400" dirty="0" smtClean="0">
                <a:solidFill>
                  <a:schemeClr val="tx1"/>
                </a:solidFill>
              </a:rPr>
              <a:t>younger than 18 </a:t>
            </a:r>
            <a:r>
              <a:rPr lang="en-US" sz="2400" dirty="0">
                <a:solidFill>
                  <a:schemeClr val="tx1"/>
                </a:solidFill>
              </a:rPr>
              <a:t>and financially dependent on their </a:t>
            </a:r>
            <a:r>
              <a:rPr lang="en-US" sz="2400" dirty="0" smtClean="0">
                <a:solidFill>
                  <a:schemeClr val="tx1"/>
                </a:solidFill>
              </a:rPr>
              <a:t>caregivers</a:t>
            </a:r>
            <a:r>
              <a:rPr lang="en-US" sz="2400" dirty="0">
                <a:solidFill>
                  <a:schemeClr val="tx1"/>
                </a:solidFill>
              </a:rPr>
              <a:t>, they need to consider whether </a:t>
            </a:r>
            <a:r>
              <a:rPr lang="en-US" sz="2400" dirty="0" smtClean="0">
                <a:solidFill>
                  <a:schemeClr val="tx1"/>
                </a:solidFill>
              </a:rPr>
              <a:t>there </a:t>
            </a:r>
            <a:r>
              <a:rPr lang="en-US" sz="2400" dirty="0">
                <a:solidFill>
                  <a:schemeClr val="tx1"/>
                </a:solidFill>
              </a:rPr>
              <a:t>is a </a:t>
            </a:r>
            <a:r>
              <a:rPr lang="en-US" sz="2400" dirty="0" smtClean="0">
                <a:solidFill>
                  <a:schemeClr val="tx1"/>
                </a:solidFill>
              </a:rPr>
              <a:t>possibility that </a:t>
            </a:r>
            <a:r>
              <a:rPr lang="en-US" sz="2400" dirty="0">
                <a:solidFill>
                  <a:schemeClr val="tx1"/>
                </a:solidFill>
              </a:rPr>
              <a:t>they could be rejected and kicked out of the </a:t>
            </a:r>
            <a:r>
              <a:rPr lang="en-US" sz="2400" dirty="0" smtClean="0">
                <a:solidFill>
                  <a:schemeClr val="tx1"/>
                </a:solidFill>
              </a:rPr>
              <a:t>house, </a:t>
            </a:r>
            <a:r>
              <a:rPr lang="en-US" sz="2400" dirty="0">
                <a:solidFill>
                  <a:schemeClr val="tx1"/>
                </a:solidFill>
              </a:rPr>
              <a:t>left to support themselves. In addition, if they fear harassment and abuse, they could consider waiting to come out until they feel safe and/or financially secure.</a:t>
            </a: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C99CBC1-79BF-498F-91FD-FB03BC137EA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66248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lnSpcReduction="10000"/>
          </a:bodyPr>
          <a:lstStyle/>
          <a:p>
            <a:pPr algn="l"/>
            <a:r>
              <a:rPr lang="en-US" sz="2800" b="1" dirty="0">
                <a:solidFill>
                  <a:schemeClr val="tx1"/>
                </a:solidFill>
              </a:rPr>
              <a:t>Individual Approaches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Youth should avoid acting impulsively and </a:t>
            </a:r>
            <a:r>
              <a:rPr lang="en-US" sz="2400" dirty="0" smtClean="0">
                <a:solidFill>
                  <a:schemeClr val="tx1"/>
                </a:solidFill>
              </a:rPr>
              <a:t>should access </a:t>
            </a:r>
            <a:r>
              <a:rPr lang="en-US" sz="2400" dirty="0">
                <a:solidFill>
                  <a:schemeClr val="tx1"/>
                </a:solidFill>
              </a:rPr>
              <a:t>resources for </a:t>
            </a:r>
            <a:r>
              <a:rPr lang="en-US" sz="2400" dirty="0" err="1">
                <a:solidFill>
                  <a:schemeClr val="tx1"/>
                </a:solidFill>
              </a:rPr>
              <a:t>LGBTQQI</a:t>
            </a:r>
            <a:r>
              <a:rPr lang="en-US" sz="2400" dirty="0">
                <a:solidFill>
                  <a:schemeClr val="tx1"/>
                </a:solidFill>
              </a:rPr>
              <a:t> youth. </a:t>
            </a:r>
          </a:p>
          <a:p>
            <a:pPr marL="342900" indent="-342900" algn="l">
              <a:buFont typeface="Arial" pitchFamily="34" charset="0"/>
              <a:buChar char="•"/>
            </a:pPr>
            <a:r>
              <a:rPr lang="en-US" sz="2400" dirty="0">
                <a:solidFill>
                  <a:schemeClr val="tx1"/>
                </a:solidFill>
              </a:rPr>
              <a:t>Youth can practice coming out with people they trust or with other </a:t>
            </a:r>
            <a:r>
              <a:rPr lang="en-US" sz="2400" dirty="0" err="1">
                <a:solidFill>
                  <a:schemeClr val="tx1"/>
                </a:solidFill>
              </a:rPr>
              <a:t>LGBTQQI</a:t>
            </a:r>
            <a:r>
              <a:rPr lang="en-US" sz="2400" dirty="0">
                <a:solidFill>
                  <a:schemeClr val="tx1"/>
                </a:solidFill>
              </a:rPr>
              <a:t> youth prior to coming out to their families. </a:t>
            </a:r>
          </a:p>
          <a:p>
            <a:pPr marL="342900" lvl="0" indent="-342900" algn="l">
              <a:buFont typeface="Arial" pitchFamily="34" charset="0"/>
              <a:buChar char="•"/>
            </a:pPr>
            <a:r>
              <a:rPr lang="en-US" sz="2400" dirty="0">
                <a:solidFill>
                  <a:schemeClr val="tx1"/>
                </a:solidFill>
              </a:rPr>
              <a:t>Youth should </a:t>
            </a:r>
            <a:r>
              <a:rPr lang="en-US" sz="2400" dirty="0" smtClean="0">
                <a:solidFill>
                  <a:schemeClr val="tx1"/>
                </a:solidFill>
              </a:rPr>
              <a:t>come out not </a:t>
            </a:r>
            <a:r>
              <a:rPr lang="en-US" sz="2400" dirty="0">
                <a:solidFill>
                  <a:schemeClr val="tx1"/>
                </a:solidFill>
              </a:rPr>
              <a:t>because they feel pressured by someone to do so but only when they are ready.</a:t>
            </a:r>
          </a:p>
          <a:p>
            <a:pPr marL="342900" indent="-342900" algn="l">
              <a:buFont typeface="Arial" pitchFamily="34" charset="0"/>
              <a:buChar char="•"/>
            </a:pPr>
            <a:r>
              <a:rPr lang="en-US" sz="2400" dirty="0">
                <a:solidFill>
                  <a:schemeClr val="tx1"/>
                </a:solidFill>
              </a:rPr>
              <a:t>Youth should expect that family members may react at first with shock or challenge them.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D9D2578-FAF6-416F-8A99-B936B32D5A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8483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fontScale="92500" lnSpcReduction="10000"/>
          </a:bodyPr>
          <a:lstStyle/>
          <a:p>
            <a:pPr algn="l"/>
            <a:r>
              <a:rPr lang="en-US" sz="3000" b="1" dirty="0">
                <a:solidFill>
                  <a:schemeClr val="tx1"/>
                </a:solidFill>
              </a:rPr>
              <a:t>Family Approaches</a:t>
            </a:r>
          </a:p>
          <a:p>
            <a:pPr algn="l"/>
            <a:endParaRPr lang="en-US" sz="800" dirty="0">
              <a:solidFill>
                <a:schemeClr val="tx1"/>
              </a:solidFill>
            </a:endParaRPr>
          </a:p>
          <a:p>
            <a:pPr algn="l"/>
            <a:r>
              <a:rPr lang="en-US" sz="2400" dirty="0">
                <a:solidFill>
                  <a:schemeClr val="tx1"/>
                </a:solidFill>
              </a:rPr>
              <a:t>Haas et al. (2010) </a:t>
            </a:r>
            <a:r>
              <a:rPr lang="en-US" sz="2400" dirty="0" smtClean="0">
                <a:solidFill>
                  <a:schemeClr val="tx1"/>
                </a:solidFill>
              </a:rPr>
              <a:t>recommended </a:t>
            </a:r>
            <a:r>
              <a:rPr lang="en-US" sz="2400" dirty="0">
                <a:solidFill>
                  <a:schemeClr val="tx1"/>
                </a:solidFill>
              </a:rPr>
              <a:t>the following initiatives to help reduce suicide </a:t>
            </a:r>
            <a:r>
              <a:rPr lang="en-US" sz="2400" dirty="0" smtClean="0">
                <a:solidFill>
                  <a:schemeClr val="tx1"/>
                </a:solidFill>
              </a:rPr>
              <a:t>among sexual </a:t>
            </a:r>
            <a:r>
              <a:rPr lang="en-US" sz="2400" dirty="0">
                <a:solidFill>
                  <a:schemeClr val="tx1"/>
                </a:solidFill>
              </a:rPr>
              <a:t>minority youth: </a:t>
            </a:r>
          </a:p>
          <a:p>
            <a:pPr algn="l"/>
            <a:endParaRPr lang="en-US" sz="900" dirty="0">
              <a:solidFill>
                <a:schemeClr val="tx1"/>
              </a:solidFill>
            </a:endParaRPr>
          </a:p>
          <a:p>
            <a:pPr marL="342900" indent="-342900" algn="l">
              <a:buFont typeface="Arial" pitchFamily="34" charset="0"/>
              <a:buChar char="•"/>
            </a:pPr>
            <a:r>
              <a:rPr lang="en-US" sz="2400" dirty="0">
                <a:solidFill>
                  <a:schemeClr val="tx1"/>
                </a:solidFill>
              </a:rPr>
              <a:t>Develop awareness campaigns and educational programs for the general public that portray positive images of sexual minority youth.</a:t>
            </a:r>
          </a:p>
          <a:p>
            <a:pPr algn="l"/>
            <a:endParaRPr lang="en-US" sz="900" dirty="0">
              <a:solidFill>
                <a:schemeClr val="tx1"/>
              </a:solidFill>
            </a:endParaRPr>
          </a:p>
          <a:p>
            <a:pPr marL="342900" indent="-342900" algn="l">
              <a:buFont typeface="Arial" pitchFamily="34" charset="0"/>
              <a:buChar char="•"/>
            </a:pPr>
            <a:r>
              <a:rPr lang="en-US" sz="2400" dirty="0">
                <a:solidFill>
                  <a:schemeClr val="tx1"/>
                </a:solidFill>
              </a:rPr>
              <a:t>Specifically target primary care physicians and pediatricians, and interface actively with community and organizational gatekeepers so that they are prepared to be </a:t>
            </a:r>
            <a:r>
              <a:rPr lang="en-US" sz="2400" dirty="0" smtClean="0">
                <a:solidFill>
                  <a:schemeClr val="tx1"/>
                </a:solidFill>
              </a:rPr>
              <a:t>first responders </a:t>
            </a:r>
            <a:r>
              <a:rPr lang="en-US" sz="2400" dirty="0">
                <a:solidFill>
                  <a:schemeClr val="tx1"/>
                </a:solidFill>
              </a:rPr>
              <a:t>when a parent seeks help or information.</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EDDA64CC-18F5-453E-BEC3-1CE95AA670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7315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Family Approaches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Build screening programs, hotlines, and other activities that identify at-risk sexual minority youth and direct them to safe and affirmative treatment.</a:t>
            </a:r>
          </a:p>
          <a:p>
            <a:pPr algn="l"/>
            <a:endParaRPr lang="en-US" sz="800" dirty="0">
              <a:solidFill>
                <a:schemeClr val="tx1"/>
              </a:solidFill>
            </a:endParaRPr>
          </a:p>
          <a:p>
            <a:pPr marL="342900" indent="-342900" algn="l">
              <a:buFont typeface="Arial" pitchFamily="34" charset="0"/>
              <a:buChar char="•"/>
            </a:pPr>
            <a:r>
              <a:rPr lang="en-US" sz="2400" dirty="0" smtClean="0">
                <a:solidFill>
                  <a:schemeClr val="tx1"/>
                </a:solidFill>
              </a:rPr>
              <a:t>Restrict </a:t>
            </a:r>
            <a:r>
              <a:rPr lang="en-US" sz="2400" dirty="0">
                <a:solidFill>
                  <a:schemeClr val="tx1"/>
                </a:solidFill>
              </a:rPr>
              <a:t>lethal means </a:t>
            </a:r>
            <a:r>
              <a:rPr lang="en-US" sz="2400" dirty="0" smtClean="0">
                <a:solidFill>
                  <a:schemeClr val="tx1"/>
                </a:solidFill>
              </a:rPr>
              <a:t>of suicide, </a:t>
            </a:r>
            <a:r>
              <a:rPr lang="en-US" sz="2400" dirty="0">
                <a:solidFill>
                  <a:schemeClr val="tx1"/>
                </a:solidFill>
              </a:rPr>
              <a:t>including guns.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Discourage media coverage that glamorizes or normalizes suicide as a solution for challenges in life, even those that seem or are severe.</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01D0024-F97C-4B3E-89A3-CDB226EEB1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42767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Family Approaches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Family connectedness and perceived caring by adults </a:t>
            </a:r>
            <a:r>
              <a:rPr lang="en-US" sz="2400" dirty="0" smtClean="0">
                <a:solidFill>
                  <a:schemeClr val="tx1"/>
                </a:solidFill>
              </a:rPr>
              <a:t>were </a:t>
            </a:r>
            <a:r>
              <a:rPr lang="en-US" sz="2400" dirty="0">
                <a:solidFill>
                  <a:schemeClr val="tx1"/>
                </a:solidFill>
              </a:rPr>
              <a:t>significant </a:t>
            </a:r>
            <a:r>
              <a:rPr lang="en-US" sz="2400" dirty="0" smtClean="0">
                <a:solidFill>
                  <a:schemeClr val="tx1"/>
                </a:solidFill>
              </a:rPr>
              <a:t>deterrents </a:t>
            </a:r>
            <a:r>
              <a:rPr lang="en-US" sz="2400" dirty="0">
                <a:solidFill>
                  <a:schemeClr val="tx1"/>
                </a:solidFill>
              </a:rPr>
              <a:t>to suicidal ideation and attempts at suicide or </a:t>
            </a:r>
            <a:r>
              <a:rPr lang="en-US" sz="2400" dirty="0" smtClean="0">
                <a:solidFill>
                  <a:schemeClr val="tx1"/>
                </a:solidFill>
              </a:rPr>
              <a:t>self-harm</a:t>
            </a:r>
            <a:r>
              <a:rPr lang="en-US" sz="2400" dirty="0">
                <a:solidFill>
                  <a:schemeClr val="tx1"/>
                </a:solidFill>
              </a:rPr>
              <a:t>.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Parents </a:t>
            </a:r>
            <a:r>
              <a:rPr lang="en-US" sz="2400" dirty="0" smtClean="0">
                <a:solidFill>
                  <a:schemeClr val="tx1"/>
                </a:solidFill>
              </a:rPr>
              <a:t>also should </a:t>
            </a:r>
            <a:r>
              <a:rPr lang="en-US" sz="2400" dirty="0">
                <a:solidFill>
                  <a:schemeClr val="tx1"/>
                </a:solidFill>
              </a:rPr>
              <a:t>be aware of the risk factors for children who are bullied and </a:t>
            </a:r>
            <a:r>
              <a:rPr lang="en-US" sz="2400" dirty="0" smtClean="0">
                <a:solidFill>
                  <a:schemeClr val="tx1"/>
                </a:solidFill>
              </a:rPr>
              <a:t>watch </a:t>
            </a:r>
            <a:r>
              <a:rPr lang="en-US" sz="2400" dirty="0">
                <a:solidFill>
                  <a:schemeClr val="tx1"/>
                </a:solidFill>
              </a:rPr>
              <a:t>for signs of bullying, signs of depression or anxiety, or substance use.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757D3A3-31D6-42D5-ACE5-7262B04B10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9512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Family Approaches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Parents should encourage youth to talk to them if they are being bullied by keeping an open dialogue and not judging.</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AE9A7031-A15C-4283-A868-8B815A09B2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560266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School Approaches</a:t>
            </a:r>
          </a:p>
          <a:p>
            <a:pPr algn="l"/>
            <a:endParaRPr lang="en-US" sz="800" dirty="0">
              <a:solidFill>
                <a:schemeClr val="tx1"/>
              </a:solidFill>
            </a:endParaRPr>
          </a:p>
          <a:p>
            <a:pPr marL="342900" indent="-342900" algn="l">
              <a:buFont typeface="Arial" pitchFamily="34" charset="0"/>
              <a:buChar char="•"/>
            </a:pPr>
            <a:r>
              <a:rPr lang="en-US" sz="2400" dirty="0" smtClean="0">
                <a:solidFill>
                  <a:schemeClr val="tx1"/>
                </a:solidFill>
              </a:rPr>
              <a:t>Gay–straight alliances</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Curricula that </a:t>
            </a:r>
            <a:r>
              <a:rPr lang="en-US" sz="2400" dirty="0" smtClean="0">
                <a:solidFill>
                  <a:schemeClr val="tx1"/>
                </a:solidFill>
              </a:rPr>
              <a:t>not </a:t>
            </a:r>
            <a:r>
              <a:rPr lang="en-US" sz="2400" dirty="0">
                <a:solidFill>
                  <a:schemeClr val="tx1"/>
                </a:solidFill>
              </a:rPr>
              <a:t>only </a:t>
            </a:r>
            <a:r>
              <a:rPr lang="en-US" sz="2400" dirty="0" smtClean="0">
                <a:solidFill>
                  <a:schemeClr val="tx1"/>
                </a:solidFill>
              </a:rPr>
              <a:t>are inclusive </a:t>
            </a:r>
            <a:r>
              <a:rPr lang="en-US" sz="2400" dirty="0">
                <a:solidFill>
                  <a:schemeClr val="tx1"/>
                </a:solidFill>
              </a:rPr>
              <a:t>but also </a:t>
            </a:r>
            <a:r>
              <a:rPr lang="en-US" sz="2400" dirty="0" smtClean="0">
                <a:solidFill>
                  <a:schemeClr val="tx1"/>
                </a:solidFill>
              </a:rPr>
              <a:t>include </a:t>
            </a:r>
            <a:r>
              <a:rPr lang="en-US" sz="2400" dirty="0">
                <a:solidFill>
                  <a:schemeClr val="tx1"/>
                </a:solidFill>
              </a:rPr>
              <a:t>positive representations of </a:t>
            </a:r>
            <a:r>
              <a:rPr lang="en-US" sz="2400" dirty="0" err="1">
                <a:solidFill>
                  <a:schemeClr val="tx1"/>
                </a:solidFill>
              </a:rPr>
              <a:t>LGBTQQI</a:t>
            </a:r>
            <a:r>
              <a:rPr lang="en-US" sz="2400" dirty="0">
                <a:solidFill>
                  <a:schemeClr val="tx1"/>
                </a:solidFill>
              </a:rPr>
              <a:t> people and </a:t>
            </a:r>
            <a:r>
              <a:rPr lang="en-US" sz="2400" dirty="0" smtClean="0">
                <a:solidFill>
                  <a:schemeClr val="tx1"/>
                </a:solidFill>
              </a:rPr>
              <a:t>events</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The presence of faculty and </a:t>
            </a:r>
            <a:r>
              <a:rPr lang="en-US" sz="2400" dirty="0" smtClean="0">
                <a:solidFill>
                  <a:schemeClr val="tx1"/>
                </a:solidFill>
              </a:rPr>
              <a:t>administrators </a:t>
            </a:r>
            <a:r>
              <a:rPr lang="en-US" sz="2400" dirty="0">
                <a:solidFill>
                  <a:schemeClr val="tx1"/>
                </a:solidFill>
              </a:rPr>
              <a:t>who </a:t>
            </a:r>
            <a:r>
              <a:rPr lang="en-US" sz="2400" dirty="0" smtClean="0">
                <a:solidFill>
                  <a:schemeClr val="tx1"/>
                </a:solidFill>
              </a:rPr>
              <a:t>are active </a:t>
            </a:r>
            <a:r>
              <a:rPr lang="en-US" sz="2400" dirty="0">
                <a:solidFill>
                  <a:schemeClr val="tx1"/>
                </a:solidFill>
              </a:rPr>
              <a:t>supportive of their sexual minority </a:t>
            </a:r>
            <a:r>
              <a:rPr lang="en-US" sz="2400" dirty="0" smtClean="0">
                <a:solidFill>
                  <a:schemeClr val="tx1"/>
                </a:solidFill>
              </a:rPr>
              <a:t>students</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smtClean="0">
                <a:solidFill>
                  <a:schemeClr val="tx1"/>
                </a:solidFill>
              </a:rPr>
              <a:t>Antibullying programs</a:t>
            </a: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BB7B38A-097C-41D4-B0A2-1166953C56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42101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Community Approaches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Communities must continue to develop and build organizations that are safe and affirming of sexual minority youth and their families.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Counselors have unique skills in community organization </a:t>
            </a:r>
            <a:r>
              <a:rPr lang="en-US" sz="2400" dirty="0" smtClean="0">
                <a:solidFill>
                  <a:schemeClr val="tx1"/>
                </a:solidFill>
              </a:rPr>
              <a:t>and the </a:t>
            </a:r>
            <a:r>
              <a:rPr lang="en-US" sz="2400" dirty="0">
                <a:solidFill>
                  <a:schemeClr val="tx1"/>
                </a:solidFill>
              </a:rPr>
              <a:t>promotion of positive social change, even outside the counseling office, in systems such as schools and community centers and must get involved to lead these kinds of efforts where they do not exist.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8326A52-D611-426B-B9EA-1B2998EE06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68538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Community Approaches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Advocates for Youth (2013) </a:t>
            </a:r>
            <a:r>
              <a:rPr lang="en-US" sz="2400" dirty="0" smtClean="0">
                <a:solidFill>
                  <a:schemeClr val="tx1"/>
                </a:solidFill>
              </a:rPr>
              <a:t>suggested overall </a:t>
            </a:r>
            <a:r>
              <a:rPr lang="en-US" sz="2400" dirty="0">
                <a:solidFill>
                  <a:schemeClr val="tx1"/>
                </a:solidFill>
              </a:rPr>
              <a:t>youth development programs to serve youth at </a:t>
            </a:r>
            <a:r>
              <a:rPr lang="en-US" sz="2400" dirty="0" smtClean="0">
                <a:solidFill>
                  <a:schemeClr val="tx1"/>
                </a:solidFill>
              </a:rPr>
              <a:t>risk, </a:t>
            </a:r>
            <a:r>
              <a:rPr lang="en-US" sz="2400" dirty="0">
                <a:solidFill>
                  <a:schemeClr val="tx1"/>
                </a:solidFill>
              </a:rPr>
              <a:t>such as </a:t>
            </a:r>
            <a:r>
              <a:rPr lang="en-US" sz="2400" dirty="0" err="1">
                <a:solidFill>
                  <a:schemeClr val="tx1"/>
                </a:solidFill>
              </a:rPr>
              <a:t>LGBTQQI</a:t>
            </a:r>
            <a:r>
              <a:rPr lang="en-US" sz="2400" dirty="0">
                <a:solidFill>
                  <a:schemeClr val="tx1"/>
                </a:solidFill>
              </a:rPr>
              <a:t> youth and other youth with little support in their communities.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E6BA313-27E6-4DE0-9B26-AF00F7880C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0297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a:bodyPr>
          <a:lstStyle/>
          <a:p>
            <a:pPr algn="l"/>
            <a:r>
              <a:rPr lang="en-US" sz="2800" b="1" dirty="0">
                <a:solidFill>
                  <a:schemeClr val="tx1"/>
                </a:solidFill>
              </a:rPr>
              <a:t>Community Approaches</a:t>
            </a:r>
          </a:p>
          <a:p>
            <a:pPr algn="l"/>
            <a:endParaRPr lang="en-US" sz="800" dirty="0">
              <a:solidFill>
                <a:schemeClr val="tx1"/>
              </a:solidFill>
            </a:endParaRPr>
          </a:p>
          <a:p>
            <a:pPr algn="l"/>
            <a:r>
              <a:rPr lang="en-US" sz="2400" dirty="0">
                <a:solidFill>
                  <a:schemeClr val="tx1"/>
                </a:solidFill>
              </a:rPr>
              <a:t>Advocates for Youth (2013) suggested programs that do the following:</a:t>
            </a:r>
          </a:p>
          <a:p>
            <a:pPr algn="l"/>
            <a:endParaRPr lang="en-US" sz="900" dirty="0">
              <a:solidFill>
                <a:schemeClr val="tx1"/>
              </a:solidFill>
            </a:endParaRPr>
          </a:p>
          <a:p>
            <a:pPr marL="457200" indent="-457200" algn="l">
              <a:buFont typeface="Arial" panose="020B0604020202020204" pitchFamily="34" charset="0"/>
              <a:buChar char="•"/>
            </a:pPr>
            <a:r>
              <a:rPr lang="en-US" sz="2400" dirty="0">
                <a:solidFill>
                  <a:schemeClr val="tx1"/>
                </a:solidFill>
              </a:rPr>
              <a:t>Focus on the assets and strengths of youth and help youth develop competence in all areas of </a:t>
            </a:r>
            <a:r>
              <a:rPr lang="en-US" sz="2400" dirty="0" smtClean="0">
                <a:solidFill>
                  <a:schemeClr val="tx1"/>
                </a:solidFill>
              </a:rPr>
              <a:t>wellness</a:t>
            </a:r>
            <a:endParaRPr lang="en-US" sz="2400" dirty="0">
              <a:solidFill>
                <a:schemeClr val="tx1"/>
              </a:solidFill>
            </a:endParaRPr>
          </a:p>
          <a:p>
            <a:pPr algn="l"/>
            <a:endParaRPr lang="en-US" sz="900" dirty="0">
              <a:solidFill>
                <a:schemeClr val="tx1"/>
              </a:solidFill>
            </a:endParaRPr>
          </a:p>
          <a:p>
            <a:pPr marL="457200" indent="-457200" algn="l">
              <a:buFont typeface="Arial" panose="020B0604020202020204" pitchFamily="34" charset="0"/>
              <a:buChar char="•"/>
            </a:pPr>
            <a:r>
              <a:rPr lang="en-US" sz="2400" dirty="0">
                <a:solidFill>
                  <a:schemeClr val="tx1"/>
                </a:solidFill>
              </a:rPr>
              <a:t>Focus on the needs that young people themselves </a:t>
            </a:r>
            <a:r>
              <a:rPr lang="en-US" sz="2400" dirty="0" smtClean="0">
                <a:solidFill>
                  <a:schemeClr val="tx1"/>
                </a:solidFill>
              </a:rPr>
              <a:t>identify </a:t>
            </a:r>
            <a:r>
              <a:rPr lang="en-US" sz="2400" dirty="0">
                <a:solidFill>
                  <a:schemeClr val="tx1"/>
                </a:solidFill>
              </a:rPr>
              <a:t>and consider the multiple factors </a:t>
            </a:r>
            <a:r>
              <a:rPr lang="en-US" sz="2400" dirty="0" smtClean="0">
                <a:solidFill>
                  <a:schemeClr val="tx1"/>
                </a:solidFill>
              </a:rPr>
              <a:t>in </a:t>
            </a:r>
            <a:r>
              <a:rPr lang="en-US" sz="2400" dirty="0">
                <a:solidFill>
                  <a:schemeClr val="tx1"/>
                </a:solidFill>
              </a:rPr>
              <a:t>young people’s lives in developing an </a:t>
            </a:r>
            <a:r>
              <a:rPr lang="en-US" sz="2400" dirty="0" smtClean="0">
                <a:solidFill>
                  <a:schemeClr val="tx1"/>
                </a:solidFill>
              </a:rPr>
              <a:t>intervention</a:t>
            </a:r>
            <a:endParaRPr lang="en-US" sz="2400" dirty="0">
              <a:solidFill>
                <a:schemeClr val="tx1"/>
              </a:solidFill>
            </a:endParaRPr>
          </a:p>
          <a:p>
            <a:pPr marL="457200" indent="-457200" algn="l">
              <a:buFont typeface="Arial" panose="020B0604020202020204" pitchFamily="34" charset="0"/>
              <a:buChar char="•"/>
            </a:pPr>
            <a:endParaRPr lang="en-US" dirty="0"/>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A6E3E0F-C0E8-4755-AFED-E5DE5E3475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6611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600" dirty="0">
                <a:solidFill>
                  <a:schemeClr val="tx1"/>
                </a:solidFill>
              </a:rPr>
              <a:t>Fortunately for today’s sexual minority youth, society </a:t>
            </a:r>
            <a:r>
              <a:rPr lang="en-US" sz="2600" dirty="0" smtClean="0">
                <a:solidFill>
                  <a:schemeClr val="tx1"/>
                </a:solidFill>
              </a:rPr>
              <a:t>has </a:t>
            </a:r>
            <a:r>
              <a:rPr lang="en-US" sz="2600" dirty="0">
                <a:solidFill>
                  <a:schemeClr val="tx1"/>
                </a:solidFill>
              </a:rPr>
              <a:t>begun to shift and become more accepting of sexual minorities in general. In 2012, for the first time, national polls showed that </a:t>
            </a:r>
            <a:r>
              <a:rPr lang="en-US" sz="2600" dirty="0" smtClean="0">
                <a:solidFill>
                  <a:schemeClr val="tx1"/>
                </a:solidFill>
              </a:rPr>
              <a:t>Americans’ </a:t>
            </a:r>
            <a:r>
              <a:rPr lang="en-US" sz="2600" dirty="0">
                <a:solidFill>
                  <a:schemeClr val="tx1"/>
                </a:solidFill>
              </a:rPr>
              <a:t>support for same-sex marriage had surpassed 50%.</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600" dirty="0">
                <a:solidFill>
                  <a:schemeClr val="tx1"/>
                </a:solidFill>
              </a:rPr>
              <a:t>In 2017, </a:t>
            </a:r>
            <a:r>
              <a:rPr lang="en-US" sz="2600" dirty="0" smtClean="0">
                <a:solidFill>
                  <a:schemeClr val="tx1"/>
                </a:solidFill>
              </a:rPr>
              <a:t>it surpassed </a:t>
            </a:r>
            <a:r>
              <a:rPr lang="en-US" sz="2600" dirty="0">
                <a:solidFill>
                  <a:schemeClr val="tx1"/>
                </a:solidFill>
              </a:rPr>
              <a:t>60%.</a:t>
            </a:r>
          </a:p>
          <a:p>
            <a:pPr algn="l"/>
            <a:endParaRPr lang="en-US" sz="8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103F7B8-6797-4B25-93E4-558DDA0220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08012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09800" y="1600200"/>
            <a:ext cx="6858000" cy="4419600"/>
          </a:xfrm>
        </p:spPr>
        <p:txBody>
          <a:bodyPr>
            <a:normAutofit fontScale="92500"/>
          </a:bodyPr>
          <a:lstStyle/>
          <a:p>
            <a:pPr algn="l"/>
            <a:r>
              <a:rPr lang="en-US" sz="3000" b="1" dirty="0">
                <a:solidFill>
                  <a:schemeClr val="tx1"/>
                </a:solidFill>
              </a:rPr>
              <a:t>Community Approaches</a:t>
            </a:r>
          </a:p>
          <a:p>
            <a:pPr algn="l"/>
            <a:endParaRPr lang="en-US" sz="800" dirty="0">
              <a:solidFill>
                <a:schemeClr val="tx1"/>
              </a:solidFill>
            </a:endParaRPr>
          </a:p>
          <a:p>
            <a:pPr marL="457200" indent="-457200" algn="l">
              <a:buFont typeface="Arial" panose="020B0604020202020204" pitchFamily="34" charset="0"/>
              <a:buChar char="•"/>
            </a:pPr>
            <a:r>
              <a:rPr lang="en-US" sz="2600" dirty="0">
                <a:solidFill>
                  <a:schemeClr val="tx1"/>
                </a:solidFill>
              </a:rPr>
              <a:t>Include youth in designing and implementing the program.</a:t>
            </a:r>
          </a:p>
          <a:p>
            <a:pPr marL="457200" indent="-457200" algn="l">
              <a:buFont typeface="Arial" panose="020B0604020202020204" pitchFamily="34" charset="0"/>
              <a:buChar char="•"/>
            </a:pPr>
            <a:r>
              <a:rPr lang="en-US" sz="2600" dirty="0">
                <a:solidFill>
                  <a:schemeClr val="tx1"/>
                </a:solidFill>
              </a:rPr>
              <a:t>Include adults who are committed and treat youth with respect, not judgment.</a:t>
            </a:r>
          </a:p>
          <a:p>
            <a:pPr marL="457200" indent="-457200" algn="l">
              <a:buFont typeface="Arial" panose="020B0604020202020204" pitchFamily="34" charset="0"/>
              <a:buChar char="•"/>
            </a:pPr>
            <a:r>
              <a:rPr lang="en-US" sz="2600" dirty="0">
                <a:solidFill>
                  <a:schemeClr val="tx1"/>
                </a:solidFill>
              </a:rPr>
              <a:t>Encourage the involvement of the whole community, and tailor </a:t>
            </a:r>
            <a:r>
              <a:rPr lang="en-US" sz="2600" dirty="0" smtClean="0">
                <a:solidFill>
                  <a:schemeClr val="tx1"/>
                </a:solidFill>
              </a:rPr>
              <a:t>the programs </a:t>
            </a:r>
            <a:r>
              <a:rPr lang="en-US" sz="2600" dirty="0">
                <a:solidFill>
                  <a:schemeClr val="tx1"/>
                </a:solidFill>
              </a:rPr>
              <a:t>to the youth’s culture, race/ethnicity, and socioeconomic background. </a:t>
            </a:r>
          </a:p>
          <a:p>
            <a:pPr marL="457200" indent="-457200" algn="l">
              <a:buFont typeface="Arial" panose="020B0604020202020204" pitchFamily="34" charset="0"/>
              <a:buChar char="•"/>
            </a:pPr>
            <a:r>
              <a:rPr lang="en-US" sz="2600" dirty="0">
                <a:solidFill>
                  <a:schemeClr val="tx1"/>
                </a:solidFill>
              </a:rPr>
              <a:t>Seek community partnerships with other groups. </a:t>
            </a:r>
          </a:p>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dirty="0"/>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92E13EB-56EC-4EED-ABAD-83D388106B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7209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Almost 90% of </a:t>
            </a:r>
            <a:r>
              <a:rPr lang="en-US" sz="2400" dirty="0" smtClean="0">
                <a:solidFill>
                  <a:schemeClr val="tx1"/>
                </a:solidFill>
              </a:rPr>
              <a:t>lesbians </a:t>
            </a:r>
            <a:r>
              <a:rPr lang="en-US" sz="2400" dirty="0">
                <a:solidFill>
                  <a:schemeClr val="tx1"/>
                </a:solidFill>
              </a:rPr>
              <a:t>and gays and 63% of all Americans described discrimination based on sexual orientation </a:t>
            </a:r>
            <a:r>
              <a:rPr lang="en-US" sz="2400" dirty="0" smtClean="0">
                <a:solidFill>
                  <a:schemeClr val="tx1"/>
                </a:solidFill>
              </a:rPr>
              <a:t>as a serious problem </a:t>
            </a:r>
            <a:r>
              <a:rPr lang="en-US" sz="2400" dirty="0">
                <a:solidFill>
                  <a:schemeClr val="tx1"/>
                </a:solidFill>
              </a:rPr>
              <a:t>in our country.</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About 40% of both sexual minorities and all Americans believed that it is </a:t>
            </a:r>
            <a:r>
              <a:rPr lang="en-US" sz="2400" dirty="0" smtClean="0">
                <a:solidFill>
                  <a:schemeClr val="tx1"/>
                </a:solidFill>
              </a:rPr>
              <a:t>difficult </a:t>
            </a:r>
            <a:r>
              <a:rPr lang="en-US" sz="2400" dirty="0">
                <a:solidFill>
                  <a:schemeClr val="tx1"/>
                </a:solidFill>
              </a:rPr>
              <a:t>for someone to live </a:t>
            </a:r>
            <a:r>
              <a:rPr lang="en-US" sz="2400" dirty="0" smtClean="0">
                <a:solidFill>
                  <a:schemeClr val="tx1"/>
                </a:solidFill>
              </a:rPr>
              <a:t>openly in </a:t>
            </a:r>
            <a:r>
              <a:rPr lang="en-US" sz="2400" dirty="0">
                <a:solidFill>
                  <a:schemeClr val="tx1"/>
                </a:solidFill>
              </a:rPr>
              <a:t>their </a:t>
            </a:r>
            <a:r>
              <a:rPr lang="en-US" sz="2400" dirty="0" smtClean="0">
                <a:solidFill>
                  <a:schemeClr val="tx1"/>
                </a:solidFill>
              </a:rPr>
              <a:t>community </a:t>
            </a:r>
            <a:r>
              <a:rPr lang="en-US" sz="2400" dirty="0">
                <a:solidFill>
                  <a:schemeClr val="tx1"/>
                </a:solidFill>
              </a:rPr>
              <a:t>as </a:t>
            </a:r>
            <a:r>
              <a:rPr lang="en-US" sz="2400" dirty="0" smtClean="0">
                <a:solidFill>
                  <a:schemeClr val="tx1"/>
                </a:solidFill>
              </a:rPr>
              <a:t>a lesbian </a:t>
            </a:r>
            <a:r>
              <a:rPr lang="en-US" sz="2400" dirty="0">
                <a:solidFill>
                  <a:schemeClr val="tx1"/>
                </a:solidFill>
              </a:rPr>
              <a:t>or gay man.</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C9633AC-662A-49D1-927B-A2D3F7B2A1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11581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Although homosexuality is not typically viewed as a disorder to be </a:t>
            </a:r>
            <a:r>
              <a:rPr lang="en-US" sz="2400" dirty="0" smtClean="0">
                <a:solidFill>
                  <a:schemeClr val="tx1"/>
                </a:solidFill>
              </a:rPr>
              <a:t>changed, </a:t>
            </a:r>
            <a:r>
              <a:rPr lang="en-US" sz="2400" dirty="0">
                <a:solidFill>
                  <a:schemeClr val="tx1"/>
                </a:solidFill>
              </a:rPr>
              <a:t>and efforts to change sexual orientation are viewed as unethical and </a:t>
            </a:r>
            <a:r>
              <a:rPr lang="en-US" sz="2400" dirty="0" smtClean="0">
                <a:solidFill>
                  <a:schemeClr val="tx1"/>
                </a:solidFill>
              </a:rPr>
              <a:t>are not </a:t>
            </a:r>
            <a:r>
              <a:rPr lang="en-US" sz="2400" dirty="0">
                <a:solidFill>
                  <a:schemeClr val="tx1"/>
                </a:solidFill>
              </a:rPr>
              <a:t>supported by legitimate empirical research by the major medical and mental health professional organizations, many conservative religious groups continue to promote the notion that sexual orientation is a choice and should be cured through prayer and/or </a:t>
            </a:r>
            <a:r>
              <a:rPr lang="en-US" sz="2400" dirty="0" smtClean="0">
                <a:solidFill>
                  <a:schemeClr val="tx1"/>
                </a:solidFill>
              </a:rPr>
              <a:t>reparative therapy and more than </a:t>
            </a:r>
            <a:r>
              <a:rPr lang="en-US" sz="2400" dirty="0">
                <a:solidFill>
                  <a:schemeClr val="tx1"/>
                </a:solidFill>
              </a:rPr>
              <a:t>half of states permit employment discrimination based on sexual orientation.</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7918090-991E-4C71-A027-6C9FE09AAD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73125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Society’s divergent views on sexual orientation and gender identity mean that sexual minority youth hear mixed messages </a:t>
            </a:r>
            <a:r>
              <a:rPr lang="en-US" sz="2400" dirty="0" smtClean="0">
                <a:solidFill>
                  <a:schemeClr val="tx1"/>
                </a:solidFill>
              </a:rPr>
              <a:t>about whether </a:t>
            </a:r>
            <a:r>
              <a:rPr lang="en-US" sz="2400" dirty="0">
                <a:solidFill>
                  <a:schemeClr val="tx1"/>
                </a:solidFill>
              </a:rPr>
              <a:t>it is acceptable to be </a:t>
            </a:r>
            <a:r>
              <a:rPr lang="en-US" sz="2400" dirty="0" smtClean="0">
                <a:solidFill>
                  <a:schemeClr val="tx1"/>
                </a:solidFill>
              </a:rPr>
              <a:t>lesbian</a:t>
            </a:r>
            <a:r>
              <a:rPr lang="en-US" sz="2400" dirty="0">
                <a:solidFill>
                  <a:schemeClr val="tx1"/>
                </a:solidFill>
              </a:rPr>
              <a:t>, gay, bisexual, transgender, queer, questioning, </a:t>
            </a:r>
            <a:r>
              <a:rPr lang="en-US" sz="2400" dirty="0" smtClean="0">
                <a:solidFill>
                  <a:schemeClr val="tx1"/>
                </a:solidFill>
              </a:rPr>
              <a:t>or intersex </a:t>
            </a:r>
            <a:r>
              <a:rPr lang="en-US" sz="2400" dirty="0">
                <a:solidFill>
                  <a:schemeClr val="tx1"/>
                </a:solidFill>
              </a:rPr>
              <a:t>(</a:t>
            </a:r>
            <a:r>
              <a:rPr lang="en-US" sz="2400" dirty="0" err="1" smtClean="0">
                <a:solidFill>
                  <a:schemeClr val="tx1"/>
                </a:solidFill>
              </a:rPr>
              <a:t>LGBTQQI</a:t>
            </a:r>
            <a:r>
              <a:rPr lang="en-US" sz="2400" dirty="0" smtClean="0">
                <a:solidFill>
                  <a:schemeClr val="tx1"/>
                </a:solidFill>
              </a:rPr>
              <a:t>) and thus whether it </a:t>
            </a:r>
            <a:r>
              <a:rPr lang="en-US" sz="2400" dirty="0">
                <a:solidFill>
                  <a:schemeClr val="tx1"/>
                </a:solidFill>
              </a:rPr>
              <a:t>is acceptable to </a:t>
            </a:r>
            <a:r>
              <a:rPr lang="en-US" sz="2400" i="1" dirty="0">
                <a:solidFill>
                  <a:schemeClr val="tx1"/>
                </a:solidFill>
              </a:rPr>
              <a:t>come out.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i="1" dirty="0" smtClean="0">
                <a:solidFill>
                  <a:schemeClr val="tx1"/>
                </a:solidFill>
              </a:rPr>
              <a:t>Coming out </a:t>
            </a:r>
            <a:r>
              <a:rPr lang="en-US" sz="2400" dirty="0" smtClean="0">
                <a:solidFill>
                  <a:schemeClr val="tx1"/>
                </a:solidFill>
              </a:rPr>
              <a:t>refers </a:t>
            </a:r>
            <a:r>
              <a:rPr lang="en-US" sz="2400" dirty="0">
                <a:solidFill>
                  <a:schemeClr val="tx1"/>
                </a:solidFill>
              </a:rPr>
              <a:t>to the process of becoming aware of one’s own sexual orientation or gender identity and sharing this identity with others.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B7F5390F-1E3E-4425-9BD5-4C6CA8FE48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785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85% of middle and high school students surveyed by </a:t>
            </a:r>
            <a:r>
              <a:rPr lang="en-US" sz="2400" dirty="0" smtClean="0">
                <a:solidFill>
                  <a:schemeClr val="tx1"/>
                </a:solidFill>
              </a:rPr>
              <a:t>GLSEN (2016</a:t>
            </a:r>
            <a:r>
              <a:rPr lang="en-US" sz="2400" dirty="0">
                <a:solidFill>
                  <a:schemeClr val="tx1"/>
                </a:solidFill>
              </a:rPr>
              <a:t>) reported facing verbal harassment based on their sexual orientation identities.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66% reported facing discrimination.</a:t>
            </a:r>
          </a:p>
          <a:p>
            <a:pPr marL="342900" indent="-342900" algn="l">
              <a:buFont typeface="Arial" pitchFamily="34" charset="0"/>
              <a:buChar char="•"/>
            </a:pPr>
            <a:endParaRPr lang="en-US" sz="9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8911EAD-D477-40CF-84E0-25DF40E0C9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8768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Transgender youth are at </a:t>
            </a:r>
            <a:r>
              <a:rPr lang="en-US" sz="2400" dirty="0" smtClean="0">
                <a:solidFill>
                  <a:schemeClr val="tx1"/>
                </a:solidFill>
              </a:rPr>
              <a:t>a higher </a:t>
            </a:r>
            <a:r>
              <a:rPr lang="en-US" sz="2400" dirty="0">
                <a:solidFill>
                  <a:schemeClr val="tx1"/>
                </a:solidFill>
              </a:rPr>
              <a:t>risk for depression, suicide, self-harm, and eating disorders.</a:t>
            </a:r>
          </a:p>
          <a:p>
            <a:pPr marL="342900" indent="-342900" algn="l">
              <a:buFont typeface="Arial" pitchFamily="34" charset="0"/>
              <a:buChar char="•"/>
            </a:pPr>
            <a:endParaRPr lang="en-US" sz="900" dirty="0">
              <a:solidFill>
                <a:schemeClr val="tx1"/>
              </a:solidFill>
            </a:endParaRPr>
          </a:p>
          <a:p>
            <a:pPr marL="342900" indent="-342900" algn="l">
              <a:buFont typeface="Arial" pitchFamily="34" charset="0"/>
              <a:buChar char="•"/>
            </a:pPr>
            <a:r>
              <a:rPr lang="en-US" sz="2600" dirty="0">
                <a:solidFill>
                  <a:schemeClr val="tx1"/>
                </a:solidFill>
              </a:rPr>
              <a:t>These issues are compounded for </a:t>
            </a:r>
            <a:r>
              <a:rPr lang="en-US" sz="2600" dirty="0" err="1" smtClean="0">
                <a:solidFill>
                  <a:schemeClr val="tx1"/>
                </a:solidFill>
              </a:rPr>
              <a:t>LGBTQQI</a:t>
            </a:r>
            <a:r>
              <a:rPr lang="en-US" sz="2600" dirty="0" smtClean="0">
                <a:solidFill>
                  <a:schemeClr val="tx1"/>
                </a:solidFill>
              </a:rPr>
              <a:t> </a:t>
            </a:r>
            <a:r>
              <a:rPr lang="en-US" sz="2600" dirty="0">
                <a:solidFill>
                  <a:schemeClr val="tx1"/>
                </a:solidFill>
              </a:rPr>
              <a:t>individuals of color as they try to cope with the intersectionality of multiple aspects of self.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B4376AB-ECED-4F93-B212-93A3349F7D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6823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09800" y="1600200"/>
            <a:ext cx="6934200" cy="4419600"/>
          </a:xfrm>
        </p:spPr>
        <p:txBody>
          <a:bodyPr>
            <a:normAutofit/>
          </a:bodyPr>
          <a:lstStyle/>
          <a:p>
            <a:pPr marL="342900" indent="-342900" algn="l">
              <a:buFont typeface="Arial" pitchFamily="34" charset="0"/>
              <a:buChar char="•"/>
            </a:pPr>
            <a:r>
              <a:rPr lang="en-US" sz="2400" dirty="0">
                <a:solidFill>
                  <a:schemeClr val="tx1"/>
                </a:solidFill>
              </a:rPr>
              <a:t>Sexual minority youth are </a:t>
            </a:r>
            <a:r>
              <a:rPr lang="en-US" sz="2400" dirty="0" smtClean="0">
                <a:solidFill>
                  <a:schemeClr val="tx1"/>
                </a:solidFill>
              </a:rPr>
              <a:t>3 </a:t>
            </a:r>
            <a:r>
              <a:rPr lang="en-US" sz="2400" dirty="0">
                <a:solidFill>
                  <a:schemeClr val="tx1"/>
                </a:solidFill>
              </a:rPr>
              <a:t>times more likely to attempt suicide than </a:t>
            </a:r>
            <a:r>
              <a:rPr lang="en-US" sz="2400" dirty="0" smtClean="0">
                <a:solidFill>
                  <a:schemeClr val="tx1"/>
                </a:solidFill>
              </a:rPr>
              <a:t>youth who are not sexual minorities.</a:t>
            </a:r>
            <a:endParaRPr lang="en-US" sz="24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Minority stress</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5B247767-0F58-4173-B3F2-D8CCAC4217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90861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18" ma:contentTypeDescription="Create a new document." ma:contentTypeScope="" ma:versionID="ed1917c4b55fbbe55c72e7802ce53f2b">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e8f53b71bddc3a0e4ee064705ac727b7"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documentManagement>
</p:properties>
</file>

<file path=customXml/itemProps1.xml><?xml version="1.0" encoding="utf-8"?>
<ds:datastoreItem xmlns:ds="http://schemas.openxmlformats.org/officeDocument/2006/customXml" ds:itemID="{820775F2-FA91-41B9-80EB-5D3A909410AC}"/>
</file>

<file path=customXml/itemProps2.xml><?xml version="1.0" encoding="utf-8"?>
<ds:datastoreItem xmlns:ds="http://schemas.openxmlformats.org/officeDocument/2006/customXml" ds:itemID="{B477014D-D35E-4D34-BB41-C4CE8543D942}"/>
</file>

<file path=customXml/itemProps3.xml><?xml version="1.0" encoding="utf-8"?>
<ds:datastoreItem xmlns:ds="http://schemas.openxmlformats.org/officeDocument/2006/customXml" ds:itemID="{A5EB5DC1-2CF2-4CE2-83A6-4E5702DA8483}"/>
</file>

<file path=docProps/app.xml><?xml version="1.0" encoding="utf-8"?>
<Properties xmlns="http://schemas.openxmlformats.org/officeDocument/2006/extended-properties" xmlns:vt="http://schemas.openxmlformats.org/officeDocument/2006/docPropsVTypes">
  <Template/>
  <TotalTime>9878</TotalTime>
  <Words>1646</Words>
  <Application>Microsoft Office PowerPoint</Application>
  <PresentationFormat>On-screen Show (4:3)</PresentationFormat>
  <Paragraphs>206</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Chapter 13  “It Takes a Village”: Advocating for Sexual Minority Youth</vt:lpstr>
      <vt:lpstr>                  Problem Definition</vt:lpstr>
      <vt:lpstr>                  Problem Definition</vt:lpstr>
      <vt:lpstr>                  Causal Factors</vt:lpstr>
      <vt:lpstr>                  Causal Factors</vt:lpstr>
      <vt:lpstr>                  Causal Factors</vt:lpstr>
      <vt:lpstr>                  Causal Factors</vt:lpstr>
      <vt:lpstr>                  Causal Factors</vt:lpstr>
      <vt:lpstr>                  Causal Factors</vt:lpstr>
      <vt:lpstr>                  Prevention</vt:lpstr>
      <vt:lpstr>                  Prevention</vt:lpstr>
      <vt:lpstr>                  Prevention</vt:lpstr>
      <vt:lpstr>                  Prevention</vt:lpstr>
      <vt:lpstr>                  Prevention</vt:lpstr>
      <vt:lpstr>                  Prevention</vt:lpstr>
      <vt:lpstr>                  Prevention</vt:lpstr>
      <vt:lpstr>                  Prevention</vt:lpstr>
      <vt:lpstr>                  Prevention</vt:lpstr>
      <vt:lpstr>                  Prevention</vt:lpstr>
      <vt:lpstr>                  Intervention</vt:lpstr>
      <vt:lpstr>                  Intervention</vt:lpstr>
      <vt:lpstr>                  Intervention</vt:lpstr>
      <vt:lpstr>                  Intervention</vt:lpstr>
      <vt:lpstr>                  Intervention</vt:lpstr>
      <vt:lpstr>                  Intervention</vt:lpstr>
      <vt:lpstr>                  Intervention</vt:lpstr>
      <vt:lpstr>                  Intervention</vt:lpstr>
      <vt:lpstr>                  Intervention</vt:lpstr>
      <vt:lpstr>                  Intervention</vt:lpstr>
      <vt:lpstr>                  Intervention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Beth Ciha</cp:lastModifiedBy>
  <cp:revision>104</cp:revision>
  <dcterms:created xsi:type="dcterms:W3CDTF">2013-04-17T18:39:11Z</dcterms:created>
  <dcterms:modified xsi:type="dcterms:W3CDTF">2018-10-22T20:52:48Z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25646700</vt:r8>
  </property>
</Properties>
</file>