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65C89-229C-4157-A78D-F170106F9A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78101-DBF6-45E3-A12B-6B5DBFF9E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793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65C89-229C-4157-A78D-F170106F9A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78101-DBF6-45E3-A12B-6B5DBFF9E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302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65C89-229C-4157-A78D-F170106F9A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78101-DBF6-45E3-A12B-6B5DBFF9E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315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65C89-229C-4157-A78D-F170106F9A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78101-DBF6-45E3-A12B-6B5DBFF9E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96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65C89-229C-4157-A78D-F170106F9A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78101-DBF6-45E3-A12B-6B5DBFF9E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457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65C89-229C-4157-A78D-F170106F9A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78101-DBF6-45E3-A12B-6B5DBFF9E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10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65C89-229C-4157-A78D-F170106F9A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78101-DBF6-45E3-A12B-6B5DBFF9E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750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65C89-229C-4157-A78D-F170106F9A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78101-DBF6-45E3-A12B-6B5DBFF9E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4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65C89-229C-4157-A78D-F170106F9A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78101-DBF6-45E3-A12B-6B5DBFF9E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58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65C89-229C-4157-A78D-F170106F9A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78101-DBF6-45E3-A12B-6B5DBFF9E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120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65C89-229C-4157-A78D-F170106F9A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78101-DBF6-45E3-A12B-6B5DBFF9E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112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65C89-229C-4157-A78D-F170106F9A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78101-DBF6-45E3-A12B-6B5DBFF9E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447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Individual and Group Helping Relationships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1752600"/>
          </a:xfrm>
        </p:spPr>
        <p:txBody>
          <a:bodyPr/>
          <a:lstStyle/>
          <a:p>
            <a:r>
              <a:rPr lang="en-US" dirty="0" smtClean="0"/>
              <a:t>By Ann Vernon and </a:t>
            </a:r>
            <a:br>
              <a:rPr lang="en-US" dirty="0" smtClean="0"/>
            </a:br>
            <a:r>
              <a:rPr lang="en-US" dirty="0" smtClean="0"/>
              <a:t>Darcie Davis-Gage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5119468"/>
            <a:ext cx="2578608" cy="11887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1371600" y="182880"/>
            <a:ext cx="6324600" cy="18123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86100" y="1459468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CHAPTER 3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2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Basic Counseling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listening skills (Egan, </a:t>
            </a:r>
            <a:r>
              <a:rPr lang="en-US" dirty="0"/>
              <a:t>2010; Ivey &amp; Ivey, </a:t>
            </a:r>
            <a:r>
              <a:rPr lang="en-US" dirty="0" smtClean="0"/>
              <a:t>2007)</a:t>
            </a:r>
          </a:p>
          <a:p>
            <a:pPr lvl="1"/>
            <a:r>
              <a:rPr lang="en-US" dirty="0" smtClean="0"/>
              <a:t>Be an active listener and careful observer of nonverbal behavior</a:t>
            </a:r>
          </a:p>
          <a:p>
            <a:pPr lvl="1"/>
            <a:r>
              <a:rPr lang="en-US" dirty="0" smtClean="0"/>
              <a:t>Use encouraging, paraphrasing, reflecting feelings and meanings, and summarization skills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092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Group Counseling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Group work is one of eight core components of accreditation standards (CACREP, 2016).</a:t>
            </a:r>
          </a:p>
          <a:p>
            <a:r>
              <a:rPr lang="en-US" dirty="0" smtClean="0"/>
              <a:t>There are numerous advantages to a group format.</a:t>
            </a:r>
          </a:p>
          <a:p>
            <a:r>
              <a:rPr lang="en-US" dirty="0" smtClean="0"/>
              <a:t>An understanding of group dynamics and therapeutic factors is needed to be an effective group leader.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22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Group Dynamics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Many models of group development</a:t>
            </a:r>
          </a:p>
          <a:p>
            <a:r>
              <a:rPr lang="en-US" dirty="0" smtClean="0"/>
              <a:t>Tuckman and Jensen’s (1977) five-stage model is most recognized. </a:t>
            </a:r>
          </a:p>
          <a:p>
            <a:pPr marL="457200" lvl="1" indent="0">
              <a:buNone/>
            </a:pPr>
            <a:r>
              <a:rPr lang="en-US" dirty="0" smtClean="0"/>
              <a:t>Stages: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dirty="0" smtClean="0"/>
              <a:t>Forming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dirty="0" smtClean="0"/>
              <a:t>Storming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dirty="0" smtClean="0"/>
              <a:t>Norming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dirty="0" smtClean="0"/>
              <a:t>Performing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dirty="0"/>
              <a:t>A</a:t>
            </a:r>
            <a:r>
              <a:rPr lang="en-US" dirty="0" smtClean="0"/>
              <a:t>djourning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9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Group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Counseling </a:t>
            </a:r>
            <a:r>
              <a:rPr lang="en-US" dirty="0" err="1" smtClean="0"/>
              <a:t>microskills</a:t>
            </a:r>
            <a:r>
              <a:rPr lang="en-US" dirty="0" smtClean="0"/>
              <a:t> applicable in individual and group sessions</a:t>
            </a:r>
          </a:p>
          <a:p>
            <a:r>
              <a:rPr lang="en-US" dirty="0" smtClean="0"/>
              <a:t>Additional skills needed for group leadership</a:t>
            </a:r>
          </a:p>
          <a:p>
            <a:pPr lvl="1"/>
            <a:r>
              <a:rPr lang="en-US" dirty="0" smtClean="0"/>
              <a:t>Linking</a:t>
            </a:r>
          </a:p>
          <a:p>
            <a:pPr lvl="1"/>
            <a:r>
              <a:rPr lang="en-US" dirty="0" smtClean="0"/>
              <a:t>Confronting</a:t>
            </a:r>
          </a:p>
          <a:p>
            <a:pPr lvl="1"/>
            <a:r>
              <a:rPr lang="en-US" dirty="0" smtClean="0"/>
              <a:t>Managing group focus</a:t>
            </a:r>
          </a:p>
        </p:txBody>
      </p:sp>
    </p:spTree>
    <p:extLst>
      <p:ext uri="{BB962C8B-B14F-4D97-AF65-F5344CB8AC3E}">
        <p14:creationId xmlns:p14="http://schemas.microsoft.com/office/powerpoint/2010/main" val="346970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Group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According to </a:t>
            </a:r>
            <a:r>
              <a:rPr lang="en-US" dirty="0" smtClean="0"/>
              <a:t>group systems </a:t>
            </a:r>
            <a:r>
              <a:rPr lang="en-US" dirty="0"/>
              <a:t>t</a:t>
            </a:r>
            <a:r>
              <a:rPr lang="en-US" dirty="0" smtClean="0"/>
              <a:t>heory </a:t>
            </a:r>
            <a:r>
              <a:rPr lang="en-US" dirty="0"/>
              <a:t>(Connors &amp;</a:t>
            </a:r>
            <a:r>
              <a:rPr lang="en-US" dirty="0" smtClean="0"/>
              <a:t> </a:t>
            </a:r>
            <a:r>
              <a:rPr lang="en-US" dirty="0"/>
              <a:t>Caple, 2005), </a:t>
            </a:r>
            <a:r>
              <a:rPr lang="en-US" dirty="0" smtClean="0"/>
              <a:t>there are three </a:t>
            </a:r>
            <a:r>
              <a:rPr lang="en-US" dirty="0"/>
              <a:t>types of communication:</a:t>
            </a:r>
          </a:p>
          <a:p>
            <a:pPr lvl="1"/>
            <a:r>
              <a:rPr lang="en-US" dirty="0"/>
              <a:t>Intrapersonal</a:t>
            </a:r>
          </a:p>
          <a:p>
            <a:pPr lvl="1"/>
            <a:r>
              <a:rPr lang="en-US" dirty="0"/>
              <a:t>Interpersonal</a:t>
            </a:r>
          </a:p>
          <a:p>
            <a:pPr lvl="1"/>
            <a:r>
              <a:rPr lang="en-US" dirty="0" smtClean="0"/>
              <a:t>Group as a whole 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Use of all three levels is crucial for the group to be effective.</a:t>
            </a:r>
          </a:p>
        </p:txBody>
      </p:sp>
    </p:spTree>
    <p:extLst>
      <p:ext uri="{BB962C8B-B14F-4D97-AF65-F5344CB8AC3E}">
        <p14:creationId xmlns:p14="http://schemas.microsoft.com/office/powerpoint/2010/main" val="45814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Group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Emotional regulation skills needed in order to manage intensity of group (</a:t>
            </a:r>
            <a:r>
              <a:rPr lang="en-US" dirty="0" err="1" smtClean="0"/>
              <a:t>Champe</a:t>
            </a:r>
            <a:r>
              <a:rPr lang="en-US" dirty="0" smtClean="0"/>
              <a:t>, </a:t>
            </a:r>
            <a:r>
              <a:rPr lang="en-US" dirty="0" err="1" smtClean="0"/>
              <a:t>Atieno</a:t>
            </a:r>
            <a:r>
              <a:rPr lang="en-US" dirty="0" smtClean="0"/>
              <a:t>, </a:t>
            </a:r>
            <a:r>
              <a:rPr lang="en-US" dirty="0" err="1" smtClean="0"/>
              <a:t>Rubel</a:t>
            </a:r>
            <a:r>
              <a:rPr lang="en-US" dirty="0" smtClean="0"/>
              <a:t>, </a:t>
            </a:r>
            <a:r>
              <a:rPr lang="en-US" dirty="0"/>
              <a:t>&amp;</a:t>
            </a:r>
            <a:r>
              <a:rPr lang="en-US" dirty="0" smtClean="0"/>
              <a:t> </a:t>
            </a:r>
            <a:r>
              <a:rPr lang="en-US" dirty="0" err="1" smtClean="0"/>
              <a:t>Rubel</a:t>
            </a:r>
            <a:r>
              <a:rPr lang="en-US" dirty="0" smtClean="0"/>
              <a:t>, 2013):</a:t>
            </a:r>
          </a:p>
          <a:p>
            <a:pPr lvl="1"/>
            <a:r>
              <a:rPr lang="en-US" dirty="0" smtClean="0"/>
              <a:t>Emotional awareness</a:t>
            </a:r>
          </a:p>
          <a:p>
            <a:pPr lvl="1"/>
            <a:r>
              <a:rPr lang="en-US" dirty="0" smtClean="0"/>
              <a:t>Distraction</a:t>
            </a:r>
          </a:p>
          <a:p>
            <a:pPr lvl="1"/>
            <a:r>
              <a:rPr lang="en-US" dirty="0" smtClean="0"/>
              <a:t>Redirection</a:t>
            </a:r>
          </a:p>
          <a:p>
            <a:pPr lvl="1"/>
            <a:r>
              <a:rPr lang="en-US" dirty="0" smtClean="0"/>
              <a:t>Alternative thinking</a:t>
            </a:r>
          </a:p>
          <a:p>
            <a:pPr lvl="1"/>
            <a:r>
              <a:rPr lang="en-US" dirty="0" smtClean="0"/>
              <a:t>Reappraisal</a:t>
            </a:r>
          </a:p>
          <a:p>
            <a:pPr lvl="1"/>
            <a:r>
              <a:rPr lang="en-US" dirty="0" smtClean="0"/>
              <a:t>Response modulation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Mastery of these skills corresponds to increased confidence in leadership abilities.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51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Types of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According to ASGW (2000), there are four different types of groups:</a:t>
            </a:r>
          </a:p>
          <a:p>
            <a:pPr lvl="1"/>
            <a:r>
              <a:rPr lang="en-US" dirty="0" smtClean="0"/>
              <a:t>Task</a:t>
            </a:r>
          </a:p>
          <a:p>
            <a:pPr lvl="1"/>
            <a:r>
              <a:rPr lang="en-US" dirty="0" smtClean="0"/>
              <a:t>Psychoeducational</a:t>
            </a:r>
          </a:p>
          <a:p>
            <a:pPr lvl="1"/>
            <a:r>
              <a:rPr lang="en-US" dirty="0" smtClean="0"/>
              <a:t>Counseling</a:t>
            </a:r>
          </a:p>
          <a:p>
            <a:pPr lvl="1"/>
            <a:r>
              <a:rPr lang="en-US" dirty="0" smtClean="0"/>
              <a:t>Psychotherapy</a:t>
            </a:r>
          </a:p>
          <a:p>
            <a:pPr marL="0" indent="0">
              <a:buNone/>
            </a:pPr>
            <a:r>
              <a:rPr lang="en-US" dirty="0" smtClean="0"/>
              <a:t>Groups are facilitated in a variety of settings.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28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Group 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Pregroup</a:t>
            </a:r>
            <a:r>
              <a:rPr lang="en-US" dirty="0" smtClean="0"/>
              <a:t> planning is critical. Therapeutic factors to consider (Jacobs, </a:t>
            </a:r>
            <a:r>
              <a:rPr lang="en-US" dirty="0" err="1" smtClean="0"/>
              <a:t>Schimmel</a:t>
            </a:r>
            <a:r>
              <a:rPr lang="en-US" dirty="0" smtClean="0"/>
              <a:t>, Masson, &amp; </a:t>
            </a:r>
            <a:r>
              <a:rPr lang="en-US" dirty="0" err="1" smtClean="0"/>
              <a:t>Harvill</a:t>
            </a:r>
            <a:r>
              <a:rPr lang="en-US" dirty="0" smtClean="0"/>
              <a:t>, 2016):</a:t>
            </a:r>
          </a:p>
          <a:p>
            <a:pPr lvl="1"/>
            <a:r>
              <a:rPr lang="en-US" dirty="0" smtClean="0"/>
              <a:t>Purpose</a:t>
            </a:r>
          </a:p>
          <a:p>
            <a:pPr lvl="1"/>
            <a:r>
              <a:rPr lang="en-US" dirty="0" smtClean="0"/>
              <a:t>Group size</a:t>
            </a:r>
          </a:p>
          <a:p>
            <a:pPr lvl="1"/>
            <a:r>
              <a:rPr lang="en-US" dirty="0" smtClean="0"/>
              <a:t>Length, frequency, and time of sessions</a:t>
            </a:r>
          </a:p>
          <a:p>
            <a:pPr lvl="1"/>
            <a:r>
              <a:rPr lang="en-US" dirty="0" smtClean="0"/>
              <a:t>Leader’s attitude and readiness </a:t>
            </a:r>
          </a:p>
          <a:p>
            <a:pPr lvl="1"/>
            <a:r>
              <a:rPr lang="en-US" dirty="0" smtClean="0"/>
              <a:t>Members’ level of trust and commitment </a:t>
            </a:r>
          </a:p>
          <a:p>
            <a:pPr lvl="1"/>
            <a:r>
              <a:rPr lang="en-US" dirty="0" err="1" smtClean="0"/>
              <a:t>Coleadership</a:t>
            </a:r>
            <a:r>
              <a:rPr lang="en-US" dirty="0" smtClean="0"/>
              <a:t> harmony</a:t>
            </a:r>
          </a:p>
          <a:p>
            <a:pPr lvl="1"/>
            <a:r>
              <a:rPr lang="en-US" dirty="0" smtClean="0"/>
              <a:t>Closed or open format</a:t>
            </a:r>
          </a:p>
          <a:p>
            <a:pPr lvl="1"/>
            <a:r>
              <a:rPr lang="en-US" dirty="0" smtClean="0"/>
              <a:t>Voluntary or involuntary membership</a:t>
            </a:r>
          </a:p>
          <a:p>
            <a:pPr marL="0" indent="0">
              <a:buNone/>
            </a:pPr>
            <a:r>
              <a:rPr lang="en-US" dirty="0" smtClean="0"/>
              <a:t>Each of these factors is impacted by setting.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1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Ethical Considerations for Group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Ethical standards are somewhat more complex.</a:t>
            </a:r>
          </a:p>
          <a:p>
            <a:r>
              <a:rPr lang="en-US" dirty="0" smtClean="0"/>
              <a:t>Confidentiality must be carefully explained and cannot be guaranteed at the level of individual counseling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Rapin</a:t>
            </a:r>
            <a:r>
              <a:rPr lang="en-US" dirty="0" smtClean="0"/>
              <a:t>, 2014).</a:t>
            </a:r>
          </a:p>
          <a:p>
            <a:r>
              <a:rPr lang="en-US" dirty="0" smtClean="0"/>
              <a:t>ASGW practice standards address scope of practice, professional disclosure statement, informed consent.</a:t>
            </a:r>
          </a:p>
          <a:p>
            <a:r>
              <a:rPr lang="en-US" dirty="0" smtClean="0"/>
              <a:t>As with individual counseling, it is important to use an ethical decision-making model when </a:t>
            </a:r>
            <a:r>
              <a:rPr lang="en-US" dirty="0" smtClean="0"/>
              <a:t>a difficult </a:t>
            </a:r>
            <a:r>
              <a:rPr lang="en-US" dirty="0" smtClean="0"/>
              <a:t>ethical situation arises</a:t>
            </a:r>
            <a:r>
              <a:rPr lang="en-US" dirty="0"/>
              <a:t> </a:t>
            </a:r>
            <a:r>
              <a:rPr lang="en-US" dirty="0" smtClean="0"/>
              <a:t>(Thomas &amp; Pender, 2008).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3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Cultural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Multicultural and Social Justice Counseling Competencies (</a:t>
            </a:r>
            <a:r>
              <a:rPr lang="en-US" dirty="0" err="1" smtClean="0"/>
              <a:t>Ratts</a:t>
            </a:r>
            <a:r>
              <a:rPr lang="en-US" dirty="0" smtClean="0"/>
              <a:t>, Singh, Nassar-McMillan, </a:t>
            </a:r>
            <a:r>
              <a:rPr lang="en-US" dirty="0" smtClean="0"/>
              <a:t>Butler</a:t>
            </a:r>
            <a:r>
              <a:rPr lang="en-US" dirty="0" smtClean="0"/>
              <a:t>, &amp; McCullough, 2016) are required in individual and group settings.</a:t>
            </a:r>
          </a:p>
          <a:p>
            <a:pPr lvl="1"/>
            <a:r>
              <a:rPr lang="en-US" dirty="0" smtClean="0"/>
              <a:t>Be aware of own beliefs, biases, and privileges</a:t>
            </a:r>
          </a:p>
          <a:p>
            <a:pPr lvl="1"/>
            <a:r>
              <a:rPr lang="en-US" dirty="0" smtClean="0"/>
              <a:t>Be knowledgeable about a variety of cultures</a:t>
            </a:r>
          </a:p>
          <a:p>
            <a:pPr lvl="1"/>
            <a:r>
              <a:rPr lang="en-US" dirty="0" smtClean="0"/>
              <a:t>Engage in social justice advocacy</a:t>
            </a:r>
          </a:p>
          <a:p>
            <a:pPr lvl="1"/>
            <a:r>
              <a:rPr lang="en-US" dirty="0" smtClean="0"/>
              <a:t>Demonstrate counseling skills adaptable to people from a variety of backgrounds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26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/>
              <a:t>Learning </a:t>
            </a:r>
            <a:r>
              <a:rPr lang="en-US" b="1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To </a:t>
            </a:r>
            <a:r>
              <a:rPr lang="en-US" dirty="0"/>
              <a:t>identify characteristics of effective individual and group </a:t>
            </a:r>
            <a:r>
              <a:rPr lang="en-US" dirty="0" smtClean="0"/>
              <a:t>counselors</a:t>
            </a:r>
            <a:endParaRPr lang="en-US" dirty="0"/>
          </a:p>
          <a:p>
            <a:pPr lvl="0"/>
            <a:r>
              <a:rPr lang="en-US" dirty="0"/>
              <a:t>To identify effective individual and group counseling </a:t>
            </a:r>
            <a:r>
              <a:rPr lang="en-US" dirty="0" smtClean="0"/>
              <a:t>skills</a:t>
            </a:r>
            <a:endParaRPr lang="en-US" dirty="0"/>
          </a:p>
          <a:p>
            <a:pPr lvl="0"/>
            <a:r>
              <a:rPr lang="en-US" dirty="0"/>
              <a:t>To identify therapeutic factors in individual and group </a:t>
            </a:r>
            <a:r>
              <a:rPr lang="en-US" dirty="0" smtClean="0"/>
              <a:t>counseling </a:t>
            </a:r>
            <a:endParaRPr lang="en-US" dirty="0"/>
          </a:p>
          <a:p>
            <a:pPr lvl="0"/>
            <a:r>
              <a:rPr lang="en-US" dirty="0"/>
              <a:t>To identify types of groups and considerations in group </a:t>
            </a:r>
            <a:r>
              <a:rPr lang="en-US" dirty="0" smtClean="0"/>
              <a:t>facilitation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44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Cultural Competence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Being </a:t>
            </a:r>
            <a:r>
              <a:rPr lang="en-US" smtClean="0"/>
              <a:t>a </a:t>
            </a:r>
            <a:r>
              <a:rPr lang="en-US" smtClean="0"/>
              <a:t>culturally </a:t>
            </a:r>
            <a:r>
              <a:rPr lang="en-US" dirty="0" smtClean="0"/>
              <a:t>competent group leader involves</a:t>
            </a:r>
          </a:p>
          <a:p>
            <a:pPr lvl="1"/>
            <a:r>
              <a:rPr lang="en-US" dirty="0" smtClean="0"/>
              <a:t>Choosing interventions and methods to facilitate change based on understanding of members’ worldviews (ASGW, 2012)</a:t>
            </a:r>
          </a:p>
          <a:p>
            <a:pPr lvl="1"/>
            <a:r>
              <a:rPr lang="en-US" dirty="0" smtClean="0"/>
              <a:t>Understanding cultural identity development; </a:t>
            </a:r>
            <a:r>
              <a:rPr lang="en-US" dirty="0"/>
              <a:t>r</a:t>
            </a:r>
            <a:r>
              <a:rPr lang="en-US" dirty="0" smtClean="0"/>
              <a:t>ecognizing and adapting to the developmental stage of group members (</a:t>
            </a:r>
            <a:r>
              <a:rPr lang="en-US" dirty="0" err="1" smtClean="0"/>
              <a:t>D’Andrea</a:t>
            </a:r>
            <a:r>
              <a:rPr lang="en-US" dirty="0" smtClean="0"/>
              <a:t>, 2014)</a:t>
            </a:r>
          </a:p>
          <a:p>
            <a:pPr lvl="1"/>
            <a:r>
              <a:rPr lang="en-US" dirty="0" smtClean="0"/>
              <a:t>Being aware of the impact of privilege and oppression in groups (Singh </a:t>
            </a:r>
            <a:r>
              <a:rPr lang="en-US" dirty="0"/>
              <a:t>&amp;</a:t>
            </a:r>
            <a:r>
              <a:rPr lang="en-US" dirty="0" smtClean="0"/>
              <a:t> Salazar, 2014)</a:t>
            </a:r>
          </a:p>
          <a:p>
            <a:pPr lvl="1"/>
            <a:r>
              <a:rPr lang="en-US" dirty="0" smtClean="0"/>
              <a:t>Considering and questioning one’s own assumptions about group process (</a:t>
            </a:r>
            <a:r>
              <a:rPr lang="en-US" dirty="0" err="1" smtClean="0"/>
              <a:t>Conyne</a:t>
            </a:r>
            <a:r>
              <a:rPr lang="en-US" dirty="0" smtClean="0"/>
              <a:t>, 1998)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16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Key Counseling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i="1" dirty="0" smtClean="0"/>
              <a:t>Counseling is a professional relationship that empowers diverse individuals, families, and groups to accomplish mental health, wellness, education, and career goals (American Counseling Association, as cited in </a:t>
            </a:r>
            <a:r>
              <a:rPr lang="en-US" i="1" dirty="0" err="1" smtClean="0"/>
              <a:t>Erford</a:t>
            </a:r>
            <a:r>
              <a:rPr lang="en-US" i="1" dirty="0" smtClean="0"/>
              <a:t>, 2014, p. 2)</a:t>
            </a:r>
          </a:p>
          <a:p>
            <a:pPr marL="0" indent="0" algn="ctr">
              <a:buNone/>
            </a:pPr>
            <a:endParaRPr lang="en-US" i="1" dirty="0" smtClean="0"/>
          </a:p>
          <a:p>
            <a:r>
              <a:rPr lang="en-US" dirty="0" smtClean="0"/>
              <a:t>It is imperative to consider clients within the context of the larger system (Cook, 2012).</a:t>
            </a:r>
          </a:p>
          <a:p>
            <a:r>
              <a:rPr lang="en-US" dirty="0" smtClean="0"/>
              <a:t>Counseling must always begin with an understanding of the client’s cultural background and values (</a:t>
            </a:r>
            <a:r>
              <a:rPr lang="en-US" dirty="0" err="1" smtClean="0"/>
              <a:t>Okun</a:t>
            </a:r>
            <a:r>
              <a:rPr lang="en-US" dirty="0" smtClean="0"/>
              <a:t>, 2002).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28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Individual Counseling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longstanding debate as to whether counseling is an art or a science.</a:t>
            </a:r>
          </a:p>
          <a:p>
            <a:pPr lvl="1"/>
            <a:r>
              <a:rPr lang="en-US" dirty="0" smtClean="0"/>
              <a:t>Counseling requires counselors to be intuitive, creative, culturally aware, and responsive to their clients.</a:t>
            </a:r>
          </a:p>
          <a:p>
            <a:pPr lvl="1"/>
            <a:r>
              <a:rPr lang="en-US" dirty="0" smtClean="0"/>
              <a:t>Theory drives implementation of the counseling process.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07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Effective Helping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Is not about…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Giving advice (with some exceptions)</a:t>
            </a:r>
          </a:p>
          <a:p>
            <a:r>
              <a:rPr lang="en-US" dirty="0" smtClean="0"/>
              <a:t>Imposing one’s values</a:t>
            </a:r>
          </a:p>
          <a:p>
            <a:r>
              <a:rPr lang="en-US" dirty="0" smtClean="0"/>
              <a:t>Fixing clients</a:t>
            </a:r>
          </a:p>
          <a:p>
            <a:r>
              <a:rPr lang="en-US" dirty="0" smtClean="0"/>
              <a:t>Doing all the work for clients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Does involve…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Using a variety of clinical approaches and techniques</a:t>
            </a:r>
          </a:p>
          <a:p>
            <a:r>
              <a:rPr lang="en-US" dirty="0" smtClean="0"/>
              <a:t>Being attentive to client cultural considerations</a:t>
            </a:r>
          </a:p>
          <a:p>
            <a:r>
              <a:rPr lang="en-US" dirty="0" smtClean="0"/>
              <a:t>Being self-aware</a:t>
            </a:r>
          </a:p>
          <a:p>
            <a:r>
              <a:rPr lang="en-US" dirty="0" smtClean="0"/>
              <a:t>Being willing to work on your own issues</a:t>
            </a:r>
          </a:p>
          <a:p>
            <a:r>
              <a:rPr lang="en-US" dirty="0" smtClean="0"/>
              <a:t>Working collaboratively with the client to accomplish mutually agreed-on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0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Personal Characteristics and Self-Care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No such a thing as a perfect person or a perfect counselor </a:t>
            </a:r>
          </a:p>
          <a:p>
            <a:r>
              <a:rPr lang="en-US" dirty="0" smtClean="0"/>
              <a:t>Some desirable characteristics of a professional counselor (Corey &amp; Corey, 2016; Hutchinson, 2007; Moss &amp; </a:t>
            </a:r>
            <a:r>
              <a:rPr lang="en-US" dirty="0" err="1" smtClean="0"/>
              <a:t>Glowiak</a:t>
            </a:r>
            <a:r>
              <a:rPr lang="en-US" dirty="0" smtClean="0"/>
              <a:t>, 2013)</a:t>
            </a:r>
          </a:p>
          <a:p>
            <a:pPr lvl="1"/>
            <a:r>
              <a:rPr lang="en-US" dirty="0" smtClean="0"/>
              <a:t>Acceptance of others, emotional stability, able to clearly express oneself, good listener, can get involved in clients’ issues but remain somewhat detached at the same time</a:t>
            </a:r>
          </a:p>
          <a:p>
            <a:r>
              <a:rPr lang="en-US" dirty="0" smtClean="0"/>
              <a:t>Self-care is critical to being able to provide competent counseling and avoid burnout.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36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The Therapeutic Alliance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crucial component of the counseling process regardless of theory</a:t>
            </a:r>
          </a:p>
          <a:p>
            <a:r>
              <a:rPr lang="en-US" dirty="0" smtClean="0"/>
              <a:t>Core conditions/components include  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ongruence and genuineness, unconditional positive regard, empathy (Ellis, </a:t>
            </a:r>
            <a:r>
              <a:rPr lang="en-US" dirty="0"/>
              <a:t>2001; Rogers, </a:t>
            </a:r>
            <a:r>
              <a:rPr lang="en-US" dirty="0" smtClean="0"/>
              <a:t>1951)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/>
              <a:t>sense </a:t>
            </a:r>
            <a:r>
              <a:rPr lang="en-US" dirty="0" smtClean="0"/>
              <a:t>of trust, which is established by being warm and genuine, maintaining confidentiality, and behaving in an ethical manner (</a:t>
            </a:r>
            <a:r>
              <a:rPr lang="en-US" dirty="0" err="1" smtClean="0"/>
              <a:t>Sheperis</a:t>
            </a:r>
            <a:r>
              <a:rPr lang="en-US" dirty="0" smtClean="0"/>
              <a:t> &amp; Ellis, 2014)</a:t>
            </a:r>
            <a:endParaRPr lang="en-US" dirty="0"/>
          </a:p>
          <a:p>
            <a:r>
              <a:rPr lang="en-US" dirty="0" smtClean="0"/>
              <a:t>It is important to remember that you are the counselor–not the client’s friend.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63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The Therapeutic Alliance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Resistance versus reluctance</a:t>
            </a:r>
          </a:p>
          <a:p>
            <a:r>
              <a:rPr lang="en-US" dirty="0" smtClean="0"/>
              <a:t>The extent to which clients push back is related to how the counselor approaches change (Hagedorn, as cited in Meyers, 2016)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R</a:t>
            </a:r>
            <a:r>
              <a:rPr lang="en-US" dirty="0" smtClean="0"/>
              <a:t>eframing resistance as reluctance and putting yourself in </a:t>
            </a:r>
            <a:r>
              <a:rPr lang="en-US" dirty="0" smtClean="0"/>
              <a:t>clients’ </a:t>
            </a:r>
            <a:r>
              <a:rPr lang="en-US" dirty="0" smtClean="0"/>
              <a:t>shoes may in the long run help clients gradually move forward.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53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Basic Counseling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Attending skills</a:t>
            </a:r>
          </a:p>
          <a:p>
            <a:pPr lvl="1"/>
            <a:r>
              <a:rPr lang="en-US" dirty="0" smtClean="0"/>
              <a:t>SOLER (Egan, 2010)</a:t>
            </a:r>
          </a:p>
          <a:p>
            <a:pPr lvl="2"/>
            <a:r>
              <a:rPr lang="en-US" i="1" dirty="0" smtClean="0"/>
              <a:t>Squarely</a:t>
            </a:r>
            <a:r>
              <a:rPr lang="en-US" dirty="0" smtClean="0"/>
              <a:t> face the client</a:t>
            </a:r>
          </a:p>
          <a:p>
            <a:pPr lvl="2"/>
            <a:r>
              <a:rPr lang="en-US" dirty="0" smtClean="0"/>
              <a:t>Maintain an </a:t>
            </a:r>
            <a:r>
              <a:rPr lang="en-US" i="1" dirty="0" smtClean="0"/>
              <a:t>open</a:t>
            </a:r>
            <a:r>
              <a:rPr lang="en-US" dirty="0" smtClean="0"/>
              <a:t> body posture</a:t>
            </a:r>
          </a:p>
          <a:p>
            <a:pPr lvl="2"/>
            <a:r>
              <a:rPr lang="en-US" i="1" dirty="0" smtClean="0"/>
              <a:t>Lean</a:t>
            </a:r>
            <a:r>
              <a:rPr lang="en-US" dirty="0" smtClean="0"/>
              <a:t> forward</a:t>
            </a:r>
          </a:p>
          <a:p>
            <a:pPr lvl="2"/>
            <a:r>
              <a:rPr lang="en-US" dirty="0" smtClean="0"/>
              <a:t>Make </a:t>
            </a:r>
            <a:r>
              <a:rPr lang="en-US" i="1" dirty="0" smtClean="0"/>
              <a:t>eye</a:t>
            </a:r>
            <a:r>
              <a:rPr lang="en-US" dirty="0" smtClean="0"/>
              <a:t> contact</a:t>
            </a:r>
          </a:p>
          <a:p>
            <a:pPr lvl="2"/>
            <a:r>
              <a:rPr lang="en-US" dirty="0" smtClean="0"/>
              <a:t>Be </a:t>
            </a:r>
            <a:r>
              <a:rPr lang="en-US" i="1" dirty="0" smtClean="0"/>
              <a:t>relaxed</a:t>
            </a:r>
          </a:p>
          <a:p>
            <a:pPr lvl="1"/>
            <a:r>
              <a:rPr lang="en-US" dirty="0" smtClean="0"/>
              <a:t>Attend to tone of voice</a:t>
            </a:r>
          </a:p>
          <a:p>
            <a:pPr lvl="1"/>
            <a:r>
              <a:rPr lang="en-US" dirty="0" smtClean="0"/>
              <a:t>At times employ silence </a:t>
            </a:r>
          </a:p>
          <a:p>
            <a:pPr lvl="2"/>
            <a:endParaRPr lang="en-US" dirty="0" smtClean="0"/>
          </a:p>
          <a:p>
            <a:pPr marL="914400" lvl="2" indent="0" algn="r">
              <a:buNone/>
            </a:pPr>
            <a:r>
              <a:rPr lang="en-US" dirty="0" smtClean="0"/>
              <a:t>(Ivey &amp; Ivey</a:t>
            </a:r>
            <a:r>
              <a:rPr lang="en-US" smtClean="0"/>
              <a:t>, 2018; </a:t>
            </a:r>
            <a:r>
              <a:rPr lang="en-US" dirty="0" smtClean="0"/>
              <a:t>Moss &amp; </a:t>
            </a:r>
            <a:r>
              <a:rPr lang="en-US" dirty="0" err="1" smtClean="0"/>
              <a:t>Glowiak</a:t>
            </a:r>
            <a:r>
              <a:rPr lang="en-US" dirty="0" smtClean="0"/>
              <a:t>, 2013)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56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FB4194095D094182A9D45C8F6FD335" ma:contentTypeVersion="13" ma:contentTypeDescription="Create a new document." ma:contentTypeScope="" ma:versionID="55dd7c33a9dfea6d3c6f5e9966e843a1">
  <xsd:schema xmlns:xsd="http://www.w3.org/2001/XMLSchema" xmlns:xs="http://www.w3.org/2001/XMLSchema" xmlns:p="http://schemas.microsoft.com/office/2006/metadata/properties" xmlns:ns2="7e8250a3-01b4-4312-bac4-8787c1c5721d" xmlns:ns3="3a003366-41c5-432c-a99d-441708970bc7" targetNamespace="http://schemas.microsoft.com/office/2006/metadata/properties" ma:root="true" ma:fieldsID="37ee11d0c16b5e0396ccbefb02308385" ns2:_="" ns3:_="">
    <xsd:import namespace="7e8250a3-01b4-4312-bac4-8787c1c5721d"/>
    <xsd:import namespace="3a003366-41c5-432c-a99d-441708970b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8250a3-01b4-4312-bac4-8787c1c572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03366-41c5-432c-a99d-441708970bc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e8250a3-01b4-4312-bac4-8787c1c5721d" xsi:nil="true"/>
  </documentManagement>
</p:properties>
</file>

<file path=customXml/itemProps1.xml><?xml version="1.0" encoding="utf-8"?>
<ds:datastoreItem xmlns:ds="http://schemas.openxmlformats.org/officeDocument/2006/customXml" ds:itemID="{61B6F5E4-7A09-4B3E-9CF2-8C955B05ED63}"/>
</file>

<file path=customXml/itemProps2.xml><?xml version="1.0" encoding="utf-8"?>
<ds:datastoreItem xmlns:ds="http://schemas.openxmlformats.org/officeDocument/2006/customXml" ds:itemID="{913E98CD-EFB7-4110-B2C4-C1E536003132}"/>
</file>

<file path=customXml/itemProps3.xml><?xml version="1.0" encoding="utf-8"?>
<ds:datastoreItem xmlns:ds="http://schemas.openxmlformats.org/officeDocument/2006/customXml" ds:itemID="{13760CD2-DFB8-4CB9-8F27-255A7F09007D}"/>
</file>

<file path=docProps/app.xml><?xml version="1.0" encoding="utf-8"?>
<Properties xmlns="http://schemas.openxmlformats.org/officeDocument/2006/extended-properties" xmlns:vt="http://schemas.openxmlformats.org/officeDocument/2006/docPropsVTypes">
  <TotalTime>1587</TotalTime>
  <Words>1029</Words>
  <Application>Microsoft Office PowerPoint</Application>
  <PresentationFormat>On-screen Show (4:3)</PresentationFormat>
  <Paragraphs>132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Individual and Group Helping Relationships</vt:lpstr>
      <vt:lpstr>Learning Objectives</vt:lpstr>
      <vt:lpstr>Key Counseling Considerations</vt:lpstr>
      <vt:lpstr>Individual Counseling</vt:lpstr>
      <vt:lpstr>Effective Helping</vt:lpstr>
      <vt:lpstr>Personal Characteristics and Self-Care</vt:lpstr>
      <vt:lpstr>The Therapeutic Alliance</vt:lpstr>
      <vt:lpstr>The Therapeutic Alliance</vt:lpstr>
      <vt:lpstr>Basic Counseling Skills</vt:lpstr>
      <vt:lpstr>Basic Counseling Skills</vt:lpstr>
      <vt:lpstr>Group Counseling</vt:lpstr>
      <vt:lpstr>Group Dynamics</vt:lpstr>
      <vt:lpstr>Group Leadership</vt:lpstr>
      <vt:lpstr>Group Leadership</vt:lpstr>
      <vt:lpstr>Group Leadership</vt:lpstr>
      <vt:lpstr>Types of Groups</vt:lpstr>
      <vt:lpstr>Group Formation</vt:lpstr>
      <vt:lpstr>Ethical Considerations for Group Work</vt:lpstr>
      <vt:lpstr>Cultural Considerations</vt:lpstr>
      <vt:lpstr>Cultural Competence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 Individual and Group Helping Relationships</dc:title>
  <dc:creator>Lynn</dc:creator>
  <cp:lastModifiedBy>Gene Bailey</cp:lastModifiedBy>
  <cp:revision>35</cp:revision>
  <dcterms:created xsi:type="dcterms:W3CDTF">2017-08-13T11:19:02Z</dcterms:created>
  <dcterms:modified xsi:type="dcterms:W3CDTF">2017-12-20T15:27:35Z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0x010100CFFB4194095D094182A9D45C8F6FD335</vt:lpwstr>
  </property>
  <property fmtid="{D5CDD505-2E9C-101B-9397-08002B2CF9AE}" pid="3" name="Order">
    <vt:r8>52954500</vt:r8>
  </property>
</Properties>
</file>