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7" r:id="rId13"/>
    <p:sldId id="278" r:id="rId14"/>
    <p:sldId id="279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FD17-F0FA-4336-9E12-B4C75A30E5DC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8568-F363-47C0-AE7A-C256AA46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40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FD17-F0FA-4336-9E12-B4C75A30E5DC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8568-F363-47C0-AE7A-C256AA46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79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FD17-F0FA-4336-9E12-B4C75A30E5DC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8568-F363-47C0-AE7A-C256AA46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911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FD17-F0FA-4336-9E12-B4C75A30E5DC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8568-F363-47C0-AE7A-C256AA46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86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FD17-F0FA-4336-9E12-B4C75A30E5DC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8568-F363-47C0-AE7A-C256AA46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781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FD17-F0FA-4336-9E12-B4C75A30E5DC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8568-F363-47C0-AE7A-C256AA46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114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FD17-F0FA-4336-9E12-B4C75A30E5DC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8568-F363-47C0-AE7A-C256AA46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FD17-F0FA-4336-9E12-B4C75A30E5DC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8568-F363-47C0-AE7A-C256AA46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81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FD17-F0FA-4336-9E12-B4C75A30E5DC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8568-F363-47C0-AE7A-C256AA46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5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FD17-F0FA-4336-9E12-B4C75A30E5DC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8568-F363-47C0-AE7A-C256AA46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278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FD17-F0FA-4336-9E12-B4C75A30E5DC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8568-F363-47C0-AE7A-C256AA46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00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9FD17-F0FA-4336-9E12-B4C75A30E5DC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08568-F363-47C0-AE7A-C256AA46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45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Human Growth and Development in a Multicultural Context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Cheryl Holcomb-McCoy, </a:t>
            </a:r>
            <a:r>
              <a:rPr lang="en-US" dirty="0" err="1" smtClean="0"/>
              <a:t>Shanita</a:t>
            </a:r>
            <a:r>
              <a:rPr lang="en-US" dirty="0" smtClean="0"/>
              <a:t> Brown, and Aisha Al-</a:t>
            </a:r>
            <a:r>
              <a:rPr lang="en-US" dirty="0" err="1" smtClean="0"/>
              <a:t>Qimlass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5119468"/>
            <a:ext cx="2578608" cy="11887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371600" y="182880"/>
            <a:ext cx="6324600" cy="18123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86100" y="1459468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CHAPTER 2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70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Basic Issues in Human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Adding a multicultural context to developmental considerations, these issues must also be addressed</a:t>
            </a:r>
          </a:p>
          <a:p>
            <a:pPr lvl="1"/>
            <a:r>
              <a:rPr lang="en-US" dirty="0" smtClean="0"/>
              <a:t>Power and privilege</a:t>
            </a:r>
          </a:p>
          <a:p>
            <a:pPr lvl="1"/>
            <a:r>
              <a:rPr lang="en-US" dirty="0" smtClean="0"/>
              <a:t>Intersecting identities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35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Major Human Development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Psychoanalytic (e.g., Erikson, </a:t>
            </a:r>
            <a:r>
              <a:rPr lang="en-US" dirty="0"/>
              <a:t>1982</a:t>
            </a:r>
            <a:r>
              <a:rPr lang="en-US" dirty="0" smtClean="0"/>
              <a:t>;</a:t>
            </a:r>
            <a:r>
              <a:rPr lang="en-US" dirty="0"/>
              <a:t> Freud, 1933 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Propose that people move through a series of stages in which they confront conflicts between biological drives and social expectations</a:t>
            </a:r>
          </a:p>
          <a:p>
            <a:pPr lvl="1"/>
            <a:r>
              <a:rPr lang="en-US" dirty="0" smtClean="0"/>
              <a:t>Resolution of conflicts determines the ability to learn, get along with others, and cope with anxiety (Austrian, 2008)</a:t>
            </a:r>
          </a:p>
          <a:p>
            <a:pPr lvl="1"/>
            <a:r>
              <a:rPr lang="en-US" dirty="0" smtClean="0"/>
              <a:t>Freud’s theory</a:t>
            </a:r>
          </a:p>
          <a:p>
            <a:pPr lvl="2"/>
            <a:r>
              <a:rPr lang="en-US" dirty="0" smtClean="0"/>
              <a:t>Id, ego, and superego – parts of the personality</a:t>
            </a:r>
          </a:p>
          <a:p>
            <a:pPr lvl="2"/>
            <a:r>
              <a:rPr lang="en-US" dirty="0" smtClean="0"/>
              <a:t>First theorist to emphasize </a:t>
            </a:r>
            <a:r>
              <a:rPr lang="en-US" dirty="0" smtClean="0"/>
              <a:t>the influence </a:t>
            </a:r>
            <a:r>
              <a:rPr lang="en-US" dirty="0" smtClean="0"/>
              <a:t>of the early parent–child relationship</a:t>
            </a:r>
          </a:p>
          <a:p>
            <a:pPr lvl="1"/>
            <a:r>
              <a:rPr lang="en-US" dirty="0" smtClean="0"/>
              <a:t>Neo-Freudian theories (e.g., Adler, Jung, Horney, Erikson)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11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Major Human Development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Behaviorism and Social Learning</a:t>
            </a:r>
          </a:p>
          <a:p>
            <a:pPr lvl="1"/>
            <a:r>
              <a:rPr lang="en-US" dirty="0" smtClean="0"/>
              <a:t>Behaviorism  </a:t>
            </a:r>
          </a:p>
          <a:p>
            <a:pPr lvl="2"/>
            <a:r>
              <a:rPr lang="en-US" dirty="0" smtClean="0"/>
              <a:t>Watson – classical conditioning</a:t>
            </a:r>
          </a:p>
          <a:p>
            <a:pPr lvl="2"/>
            <a:r>
              <a:rPr lang="en-US" dirty="0" smtClean="0"/>
              <a:t>Skinner – operant conditioning </a:t>
            </a:r>
          </a:p>
          <a:p>
            <a:pPr lvl="1"/>
            <a:r>
              <a:rPr lang="en-US" dirty="0" smtClean="0"/>
              <a:t>Social Learning  </a:t>
            </a:r>
          </a:p>
          <a:p>
            <a:pPr lvl="2"/>
            <a:r>
              <a:rPr lang="en-US" dirty="0" smtClean="0"/>
              <a:t>Bandura</a:t>
            </a:r>
            <a:r>
              <a:rPr lang="en-US" dirty="0"/>
              <a:t> </a:t>
            </a:r>
            <a:r>
              <a:rPr lang="en-US" dirty="0" smtClean="0"/>
              <a:t>– humans are active information processors</a:t>
            </a:r>
          </a:p>
          <a:p>
            <a:pPr lvl="3"/>
            <a:r>
              <a:rPr lang="en-US" dirty="0" smtClean="0"/>
              <a:t>Mediational processes impact behavior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94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Major Human Development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Sociocultural</a:t>
            </a:r>
          </a:p>
          <a:p>
            <a:pPr lvl="1"/>
            <a:r>
              <a:rPr lang="en-US" dirty="0" smtClean="0"/>
              <a:t>For example, Vygotsky</a:t>
            </a:r>
          </a:p>
          <a:p>
            <a:pPr lvl="2"/>
            <a:r>
              <a:rPr lang="en-US" dirty="0" smtClean="0"/>
              <a:t>Parents, caregivers, peers, and the culture at large are responsible for developing higher order functions.</a:t>
            </a:r>
          </a:p>
          <a:p>
            <a:pPr lvl="2"/>
            <a:r>
              <a:rPr lang="en-US" dirty="0" smtClean="0"/>
              <a:t>Tools of intellectual adaptation allow children to use mental abilities in a way that is adaptive to their culture.</a:t>
            </a:r>
          </a:p>
          <a:p>
            <a:pPr lvl="1"/>
            <a:r>
              <a:rPr lang="en-US" dirty="0" smtClean="0"/>
              <a:t>Development of Prejudices</a:t>
            </a:r>
          </a:p>
          <a:p>
            <a:pPr lvl="2"/>
            <a:r>
              <a:rPr lang="en-US" dirty="0" smtClean="0"/>
              <a:t>Many systemic influences contribute to the development of prejudiced beliefs over an individual’s life span.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7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Major Human Development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Ecological Systems Theory (e.g., Bronfenbrenner)</a:t>
            </a:r>
          </a:p>
          <a:p>
            <a:pPr lvl="1"/>
            <a:r>
              <a:rPr lang="en-US" dirty="0" smtClean="0"/>
              <a:t>Human development occurs within a complex system of relationships affected by multiple levels of the surrounding environment.</a:t>
            </a:r>
          </a:p>
          <a:p>
            <a:pPr lvl="2"/>
            <a:r>
              <a:rPr lang="en-US" dirty="0" smtClean="0"/>
              <a:t>Microsystem</a:t>
            </a:r>
          </a:p>
          <a:p>
            <a:pPr lvl="2"/>
            <a:r>
              <a:rPr lang="en-US" dirty="0" smtClean="0"/>
              <a:t>Mesosystem</a:t>
            </a:r>
          </a:p>
          <a:p>
            <a:pPr lvl="2"/>
            <a:r>
              <a:rPr lang="en-US" dirty="0" err="1" smtClean="0"/>
              <a:t>Exosystem</a:t>
            </a:r>
            <a:endParaRPr lang="en-US" dirty="0" smtClean="0"/>
          </a:p>
          <a:p>
            <a:pPr lvl="2"/>
            <a:r>
              <a:rPr lang="en-US" dirty="0" err="1" smtClean="0"/>
              <a:t>Macrosystem</a:t>
            </a:r>
            <a:endParaRPr lang="en-US" dirty="0" smtClean="0"/>
          </a:p>
          <a:p>
            <a:pPr lvl="2"/>
            <a:r>
              <a:rPr lang="en-US" dirty="0" smtClean="0"/>
              <a:t>Chronosystem</a:t>
            </a:r>
          </a:p>
          <a:p>
            <a:pPr lvl="1"/>
            <a:r>
              <a:rPr lang="en-US" dirty="0" smtClean="0"/>
              <a:t>The theory greatly influenced the MSJCC.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7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Major Human Development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a practicing </a:t>
            </a:r>
            <a:r>
              <a:rPr lang="en-US" dirty="0" smtClean="0"/>
              <a:t>counselor </a:t>
            </a:r>
            <a:r>
              <a:rPr lang="en-US" dirty="0" smtClean="0"/>
              <a:t>it is important for you to reflect on the theory being used and apply it using the most up-to-date and appropriate multicultural approach possible.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80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Identity Development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forms of identity development theories</a:t>
            </a:r>
          </a:p>
          <a:p>
            <a:pPr lvl="1"/>
            <a:r>
              <a:rPr lang="en-US" dirty="0" smtClean="0"/>
              <a:t>Identity – understanding and becoming aware of values, beliefs, and behaviors that combine into one person</a:t>
            </a:r>
          </a:p>
          <a:p>
            <a:pPr lvl="1"/>
            <a:r>
              <a:rPr lang="en-US" dirty="0" smtClean="0"/>
              <a:t>Social identity – a person’s concept of self that stems from his or her membership within a group</a:t>
            </a:r>
          </a:p>
          <a:p>
            <a:pPr lvl="1"/>
            <a:r>
              <a:rPr lang="en-US" dirty="0" smtClean="0"/>
              <a:t>Cultural identity – a person’s self-concept as it relates to his or her culture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76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Identity Development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Key examples</a:t>
            </a:r>
          </a:p>
          <a:p>
            <a:pPr lvl="1"/>
            <a:r>
              <a:rPr lang="en-US" dirty="0" smtClean="0"/>
              <a:t>Racial/cultural </a:t>
            </a:r>
            <a:r>
              <a:rPr lang="en-US" dirty="0"/>
              <a:t>i</a:t>
            </a:r>
            <a:r>
              <a:rPr lang="en-US" dirty="0" smtClean="0"/>
              <a:t>dentity development (R/CID</a:t>
            </a:r>
            <a:r>
              <a:rPr lang="en-US" dirty="0"/>
              <a:t>)  </a:t>
            </a:r>
            <a:r>
              <a:rPr lang="en-US" dirty="0" smtClean="0"/>
              <a:t>model (Sue &amp; Sue</a:t>
            </a:r>
            <a:r>
              <a:rPr lang="en-US" smtClean="0"/>
              <a:t>, 2016)</a:t>
            </a:r>
            <a:endParaRPr lang="en-US" dirty="0" smtClean="0"/>
          </a:p>
          <a:p>
            <a:pPr lvl="1"/>
            <a:r>
              <a:rPr lang="en-US" dirty="0" smtClean="0"/>
              <a:t>Biracial identity development model (Poston, 1990)</a:t>
            </a:r>
          </a:p>
          <a:p>
            <a:pPr lvl="2"/>
            <a:r>
              <a:rPr lang="en-US" dirty="0" smtClean="0"/>
              <a:t>Spurred development of multiracial models (</a:t>
            </a:r>
            <a:r>
              <a:rPr lang="en-US" dirty="0" err="1" smtClean="0"/>
              <a:t>Baruth</a:t>
            </a:r>
            <a:r>
              <a:rPr lang="en-US" dirty="0" smtClean="0"/>
              <a:t> &amp; Manning, 2012)</a:t>
            </a:r>
          </a:p>
          <a:p>
            <a:pPr lvl="1"/>
            <a:r>
              <a:rPr lang="en-US" dirty="0" smtClean="0"/>
              <a:t>Feminist identity model (Downing &amp; Roush, 1985)</a:t>
            </a:r>
          </a:p>
          <a:p>
            <a:pPr lvl="1"/>
            <a:r>
              <a:rPr lang="en-US" dirty="0" smtClean="0"/>
              <a:t>LGBT identity models</a:t>
            </a:r>
          </a:p>
          <a:p>
            <a:pPr lvl="1"/>
            <a:r>
              <a:rPr lang="en-US" dirty="0" smtClean="0"/>
              <a:t>Disability identity model (Gibson, 2006)</a:t>
            </a:r>
          </a:p>
        </p:txBody>
      </p:sp>
    </p:spTree>
    <p:extLst>
      <p:ext uri="{BB962C8B-B14F-4D97-AF65-F5344CB8AC3E}">
        <p14:creationId xmlns:p14="http://schemas.microsoft.com/office/powerpoint/2010/main" val="200844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Resilience and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Stress is a reality of our daily lives.</a:t>
            </a:r>
          </a:p>
          <a:p>
            <a:r>
              <a:rPr lang="en-US" dirty="0" smtClean="0"/>
              <a:t>Severe adversities can influence mental health and result in conditions such as PTSD.</a:t>
            </a:r>
          </a:p>
          <a:p>
            <a:r>
              <a:rPr lang="en-US" dirty="0" smtClean="0"/>
              <a:t>Some stressors are ongoing.</a:t>
            </a:r>
          </a:p>
          <a:p>
            <a:pPr lvl="1"/>
            <a:r>
              <a:rPr lang="en-US" dirty="0" smtClean="0"/>
              <a:t>For example,</a:t>
            </a:r>
            <a:r>
              <a:rPr lang="en-US" dirty="0"/>
              <a:t> </a:t>
            </a:r>
            <a:r>
              <a:rPr lang="en-US" dirty="0" smtClean="0"/>
              <a:t>racial </a:t>
            </a:r>
            <a:r>
              <a:rPr lang="en-US" dirty="0" err="1" smtClean="0"/>
              <a:t>microaggressions</a:t>
            </a:r>
            <a:endParaRPr lang="en-US" dirty="0" smtClean="0"/>
          </a:p>
          <a:p>
            <a:pPr lvl="2"/>
            <a:r>
              <a:rPr lang="en-US" dirty="0" err="1" smtClean="0"/>
              <a:t>Microinsults</a:t>
            </a:r>
            <a:endParaRPr lang="en-US" dirty="0" smtClean="0"/>
          </a:p>
          <a:p>
            <a:pPr lvl="2"/>
            <a:r>
              <a:rPr lang="en-US" dirty="0" err="1" smtClean="0"/>
              <a:t>Microassaults</a:t>
            </a:r>
            <a:endParaRPr lang="en-US" dirty="0" smtClean="0"/>
          </a:p>
          <a:p>
            <a:pPr lvl="2"/>
            <a:r>
              <a:rPr lang="en-US" dirty="0" err="1" smtClean="0"/>
              <a:t>Microinvalidations</a:t>
            </a:r>
            <a:endParaRPr lang="en-US" dirty="0" smtClean="0"/>
          </a:p>
          <a:p>
            <a:r>
              <a:rPr lang="en-US" dirty="0"/>
              <a:t>E</a:t>
            </a:r>
            <a:r>
              <a:rPr lang="en-US" dirty="0" smtClean="0"/>
              <a:t>xposure to stress can give rise to or exacerbate numerous psychological and physical conditions.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93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Resilience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 smtClean="0"/>
              <a:t>Resilience</a:t>
            </a:r>
            <a:r>
              <a:rPr lang="en-US" dirty="0" smtClean="0"/>
              <a:t> is “the process of adapting well in the face of adversity, trauma, tragedy</a:t>
            </a:r>
            <a:r>
              <a:rPr lang="en-US" dirty="0" smtClean="0"/>
              <a:t>, threats </a:t>
            </a:r>
            <a:r>
              <a:rPr lang="en-US" dirty="0" smtClean="0"/>
              <a:t>or </a:t>
            </a:r>
            <a:r>
              <a:rPr lang="en-US" dirty="0" smtClean="0"/>
              <a:t>significant </a:t>
            </a:r>
            <a:r>
              <a:rPr lang="en-US" dirty="0" smtClean="0"/>
              <a:t>sources of stress</a:t>
            </a:r>
            <a:r>
              <a:rPr lang="en-US" i="1" dirty="0" smtClean="0"/>
              <a:t>”</a:t>
            </a:r>
            <a:r>
              <a:rPr lang="en-US" dirty="0" smtClean="0"/>
              <a:t> (APA, 2017, “What Is Resilience?” para.1)</a:t>
            </a:r>
          </a:p>
          <a:p>
            <a:r>
              <a:rPr lang="en-US" dirty="0" smtClean="0"/>
              <a:t>Determinants include biological, psychological, social, and cultural factors</a:t>
            </a:r>
          </a:p>
          <a:p>
            <a:r>
              <a:rPr lang="en-US" dirty="0" smtClean="0"/>
              <a:t>Can be developed and expressed differently from person to person</a:t>
            </a:r>
          </a:p>
          <a:p>
            <a:r>
              <a:rPr lang="en-US" dirty="0" smtClean="0"/>
              <a:t>Likely exists on a continuum that may be present to differing degrees across life domains (</a:t>
            </a:r>
            <a:r>
              <a:rPr lang="en-US" dirty="0" err="1" smtClean="0"/>
              <a:t>Pietrzak</a:t>
            </a:r>
            <a:r>
              <a:rPr lang="en-US" dirty="0" smtClean="0"/>
              <a:t> &amp; Southwick, 2011)</a:t>
            </a:r>
          </a:p>
          <a:p>
            <a:r>
              <a:rPr lang="en-US" dirty="0" smtClean="0"/>
              <a:t>Integration of salient concepts into counseling practice moves the professional field toward strength and competence-based models of mental health.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59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Describe the differences between </a:t>
            </a:r>
            <a:r>
              <a:rPr lang="en-US" dirty="0" smtClean="0"/>
              <a:t>age-graded, history-graded </a:t>
            </a:r>
            <a:r>
              <a:rPr lang="en-US" dirty="0"/>
              <a:t>and </a:t>
            </a:r>
            <a:r>
              <a:rPr lang="en-US" dirty="0" err="1" smtClean="0"/>
              <a:t>nonnormative</a:t>
            </a:r>
            <a:r>
              <a:rPr lang="en-US" dirty="0" smtClean="0"/>
              <a:t> </a:t>
            </a:r>
            <a:r>
              <a:rPr lang="en-US" dirty="0"/>
              <a:t>influences.</a:t>
            </a:r>
          </a:p>
          <a:p>
            <a:pPr lvl="0"/>
            <a:r>
              <a:rPr lang="en-US" dirty="0"/>
              <a:t>Explain how power and </a:t>
            </a:r>
            <a:r>
              <a:rPr lang="en-US" dirty="0" smtClean="0"/>
              <a:t>privilege related </a:t>
            </a:r>
            <a:r>
              <a:rPr lang="en-US" dirty="0"/>
              <a:t>to multicultural </a:t>
            </a:r>
            <a:r>
              <a:rPr lang="en-US" dirty="0" smtClean="0"/>
              <a:t>contexts can </a:t>
            </a:r>
            <a:r>
              <a:rPr lang="en-US" dirty="0"/>
              <a:t>impact human development.</a:t>
            </a:r>
          </a:p>
          <a:p>
            <a:pPr lvl="0"/>
            <a:r>
              <a:rPr lang="en-US" dirty="0"/>
              <a:t>Define and explain the role of resilience in human development. </a:t>
            </a:r>
          </a:p>
          <a:p>
            <a:pPr lvl="0"/>
            <a:r>
              <a:rPr lang="en-US" dirty="0" smtClean="0"/>
              <a:t>Differentiate among </a:t>
            </a:r>
            <a:r>
              <a:rPr lang="en-US" dirty="0"/>
              <a:t>the four major human development theories.</a:t>
            </a:r>
          </a:p>
          <a:p>
            <a:pPr lvl="0"/>
            <a:r>
              <a:rPr lang="en-US" dirty="0"/>
              <a:t>Describe how intersecting identities reflect diversity and multiculturalism.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31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Psychopathology and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developmental approach to psychological disorders considers the following:</a:t>
            </a:r>
          </a:p>
          <a:p>
            <a:pPr lvl="1"/>
            <a:r>
              <a:rPr lang="en-US" dirty="0" smtClean="0"/>
              <a:t>Social/cultural experiences</a:t>
            </a:r>
          </a:p>
          <a:p>
            <a:pPr lvl="1"/>
            <a:r>
              <a:rPr lang="en-US" dirty="0" smtClean="0"/>
              <a:t>Age norms in diagnosis</a:t>
            </a:r>
          </a:p>
          <a:p>
            <a:pPr lvl="1"/>
            <a:r>
              <a:rPr lang="en-US" dirty="0" smtClean="0"/>
              <a:t>Charting developmental pathways leading to adaptive or maladaptive developmental outcomes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2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Psychopathology and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Diathesis–stress model (Coyne &amp; </a:t>
            </a:r>
            <a:r>
              <a:rPr lang="en-US" dirty="0" err="1" smtClean="0"/>
              <a:t>Whiffen</a:t>
            </a:r>
            <a:r>
              <a:rPr lang="en-US" dirty="0" smtClean="0"/>
              <a:t>, 1995)</a:t>
            </a:r>
          </a:p>
          <a:p>
            <a:pPr lvl="1"/>
            <a:r>
              <a:rPr lang="en-US" dirty="0" smtClean="0"/>
              <a:t>Proposes that psychopathology results from an interaction over time of a vulnerability/predisposition to experience stressful events</a:t>
            </a:r>
          </a:p>
          <a:p>
            <a:r>
              <a:rPr lang="en-US" dirty="0" smtClean="0"/>
              <a:t>Relationships are key to understanding psychopathology at multiple levels of analysis.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84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Implications for the Counseling Profession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work of professional counselors is directly influenced and informed by human development research and theories.</a:t>
            </a:r>
          </a:p>
          <a:p>
            <a:r>
              <a:rPr lang="en-US" dirty="0" smtClean="0"/>
              <a:t>The counseling profession’s focus and foundational framework grounded in human developmental theory and practice distinguishes it from other human service professionals.</a:t>
            </a:r>
          </a:p>
        </p:txBody>
      </p:sp>
    </p:spTree>
    <p:extLst>
      <p:ext uri="{BB962C8B-B14F-4D97-AF65-F5344CB8AC3E}">
        <p14:creationId xmlns:p14="http://schemas.microsoft.com/office/powerpoint/2010/main" val="88481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important to take time to weave together human development topics and multicultural aspects in order to understand your client’s worldview.</a:t>
            </a:r>
          </a:p>
          <a:p>
            <a:r>
              <a:rPr lang="en-US" dirty="0" smtClean="0"/>
              <a:t>The MSJCC model, with the terms </a:t>
            </a:r>
            <a:r>
              <a:rPr lang="en-US" i="1" dirty="0" smtClean="0"/>
              <a:t>privilege</a:t>
            </a:r>
            <a:r>
              <a:rPr lang="en-US" dirty="0" smtClean="0"/>
              <a:t> and </a:t>
            </a:r>
            <a:r>
              <a:rPr lang="en-US" i="1" dirty="0" smtClean="0"/>
              <a:t>marginalization</a:t>
            </a:r>
            <a:r>
              <a:rPr lang="en-US" dirty="0" smtClean="0"/>
              <a:t>, helps to incorporate all aspects of diversity from client and counselor points of view.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9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Counseling </a:t>
            </a:r>
            <a:r>
              <a:rPr lang="en-US" dirty="0" smtClean="0"/>
              <a:t>Within </a:t>
            </a:r>
            <a:r>
              <a:rPr lang="en-US" dirty="0"/>
              <a:t>a Multicultural and </a:t>
            </a:r>
            <a:r>
              <a:rPr lang="en-US" dirty="0" smtClean="0"/>
              <a:t>Life-Span </a:t>
            </a:r>
            <a:r>
              <a:rPr lang="en-US" dirty="0"/>
              <a:t>Development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 growth and development has been a significant element in the counseling profession for decades.</a:t>
            </a:r>
          </a:p>
          <a:p>
            <a:r>
              <a:rPr lang="en-US" dirty="0" smtClean="0"/>
              <a:t>Our understanding of development has changed over time.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91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Counseling </a:t>
            </a:r>
            <a:r>
              <a:rPr lang="en-US" dirty="0" smtClean="0"/>
              <a:t>Within </a:t>
            </a:r>
            <a:r>
              <a:rPr lang="en-US" dirty="0"/>
              <a:t>a Multicultural and </a:t>
            </a:r>
            <a:r>
              <a:rPr lang="en-US" dirty="0" smtClean="0"/>
              <a:t>Life-Span </a:t>
            </a:r>
            <a:r>
              <a:rPr lang="en-US" dirty="0"/>
              <a:t>Development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Multicultural Counseling Competencies (MCC) and The Multicultural and Social Justice Counseling Competencies (MSJCC) provide important frameworks for addressing the social and cultural implications of development.</a:t>
            </a:r>
          </a:p>
          <a:p>
            <a:endParaRPr lang="en-US" dirty="0"/>
          </a:p>
          <a:p>
            <a:pPr marL="0" indent="0" algn="r">
              <a:buNone/>
            </a:pPr>
            <a:r>
              <a:rPr lang="en-US" sz="2000" dirty="0" smtClean="0"/>
              <a:t>MCC (Arredondo</a:t>
            </a:r>
            <a:r>
              <a:rPr lang="en-US" sz="2000" dirty="0"/>
              <a:t> </a:t>
            </a:r>
            <a:r>
              <a:rPr lang="en-US" sz="2000" dirty="0" smtClean="0"/>
              <a:t>et al., 1996)</a:t>
            </a:r>
          </a:p>
          <a:p>
            <a:pPr marL="0" indent="0" algn="r">
              <a:buNone/>
            </a:pPr>
            <a:r>
              <a:rPr lang="en-US" sz="2000" dirty="0" smtClean="0"/>
              <a:t>MSJCC </a:t>
            </a:r>
            <a:r>
              <a:rPr lang="en-US" sz="2000" dirty="0"/>
              <a:t>(</a:t>
            </a:r>
            <a:r>
              <a:rPr lang="en-US" sz="2000" dirty="0" err="1"/>
              <a:t>Ratts</a:t>
            </a:r>
            <a:r>
              <a:rPr lang="en-US" sz="2000" dirty="0"/>
              <a:t>, </a:t>
            </a:r>
            <a:r>
              <a:rPr lang="en-US" sz="2000" dirty="0" smtClean="0"/>
              <a:t>Singh, </a:t>
            </a:r>
            <a:r>
              <a:rPr lang="en-US" sz="2000" dirty="0"/>
              <a:t>Nassar-McMillan, </a:t>
            </a:r>
            <a:r>
              <a:rPr lang="en-US" sz="2000" dirty="0" smtClean="0"/>
              <a:t>Butler, </a:t>
            </a:r>
            <a:r>
              <a:rPr lang="en-US" sz="2000" dirty="0"/>
              <a:t>&amp; </a:t>
            </a:r>
            <a:r>
              <a:rPr lang="en-US" sz="2000" dirty="0" smtClean="0"/>
              <a:t>McCullough</a:t>
            </a:r>
            <a:r>
              <a:rPr lang="en-US" sz="2000" dirty="0"/>
              <a:t>, </a:t>
            </a:r>
            <a:r>
              <a:rPr lang="en-US" sz="2000" dirty="0" smtClean="0"/>
              <a:t>2016)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1578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Counseling Within a Multicultural and Life-Span Development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lifespan human development perspective recognizes that there are many periods of one’s life.</a:t>
            </a:r>
          </a:p>
          <a:p>
            <a:r>
              <a:rPr lang="en-US" dirty="0" smtClean="0"/>
              <a:t>Cultural norms impact the meaning of age and how the life-span is divided.</a:t>
            </a:r>
          </a:p>
          <a:p>
            <a:r>
              <a:rPr lang="en-US" dirty="0" smtClean="0"/>
              <a:t>People live in an increasingly diverse and global context.</a:t>
            </a:r>
          </a:p>
          <a:p>
            <a:r>
              <a:rPr lang="en-US" dirty="0" smtClean="0"/>
              <a:t>A culture-centered perspective on the psychological understanding of human development is critical to effective counseling.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8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Overview of Life-Span Human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theory is an orderly, integrated set of statements that describe, explain, and predict behavior (</a:t>
            </a:r>
            <a:r>
              <a:rPr lang="en-US" dirty="0" err="1" smtClean="0"/>
              <a:t>Sigelman</a:t>
            </a:r>
            <a:r>
              <a:rPr lang="en-US" dirty="0" smtClean="0"/>
              <a:t> &amp; Rider, 2014).</a:t>
            </a:r>
          </a:p>
          <a:p>
            <a:r>
              <a:rPr lang="en-US" dirty="0" smtClean="0"/>
              <a:t>Theories are important because they help us understand and thereby help people.</a:t>
            </a:r>
          </a:p>
          <a:p>
            <a:r>
              <a:rPr lang="en-US" dirty="0" smtClean="0"/>
              <a:t>Theories of development are influenced by cultural norms and times in which people live.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06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Overview of Human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broad categories of forces influencing human development</a:t>
            </a:r>
          </a:p>
          <a:p>
            <a:pPr lvl="1"/>
            <a:r>
              <a:rPr lang="en-US" dirty="0" smtClean="0"/>
              <a:t>Age-graded influences</a:t>
            </a:r>
          </a:p>
          <a:p>
            <a:pPr lvl="1"/>
            <a:r>
              <a:rPr lang="en-US" dirty="0" smtClean="0"/>
              <a:t>History-graded influences</a:t>
            </a:r>
          </a:p>
          <a:p>
            <a:pPr lvl="1"/>
            <a:r>
              <a:rPr lang="en-US" dirty="0" err="1" smtClean="0"/>
              <a:t>Nonnormative</a:t>
            </a:r>
            <a:r>
              <a:rPr lang="en-US" dirty="0" smtClean="0"/>
              <a:t> influences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80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Overview of Human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Neuroplasticity is the brain’s ability to change and adapt to positive or negative environmental influences.</a:t>
            </a:r>
          </a:p>
          <a:p>
            <a:r>
              <a:rPr lang="en-US" dirty="0" smtClean="0"/>
              <a:t>Brain development is affected by age-graded, history-graded, and </a:t>
            </a:r>
            <a:r>
              <a:rPr lang="en-US" dirty="0" err="1" smtClean="0"/>
              <a:t>nonnormative</a:t>
            </a:r>
            <a:r>
              <a:rPr lang="en-US" dirty="0" smtClean="0"/>
              <a:t> influences.</a:t>
            </a:r>
          </a:p>
          <a:p>
            <a:r>
              <a:rPr lang="en-US" dirty="0" smtClean="0"/>
              <a:t>Plasticity continues into later life.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01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Basic Issues in Human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traditional human development theories are centered around three issues</a:t>
            </a:r>
          </a:p>
          <a:p>
            <a:pPr lvl="1"/>
            <a:r>
              <a:rPr lang="en-US" dirty="0" smtClean="0"/>
              <a:t>Continuous or discontinuous </a:t>
            </a:r>
            <a:r>
              <a:rPr lang="en-US" dirty="0"/>
              <a:t>d</a:t>
            </a:r>
            <a:r>
              <a:rPr lang="en-US" dirty="0" smtClean="0"/>
              <a:t>evelopment</a:t>
            </a:r>
          </a:p>
          <a:p>
            <a:pPr lvl="1"/>
            <a:r>
              <a:rPr lang="en-US" dirty="0" smtClean="0"/>
              <a:t>Nature vs. </a:t>
            </a:r>
            <a:r>
              <a:rPr lang="en-US" dirty="0"/>
              <a:t>n</a:t>
            </a:r>
            <a:r>
              <a:rPr lang="en-US" dirty="0" smtClean="0"/>
              <a:t>urture</a:t>
            </a:r>
          </a:p>
          <a:p>
            <a:pPr lvl="1"/>
            <a:r>
              <a:rPr lang="en-US" dirty="0" smtClean="0"/>
              <a:t>Universality vs. context </a:t>
            </a:r>
            <a:r>
              <a:rPr lang="en-US" dirty="0"/>
              <a:t>s</a:t>
            </a:r>
            <a:r>
              <a:rPr lang="en-US" dirty="0" smtClean="0"/>
              <a:t>pecificity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76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FB4194095D094182A9D45C8F6FD335" ma:contentTypeVersion="13" ma:contentTypeDescription="Create a new document." ma:contentTypeScope="" ma:versionID="55dd7c33a9dfea6d3c6f5e9966e843a1">
  <xsd:schema xmlns:xsd="http://www.w3.org/2001/XMLSchema" xmlns:xs="http://www.w3.org/2001/XMLSchema" xmlns:p="http://schemas.microsoft.com/office/2006/metadata/properties" xmlns:ns2="7e8250a3-01b4-4312-bac4-8787c1c5721d" xmlns:ns3="3a003366-41c5-432c-a99d-441708970bc7" targetNamespace="http://schemas.microsoft.com/office/2006/metadata/properties" ma:root="true" ma:fieldsID="37ee11d0c16b5e0396ccbefb02308385" ns2:_="" ns3:_="">
    <xsd:import namespace="7e8250a3-01b4-4312-bac4-8787c1c5721d"/>
    <xsd:import namespace="3a003366-41c5-432c-a99d-441708970b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8250a3-01b4-4312-bac4-8787c1c572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03366-41c5-432c-a99d-441708970bc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e8250a3-01b4-4312-bac4-8787c1c5721d" xsi:nil="true"/>
  </documentManagement>
</p:properties>
</file>

<file path=customXml/itemProps1.xml><?xml version="1.0" encoding="utf-8"?>
<ds:datastoreItem xmlns:ds="http://schemas.openxmlformats.org/officeDocument/2006/customXml" ds:itemID="{14C8F901-B6F9-4BD4-9A35-809EFE101C18}"/>
</file>

<file path=customXml/itemProps2.xml><?xml version="1.0" encoding="utf-8"?>
<ds:datastoreItem xmlns:ds="http://schemas.openxmlformats.org/officeDocument/2006/customXml" ds:itemID="{A5B20768-C94F-4145-847A-14A93963F842}"/>
</file>

<file path=customXml/itemProps3.xml><?xml version="1.0" encoding="utf-8"?>
<ds:datastoreItem xmlns:ds="http://schemas.openxmlformats.org/officeDocument/2006/customXml" ds:itemID="{0841363B-DD89-4100-886E-B692E44A4ECB}"/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1107</Words>
  <Application>Microsoft Office PowerPoint</Application>
  <PresentationFormat>On-screen Show (4:3)</PresentationFormat>
  <Paragraphs>121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Human Growth and Development in a Multicultural Context</vt:lpstr>
      <vt:lpstr>Learning Objectives</vt:lpstr>
      <vt:lpstr>Counseling Within a Multicultural and Life-Span Development Approach</vt:lpstr>
      <vt:lpstr>Counseling Within a Multicultural and Life-Span Development Approach</vt:lpstr>
      <vt:lpstr>Counseling Within a Multicultural and Life-Span Development Approach</vt:lpstr>
      <vt:lpstr>Overview of Life-Span Human Development</vt:lpstr>
      <vt:lpstr>Overview of Human Development</vt:lpstr>
      <vt:lpstr>Overview of Human Development</vt:lpstr>
      <vt:lpstr>Basic Issues in Human Development</vt:lpstr>
      <vt:lpstr>Basic Issues in Human Development</vt:lpstr>
      <vt:lpstr>Major Human Development Theories</vt:lpstr>
      <vt:lpstr>Major Human Development Theories</vt:lpstr>
      <vt:lpstr>Major Human Development Theories</vt:lpstr>
      <vt:lpstr>Major Human Development Theories</vt:lpstr>
      <vt:lpstr>Major Human Development Theories</vt:lpstr>
      <vt:lpstr>Identity Development Theories</vt:lpstr>
      <vt:lpstr>Identity Development Models</vt:lpstr>
      <vt:lpstr>Resilience and Development</vt:lpstr>
      <vt:lpstr>Resilience</vt:lpstr>
      <vt:lpstr>Psychopathology and Development</vt:lpstr>
      <vt:lpstr>Psychopathology and Development</vt:lpstr>
      <vt:lpstr>Implications for the Counseling Profession</vt:lpstr>
      <vt:lpstr>Summary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Two Human Growth and Development in a Multicultural Context</dc:title>
  <dc:creator>Lynn</dc:creator>
  <cp:lastModifiedBy>Gene Bailey</cp:lastModifiedBy>
  <cp:revision>27</cp:revision>
  <dcterms:created xsi:type="dcterms:W3CDTF">2017-09-03T00:50:58Z</dcterms:created>
  <dcterms:modified xsi:type="dcterms:W3CDTF">2017-12-14T21:27:49Z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0x010100CFFB4194095D094182A9D45C8F6FD335</vt:lpwstr>
  </property>
  <property fmtid="{D5CDD505-2E9C-101B-9397-08002B2CF9AE}" pid="3" name="Order">
    <vt:r8>52954300</vt:r8>
  </property>
</Properties>
</file>