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05" r:id="rId4"/>
    <p:sldId id="332" r:id="rId5"/>
    <p:sldId id="336" r:id="rId6"/>
    <p:sldId id="337" r:id="rId7"/>
    <p:sldId id="333" r:id="rId8"/>
    <p:sldId id="334" r:id="rId9"/>
    <p:sldId id="335" r:id="rId10"/>
    <p:sldId id="258" r:id="rId11"/>
    <p:sldId id="263" r:id="rId12"/>
    <p:sldId id="259" r:id="rId13"/>
    <p:sldId id="264" r:id="rId14"/>
    <p:sldId id="265" r:id="rId15"/>
    <p:sldId id="267" r:id="rId16"/>
    <p:sldId id="260" r:id="rId17"/>
    <p:sldId id="261" r:id="rId18"/>
    <p:sldId id="266" r:id="rId19"/>
    <p:sldId id="293" r:id="rId20"/>
    <p:sldId id="294" r:id="rId21"/>
    <p:sldId id="295" r:id="rId22"/>
    <p:sldId id="296" r:id="rId23"/>
    <p:sldId id="297" r:id="rId24"/>
    <p:sldId id="298" r:id="rId25"/>
    <p:sldId id="273" r:id="rId2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68" y="-10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C9D17-4128-4AA0-AEB4-CD5DBA5140DB}" type="doc">
      <dgm:prSet loTypeId="urn:microsoft.com/office/officeart/2005/8/layout/radial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AFEF7B4-DE07-433D-97E0-5D24F3963DF1}">
      <dgm:prSet phldrT="[Text]"/>
      <dgm:spPr/>
      <dgm:t>
        <a:bodyPr/>
        <a:lstStyle/>
        <a:p>
          <a:r>
            <a:rPr lang="en-US" dirty="0" smtClean="0"/>
            <a:t>Successful Aging</a:t>
          </a:r>
          <a:endParaRPr lang="en-US" dirty="0"/>
        </a:p>
      </dgm:t>
    </dgm:pt>
    <dgm:pt modelId="{56EE701F-8A6E-4B99-A112-9F0F0A585751}" type="parTrans" cxnId="{62896B2B-71AF-4A72-90FE-81B65D80088E}">
      <dgm:prSet/>
      <dgm:spPr/>
      <dgm:t>
        <a:bodyPr/>
        <a:lstStyle/>
        <a:p>
          <a:endParaRPr lang="en-US"/>
        </a:p>
      </dgm:t>
    </dgm:pt>
    <dgm:pt modelId="{24777BB2-375F-46EE-B4BF-3ABE16B1A545}" type="sibTrans" cxnId="{62896B2B-71AF-4A72-90FE-81B65D80088E}">
      <dgm:prSet/>
      <dgm:spPr/>
      <dgm:t>
        <a:bodyPr/>
        <a:lstStyle/>
        <a:p>
          <a:endParaRPr lang="en-US"/>
        </a:p>
      </dgm:t>
    </dgm:pt>
    <dgm:pt modelId="{3BA75946-4F3C-4C76-89F6-B2CCFE409D65}">
      <dgm:prSet phldrT="[Text]"/>
      <dgm:spPr/>
      <dgm:t>
        <a:bodyPr/>
        <a:lstStyle/>
        <a:p>
          <a:r>
            <a:rPr lang="en-US" dirty="0" smtClean="0"/>
            <a:t>The Study of Adult Development</a:t>
          </a:r>
          <a:endParaRPr lang="en-US" dirty="0"/>
        </a:p>
      </dgm:t>
    </dgm:pt>
    <dgm:pt modelId="{7C6FF8FF-D830-4331-AC6D-3DA7A41DBDCD}" type="parTrans" cxnId="{2E64752A-57DB-471C-BB91-EDB4EBC95EC6}">
      <dgm:prSet/>
      <dgm:spPr/>
      <dgm:t>
        <a:bodyPr/>
        <a:lstStyle/>
        <a:p>
          <a:endParaRPr lang="en-US"/>
        </a:p>
      </dgm:t>
    </dgm:pt>
    <dgm:pt modelId="{F3998BCB-0588-4B90-AF68-196157884A9F}" type="sibTrans" cxnId="{2E64752A-57DB-471C-BB91-EDB4EBC95EC6}">
      <dgm:prSet/>
      <dgm:spPr/>
      <dgm:t>
        <a:bodyPr/>
        <a:lstStyle/>
        <a:p>
          <a:endParaRPr lang="en-US" dirty="0"/>
        </a:p>
      </dgm:t>
    </dgm:pt>
    <dgm:pt modelId="{CD91A3EC-2C19-4B60-9874-6495580B5CC9}">
      <dgm:prSet phldrT="[Text]"/>
      <dgm:spPr/>
      <dgm:t>
        <a:bodyPr/>
        <a:lstStyle/>
        <a:p>
          <a:r>
            <a:rPr lang="en-US" dirty="0" smtClean="0"/>
            <a:t>Community Dwelling Older Adults Study</a:t>
          </a:r>
          <a:endParaRPr lang="en-US" dirty="0"/>
        </a:p>
      </dgm:t>
    </dgm:pt>
    <dgm:pt modelId="{0113685F-9A12-4BA6-BCBE-7D1B0093A0F8}" type="parTrans" cxnId="{3B4D57DA-3791-4437-B7E0-34E492EC5E92}">
      <dgm:prSet/>
      <dgm:spPr/>
      <dgm:t>
        <a:bodyPr/>
        <a:lstStyle/>
        <a:p>
          <a:endParaRPr lang="en-US"/>
        </a:p>
      </dgm:t>
    </dgm:pt>
    <dgm:pt modelId="{95DCE80D-ACD3-4B47-A187-57963202EF25}" type="sibTrans" cxnId="{3B4D57DA-3791-4437-B7E0-34E492EC5E92}">
      <dgm:prSet/>
      <dgm:spPr/>
      <dgm:t>
        <a:bodyPr/>
        <a:lstStyle/>
        <a:p>
          <a:endParaRPr lang="en-US" dirty="0"/>
        </a:p>
      </dgm:t>
    </dgm:pt>
    <dgm:pt modelId="{12AD1474-A902-4496-9356-9ED7848592BE}">
      <dgm:prSet phldrT="[Text]"/>
      <dgm:spPr/>
      <dgm:t>
        <a:bodyPr/>
        <a:lstStyle/>
        <a:p>
          <a:r>
            <a:rPr lang="en-US" dirty="0" smtClean="0"/>
            <a:t>The MacArthur Foundation Study</a:t>
          </a:r>
          <a:endParaRPr lang="en-US" dirty="0"/>
        </a:p>
      </dgm:t>
    </dgm:pt>
    <dgm:pt modelId="{E7CB44F7-B1EB-4999-857A-E6C5417950BE}" type="parTrans" cxnId="{820A0253-4F8E-443D-9E07-468945C8D6CC}">
      <dgm:prSet/>
      <dgm:spPr/>
      <dgm:t>
        <a:bodyPr/>
        <a:lstStyle/>
        <a:p>
          <a:endParaRPr lang="en-US"/>
        </a:p>
      </dgm:t>
    </dgm:pt>
    <dgm:pt modelId="{D1D96BBD-9A30-487D-9201-C86DAEA2B7BA}" type="sibTrans" cxnId="{820A0253-4F8E-443D-9E07-468945C8D6CC}">
      <dgm:prSet/>
      <dgm:spPr/>
      <dgm:t>
        <a:bodyPr/>
        <a:lstStyle/>
        <a:p>
          <a:endParaRPr lang="en-US" dirty="0"/>
        </a:p>
      </dgm:t>
    </dgm:pt>
    <dgm:pt modelId="{64512E1A-EDAB-4AA8-A995-3A568E951669}" type="pres">
      <dgm:prSet presAssocID="{C1AC9D17-4128-4AA0-AEB4-CD5DBA5140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2CCD4-3F31-4CC2-8629-A67F3DAAFF97}" type="pres">
      <dgm:prSet presAssocID="{6AFEF7B4-DE07-433D-97E0-5D24F3963DF1}" presName="centerShape" presStyleLbl="node0" presStyleIdx="0" presStyleCnt="1"/>
      <dgm:spPr/>
      <dgm:t>
        <a:bodyPr/>
        <a:lstStyle/>
        <a:p>
          <a:endParaRPr lang="en-US"/>
        </a:p>
      </dgm:t>
    </dgm:pt>
    <dgm:pt modelId="{A75478AC-28F9-483D-AC8A-8C0852E424A4}" type="pres">
      <dgm:prSet presAssocID="{3BA75946-4F3C-4C76-89F6-B2CCFE409D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E878A-B24B-4D86-8E94-6A5DC6E7A353}" type="pres">
      <dgm:prSet presAssocID="{3BA75946-4F3C-4C76-89F6-B2CCFE409D65}" presName="dummy" presStyleCnt="0"/>
      <dgm:spPr/>
    </dgm:pt>
    <dgm:pt modelId="{E77C6DF4-857F-4A57-9A97-B4136C1D70FF}" type="pres">
      <dgm:prSet presAssocID="{F3998BCB-0588-4B90-AF68-196157884A9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E46FBBA-D5CD-4B5D-A04E-9B9012088DC2}" type="pres">
      <dgm:prSet presAssocID="{CD91A3EC-2C19-4B60-9874-6495580B5C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437E9-F566-4530-B34A-A88807BDCC2A}" type="pres">
      <dgm:prSet presAssocID="{CD91A3EC-2C19-4B60-9874-6495580B5CC9}" presName="dummy" presStyleCnt="0"/>
      <dgm:spPr/>
    </dgm:pt>
    <dgm:pt modelId="{E58A1F7D-7746-45E6-90E5-4E7035005EC5}" type="pres">
      <dgm:prSet presAssocID="{95DCE80D-ACD3-4B47-A187-57963202EF2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31F0DAE-968B-449E-8C3C-D075C4E5C6B9}" type="pres">
      <dgm:prSet presAssocID="{12AD1474-A902-4496-9356-9ED7848592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820F7-510F-4274-9673-4CAE31746274}" type="pres">
      <dgm:prSet presAssocID="{12AD1474-A902-4496-9356-9ED7848592BE}" presName="dummy" presStyleCnt="0"/>
      <dgm:spPr/>
    </dgm:pt>
    <dgm:pt modelId="{59E74E4B-49F7-4B4C-9BBB-2DA5AE2A2BD1}" type="pres">
      <dgm:prSet presAssocID="{D1D96BBD-9A30-487D-9201-C86DAEA2B7B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F265690-E6F4-47BF-A8B7-AED4C8EF0EF9}" type="presOf" srcId="{C1AC9D17-4128-4AA0-AEB4-CD5DBA5140DB}" destId="{64512E1A-EDAB-4AA8-A995-3A568E951669}" srcOrd="0" destOrd="0" presId="urn:microsoft.com/office/officeart/2005/8/layout/radial6"/>
    <dgm:cxn modelId="{3B4D57DA-3791-4437-B7E0-34E492EC5E92}" srcId="{6AFEF7B4-DE07-433D-97E0-5D24F3963DF1}" destId="{CD91A3EC-2C19-4B60-9874-6495580B5CC9}" srcOrd="1" destOrd="0" parTransId="{0113685F-9A12-4BA6-BCBE-7D1B0093A0F8}" sibTransId="{95DCE80D-ACD3-4B47-A187-57963202EF25}"/>
    <dgm:cxn modelId="{2E64752A-57DB-471C-BB91-EDB4EBC95EC6}" srcId="{6AFEF7B4-DE07-433D-97E0-5D24F3963DF1}" destId="{3BA75946-4F3C-4C76-89F6-B2CCFE409D65}" srcOrd="0" destOrd="0" parTransId="{7C6FF8FF-D830-4331-AC6D-3DA7A41DBDCD}" sibTransId="{F3998BCB-0588-4B90-AF68-196157884A9F}"/>
    <dgm:cxn modelId="{CB629FBB-FE5B-49E7-84C6-13B61333319C}" type="presOf" srcId="{6AFEF7B4-DE07-433D-97E0-5D24F3963DF1}" destId="{ECB2CCD4-3F31-4CC2-8629-A67F3DAAFF97}" srcOrd="0" destOrd="0" presId="urn:microsoft.com/office/officeart/2005/8/layout/radial6"/>
    <dgm:cxn modelId="{6F502208-D384-4895-AF33-632B0DA907D3}" type="presOf" srcId="{CD91A3EC-2C19-4B60-9874-6495580B5CC9}" destId="{4E46FBBA-D5CD-4B5D-A04E-9B9012088DC2}" srcOrd="0" destOrd="0" presId="urn:microsoft.com/office/officeart/2005/8/layout/radial6"/>
    <dgm:cxn modelId="{3D31E7AA-84A1-4652-B89B-6FB1254BF4B4}" type="presOf" srcId="{3BA75946-4F3C-4C76-89F6-B2CCFE409D65}" destId="{A75478AC-28F9-483D-AC8A-8C0852E424A4}" srcOrd="0" destOrd="0" presId="urn:microsoft.com/office/officeart/2005/8/layout/radial6"/>
    <dgm:cxn modelId="{62896B2B-71AF-4A72-90FE-81B65D80088E}" srcId="{C1AC9D17-4128-4AA0-AEB4-CD5DBA5140DB}" destId="{6AFEF7B4-DE07-433D-97E0-5D24F3963DF1}" srcOrd="0" destOrd="0" parTransId="{56EE701F-8A6E-4B99-A112-9F0F0A585751}" sibTransId="{24777BB2-375F-46EE-B4BF-3ABE16B1A545}"/>
    <dgm:cxn modelId="{820A0253-4F8E-443D-9E07-468945C8D6CC}" srcId="{6AFEF7B4-DE07-433D-97E0-5D24F3963DF1}" destId="{12AD1474-A902-4496-9356-9ED7848592BE}" srcOrd="2" destOrd="0" parTransId="{E7CB44F7-B1EB-4999-857A-E6C5417950BE}" sibTransId="{D1D96BBD-9A30-487D-9201-C86DAEA2B7BA}"/>
    <dgm:cxn modelId="{51A4F3F7-5E3E-4D09-AF6A-F06903C0CB26}" type="presOf" srcId="{12AD1474-A902-4496-9356-9ED7848592BE}" destId="{031F0DAE-968B-449E-8C3C-D075C4E5C6B9}" srcOrd="0" destOrd="0" presId="urn:microsoft.com/office/officeart/2005/8/layout/radial6"/>
    <dgm:cxn modelId="{F014DE4C-B9D3-4628-8D18-1182224A15BD}" type="presOf" srcId="{D1D96BBD-9A30-487D-9201-C86DAEA2B7BA}" destId="{59E74E4B-49F7-4B4C-9BBB-2DA5AE2A2BD1}" srcOrd="0" destOrd="0" presId="urn:microsoft.com/office/officeart/2005/8/layout/radial6"/>
    <dgm:cxn modelId="{E181307D-8837-4282-B1B4-E91D5CF5ABAF}" type="presOf" srcId="{F3998BCB-0588-4B90-AF68-196157884A9F}" destId="{E77C6DF4-857F-4A57-9A97-B4136C1D70FF}" srcOrd="0" destOrd="0" presId="urn:microsoft.com/office/officeart/2005/8/layout/radial6"/>
    <dgm:cxn modelId="{7922D4DC-90DE-4652-B313-659192B1551C}" type="presOf" srcId="{95DCE80D-ACD3-4B47-A187-57963202EF25}" destId="{E58A1F7D-7746-45E6-90E5-4E7035005EC5}" srcOrd="0" destOrd="0" presId="urn:microsoft.com/office/officeart/2005/8/layout/radial6"/>
    <dgm:cxn modelId="{FB56FAA4-00C0-4175-847A-29345320C15D}" type="presParOf" srcId="{64512E1A-EDAB-4AA8-A995-3A568E951669}" destId="{ECB2CCD4-3F31-4CC2-8629-A67F3DAAFF97}" srcOrd="0" destOrd="0" presId="urn:microsoft.com/office/officeart/2005/8/layout/radial6"/>
    <dgm:cxn modelId="{4858E497-4B3D-47DA-BEF1-3A89882A4517}" type="presParOf" srcId="{64512E1A-EDAB-4AA8-A995-3A568E951669}" destId="{A75478AC-28F9-483D-AC8A-8C0852E424A4}" srcOrd="1" destOrd="0" presId="urn:microsoft.com/office/officeart/2005/8/layout/radial6"/>
    <dgm:cxn modelId="{2F8B003F-0873-4D7A-8B03-3C38A5572757}" type="presParOf" srcId="{64512E1A-EDAB-4AA8-A995-3A568E951669}" destId="{073E878A-B24B-4D86-8E94-6A5DC6E7A353}" srcOrd="2" destOrd="0" presId="urn:microsoft.com/office/officeart/2005/8/layout/radial6"/>
    <dgm:cxn modelId="{44A84443-AC0A-43D9-A9F7-B69F2E8493A4}" type="presParOf" srcId="{64512E1A-EDAB-4AA8-A995-3A568E951669}" destId="{E77C6DF4-857F-4A57-9A97-B4136C1D70FF}" srcOrd="3" destOrd="0" presId="urn:microsoft.com/office/officeart/2005/8/layout/radial6"/>
    <dgm:cxn modelId="{EB39B449-6DB9-4646-B806-B5EDE155ADFF}" type="presParOf" srcId="{64512E1A-EDAB-4AA8-A995-3A568E951669}" destId="{4E46FBBA-D5CD-4B5D-A04E-9B9012088DC2}" srcOrd="4" destOrd="0" presId="urn:microsoft.com/office/officeart/2005/8/layout/radial6"/>
    <dgm:cxn modelId="{81F33297-50C0-45A3-84C1-2FEF76B65385}" type="presParOf" srcId="{64512E1A-EDAB-4AA8-A995-3A568E951669}" destId="{B8E437E9-F566-4530-B34A-A88807BDCC2A}" srcOrd="5" destOrd="0" presId="urn:microsoft.com/office/officeart/2005/8/layout/radial6"/>
    <dgm:cxn modelId="{6D3451E2-0C3B-43FC-A1EC-1109A580BB1A}" type="presParOf" srcId="{64512E1A-EDAB-4AA8-A995-3A568E951669}" destId="{E58A1F7D-7746-45E6-90E5-4E7035005EC5}" srcOrd="6" destOrd="0" presId="urn:microsoft.com/office/officeart/2005/8/layout/radial6"/>
    <dgm:cxn modelId="{F40DF0DA-866D-42A7-B8E9-2B5628A41620}" type="presParOf" srcId="{64512E1A-EDAB-4AA8-A995-3A568E951669}" destId="{031F0DAE-968B-449E-8C3C-D075C4E5C6B9}" srcOrd="7" destOrd="0" presId="urn:microsoft.com/office/officeart/2005/8/layout/radial6"/>
    <dgm:cxn modelId="{A81A1A70-A390-4A5E-B135-A20C918A249E}" type="presParOf" srcId="{64512E1A-EDAB-4AA8-A995-3A568E951669}" destId="{94E820F7-510F-4274-9673-4CAE31746274}" srcOrd="8" destOrd="0" presId="urn:microsoft.com/office/officeart/2005/8/layout/radial6"/>
    <dgm:cxn modelId="{1D89017B-A98D-44C3-8B10-CC9BBF7C2C81}" type="presParOf" srcId="{64512E1A-EDAB-4AA8-A995-3A568E951669}" destId="{59E74E4B-49F7-4B4C-9BBB-2DA5AE2A2BD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B2EC6-95E5-4CF6-B83A-260C488492B2}" type="doc">
      <dgm:prSet loTypeId="urn:microsoft.com/office/officeart/2005/8/layout/pyramid4" loCatId="pyramid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8B53546D-1AD1-43FC-BD8C-B3B40998E06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Mind</a:t>
          </a:r>
          <a:endParaRPr lang="en-US" dirty="0">
            <a:solidFill>
              <a:schemeClr val="tx1"/>
            </a:solidFill>
          </a:endParaRPr>
        </a:p>
      </dgm:t>
    </dgm:pt>
    <dgm:pt modelId="{773A8D06-344C-4FB8-8E84-CBE9B8CA04A8}" type="parTrans" cxnId="{A68FF4B6-BD0B-4FEB-B061-8C25AF2357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4D7D87-CBCB-43FA-BCFD-6173DFE6B68A}" type="sibTrans" cxnId="{A68FF4B6-BD0B-4FEB-B061-8C25AF2357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38F15D-4E97-435F-AC44-4EB0919F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Spirit</a:t>
          </a:r>
          <a:endParaRPr lang="en-US" dirty="0">
            <a:solidFill>
              <a:schemeClr val="tx1"/>
            </a:solidFill>
          </a:endParaRPr>
        </a:p>
      </dgm:t>
    </dgm:pt>
    <dgm:pt modelId="{80FF1641-A857-4E3F-9FA8-06528FC4F799}" type="parTrans" cxnId="{16C9DF76-59A0-4123-8E31-B89C397407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52D5CF-55AB-4B8D-A573-A5B3A9D8089E}" type="sibTrans" cxnId="{16C9DF76-59A0-4123-8E31-B89C397407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F6BA46-186C-4A1C-BE21-23718E79494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Successful </a:t>
          </a:r>
        </a:p>
        <a:p>
          <a:r>
            <a:rPr lang="en-US" sz="1600" dirty="0" smtClean="0">
              <a:solidFill>
                <a:schemeClr val="tx1"/>
              </a:solidFill>
            </a:rPr>
            <a:t>Aging</a:t>
          </a:r>
          <a:endParaRPr lang="en-US" sz="1600" dirty="0">
            <a:solidFill>
              <a:schemeClr val="tx1"/>
            </a:solidFill>
          </a:endParaRPr>
        </a:p>
      </dgm:t>
    </dgm:pt>
    <dgm:pt modelId="{3C47186F-F312-4534-B022-05981A6BF0B9}" type="parTrans" cxnId="{C465E77C-9B32-4B49-A586-361E8049A9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C35BE8-126F-4EC7-9A52-FB961F9B500D}" type="sibTrans" cxnId="{C465E77C-9B32-4B49-A586-361E8049A9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99C725-815E-4C13-8BBC-F231A546302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Body </a:t>
          </a:r>
          <a:endParaRPr lang="en-US" dirty="0">
            <a:solidFill>
              <a:schemeClr val="tx1"/>
            </a:solidFill>
          </a:endParaRPr>
        </a:p>
      </dgm:t>
    </dgm:pt>
    <dgm:pt modelId="{596F2C27-02CF-4176-9A15-B3B8ED51C5FF}" type="parTrans" cxnId="{BB8BBC6A-38AD-4267-901C-60613ADAB8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DA8EFF-D716-4B51-BA9A-FA2E41E251B1}" type="sibTrans" cxnId="{BB8BBC6A-38AD-4267-901C-60613ADAB8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1CF890-32DB-44BD-9FBC-3F781A964394}" type="pres">
      <dgm:prSet presAssocID="{F92B2EC6-95E5-4CF6-B83A-260C488492B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148956-2AA4-4FF9-8D61-2E7E4C50C643}" type="pres">
      <dgm:prSet presAssocID="{F92B2EC6-95E5-4CF6-B83A-260C488492B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38D79-9922-482E-9F5F-E648DA05A48F}" type="pres">
      <dgm:prSet presAssocID="{F92B2EC6-95E5-4CF6-B83A-260C488492B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D1C7E-4D3F-44FC-8FDD-BD2087BE1FE5}" type="pres">
      <dgm:prSet presAssocID="{F92B2EC6-95E5-4CF6-B83A-260C488492B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5FFA8-2C0B-40D3-992B-BD073EDD3BD6}" type="pres">
      <dgm:prSet presAssocID="{F92B2EC6-95E5-4CF6-B83A-260C488492B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BBC6A-38AD-4267-901C-60613ADAB80F}" srcId="{F92B2EC6-95E5-4CF6-B83A-260C488492B2}" destId="{ED99C725-815E-4C13-8BBC-F231A5463028}" srcOrd="3" destOrd="0" parTransId="{596F2C27-02CF-4176-9A15-B3B8ED51C5FF}" sibTransId="{67DA8EFF-D716-4B51-BA9A-FA2E41E251B1}"/>
    <dgm:cxn modelId="{558BCD8F-89C6-4AE9-A874-A23B25FF2632}" type="presOf" srcId="{2638F15D-4E97-435F-AC44-4EB0919FA3FF}" destId="{DFC38D79-9922-482E-9F5F-E648DA05A48F}" srcOrd="0" destOrd="0" presId="urn:microsoft.com/office/officeart/2005/8/layout/pyramid4"/>
    <dgm:cxn modelId="{16C9DF76-59A0-4123-8E31-B89C397407C5}" srcId="{F92B2EC6-95E5-4CF6-B83A-260C488492B2}" destId="{2638F15D-4E97-435F-AC44-4EB0919FA3FF}" srcOrd="1" destOrd="0" parTransId="{80FF1641-A857-4E3F-9FA8-06528FC4F799}" sibTransId="{4B52D5CF-55AB-4B8D-A573-A5B3A9D8089E}"/>
    <dgm:cxn modelId="{539E5E56-881E-47D2-9E88-770222F2E576}" type="presOf" srcId="{2FF6BA46-186C-4A1C-BE21-23718E794947}" destId="{3EAD1C7E-4D3F-44FC-8FDD-BD2087BE1FE5}" srcOrd="0" destOrd="0" presId="urn:microsoft.com/office/officeart/2005/8/layout/pyramid4"/>
    <dgm:cxn modelId="{9B4A6A1A-2A7C-4E5F-9280-2A2BDA2A50FC}" type="presOf" srcId="{F92B2EC6-95E5-4CF6-B83A-260C488492B2}" destId="{001CF890-32DB-44BD-9FBC-3F781A964394}" srcOrd="0" destOrd="0" presId="urn:microsoft.com/office/officeart/2005/8/layout/pyramid4"/>
    <dgm:cxn modelId="{7D182D28-BA79-45AC-8F18-F210CFFDFFD3}" type="presOf" srcId="{ED99C725-815E-4C13-8BBC-F231A5463028}" destId="{AEA5FFA8-2C0B-40D3-992B-BD073EDD3BD6}" srcOrd="0" destOrd="0" presId="urn:microsoft.com/office/officeart/2005/8/layout/pyramid4"/>
    <dgm:cxn modelId="{BD2A5ED4-F5C2-4B79-A774-898F8AD0B458}" type="presOf" srcId="{8B53546D-1AD1-43FC-BD8C-B3B40998E06B}" destId="{FF148956-2AA4-4FF9-8D61-2E7E4C50C643}" srcOrd="0" destOrd="0" presId="urn:microsoft.com/office/officeart/2005/8/layout/pyramid4"/>
    <dgm:cxn modelId="{C465E77C-9B32-4B49-A586-361E8049A9FD}" srcId="{F92B2EC6-95E5-4CF6-B83A-260C488492B2}" destId="{2FF6BA46-186C-4A1C-BE21-23718E794947}" srcOrd="2" destOrd="0" parTransId="{3C47186F-F312-4534-B022-05981A6BF0B9}" sibTransId="{C4C35BE8-126F-4EC7-9A52-FB961F9B500D}"/>
    <dgm:cxn modelId="{A68FF4B6-BD0B-4FEB-B061-8C25AF23576F}" srcId="{F92B2EC6-95E5-4CF6-B83A-260C488492B2}" destId="{8B53546D-1AD1-43FC-BD8C-B3B40998E06B}" srcOrd="0" destOrd="0" parTransId="{773A8D06-344C-4FB8-8E84-CBE9B8CA04A8}" sibTransId="{954D7D87-CBCB-43FA-BCFD-6173DFE6B68A}"/>
    <dgm:cxn modelId="{FBBFFE4F-2EE4-4E6F-B5D8-A996D81515FC}" type="presParOf" srcId="{001CF890-32DB-44BD-9FBC-3F781A964394}" destId="{FF148956-2AA4-4FF9-8D61-2E7E4C50C643}" srcOrd="0" destOrd="0" presId="urn:microsoft.com/office/officeart/2005/8/layout/pyramid4"/>
    <dgm:cxn modelId="{8F2F678D-BD5F-4FDA-9AF6-E93304DA3035}" type="presParOf" srcId="{001CF890-32DB-44BD-9FBC-3F781A964394}" destId="{DFC38D79-9922-482E-9F5F-E648DA05A48F}" srcOrd="1" destOrd="0" presId="urn:microsoft.com/office/officeart/2005/8/layout/pyramid4"/>
    <dgm:cxn modelId="{50A90594-9ECA-4D33-90B8-437EE5BC1B44}" type="presParOf" srcId="{001CF890-32DB-44BD-9FBC-3F781A964394}" destId="{3EAD1C7E-4D3F-44FC-8FDD-BD2087BE1FE5}" srcOrd="2" destOrd="0" presId="urn:microsoft.com/office/officeart/2005/8/layout/pyramid4"/>
    <dgm:cxn modelId="{81F882D2-884B-4F5F-B657-6416B9760D28}" type="presParOf" srcId="{001CF890-32DB-44BD-9FBC-3F781A964394}" destId="{AEA5FFA8-2C0B-40D3-992B-BD073EDD3BD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74E4B-49F7-4B4C-9BBB-2DA5AE2A2BD1}">
      <dsp:nvSpPr>
        <dsp:cNvPr id="0" name=""/>
        <dsp:cNvSpPr/>
      </dsp:nvSpPr>
      <dsp:spPr>
        <a:xfrm>
          <a:off x="1728483" y="601784"/>
          <a:ext cx="4010632" cy="4010632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A1F7D-7746-45E6-90E5-4E7035005EC5}">
      <dsp:nvSpPr>
        <dsp:cNvPr id="0" name=""/>
        <dsp:cNvSpPr/>
      </dsp:nvSpPr>
      <dsp:spPr>
        <a:xfrm>
          <a:off x="1728483" y="601784"/>
          <a:ext cx="4010632" cy="4010632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C6DF4-857F-4A57-9A97-B4136C1D70FF}">
      <dsp:nvSpPr>
        <dsp:cNvPr id="0" name=""/>
        <dsp:cNvSpPr/>
      </dsp:nvSpPr>
      <dsp:spPr>
        <a:xfrm>
          <a:off x="1728483" y="601784"/>
          <a:ext cx="4010632" cy="4010632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2CCD4-3F31-4CC2-8629-A67F3DAAFF97}">
      <dsp:nvSpPr>
        <dsp:cNvPr id="0" name=""/>
        <dsp:cNvSpPr/>
      </dsp:nvSpPr>
      <dsp:spPr>
        <a:xfrm>
          <a:off x="2810377" y="1683678"/>
          <a:ext cx="1846845" cy="1846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Successful Aging</a:t>
          </a:r>
          <a:endParaRPr lang="en-US" sz="2000" kern="1200" dirty="0"/>
        </a:p>
      </dsp:txBody>
      <dsp:txXfrm>
        <a:off x="3080841" y="1954142"/>
        <a:ext cx="1305917" cy="1305917"/>
      </dsp:txXfrm>
    </dsp:sp>
    <dsp:sp modelId="{A75478AC-28F9-483D-AC8A-8C0852E424A4}">
      <dsp:nvSpPr>
        <dsp:cNvPr id="0" name=""/>
        <dsp:cNvSpPr/>
      </dsp:nvSpPr>
      <dsp:spPr>
        <a:xfrm>
          <a:off x="3087404" y="1929"/>
          <a:ext cx="1292791" cy="1292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The Study of Adult Development</a:t>
          </a:r>
          <a:endParaRPr lang="en-US" sz="1100" kern="1200" dirty="0"/>
        </a:p>
      </dsp:txBody>
      <dsp:txXfrm>
        <a:off x="3276729" y="191254"/>
        <a:ext cx="914141" cy="914141"/>
      </dsp:txXfrm>
    </dsp:sp>
    <dsp:sp modelId="{4E46FBBA-D5CD-4B5D-A04E-9B9012088DC2}">
      <dsp:nvSpPr>
        <dsp:cNvPr id="0" name=""/>
        <dsp:cNvSpPr/>
      </dsp:nvSpPr>
      <dsp:spPr>
        <a:xfrm>
          <a:off x="4783753" y="2940093"/>
          <a:ext cx="1292791" cy="1292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Community Dwelling Older Adults Study</a:t>
          </a:r>
          <a:endParaRPr lang="en-US" sz="1100" kern="1200" dirty="0"/>
        </a:p>
      </dsp:txBody>
      <dsp:txXfrm>
        <a:off x="4973078" y="3129418"/>
        <a:ext cx="914141" cy="914141"/>
      </dsp:txXfrm>
    </dsp:sp>
    <dsp:sp modelId="{031F0DAE-968B-449E-8C3C-D075C4E5C6B9}">
      <dsp:nvSpPr>
        <dsp:cNvPr id="0" name=""/>
        <dsp:cNvSpPr/>
      </dsp:nvSpPr>
      <dsp:spPr>
        <a:xfrm>
          <a:off x="1391054" y="2940093"/>
          <a:ext cx="1292791" cy="1292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The MacArthur Foundation Study</a:t>
          </a:r>
          <a:endParaRPr lang="en-US" sz="1100" kern="1200" dirty="0"/>
        </a:p>
      </dsp:txBody>
      <dsp:txXfrm>
        <a:off x="1580379" y="3129418"/>
        <a:ext cx="914141" cy="914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Debunking the Myths of Aging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A3D94A-C707-44F9-8AB4-9BAF698A88F9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B3CB3B-8AB7-465C-BCFC-00C00F400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2F5BBE-323B-4684-A9FD-FD07B8F098E5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29FCB4-7CC8-4A43-8744-3C5F33B45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 definitive answer to the debate on successful aging</a:t>
            </a:r>
          </a:p>
          <a:p>
            <a:pPr>
              <a:spcBef>
                <a:spcPct val="0"/>
              </a:spcBef>
            </a:pPr>
            <a:r>
              <a:rPr lang="en-US" smtClean="0"/>
              <a:t>Many paths lead to successful aging  - no right way to grow old</a:t>
            </a:r>
          </a:p>
          <a:p>
            <a:pPr>
              <a:spcBef>
                <a:spcPct val="0"/>
              </a:spcBef>
            </a:pPr>
            <a:r>
              <a:rPr lang="en-US" smtClean="0"/>
              <a:t>How can we make the journey past 50 one we will be glad we made?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84F86-FFCF-421D-8331-2AE2080E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724155-FF32-4354-923A-06EBC481F3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5847B0-8E05-4C59-AE12-0C7FBEFDE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853D18-87C2-435C-B99F-05327A8403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78C86-9E39-4361-9625-D866F96A97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4C5E1-BE44-4FD7-8DA2-898326F9F145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5170-37FD-46AC-9BC5-5E302896A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E6DE5-27A0-422A-995C-E24BFAA336CD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AD25-8B19-4BF2-8E3A-58954904F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01D1-AA13-4984-88EB-7358225B41BB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CCE9-EC50-49BD-942D-E8F680C7C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541BCC-6952-48BD-B9A5-73FD3173FC4C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89D1F0-13C4-4867-AD42-9E80105FA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A7E9-4E9A-4C2F-88BD-F7702C27C334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ED9F-23D0-4E85-93A5-16B8942E6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7F31-0529-46E8-AEFB-4996B2A0B3CB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8966-81B3-454A-BA55-DA17D8BDF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C70C-DBEE-42D1-B463-E5EE59E5BF53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2F4A-0F10-48B6-9FB6-963142E3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371A72-5FD0-47A9-AA47-B7034E8E3E74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B16729-1AB0-4060-B71E-EC2B9F8F6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52CC-0809-4527-9277-CFE34FDFEDB1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7715-8BEE-4376-8BA3-FF8F0AB36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05D135-B6A3-4816-9B91-DC5AD276C012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E51D1C-7C91-468B-8B96-4A8552279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A17BBF-900E-4EA7-B6D8-8D095DBE4C0C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10DEDE-AAA2-4F97-8FC1-FFA52873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B3C4832-C439-4DBA-A60F-A1F77C345CA4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4552047-A5B2-4CAF-8BCC-DC418765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imgurl=http://targetgoodhealth.com/yahoo_site_admin1/assets/images/MPj042763200001.86151250.jpg&amp;imgrefurl=http://www.targetgoodhealth.com/health_education_workshops&amp;usg=__pwsPF1QbuOn8IhyWCaZFOt6ICMU=&amp;h=1024&amp;w=1012&amp;sz=301&amp;hl=en&amp;start=28&amp;tbnid=wg8b-ECUDZeV9M:&amp;tbnh=150&amp;tbnw=148&amp;prev=/images?q=successful+aging&amp;gbv=2&amp;ndsp=18&amp;hl=en&amp;sa=N&amp;start=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1336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Debunking the Myths of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David W. Hart, MS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578" name="Picture 2" descr="http://www.allina.com/ahs/owatonna.nsf/0/F5551511C092E1B286256C0C005E62B3/$FILE/womanwithweights.jpg?OpenEl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3771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http://www.aussiematchmaker.com.au/images/senior_da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962400"/>
            <a:ext cx="32194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://www.parrysound.com/e/i/photo/%7Ce%7Cissues%7C601%7Cpix%7CChristie-Dress-Up.jpg--250--410--5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33400"/>
            <a:ext cx="2520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Successful Aging: You define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How is age described by the dominant culture in the United States?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Create a list of negative perceptions of age identified as a result of participating in this activity.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Create a list of attributes related to successful aging, identified as a result of participating in this activity.  </a:t>
            </a:r>
          </a:p>
        </p:txBody>
      </p:sp>
      <p:pic>
        <p:nvPicPr>
          <p:cNvPr id="25603" name="Picture 2" descr="http://blogs.yogajournal.com/yogabuzz/bettecal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52425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Successful Aging – Multiple definitions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Successful aging:  </a:t>
            </a:r>
            <a:br>
              <a:rPr lang="en-US" dirty="0" smtClean="0"/>
            </a:br>
            <a:r>
              <a:rPr lang="en-US" dirty="0" smtClean="0"/>
              <a:t>Debunking the myths of age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Definition 1:  The Study of Adult Development </a:t>
            </a:r>
          </a:p>
          <a:p>
            <a:pPr lvl="1"/>
            <a:r>
              <a:rPr lang="en-US" dirty="0" smtClean="0"/>
              <a:t>Positive, successful aging reflects vital reaction to change, to disease, and to conflict.</a:t>
            </a:r>
          </a:p>
          <a:p>
            <a:pPr lvl="1"/>
            <a:r>
              <a:rPr lang="en-US" dirty="0" smtClean="0"/>
              <a:t>When you think of successful aging, </a:t>
            </a:r>
            <a:r>
              <a:rPr lang="en-US" i="1" dirty="0" smtClean="0"/>
              <a:t>think of joy.</a:t>
            </a:r>
          </a:p>
          <a:p>
            <a:endParaRPr lang="en-US" dirty="0" smtClean="0"/>
          </a:p>
          <a:p>
            <a:r>
              <a:rPr lang="en-US" dirty="0" smtClean="0"/>
              <a:t>Definition 2:  The MacArthur Study on Successful Aging </a:t>
            </a:r>
          </a:p>
          <a:p>
            <a:pPr lvl="1"/>
            <a:r>
              <a:rPr lang="en-US" dirty="0" smtClean="0"/>
              <a:t>Successful aging is the ability to maintain three key characteristics:</a:t>
            </a:r>
          </a:p>
          <a:p>
            <a:pPr lvl="2"/>
            <a:r>
              <a:rPr lang="en-US" dirty="0" smtClean="0"/>
              <a:t>Low risk of disease and disease-related disability,</a:t>
            </a:r>
          </a:p>
          <a:p>
            <a:pPr lvl="2"/>
            <a:r>
              <a:rPr lang="en-US" dirty="0" smtClean="0"/>
              <a:t>High mental and physical function, </a:t>
            </a:r>
          </a:p>
          <a:p>
            <a:pPr lvl="2"/>
            <a:r>
              <a:rPr lang="en-US" dirty="0" smtClean="0"/>
              <a:t>Active engagement with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Successful aging:  </a:t>
            </a:r>
            <a:br>
              <a:rPr lang="en-US" dirty="0" smtClean="0"/>
            </a:br>
            <a:r>
              <a:rPr lang="en-US" dirty="0" smtClean="0"/>
              <a:t>Debunking the myths of age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Definition 3:  The Senior Definition </a:t>
            </a:r>
          </a:p>
          <a:p>
            <a:pPr lvl="1"/>
            <a:r>
              <a:rPr lang="en-US" dirty="0" smtClean="0"/>
              <a:t>Friends – the more the better in terms of health and well-being.</a:t>
            </a:r>
          </a:p>
          <a:p>
            <a:pPr lvl="1"/>
            <a:r>
              <a:rPr lang="en-US" dirty="0" smtClean="0"/>
              <a:t>Active participation in activities </a:t>
            </a:r>
          </a:p>
          <a:p>
            <a:pPr lvl="1"/>
            <a:r>
              <a:rPr lang="en-US" dirty="0" smtClean="0"/>
              <a:t>Frequent visits with family </a:t>
            </a:r>
          </a:p>
          <a:p>
            <a:pPr lvl="1"/>
            <a:r>
              <a:rPr lang="en-US" dirty="0" smtClean="0"/>
              <a:t>All of the above equals better everyday functioning and greater resilience. </a:t>
            </a:r>
          </a:p>
        </p:txBody>
      </p:sp>
      <p:pic>
        <p:nvPicPr>
          <p:cNvPr id="29699" name="Picture 2" descr="http://i.ehow.com/images/GlobalPhoto/Articles/2063215/grandparents-main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267200"/>
            <a:ext cx="3552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about all of the above?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7526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err="1" smtClean="0"/>
              <a:t>harvard</a:t>
            </a:r>
            <a:r>
              <a:rPr lang="en-US" dirty="0" smtClean="0"/>
              <a:t> school of public health study of adult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Longest longitudinal study of adult life ever conducted: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68 years following three groups of men and women from adolescence into late life to identify the predictors of healthy aging.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Study identified a number of variables that predict successful aging, including strong marriages and social relationships.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32771" name="Picture 2" descr="http://focus.hms.harvard.edu/2002/Feb8_2002/aging_c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057400"/>
            <a:ext cx="246697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Macarthur foundation study on successful aging 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4572000"/>
          </a:xfrm>
        </p:spPr>
        <p:txBody>
          <a:bodyPr/>
          <a:lstStyle/>
          <a:p>
            <a:r>
              <a:rPr lang="en-US" dirty="0" smtClean="0"/>
              <a:t>A seminal long-term research study consisting of 16 multidisciplinary scientists.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Multiple research projects studied over 1,000 high-functioning older adults for 8 years to determine the factors of successful physical and mental aging.</a:t>
            </a:r>
          </a:p>
        </p:txBody>
      </p:sp>
      <p:pic>
        <p:nvPicPr>
          <p:cNvPr id="34819" name="Picture 4" descr="http://contentcafe2.btol.com/ContentCafe/Jacket.aspx?UserID=buymusic&amp;Password=bt0109&amp;Value=0375400451&amp;Type=M&amp;Return=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258762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Older adult study – The </a:t>
            </a:r>
            <a:r>
              <a:rPr lang="en-US" dirty="0" err="1" smtClean="0"/>
              <a:t>american</a:t>
            </a:r>
            <a:r>
              <a:rPr lang="en-US" dirty="0" smtClean="0"/>
              <a:t> journal of geriatric psychiatry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4572000"/>
          </a:xfrm>
        </p:spPr>
        <p:txBody>
          <a:bodyPr/>
          <a:lstStyle/>
          <a:p>
            <a:r>
              <a:rPr lang="en-US" dirty="0" smtClean="0"/>
              <a:t>Study participants included 205 community-dwelling adults older than age 60 who resided in four different sites.</a:t>
            </a:r>
          </a:p>
          <a:p>
            <a:endParaRPr lang="en-US" dirty="0" smtClean="0"/>
          </a:p>
          <a:p>
            <a:r>
              <a:rPr lang="en-US" dirty="0" smtClean="0"/>
              <a:t>92% of the participants rated themselves as successful agers by completing a self-rated questionnaire survey.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Depp</a:t>
            </a:r>
            <a:r>
              <a:rPr lang="en-US" sz="1400" dirty="0" smtClean="0"/>
              <a:t> &amp; </a:t>
            </a:r>
            <a:r>
              <a:rPr lang="en-US" sz="1400" dirty="0" err="1" smtClean="0"/>
              <a:t>Jeste</a:t>
            </a:r>
            <a:r>
              <a:rPr lang="en-US" sz="1400" dirty="0" smtClean="0"/>
              <a:t>, 2006)</a:t>
            </a:r>
          </a:p>
          <a:p>
            <a:endParaRPr lang="en-US" dirty="0" smtClean="0"/>
          </a:p>
        </p:txBody>
      </p:sp>
      <p:pic>
        <p:nvPicPr>
          <p:cNvPr id="35843" name="Picture 4" descr="http://thejoycenterforagingandrenewal.org/images/100_2307_9f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14600"/>
            <a:ext cx="29733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Debunking the myths </a:t>
            </a:r>
            <a:br>
              <a:rPr lang="en-US" dirty="0" smtClean="0"/>
            </a:br>
            <a:r>
              <a:rPr lang="en-US" dirty="0" smtClean="0"/>
              <a:t>of old age</a:t>
            </a:r>
            <a:endParaRPr lang="en-US" dirty="0"/>
          </a:p>
        </p:txBody>
      </p:sp>
      <p:sp>
        <p:nvSpPr>
          <p:cNvPr id="36866" name="Subtitle 5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Debunking the myths of age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u="sng" dirty="0" smtClean="0"/>
              <a:t>As a result of this activity students will: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Develop a clearer understanding of how negative perceptions and stereotypes of aging affect clinical work with older adult clients.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Develop a conceptualization of the aging process that includes empirically supported models of successful aging that contrast with conventional descriptions of age.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Debunk dominant cultural myths regarding 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Myth 1: To be old is to be sick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MacArthur Studies and other research show us that older people are much more likely to age well than to become decrepit and dependent.</a:t>
            </a:r>
          </a:p>
          <a:p>
            <a:r>
              <a:rPr lang="en-US" dirty="0" smtClean="0"/>
              <a:t>Only 5.2% of older people reside in a nursing home, a figure that decreased from 6.3% in 1982. </a:t>
            </a:r>
          </a:p>
          <a:p>
            <a:r>
              <a:rPr lang="en-US" dirty="0" smtClean="0"/>
              <a:t>Of those studied aged 65–74 in 1994, a full 89% reported no disability whatsoever. </a:t>
            </a:r>
          </a:p>
          <a:p>
            <a:r>
              <a:rPr lang="en-US" dirty="0" smtClean="0"/>
              <a:t>Of study participants between the ages of 75–84, 73% still reported no disability.</a:t>
            </a:r>
          </a:p>
          <a:p>
            <a:r>
              <a:rPr lang="en-US" dirty="0" smtClean="0"/>
              <a:t>Even after age 85, 40% of the study population reported to be fully functional. </a:t>
            </a:r>
          </a:p>
          <a:p>
            <a:pPr algn="r">
              <a:buFont typeface="Wingdings" pitchFamily="2" charset="2"/>
              <a:buNone/>
            </a:pPr>
            <a:r>
              <a:rPr lang="en-US" sz="1400" dirty="0" smtClean="0"/>
              <a:t>Rowe &amp; Kahn,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Myth 2: </a:t>
            </a:r>
            <a:br>
              <a:rPr lang="en-US" dirty="0" smtClean="0"/>
            </a:br>
            <a:r>
              <a:rPr lang="en-US" dirty="0" smtClean="0"/>
              <a:t>You can’t teach an old dog new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Fears of age-related loss can sometimes be exaggerated.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Current estimates signal that no more than 13% of all older adults, aged 65+, are dementia patients.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Research has demonstrated a remarkable and enduring capacity of the older brain to originate synaptic connections, absorb data, and acquire new skills.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Memory enhancement is a direct result of concentration and selective attention – and can be improved with intent.  </a:t>
            </a:r>
          </a:p>
          <a:p>
            <a:pPr marL="274320" indent="-274320"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400" dirty="0" smtClean="0"/>
              <a:t>Rowe </a:t>
            </a:r>
            <a:r>
              <a:rPr lang="en-US" sz="1400" dirty="0"/>
              <a:t>&amp;</a:t>
            </a:r>
            <a:r>
              <a:rPr lang="en-US" sz="1400" dirty="0" smtClean="0"/>
              <a:t> Kahn,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Myth 3: The horse is out of the barn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Nature is remarkably forgiving.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It’s never too late for older adults to change their habits.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When obese middle-aged and older men lose 10% of their body fat, they reduce their risk factors for cardiovascular disease significantly.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In 5 years, an ex-smoker is not much more likely to have heart disease than a person who has never smoked.</a:t>
            </a:r>
          </a:p>
          <a:p>
            <a:pPr marL="274320" indent="-274320"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400" dirty="0" smtClean="0"/>
              <a:t>Rowe </a:t>
            </a:r>
            <a:r>
              <a:rPr lang="en-US" sz="1400" dirty="0"/>
              <a:t>&amp;</a:t>
            </a:r>
            <a:r>
              <a:rPr lang="en-US" sz="1400" dirty="0" smtClean="0"/>
              <a:t> Kahn, 1998</a:t>
            </a:r>
            <a:endParaRPr lang="en-US" sz="1400" dirty="0"/>
          </a:p>
        </p:txBody>
      </p:sp>
      <p:pic>
        <p:nvPicPr>
          <p:cNvPr id="39939" name="Picture 4" descr="http://pro.corbis.com/images/42-20937914.jpg?size=572&amp;uid=%7B90A392A9-3A4E-4C44-B364-DE2A8B6A3348%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057400"/>
            <a:ext cx="2381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Myth 4: The secret to successful aging is to choose your parents wisely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91400" cy="48768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When determining what factors promote long life, it is essential to distinguish familial habits and experiences from genes.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strongest influence of heredity on aging relates to genetic diseases that can shorten life, such as numerous forms of cancer, high cholesterol, and so forth.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MacArthur studies show that the environment and lifestyle have a powerful impact on the likelihood of actually developing chronic disorders.</a:t>
            </a:r>
          </a:p>
          <a:p>
            <a:pPr marL="274320" indent="-274320"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500" dirty="0" smtClean="0"/>
              <a:t>Rowe </a:t>
            </a:r>
            <a:r>
              <a:rPr lang="en-US" sz="1500" dirty="0"/>
              <a:t>&amp;</a:t>
            </a:r>
            <a:r>
              <a:rPr lang="en-US" sz="1500" dirty="0" smtClean="0"/>
              <a:t> Kahn, 1998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Myth 5:</a:t>
            </a:r>
            <a:br>
              <a:rPr lang="en-US" dirty="0" smtClean="0"/>
            </a:br>
            <a:r>
              <a:rPr lang="en-US" dirty="0" smtClean="0"/>
              <a:t>The elderly don’t pull their own weight 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As people age, their productive activities are increasingly unpaid. </a:t>
            </a:r>
          </a:p>
          <a:p>
            <a:r>
              <a:rPr lang="en-US" dirty="0" smtClean="0"/>
              <a:t>Almost all older men and women are productive in this sense:</a:t>
            </a:r>
          </a:p>
          <a:p>
            <a:pPr lvl="1"/>
            <a:r>
              <a:rPr lang="en-US" dirty="0" smtClean="0"/>
              <a:t>One third work for pay.</a:t>
            </a:r>
          </a:p>
          <a:p>
            <a:pPr lvl="1"/>
            <a:r>
              <a:rPr lang="en-US" dirty="0" smtClean="0"/>
              <a:t>One third work as volunteers.</a:t>
            </a:r>
          </a:p>
          <a:p>
            <a:pPr lvl="1"/>
            <a:r>
              <a:rPr lang="en-US" dirty="0" smtClean="0"/>
              <a:t>Others provide informal, much-needed assistance to family members, friends, and neighbors.</a:t>
            </a:r>
          </a:p>
          <a:p>
            <a:r>
              <a:rPr lang="en-US" dirty="0" smtClean="0"/>
              <a:t>Among </a:t>
            </a:r>
            <a:r>
              <a:rPr lang="en-US" dirty="0" err="1" smtClean="0"/>
              <a:t>nonworkers</a:t>
            </a:r>
            <a:r>
              <a:rPr lang="en-US" dirty="0" smtClean="0"/>
              <a:t> aged 50–59, almost half would prefer to work.</a:t>
            </a:r>
          </a:p>
          <a:p>
            <a:pPr lvl="1"/>
            <a:r>
              <a:rPr lang="en-US" dirty="0" smtClean="0"/>
              <a:t>Among those 60–64, more than one third agree.  </a:t>
            </a:r>
          </a:p>
          <a:p>
            <a:pPr lvl="1" algn="r">
              <a:buFont typeface="Wingdings 2" pitchFamily="18" charset="2"/>
              <a:buNone/>
            </a:pPr>
            <a:r>
              <a:rPr lang="en-US" sz="1400" dirty="0" smtClean="0"/>
              <a:t>Rowe </a:t>
            </a:r>
            <a:r>
              <a:rPr lang="en-US" sz="1400" dirty="0"/>
              <a:t>&amp;</a:t>
            </a:r>
            <a:r>
              <a:rPr lang="en-US" sz="1400" dirty="0" smtClean="0"/>
              <a:t> Kahn,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Debunking the </a:t>
            </a:r>
            <a:r>
              <a:rPr lang="en-US" smtClean="0"/>
              <a:t>myths of </a:t>
            </a:r>
            <a:r>
              <a:rPr lang="en-US" dirty="0" smtClean="0"/>
              <a:t>age</a:t>
            </a:r>
            <a:br>
              <a:rPr lang="en-US" dirty="0" smtClean="0"/>
            </a:br>
            <a:r>
              <a:rPr lang="en-US" dirty="0" smtClean="0"/>
              <a:t>statement of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5029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As a result of this activity, how has your perception of the aging process shifted?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How will your expanded understanding of successful aging affect your clinical work with older adult clients?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How will you continue to strengthen your competency in working with the older adult client?  What steps will you take to make your competency a reality?  What might get in your way?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035" name="Picture 2" descr="http://mountcope.files.wordpress.com/2008/03/ins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438400"/>
            <a:ext cx="31242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Aging Stereotypes 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How does popular culture, and maybe you,  describe the stereotypical older adult?</a:t>
            </a:r>
          </a:p>
        </p:txBody>
      </p:sp>
      <p:pic>
        <p:nvPicPr>
          <p:cNvPr id="17411" name="Picture 2" descr="http://images.elfwood.com/art/s/t/storegjerde/old_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2690813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static.howstuffworks.com/gif/how-to-draw-cartoons-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48000"/>
            <a:ext cx="2114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honestmediatoday.com/old_woman_carto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200400"/>
            <a:ext cx="1971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madelinesmind.files.wordpress.com/2009/01/auguste-deter-alzheimers-di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2568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http://www.pyroenergen.com/articles09/images/alzheimers-dise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7338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http://www.horticulturaltherapy.info/images/IMG_04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81000"/>
            <a:ext cx="399256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www.fi.edu/learn/brain/images/head/senior_win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762000"/>
            <a:ext cx="3067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http://healthflame.com/content_images/2/alzheimers%20wal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2514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www.sciencedaily.com/images/2007/04/070423185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048000"/>
            <a:ext cx="23415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moneyforbloggers.com/images/old-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http://static.squidoo.com/resize/squidoo_images/-1/lens4818462_1243216250old_age_proble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066800"/>
            <a:ext cx="2946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www.thechefalliance.com/userfiles/image/Group/convalesc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05200"/>
            <a:ext cx="39624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i.ehow.com/images/GlobalPhoto/Articles/4683289/OldCoupleDancing-main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91000"/>
            <a:ext cx="25908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8" descr="http://www.buncombecounty.org/common/rte_imgs/age-successful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2471738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http://t3.gstatic.com/images?q=tbn:wg8b-ECUDZeV9M:http://targetgoodhealth.com/yahoo_site_admin1/assets/images/MPj042763200001.8615125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600200"/>
            <a:ext cx="21796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Can aging look like this?  How do you perceive old age?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store.blueprintsolution.com/store/fitcommerce/successful_ag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300" y="2743200"/>
            <a:ext cx="3975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 descr="http://www.mayoclinic.org/images/06-successful-aging-2c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33400"/>
            <a:ext cx="46815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ninitalk.files.wordpress.com/2009/07/old-ag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743200"/>
            <a:ext cx="35131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ucdmc.ucdavis.edu/welcome/features/20060920_open_enrol_healthyaging/Photos/healthy_aging_in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www.utdallas.edu/research/vitalbrainaging/images/exerciserecp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66800"/>
            <a:ext cx="28527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www.stronghealth.com/services/seniors/manandwomeninc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038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3" ma:contentTypeDescription="Create a new document." ma:contentTypeScope="" ma:versionID="55dd7c33a9dfea6d3c6f5e9966e843a1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37ee11d0c16b5e0396ccbefb02308385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</documentManagement>
</p:properties>
</file>

<file path=customXml/itemProps1.xml><?xml version="1.0" encoding="utf-8"?>
<ds:datastoreItem xmlns:ds="http://schemas.openxmlformats.org/officeDocument/2006/customXml" ds:itemID="{3315D381-8B36-4911-94B0-B6B12B33B8A1}"/>
</file>

<file path=customXml/itemProps2.xml><?xml version="1.0" encoding="utf-8"?>
<ds:datastoreItem xmlns:ds="http://schemas.openxmlformats.org/officeDocument/2006/customXml" ds:itemID="{4ECECBA1-19FF-4CC8-A34C-713439F275F7}"/>
</file>

<file path=customXml/itemProps3.xml><?xml version="1.0" encoding="utf-8"?>
<ds:datastoreItem xmlns:ds="http://schemas.openxmlformats.org/officeDocument/2006/customXml" ds:itemID="{3D8906AE-711F-4C5B-8FA3-8BC2E4DA90F9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2382</TotalTime>
  <Words>1030</Words>
  <Application>Microsoft Office PowerPoint</Application>
  <PresentationFormat>On-screen Show (4:3)</PresentationFormat>
  <Paragraphs>106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Debunking the Myths of age</vt:lpstr>
      <vt:lpstr>Debunking the myths of age</vt:lpstr>
      <vt:lpstr>Aging Stereotypes </vt:lpstr>
      <vt:lpstr>PowerPoint Presentation</vt:lpstr>
      <vt:lpstr>PowerPoint Presentation</vt:lpstr>
      <vt:lpstr>PowerPoint Presentation</vt:lpstr>
      <vt:lpstr>Can aging look like this?  How do you perceive old age?</vt:lpstr>
      <vt:lpstr>PowerPoint Presentation</vt:lpstr>
      <vt:lpstr>PowerPoint Presentation</vt:lpstr>
      <vt:lpstr> </vt:lpstr>
      <vt:lpstr>Successful Aging: You define it</vt:lpstr>
      <vt:lpstr>Successful Aging – Multiple definitions</vt:lpstr>
      <vt:lpstr>Successful aging:   Debunking the myths of age</vt:lpstr>
      <vt:lpstr>Successful aging:   Debunking the myths of age</vt:lpstr>
      <vt:lpstr>How about all of the above?</vt:lpstr>
      <vt:lpstr>The harvard school of public health study of adult development</vt:lpstr>
      <vt:lpstr>The Macarthur foundation study on successful aging </vt:lpstr>
      <vt:lpstr>The Older adult study – The american journal of geriatric psychiatry</vt:lpstr>
      <vt:lpstr>Debunking the myths  of old age</vt:lpstr>
      <vt:lpstr>Myth 1: To be old is to be sick</vt:lpstr>
      <vt:lpstr>Myth 2:  You can’t teach an old dog new tricks</vt:lpstr>
      <vt:lpstr>Myth 3: The horse is out of the barn</vt:lpstr>
      <vt:lpstr>Myth 4: The secret to successful aging is to choose your parents wisely</vt:lpstr>
      <vt:lpstr>Myth 5: The elderly don’t pull their own weight </vt:lpstr>
      <vt:lpstr>Debunking the myths of age statement of goals</vt:lpstr>
    </vt:vector>
  </TitlesOfParts>
  <Company>Alzheimer's Family Services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Aging: A Lifelong Process</dc:title>
  <dc:creator>David Hart</dc:creator>
  <cp:lastModifiedBy>Carolyn Baker</cp:lastModifiedBy>
  <cp:revision>207</cp:revision>
  <dcterms:created xsi:type="dcterms:W3CDTF">2009-01-23T23:33:48Z</dcterms:created>
  <dcterms:modified xsi:type="dcterms:W3CDTF">2011-03-14T13:56:16Z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53124500</vt:r8>
  </property>
</Properties>
</file>