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4" r:id="rId15"/>
    <p:sldId id="275" r:id="rId16"/>
    <p:sldId id="269" r:id="rId17"/>
    <p:sldId id="276" r:id="rId18"/>
    <p:sldId id="270" r:id="rId19"/>
    <p:sldId id="277" r:id="rId20"/>
    <p:sldId id="271" r:id="rId21"/>
    <p:sldId id="279" r:id="rId22"/>
    <p:sldId id="272" r:id="rId23"/>
    <p:sldId id="273" r:id="rId24"/>
    <p:sldId id="280" r:id="rId25"/>
    <p:sldId id="281" r:id="rId26"/>
    <p:sldId id="282" r:id="rId27"/>
    <p:sldId id="283" r:id="rId28"/>
    <p:sldId id="284" r:id="rId29"/>
    <p:sldId id="285" r:id="rId30"/>
    <p:sldId id="286" r:id="rId31"/>
    <p:sldId id="28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52" autoAdjust="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sorterViewPr>
    <p:cViewPr>
      <p:scale>
        <a:sx n="100" d="100"/>
        <a:sy n="100" d="100"/>
      </p:scale>
      <p:origin x="0" y="85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CD3A9A-9DD9-4AEE-AE34-2382C46B5CD2}" type="datetimeFigureOut">
              <a:rPr lang="en-US" smtClean="0"/>
              <a:t>12/20/2017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34F7C9-E1A0-4410-A355-F9C33DC4D575}" type="slidenum">
              <a:rPr lang="en-US" smtClean="0"/>
              <a:t>‹#›</a:t>
            </a:fld>
            <a:endParaRPr lang="en-US"/>
          </a:p>
        </p:txBody>
      </p:sp>
    </p:spTree>
    <p:extLst>
      <p:ext uri="{BB962C8B-B14F-4D97-AF65-F5344CB8AC3E}">
        <p14:creationId xmlns:p14="http://schemas.microsoft.com/office/powerpoint/2010/main" val="3760404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34F7C9-E1A0-4410-A355-F9C33DC4D575}" type="slidenum">
              <a:rPr lang="en-US" smtClean="0"/>
              <a:t>14</a:t>
            </a:fld>
            <a:endParaRPr lang="en-US"/>
          </a:p>
        </p:txBody>
      </p:sp>
    </p:spTree>
    <p:extLst>
      <p:ext uri="{BB962C8B-B14F-4D97-AF65-F5344CB8AC3E}">
        <p14:creationId xmlns:p14="http://schemas.microsoft.com/office/powerpoint/2010/main" val="1332646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2A5037-1B47-4EA7-8A2D-5FA870EC9A0F}" type="datetimeFigureOut">
              <a:rPr lang="en-US" smtClean="0"/>
              <a:t>12/20/2017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848E2-6D6F-4E62-BDF3-1F00967CE858}" type="slidenum">
              <a:rPr lang="en-US" smtClean="0"/>
              <a:t>‹#›</a:t>
            </a:fld>
            <a:endParaRPr lang="en-US"/>
          </a:p>
        </p:txBody>
      </p:sp>
    </p:spTree>
    <p:extLst>
      <p:ext uri="{BB962C8B-B14F-4D97-AF65-F5344CB8AC3E}">
        <p14:creationId xmlns:p14="http://schemas.microsoft.com/office/powerpoint/2010/main" val="3153926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2A5037-1B47-4EA7-8A2D-5FA870EC9A0F}" type="datetimeFigureOut">
              <a:rPr lang="en-US" smtClean="0"/>
              <a:t>12/20/2017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848E2-6D6F-4E62-BDF3-1F00967CE858}" type="slidenum">
              <a:rPr lang="en-US" smtClean="0"/>
              <a:t>‹#›</a:t>
            </a:fld>
            <a:endParaRPr lang="en-US"/>
          </a:p>
        </p:txBody>
      </p:sp>
    </p:spTree>
    <p:extLst>
      <p:ext uri="{BB962C8B-B14F-4D97-AF65-F5344CB8AC3E}">
        <p14:creationId xmlns:p14="http://schemas.microsoft.com/office/powerpoint/2010/main" val="3685753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2A5037-1B47-4EA7-8A2D-5FA870EC9A0F}" type="datetimeFigureOut">
              <a:rPr lang="en-US" smtClean="0"/>
              <a:t>12/20/2017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848E2-6D6F-4E62-BDF3-1F00967CE858}" type="slidenum">
              <a:rPr lang="en-US" smtClean="0"/>
              <a:t>‹#›</a:t>
            </a:fld>
            <a:endParaRPr lang="en-US"/>
          </a:p>
        </p:txBody>
      </p:sp>
    </p:spTree>
    <p:extLst>
      <p:ext uri="{BB962C8B-B14F-4D97-AF65-F5344CB8AC3E}">
        <p14:creationId xmlns:p14="http://schemas.microsoft.com/office/powerpoint/2010/main" val="1760651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2A5037-1B47-4EA7-8A2D-5FA870EC9A0F}" type="datetimeFigureOut">
              <a:rPr lang="en-US" smtClean="0"/>
              <a:t>12/20/2017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848E2-6D6F-4E62-BDF3-1F00967CE858}" type="slidenum">
              <a:rPr lang="en-US" smtClean="0"/>
              <a:t>‹#›</a:t>
            </a:fld>
            <a:endParaRPr lang="en-US"/>
          </a:p>
        </p:txBody>
      </p:sp>
    </p:spTree>
    <p:extLst>
      <p:ext uri="{BB962C8B-B14F-4D97-AF65-F5344CB8AC3E}">
        <p14:creationId xmlns:p14="http://schemas.microsoft.com/office/powerpoint/2010/main" val="3135444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2A5037-1B47-4EA7-8A2D-5FA870EC9A0F}" type="datetimeFigureOut">
              <a:rPr lang="en-US" smtClean="0"/>
              <a:t>12/20/2017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848E2-6D6F-4E62-BDF3-1F00967CE858}" type="slidenum">
              <a:rPr lang="en-US" smtClean="0"/>
              <a:t>‹#›</a:t>
            </a:fld>
            <a:endParaRPr lang="en-US"/>
          </a:p>
        </p:txBody>
      </p:sp>
    </p:spTree>
    <p:extLst>
      <p:ext uri="{BB962C8B-B14F-4D97-AF65-F5344CB8AC3E}">
        <p14:creationId xmlns:p14="http://schemas.microsoft.com/office/powerpoint/2010/main" val="2566007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2A5037-1B47-4EA7-8A2D-5FA870EC9A0F}" type="datetimeFigureOut">
              <a:rPr lang="en-US" smtClean="0"/>
              <a:t>12/20/2017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2848E2-6D6F-4E62-BDF3-1F00967CE858}" type="slidenum">
              <a:rPr lang="en-US" smtClean="0"/>
              <a:t>‹#›</a:t>
            </a:fld>
            <a:endParaRPr lang="en-US"/>
          </a:p>
        </p:txBody>
      </p:sp>
    </p:spTree>
    <p:extLst>
      <p:ext uri="{BB962C8B-B14F-4D97-AF65-F5344CB8AC3E}">
        <p14:creationId xmlns:p14="http://schemas.microsoft.com/office/powerpoint/2010/main" val="202203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2A5037-1B47-4EA7-8A2D-5FA870EC9A0F}" type="datetimeFigureOut">
              <a:rPr lang="en-US" smtClean="0"/>
              <a:t>12/20/2017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2848E2-6D6F-4E62-BDF3-1F00967CE858}" type="slidenum">
              <a:rPr lang="en-US" smtClean="0"/>
              <a:t>‹#›</a:t>
            </a:fld>
            <a:endParaRPr lang="en-US"/>
          </a:p>
        </p:txBody>
      </p:sp>
    </p:spTree>
    <p:extLst>
      <p:ext uri="{BB962C8B-B14F-4D97-AF65-F5344CB8AC3E}">
        <p14:creationId xmlns:p14="http://schemas.microsoft.com/office/powerpoint/2010/main" val="2763927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2A5037-1B47-4EA7-8A2D-5FA870EC9A0F}" type="datetimeFigureOut">
              <a:rPr lang="en-US" smtClean="0"/>
              <a:t>12/20/2017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2848E2-6D6F-4E62-BDF3-1F00967CE858}" type="slidenum">
              <a:rPr lang="en-US" smtClean="0"/>
              <a:t>‹#›</a:t>
            </a:fld>
            <a:endParaRPr lang="en-US"/>
          </a:p>
        </p:txBody>
      </p:sp>
    </p:spTree>
    <p:extLst>
      <p:ext uri="{BB962C8B-B14F-4D97-AF65-F5344CB8AC3E}">
        <p14:creationId xmlns:p14="http://schemas.microsoft.com/office/powerpoint/2010/main" val="1366165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2A5037-1B47-4EA7-8A2D-5FA870EC9A0F}" type="datetimeFigureOut">
              <a:rPr lang="en-US" smtClean="0"/>
              <a:t>12/20/2017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2848E2-6D6F-4E62-BDF3-1F00967CE858}" type="slidenum">
              <a:rPr lang="en-US" smtClean="0"/>
              <a:t>‹#›</a:t>
            </a:fld>
            <a:endParaRPr lang="en-US"/>
          </a:p>
        </p:txBody>
      </p:sp>
    </p:spTree>
    <p:extLst>
      <p:ext uri="{BB962C8B-B14F-4D97-AF65-F5344CB8AC3E}">
        <p14:creationId xmlns:p14="http://schemas.microsoft.com/office/powerpoint/2010/main" val="3309455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2A5037-1B47-4EA7-8A2D-5FA870EC9A0F}" type="datetimeFigureOut">
              <a:rPr lang="en-US" smtClean="0"/>
              <a:t>12/20/2017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2848E2-6D6F-4E62-BDF3-1F00967CE858}" type="slidenum">
              <a:rPr lang="en-US" smtClean="0"/>
              <a:t>‹#›</a:t>
            </a:fld>
            <a:endParaRPr lang="en-US"/>
          </a:p>
        </p:txBody>
      </p:sp>
    </p:spTree>
    <p:extLst>
      <p:ext uri="{BB962C8B-B14F-4D97-AF65-F5344CB8AC3E}">
        <p14:creationId xmlns:p14="http://schemas.microsoft.com/office/powerpoint/2010/main" val="1369348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2A5037-1B47-4EA7-8A2D-5FA870EC9A0F}" type="datetimeFigureOut">
              <a:rPr lang="en-US" smtClean="0"/>
              <a:t>12/20/2017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2848E2-6D6F-4E62-BDF3-1F00967CE858}" type="slidenum">
              <a:rPr lang="en-US" smtClean="0"/>
              <a:t>‹#›</a:t>
            </a:fld>
            <a:endParaRPr lang="en-US"/>
          </a:p>
        </p:txBody>
      </p:sp>
    </p:spTree>
    <p:extLst>
      <p:ext uri="{BB962C8B-B14F-4D97-AF65-F5344CB8AC3E}">
        <p14:creationId xmlns:p14="http://schemas.microsoft.com/office/powerpoint/2010/main" val="1407127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A5037-1B47-4EA7-8A2D-5FA870EC9A0F}" type="datetimeFigureOut">
              <a:rPr lang="en-US" smtClean="0"/>
              <a:t>12/20/2017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2848E2-6D6F-4E62-BDF3-1F00967CE858}" type="slidenum">
              <a:rPr lang="en-US" smtClean="0"/>
              <a:t>‹#›</a:t>
            </a:fld>
            <a:endParaRPr lang="en-US"/>
          </a:p>
        </p:txBody>
      </p:sp>
    </p:spTree>
    <p:extLst>
      <p:ext uri="{BB962C8B-B14F-4D97-AF65-F5344CB8AC3E}">
        <p14:creationId xmlns:p14="http://schemas.microsoft.com/office/powerpoint/2010/main" val="1172854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r>
              <a:rPr lang="en-US" dirty="0" smtClean="0"/>
              <a:t>Career Counseling </a:t>
            </a:r>
            <a:endParaRPr lang="en-US" dirty="0"/>
          </a:p>
        </p:txBody>
      </p:sp>
      <p:sp>
        <p:nvSpPr>
          <p:cNvPr id="3" name="Subtitle 2"/>
          <p:cNvSpPr>
            <a:spLocks noGrp="1"/>
          </p:cNvSpPr>
          <p:nvPr>
            <p:ph type="subTitle" idx="1"/>
          </p:nvPr>
        </p:nvSpPr>
        <p:spPr/>
        <p:txBody>
          <a:bodyPr/>
          <a:lstStyle/>
          <a:p>
            <a:r>
              <a:rPr lang="en-US" dirty="0" smtClean="0"/>
              <a:t>By Mark Pope</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2800" y="5119468"/>
            <a:ext cx="2578608" cy="118872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1371600" y="182880"/>
            <a:ext cx="6324600" cy="1812388"/>
          </a:xfrm>
          <a:prstGeom prst="rect">
            <a:avLst/>
          </a:prstGeom>
        </p:spPr>
      </p:pic>
      <p:sp>
        <p:nvSpPr>
          <p:cNvPr id="6" name="TextBox 5"/>
          <p:cNvSpPr txBox="1"/>
          <p:nvPr/>
        </p:nvSpPr>
        <p:spPr>
          <a:xfrm>
            <a:off x="3086100" y="1459468"/>
            <a:ext cx="2895600" cy="461665"/>
          </a:xfrm>
          <a:prstGeom prst="rect">
            <a:avLst/>
          </a:prstGeom>
          <a:noFill/>
        </p:spPr>
        <p:txBody>
          <a:bodyPr wrap="square" rtlCol="0">
            <a:spAutoFit/>
          </a:bodyPr>
          <a:lstStyle/>
          <a:p>
            <a:pPr algn="ctr"/>
            <a:r>
              <a:rPr lang="en-US" sz="2400" b="1" dirty="0" smtClean="0">
                <a:solidFill>
                  <a:schemeClr val="bg1"/>
                </a:solidFill>
              </a:rPr>
              <a:t>CHAPTER 6</a:t>
            </a:r>
            <a:endParaRPr lang="en-US" sz="2400" b="1" dirty="0">
              <a:solidFill>
                <a:schemeClr val="bg1"/>
              </a:solidFill>
            </a:endParaRPr>
          </a:p>
        </p:txBody>
      </p:sp>
    </p:spTree>
    <p:extLst>
      <p:ext uri="{BB962C8B-B14F-4D97-AF65-F5344CB8AC3E}">
        <p14:creationId xmlns:p14="http://schemas.microsoft.com/office/powerpoint/2010/main" val="28392925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History of Career Counseling</a:t>
            </a:r>
            <a:endParaRPr lang="en-US" dirty="0"/>
          </a:p>
        </p:txBody>
      </p:sp>
      <p:sp>
        <p:nvSpPr>
          <p:cNvPr id="3" name="Content Placeholder 2"/>
          <p:cNvSpPr>
            <a:spLocks noGrp="1"/>
          </p:cNvSpPr>
          <p:nvPr>
            <p:ph idx="1"/>
          </p:nvPr>
        </p:nvSpPr>
        <p:spPr/>
        <p:txBody>
          <a:bodyPr>
            <a:normAutofit lnSpcReduction="10000"/>
          </a:bodyPr>
          <a:lstStyle/>
          <a:p>
            <a:r>
              <a:rPr lang="en-US" dirty="0" smtClean="0"/>
              <a:t>National Vocational Guidance Association (NVGA)</a:t>
            </a:r>
          </a:p>
          <a:p>
            <a:pPr lvl="1"/>
            <a:r>
              <a:rPr lang="en-US" dirty="0" smtClean="0"/>
              <a:t>Founded in 1913</a:t>
            </a:r>
          </a:p>
          <a:p>
            <a:pPr lvl="1"/>
            <a:r>
              <a:rPr lang="en-US" dirty="0" smtClean="0"/>
              <a:t>Became the National Career Development Association (NCDA), which is a leading professional association supporting the work of career counselors throughout the world</a:t>
            </a:r>
          </a:p>
          <a:p>
            <a:pPr lvl="1"/>
            <a:r>
              <a:rPr lang="en-US" dirty="0" smtClean="0"/>
              <a:t>One of the four founding divisions of the American Personnel and Guidance Association (now the ACA)</a:t>
            </a:r>
          </a:p>
          <a:p>
            <a:pPr lvl="1"/>
            <a:endParaRPr lang="en-US" dirty="0"/>
          </a:p>
        </p:txBody>
      </p:sp>
    </p:spTree>
    <p:extLst>
      <p:ext uri="{BB962C8B-B14F-4D97-AF65-F5344CB8AC3E}">
        <p14:creationId xmlns:p14="http://schemas.microsoft.com/office/powerpoint/2010/main" val="4108257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History of Career Counseling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Three historic periods</a:t>
            </a:r>
          </a:p>
          <a:p>
            <a:pPr marL="971550" lvl="1" indent="-514350">
              <a:buFont typeface="+mj-lt"/>
              <a:buAutoNum type="arabicPeriod"/>
            </a:pPr>
            <a:r>
              <a:rPr lang="en-US" dirty="0" smtClean="0"/>
              <a:t>Vocational guidance period – matching individuals traits with occupations</a:t>
            </a:r>
          </a:p>
          <a:p>
            <a:pPr marL="971550" lvl="1" indent="-514350">
              <a:buFont typeface="+mj-lt"/>
              <a:buAutoNum type="arabicPeriod"/>
            </a:pPr>
            <a:r>
              <a:rPr lang="en-US" dirty="0" smtClean="0"/>
              <a:t>Career education – process-oriented approach to career decision making and development over the life span</a:t>
            </a:r>
          </a:p>
          <a:p>
            <a:pPr marL="971550" lvl="1" indent="-514350">
              <a:buFont typeface="+mj-lt"/>
              <a:buAutoNum type="arabicPeriod"/>
            </a:pPr>
            <a:r>
              <a:rPr lang="en-US" dirty="0" smtClean="0"/>
              <a:t>Life design – individual construction of career through small stories</a:t>
            </a:r>
          </a:p>
          <a:p>
            <a:pPr marL="571500" indent="-514350"/>
            <a:r>
              <a:rPr lang="en-US" dirty="0" smtClean="0"/>
              <a:t>Each of these periods builds upon and supplements the work of the preceding period (Savickas, 2010).</a:t>
            </a:r>
            <a:endParaRPr lang="en-US" dirty="0"/>
          </a:p>
        </p:txBody>
      </p:sp>
    </p:spTree>
    <p:extLst>
      <p:ext uri="{BB962C8B-B14F-4D97-AF65-F5344CB8AC3E}">
        <p14:creationId xmlns:p14="http://schemas.microsoft.com/office/powerpoint/2010/main" val="1262800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Importance of Theory</a:t>
            </a:r>
            <a:endParaRPr lang="en-US" dirty="0"/>
          </a:p>
        </p:txBody>
      </p:sp>
      <p:sp>
        <p:nvSpPr>
          <p:cNvPr id="3" name="Content Placeholder 2"/>
          <p:cNvSpPr>
            <a:spLocks noGrp="1"/>
          </p:cNvSpPr>
          <p:nvPr>
            <p:ph idx="1"/>
          </p:nvPr>
        </p:nvSpPr>
        <p:spPr/>
        <p:txBody>
          <a:bodyPr/>
          <a:lstStyle/>
          <a:p>
            <a:r>
              <a:rPr lang="en-US" dirty="0" smtClean="0"/>
              <a:t>Theories help us make sense of our experiences.</a:t>
            </a:r>
          </a:p>
          <a:p>
            <a:r>
              <a:rPr lang="en-US" dirty="0" smtClean="0"/>
              <a:t>A solid knowledge base in theory provides you with a meaningful framework and context for working with clients.</a:t>
            </a:r>
          </a:p>
          <a:p>
            <a:r>
              <a:rPr lang="en-US" dirty="0" smtClean="0"/>
              <a:t>Research has shown greater success as a practitioner in working with your clients if you are working from a theory (Pope, 2015b).</a:t>
            </a:r>
          </a:p>
          <a:p>
            <a:pPr marL="0" indent="0">
              <a:buNone/>
            </a:pPr>
            <a:endParaRPr lang="en-US" dirty="0"/>
          </a:p>
        </p:txBody>
      </p:sp>
    </p:spTree>
    <p:extLst>
      <p:ext uri="{BB962C8B-B14F-4D97-AF65-F5344CB8AC3E}">
        <p14:creationId xmlns:p14="http://schemas.microsoft.com/office/powerpoint/2010/main" val="2952191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Philosophic </a:t>
            </a:r>
            <a:r>
              <a:rPr lang="en-US" dirty="0"/>
              <a:t>T</a:t>
            </a:r>
            <a:r>
              <a:rPr lang="en-US" dirty="0" smtClean="0"/>
              <a:t>raditions</a:t>
            </a:r>
            <a:endParaRPr lang="en-US" dirty="0"/>
          </a:p>
        </p:txBody>
      </p:sp>
      <p:sp>
        <p:nvSpPr>
          <p:cNvPr id="3" name="Content Placeholder 2"/>
          <p:cNvSpPr>
            <a:spLocks noGrp="1"/>
          </p:cNvSpPr>
          <p:nvPr>
            <p:ph idx="1"/>
          </p:nvPr>
        </p:nvSpPr>
        <p:spPr>
          <a:xfrm>
            <a:off x="457200" y="1600200"/>
            <a:ext cx="8229600" cy="4724400"/>
          </a:xfrm>
        </p:spPr>
        <p:txBody>
          <a:bodyPr>
            <a:normAutofit fontScale="62500" lnSpcReduction="20000"/>
          </a:bodyPr>
          <a:lstStyle/>
          <a:p>
            <a:pPr marL="514350" indent="-514350">
              <a:buFont typeface="+mj-lt"/>
              <a:buAutoNum type="arabicPeriod"/>
            </a:pPr>
            <a:r>
              <a:rPr lang="en-US" i="1" dirty="0" smtClean="0"/>
              <a:t>Differential</a:t>
            </a:r>
          </a:p>
          <a:p>
            <a:pPr lvl="1"/>
            <a:r>
              <a:rPr lang="en-US" dirty="0" smtClean="0"/>
              <a:t>Matches traits to educational or occupational factors</a:t>
            </a:r>
          </a:p>
          <a:p>
            <a:pPr marL="514350" indent="-514350">
              <a:buFont typeface="+mj-lt"/>
              <a:buAutoNum type="arabicPeriod"/>
            </a:pPr>
            <a:r>
              <a:rPr lang="en-US" i="1" dirty="0" smtClean="0"/>
              <a:t>Dynamic</a:t>
            </a:r>
            <a:endParaRPr lang="en-US" i="1" dirty="0"/>
          </a:p>
          <a:p>
            <a:pPr lvl="1"/>
            <a:r>
              <a:rPr lang="en-US" dirty="0" smtClean="0"/>
              <a:t>Focuses </a:t>
            </a:r>
            <a:r>
              <a:rPr lang="en-US" dirty="0"/>
              <a:t>on early </a:t>
            </a:r>
            <a:r>
              <a:rPr lang="en-US" dirty="0" smtClean="0"/>
              <a:t>parent–child </a:t>
            </a:r>
            <a:r>
              <a:rPr lang="en-US" dirty="0"/>
              <a:t>relationships, </a:t>
            </a:r>
            <a:r>
              <a:rPr lang="en-US" dirty="0" smtClean="0"/>
              <a:t>childhood </a:t>
            </a:r>
            <a:r>
              <a:rPr lang="en-US" dirty="0"/>
              <a:t>memories, family dynamics, and personal </a:t>
            </a:r>
            <a:r>
              <a:rPr lang="en-US" dirty="0" smtClean="0"/>
              <a:t>meaning</a:t>
            </a:r>
          </a:p>
          <a:p>
            <a:pPr marL="514350" indent="-514350">
              <a:buFont typeface="+mj-lt"/>
              <a:buAutoNum type="arabicPeriod"/>
            </a:pPr>
            <a:r>
              <a:rPr lang="en-US" i="1" dirty="0" smtClean="0"/>
              <a:t>Reinforcement based</a:t>
            </a:r>
            <a:endParaRPr lang="en-US" i="1" dirty="0"/>
          </a:p>
          <a:p>
            <a:pPr lvl="1"/>
            <a:r>
              <a:rPr lang="en-US" dirty="0" smtClean="0"/>
              <a:t>Considers </a:t>
            </a:r>
            <a:r>
              <a:rPr lang="en-US" dirty="0"/>
              <a:t>how social learning, </a:t>
            </a:r>
            <a:r>
              <a:rPr lang="en-US" dirty="0" smtClean="0"/>
              <a:t>reinforcement </a:t>
            </a:r>
            <a:r>
              <a:rPr lang="en-US" dirty="0"/>
              <a:t>patterns, and cognition shape trait development and mental representations of self and </a:t>
            </a:r>
            <a:r>
              <a:rPr lang="en-US" dirty="0" smtClean="0"/>
              <a:t>work</a:t>
            </a:r>
          </a:p>
          <a:p>
            <a:pPr marL="514350" indent="-514350">
              <a:buFont typeface="+mj-lt"/>
              <a:buAutoNum type="arabicPeriod"/>
            </a:pPr>
            <a:r>
              <a:rPr lang="en-US" i="1" dirty="0"/>
              <a:t>Developmental</a:t>
            </a:r>
          </a:p>
          <a:p>
            <a:pPr lvl="1"/>
            <a:r>
              <a:rPr lang="en-US" dirty="0" smtClean="0"/>
              <a:t>Examines </a:t>
            </a:r>
            <a:r>
              <a:rPr lang="en-US" dirty="0"/>
              <a:t>how individuals can develop traits relative to meaning </a:t>
            </a:r>
            <a:r>
              <a:rPr lang="en-US" dirty="0" smtClean="0"/>
              <a:t>and </a:t>
            </a:r>
            <a:r>
              <a:rPr lang="en-US" dirty="0"/>
              <a:t>beliefs they give to </a:t>
            </a:r>
            <a:r>
              <a:rPr lang="en-US" dirty="0" smtClean="0"/>
              <a:t>themselves</a:t>
            </a:r>
          </a:p>
          <a:p>
            <a:pPr marL="514350" indent="-514350">
              <a:buFont typeface="+mj-lt"/>
              <a:buAutoNum type="arabicPeriod"/>
            </a:pPr>
            <a:r>
              <a:rPr lang="en-US" i="1" dirty="0"/>
              <a:t>Narrative</a:t>
            </a:r>
          </a:p>
          <a:p>
            <a:pPr lvl="1"/>
            <a:r>
              <a:rPr lang="en-US" dirty="0"/>
              <a:t>Incorporates social construction and constructivist approaches to help </a:t>
            </a:r>
            <a:r>
              <a:rPr lang="en-US" dirty="0" smtClean="0"/>
              <a:t>individuals </a:t>
            </a:r>
            <a:r>
              <a:rPr lang="en-US" dirty="0"/>
              <a:t>construct their career </a:t>
            </a:r>
            <a:r>
              <a:rPr lang="en-US" dirty="0" smtClean="0"/>
              <a:t>story</a:t>
            </a:r>
          </a:p>
          <a:p>
            <a:pPr marL="514350" indent="-514350">
              <a:buFont typeface="+mj-lt"/>
              <a:buAutoNum type="arabicPeriod"/>
            </a:pPr>
            <a:r>
              <a:rPr lang="en-US" dirty="0"/>
              <a:t>Contextual/Cultural</a:t>
            </a:r>
          </a:p>
          <a:p>
            <a:pPr lvl="1"/>
            <a:r>
              <a:rPr lang="en-US" dirty="0"/>
              <a:t>Incorporates various aspects of other theories to look at the whole person within </a:t>
            </a:r>
            <a:r>
              <a:rPr lang="en-US" dirty="0" smtClean="0"/>
              <a:t>the cultural </a:t>
            </a:r>
            <a:r>
              <a:rPr lang="en-US" dirty="0"/>
              <a:t>context of </a:t>
            </a:r>
            <a:r>
              <a:rPr lang="en-US" dirty="0" smtClean="0"/>
              <a:t>his or her life</a:t>
            </a:r>
            <a:endParaRPr lang="en-US" dirty="0"/>
          </a:p>
          <a:p>
            <a:pPr lvl="1"/>
            <a:endParaRPr lang="en-US" dirty="0"/>
          </a:p>
          <a:p>
            <a:pPr lvl="1"/>
            <a:endParaRPr lang="en-US" dirty="0"/>
          </a:p>
          <a:p>
            <a:pPr lvl="1"/>
            <a:endParaRPr lang="en-US" dirty="0"/>
          </a:p>
          <a:p>
            <a:pPr lvl="1"/>
            <a:endParaRPr lang="en-US" dirty="0" smtClean="0"/>
          </a:p>
        </p:txBody>
      </p:sp>
    </p:spTree>
    <p:extLst>
      <p:ext uri="{BB962C8B-B14F-4D97-AF65-F5344CB8AC3E}">
        <p14:creationId xmlns:p14="http://schemas.microsoft.com/office/powerpoint/2010/main" val="2768404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dirty="0" smtClean="0"/>
              <a:t>Differential or Trait-Factor </a:t>
            </a:r>
            <a:br>
              <a:rPr lang="en-US" dirty="0" smtClean="0"/>
            </a:br>
            <a:r>
              <a:rPr lang="en-US" sz="3600" dirty="0" smtClean="0"/>
              <a:t>(or Person–Environment Fit)</a:t>
            </a:r>
            <a:endParaRPr lang="en-US" sz="3600" dirty="0"/>
          </a:p>
        </p:txBody>
      </p:sp>
      <p:sp>
        <p:nvSpPr>
          <p:cNvPr id="3" name="Content Placeholder 2"/>
          <p:cNvSpPr>
            <a:spLocks noGrp="1"/>
          </p:cNvSpPr>
          <p:nvPr>
            <p:ph idx="1"/>
          </p:nvPr>
        </p:nvSpPr>
        <p:spPr/>
        <p:txBody>
          <a:bodyPr>
            <a:normAutofit fontScale="92500" lnSpcReduction="20000"/>
          </a:bodyPr>
          <a:lstStyle/>
          <a:p>
            <a:r>
              <a:rPr lang="en-US" dirty="0" smtClean="0"/>
              <a:t>Objective view of career that arose from the work of Frank Parsons (1909):</a:t>
            </a:r>
          </a:p>
          <a:p>
            <a:pPr lvl="1"/>
            <a:r>
              <a:rPr lang="en-US" dirty="0" smtClean="0"/>
              <a:t>To make a choice in vocation you need (a) a clear understanding of yourself</a:t>
            </a:r>
            <a:r>
              <a:rPr lang="en-US" dirty="0" smtClean="0"/>
              <a:t>;…(</a:t>
            </a:r>
            <a:r>
              <a:rPr lang="en-US" dirty="0" smtClean="0"/>
              <a:t>b) a knowledge of the requirements and conditions for success…in different lines of work; (c) true reasoning on the relation of these two groups of facts</a:t>
            </a:r>
          </a:p>
          <a:p>
            <a:r>
              <a:rPr lang="en-US" dirty="0" smtClean="0"/>
              <a:t>E. G. Williamson expanded on this foundation and proposed the first theory of counseling: trait-factor counseling.</a:t>
            </a:r>
          </a:p>
          <a:p>
            <a:pPr marL="342900" lvl="1" indent="-342900">
              <a:buFont typeface="Arial" panose="020B0604020202020204" pitchFamily="34" charset="0"/>
              <a:buChar char="•"/>
            </a:pPr>
            <a:r>
              <a:rPr lang="en-US" dirty="0"/>
              <a:t>Examples: </a:t>
            </a:r>
            <a:r>
              <a:rPr lang="en-US" dirty="0" err="1" smtClean="0"/>
              <a:t>Dawis</a:t>
            </a:r>
            <a:r>
              <a:rPr lang="en-US" dirty="0" smtClean="0"/>
              <a:t> and </a:t>
            </a:r>
            <a:r>
              <a:rPr lang="en-US" dirty="0" err="1" smtClean="0"/>
              <a:t>Lofquist’s</a:t>
            </a:r>
            <a:r>
              <a:rPr lang="en-US" dirty="0" smtClean="0"/>
              <a:t> theory </a:t>
            </a:r>
            <a:r>
              <a:rPr lang="en-US" dirty="0"/>
              <a:t>of </a:t>
            </a:r>
            <a:r>
              <a:rPr lang="en-US" dirty="0" smtClean="0"/>
              <a:t>work </a:t>
            </a:r>
            <a:r>
              <a:rPr lang="en-US" dirty="0"/>
              <a:t>a</a:t>
            </a:r>
            <a:r>
              <a:rPr lang="en-US" dirty="0" smtClean="0"/>
              <a:t>djustment and Myers–Briggs </a:t>
            </a:r>
            <a:r>
              <a:rPr lang="en-US" dirty="0"/>
              <a:t>t</a:t>
            </a:r>
            <a:r>
              <a:rPr lang="en-US" dirty="0" smtClean="0"/>
              <a:t>ype </a:t>
            </a:r>
            <a:r>
              <a:rPr lang="en-US" dirty="0"/>
              <a:t>t</a:t>
            </a:r>
            <a:r>
              <a:rPr lang="en-US" dirty="0" smtClean="0"/>
              <a:t>heory</a:t>
            </a:r>
            <a:endParaRPr lang="en-US" dirty="0"/>
          </a:p>
          <a:p>
            <a:endParaRPr lang="en-US" dirty="0"/>
          </a:p>
        </p:txBody>
      </p:sp>
    </p:spTree>
    <p:extLst>
      <p:ext uri="{BB962C8B-B14F-4D97-AF65-F5344CB8AC3E}">
        <p14:creationId xmlns:p14="http://schemas.microsoft.com/office/powerpoint/2010/main" val="2164306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dirty="0"/>
              <a:t>Differential or Trait-Factor </a:t>
            </a:r>
            <a:br>
              <a:rPr lang="en-US" dirty="0"/>
            </a:br>
            <a:r>
              <a:rPr lang="en-US" sz="3600" dirty="0"/>
              <a:t>(or </a:t>
            </a:r>
            <a:r>
              <a:rPr lang="en-US" sz="3600" dirty="0" smtClean="0"/>
              <a:t>Person–Environment </a:t>
            </a:r>
            <a:r>
              <a:rPr lang="en-US" sz="3600" dirty="0"/>
              <a:t>Fit)</a:t>
            </a:r>
            <a:endParaRPr lang="en-US" sz="4900" dirty="0"/>
          </a:p>
        </p:txBody>
      </p:sp>
      <p:sp>
        <p:nvSpPr>
          <p:cNvPr id="3" name="Content Placeholder 2"/>
          <p:cNvSpPr>
            <a:spLocks noGrp="1"/>
          </p:cNvSpPr>
          <p:nvPr>
            <p:ph idx="1"/>
          </p:nvPr>
        </p:nvSpPr>
        <p:spPr/>
        <p:txBody>
          <a:bodyPr>
            <a:normAutofit fontScale="85000" lnSpcReduction="20000"/>
          </a:bodyPr>
          <a:lstStyle/>
          <a:p>
            <a:r>
              <a:rPr lang="en-US" dirty="0" smtClean="0"/>
              <a:t>John Holland’s theory of vocational </a:t>
            </a:r>
            <a:r>
              <a:rPr lang="en-US" dirty="0"/>
              <a:t>p</a:t>
            </a:r>
            <a:r>
              <a:rPr lang="en-US" dirty="0" smtClean="0"/>
              <a:t>ersonalities and work </a:t>
            </a:r>
            <a:r>
              <a:rPr lang="en-US" dirty="0"/>
              <a:t>e</a:t>
            </a:r>
            <a:r>
              <a:rPr lang="en-US" dirty="0" smtClean="0"/>
              <a:t>nvironments</a:t>
            </a:r>
          </a:p>
          <a:p>
            <a:pPr lvl="1"/>
            <a:r>
              <a:rPr lang="en-US" dirty="0" smtClean="0"/>
              <a:t>Posited that personalities fall into six broad categories: realistic, investigative, artistic, social, enterprising, and conventional (RIASEC)</a:t>
            </a:r>
          </a:p>
          <a:p>
            <a:pPr lvl="1"/>
            <a:r>
              <a:rPr lang="en-US" dirty="0" smtClean="0"/>
              <a:t>Since certain personalities are attracted to certain jobs, the work environments reflect this personality and can be clustered into RIASEC themes.</a:t>
            </a:r>
          </a:p>
          <a:p>
            <a:pPr lvl="1"/>
            <a:r>
              <a:rPr lang="en-US" dirty="0" smtClean="0"/>
              <a:t>Personalities can be matched with work environments through a problem-solving approach. </a:t>
            </a:r>
          </a:p>
          <a:p>
            <a:pPr lvl="1"/>
            <a:r>
              <a:rPr lang="en-US" dirty="0" smtClean="0"/>
              <a:t>The closer the match, the greater the job satisfaction</a:t>
            </a:r>
          </a:p>
          <a:p>
            <a:r>
              <a:rPr lang="en-US" dirty="0" smtClean="0"/>
              <a:t>The RIASEC model has been used in organizing data in assessment tools and occupational resources.</a:t>
            </a:r>
            <a:endParaRPr lang="en-US" dirty="0"/>
          </a:p>
        </p:txBody>
      </p:sp>
    </p:spTree>
    <p:extLst>
      <p:ext uri="{BB962C8B-B14F-4D97-AF65-F5344CB8AC3E}">
        <p14:creationId xmlns:p14="http://schemas.microsoft.com/office/powerpoint/2010/main" val="4266412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dirty="0" smtClean="0"/>
              <a:t>Dynamic or Parental Influence </a:t>
            </a:r>
            <a:br>
              <a:rPr lang="en-US" dirty="0" smtClean="0"/>
            </a:br>
            <a:r>
              <a:rPr lang="en-US" sz="3600" dirty="0" smtClean="0"/>
              <a:t>(or Psychodynamic)</a:t>
            </a:r>
            <a:endParaRPr lang="en-US" sz="3600" dirty="0"/>
          </a:p>
        </p:txBody>
      </p:sp>
      <p:sp>
        <p:nvSpPr>
          <p:cNvPr id="3" name="Content Placeholder 2"/>
          <p:cNvSpPr>
            <a:spLocks noGrp="1"/>
          </p:cNvSpPr>
          <p:nvPr>
            <p:ph idx="1"/>
          </p:nvPr>
        </p:nvSpPr>
        <p:spPr/>
        <p:txBody>
          <a:bodyPr>
            <a:normAutofit/>
          </a:bodyPr>
          <a:lstStyle/>
          <a:p>
            <a:r>
              <a:rPr lang="en-US" dirty="0" smtClean="0"/>
              <a:t>Subjective perspective on career</a:t>
            </a:r>
          </a:p>
          <a:p>
            <a:r>
              <a:rPr lang="en-US" dirty="0" smtClean="0"/>
              <a:t>Includes parental influences theories and constructivist (or narrative) approaches</a:t>
            </a:r>
          </a:p>
          <a:p>
            <a:r>
              <a:rPr lang="en-US" dirty="0" smtClean="0"/>
              <a:t>Examples </a:t>
            </a:r>
          </a:p>
          <a:p>
            <a:pPr lvl="1"/>
            <a:r>
              <a:rPr lang="en-US" dirty="0" err="1" smtClean="0"/>
              <a:t>Savickas’s</a:t>
            </a:r>
            <a:r>
              <a:rPr lang="en-US" dirty="0" smtClean="0"/>
              <a:t> </a:t>
            </a:r>
            <a:r>
              <a:rPr lang="en-US" dirty="0"/>
              <a:t>c</a:t>
            </a:r>
            <a:r>
              <a:rPr lang="en-US" dirty="0" smtClean="0"/>
              <a:t>areer </a:t>
            </a:r>
            <a:r>
              <a:rPr lang="en-US" dirty="0"/>
              <a:t>c</a:t>
            </a:r>
            <a:r>
              <a:rPr lang="en-US" dirty="0" smtClean="0"/>
              <a:t>onstruction </a:t>
            </a:r>
            <a:r>
              <a:rPr lang="en-US" dirty="0"/>
              <a:t>t</a:t>
            </a:r>
            <a:r>
              <a:rPr lang="en-US" dirty="0" smtClean="0"/>
              <a:t>heory</a:t>
            </a:r>
          </a:p>
          <a:p>
            <a:pPr lvl="1"/>
            <a:r>
              <a:rPr lang="en-US" dirty="0" smtClean="0"/>
              <a:t>Young’s parent–child </a:t>
            </a:r>
            <a:r>
              <a:rPr lang="en-US" dirty="0"/>
              <a:t>i</a:t>
            </a:r>
            <a:r>
              <a:rPr lang="en-US" dirty="0" smtClean="0"/>
              <a:t>nteractions approach</a:t>
            </a:r>
            <a:endParaRPr lang="en-US" dirty="0"/>
          </a:p>
        </p:txBody>
      </p:sp>
    </p:spTree>
    <p:extLst>
      <p:ext uri="{BB962C8B-B14F-4D97-AF65-F5344CB8AC3E}">
        <p14:creationId xmlns:p14="http://schemas.microsoft.com/office/powerpoint/2010/main" val="1083959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dirty="0"/>
              <a:t>Dynamic or Parental Influence </a:t>
            </a:r>
            <a:br>
              <a:rPr lang="en-US" dirty="0"/>
            </a:br>
            <a:r>
              <a:rPr lang="en-US" sz="3600" dirty="0"/>
              <a:t>(or Psychodynamic)</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20000"/>
          </a:bodyPr>
          <a:lstStyle/>
          <a:p>
            <a:r>
              <a:rPr lang="en-US" dirty="0" smtClean="0"/>
              <a:t>Anne Roe’s theory of career </a:t>
            </a:r>
            <a:r>
              <a:rPr lang="en-US" dirty="0"/>
              <a:t>c</a:t>
            </a:r>
            <a:r>
              <a:rPr lang="en-US" dirty="0" smtClean="0"/>
              <a:t>hoice and development</a:t>
            </a:r>
          </a:p>
          <a:p>
            <a:pPr lvl="1"/>
            <a:r>
              <a:rPr lang="en-US" dirty="0" smtClean="0"/>
              <a:t>Grew out of work on clinical studies of artists and scientists</a:t>
            </a:r>
          </a:p>
          <a:p>
            <a:pPr lvl="1"/>
            <a:r>
              <a:rPr lang="en-US" dirty="0" smtClean="0"/>
              <a:t>Connecting to Maslow’s personality theory, posited that occupational choice is based on unobservable personality needs</a:t>
            </a:r>
          </a:p>
          <a:p>
            <a:pPr lvl="1"/>
            <a:r>
              <a:rPr lang="en-US" dirty="0" smtClean="0"/>
              <a:t>Proposes two basic orientations that are related to early childhood experiences and then to occupational choice: toward persons or not toward persons</a:t>
            </a:r>
          </a:p>
          <a:p>
            <a:pPr lvl="1"/>
            <a:r>
              <a:rPr lang="en-US" dirty="0" smtClean="0"/>
              <a:t>Proposes that occupational choice is composed of different factors, some of which we have more control  over than others  </a:t>
            </a:r>
          </a:p>
          <a:p>
            <a:pPr lvl="1"/>
            <a:endParaRPr lang="en-US" dirty="0" smtClean="0"/>
          </a:p>
          <a:p>
            <a:pPr lvl="1"/>
            <a:endParaRPr lang="en-US" dirty="0"/>
          </a:p>
        </p:txBody>
      </p:sp>
    </p:spTree>
    <p:extLst>
      <p:ext uri="{BB962C8B-B14F-4D97-AF65-F5344CB8AC3E}">
        <p14:creationId xmlns:p14="http://schemas.microsoft.com/office/powerpoint/2010/main" val="668394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240" y="274638"/>
            <a:ext cx="8229600" cy="1143000"/>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dirty="0" smtClean="0"/>
              <a:t>Reinforcement-Based or Social Learning or Cognitive </a:t>
            </a:r>
            <a:endParaRPr lang="en-US" sz="3600" dirty="0"/>
          </a:p>
        </p:txBody>
      </p:sp>
      <p:sp>
        <p:nvSpPr>
          <p:cNvPr id="3" name="Content Placeholder 2"/>
          <p:cNvSpPr>
            <a:spLocks noGrp="1"/>
          </p:cNvSpPr>
          <p:nvPr>
            <p:ph idx="1"/>
          </p:nvPr>
        </p:nvSpPr>
        <p:spPr/>
        <p:txBody>
          <a:bodyPr>
            <a:normAutofit/>
          </a:bodyPr>
          <a:lstStyle/>
          <a:p>
            <a:r>
              <a:rPr lang="en-US" dirty="0" smtClean="0"/>
              <a:t>Came from behaviorism </a:t>
            </a:r>
            <a:r>
              <a:rPr lang="en-US" dirty="0"/>
              <a:t>or </a:t>
            </a:r>
            <a:r>
              <a:rPr lang="en-US" dirty="0" smtClean="0"/>
              <a:t>cognitive behavior therapies in professional counseling, which focused on changing a person’s thoughts and beliefs</a:t>
            </a:r>
          </a:p>
          <a:p>
            <a:r>
              <a:rPr lang="en-US" dirty="0" smtClean="0"/>
              <a:t>Focuses on what individuals believe or think about themselves and the world of work</a:t>
            </a:r>
          </a:p>
          <a:p>
            <a:pPr lvl="1"/>
            <a:r>
              <a:rPr lang="en-US" dirty="0" smtClean="0"/>
              <a:t>Examples </a:t>
            </a:r>
          </a:p>
          <a:p>
            <a:pPr lvl="2"/>
            <a:r>
              <a:rPr lang="en-US" dirty="0" smtClean="0"/>
              <a:t>Mitchell’s planned </a:t>
            </a:r>
            <a:r>
              <a:rPr lang="en-US" dirty="0"/>
              <a:t>h</a:t>
            </a:r>
            <a:r>
              <a:rPr lang="en-US" dirty="0" smtClean="0"/>
              <a:t>appenstance </a:t>
            </a:r>
            <a:r>
              <a:rPr lang="en-US" dirty="0"/>
              <a:t>t</a:t>
            </a:r>
            <a:r>
              <a:rPr lang="en-US" dirty="0" smtClean="0"/>
              <a:t>heory</a:t>
            </a:r>
          </a:p>
          <a:p>
            <a:pPr lvl="2"/>
            <a:r>
              <a:rPr lang="en-US" dirty="0" smtClean="0"/>
              <a:t>Brown, Lent, </a:t>
            </a:r>
            <a:r>
              <a:rPr lang="en-US" dirty="0" err="1" smtClean="0"/>
              <a:t>Hacket</a:t>
            </a:r>
            <a:r>
              <a:rPr lang="en-US" dirty="0" smtClean="0"/>
              <a:t>, and Betz’s social </a:t>
            </a:r>
            <a:r>
              <a:rPr lang="en-US" dirty="0"/>
              <a:t>c</a:t>
            </a:r>
            <a:r>
              <a:rPr lang="en-US" dirty="0" smtClean="0"/>
              <a:t>ognitive </a:t>
            </a:r>
            <a:r>
              <a:rPr lang="en-US" dirty="0"/>
              <a:t>t</a:t>
            </a:r>
            <a:r>
              <a:rPr lang="en-US" dirty="0" smtClean="0"/>
              <a:t>heory</a:t>
            </a:r>
            <a:endParaRPr lang="en-US" dirty="0"/>
          </a:p>
        </p:txBody>
      </p:sp>
    </p:spTree>
    <p:extLst>
      <p:ext uri="{BB962C8B-B14F-4D97-AF65-F5344CB8AC3E}">
        <p14:creationId xmlns:p14="http://schemas.microsoft.com/office/powerpoint/2010/main" val="16258786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240" y="274638"/>
            <a:ext cx="8229600" cy="1143000"/>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dirty="0" smtClean="0"/>
              <a:t>Reinforcement-Based or Social Learning or Cognitive </a:t>
            </a:r>
            <a:endParaRPr lang="en-US" sz="3600" dirty="0"/>
          </a:p>
        </p:txBody>
      </p:sp>
      <p:sp>
        <p:nvSpPr>
          <p:cNvPr id="3" name="Content Placeholder 2"/>
          <p:cNvSpPr>
            <a:spLocks noGrp="1"/>
          </p:cNvSpPr>
          <p:nvPr>
            <p:ph idx="1"/>
          </p:nvPr>
        </p:nvSpPr>
        <p:spPr/>
        <p:txBody>
          <a:bodyPr>
            <a:normAutofit fontScale="85000" lnSpcReduction="20000"/>
          </a:bodyPr>
          <a:lstStyle/>
          <a:p>
            <a:r>
              <a:rPr lang="en-US" dirty="0" smtClean="0"/>
              <a:t>John </a:t>
            </a:r>
            <a:r>
              <a:rPr lang="en-US" dirty="0" err="1" smtClean="0"/>
              <a:t>Krumboltz’s</a:t>
            </a:r>
            <a:r>
              <a:rPr lang="en-US" dirty="0" smtClean="0"/>
              <a:t> social </a:t>
            </a:r>
            <a:r>
              <a:rPr lang="en-US" dirty="0"/>
              <a:t>l</a:t>
            </a:r>
            <a:r>
              <a:rPr lang="en-US" dirty="0" smtClean="0"/>
              <a:t>earning </a:t>
            </a:r>
            <a:r>
              <a:rPr lang="en-US" dirty="0"/>
              <a:t>t</a:t>
            </a:r>
            <a:r>
              <a:rPr lang="en-US" dirty="0" smtClean="0"/>
              <a:t>heory of career </a:t>
            </a:r>
            <a:r>
              <a:rPr lang="en-US" dirty="0"/>
              <a:t>c</a:t>
            </a:r>
            <a:r>
              <a:rPr lang="en-US" dirty="0" smtClean="0"/>
              <a:t>hoice</a:t>
            </a:r>
          </a:p>
          <a:p>
            <a:pPr lvl="1"/>
            <a:r>
              <a:rPr lang="en-US" dirty="0" smtClean="0"/>
              <a:t>Career decisions are the product of an uncountable number of learning experiences.</a:t>
            </a:r>
          </a:p>
          <a:p>
            <a:pPr lvl="1"/>
            <a:r>
              <a:rPr lang="en-US" dirty="0" smtClean="0"/>
              <a:t>Factors influencing career choice: genetic influences, environmental conditions and events, learning experiences, and task approach skills</a:t>
            </a:r>
          </a:p>
          <a:p>
            <a:pPr lvl="1"/>
            <a:r>
              <a:rPr lang="en-US" dirty="0" smtClean="0"/>
              <a:t>Through these factors, especially learning experiences, people develop beliefs about careers and their role in life. </a:t>
            </a:r>
          </a:p>
          <a:p>
            <a:r>
              <a:rPr lang="en-US" dirty="0" smtClean="0"/>
              <a:t>Career practitioners and clients can identify learning experiences, modeling or skill building to help clients reframe limiting or problematic views of themselves and the world. </a:t>
            </a:r>
            <a:endParaRPr lang="en-US" dirty="0"/>
          </a:p>
        </p:txBody>
      </p:sp>
    </p:spTree>
    <p:extLst>
      <p:ext uri="{BB962C8B-B14F-4D97-AF65-F5344CB8AC3E}">
        <p14:creationId xmlns:p14="http://schemas.microsoft.com/office/powerpoint/2010/main" val="1091255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Learning Objectives </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Students who complete this chapter </a:t>
            </a:r>
            <a:r>
              <a:rPr lang="en-US" dirty="0" smtClean="0"/>
              <a:t>will</a:t>
            </a:r>
            <a:endParaRPr lang="en-US" dirty="0"/>
          </a:p>
          <a:p>
            <a:pPr lvl="0"/>
            <a:r>
              <a:rPr lang="en-US" dirty="0"/>
              <a:t>Understand a variety of models and theories of career counseling and career development</a:t>
            </a:r>
          </a:p>
          <a:p>
            <a:pPr lvl="0"/>
            <a:r>
              <a:rPr lang="en-US" dirty="0"/>
              <a:t>Understand the history, philosophy, and trends in career counseling</a:t>
            </a:r>
          </a:p>
          <a:p>
            <a:pPr lvl="0"/>
            <a:r>
              <a:rPr lang="en-US" dirty="0"/>
              <a:t>Know the professional organizations relevant to the practice of career counseling</a:t>
            </a:r>
          </a:p>
          <a:p>
            <a:pPr lvl="0"/>
            <a:r>
              <a:rPr lang="en-US" dirty="0"/>
              <a:t>Understand the role of multicultural issues in career counseling</a:t>
            </a:r>
          </a:p>
          <a:p>
            <a:pPr lvl="0"/>
            <a:r>
              <a:rPr lang="en-US" dirty="0"/>
              <a:t>Understand the effects of racism, discrimination, power, privilege, and oppression in one’s own life and career and those of the client</a:t>
            </a:r>
          </a:p>
          <a:p>
            <a:pPr lvl="0"/>
            <a:r>
              <a:rPr lang="en-US" dirty="0"/>
              <a:t>Apply relevant research findings to inform the practice of career counseling</a:t>
            </a:r>
          </a:p>
          <a:p>
            <a:endParaRPr lang="en-US" dirty="0"/>
          </a:p>
        </p:txBody>
      </p:sp>
    </p:spTree>
    <p:extLst>
      <p:ext uri="{BB962C8B-B14F-4D97-AF65-F5344CB8AC3E}">
        <p14:creationId xmlns:p14="http://schemas.microsoft.com/office/powerpoint/2010/main" val="24888954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Developmental</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Incorporates both objective and subjective perspectives</a:t>
            </a:r>
          </a:p>
          <a:p>
            <a:r>
              <a:rPr lang="en-US" dirty="0" smtClean="0"/>
              <a:t>Includes developmental theories and career decision-making approaches</a:t>
            </a:r>
          </a:p>
          <a:p>
            <a:r>
              <a:rPr lang="en-US" dirty="0" smtClean="0"/>
              <a:t>Examples </a:t>
            </a:r>
          </a:p>
          <a:p>
            <a:pPr lvl="1"/>
            <a:r>
              <a:rPr lang="en-US" dirty="0" smtClean="0"/>
              <a:t>Super’s life-span/life-space </a:t>
            </a:r>
            <a:r>
              <a:rPr lang="en-US" dirty="0"/>
              <a:t>t</a:t>
            </a:r>
            <a:r>
              <a:rPr lang="en-US" dirty="0" smtClean="0"/>
              <a:t>heory</a:t>
            </a:r>
          </a:p>
          <a:p>
            <a:pPr lvl="1"/>
            <a:r>
              <a:rPr lang="en-US" dirty="0" err="1" smtClean="0"/>
              <a:t>Ginzberg’s</a:t>
            </a:r>
            <a:r>
              <a:rPr lang="en-US" dirty="0" smtClean="0"/>
              <a:t> theory</a:t>
            </a:r>
          </a:p>
          <a:p>
            <a:pPr lvl="1"/>
            <a:r>
              <a:rPr lang="en-US" dirty="0" err="1" smtClean="0"/>
              <a:t>Gottfredson’s</a:t>
            </a:r>
            <a:r>
              <a:rPr lang="en-US" dirty="0" smtClean="0"/>
              <a:t> theory of circumscription and compromise</a:t>
            </a:r>
          </a:p>
          <a:p>
            <a:pPr lvl="1"/>
            <a:r>
              <a:rPr lang="en-US" dirty="0" err="1" smtClean="0"/>
              <a:t>Tiedeman</a:t>
            </a:r>
            <a:r>
              <a:rPr lang="en-US" dirty="0" smtClean="0"/>
              <a:t> and O’Hara’s career decision-making </a:t>
            </a:r>
            <a:r>
              <a:rPr lang="en-US" dirty="0"/>
              <a:t>t</a:t>
            </a:r>
            <a:r>
              <a:rPr lang="en-US" dirty="0" smtClean="0"/>
              <a:t>heory</a:t>
            </a:r>
          </a:p>
          <a:p>
            <a:pPr lvl="1"/>
            <a:r>
              <a:rPr lang="en-US" dirty="0" smtClean="0"/>
              <a:t>Miller-</a:t>
            </a:r>
            <a:r>
              <a:rPr lang="en-US" dirty="0" err="1" smtClean="0"/>
              <a:t>Tiedeman’s</a:t>
            </a:r>
            <a:r>
              <a:rPr lang="en-US" dirty="0" smtClean="0"/>
              <a:t> </a:t>
            </a:r>
            <a:r>
              <a:rPr lang="en-US" dirty="0" err="1"/>
              <a:t>l</a:t>
            </a:r>
            <a:r>
              <a:rPr lang="en-US" dirty="0" err="1" smtClean="0"/>
              <a:t>ifecareer</a:t>
            </a:r>
            <a:r>
              <a:rPr lang="en-US" dirty="0" smtClean="0"/>
              <a:t> </a:t>
            </a:r>
            <a:r>
              <a:rPr lang="en-US" dirty="0"/>
              <a:t>p</a:t>
            </a:r>
            <a:r>
              <a:rPr lang="en-US" dirty="0" smtClean="0"/>
              <a:t>rocess </a:t>
            </a:r>
            <a:r>
              <a:rPr lang="en-US" dirty="0"/>
              <a:t>t</a:t>
            </a:r>
            <a:r>
              <a:rPr lang="en-US" dirty="0" smtClean="0"/>
              <a:t>heory</a:t>
            </a:r>
          </a:p>
          <a:p>
            <a:pPr lvl="1"/>
            <a:r>
              <a:rPr lang="en-US" dirty="0" smtClean="0"/>
              <a:t>Sampson, Peterson, Reardon, and Lenz’s </a:t>
            </a:r>
            <a:r>
              <a:rPr lang="en-US" dirty="0" smtClean="0"/>
              <a:t>cognitive informational processing </a:t>
            </a:r>
            <a:r>
              <a:rPr lang="en-US" dirty="0" smtClean="0"/>
              <a:t>approach</a:t>
            </a:r>
            <a:endParaRPr lang="en-US" dirty="0"/>
          </a:p>
        </p:txBody>
      </p:sp>
    </p:spTree>
    <p:extLst>
      <p:ext uri="{BB962C8B-B14F-4D97-AF65-F5344CB8AC3E}">
        <p14:creationId xmlns:p14="http://schemas.microsoft.com/office/powerpoint/2010/main" val="27849899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Developmental</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Donald Super’s life-span/life-space Theory</a:t>
            </a:r>
          </a:p>
          <a:p>
            <a:pPr lvl="1"/>
            <a:r>
              <a:rPr lang="en-US" dirty="0" smtClean="0"/>
              <a:t>A comprehensive model that attempts to account for the various influences on a person </a:t>
            </a:r>
          </a:p>
          <a:p>
            <a:pPr lvl="1"/>
            <a:r>
              <a:rPr lang="en-US" dirty="0" smtClean="0"/>
              <a:t>Posits that in making a vocational choice, an individual is expressing his or her understanding of self, his or her self-concept</a:t>
            </a:r>
          </a:p>
          <a:p>
            <a:pPr lvl="1"/>
            <a:r>
              <a:rPr lang="en-US" dirty="0" smtClean="0"/>
              <a:t>Career development is life long and occurs through five major life stages: growth, exploration, establishment, maintenance, and disengagement</a:t>
            </a:r>
            <a:r>
              <a:rPr lang="en-US" dirty="0"/>
              <a:t>. Rachael </a:t>
            </a:r>
            <a:r>
              <a:rPr lang="en-US" dirty="0" err="1" smtClean="0"/>
              <a:t>Goodmanconstruci</a:t>
            </a:r>
            <a:endParaRPr lang="en-US" dirty="0" smtClean="0"/>
          </a:p>
          <a:p>
            <a:pPr lvl="1"/>
            <a:r>
              <a:rPr lang="en-US" dirty="0" smtClean="0"/>
              <a:t>People cycle though each of these stages when they go through career transitions.</a:t>
            </a:r>
          </a:p>
          <a:p>
            <a:pPr lvl="1"/>
            <a:r>
              <a:rPr lang="en-US" dirty="0" smtClean="0"/>
              <a:t>People play different roles through their lives, including the role of worker.  </a:t>
            </a:r>
          </a:p>
          <a:p>
            <a:r>
              <a:rPr lang="en-US" dirty="0" smtClean="0"/>
              <a:t>Theory underscores the necessity of examining career development within the larger context of one’s roles and lifestyle. </a:t>
            </a:r>
          </a:p>
        </p:txBody>
      </p:sp>
    </p:spTree>
    <p:extLst>
      <p:ext uri="{BB962C8B-B14F-4D97-AF65-F5344CB8AC3E}">
        <p14:creationId xmlns:p14="http://schemas.microsoft.com/office/powerpoint/2010/main" val="29995638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Narrative or Constructivist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career development model by which human beings give meaning to their experience of temporality and personal actions</a:t>
            </a:r>
          </a:p>
          <a:p>
            <a:r>
              <a:rPr lang="en-US" dirty="0" smtClean="0"/>
              <a:t>Based on concepts of constructivism</a:t>
            </a:r>
            <a:r>
              <a:rPr lang="en-US" dirty="0"/>
              <a:t>,</a:t>
            </a:r>
            <a:r>
              <a:rPr lang="en-US" dirty="0" smtClean="0"/>
              <a:t> in which there are multiple meanings and realities in the world </a:t>
            </a:r>
          </a:p>
          <a:p>
            <a:pPr lvl="1"/>
            <a:r>
              <a:rPr lang="en-US" dirty="0" smtClean="0"/>
              <a:t>Individuals create or construct their own meaning/reality through the experiences they have. The created constructs may be useful or misleading. </a:t>
            </a:r>
          </a:p>
          <a:p>
            <a:pPr lvl="1"/>
            <a:r>
              <a:rPr lang="en-US" dirty="0" smtClean="0"/>
              <a:t>People are self-organizing and are meaning makers who may choose to develop new constructs or write new stories in their lives.</a:t>
            </a:r>
          </a:p>
          <a:p>
            <a:r>
              <a:rPr lang="en-US" dirty="0" smtClean="0"/>
              <a:t>Examples</a:t>
            </a:r>
          </a:p>
          <a:p>
            <a:pPr lvl="2"/>
            <a:r>
              <a:rPr lang="en-US" dirty="0" err="1" smtClean="0"/>
              <a:t>Savickas’s</a:t>
            </a:r>
            <a:r>
              <a:rPr lang="en-US" dirty="0" smtClean="0"/>
              <a:t> </a:t>
            </a:r>
            <a:r>
              <a:rPr lang="en-US" dirty="0"/>
              <a:t>c</a:t>
            </a:r>
            <a:r>
              <a:rPr lang="en-US" dirty="0" smtClean="0"/>
              <a:t>areer </a:t>
            </a:r>
            <a:r>
              <a:rPr lang="en-US" dirty="0"/>
              <a:t>c</a:t>
            </a:r>
            <a:r>
              <a:rPr lang="en-US" dirty="0" smtClean="0"/>
              <a:t>onstruction </a:t>
            </a:r>
            <a:r>
              <a:rPr lang="en-US" dirty="0"/>
              <a:t>t</a:t>
            </a:r>
            <a:r>
              <a:rPr lang="en-US" dirty="0" smtClean="0"/>
              <a:t>heory</a:t>
            </a:r>
          </a:p>
          <a:p>
            <a:pPr lvl="2"/>
            <a:r>
              <a:rPr lang="en-US" dirty="0" smtClean="0"/>
              <a:t>Cochran’s narrative </a:t>
            </a:r>
            <a:r>
              <a:rPr lang="en-US" dirty="0"/>
              <a:t>t</a:t>
            </a:r>
            <a:r>
              <a:rPr lang="en-US" dirty="0" smtClean="0"/>
              <a:t>heory</a:t>
            </a:r>
          </a:p>
          <a:p>
            <a:r>
              <a:rPr lang="en-US" dirty="0" smtClean="0"/>
              <a:t>Career counselor and client use meaning-making processes such as narrative, metaphor, mapping, and critical reflection to support reflection about constructs and life planning. </a:t>
            </a:r>
            <a:endParaRPr lang="en-US" dirty="0"/>
          </a:p>
        </p:txBody>
      </p:sp>
    </p:spTree>
    <p:extLst>
      <p:ext uri="{BB962C8B-B14F-4D97-AF65-F5344CB8AC3E}">
        <p14:creationId xmlns:p14="http://schemas.microsoft.com/office/powerpoint/2010/main" val="2962007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Contextual/Cultural Approaches</a:t>
            </a:r>
            <a:endParaRPr lang="en-US" dirty="0"/>
          </a:p>
        </p:txBody>
      </p:sp>
      <p:sp>
        <p:nvSpPr>
          <p:cNvPr id="3" name="Content Placeholder 2"/>
          <p:cNvSpPr>
            <a:spLocks noGrp="1"/>
          </p:cNvSpPr>
          <p:nvPr>
            <p:ph idx="1"/>
          </p:nvPr>
        </p:nvSpPr>
        <p:spPr/>
        <p:txBody>
          <a:bodyPr>
            <a:normAutofit lnSpcReduction="10000"/>
          </a:bodyPr>
          <a:lstStyle/>
          <a:p>
            <a:r>
              <a:rPr lang="en-US" dirty="0" smtClean="0"/>
              <a:t>Contextual/Cultural</a:t>
            </a:r>
          </a:p>
          <a:p>
            <a:pPr lvl="1"/>
            <a:r>
              <a:rPr lang="en-US" dirty="0" smtClean="0"/>
              <a:t>The role of culture is critical to an understanding of the individual and applies to all career counseling relationships.</a:t>
            </a:r>
          </a:p>
          <a:p>
            <a:pPr lvl="1"/>
            <a:r>
              <a:rPr lang="en-US" dirty="0" smtClean="0"/>
              <a:t>Culture includes ethnographic variables, demographic variables, status variables, and affiliation variables.</a:t>
            </a:r>
          </a:p>
          <a:p>
            <a:pPr lvl="1"/>
            <a:r>
              <a:rPr lang="en-US" dirty="0" smtClean="0"/>
              <a:t>Examples</a:t>
            </a:r>
          </a:p>
          <a:p>
            <a:pPr lvl="2"/>
            <a:r>
              <a:rPr lang="en-US" dirty="0" smtClean="0"/>
              <a:t>Hansen’s integrative </a:t>
            </a:r>
            <a:r>
              <a:rPr lang="en-US" dirty="0"/>
              <a:t>l</a:t>
            </a:r>
            <a:r>
              <a:rPr lang="en-US" dirty="0" smtClean="0"/>
              <a:t>ife </a:t>
            </a:r>
            <a:r>
              <a:rPr lang="en-US" dirty="0"/>
              <a:t>p</a:t>
            </a:r>
            <a:r>
              <a:rPr lang="en-US" dirty="0" smtClean="0"/>
              <a:t>lanning</a:t>
            </a:r>
          </a:p>
          <a:p>
            <a:pPr lvl="2"/>
            <a:r>
              <a:rPr lang="en-US" dirty="0" smtClean="0"/>
              <a:t>Arthur and Collin’s multicultural career </a:t>
            </a:r>
            <a:r>
              <a:rPr lang="en-US" dirty="0"/>
              <a:t>c</a:t>
            </a:r>
            <a:r>
              <a:rPr lang="en-US" dirty="0" smtClean="0"/>
              <a:t>ounseling</a:t>
            </a:r>
          </a:p>
          <a:p>
            <a:pPr lvl="2"/>
            <a:endParaRPr lang="en-US" dirty="0"/>
          </a:p>
        </p:txBody>
      </p:sp>
    </p:spTree>
    <p:extLst>
      <p:ext uri="{BB962C8B-B14F-4D97-AF65-F5344CB8AC3E}">
        <p14:creationId xmlns:p14="http://schemas.microsoft.com/office/powerpoint/2010/main" val="21143014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a:t>Contextual/Cultural Approaches</a:t>
            </a:r>
          </a:p>
        </p:txBody>
      </p:sp>
      <p:sp>
        <p:nvSpPr>
          <p:cNvPr id="3" name="Content Placeholder 2"/>
          <p:cNvSpPr>
            <a:spLocks noGrp="1"/>
          </p:cNvSpPr>
          <p:nvPr>
            <p:ph sz="half" idx="1"/>
          </p:nvPr>
        </p:nvSpPr>
        <p:spPr/>
        <p:txBody>
          <a:bodyPr>
            <a:normAutofit fontScale="62500" lnSpcReduction="20000"/>
          </a:bodyPr>
          <a:lstStyle/>
          <a:p>
            <a:pPr marL="0" lvl="2" indent="0">
              <a:buNone/>
            </a:pPr>
            <a:r>
              <a:rPr lang="en-US" sz="3200" dirty="0" smtClean="0"/>
              <a:t>Mark Pope’s </a:t>
            </a:r>
            <a:r>
              <a:rPr lang="en-US" sz="3200" dirty="0"/>
              <a:t>c</a:t>
            </a:r>
            <a:r>
              <a:rPr lang="en-US" sz="3200" dirty="0" smtClean="0"/>
              <a:t>areer </a:t>
            </a:r>
            <a:r>
              <a:rPr lang="en-US" sz="3200" dirty="0"/>
              <a:t>c</a:t>
            </a:r>
            <a:r>
              <a:rPr lang="en-US" sz="3200" dirty="0" smtClean="0"/>
              <a:t>ounseling </a:t>
            </a:r>
            <a:r>
              <a:rPr lang="en-US" sz="3200" dirty="0"/>
              <a:t>with </a:t>
            </a:r>
            <a:r>
              <a:rPr lang="en-US" sz="3200" dirty="0" smtClean="0"/>
              <a:t>underserved </a:t>
            </a:r>
            <a:r>
              <a:rPr lang="en-US" sz="3200" dirty="0"/>
              <a:t>p</a:t>
            </a:r>
            <a:r>
              <a:rPr lang="en-US" sz="3200" dirty="0" smtClean="0"/>
              <a:t>opulations approach</a:t>
            </a:r>
          </a:p>
          <a:p>
            <a:pPr marL="342900" lvl="2" indent="-342900"/>
            <a:r>
              <a:rPr lang="en-US" sz="3000" dirty="0" smtClean="0"/>
              <a:t>Influenced by Pope’s early writings on sexual minority career development and expanded to address the issues of ethnic and racial minorities</a:t>
            </a:r>
          </a:p>
          <a:p>
            <a:pPr marL="342900" lvl="2" indent="-342900"/>
            <a:r>
              <a:rPr lang="en-US" sz="3000" dirty="0" smtClean="0"/>
              <a:t>Assists career services providers in helping address career issues that can be determinant in achieving successful career outcomes </a:t>
            </a:r>
            <a:endParaRPr lang="en-US" dirty="0"/>
          </a:p>
        </p:txBody>
      </p:sp>
      <p:sp>
        <p:nvSpPr>
          <p:cNvPr id="4" name="Content Placeholder 3"/>
          <p:cNvSpPr>
            <a:spLocks noGrp="1"/>
          </p:cNvSpPr>
          <p:nvPr>
            <p:ph sz="half" idx="2"/>
          </p:nvPr>
        </p:nvSpPr>
        <p:spPr>
          <a:xfrm>
            <a:off x="4648200" y="1600200"/>
            <a:ext cx="4038600" cy="4800600"/>
          </a:xfrm>
        </p:spPr>
        <p:txBody>
          <a:bodyPr>
            <a:normAutofit fontScale="62500" lnSpcReduction="20000"/>
          </a:bodyPr>
          <a:lstStyle/>
          <a:p>
            <a:pPr marL="0" indent="0">
              <a:buNone/>
            </a:pPr>
            <a:r>
              <a:rPr lang="en-US" dirty="0" smtClean="0"/>
              <a:t>Approach includes 13 </a:t>
            </a:r>
            <a:r>
              <a:rPr lang="en-US" dirty="0" smtClean="0"/>
              <a:t>keys </a:t>
            </a:r>
            <a:r>
              <a:rPr lang="en-US" dirty="0" smtClean="0"/>
              <a:t>of effective practice recommending action and knowledge in these areas:</a:t>
            </a:r>
          </a:p>
          <a:p>
            <a:pPr marL="514350" indent="-514350">
              <a:buFont typeface="+mj-lt"/>
              <a:buAutoNum type="arabicPeriod"/>
            </a:pPr>
            <a:r>
              <a:rPr lang="en-US" dirty="0" smtClean="0"/>
              <a:t>Bias and prejudices</a:t>
            </a:r>
          </a:p>
          <a:p>
            <a:pPr marL="514350" indent="-514350">
              <a:buFont typeface="+mj-lt"/>
              <a:buAutoNum type="arabicPeriod"/>
            </a:pPr>
            <a:r>
              <a:rPr lang="en-US" dirty="0" smtClean="0"/>
              <a:t>Cultural identity development</a:t>
            </a:r>
          </a:p>
          <a:p>
            <a:pPr marL="514350" indent="-514350">
              <a:buFont typeface="+mj-lt"/>
              <a:buAutoNum type="arabicPeriod"/>
            </a:pPr>
            <a:r>
              <a:rPr lang="en-US" dirty="0" smtClean="0"/>
              <a:t>Special issues of specific cultures</a:t>
            </a:r>
          </a:p>
          <a:p>
            <a:pPr marL="514350" indent="-514350">
              <a:buFont typeface="+mj-lt"/>
              <a:buAutoNum type="arabicPeriod"/>
            </a:pPr>
            <a:r>
              <a:rPr lang="en-US" dirty="0" smtClean="0"/>
              <a:t>Issues of discrimination</a:t>
            </a:r>
          </a:p>
          <a:p>
            <a:pPr marL="514350" indent="-514350">
              <a:buFont typeface="+mj-lt"/>
              <a:buAutoNum type="arabicPeriod"/>
            </a:pPr>
            <a:r>
              <a:rPr lang="en-US" dirty="0" smtClean="0"/>
              <a:t>Group counseling </a:t>
            </a:r>
          </a:p>
          <a:p>
            <a:pPr marL="514350" indent="-514350">
              <a:buFont typeface="+mj-lt"/>
              <a:buAutoNum type="arabicPeriod"/>
            </a:pPr>
            <a:r>
              <a:rPr lang="en-US" dirty="0" smtClean="0"/>
              <a:t>The role of the family</a:t>
            </a:r>
          </a:p>
          <a:p>
            <a:pPr marL="514350" indent="-514350">
              <a:buFont typeface="+mj-lt"/>
              <a:buAutoNum type="arabicPeriod"/>
            </a:pPr>
            <a:r>
              <a:rPr lang="en-US" dirty="0" smtClean="0"/>
              <a:t>Dual career couple issues</a:t>
            </a:r>
          </a:p>
          <a:p>
            <a:pPr marL="514350" indent="-514350">
              <a:buFont typeface="+mj-lt"/>
              <a:buAutoNum type="arabicPeriod"/>
            </a:pPr>
            <a:r>
              <a:rPr lang="en-US" dirty="0" smtClean="0"/>
              <a:t>Assessment inventories</a:t>
            </a:r>
          </a:p>
          <a:p>
            <a:pPr marL="514350" indent="-514350">
              <a:buFont typeface="+mj-lt"/>
              <a:buAutoNum type="arabicPeriod"/>
            </a:pPr>
            <a:r>
              <a:rPr lang="en-US" dirty="0" smtClean="0"/>
              <a:t>Internalized oppression</a:t>
            </a:r>
          </a:p>
          <a:p>
            <a:pPr marL="514350" indent="-514350">
              <a:buFont typeface="+mj-lt"/>
              <a:buAutoNum type="arabicPeriod"/>
            </a:pPr>
            <a:r>
              <a:rPr lang="en-US" dirty="0" smtClean="0"/>
              <a:t>Coming out issues</a:t>
            </a:r>
          </a:p>
          <a:p>
            <a:pPr marL="514350" indent="-514350">
              <a:buFont typeface="+mj-lt"/>
              <a:buAutoNum type="arabicPeriod"/>
            </a:pPr>
            <a:r>
              <a:rPr lang="en-US" dirty="0" smtClean="0"/>
              <a:t>Networking and role model interventions </a:t>
            </a:r>
          </a:p>
          <a:p>
            <a:pPr marL="514350" indent="-514350">
              <a:buFont typeface="+mj-lt"/>
              <a:buAutoNum type="arabicPeriod"/>
            </a:pPr>
            <a:r>
              <a:rPr lang="en-US" dirty="0" smtClean="0"/>
              <a:t>Office atmosphere</a:t>
            </a:r>
          </a:p>
          <a:p>
            <a:pPr marL="514350" indent="-514350">
              <a:buFont typeface="+mj-lt"/>
              <a:buAutoNum type="arabicPeriod"/>
            </a:pPr>
            <a:r>
              <a:rPr lang="en-US" dirty="0" smtClean="0"/>
              <a:t>Positive social advocacy</a:t>
            </a:r>
          </a:p>
          <a:p>
            <a:pPr marL="514350" indent="-514350">
              <a:buFont typeface="+mj-lt"/>
              <a:buAutoNum type="arabicPeriod"/>
            </a:pPr>
            <a:endParaRPr lang="en-US" dirty="0"/>
          </a:p>
        </p:txBody>
      </p:sp>
    </p:spTree>
    <p:extLst>
      <p:ext uri="{BB962C8B-B14F-4D97-AF65-F5344CB8AC3E}">
        <p14:creationId xmlns:p14="http://schemas.microsoft.com/office/powerpoint/2010/main" val="35559997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dirty="0" smtClean="0"/>
              <a:t>10 Ideas </a:t>
            </a:r>
            <a:r>
              <a:rPr lang="en-US" dirty="0"/>
              <a:t>T</a:t>
            </a:r>
            <a:r>
              <a:rPr lang="en-US" dirty="0" smtClean="0"/>
              <a:t>hat Changed the Career Field</a:t>
            </a:r>
            <a:endParaRPr lang="en-US" dirty="0"/>
          </a:p>
        </p:txBody>
      </p:sp>
      <p:sp>
        <p:nvSpPr>
          <p:cNvPr id="6" name="Content Placeholder 5"/>
          <p:cNvSpPr>
            <a:spLocks noGrp="1"/>
          </p:cNvSpPr>
          <p:nvPr>
            <p:ph sz="half" idx="1"/>
          </p:nvPr>
        </p:nvSpPr>
        <p:spPr/>
        <p:txBody>
          <a:bodyPr>
            <a:normAutofit fontScale="85000" lnSpcReduction="20000"/>
          </a:bodyPr>
          <a:lstStyle/>
          <a:p>
            <a:r>
              <a:rPr lang="en-US" dirty="0" smtClean="0"/>
              <a:t>Commissioned by the NCDA on the occasion of </a:t>
            </a:r>
            <a:r>
              <a:rPr lang="en-US" dirty="0" smtClean="0"/>
              <a:t>its </a:t>
            </a:r>
            <a:r>
              <a:rPr lang="en-US" dirty="0" smtClean="0"/>
              <a:t>100th anniversary, Savickas conducted a study to identify 10 ideas essential in the evolution of career interventions</a:t>
            </a:r>
          </a:p>
          <a:p>
            <a:r>
              <a:rPr lang="en-US" dirty="0" smtClean="0"/>
              <a:t>The Delphi </a:t>
            </a:r>
            <a:r>
              <a:rPr lang="en-US" dirty="0"/>
              <a:t>t</a:t>
            </a:r>
            <a:r>
              <a:rPr lang="en-US" dirty="0" smtClean="0"/>
              <a:t>echnique was utilized to gather expert opinion and move toward consensus</a:t>
            </a:r>
          </a:p>
          <a:p>
            <a:r>
              <a:rPr lang="en-US" dirty="0" smtClean="0"/>
              <a:t>Ideas were arranged into a statement of career development’s core ideas</a:t>
            </a:r>
          </a:p>
        </p:txBody>
      </p:sp>
      <p:sp>
        <p:nvSpPr>
          <p:cNvPr id="7" name="Content Placeholder 6"/>
          <p:cNvSpPr>
            <a:spLocks noGrp="1"/>
          </p:cNvSpPr>
          <p:nvPr>
            <p:ph sz="half" idx="2"/>
          </p:nvPr>
        </p:nvSpPr>
        <p:spPr/>
        <p:txBody>
          <a:bodyPr>
            <a:normAutofit fontScale="85000" lnSpcReduction="20000"/>
          </a:bodyPr>
          <a:lstStyle/>
          <a:p>
            <a:r>
              <a:rPr lang="en-US" dirty="0" smtClean="0"/>
              <a:t>Top 10 Ideas</a:t>
            </a:r>
          </a:p>
          <a:p>
            <a:pPr marL="914400" lvl="1" indent="-457200">
              <a:buFont typeface="+mj-lt"/>
              <a:buAutoNum type="arabicPeriod"/>
            </a:pPr>
            <a:r>
              <a:rPr lang="en-US" dirty="0"/>
              <a:t>Career counseling </a:t>
            </a:r>
          </a:p>
          <a:p>
            <a:pPr marL="914400" lvl="1" indent="-457200">
              <a:buFont typeface="+mj-lt"/>
              <a:buAutoNum type="arabicPeriod"/>
            </a:pPr>
            <a:r>
              <a:rPr lang="en-US" dirty="0" smtClean="0"/>
              <a:t>Matching</a:t>
            </a:r>
          </a:p>
          <a:p>
            <a:pPr marL="914400" lvl="1" indent="-457200">
              <a:buFont typeface="+mj-lt"/>
              <a:buAutoNum type="arabicPeriod"/>
            </a:pPr>
            <a:r>
              <a:rPr lang="en-US" dirty="0" smtClean="0"/>
              <a:t>Career adaptability</a:t>
            </a:r>
            <a:endParaRPr lang="en-US" dirty="0"/>
          </a:p>
          <a:p>
            <a:pPr marL="914400" lvl="1" indent="-457200">
              <a:buFont typeface="+mj-lt"/>
              <a:buAutoNum type="arabicPeriod"/>
            </a:pPr>
            <a:r>
              <a:rPr lang="en-US" dirty="0"/>
              <a:t>Vocational guidance</a:t>
            </a:r>
          </a:p>
          <a:p>
            <a:pPr marL="914400" lvl="1" indent="-457200">
              <a:buFont typeface="+mj-lt"/>
              <a:buAutoNum type="arabicPeriod"/>
            </a:pPr>
            <a:r>
              <a:rPr lang="en-US" dirty="0"/>
              <a:t>Career education</a:t>
            </a:r>
          </a:p>
          <a:p>
            <a:pPr marL="914400" lvl="1" indent="-457200">
              <a:buFont typeface="+mj-lt"/>
              <a:buAutoNum type="arabicPeriod"/>
            </a:pPr>
            <a:r>
              <a:rPr lang="en-US" dirty="0"/>
              <a:t>Social justice</a:t>
            </a:r>
          </a:p>
          <a:p>
            <a:pPr marL="914400" lvl="1" indent="-457200">
              <a:buFont typeface="+mj-lt"/>
              <a:buAutoNum type="arabicPeriod"/>
            </a:pPr>
            <a:r>
              <a:rPr lang="en-US" dirty="0"/>
              <a:t>Career construction</a:t>
            </a:r>
          </a:p>
          <a:p>
            <a:pPr marL="914400" lvl="1" indent="-457200">
              <a:buFont typeface="+mj-lt"/>
              <a:buAutoNum type="arabicPeriod"/>
            </a:pPr>
            <a:r>
              <a:rPr lang="en-US" dirty="0"/>
              <a:t>Congruence</a:t>
            </a:r>
          </a:p>
          <a:p>
            <a:pPr marL="914400" lvl="1" indent="-457200">
              <a:buFont typeface="+mj-lt"/>
              <a:buAutoNum type="arabicPeriod"/>
            </a:pPr>
            <a:r>
              <a:rPr lang="en-US" dirty="0"/>
              <a:t>Happenstance</a:t>
            </a:r>
          </a:p>
          <a:p>
            <a:pPr marL="914400" lvl="1" indent="-457200">
              <a:buFont typeface="+mj-lt"/>
              <a:buAutoNum type="arabicPeriod"/>
            </a:pPr>
            <a:r>
              <a:rPr lang="en-US" dirty="0"/>
              <a:t>Career stages</a:t>
            </a:r>
          </a:p>
          <a:p>
            <a:endParaRPr lang="en-US" dirty="0"/>
          </a:p>
        </p:txBody>
      </p:sp>
    </p:spTree>
    <p:extLst>
      <p:ext uri="{BB962C8B-B14F-4D97-AF65-F5344CB8AC3E}">
        <p14:creationId xmlns:p14="http://schemas.microsoft.com/office/powerpoint/2010/main" val="20265275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Core Ideas of Career Development</a:t>
            </a:r>
            <a:endParaRPr lang="en-US" dirty="0"/>
          </a:p>
        </p:txBody>
      </p:sp>
      <p:sp>
        <p:nvSpPr>
          <p:cNvPr id="6" name="Content Placeholder 5"/>
          <p:cNvSpPr>
            <a:spLocks noGrp="1"/>
          </p:cNvSpPr>
          <p:nvPr>
            <p:ph idx="1"/>
          </p:nvPr>
        </p:nvSpPr>
        <p:spPr/>
        <p:txBody>
          <a:bodyPr>
            <a:normAutofit fontScale="85000" lnSpcReduction="20000"/>
          </a:bodyPr>
          <a:lstStyle/>
          <a:p>
            <a:r>
              <a:rPr lang="en-US" dirty="0" smtClean="0"/>
              <a:t>“The </a:t>
            </a:r>
            <a:r>
              <a:rPr lang="en-US" dirty="0"/>
              <a:t>field of career development privileges the idea of social justice as it helps people construct their work lives through the practices of vocational guidance, career education, and career counseling. Career development practitioners pursue the fundamental goal of helping individuals match themselves to congruent occupations as they traverse career stages, with each new era in life requiring that they adapt to new vocational development tasks, occupational transitions, and work traumas. Practitioners encourage their students and clients to remain open to possibilities created when new circumstances happen</a:t>
            </a:r>
            <a:r>
              <a:rPr lang="en-US" dirty="0" smtClean="0"/>
              <a:t>.” </a:t>
            </a:r>
            <a:r>
              <a:rPr lang="en-US" dirty="0"/>
              <a:t>(Savickas, 2013, pp. </a:t>
            </a:r>
            <a:r>
              <a:rPr lang="en-US" dirty="0" smtClean="0"/>
              <a:t>2–3</a:t>
            </a:r>
            <a:r>
              <a:rPr lang="en-US" dirty="0"/>
              <a:t>)</a:t>
            </a:r>
          </a:p>
          <a:p>
            <a:endParaRPr lang="en-US" dirty="0"/>
          </a:p>
        </p:txBody>
      </p:sp>
    </p:spTree>
    <p:extLst>
      <p:ext uri="{BB962C8B-B14F-4D97-AF65-F5344CB8AC3E}">
        <p14:creationId xmlns:p14="http://schemas.microsoft.com/office/powerpoint/2010/main" val="11246471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Changes in the World of Work</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world of work has changed drastically, and not necessarily for the better for the individual worker.</a:t>
            </a:r>
          </a:p>
          <a:p>
            <a:r>
              <a:rPr lang="en-US" dirty="0" smtClean="0"/>
              <a:t>A project-focused model has overtaken the more industrialized model and expanded its scope.</a:t>
            </a:r>
          </a:p>
          <a:p>
            <a:r>
              <a:rPr lang="en-US" dirty="0" smtClean="0"/>
              <a:t>Changes in organizations result in changes in the structure of careers.</a:t>
            </a:r>
          </a:p>
          <a:p>
            <a:r>
              <a:rPr lang="en-US" dirty="0" smtClean="0"/>
              <a:t>The result of these changes is insecure and anxious workers.</a:t>
            </a:r>
          </a:p>
          <a:p>
            <a:r>
              <a:rPr lang="en-US" dirty="0" smtClean="0"/>
              <a:t>The loyalty of workers also impacted.</a:t>
            </a:r>
            <a:endParaRPr lang="en-US" dirty="0"/>
          </a:p>
        </p:txBody>
      </p:sp>
    </p:spTree>
    <p:extLst>
      <p:ext uri="{BB962C8B-B14F-4D97-AF65-F5344CB8AC3E}">
        <p14:creationId xmlns:p14="http://schemas.microsoft.com/office/powerpoint/2010/main" val="1982303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Interventions</a:t>
            </a:r>
            <a:endParaRPr lang="en-US" dirty="0"/>
          </a:p>
        </p:txBody>
      </p:sp>
      <p:sp>
        <p:nvSpPr>
          <p:cNvPr id="3" name="Content Placeholder 2"/>
          <p:cNvSpPr>
            <a:spLocks noGrp="1"/>
          </p:cNvSpPr>
          <p:nvPr>
            <p:ph idx="1"/>
          </p:nvPr>
        </p:nvSpPr>
        <p:spPr/>
        <p:txBody>
          <a:bodyPr>
            <a:normAutofit fontScale="92500"/>
          </a:bodyPr>
          <a:lstStyle/>
          <a:p>
            <a:r>
              <a:rPr lang="en-US" dirty="0" smtClean="0"/>
              <a:t>Given </a:t>
            </a:r>
            <a:r>
              <a:rPr lang="en-US" dirty="0"/>
              <a:t>changes in </a:t>
            </a:r>
            <a:r>
              <a:rPr lang="en-US" dirty="0" smtClean="0"/>
              <a:t>the postmodern world, emerging career interventions focused on life design help people “author their own stories” (</a:t>
            </a:r>
            <a:r>
              <a:rPr lang="en-US" dirty="0" err="1" smtClean="0"/>
              <a:t>Savickas</a:t>
            </a:r>
            <a:r>
              <a:rPr lang="en-US" dirty="0" smtClean="0"/>
              <a:t>, 2011, p. 11)</a:t>
            </a:r>
          </a:p>
          <a:p>
            <a:r>
              <a:rPr lang="en-US" dirty="0" smtClean="0"/>
              <a:t>Interventions utilize informal qualitative assessments such as the Career-Story Interview.</a:t>
            </a:r>
          </a:p>
          <a:p>
            <a:r>
              <a:rPr lang="en-US" dirty="0" smtClean="0"/>
              <a:t>Central question addressed: How can I use school and work to make my life more meaningful and complete in a way that matters to society?</a:t>
            </a:r>
            <a:endParaRPr lang="en-US" dirty="0"/>
          </a:p>
        </p:txBody>
      </p:sp>
    </p:spTree>
    <p:extLst>
      <p:ext uri="{BB962C8B-B14F-4D97-AF65-F5344CB8AC3E}">
        <p14:creationId xmlns:p14="http://schemas.microsoft.com/office/powerpoint/2010/main" val="14036194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Occupational Information</a:t>
            </a:r>
            <a:endParaRPr lang="en-US" dirty="0"/>
          </a:p>
        </p:txBody>
      </p:sp>
      <p:sp>
        <p:nvSpPr>
          <p:cNvPr id="3" name="Content Placeholder 2"/>
          <p:cNvSpPr>
            <a:spLocks noGrp="1"/>
          </p:cNvSpPr>
          <p:nvPr>
            <p:ph idx="1"/>
          </p:nvPr>
        </p:nvSpPr>
        <p:spPr/>
        <p:txBody>
          <a:bodyPr>
            <a:normAutofit fontScale="85000" lnSpcReduction="20000"/>
          </a:bodyPr>
          <a:lstStyle/>
          <a:p>
            <a:r>
              <a:rPr lang="en-US" i="1" dirty="0" smtClean="0"/>
              <a:t>Dictionary of Occupational Titles (DOT)</a:t>
            </a:r>
          </a:p>
          <a:p>
            <a:pPr lvl="1"/>
            <a:r>
              <a:rPr lang="en-US" dirty="0" smtClean="0"/>
              <a:t>First published in 1938 by the U.S. DOL</a:t>
            </a:r>
          </a:p>
          <a:p>
            <a:pPr lvl="1"/>
            <a:r>
              <a:rPr lang="en-US" dirty="0" smtClean="0"/>
              <a:t>With nine-digit coding system, provided important occupational information during vocational guidance period</a:t>
            </a:r>
          </a:p>
          <a:p>
            <a:pPr lvl="1"/>
            <a:r>
              <a:rPr lang="en-US" dirty="0" smtClean="0"/>
              <a:t>Usefulness waned as economy shifted toward information and services (</a:t>
            </a:r>
            <a:r>
              <a:rPr lang="en-US" dirty="0" err="1" smtClean="0"/>
              <a:t>Mariani</a:t>
            </a:r>
            <a:r>
              <a:rPr lang="en-US" dirty="0" smtClean="0"/>
              <a:t>, 1999)</a:t>
            </a:r>
          </a:p>
          <a:p>
            <a:r>
              <a:rPr lang="en-US" dirty="0" smtClean="0"/>
              <a:t>Occupational Information Network (O*NET)</a:t>
            </a:r>
          </a:p>
          <a:p>
            <a:pPr lvl="1"/>
            <a:r>
              <a:rPr lang="en-US" dirty="0" smtClean="0"/>
              <a:t>Free online database that replaced </a:t>
            </a:r>
            <a:r>
              <a:rPr lang="en-US" i="1" dirty="0" smtClean="0"/>
              <a:t>DOT</a:t>
            </a:r>
          </a:p>
          <a:p>
            <a:pPr lvl="1"/>
            <a:r>
              <a:rPr lang="en-US" dirty="0" smtClean="0"/>
              <a:t>Allows everyone to access data about job characteristics and worker attributes associated with 1,112 occupations</a:t>
            </a:r>
          </a:p>
          <a:p>
            <a:pPr lvl="1"/>
            <a:r>
              <a:rPr lang="en-US" dirty="0" smtClean="0"/>
              <a:t>Includes career exploration assessments and utilizes the RIASEC model as its organizing scheme</a:t>
            </a:r>
          </a:p>
        </p:txBody>
      </p:sp>
    </p:spTree>
    <p:extLst>
      <p:ext uri="{BB962C8B-B14F-4D97-AF65-F5344CB8AC3E}">
        <p14:creationId xmlns:p14="http://schemas.microsoft.com/office/powerpoint/2010/main" val="2515711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Career Counseling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Career counseling is about helping people in a variety of different situations.</a:t>
            </a:r>
          </a:p>
          <a:p>
            <a:pPr lvl="1"/>
            <a:r>
              <a:rPr lang="en-US" dirty="0" smtClean="0"/>
              <a:t>For example, </a:t>
            </a:r>
            <a:r>
              <a:rPr lang="en-US" dirty="0"/>
              <a:t>c</a:t>
            </a:r>
            <a:r>
              <a:rPr lang="en-US" dirty="0" smtClean="0"/>
              <a:t>areer indecision, work performance, stress and adjustment, social barriers and discrimination, dual career couples, incongruence between the person and his or her work environment, inadequate or unsatisfactory integration of life roles with other life roles. </a:t>
            </a:r>
          </a:p>
          <a:p>
            <a:r>
              <a:rPr lang="en-US" dirty="0" smtClean="0"/>
              <a:t>Career counseling as a profession is only 100 years old or </a:t>
            </a:r>
            <a:r>
              <a:rPr lang="en-US" dirty="0"/>
              <a:t>so </a:t>
            </a:r>
            <a:r>
              <a:rPr lang="en-US" dirty="0" smtClean="0"/>
              <a:t>and is the predecessor of the entire field of professional counseling (Pope, 2000; Pope, </a:t>
            </a:r>
            <a:r>
              <a:rPr lang="en-US" dirty="0" err="1" smtClean="0"/>
              <a:t>Briddick</a:t>
            </a:r>
            <a:r>
              <a:rPr lang="en-US" dirty="0" smtClean="0"/>
              <a:t>, &amp; Wilson, 2013).</a:t>
            </a:r>
            <a:endParaRPr lang="en-US" dirty="0"/>
          </a:p>
        </p:txBody>
      </p:sp>
    </p:spTree>
    <p:extLst>
      <p:ext uri="{BB962C8B-B14F-4D97-AF65-F5344CB8AC3E}">
        <p14:creationId xmlns:p14="http://schemas.microsoft.com/office/powerpoint/2010/main" val="4068081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a:bodyPr>
          <a:lstStyle/>
          <a:p>
            <a:r>
              <a:rPr lang="en-US" dirty="0" smtClean="0"/>
              <a:t>Cultural Diversity and </a:t>
            </a:r>
            <a:r>
              <a:rPr lang="en-US" dirty="0"/>
              <a:t>S</a:t>
            </a:r>
            <a:r>
              <a:rPr lang="en-US" dirty="0" smtClean="0"/>
              <a:t>ocial </a:t>
            </a:r>
            <a:r>
              <a:rPr lang="en-US" dirty="0"/>
              <a:t>J</a:t>
            </a:r>
            <a:r>
              <a:rPr lang="en-US" dirty="0" smtClean="0"/>
              <a:t>ustice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Rise in interest in and research on the role of cultural diversity and social justice in career counseling contributed to increased understanding and effectiveness of interventions with people from a multitude of cultures.</a:t>
            </a:r>
          </a:p>
          <a:p>
            <a:r>
              <a:rPr lang="en-US" dirty="0" smtClean="0"/>
              <a:t>Pope and colleagues led a movement within the profession to look at the effects of culture on the career counseling process.</a:t>
            </a:r>
          </a:p>
          <a:p>
            <a:r>
              <a:rPr lang="en-US" dirty="0" smtClean="0"/>
              <a:t>This has led to the development of contextual/cultural theories</a:t>
            </a:r>
          </a:p>
          <a:p>
            <a:pPr lvl="1"/>
            <a:r>
              <a:rPr lang="en-US" dirty="0" smtClean="0"/>
              <a:t>Multicultural career </a:t>
            </a:r>
            <a:r>
              <a:rPr lang="en-US" dirty="0"/>
              <a:t>c</a:t>
            </a:r>
            <a:r>
              <a:rPr lang="en-US" dirty="0" smtClean="0"/>
              <a:t>ounseling</a:t>
            </a:r>
          </a:p>
          <a:p>
            <a:pPr lvl="1"/>
            <a:r>
              <a:rPr lang="en-US" dirty="0" smtClean="0"/>
              <a:t>Career counseling with underserved </a:t>
            </a:r>
            <a:r>
              <a:rPr lang="en-US" dirty="0"/>
              <a:t>p</a:t>
            </a:r>
            <a:r>
              <a:rPr lang="en-US" dirty="0" smtClean="0"/>
              <a:t>opulations</a:t>
            </a:r>
          </a:p>
          <a:p>
            <a:pPr marL="0" indent="0">
              <a:buNone/>
            </a:pPr>
            <a:endParaRPr lang="en-US" dirty="0"/>
          </a:p>
        </p:txBody>
      </p:sp>
    </p:spTree>
    <p:extLst>
      <p:ext uri="{BB962C8B-B14F-4D97-AF65-F5344CB8AC3E}">
        <p14:creationId xmlns:p14="http://schemas.microsoft.com/office/powerpoint/2010/main" val="5464456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r>
              <a:rPr lang="en-US" dirty="0" smtClean="0"/>
              <a:t>Career counseling</a:t>
            </a:r>
          </a:p>
          <a:p>
            <a:pPr lvl="1"/>
            <a:r>
              <a:rPr lang="en-US" dirty="0" smtClean="0"/>
              <a:t>Long historic tradition with professional counseling</a:t>
            </a:r>
          </a:p>
          <a:p>
            <a:pPr lvl="1"/>
            <a:r>
              <a:rPr lang="en-US" dirty="0" smtClean="0"/>
              <a:t>Makes the counseling profession different from all other mental health professions</a:t>
            </a:r>
          </a:p>
          <a:p>
            <a:pPr lvl="1"/>
            <a:r>
              <a:rPr lang="en-US" dirty="0" smtClean="0"/>
              <a:t>Is one of the most inherently positive types of counseling </a:t>
            </a:r>
            <a:r>
              <a:rPr lang="en-US" smtClean="0"/>
              <a:t>with inherently </a:t>
            </a:r>
            <a:r>
              <a:rPr lang="en-US" dirty="0" smtClean="0"/>
              <a:t>good client outcomes (Pope, 2003)</a:t>
            </a:r>
          </a:p>
          <a:p>
            <a:pPr lvl="1"/>
            <a:r>
              <a:rPr lang="en-US" dirty="0" smtClean="0"/>
              <a:t>Has evolved over the past 100 years</a:t>
            </a:r>
          </a:p>
          <a:p>
            <a:pPr lvl="1"/>
            <a:r>
              <a:rPr lang="en-US" dirty="0" smtClean="0"/>
              <a:t>Outcomes are inspiring and empowering</a:t>
            </a:r>
            <a:endParaRPr lang="en-US" dirty="0"/>
          </a:p>
        </p:txBody>
      </p:sp>
    </p:spTree>
    <p:extLst>
      <p:ext uri="{BB962C8B-B14F-4D97-AF65-F5344CB8AC3E}">
        <p14:creationId xmlns:p14="http://schemas.microsoft.com/office/powerpoint/2010/main" val="1501149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Definition of Career Counseling</a:t>
            </a:r>
            <a:endParaRPr lang="en-US" dirty="0"/>
          </a:p>
        </p:txBody>
      </p:sp>
      <p:sp>
        <p:nvSpPr>
          <p:cNvPr id="3" name="Content Placeholder 2"/>
          <p:cNvSpPr>
            <a:spLocks noGrp="1"/>
          </p:cNvSpPr>
          <p:nvPr>
            <p:ph idx="1"/>
          </p:nvPr>
        </p:nvSpPr>
        <p:spPr/>
        <p:txBody>
          <a:bodyPr/>
          <a:lstStyle/>
          <a:p>
            <a:r>
              <a:rPr lang="en-US" dirty="0" smtClean="0"/>
              <a:t>Defining career</a:t>
            </a:r>
          </a:p>
          <a:p>
            <a:pPr lvl="1"/>
            <a:r>
              <a:rPr lang="en-US" dirty="0" smtClean="0"/>
              <a:t>Narrow focus prior to 1950s…used to think of career</a:t>
            </a:r>
            <a:r>
              <a:rPr lang="en-US" i="1" dirty="0" smtClean="0"/>
              <a:t> </a:t>
            </a:r>
            <a:r>
              <a:rPr lang="en-US" dirty="0" smtClean="0"/>
              <a:t>as simply a job or occupation </a:t>
            </a:r>
          </a:p>
          <a:p>
            <a:pPr lvl="1"/>
            <a:r>
              <a:rPr lang="en-US" dirty="0" smtClean="0"/>
              <a:t>Donald Super had other ideas…career is the “sequence and combination of roles that a person plays during the course of a lifetime” (Super, 1957, p. 27). </a:t>
            </a:r>
          </a:p>
          <a:p>
            <a:pPr lvl="1"/>
            <a:r>
              <a:rPr lang="en-US" dirty="0" smtClean="0"/>
              <a:t>This change in definition to one that is broad and inclusive was a critical element in the profession.</a:t>
            </a:r>
            <a:endParaRPr lang="en-US" dirty="0"/>
          </a:p>
        </p:txBody>
      </p:sp>
    </p:spTree>
    <p:extLst>
      <p:ext uri="{BB962C8B-B14F-4D97-AF65-F5344CB8AC3E}">
        <p14:creationId xmlns:p14="http://schemas.microsoft.com/office/powerpoint/2010/main" val="608617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Definition of Career Counseling </a:t>
            </a:r>
            <a:endParaRPr lang="en-US" dirty="0"/>
          </a:p>
        </p:txBody>
      </p:sp>
      <p:sp>
        <p:nvSpPr>
          <p:cNvPr id="3" name="Content Placeholder 2"/>
          <p:cNvSpPr>
            <a:spLocks noGrp="1"/>
          </p:cNvSpPr>
          <p:nvPr>
            <p:ph idx="1"/>
          </p:nvPr>
        </p:nvSpPr>
        <p:spPr/>
        <p:txBody>
          <a:bodyPr>
            <a:normAutofit lnSpcReduction="10000"/>
          </a:bodyPr>
          <a:lstStyle/>
          <a:p>
            <a:r>
              <a:rPr lang="en-US" dirty="0" smtClean="0"/>
              <a:t>Within definitions of counseling, including the one delineated in </a:t>
            </a:r>
            <a:r>
              <a:rPr lang="en-US" i="1" dirty="0" smtClean="0"/>
              <a:t>ACA’s 20/20: A Vision for the Future of Counseling</a:t>
            </a:r>
            <a:r>
              <a:rPr lang="en-US" dirty="0" smtClean="0"/>
              <a:t>, career appears prominently. </a:t>
            </a:r>
          </a:p>
          <a:p>
            <a:r>
              <a:rPr lang="en-US" dirty="0" smtClean="0"/>
              <a:t>Career counseling has had a prominent role in shaping the paths of professional counseling, counselor education, counseling psychology, and positive psychology in the mental health professions. </a:t>
            </a:r>
          </a:p>
          <a:p>
            <a:pPr marL="457200" lvl="1" indent="0">
              <a:buNone/>
            </a:pPr>
            <a:endParaRPr lang="en-US" dirty="0" smtClean="0"/>
          </a:p>
        </p:txBody>
      </p:sp>
    </p:spTree>
    <p:extLst>
      <p:ext uri="{BB962C8B-B14F-4D97-AF65-F5344CB8AC3E}">
        <p14:creationId xmlns:p14="http://schemas.microsoft.com/office/powerpoint/2010/main" val="3624282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Definition of Career Counseling</a:t>
            </a:r>
            <a:endParaRPr lang="en-US" dirty="0"/>
          </a:p>
        </p:txBody>
      </p:sp>
      <p:sp>
        <p:nvSpPr>
          <p:cNvPr id="3" name="Content Placeholder 2"/>
          <p:cNvSpPr>
            <a:spLocks noGrp="1"/>
          </p:cNvSpPr>
          <p:nvPr>
            <p:ph idx="1"/>
          </p:nvPr>
        </p:nvSpPr>
        <p:spPr/>
        <p:txBody>
          <a:bodyPr/>
          <a:lstStyle/>
          <a:p>
            <a:r>
              <a:rPr lang="en-US" dirty="0" smtClean="0"/>
              <a:t>Career + Counseling</a:t>
            </a:r>
          </a:p>
          <a:p>
            <a:pPr lvl="1"/>
            <a:r>
              <a:rPr lang="en-US" dirty="0" smtClean="0"/>
              <a:t>A professional relationship that empowers diverse individuals, families, and groups to accomplish career goals in the context of the sequence of roles that a person plays during the course of a lifetime </a:t>
            </a:r>
            <a:endParaRPr lang="en-US" dirty="0"/>
          </a:p>
        </p:txBody>
      </p:sp>
    </p:spTree>
    <p:extLst>
      <p:ext uri="{BB962C8B-B14F-4D97-AF65-F5344CB8AC3E}">
        <p14:creationId xmlns:p14="http://schemas.microsoft.com/office/powerpoint/2010/main" val="3411524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History of Career Counseling</a:t>
            </a:r>
            <a:endParaRPr lang="en-US" dirty="0"/>
          </a:p>
        </p:txBody>
      </p:sp>
      <p:sp>
        <p:nvSpPr>
          <p:cNvPr id="3" name="Content Placeholder 2"/>
          <p:cNvSpPr>
            <a:spLocks noGrp="1"/>
          </p:cNvSpPr>
          <p:nvPr>
            <p:ph idx="1"/>
          </p:nvPr>
        </p:nvSpPr>
        <p:spPr/>
        <p:txBody>
          <a:bodyPr>
            <a:normAutofit lnSpcReduction="10000"/>
          </a:bodyPr>
          <a:lstStyle/>
          <a:p>
            <a:r>
              <a:rPr lang="en-US" dirty="0" smtClean="0"/>
              <a:t>Roots of the profession of </a:t>
            </a:r>
            <a:r>
              <a:rPr lang="en-US" dirty="0" smtClean="0"/>
              <a:t>counseling</a:t>
            </a:r>
            <a:endParaRPr lang="en-US" dirty="0" smtClean="0"/>
          </a:p>
          <a:p>
            <a:pPr lvl="1"/>
            <a:r>
              <a:rPr lang="en-US" dirty="0" smtClean="0"/>
              <a:t>Late 1800s and early 1900s</a:t>
            </a:r>
          </a:p>
          <a:p>
            <a:pPr lvl="2"/>
            <a:r>
              <a:rPr lang="en-US" dirty="0" smtClean="0"/>
              <a:t>Break from the traditional case management focus of social work</a:t>
            </a:r>
          </a:p>
          <a:p>
            <a:pPr lvl="2"/>
            <a:r>
              <a:rPr lang="en-US" dirty="0" smtClean="0"/>
              <a:t>Frank Parsons and colleagues found that helping meant helping people look at themselves through a process they called </a:t>
            </a:r>
            <a:r>
              <a:rPr lang="en-US" i="1" dirty="0" smtClean="0"/>
              <a:t>vocational guidance </a:t>
            </a:r>
            <a:r>
              <a:rPr lang="en-US" dirty="0" smtClean="0"/>
              <a:t>(Brewer, 1942).</a:t>
            </a:r>
          </a:p>
          <a:p>
            <a:pPr lvl="2"/>
            <a:r>
              <a:rPr lang="en-US" dirty="0" smtClean="0"/>
              <a:t>Career counseling arose in response to, and as an immediate outcome of, the societal upheaval involved in the transition from an agrarian society to an industrial one (Pope, 2000). </a:t>
            </a:r>
          </a:p>
        </p:txBody>
      </p:sp>
    </p:spTree>
    <p:extLst>
      <p:ext uri="{BB962C8B-B14F-4D97-AF65-F5344CB8AC3E}">
        <p14:creationId xmlns:p14="http://schemas.microsoft.com/office/powerpoint/2010/main" val="2384207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History of Career Counseling </a:t>
            </a:r>
            <a:endParaRPr lang="en-US" dirty="0"/>
          </a:p>
        </p:txBody>
      </p:sp>
      <p:sp>
        <p:nvSpPr>
          <p:cNvPr id="3" name="Content Placeholder 2"/>
          <p:cNvSpPr>
            <a:spLocks noGrp="1"/>
          </p:cNvSpPr>
          <p:nvPr>
            <p:ph idx="1"/>
          </p:nvPr>
        </p:nvSpPr>
        <p:spPr/>
        <p:txBody>
          <a:bodyPr>
            <a:normAutofit lnSpcReduction="10000"/>
          </a:bodyPr>
          <a:lstStyle/>
          <a:p>
            <a:r>
              <a:rPr lang="en-US" dirty="0" smtClean="0"/>
              <a:t>Social factors serving to sustain the new field of career counseling</a:t>
            </a:r>
          </a:p>
          <a:p>
            <a:pPr lvl="1"/>
            <a:r>
              <a:rPr lang="en-US" dirty="0" smtClean="0"/>
              <a:t>Early support from the Progressive social reform movement to address exploitation of children and others (Aubrey, </a:t>
            </a:r>
            <a:r>
              <a:rPr lang="en-US" dirty="0"/>
              <a:t>1977; Pope, </a:t>
            </a:r>
            <a:r>
              <a:rPr lang="en-US" dirty="0" smtClean="0"/>
              <a:t>2000)</a:t>
            </a:r>
          </a:p>
          <a:p>
            <a:pPr lvl="1"/>
            <a:r>
              <a:rPr lang="en-US" dirty="0" smtClean="0"/>
              <a:t>Increasing involvement of psychological testing in assessment</a:t>
            </a:r>
          </a:p>
          <a:p>
            <a:pPr lvl="2"/>
            <a:r>
              <a:rPr lang="en-US" dirty="0" smtClean="0"/>
              <a:t>Important contributors in late 1800s: Francis Galton, Wilhelm Wundt, James </a:t>
            </a:r>
            <a:r>
              <a:rPr lang="en-US" dirty="0" err="1" smtClean="0"/>
              <a:t>McKeen</a:t>
            </a:r>
            <a:r>
              <a:rPr lang="en-US" dirty="0" smtClean="0"/>
              <a:t> Cattell, Alfred </a:t>
            </a:r>
            <a:r>
              <a:rPr lang="en-US" dirty="0" err="1" smtClean="0"/>
              <a:t>Binet</a:t>
            </a:r>
            <a:endParaRPr lang="en-US" dirty="0" smtClean="0"/>
          </a:p>
          <a:p>
            <a:pPr lvl="2"/>
            <a:r>
              <a:rPr lang="en-US" dirty="0" smtClean="0"/>
              <a:t>1920s: Edward Kellogg Strong, Jr., developed what is now known as the Strong Interest Inventory</a:t>
            </a:r>
            <a:endParaRPr lang="en-US" dirty="0"/>
          </a:p>
        </p:txBody>
      </p:sp>
    </p:spTree>
    <p:extLst>
      <p:ext uri="{BB962C8B-B14F-4D97-AF65-F5344CB8AC3E}">
        <p14:creationId xmlns:p14="http://schemas.microsoft.com/office/powerpoint/2010/main" val="1836758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History of Career Counseling</a:t>
            </a:r>
            <a:endParaRPr lang="en-US" dirty="0"/>
          </a:p>
        </p:txBody>
      </p:sp>
      <p:sp>
        <p:nvSpPr>
          <p:cNvPr id="3" name="Content Placeholder 2"/>
          <p:cNvSpPr>
            <a:spLocks noGrp="1"/>
          </p:cNvSpPr>
          <p:nvPr>
            <p:ph idx="1"/>
          </p:nvPr>
        </p:nvSpPr>
        <p:spPr/>
        <p:txBody>
          <a:bodyPr/>
          <a:lstStyle/>
          <a:p>
            <a:r>
              <a:rPr lang="en-US" dirty="0" smtClean="0"/>
              <a:t>Additional social factors serving to sustain the new field of career counseling</a:t>
            </a:r>
          </a:p>
          <a:p>
            <a:pPr lvl="1"/>
            <a:r>
              <a:rPr lang="en-US" dirty="0" smtClean="0"/>
              <a:t>Landmark Smith-Hughes Act of 1917 and other laws supporting vocational education as an important part of public schools</a:t>
            </a:r>
          </a:p>
          <a:p>
            <a:pPr lvl="1"/>
            <a:r>
              <a:rPr lang="en-US" dirty="0" smtClean="0"/>
              <a:t>U.S. Department of Labor (DOL) founded in 1913, Bureau of Labor Statistics (BLS) moved into the DOL</a:t>
            </a:r>
          </a:p>
        </p:txBody>
      </p:sp>
    </p:spTree>
    <p:extLst>
      <p:ext uri="{BB962C8B-B14F-4D97-AF65-F5344CB8AC3E}">
        <p14:creationId xmlns:p14="http://schemas.microsoft.com/office/powerpoint/2010/main" val="41144639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FB4194095D094182A9D45C8F6FD335" ma:contentTypeVersion="13" ma:contentTypeDescription="Create a new document." ma:contentTypeScope="" ma:versionID="55dd7c33a9dfea6d3c6f5e9966e843a1">
  <xsd:schema xmlns:xsd="http://www.w3.org/2001/XMLSchema" xmlns:xs="http://www.w3.org/2001/XMLSchema" xmlns:p="http://schemas.microsoft.com/office/2006/metadata/properties" xmlns:ns2="7e8250a3-01b4-4312-bac4-8787c1c5721d" xmlns:ns3="3a003366-41c5-432c-a99d-441708970bc7" targetNamespace="http://schemas.microsoft.com/office/2006/metadata/properties" ma:root="true" ma:fieldsID="37ee11d0c16b5e0396ccbefb02308385" ns2:_="" ns3:_="">
    <xsd:import namespace="7e8250a3-01b4-4312-bac4-8787c1c5721d"/>
    <xsd:import namespace="3a003366-41c5-432c-a99d-441708970bc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8250a3-01b4-4312-bac4-8787c1c572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_Flow_SignoffStatus" ma:index="20"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a003366-41c5-432c-a99d-441708970bc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7e8250a3-01b4-4312-bac4-8787c1c5721d" xsi:nil="true"/>
  </documentManagement>
</p:properties>
</file>

<file path=customXml/itemProps1.xml><?xml version="1.0" encoding="utf-8"?>
<ds:datastoreItem xmlns:ds="http://schemas.openxmlformats.org/officeDocument/2006/customXml" ds:itemID="{BC1A2296-F809-491F-8CE6-4B00CAE2FE0C}"/>
</file>

<file path=customXml/itemProps2.xml><?xml version="1.0" encoding="utf-8"?>
<ds:datastoreItem xmlns:ds="http://schemas.openxmlformats.org/officeDocument/2006/customXml" ds:itemID="{583AFBD2-153B-4A53-B588-64E0C23BEAB3}"/>
</file>

<file path=customXml/itemProps3.xml><?xml version="1.0" encoding="utf-8"?>
<ds:datastoreItem xmlns:ds="http://schemas.openxmlformats.org/officeDocument/2006/customXml" ds:itemID="{C7FA8E53-FBEF-4230-82D6-6ACC0F7AA5E4}"/>
</file>

<file path=docProps/app.xml><?xml version="1.0" encoding="utf-8"?>
<Properties xmlns="http://schemas.openxmlformats.org/officeDocument/2006/extended-properties" xmlns:vt="http://schemas.openxmlformats.org/officeDocument/2006/docPropsVTypes">
  <TotalTime>828</TotalTime>
  <Words>2288</Words>
  <Application>Microsoft Office PowerPoint</Application>
  <PresentationFormat>On-screen Show (4:3)</PresentationFormat>
  <Paragraphs>210</Paragraphs>
  <Slides>31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Calibri</vt:lpstr>
      <vt:lpstr>Office Theme</vt:lpstr>
      <vt:lpstr> Career Counseling </vt:lpstr>
      <vt:lpstr>Learning Objectives </vt:lpstr>
      <vt:lpstr>Career Counseling</vt:lpstr>
      <vt:lpstr>Definition of Career Counseling</vt:lpstr>
      <vt:lpstr>Definition of Career Counseling </vt:lpstr>
      <vt:lpstr>Definition of Career Counseling</vt:lpstr>
      <vt:lpstr>History of Career Counseling</vt:lpstr>
      <vt:lpstr>History of Career Counseling </vt:lpstr>
      <vt:lpstr>History of Career Counseling</vt:lpstr>
      <vt:lpstr>History of Career Counseling</vt:lpstr>
      <vt:lpstr>History of Career Counseling</vt:lpstr>
      <vt:lpstr>Importance of Theory</vt:lpstr>
      <vt:lpstr>Philosophic Traditions</vt:lpstr>
      <vt:lpstr>Differential or Trait-Factor  (or Person–Environment Fit)</vt:lpstr>
      <vt:lpstr>Differential or Trait-Factor  (or Person–Environment Fit)</vt:lpstr>
      <vt:lpstr>Dynamic or Parental Influence  (or Psychodynamic)</vt:lpstr>
      <vt:lpstr>Dynamic or Parental Influence  (or Psychodynamic)</vt:lpstr>
      <vt:lpstr>Reinforcement-Based or Social Learning or Cognitive </vt:lpstr>
      <vt:lpstr>Reinforcement-Based or Social Learning or Cognitive </vt:lpstr>
      <vt:lpstr>Developmental</vt:lpstr>
      <vt:lpstr>Developmental</vt:lpstr>
      <vt:lpstr>Narrative or Constructivist</vt:lpstr>
      <vt:lpstr>Contextual/Cultural Approaches</vt:lpstr>
      <vt:lpstr>Contextual/Cultural Approaches</vt:lpstr>
      <vt:lpstr>10 Ideas That Changed the Career Field</vt:lpstr>
      <vt:lpstr>Core Ideas of Career Development</vt:lpstr>
      <vt:lpstr>Changes in the World of Work</vt:lpstr>
      <vt:lpstr>Interventions</vt:lpstr>
      <vt:lpstr>Occupational Information</vt:lpstr>
      <vt:lpstr>Cultural Diversity and Social Justice</vt:lpstr>
      <vt:lpstr>Summary</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 Career Counseling</dc:title>
  <dc:creator>Lynn</dc:creator>
  <cp:lastModifiedBy>Gene Bailey</cp:lastModifiedBy>
  <cp:revision>49</cp:revision>
  <dcterms:created xsi:type="dcterms:W3CDTF">2017-08-21T21:05:05Z</dcterms:created>
  <dcterms:modified xsi:type="dcterms:W3CDTF">2017-12-20T19:42:29Z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0x010100CFFB4194095D094182A9D45C8F6FD335</vt:lpwstr>
  </property>
  <property fmtid="{D5CDD505-2E9C-101B-9397-08002B2CF9AE}" pid="3" name="Order">
    <vt:r8>52955100</vt:r8>
  </property>
</Properties>
</file>