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2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23.xml" ContentType="application/vnd.openxmlformats-officedocument.presentationml.slide+xml"/>
  <Override PartName="/ppt/slides/slide22.xml" ContentType="application/vnd.openxmlformats-officedocument.presentationml.slide+xml"/>
  <Override PartName="/ppt/slides/slide21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10.xml" ContentType="application/vnd.openxmlformats-officedocument.presentationml.slid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1.xml" ContentType="application/vnd.openxmlformats-officedocument.presentationml.slide+xml"/>
  <Override PartName="/ppt/slides/slide6.xml" ContentType="application/vnd.openxmlformats-officedocument.presentationml.slide+xml"/>
  <Override PartName="/ppt/slides/slide9.xml" ContentType="application/vnd.openxmlformats-officedocument.presentationml.slide+xml"/>
  <Override PartName="/ppt/slides/slide5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1.xml" ContentType="application/vnd.openxmlformats-officedocument.them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1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1644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customXml" Target="../customXml/item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customXml" Target="../customXml/item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40" Type="http://schemas.openxmlformats.org/officeDocument/2006/relationships/customXml" Target="../customXml/item2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63FD26-07C2-42D5-9CDE-E7E4FCB207F9}" type="datetimeFigureOut">
              <a:rPr lang="en-US" smtClean="0"/>
              <a:t>12/20/2017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515C56-F194-4CFE-A69D-B851CC1873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85034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63FD26-07C2-42D5-9CDE-E7E4FCB207F9}" type="datetimeFigureOut">
              <a:rPr lang="en-US" smtClean="0"/>
              <a:t>12/20/2017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515C56-F194-4CFE-A69D-B851CC1873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36942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63FD26-07C2-42D5-9CDE-E7E4FCB207F9}" type="datetimeFigureOut">
              <a:rPr lang="en-US" smtClean="0"/>
              <a:t>12/20/2017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515C56-F194-4CFE-A69D-B851CC1873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95057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63FD26-07C2-42D5-9CDE-E7E4FCB207F9}" type="datetimeFigureOut">
              <a:rPr lang="en-US" smtClean="0"/>
              <a:t>12/20/2017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515C56-F194-4CFE-A69D-B851CC1873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68246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63FD26-07C2-42D5-9CDE-E7E4FCB207F9}" type="datetimeFigureOut">
              <a:rPr lang="en-US" smtClean="0"/>
              <a:t>12/20/2017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515C56-F194-4CFE-A69D-B851CC1873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12203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63FD26-07C2-42D5-9CDE-E7E4FCB207F9}" type="datetimeFigureOut">
              <a:rPr lang="en-US" smtClean="0"/>
              <a:t>12/20/2017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515C56-F194-4CFE-A69D-B851CC1873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79394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63FD26-07C2-42D5-9CDE-E7E4FCB207F9}" type="datetimeFigureOut">
              <a:rPr lang="en-US" smtClean="0"/>
              <a:t>12/20/2017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515C56-F194-4CFE-A69D-B851CC1873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99104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63FD26-07C2-42D5-9CDE-E7E4FCB207F9}" type="datetimeFigureOut">
              <a:rPr lang="en-US" smtClean="0"/>
              <a:t>12/20/2017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515C56-F194-4CFE-A69D-B851CC1873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30738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63FD26-07C2-42D5-9CDE-E7E4FCB207F9}" type="datetimeFigureOut">
              <a:rPr lang="en-US" smtClean="0"/>
              <a:t>12/20/2017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515C56-F194-4CFE-A69D-B851CC1873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42073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63FD26-07C2-42D5-9CDE-E7E4FCB207F9}" type="datetimeFigureOut">
              <a:rPr lang="en-US" smtClean="0"/>
              <a:t>12/20/2017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515C56-F194-4CFE-A69D-B851CC1873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98035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63FD26-07C2-42D5-9CDE-E7E4FCB207F9}" type="datetimeFigureOut">
              <a:rPr lang="en-US" smtClean="0"/>
              <a:t>12/20/2017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515C56-F194-4CFE-A69D-B851CC1873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06540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63FD26-07C2-42D5-9CDE-E7E4FCB207F9}" type="datetimeFigureOut">
              <a:rPr lang="en-US" smtClean="0"/>
              <a:t>12/20/2017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515C56-F194-4CFE-A69D-B851CC1873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6874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Addictions Counseling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By Virginia A. Kelly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52800" y="5119468"/>
            <a:ext cx="2578608" cy="118872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V="1">
            <a:off x="1371600" y="182880"/>
            <a:ext cx="6324600" cy="1812388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3086100" y="1459468"/>
            <a:ext cx="2895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chemeClr val="bg1"/>
                </a:solidFill>
              </a:rPr>
              <a:t>CHAPTER 5</a:t>
            </a:r>
            <a:endParaRPr lang="en-US" sz="24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626348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 smtClean="0"/>
              <a:t>History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1930s</a:t>
            </a:r>
          </a:p>
          <a:p>
            <a:pPr lvl="1"/>
            <a:r>
              <a:rPr lang="en-US" dirty="0" smtClean="0"/>
              <a:t>18th Amendment </a:t>
            </a:r>
            <a:r>
              <a:rPr lang="en-US" dirty="0" smtClean="0"/>
              <a:t>repealed</a:t>
            </a:r>
            <a:endParaRPr lang="en-US" dirty="0" smtClean="0"/>
          </a:p>
          <a:p>
            <a:pPr lvl="1"/>
            <a:r>
              <a:rPr lang="en-US" dirty="0" smtClean="0"/>
              <a:t>Drug education emerged in </a:t>
            </a:r>
            <a:r>
              <a:rPr lang="en-US" dirty="0" smtClean="0"/>
              <a:t>schools</a:t>
            </a:r>
            <a:endParaRPr lang="en-US" dirty="0" smtClean="0"/>
          </a:p>
          <a:p>
            <a:pPr lvl="1"/>
            <a:r>
              <a:rPr lang="en-US" dirty="0" smtClean="0"/>
              <a:t>Drinking and drug use increased</a:t>
            </a:r>
          </a:p>
          <a:p>
            <a:r>
              <a:rPr lang="en-US" dirty="0" smtClean="0"/>
              <a:t>1950s</a:t>
            </a:r>
          </a:p>
          <a:p>
            <a:pPr lvl="1"/>
            <a:r>
              <a:rPr lang="en-US" dirty="0" smtClean="0"/>
              <a:t>Use of marijuana, amphetamines, and tranquilizers </a:t>
            </a:r>
            <a:r>
              <a:rPr lang="en-US" dirty="0" smtClean="0"/>
              <a:t>increased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33316857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 smtClean="0"/>
              <a:t>History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1960s</a:t>
            </a:r>
          </a:p>
          <a:p>
            <a:pPr lvl="1"/>
            <a:r>
              <a:rPr lang="en-US" dirty="0" smtClean="0"/>
              <a:t>Social upheaval</a:t>
            </a:r>
          </a:p>
          <a:p>
            <a:pPr lvl="1"/>
            <a:r>
              <a:rPr lang="en-US" dirty="0" smtClean="0"/>
              <a:t>Perceptions of increased use of drugs and alcohol </a:t>
            </a:r>
            <a:r>
              <a:rPr lang="en-US" dirty="0" smtClean="0"/>
              <a:t>perpetuated</a:t>
            </a:r>
          </a:p>
          <a:p>
            <a:pPr lvl="1"/>
            <a:r>
              <a:rPr lang="en-US" dirty="0" smtClean="0"/>
              <a:t>According </a:t>
            </a:r>
            <a:r>
              <a:rPr lang="en-US" dirty="0" smtClean="0"/>
              <a:t>to Gallup poll, only 4% of American adults had tried marijuana </a:t>
            </a:r>
          </a:p>
          <a:p>
            <a:r>
              <a:rPr lang="en-US" dirty="0" smtClean="0"/>
              <a:t>1970s</a:t>
            </a:r>
          </a:p>
          <a:p>
            <a:pPr lvl="1"/>
            <a:r>
              <a:rPr lang="en-US" dirty="0" smtClean="0"/>
              <a:t>Use of marijuana dramatically increased</a:t>
            </a:r>
          </a:p>
        </p:txBody>
      </p:sp>
    </p:spTree>
    <p:extLst>
      <p:ext uri="{BB962C8B-B14F-4D97-AF65-F5344CB8AC3E}">
        <p14:creationId xmlns:p14="http://schemas.microsoft.com/office/powerpoint/2010/main" val="197960546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 smtClean="0"/>
              <a:t>History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1980s</a:t>
            </a:r>
          </a:p>
          <a:p>
            <a:pPr lvl="1"/>
            <a:r>
              <a:rPr lang="en-US" dirty="0" smtClean="0"/>
              <a:t>One third of American adults reported using marijuana</a:t>
            </a:r>
          </a:p>
          <a:p>
            <a:pPr lvl="1"/>
            <a:r>
              <a:rPr lang="en-US" dirty="0" smtClean="0"/>
              <a:t>Use of cocaine was on the rise</a:t>
            </a:r>
          </a:p>
          <a:p>
            <a:pPr lvl="1"/>
            <a:r>
              <a:rPr lang="en-US" dirty="0" smtClean="0"/>
              <a:t>Anti-drug act signed by Ronald Reagan declaring nation’s war on drugs (Robison, 2002b)</a:t>
            </a:r>
          </a:p>
          <a:p>
            <a:pPr lvl="2"/>
            <a:r>
              <a:rPr lang="en-US" dirty="0" smtClean="0"/>
              <a:t>Nancy Reagan began the </a:t>
            </a:r>
            <a:r>
              <a:rPr lang="en-US" dirty="0"/>
              <a:t>J</a:t>
            </a:r>
            <a:r>
              <a:rPr lang="en-US" dirty="0" smtClean="0"/>
              <a:t>ust </a:t>
            </a:r>
            <a:r>
              <a:rPr lang="en-US" dirty="0"/>
              <a:t>S</a:t>
            </a:r>
            <a:r>
              <a:rPr lang="en-US" dirty="0" smtClean="0"/>
              <a:t>ay </a:t>
            </a:r>
            <a:r>
              <a:rPr lang="en-US" dirty="0"/>
              <a:t>N</a:t>
            </a:r>
            <a:r>
              <a:rPr lang="en-US" dirty="0" smtClean="0"/>
              <a:t>o campaign</a:t>
            </a:r>
          </a:p>
          <a:p>
            <a:pPr lvl="2"/>
            <a:r>
              <a:rPr lang="en-US" dirty="0" smtClean="0"/>
              <a:t>Imposed mandatory minimum sentences for possession of controlled substances</a:t>
            </a:r>
          </a:p>
          <a:p>
            <a:pPr lvl="2"/>
            <a:r>
              <a:rPr lang="en-US" dirty="0" smtClean="0"/>
              <a:t>Funded programs such as Drug Abuse Resistance Education (DARE) in schools</a:t>
            </a:r>
          </a:p>
          <a:p>
            <a:pPr lvl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74736236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 smtClean="0"/>
              <a:t>History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1990s</a:t>
            </a:r>
          </a:p>
          <a:p>
            <a:pPr lvl="1"/>
            <a:r>
              <a:rPr lang="en-US" dirty="0" smtClean="0"/>
              <a:t>First reported decrease in drug use since the 1960s</a:t>
            </a:r>
          </a:p>
          <a:p>
            <a:pPr lvl="1"/>
            <a:r>
              <a:rPr lang="en-US" dirty="0"/>
              <a:t>C</a:t>
            </a:r>
            <a:r>
              <a:rPr lang="en-US" dirty="0" smtClean="0"/>
              <a:t>lub drugs and methamphetamines began to emerge</a:t>
            </a:r>
          </a:p>
          <a:p>
            <a:pPr lvl="1"/>
            <a:r>
              <a:rPr lang="en-US" dirty="0" smtClean="0"/>
              <a:t>Increase in use of heroin seen</a:t>
            </a:r>
          </a:p>
          <a:p>
            <a:pPr lvl="1"/>
            <a:r>
              <a:rPr lang="en-US" dirty="0" smtClean="0"/>
              <a:t>Opiate-based prescription drugs hit the market </a:t>
            </a:r>
            <a:r>
              <a:rPr lang="en-US" dirty="0" smtClean="0"/>
              <a:t>to </a:t>
            </a:r>
            <a:r>
              <a:rPr lang="en-US" dirty="0" smtClean="0"/>
              <a:t>treat pain (Robison, 2002b)</a:t>
            </a:r>
          </a:p>
        </p:txBody>
      </p:sp>
    </p:spTree>
    <p:extLst>
      <p:ext uri="{BB962C8B-B14F-4D97-AF65-F5344CB8AC3E}">
        <p14:creationId xmlns:p14="http://schemas.microsoft.com/office/powerpoint/2010/main" val="226212487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 smtClean="0"/>
              <a:t>History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2000–2008</a:t>
            </a:r>
          </a:p>
          <a:p>
            <a:pPr lvl="1"/>
            <a:r>
              <a:rPr lang="en-US" dirty="0" smtClean="0"/>
              <a:t>Marked increase in the </a:t>
            </a:r>
            <a:r>
              <a:rPr lang="en-US" dirty="0" smtClean="0"/>
              <a:t>United </a:t>
            </a:r>
            <a:r>
              <a:rPr lang="en-US" dirty="0" smtClean="0"/>
              <a:t>States of illicit drugs in adult population, specifically</a:t>
            </a:r>
          </a:p>
          <a:p>
            <a:pPr lvl="2"/>
            <a:r>
              <a:rPr lang="en-US" dirty="0" smtClean="0"/>
              <a:t>Ecstasy and other synthetic drugs</a:t>
            </a:r>
          </a:p>
          <a:p>
            <a:pPr lvl="2"/>
            <a:r>
              <a:rPr lang="en-US" dirty="0" smtClean="0"/>
              <a:t>Marijuana and hashish</a:t>
            </a:r>
          </a:p>
          <a:p>
            <a:pPr lvl="2"/>
            <a:r>
              <a:rPr lang="en-US" dirty="0" smtClean="0"/>
              <a:t>Pain relievers</a:t>
            </a:r>
          </a:p>
          <a:p>
            <a:r>
              <a:rPr lang="en-US" dirty="0" smtClean="0"/>
              <a:t>Since 2008</a:t>
            </a:r>
          </a:p>
          <a:p>
            <a:pPr lvl="1"/>
            <a:r>
              <a:rPr lang="en-US" dirty="0" smtClean="0"/>
              <a:t>Use of heroin has increased</a:t>
            </a:r>
          </a:p>
          <a:p>
            <a:pPr lvl="1"/>
            <a:r>
              <a:rPr lang="en-US" dirty="0" smtClean="0"/>
              <a:t>Face of heroin users has changed, and use has spread to communities where it was rarely previously seen</a:t>
            </a:r>
          </a:p>
          <a:p>
            <a:pPr lvl="1"/>
            <a:r>
              <a:rPr lang="en-US" dirty="0" smtClean="0"/>
              <a:t>Road to heroin use changed from initial use of other increasingly impactful substances to initial use of prescription pain medications</a:t>
            </a:r>
          </a:p>
        </p:txBody>
      </p:sp>
    </p:spTree>
    <p:extLst>
      <p:ext uri="{BB962C8B-B14F-4D97-AF65-F5344CB8AC3E}">
        <p14:creationId xmlns:p14="http://schemas.microsoft.com/office/powerpoint/2010/main" val="427548716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en-US" dirty="0" smtClean="0"/>
              <a:t>Impact of Addiction on Significant Others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Addiction has been conceptualized as a family disease (Belles, </a:t>
            </a:r>
            <a:r>
              <a:rPr lang="en-US" dirty="0" err="1" smtClean="0"/>
              <a:t>Budde</a:t>
            </a:r>
            <a:r>
              <a:rPr lang="en-US" dirty="0" smtClean="0"/>
              <a:t>, </a:t>
            </a:r>
            <a:r>
              <a:rPr lang="en-US" dirty="0" err="1" smtClean="0"/>
              <a:t>Moesgen</a:t>
            </a:r>
            <a:r>
              <a:rPr lang="en-US" dirty="0" smtClean="0"/>
              <a:t>, &amp; Klein, 2011).</a:t>
            </a:r>
          </a:p>
          <a:p>
            <a:r>
              <a:rPr lang="en-US" dirty="0" smtClean="0"/>
              <a:t>Three categories of consequences linked to living with an individual with an addictive disorder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/>
              <a:t>Psychological 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/>
              <a:t>Relational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/>
              <a:t>Behavioral</a:t>
            </a:r>
          </a:p>
        </p:txBody>
      </p:sp>
    </p:spTree>
    <p:extLst>
      <p:ext uri="{BB962C8B-B14F-4D97-AF65-F5344CB8AC3E}">
        <p14:creationId xmlns:p14="http://schemas.microsoft.com/office/powerpoint/2010/main" val="60611806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en-US" dirty="0" smtClean="0"/>
              <a:t>Psychological Consequences of Living With an Addict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Risks, vulnerability to, and higher rates of</a:t>
            </a:r>
          </a:p>
          <a:p>
            <a:pPr lvl="1"/>
            <a:r>
              <a:rPr lang="en-US" dirty="0" smtClean="0"/>
              <a:t>Depression (Park &amp; </a:t>
            </a:r>
            <a:r>
              <a:rPr lang="en-US" dirty="0" err="1" smtClean="0"/>
              <a:t>Schepp</a:t>
            </a:r>
            <a:r>
              <a:rPr lang="en-US" dirty="0" smtClean="0"/>
              <a:t>, 2014)</a:t>
            </a:r>
          </a:p>
          <a:p>
            <a:pPr lvl="1"/>
            <a:r>
              <a:rPr lang="en-US" dirty="0" smtClean="0"/>
              <a:t>Anxiety, borderline personality disorder, covert narcissism (McDonald, 2013)</a:t>
            </a:r>
          </a:p>
          <a:p>
            <a:pPr lvl="1"/>
            <a:r>
              <a:rPr lang="en-US" dirty="0" smtClean="0"/>
              <a:t>Feelings of learned helplessness (Teodorescu &amp; </a:t>
            </a:r>
            <a:r>
              <a:rPr lang="en-US" dirty="0" err="1" smtClean="0"/>
              <a:t>Erev</a:t>
            </a:r>
            <a:r>
              <a:rPr lang="en-US" dirty="0" smtClean="0"/>
              <a:t>, 2014)</a:t>
            </a:r>
          </a:p>
          <a:p>
            <a:pPr lvl="1"/>
            <a:r>
              <a:rPr lang="en-US" dirty="0" smtClean="0"/>
              <a:t>Dissociation, </a:t>
            </a:r>
            <a:r>
              <a:rPr lang="en-US" dirty="0" smtClean="0"/>
              <a:t>distancing </a:t>
            </a:r>
            <a:r>
              <a:rPr lang="en-US" dirty="0" smtClean="0"/>
              <a:t>and disconnecting in the face of highly emotionally charged experiences (Blum, 2013)</a:t>
            </a:r>
          </a:p>
          <a:p>
            <a:pPr lvl="1"/>
            <a:r>
              <a:rPr lang="en-US" dirty="0" smtClean="0"/>
              <a:t>Hypervigilance (</a:t>
            </a:r>
            <a:r>
              <a:rPr lang="en-US" dirty="0" err="1" smtClean="0"/>
              <a:t>Hussong</a:t>
            </a:r>
            <a:r>
              <a:rPr lang="en-US" dirty="0" smtClean="0"/>
              <a:t> et al., 2008)</a:t>
            </a:r>
          </a:p>
          <a:p>
            <a:pPr lvl="1"/>
            <a:r>
              <a:rPr lang="en-US" dirty="0" smtClean="0"/>
              <a:t>Low levels of self-esteem (Park &amp; </a:t>
            </a:r>
            <a:r>
              <a:rPr lang="en-US" dirty="0" err="1" smtClean="0"/>
              <a:t>Schepp</a:t>
            </a:r>
            <a:r>
              <a:rPr lang="en-US" dirty="0" smtClean="0"/>
              <a:t>, 2014)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658551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en-US" dirty="0" smtClean="0"/>
              <a:t>Relational Consequences of Living With an Addict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Increased risk of experiencing consequences that impact relationships</a:t>
            </a:r>
          </a:p>
          <a:p>
            <a:pPr lvl="1"/>
            <a:r>
              <a:rPr lang="en-US" dirty="0" smtClean="0"/>
              <a:t>Difficulty creating healthy bonds and boundaries in relationships (Kelly, 2016)</a:t>
            </a:r>
          </a:p>
          <a:p>
            <a:pPr lvl="1"/>
            <a:r>
              <a:rPr lang="en-US" dirty="0" smtClean="0"/>
              <a:t>Inability to engage in healthy and growth-promoting relationships (Kelly et </a:t>
            </a:r>
            <a:r>
              <a:rPr lang="en-US" dirty="0" smtClean="0"/>
              <a:t>al., </a:t>
            </a:r>
            <a:r>
              <a:rPr lang="en-US" dirty="0" smtClean="0"/>
              <a:t>2010)</a:t>
            </a:r>
          </a:p>
          <a:p>
            <a:pPr lvl="1"/>
            <a:r>
              <a:rPr lang="en-US" dirty="0" smtClean="0"/>
              <a:t>Prone to low levels of healthy assertiveness </a:t>
            </a:r>
            <a:r>
              <a:rPr lang="en-US" sz="2600" dirty="0" smtClean="0"/>
              <a:t>(Mares, van der Vorst, </a:t>
            </a:r>
            <a:r>
              <a:rPr lang="en-US" sz="2600" dirty="0" smtClean="0"/>
              <a:t>Engels &amp; </a:t>
            </a:r>
            <a:r>
              <a:rPr lang="en-US" sz="2600" dirty="0" err="1" smtClean="0"/>
              <a:t>Lichtwarch-Aschoff</a:t>
            </a:r>
            <a:r>
              <a:rPr lang="en-US" sz="2600" dirty="0" smtClean="0"/>
              <a:t>, 2011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Difficulty creating and maintaining an authentic sense of self (Kelly, 2016)</a:t>
            </a:r>
          </a:p>
        </p:txBody>
      </p:sp>
    </p:spTree>
    <p:extLst>
      <p:ext uri="{BB962C8B-B14F-4D97-AF65-F5344CB8AC3E}">
        <p14:creationId xmlns:p14="http://schemas.microsoft.com/office/powerpoint/2010/main" val="356207560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en-US" dirty="0" smtClean="0"/>
              <a:t>Behavioral Consequences of Living With an Addict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Risk of the following issues</a:t>
            </a:r>
          </a:p>
          <a:p>
            <a:pPr lvl="1"/>
            <a:r>
              <a:rPr lang="en-US" dirty="0" smtClean="0"/>
              <a:t>Limited ability to self-regulate emotionally</a:t>
            </a:r>
          </a:p>
          <a:p>
            <a:pPr lvl="1"/>
            <a:r>
              <a:rPr lang="en-US" dirty="0" smtClean="0"/>
              <a:t>Externalizing behavior problems (</a:t>
            </a:r>
            <a:r>
              <a:rPr lang="en-US" dirty="0" err="1" smtClean="0"/>
              <a:t>Eiden</a:t>
            </a:r>
            <a:r>
              <a:rPr lang="en-US" dirty="0" smtClean="0"/>
              <a:t>, Edwards, &amp; Leonard, 2007)</a:t>
            </a:r>
          </a:p>
          <a:p>
            <a:pPr lvl="1"/>
            <a:r>
              <a:rPr lang="en-US" dirty="0" smtClean="0"/>
              <a:t>Legal issues (driving under the influence, domestic violence, prescription fraud, theft, and prostitution)</a:t>
            </a:r>
          </a:p>
          <a:p>
            <a:pPr lvl="1"/>
            <a:r>
              <a:rPr lang="en-US" dirty="0" smtClean="0"/>
              <a:t>Child abuse and neglect (</a:t>
            </a:r>
            <a:r>
              <a:rPr lang="en-US" dirty="0" err="1" smtClean="0"/>
              <a:t>Dandona</a:t>
            </a:r>
            <a:r>
              <a:rPr lang="en-US" dirty="0" smtClean="0"/>
              <a:t>, 2016)</a:t>
            </a:r>
          </a:p>
          <a:p>
            <a:pPr lvl="1"/>
            <a:r>
              <a:rPr lang="en-US" dirty="0" smtClean="0"/>
              <a:t>Sexual abuse (Edwards et al., 2017)</a:t>
            </a:r>
          </a:p>
          <a:p>
            <a:pPr lvl="1"/>
            <a:r>
              <a:rPr lang="en-US" dirty="0" smtClean="0"/>
              <a:t>Developing an addictive disorder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154227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 smtClean="0"/>
              <a:t>Settings and Role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Issues of substance abuse and addiction are seen in virtually all mental health services settings.</a:t>
            </a:r>
          </a:p>
          <a:p>
            <a:r>
              <a:rPr lang="en-US" dirty="0" smtClean="0"/>
              <a:t>It is essential to possess a working knowledge of addiction and access to referral settings.</a:t>
            </a:r>
          </a:p>
        </p:txBody>
      </p:sp>
    </p:spTree>
    <p:extLst>
      <p:ext uri="{BB962C8B-B14F-4D97-AF65-F5344CB8AC3E}">
        <p14:creationId xmlns:p14="http://schemas.microsoft.com/office/powerpoint/2010/main" val="7014454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 smtClean="0"/>
              <a:t>Learning Objectives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lvl="0"/>
            <a:r>
              <a:rPr lang="en-US" dirty="0"/>
              <a:t>You will be able to list the etiological models of addictions described in the chapter.</a:t>
            </a:r>
          </a:p>
          <a:p>
            <a:pPr lvl="0"/>
            <a:r>
              <a:rPr lang="en-US" dirty="0"/>
              <a:t>You will gain an understanding of the history and development of addictions counseling.</a:t>
            </a:r>
          </a:p>
          <a:p>
            <a:pPr lvl="0"/>
            <a:r>
              <a:rPr lang="en-US" dirty="0"/>
              <a:t>You will be able to identify the various impacts of addiction of significant others in the addict’s life.</a:t>
            </a:r>
          </a:p>
          <a:p>
            <a:pPr lvl="0"/>
            <a:r>
              <a:rPr lang="en-US" dirty="0"/>
              <a:t>You will understand a variety of contextual dimensions relevant to addictions counseling, including various settings and roles of addictions counselors, co-occurring disorders, regulatory processes and substance abuse policies that impact addictions counseling, the professional organizations relevant to the practice of </a:t>
            </a:r>
            <a:r>
              <a:rPr lang="en-US" dirty="0" smtClean="0"/>
              <a:t>addictions </a:t>
            </a:r>
            <a:r>
              <a:rPr lang="en-US" dirty="0"/>
              <a:t>counseling, and culturally relevant practices.</a:t>
            </a:r>
          </a:p>
          <a:p>
            <a:pPr lvl="0"/>
            <a:r>
              <a:rPr lang="en-US" dirty="0"/>
              <a:t>You will gain knowledge in the assessment of addiction and addictive disorders.</a:t>
            </a:r>
          </a:p>
          <a:p>
            <a:pPr lvl="0"/>
            <a:r>
              <a:rPr lang="en-US" dirty="0"/>
              <a:t>You will be able to identify the treatment practices covered in the chapter. </a:t>
            </a:r>
          </a:p>
        </p:txBody>
      </p:sp>
    </p:spTree>
    <p:extLst>
      <p:ext uri="{BB962C8B-B14F-4D97-AF65-F5344CB8AC3E}">
        <p14:creationId xmlns:p14="http://schemas.microsoft.com/office/powerpoint/2010/main" val="12221200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 smtClean="0"/>
              <a:t>Settings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Residential treatment</a:t>
            </a:r>
          </a:p>
          <a:p>
            <a:pPr lvl="1"/>
            <a:r>
              <a:rPr lang="en-US" dirty="0" smtClean="0"/>
              <a:t>Generally onsite 24-hour treatment and care for approximately </a:t>
            </a:r>
            <a:r>
              <a:rPr lang="en-US" dirty="0"/>
              <a:t>1</a:t>
            </a:r>
            <a:r>
              <a:rPr lang="en-US" dirty="0" smtClean="0"/>
              <a:t> month, with medical treatment for 3- to 5-day detox component</a:t>
            </a:r>
          </a:p>
          <a:p>
            <a:pPr lvl="1"/>
            <a:r>
              <a:rPr lang="en-US" dirty="0" smtClean="0"/>
              <a:t>Often addresses co-occurring disorders</a:t>
            </a:r>
          </a:p>
          <a:p>
            <a:r>
              <a:rPr lang="en-US" dirty="0" smtClean="0"/>
              <a:t>Outpatient treatment</a:t>
            </a:r>
          </a:p>
          <a:p>
            <a:pPr lvl="1"/>
            <a:r>
              <a:rPr lang="en-US" dirty="0" smtClean="0"/>
              <a:t>Intensive outpatient programs (IOPs) </a:t>
            </a:r>
          </a:p>
          <a:p>
            <a:pPr lvl="2"/>
            <a:r>
              <a:rPr lang="en-US" dirty="0" smtClean="0"/>
              <a:t>Least intensive option</a:t>
            </a:r>
          </a:p>
          <a:p>
            <a:pPr lvl="1"/>
            <a:r>
              <a:rPr lang="en-US" dirty="0" smtClean="0"/>
              <a:t>Partial hospitalization programs (PHPs)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303387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 smtClean="0"/>
              <a:t>Roles of </a:t>
            </a:r>
            <a:r>
              <a:rPr lang="en-US" dirty="0"/>
              <a:t>P</a:t>
            </a:r>
            <a:r>
              <a:rPr lang="en-US" dirty="0" smtClean="0"/>
              <a:t>rofessional Counselors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 all settings, likely to include</a:t>
            </a:r>
          </a:p>
          <a:p>
            <a:pPr lvl="1"/>
            <a:r>
              <a:rPr lang="en-US" dirty="0" smtClean="0"/>
              <a:t>Group and individual counseling</a:t>
            </a:r>
          </a:p>
          <a:p>
            <a:r>
              <a:rPr lang="en-US" dirty="0" smtClean="0"/>
              <a:t>May include</a:t>
            </a:r>
          </a:p>
          <a:p>
            <a:pPr lvl="1"/>
            <a:r>
              <a:rPr lang="en-US" dirty="0" smtClean="0"/>
              <a:t>Coordination of care</a:t>
            </a:r>
          </a:p>
          <a:p>
            <a:pPr lvl="2"/>
            <a:r>
              <a:rPr lang="en-US" dirty="0" smtClean="0"/>
              <a:t>Working with physicians, families, and other service providers</a:t>
            </a:r>
          </a:p>
          <a:p>
            <a:pPr lvl="2"/>
            <a:r>
              <a:rPr lang="en-US" dirty="0" smtClean="0"/>
              <a:t>Establishing </a:t>
            </a:r>
            <a:r>
              <a:rPr lang="en-US" dirty="0" smtClean="0"/>
              <a:t>aftercare </a:t>
            </a:r>
            <a:r>
              <a:rPr lang="en-US" dirty="0" smtClean="0"/>
              <a:t>plans</a:t>
            </a:r>
          </a:p>
          <a:p>
            <a:pPr lvl="2"/>
            <a:r>
              <a:rPr lang="en-US" dirty="0" smtClean="0"/>
              <a:t>Assisting clients in making transitions to lower levels of care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018564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 smtClean="0"/>
              <a:t>Co-Occurring Disorders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Co-occurring disorders are mental health issues or disorders that operate in conjunction with the client’s addiction.</a:t>
            </a:r>
          </a:p>
          <a:p>
            <a:r>
              <a:rPr lang="en-US" dirty="0" smtClean="0"/>
              <a:t>It is estimated that 39.1% of addicts have a co-occurring disorder (SAMHSA, 2016).</a:t>
            </a:r>
          </a:p>
          <a:p>
            <a:r>
              <a:rPr lang="en-US" dirty="0" smtClean="0"/>
              <a:t>Initial use of substances is often an attempt to self-medicate.</a:t>
            </a:r>
          </a:p>
          <a:p>
            <a:r>
              <a:rPr lang="en-US" dirty="0" smtClean="0"/>
              <a:t>Any disorder can potentially occur.</a:t>
            </a:r>
          </a:p>
          <a:p>
            <a:r>
              <a:rPr lang="en-US" dirty="0" smtClean="0"/>
              <a:t>Diagnosis and treatment of co-occurring disorders is a foundational component of treatment.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333009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US" dirty="0" smtClean="0"/>
              <a:t>Regulatory Processes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Regulatory processes and policies having a direct impact on treatment of addiction</a:t>
            </a:r>
          </a:p>
          <a:p>
            <a:pPr lvl="1"/>
            <a:r>
              <a:rPr lang="en-US" dirty="0" smtClean="0"/>
              <a:t>Affordable Care Act of 2010</a:t>
            </a:r>
          </a:p>
          <a:p>
            <a:pPr lvl="1"/>
            <a:r>
              <a:rPr lang="en-US" dirty="0" smtClean="0"/>
              <a:t>Mental Health Parity and Addiction Equity Act of 2008</a:t>
            </a:r>
          </a:p>
          <a:p>
            <a:r>
              <a:rPr lang="en-US" dirty="0" smtClean="0"/>
              <a:t>Uncertain future and inequitable outcomes of acts underscore the importance of the advocacy work of professional counselors.</a:t>
            </a:r>
          </a:p>
          <a:p>
            <a:pPr lvl="2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535543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en-US" dirty="0" smtClean="0"/>
              <a:t>Relevant Professional Organizations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Substance Abuse and Mental Health Services Administration (SAMHSA) – arm of U.S. Department of Health and Human Services</a:t>
            </a:r>
          </a:p>
          <a:p>
            <a:r>
              <a:rPr lang="en-US" dirty="0" smtClean="0"/>
              <a:t>National Institute on Drug Abuse (NIDA)</a:t>
            </a:r>
          </a:p>
          <a:p>
            <a:r>
              <a:rPr lang="en-US" dirty="0" smtClean="0"/>
              <a:t>American Counseling Association (ACA)</a:t>
            </a:r>
          </a:p>
          <a:p>
            <a:r>
              <a:rPr lang="en-US" dirty="0" smtClean="0"/>
              <a:t>International Association of Addictions and Offender Counselors (IAAOC) – division of ACA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465909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 smtClean="0"/>
              <a:t>Culturally Relevant Practices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It is important to consider differences you will encounter in working with clients of diverse backgrounds.</a:t>
            </a:r>
          </a:p>
          <a:p>
            <a:r>
              <a:rPr lang="en-US" dirty="0" smtClean="0"/>
              <a:t>The client’s cultural background must be integrated into conceptualization and treatment.</a:t>
            </a:r>
          </a:p>
          <a:p>
            <a:r>
              <a:rPr lang="en-US" dirty="0" smtClean="0"/>
              <a:t>Multicultural and Social Justice Counseling Competencies guide our work with clients from all backgrounds (</a:t>
            </a:r>
            <a:r>
              <a:rPr lang="en-US" dirty="0" err="1" smtClean="0"/>
              <a:t>Ratts</a:t>
            </a:r>
            <a:r>
              <a:rPr lang="en-US" dirty="0" smtClean="0"/>
              <a:t>, Singh, Nassar-McMillan, Butler, &amp; McCullough, 2016).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882993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 smtClean="0"/>
              <a:t>Culturally Relevant Practice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Socioeconomic diversity</a:t>
            </a:r>
          </a:p>
          <a:p>
            <a:pPr lvl="1"/>
            <a:r>
              <a:rPr lang="en-US" dirty="0" smtClean="0"/>
              <a:t>Access to treatment dilemma has yet to be solved.</a:t>
            </a:r>
          </a:p>
          <a:p>
            <a:r>
              <a:rPr lang="en-US" dirty="0" smtClean="0"/>
              <a:t>Race and ethnicity</a:t>
            </a:r>
          </a:p>
          <a:p>
            <a:pPr lvl="1"/>
            <a:r>
              <a:rPr lang="en-US" dirty="0" smtClean="0"/>
              <a:t>Differences exist in sources of stress and sources of resiliency for particular groups of clients.</a:t>
            </a:r>
          </a:p>
          <a:p>
            <a:pPr lvl="1"/>
            <a:r>
              <a:rPr lang="en-US" dirty="0" smtClean="0"/>
              <a:t>Racism is an additional and important source of stress for all non-Caucasian clients.</a:t>
            </a:r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87319847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 smtClean="0"/>
              <a:t>Culturally Relevant Practice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African American clients</a:t>
            </a:r>
          </a:p>
          <a:p>
            <a:pPr lvl="1"/>
            <a:r>
              <a:rPr lang="en-US" dirty="0" smtClean="0"/>
              <a:t>Core cultural values should be considered and assessed (</a:t>
            </a:r>
            <a:r>
              <a:rPr lang="en-US" dirty="0" err="1" smtClean="0"/>
              <a:t>Resnicow</a:t>
            </a:r>
            <a:r>
              <a:rPr lang="en-US" dirty="0" smtClean="0"/>
              <a:t>, </a:t>
            </a:r>
            <a:r>
              <a:rPr lang="en-US" dirty="0" err="1" smtClean="0"/>
              <a:t>Soler</a:t>
            </a:r>
            <a:r>
              <a:rPr lang="en-US" dirty="0" smtClean="0"/>
              <a:t>, Braithwaite, Selassie, &amp; Smith, 1999).</a:t>
            </a:r>
          </a:p>
          <a:p>
            <a:pPr lvl="1"/>
            <a:r>
              <a:rPr lang="en-US" dirty="0" smtClean="0"/>
              <a:t>Use of storytelling and a spiritual focus may provide a culturally relevant means of treatment.</a:t>
            </a:r>
          </a:p>
          <a:p>
            <a:r>
              <a:rPr lang="en-US" dirty="0" smtClean="0"/>
              <a:t>Latino/a clients</a:t>
            </a:r>
          </a:p>
          <a:p>
            <a:pPr lvl="1"/>
            <a:r>
              <a:rPr lang="en-US" dirty="0" smtClean="0"/>
              <a:t>There is some evidence of higher rates of physical and social consequences for Latinos (vs. their Caucasian peers; Rojas, </a:t>
            </a:r>
            <a:r>
              <a:rPr lang="en-US" dirty="0" err="1" smtClean="0"/>
              <a:t>Hallford</a:t>
            </a:r>
            <a:r>
              <a:rPr lang="en-US" dirty="0" smtClean="0"/>
              <a:t>, Brand, &amp; </a:t>
            </a:r>
            <a:r>
              <a:rPr lang="en-US" dirty="0" err="1" smtClean="0"/>
              <a:t>Tivis</a:t>
            </a:r>
            <a:r>
              <a:rPr lang="en-US" dirty="0" smtClean="0"/>
              <a:t>, 2012).</a:t>
            </a:r>
          </a:p>
          <a:p>
            <a:pPr lvl="1"/>
            <a:r>
              <a:rPr lang="en-US" dirty="0" smtClean="0"/>
              <a:t>Effective treatment may include attention to core cultural values.</a:t>
            </a:r>
          </a:p>
          <a:p>
            <a:pPr lvl="1"/>
            <a:r>
              <a:rPr lang="en-US" dirty="0" smtClean="0"/>
              <a:t>Storytelling aspect of treatment may affect greatest change (Lalonde, Rabinowitz, </a:t>
            </a:r>
            <a:r>
              <a:rPr lang="en-US" dirty="0" err="1" smtClean="0"/>
              <a:t>Shefsky</a:t>
            </a:r>
            <a:r>
              <a:rPr lang="en-US" dirty="0" smtClean="0"/>
              <a:t>, &amp; </a:t>
            </a:r>
            <a:r>
              <a:rPr lang="en-US" dirty="0" err="1" smtClean="0"/>
              <a:t>Washienko</a:t>
            </a:r>
            <a:r>
              <a:rPr lang="en-US" dirty="0" smtClean="0"/>
              <a:t>, 1997).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365926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 smtClean="0"/>
              <a:t>Culturally Relevant Practice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Asian/Pacific Islander clients</a:t>
            </a:r>
          </a:p>
          <a:p>
            <a:pPr lvl="1"/>
            <a:r>
              <a:rPr lang="en-US" dirty="0" smtClean="0"/>
              <a:t>Lower reported alcohol use prevalence but may be underreported (Cheng, Lee, &amp; Iwamoto, 2012)</a:t>
            </a:r>
          </a:p>
          <a:p>
            <a:pPr lvl="1"/>
            <a:r>
              <a:rPr lang="en-US" dirty="0" smtClean="0"/>
              <a:t>Higher reported rates of depression</a:t>
            </a:r>
          </a:p>
          <a:p>
            <a:pPr lvl="1"/>
            <a:r>
              <a:rPr lang="en-US" dirty="0" smtClean="0"/>
              <a:t>Higher rate of negative consequences for heavy drinkers (Park, Shibusawa, Yoon, &amp; Son, 2010)</a:t>
            </a:r>
          </a:p>
          <a:p>
            <a:pPr lvl="1"/>
            <a:r>
              <a:rPr lang="en-US" dirty="0" smtClean="0"/>
              <a:t>Not as likely to access treatment</a:t>
            </a:r>
          </a:p>
        </p:txBody>
      </p:sp>
    </p:spTree>
    <p:extLst>
      <p:ext uri="{BB962C8B-B14F-4D97-AF65-F5344CB8AC3E}">
        <p14:creationId xmlns:p14="http://schemas.microsoft.com/office/powerpoint/2010/main" val="387445746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 smtClean="0"/>
              <a:t>Culturally Relevant Practice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Clients from Middle Eastern cultures</a:t>
            </a:r>
          </a:p>
          <a:p>
            <a:pPr lvl="1"/>
            <a:r>
              <a:rPr lang="en-US" dirty="0" smtClean="0"/>
              <a:t>The concept of </a:t>
            </a:r>
            <a:r>
              <a:rPr lang="en-US" i="1" dirty="0" err="1" smtClean="0"/>
              <a:t>umma</a:t>
            </a:r>
            <a:r>
              <a:rPr lang="en-US" dirty="0" smtClean="0"/>
              <a:t> (a collective consciousness around a common struggle) in the Islam tradition impacts treatment rates (</a:t>
            </a:r>
            <a:r>
              <a:rPr lang="en-US" dirty="0" err="1" smtClean="0"/>
              <a:t>Dwairy</a:t>
            </a:r>
            <a:r>
              <a:rPr lang="en-US" dirty="0" smtClean="0"/>
              <a:t>, 2006).</a:t>
            </a:r>
          </a:p>
          <a:p>
            <a:pPr lvl="1"/>
            <a:r>
              <a:rPr lang="en-US" dirty="0" smtClean="0"/>
              <a:t>Shame associated with certain behavior may keep Arab and Arab American individuals from seeking treatment.</a:t>
            </a:r>
          </a:p>
          <a:p>
            <a:pPr lvl="1"/>
            <a:r>
              <a:rPr lang="en-US" dirty="0" smtClean="0"/>
              <a:t>A 12-step model might be well suited to the treatment needs of a Muslim Arab client.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73109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 smtClean="0"/>
              <a:t>Introduction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Regardless of setting or specific job, every professional counselor will encounter the issue of addiction.</a:t>
            </a:r>
          </a:p>
          <a:p>
            <a:r>
              <a:rPr lang="en-US" dirty="0" smtClean="0"/>
              <a:t>According to National Council on Alcoholism and Drug Dependence (NCADD), an estimated…</a:t>
            </a:r>
          </a:p>
          <a:p>
            <a:pPr lvl="1"/>
            <a:r>
              <a:rPr lang="en-US" dirty="0" smtClean="0"/>
              <a:t>1 in every 12 adults struggles with alcohol abuse or dependence</a:t>
            </a:r>
          </a:p>
          <a:p>
            <a:pPr lvl="1"/>
            <a:r>
              <a:rPr lang="en-US" dirty="0" smtClean="0"/>
              <a:t>20 million Americans (~8% of the population) used an illegal drug within the past 30 days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1012173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 smtClean="0"/>
              <a:t>Culturally Relevant Practice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Native American clients</a:t>
            </a:r>
          </a:p>
          <a:p>
            <a:pPr lvl="1"/>
            <a:r>
              <a:rPr lang="en-US" dirty="0" smtClean="0"/>
              <a:t>These clients are disproportionately impacted by substance use and abuse (</a:t>
            </a:r>
            <a:r>
              <a:rPr lang="en-US" dirty="0" err="1" smtClean="0"/>
              <a:t>Legha</a:t>
            </a:r>
            <a:r>
              <a:rPr lang="en-US" dirty="0" smtClean="0"/>
              <a:t>, Raleigh-Cohn, </a:t>
            </a:r>
            <a:r>
              <a:rPr lang="en-US" dirty="0" err="1" smtClean="0"/>
              <a:t>Fickenscher</a:t>
            </a:r>
            <a:r>
              <a:rPr lang="en-US" dirty="0" smtClean="0"/>
              <a:t>, &amp; </a:t>
            </a:r>
            <a:r>
              <a:rPr lang="en-US" dirty="0" err="1" smtClean="0"/>
              <a:t>Novins</a:t>
            </a:r>
            <a:r>
              <a:rPr lang="en-US" dirty="0" smtClean="0"/>
              <a:t>, 2014).</a:t>
            </a:r>
          </a:p>
          <a:p>
            <a:pPr lvl="1"/>
            <a:r>
              <a:rPr lang="en-US" dirty="0" smtClean="0"/>
              <a:t>Traditional treatment efforts have not been effective.</a:t>
            </a:r>
          </a:p>
          <a:p>
            <a:pPr lvl="1"/>
            <a:r>
              <a:rPr lang="en-US" dirty="0" smtClean="0"/>
              <a:t>Tribe-centric treatment has been suggested.</a:t>
            </a:r>
          </a:p>
          <a:p>
            <a:pPr lvl="1"/>
            <a:r>
              <a:rPr lang="en-US" dirty="0" smtClean="0"/>
              <a:t>Barriers to treatment include funding and access (</a:t>
            </a:r>
            <a:r>
              <a:rPr lang="en-US" dirty="0" err="1" smtClean="0"/>
              <a:t>Eitle</a:t>
            </a:r>
            <a:r>
              <a:rPr lang="en-US" dirty="0" smtClean="0"/>
              <a:t> &amp; </a:t>
            </a:r>
            <a:r>
              <a:rPr lang="en-US" dirty="0" err="1" smtClean="0"/>
              <a:t>Eitle</a:t>
            </a:r>
            <a:r>
              <a:rPr lang="en-US" dirty="0" smtClean="0"/>
              <a:t>, 2014).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0798428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 smtClean="0"/>
              <a:t>Culturally Relevant Practice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Sexual orientation</a:t>
            </a:r>
          </a:p>
          <a:p>
            <a:pPr lvl="1"/>
            <a:r>
              <a:rPr lang="en-US" dirty="0" smtClean="0"/>
              <a:t>Lesbian, gay, transgender, and queer adolescents have been shown to have higher rates of substance use (Cochran &amp; </a:t>
            </a:r>
            <a:r>
              <a:rPr lang="en-US" dirty="0" err="1" smtClean="0"/>
              <a:t>Cauce</a:t>
            </a:r>
            <a:r>
              <a:rPr lang="en-US" dirty="0" smtClean="0"/>
              <a:t>, 2006).</a:t>
            </a:r>
          </a:p>
          <a:p>
            <a:pPr lvl="1"/>
            <a:r>
              <a:rPr lang="en-US" dirty="0" smtClean="0"/>
              <a:t>Multiple factors may be contributing to higher rates of use.</a:t>
            </a:r>
          </a:p>
        </p:txBody>
      </p:sp>
    </p:spTree>
    <p:extLst>
      <p:ext uri="{BB962C8B-B14F-4D97-AF65-F5344CB8AC3E}">
        <p14:creationId xmlns:p14="http://schemas.microsoft.com/office/powerpoint/2010/main" val="1303910985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en-US" dirty="0" smtClean="0"/>
              <a:t>Assessing Addiction and Addictive Disorders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Effective screening has the potential to forestall serious issues </a:t>
            </a:r>
          </a:p>
          <a:p>
            <a:r>
              <a:rPr lang="en-US" dirty="0" smtClean="0"/>
              <a:t>According to the </a:t>
            </a:r>
            <a:r>
              <a:rPr lang="en-US" i="1" dirty="0" smtClean="0"/>
              <a:t>DSM-5</a:t>
            </a:r>
            <a:r>
              <a:rPr lang="en-US" dirty="0" smtClean="0"/>
              <a:t>, substance use disorders are described as patterns of symptoms resulting from use of a substance that the individual continues to take despite experiencing negative consequences resulting directly from the substance use</a:t>
            </a:r>
          </a:p>
          <a:p>
            <a:pPr lvl="1"/>
            <a:r>
              <a:rPr lang="en-US" dirty="0" smtClean="0"/>
              <a:t>Clinicians can specify severity and treatment status</a:t>
            </a:r>
          </a:p>
          <a:p>
            <a:pPr lvl="1"/>
            <a:r>
              <a:rPr lang="en-US" dirty="0" smtClean="0"/>
              <a:t>Only process addiction detailed in the </a:t>
            </a:r>
            <a:r>
              <a:rPr lang="en-US" i="1" dirty="0" smtClean="0"/>
              <a:t>DSM-5</a:t>
            </a:r>
            <a:r>
              <a:rPr lang="en-US" dirty="0" smtClean="0"/>
              <a:t>: gambling addiction</a:t>
            </a:r>
          </a:p>
        </p:txBody>
      </p:sp>
    </p:spTree>
    <p:extLst>
      <p:ext uri="{BB962C8B-B14F-4D97-AF65-F5344CB8AC3E}">
        <p14:creationId xmlns:p14="http://schemas.microsoft.com/office/powerpoint/2010/main" val="2022666927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en-US" dirty="0" smtClean="0"/>
              <a:t>Treating Addiction and Addictive Disorders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Cognitive </a:t>
            </a:r>
            <a:r>
              <a:rPr lang="en-US" smtClean="0"/>
              <a:t>behavior </a:t>
            </a:r>
            <a:r>
              <a:rPr lang="en-US" dirty="0"/>
              <a:t>t</a:t>
            </a:r>
            <a:r>
              <a:rPr lang="en-US" dirty="0" smtClean="0"/>
              <a:t>herapy (CBT)</a:t>
            </a:r>
          </a:p>
          <a:p>
            <a:r>
              <a:rPr lang="en-US" dirty="0" smtClean="0"/>
              <a:t>Group counseling</a:t>
            </a:r>
          </a:p>
          <a:p>
            <a:r>
              <a:rPr lang="en-US" dirty="0" smtClean="0"/>
              <a:t>Motivational interviewing (MI)</a:t>
            </a:r>
          </a:p>
          <a:p>
            <a:pPr lvl="1"/>
            <a:r>
              <a:rPr lang="en-US" dirty="0" smtClean="0"/>
              <a:t>Stages of change </a:t>
            </a:r>
            <a:r>
              <a:rPr lang="en-US" dirty="0"/>
              <a:t>m</a:t>
            </a:r>
            <a:r>
              <a:rPr lang="en-US" dirty="0" smtClean="0"/>
              <a:t>odel (Prochaska, </a:t>
            </a:r>
            <a:r>
              <a:rPr lang="en-US" dirty="0" err="1" smtClean="0"/>
              <a:t>DiClemente</a:t>
            </a:r>
            <a:r>
              <a:rPr lang="en-US" dirty="0" smtClean="0"/>
              <a:t>, &amp; Norcross, 2003)</a:t>
            </a:r>
            <a:endParaRPr lang="en-US" dirty="0"/>
          </a:p>
          <a:p>
            <a:r>
              <a:rPr lang="en-US" dirty="0" smtClean="0"/>
              <a:t>12-step programs of recovery</a:t>
            </a:r>
          </a:p>
          <a:p>
            <a:pPr lvl="1"/>
            <a:r>
              <a:rPr lang="en-US" dirty="0" smtClean="0"/>
              <a:t>Alcoholics Anonymous (AA)</a:t>
            </a:r>
          </a:p>
        </p:txBody>
      </p:sp>
    </p:spTree>
    <p:extLst>
      <p:ext uri="{BB962C8B-B14F-4D97-AF65-F5344CB8AC3E}">
        <p14:creationId xmlns:p14="http://schemas.microsoft.com/office/powerpoint/2010/main" val="21303904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 smtClean="0"/>
              <a:t>Introduction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Process addictions</a:t>
            </a:r>
          </a:p>
          <a:p>
            <a:pPr lvl="1"/>
            <a:r>
              <a:rPr lang="en-US" dirty="0" smtClean="0"/>
              <a:t>Data concerning prevalence not as well established (Wilson &amp; Johnson, 2013)</a:t>
            </a:r>
          </a:p>
          <a:p>
            <a:pPr lvl="1"/>
            <a:r>
              <a:rPr lang="en-US" dirty="0" smtClean="0"/>
              <a:t>Increasingly being studied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11796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en-US" dirty="0" smtClean="0"/>
              <a:t>Explanatory models of addiction and addictive behavior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Unidimensional</a:t>
            </a:r>
          </a:p>
          <a:p>
            <a:pPr lvl="1"/>
            <a:r>
              <a:rPr lang="en-US" dirty="0" smtClean="0"/>
              <a:t>Moral models</a:t>
            </a:r>
          </a:p>
          <a:p>
            <a:pPr lvl="2"/>
            <a:r>
              <a:rPr lang="en-US" dirty="0" smtClean="0"/>
              <a:t>Seek to explain addictive behavior as a moral failing</a:t>
            </a:r>
          </a:p>
          <a:p>
            <a:pPr lvl="2"/>
            <a:r>
              <a:rPr lang="en-US" dirty="0" smtClean="0"/>
              <a:t>Dry and wet moral models</a:t>
            </a:r>
          </a:p>
          <a:p>
            <a:pPr lvl="2"/>
            <a:r>
              <a:rPr lang="en-US" dirty="0" smtClean="0"/>
              <a:t>Not subscribed to by most current-day practitioners</a:t>
            </a:r>
          </a:p>
          <a:p>
            <a:pPr lvl="1"/>
            <a:r>
              <a:rPr lang="en-US" dirty="0" smtClean="0"/>
              <a:t>Medical model</a:t>
            </a:r>
          </a:p>
          <a:p>
            <a:pPr lvl="2"/>
            <a:r>
              <a:rPr lang="en-US" dirty="0" smtClean="0"/>
              <a:t>Explains addiction as a fatal, progressive disease</a:t>
            </a:r>
          </a:p>
          <a:p>
            <a:pPr lvl="2"/>
            <a:r>
              <a:rPr lang="en-US" dirty="0" smtClean="0"/>
              <a:t>Describes addiction as a disease; the addict possesses a body chemistry or predisposition that promotes addiction</a:t>
            </a:r>
          </a:p>
          <a:p>
            <a:pPr lvl="2"/>
            <a:r>
              <a:rPr lang="en-US" dirty="0" smtClean="0"/>
              <a:t>Widely endorsed</a:t>
            </a:r>
          </a:p>
          <a:p>
            <a:pPr lvl="2"/>
            <a:r>
              <a:rPr lang="en-US" dirty="0" smtClean="0"/>
              <a:t>Conceptualizations address the brain reward system and neurobiological processes</a:t>
            </a:r>
          </a:p>
        </p:txBody>
      </p:sp>
    </p:spTree>
    <p:extLst>
      <p:ext uri="{BB962C8B-B14F-4D97-AF65-F5344CB8AC3E}">
        <p14:creationId xmlns:p14="http://schemas.microsoft.com/office/powerpoint/2010/main" val="10464179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en-US" dirty="0" smtClean="0"/>
              <a:t>Explanatory models of addiction and addictive behavior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Unidimensional</a:t>
            </a:r>
          </a:p>
          <a:p>
            <a:pPr lvl="1"/>
            <a:r>
              <a:rPr lang="en-US" dirty="0" smtClean="0"/>
              <a:t>Psychodynamic model</a:t>
            </a:r>
          </a:p>
          <a:p>
            <a:pPr lvl="2"/>
            <a:r>
              <a:rPr lang="en-US" dirty="0" smtClean="0"/>
              <a:t>Addiction is viewed as </a:t>
            </a:r>
            <a:r>
              <a:rPr lang="en-US" dirty="0" smtClean="0"/>
              <a:t>a symptom </a:t>
            </a:r>
            <a:r>
              <a:rPr lang="en-US" dirty="0" smtClean="0"/>
              <a:t>of underlying neurosis</a:t>
            </a:r>
          </a:p>
          <a:p>
            <a:pPr lvl="2"/>
            <a:r>
              <a:rPr lang="en-US" dirty="0" smtClean="0"/>
              <a:t>Presumes addictive behavior has roots in early experiences and relationships and behavior is a means of expressing unconscious, unresolved conflict (Brooks &amp; McHenry, 2015)</a:t>
            </a:r>
          </a:p>
          <a:p>
            <a:pPr lvl="2"/>
            <a:r>
              <a:rPr lang="en-US" dirty="0" smtClean="0"/>
              <a:t>A purely psychodynamic model is not widely used, but environmental factors that occurred in childhood are often integrated into </a:t>
            </a:r>
            <a:r>
              <a:rPr lang="en-US" dirty="0" smtClean="0"/>
              <a:t>the overall </a:t>
            </a:r>
            <a:r>
              <a:rPr lang="en-US" dirty="0" smtClean="0"/>
              <a:t>treatment plan</a:t>
            </a:r>
          </a:p>
        </p:txBody>
      </p:sp>
    </p:spTree>
    <p:extLst>
      <p:ext uri="{BB962C8B-B14F-4D97-AF65-F5344CB8AC3E}">
        <p14:creationId xmlns:p14="http://schemas.microsoft.com/office/powerpoint/2010/main" val="8799149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en-US" dirty="0" smtClean="0"/>
              <a:t>Explanatory models of addiction and addictive behavior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Multidimensional</a:t>
            </a:r>
          </a:p>
          <a:p>
            <a:pPr lvl="1"/>
            <a:r>
              <a:rPr lang="en-US" dirty="0" smtClean="0"/>
              <a:t>Biopsychosocial model</a:t>
            </a:r>
          </a:p>
          <a:p>
            <a:pPr lvl="2"/>
            <a:r>
              <a:rPr lang="en-US" dirty="0" smtClean="0"/>
              <a:t>Includes components of medical and psychodynamic models</a:t>
            </a:r>
          </a:p>
          <a:p>
            <a:pPr lvl="2"/>
            <a:r>
              <a:rPr lang="en-US" dirty="0" smtClean="0"/>
              <a:t>Provides a comprehensive framework for exploring interactions and intricacies of addictive disorder</a:t>
            </a:r>
          </a:p>
          <a:p>
            <a:pPr lvl="2"/>
            <a:r>
              <a:rPr lang="en-US" dirty="0" smtClean="0"/>
              <a:t>First introduced by George Engel (1977)</a:t>
            </a:r>
          </a:p>
          <a:p>
            <a:pPr lvl="2"/>
            <a:r>
              <a:rPr lang="en-US" dirty="0" smtClean="0"/>
              <a:t>Accounts for biological </a:t>
            </a:r>
            <a:r>
              <a:rPr lang="en-US" dirty="0" smtClean="0"/>
              <a:t>components </a:t>
            </a:r>
            <a:r>
              <a:rPr lang="en-US" dirty="0" smtClean="0"/>
              <a:t>as well as psychological and social aspects of addiction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873727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en-US" dirty="0" smtClean="0"/>
              <a:t>History and Development of Addictions Counseling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Evidence suggests that mind-altering substances have been used by humans since the beginning of time, however national awareness of drug use as a problem emerged slowly.</a:t>
            </a:r>
          </a:p>
          <a:p>
            <a:r>
              <a:rPr lang="en-US" dirty="0" smtClean="0"/>
              <a:t>First drug identified in the United States as potentially harmful: opium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460690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 smtClean="0"/>
              <a:t>History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1875 – City of San Francisco banned opium dens</a:t>
            </a:r>
          </a:p>
          <a:p>
            <a:r>
              <a:rPr lang="en-US" dirty="0" smtClean="0"/>
              <a:t>1906 – legislation passed requiring accurate labeling of patent medicines containing opium</a:t>
            </a:r>
          </a:p>
          <a:p>
            <a:r>
              <a:rPr lang="en-US" dirty="0" smtClean="0"/>
              <a:t>1914 – Harrison Narcotic Act passed</a:t>
            </a:r>
          </a:p>
          <a:p>
            <a:r>
              <a:rPr lang="en-US" dirty="0" smtClean="0"/>
              <a:t>1919 – 18th </a:t>
            </a:r>
            <a:r>
              <a:rPr lang="en-US" dirty="0"/>
              <a:t>A</a:t>
            </a:r>
            <a:r>
              <a:rPr lang="en-US" dirty="0" smtClean="0"/>
              <a:t>mendment to the U.S. Constitution passed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99856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FFB4194095D094182A9D45C8F6FD335" ma:contentTypeVersion="13" ma:contentTypeDescription="Create a new document." ma:contentTypeScope="" ma:versionID="55dd7c33a9dfea6d3c6f5e9966e843a1">
  <xsd:schema xmlns:xsd="http://www.w3.org/2001/XMLSchema" xmlns:xs="http://www.w3.org/2001/XMLSchema" xmlns:p="http://schemas.microsoft.com/office/2006/metadata/properties" xmlns:ns2="7e8250a3-01b4-4312-bac4-8787c1c5721d" xmlns:ns3="3a003366-41c5-432c-a99d-441708970bc7" targetNamespace="http://schemas.microsoft.com/office/2006/metadata/properties" ma:root="true" ma:fieldsID="37ee11d0c16b5e0396ccbefb02308385" ns2:_="" ns3:_="">
    <xsd:import namespace="7e8250a3-01b4-4312-bac4-8787c1c5721d"/>
    <xsd:import namespace="3a003366-41c5-432c-a99d-441708970bc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3:SharedWithUsers" minOccurs="0"/>
                <xsd:element ref="ns3:SharedWithDetails" minOccurs="0"/>
                <xsd:element ref="ns2:_Flow_SignoffStatu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e8250a3-01b4-4312-bac4-8787c1c5721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_Flow_SignoffStatus" ma:index="20" nillable="true" ma:displayName="Sign-off status" ma:internalName="Sign_x002d_off_x0020_status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a003366-41c5-432c-a99d-441708970bc7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Flow_SignoffStatus xmlns="7e8250a3-01b4-4312-bac4-8787c1c5721d" xsi:nil="true"/>
  </documentManagement>
</p:properties>
</file>

<file path=customXml/itemProps1.xml><?xml version="1.0" encoding="utf-8"?>
<ds:datastoreItem xmlns:ds="http://schemas.openxmlformats.org/officeDocument/2006/customXml" ds:itemID="{D9C6A66E-0FD0-491F-8252-0BFF67688DBB}"/>
</file>

<file path=customXml/itemProps2.xml><?xml version="1.0" encoding="utf-8"?>
<ds:datastoreItem xmlns:ds="http://schemas.openxmlformats.org/officeDocument/2006/customXml" ds:itemID="{72F7F786-F14D-4079-8D7A-3B564421C14A}"/>
</file>

<file path=customXml/itemProps3.xml><?xml version="1.0" encoding="utf-8"?>
<ds:datastoreItem xmlns:ds="http://schemas.openxmlformats.org/officeDocument/2006/customXml" ds:itemID="{D9D989FF-DBCD-4A38-8056-A2C476BE5125}"/>
</file>

<file path=docProps/app.xml><?xml version="1.0" encoding="utf-8"?>
<Properties xmlns="http://schemas.openxmlformats.org/officeDocument/2006/extended-properties" xmlns:vt="http://schemas.openxmlformats.org/officeDocument/2006/docPropsVTypes">
  <TotalTime>309</TotalTime>
  <Words>1831</Words>
  <Application>Microsoft Office PowerPoint</Application>
  <PresentationFormat>On-screen Show (4:3)</PresentationFormat>
  <Paragraphs>203</Paragraphs>
  <Slides>33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33</vt:i4>
      </vt:variant>
    </vt:vector>
  </HeadingPairs>
  <TitlesOfParts>
    <vt:vector size="36" baseType="lpstr">
      <vt:lpstr>Arial</vt:lpstr>
      <vt:lpstr>Calibri</vt:lpstr>
      <vt:lpstr>Office Theme</vt:lpstr>
      <vt:lpstr> Addictions Counseling</vt:lpstr>
      <vt:lpstr>Learning Objectives</vt:lpstr>
      <vt:lpstr>Introduction</vt:lpstr>
      <vt:lpstr>Introduction</vt:lpstr>
      <vt:lpstr>Explanatory models of addiction and addictive behavior</vt:lpstr>
      <vt:lpstr>Explanatory models of addiction and addictive behavior</vt:lpstr>
      <vt:lpstr>Explanatory models of addiction and addictive behavior</vt:lpstr>
      <vt:lpstr>History and Development of Addictions Counseling</vt:lpstr>
      <vt:lpstr>History </vt:lpstr>
      <vt:lpstr>History</vt:lpstr>
      <vt:lpstr>History</vt:lpstr>
      <vt:lpstr>History</vt:lpstr>
      <vt:lpstr>History</vt:lpstr>
      <vt:lpstr>History</vt:lpstr>
      <vt:lpstr>Impact of Addiction on Significant Others</vt:lpstr>
      <vt:lpstr>Psychological Consequences of Living With an Addict</vt:lpstr>
      <vt:lpstr>Relational Consequences of Living With an Addict</vt:lpstr>
      <vt:lpstr>Behavioral Consequences of Living With an Addict</vt:lpstr>
      <vt:lpstr>Settings and Role</vt:lpstr>
      <vt:lpstr>Settings</vt:lpstr>
      <vt:lpstr>Roles of Professional Counselors</vt:lpstr>
      <vt:lpstr>Co-Occurring Disorders</vt:lpstr>
      <vt:lpstr>Regulatory Processes</vt:lpstr>
      <vt:lpstr>Relevant Professional Organizations</vt:lpstr>
      <vt:lpstr>Culturally Relevant Practices</vt:lpstr>
      <vt:lpstr>Culturally Relevant Practice</vt:lpstr>
      <vt:lpstr>Culturally Relevant Practice</vt:lpstr>
      <vt:lpstr>Culturally Relevant Practice</vt:lpstr>
      <vt:lpstr>Culturally Relevant Practice</vt:lpstr>
      <vt:lpstr>Culturally Relevant Practice</vt:lpstr>
      <vt:lpstr>Culturally Relevant Practice</vt:lpstr>
      <vt:lpstr>Assessing Addiction and Addictive Disorders</vt:lpstr>
      <vt:lpstr>Treating Addiction and Addictive Disorders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5 Addictions Counseling</dc:title>
  <dc:creator>Lynn</dc:creator>
  <cp:lastModifiedBy>Gene Bailey</cp:lastModifiedBy>
  <cp:revision>37</cp:revision>
  <dcterms:created xsi:type="dcterms:W3CDTF">2017-08-25T20:53:06Z</dcterms:created>
  <dcterms:modified xsi:type="dcterms:W3CDTF">2017-12-20T17:22:43Z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0x010100CFFB4194095D094182A9D45C8F6FD335</vt:lpwstr>
  </property>
  <property fmtid="{D5CDD505-2E9C-101B-9397-08002B2CF9AE}" pid="3" name="Order">
    <vt:r8>52954900</vt:r8>
  </property>
</Properties>
</file>