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64" r:id="rId2"/>
    <p:sldId id="303" r:id="rId3"/>
    <p:sldId id="269" r:id="rId4"/>
    <p:sldId id="270" r:id="rId5"/>
    <p:sldId id="271" r:id="rId6"/>
    <p:sldId id="304" r:id="rId7"/>
    <p:sldId id="305" r:id="rId8"/>
    <p:sldId id="306" r:id="rId9"/>
    <p:sldId id="307" r:id="rId10"/>
    <p:sldId id="308" r:id="rId11"/>
    <p:sldId id="265" r:id="rId12"/>
    <p:sldId id="272" r:id="rId13"/>
    <p:sldId id="301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3" r:id="rId22"/>
    <p:sldId id="309" r:id="rId23"/>
    <p:sldId id="284" r:id="rId24"/>
    <p:sldId id="286" r:id="rId25"/>
    <p:sldId id="287" r:id="rId26"/>
    <p:sldId id="310" r:id="rId27"/>
    <p:sldId id="311" r:id="rId28"/>
    <p:sldId id="282" r:id="rId29"/>
    <p:sldId id="312" r:id="rId30"/>
    <p:sldId id="313" r:id="rId31"/>
    <p:sldId id="317" r:id="rId32"/>
    <p:sldId id="314" r:id="rId33"/>
    <p:sldId id="315" r:id="rId34"/>
    <p:sldId id="266" r:id="rId35"/>
    <p:sldId id="288" r:id="rId36"/>
    <p:sldId id="289" r:id="rId37"/>
    <p:sldId id="290" r:id="rId38"/>
    <p:sldId id="291" r:id="rId39"/>
    <p:sldId id="292" r:id="rId40"/>
    <p:sldId id="316" r:id="rId41"/>
    <p:sldId id="293" r:id="rId42"/>
    <p:sldId id="267" r:id="rId43"/>
    <p:sldId id="294" r:id="rId44"/>
    <p:sldId id="295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Ciha" initials="BC" lastIdx="2" clrIdx="0">
    <p:extLst>
      <p:ext uri="{19B8F6BF-5375-455C-9EA6-DF929625EA0E}">
        <p15:presenceInfo xmlns:p15="http://schemas.microsoft.com/office/powerpoint/2012/main" userId="Beth C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70" d="100"/>
          <a:sy n="70" d="100"/>
        </p:scale>
        <p:origin x="67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096-D7FB-483C-A9FC-1AEEB1E22532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B0A9-0096-41BE-8E0D-7EC02E13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4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61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62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2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27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7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24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75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10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8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5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5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42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03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5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DA6D-1C1D-48AB-A778-2E649635232F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57200"/>
            <a:ext cx="5181600" cy="2971800"/>
          </a:xfrm>
        </p:spPr>
        <p:txBody>
          <a:bodyPr>
            <a:noAutofit/>
          </a:bodyPr>
          <a:lstStyle/>
          <a:p>
            <a:r>
              <a:rPr lang="en-US" sz="3600" b="1" dirty="0"/>
              <a:t>Chapter </a:t>
            </a:r>
            <a:r>
              <a:rPr lang="en-US" sz="3600" b="1" dirty="0" smtClean="0"/>
              <a:t>9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The Secret and All-Consuming Obsessions: Eating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79274"/>
            <a:ext cx="5519358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Tiffany C. </a:t>
            </a:r>
            <a:r>
              <a:rPr lang="en-US" dirty="0" smtClean="0">
                <a:solidFill>
                  <a:schemeClr val="tx1"/>
                </a:solidFill>
              </a:rPr>
              <a:t>Rush-Wilson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Meredith J. Drew</a:t>
            </a:r>
          </a:p>
          <a:p>
            <a:r>
              <a:rPr lang="en-US" dirty="0">
                <a:solidFill>
                  <a:schemeClr val="tx1"/>
                </a:solidFill>
              </a:rPr>
              <a:t>Ann M. Ordway</a:t>
            </a:r>
          </a:p>
        </p:txBody>
      </p:sp>
      <p:pic>
        <p:nvPicPr>
          <p:cNvPr id="9" name="Picture 8" descr="C:\Users\mhaley\AppData\Local\Microsoft\Windows\Temporary Internet Files\Content.Outlook\ZOU6SXFO\CapuzziYouthatRisk7ePowerpoint Crop 2 with type.jpg">
            <a:extLst>
              <a:ext uri="{FF2B5EF4-FFF2-40B4-BE49-F238E27FC236}">
                <a16:creationId xmlns:a16="http://schemas.microsoft.com/office/drawing/2014/main" xmlns="" id="{54894A44-3FC1-4C1C-8718-5DDC158241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76354"/>
            <a:ext cx="318135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491762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Findings from current research increasingly support the view that susceptibility to eating disorders may not </a:t>
            </a:r>
            <a:r>
              <a:rPr lang="en-US" sz="2400" dirty="0" smtClean="0">
                <a:solidFill>
                  <a:schemeClr val="tx1"/>
                </a:solidFill>
              </a:rPr>
              <a:t>be </a:t>
            </a:r>
            <a:r>
              <a:rPr lang="en-US" sz="2400" dirty="0">
                <a:solidFill>
                  <a:schemeClr val="tx1"/>
                </a:solidFill>
              </a:rPr>
              <a:t>related only to demographics but </a:t>
            </a:r>
            <a:r>
              <a:rPr lang="en-US" sz="2400" dirty="0" smtClean="0">
                <a:solidFill>
                  <a:schemeClr val="tx1"/>
                </a:solidFill>
              </a:rPr>
              <a:t>may be more </a:t>
            </a:r>
            <a:r>
              <a:rPr lang="en-US" sz="2400" dirty="0">
                <a:solidFill>
                  <a:schemeClr val="tx1"/>
                </a:solidFill>
              </a:rPr>
              <a:t>strongly </a:t>
            </a:r>
            <a:r>
              <a:rPr lang="en-US" sz="2400" dirty="0" smtClean="0">
                <a:solidFill>
                  <a:schemeClr val="tx1"/>
                </a:solidFill>
              </a:rPr>
              <a:t>related to </a:t>
            </a:r>
            <a:r>
              <a:rPr lang="en-US" sz="2400" dirty="0">
                <a:solidFill>
                  <a:schemeClr val="tx1"/>
                </a:solidFill>
              </a:rPr>
              <a:t>a person’s experiences and coping skills.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is common for people who have eating disorders to have a history that includes exposure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perceptions </a:t>
            </a:r>
            <a:r>
              <a:rPr lang="en-US" sz="2400" dirty="0">
                <a:solidFill>
                  <a:schemeClr val="tx1"/>
                </a:solidFill>
              </a:rPr>
              <a:t>of endured trauma.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27189E95-C889-4109-A6DA-1EDD918BE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58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491762"/>
            <a:ext cx="6934200" cy="3886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Gender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Until recently, eating disorders were thought to be a female disorder.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Although female </a:t>
            </a:r>
            <a:r>
              <a:rPr lang="en-US" sz="2400" dirty="0">
                <a:solidFill>
                  <a:schemeClr val="tx1"/>
                </a:solidFill>
              </a:rPr>
              <a:t>gender does still remain a risk factor for developing an eating disorder, eating disorders and body image struggles affect both genders. </a:t>
            </a:r>
          </a:p>
          <a:p>
            <a:pPr algn="l"/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general, mainstream television viewing has been found to be related to poorer body image.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A9CD441-B6D6-4535-A060-773B1CC4FF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20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491762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Gender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 overfocus </a:t>
            </a:r>
            <a:r>
              <a:rPr lang="en-US" sz="2400" dirty="0">
                <a:solidFill>
                  <a:schemeClr val="tx1"/>
                </a:solidFill>
              </a:rPr>
              <a:t>on weight and body type has a direct impact on youth and disordered eating. It is estimated that </a:t>
            </a:r>
            <a:r>
              <a:rPr lang="en-US" sz="2400" dirty="0" smtClean="0">
                <a:solidFill>
                  <a:schemeClr val="tx1"/>
                </a:solidFill>
              </a:rPr>
              <a:t>more than half </a:t>
            </a:r>
            <a:r>
              <a:rPr lang="en-US" sz="2400" dirty="0">
                <a:solidFill>
                  <a:schemeClr val="tx1"/>
                </a:solidFill>
              </a:rPr>
              <a:t>of teenage girls and one third of teenage boys use unhealthy methods to control their weight.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Although </a:t>
            </a:r>
            <a:r>
              <a:rPr lang="en-US" sz="2400" dirty="0">
                <a:solidFill>
                  <a:schemeClr val="tx1"/>
                </a:solidFill>
              </a:rPr>
              <a:t>both adolescent girls and boys may be susceptible, disordered eating may manifest differently by gender.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2CAA8068-261C-4347-9DB5-442449F066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36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191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Gender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was previously accepted that sexual orientation was a strong predictor </a:t>
            </a:r>
            <a:r>
              <a:rPr lang="en-US" sz="2400" dirty="0" smtClean="0">
                <a:solidFill>
                  <a:schemeClr val="tx1"/>
                </a:solidFill>
              </a:rPr>
              <a:t>of disorders </a:t>
            </a:r>
            <a:r>
              <a:rPr lang="en-US" sz="2400" dirty="0">
                <a:solidFill>
                  <a:schemeClr val="tx1"/>
                </a:solidFill>
              </a:rPr>
              <a:t>in men. It is now known that men of various sexual orientations are affected by eating disorders.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Men and boys present with approximately 5% to 10% of </a:t>
            </a:r>
            <a:r>
              <a:rPr lang="en-US" sz="2400" dirty="0" smtClean="0">
                <a:solidFill>
                  <a:schemeClr val="tx1"/>
                </a:solidFill>
              </a:rPr>
              <a:t>the cases </a:t>
            </a:r>
            <a:r>
              <a:rPr lang="en-US" sz="2400" dirty="0">
                <a:solidFill>
                  <a:schemeClr val="tx1"/>
                </a:solidFill>
              </a:rPr>
              <a:t>of AN and </a:t>
            </a:r>
            <a:r>
              <a:rPr lang="en-US" sz="2400" dirty="0" smtClean="0">
                <a:solidFill>
                  <a:schemeClr val="tx1"/>
                </a:solidFill>
              </a:rPr>
              <a:t>BN, </a:t>
            </a:r>
            <a:r>
              <a:rPr lang="en-US" sz="2400" dirty="0">
                <a:solidFill>
                  <a:schemeClr val="tx1"/>
                </a:solidFill>
              </a:rPr>
              <a:t>whereas women and girls present with the larger majority of the total presenting cases.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64684BA7-BA69-4F8D-8A21-8B06BC015E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71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191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Age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Research findings indicate that </a:t>
            </a:r>
            <a:r>
              <a:rPr lang="en-US" sz="2400" dirty="0" smtClean="0">
                <a:solidFill>
                  <a:schemeClr val="tx1"/>
                </a:solidFill>
              </a:rPr>
              <a:t>disordered eating behavior </a:t>
            </a:r>
            <a:r>
              <a:rPr lang="en-US" sz="2400" dirty="0">
                <a:solidFill>
                  <a:schemeClr val="tx1"/>
                </a:solidFill>
              </a:rPr>
              <a:t>is strongly associated with coping with emotional trauma </a:t>
            </a:r>
            <a:r>
              <a:rPr lang="en-US" sz="2400" dirty="0" smtClean="0">
                <a:solidFill>
                  <a:schemeClr val="tx1"/>
                </a:solidFill>
              </a:rPr>
              <a:t>that can </a:t>
            </a:r>
            <a:r>
              <a:rPr lang="en-US" sz="2400" dirty="0">
                <a:solidFill>
                  <a:schemeClr val="tx1"/>
                </a:solidFill>
              </a:rPr>
              <a:t>occur throughout the </a:t>
            </a:r>
            <a:r>
              <a:rPr lang="en-US" sz="2400" dirty="0" smtClean="0">
                <a:solidFill>
                  <a:schemeClr val="tx1"/>
                </a:solidFill>
              </a:rPr>
              <a:t>life span</a:t>
            </a:r>
            <a:r>
              <a:rPr lang="en-US" sz="2400" dirty="0">
                <a:solidFill>
                  <a:schemeClr val="tx1"/>
                </a:solidFill>
              </a:rPr>
              <a:t>. Therefore, no age </a:t>
            </a:r>
            <a:r>
              <a:rPr lang="en-US" sz="2400" dirty="0" smtClean="0">
                <a:solidFill>
                  <a:schemeClr val="tx1"/>
                </a:solidFill>
              </a:rPr>
              <a:t>group, </a:t>
            </a:r>
            <a:r>
              <a:rPr lang="en-US" sz="2400" dirty="0">
                <a:solidFill>
                  <a:schemeClr val="tx1"/>
                </a:solidFill>
              </a:rPr>
              <a:t>from young children to older </a:t>
            </a:r>
            <a:r>
              <a:rPr lang="en-US" sz="2400" dirty="0" smtClean="0">
                <a:solidFill>
                  <a:schemeClr val="tx1"/>
                </a:solidFill>
              </a:rPr>
              <a:t>adults, is immune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A9E79A2-3A84-4739-A75E-816A94F1B1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52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191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Race and Ethnicity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Anorexia and bulimia have historically been associated with upper-middle-class White female </a:t>
            </a:r>
            <a:r>
              <a:rPr lang="en-US" sz="2400" dirty="0" smtClean="0">
                <a:solidFill>
                  <a:schemeClr val="tx1"/>
                </a:solidFill>
              </a:rPr>
              <a:t>populations. However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their </a:t>
            </a:r>
            <a:r>
              <a:rPr lang="en-US" sz="2400" dirty="0">
                <a:solidFill>
                  <a:schemeClr val="tx1"/>
                </a:solidFill>
              </a:rPr>
              <a:t>risk and prevalence </a:t>
            </a:r>
            <a:r>
              <a:rPr lang="en-US" sz="2400" dirty="0" smtClean="0">
                <a:solidFill>
                  <a:schemeClr val="tx1"/>
                </a:solidFill>
              </a:rPr>
              <a:t>are </a:t>
            </a:r>
            <a:r>
              <a:rPr lang="en-US" sz="2400" dirty="0">
                <a:solidFill>
                  <a:schemeClr val="tx1"/>
                </a:solidFill>
              </a:rPr>
              <a:t>increasing </a:t>
            </a:r>
            <a:r>
              <a:rPr lang="en-US" sz="2400" dirty="0" smtClean="0">
                <a:solidFill>
                  <a:schemeClr val="tx1"/>
                </a:solidFill>
              </a:rPr>
              <a:t>among minority </a:t>
            </a:r>
            <a:r>
              <a:rPr lang="en-US" sz="2400" dirty="0">
                <a:solidFill>
                  <a:schemeClr val="tx1"/>
                </a:solidFill>
              </a:rPr>
              <a:t>groups.</a:t>
            </a:r>
          </a:p>
          <a:p>
            <a:pPr algn="l"/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Culture may also influence </a:t>
            </a:r>
            <a:r>
              <a:rPr lang="en-US" sz="2400" dirty="0" smtClean="0">
                <a:solidFill>
                  <a:schemeClr val="tx1"/>
                </a:solidFill>
              </a:rPr>
              <a:t>the prevalence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specific </a:t>
            </a:r>
            <a:r>
              <a:rPr lang="en-US" sz="2400" dirty="0">
                <a:solidFill>
                  <a:schemeClr val="tx1"/>
                </a:solidFill>
              </a:rPr>
              <a:t>eating </a:t>
            </a:r>
            <a:r>
              <a:rPr lang="en-US" sz="2400" dirty="0" smtClean="0">
                <a:solidFill>
                  <a:schemeClr val="tx1"/>
                </a:solidFill>
              </a:rPr>
              <a:t>disorder symptoms.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59E5F7F-DD55-43B4-9527-E708F54906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75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600200"/>
            <a:ext cx="6934200" cy="4191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Socioeconomic Status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Women </a:t>
            </a:r>
            <a:r>
              <a:rPr lang="en-US" sz="2400" dirty="0">
                <a:solidFill>
                  <a:schemeClr val="tx1"/>
                </a:solidFill>
              </a:rPr>
              <a:t>with anorexia and bulimia have </a:t>
            </a:r>
            <a:r>
              <a:rPr lang="en-US" sz="2400" dirty="0" smtClean="0">
                <a:solidFill>
                  <a:schemeClr val="tx1"/>
                </a:solidFill>
              </a:rPr>
              <a:t>historically most </a:t>
            </a:r>
            <a:r>
              <a:rPr lang="en-US" sz="2400" dirty="0">
                <a:solidFill>
                  <a:schemeClr val="tx1"/>
                </a:solidFill>
              </a:rPr>
              <a:t>frequently come from the middle to upper-middle socioeconomic class.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Exposure to trauma, as previously mentioned, has been identified as a significant risk factor in the etiology of eating disorders among people regardless of </a:t>
            </a:r>
            <a:r>
              <a:rPr lang="en-US" sz="2400" dirty="0" smtClean="0">
                <a:solidFill>
                  <a:schemeClr val="tx1"/>
                </a:solidFill>
              </a:rPr>
              <a:t>socioeconomic status.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C4294A2-4C13-4752-B404-2074AA51F1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67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Risk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191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 Characteristics and Influences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Despite variations in the opinions of researchers as to the specific role family plays in the emergence of eating disorders, there is a clear consensus that familial influence is prevalent.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Some researchers have also linked the development of eating disorders to </a:t>
            </a:r>
            <a:r>
              <a:rPr lang="en-US" sz="2400" dirty="0" smtClean="0">
                <a:solidFill>
                  <a:schemeClr val="tx1"/>
                </a:solidFill>
              </a:rPr>
              <a:t>parent–child </a:t>
            </a:r>
            <a:r>
              <a:rPr lang="en-US" sz="2400" dirty="0">
                <a:solidFill>
                  <a:schemeClr val="tx1"/>
                </a:solidFill>
              </a:rPr>
              <a:t>relationships and attachment.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6CEDD2A6-4B27-4DC7-B685-5D93F259DF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52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133" y="1524000"/>
            <a:ext cx="6934200" cy="44958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Until May 2013, </a:t>
            </a:r>
            <a:r>
              <a:rPr lang="en-US" sz="2400" dirty="0" smtClean="0">
                <a:solidFill>
                  <a:schemeClr val="tx1"/>
                </a:solidFill>
              </a:rPr>
              <a:t>BN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were specified in the </a:t>
            </a:r>
            <a:r>
              <a:rPr lang="en-US" sz="2400" i="1" dirty="0">
                <a:solidFill>
                  <a:schemeClr val="tx1"/>
                </a:solidFill>
              </a:rPr>
              <a:t>Diagnostic and Statistical Manual of Mental Disorders</a:t>
            </a:r>
            <a:r>
              <a:rPr lang="en-US" sz="2400" dirty="0">
                <a:solidFill>
                  <a:schemeClr val="tx1"/>
                </a:solidFill>
              </a:rPr>
              <a:t> (4th ed., </a:t>
            </a:r>
            <a:r>
              <a:rPr lang="en-US" sz="2400" dirty="0" smtClean="0">
                <a:solidFill>
                  <a:schemeClr val="tx1"/>
                </a:solidFill>
              </a:rPr>
              <a:t>text rev.; </a:t>
            </a:r>
            <a:r>
              <a:rPr lang="en-US" sz="2400" i="1" dirty="0" smtClean="0">
                <a:solidFill>
                  <a:schemeClr val="tx1"/>
                </a:solidFill>
              </a:rPr>
              <a:t>DSM-IV-</a:t>
            </a:r>
            <a:r>
              <a:rPr lang="en-US" sz="2400" i="1" dirty="0" err="1" smtClean="0">
                <a:solidFill>
                  <a:schemeClr val="tx1"/>
                </a:solidFill>
              </a:rPr>
              <a:t>TR</a:t>
            </a:r>
            <a:r>
              <a:rPr lang="en-US" sz="2400" i="1" dirty="0" smtClean="0">
                <a:solidFill>
                  <a:schemeClr val="tx1"/>
                </a:solidFill>
              </a:rPr>
              <a:t>; </a:t>
            </a:r>
            <a:r>
              <a:rPr lang="en-US" sz="2400" dirty="0" smtClean="0">
                <a:solidFill>
                  <a:schemeClr val="tx1"/>
                </a:solidFill>
              </a:rPr>
              <a:t>American Psychiatric Association, 2000) </a:t>
            </a:r>
            <a:r>
              <a:rPr lang="en-US" sz="2400" dirty="0">
                <a:solidFill>
                  <a:schemeClr val="tx1"/>
                </a:solidFill>
              </a:rPr>
              <a:t>along with the heterogeneous, </a:t>
            </a:r>
            <a:r>
              <a:rPr lang="en-US" sz="2400" dirty="0" smtClean="0">
                <a:solidFill>
                  <a:schemeClr val="tx1"/>
                </a:solidFill>
              </a:rPr>
              <a:t>catch-all </a:t>
            </a:r>
            <a:r>
              <a:rPr lang="en-US" sz="2400" dirty="0">
                <a:solidFill>
                  <a:schemeClr val="tx1"/>
                </a:solidFill>
              </a:rPr>
              <a:t>category of </a:t>
            </a:r>
            <a:r>
              <a:rPr lang="en-US" sz="2400" dirty="0" smtClean="0">
                <a:solidFill>
                  <a:schemeClr val="tx1"/>
                </a:solidFill>
              </a:rPr>
              <a:t>eating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isorder 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ot </a:t>
            </a: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therwise specified.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310FBDF-7506-48E5-B72D-A6E15ECE0A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49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524000"/>
            <a:ext cx="6934200" cy="44958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2013, the newly revised fifth edition of the </a:t>
            </a:r>
            <a:r>
              <a:rPr lang="en-US" sz="2400" i="1" dirty="0">
                <a:solidFill>
                  <a:schemeClr val="tx1"/>
                </a:solidFill>
              </a:rPr>
              <a:t>DSM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added BED. The </a:t>
            </a:r>
            <a:r>
              <a:rPr lang="en-US" sz="2400" dirty="0">
                <a:solidFill>
                  <a:schemeClr val="tx1"/>
                </a:solidFill>
              </a:rPr>
              <a:t>category eating disorder not otherwise specified </a:t>
            </a:r>
            <a:r>
              <a:rPr lang="en-US" sz="2400" dirty="0" smtClean="0">
                <a:solidFill>
                  <a:schemeClr val="tx1"/>
                </a:solidFill>
              </a:rPr>
              <a:t>was changed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chemeClr val="tx1"/>
                </a:solidFill>
              </a:rPr>
              <a:t>feeding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eating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isorders 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ot </a:t>
            </a: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lsewhere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lassified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now includes </a:t>
            </a:r>
            <a:r>
              <a:rPr lang="en-US" sz="2400" dirty="0">
                <a:solidFill>
                  <a:schemeClr val="tx1"/>
                </a:solidFill>
              </a:rPr>
              <a:t>subthreshold BN and atypical AN as well as subthreshold BED, and p</a:t>
            </a:r>
            <a:r>
              <a:rPr lang="en-US" sz="2400" dirty="0" smtClean="0">
                <a:solidFill>
                  <a:schemeClr val="tx1"/>
                </a:solidFill>
              </a:rPr>
              <a:t>urging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isorder.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AC00FE1F-0448-46A3-B78F-11650B81F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92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Eating disorders</a:t>
            </a:r>
            <a:r>
              <a:rPr lang="en-US" sz="2400" dirty="0">
                <a:solidFill>
                  <a:schemeClr val="tx1"/>
                </a:solidFill>
              </a:rPr>
              <a:t> is the umbrella term for a very complex category of illnesses that can result in </a:t>
            </a:r>
            <a:r>
              <a:rPr lang="en-US" sz="2400" dirty="0" smtClean="0">
                <a:solidFill>
                  <a:schemeClr val="tx1"/>
                </a:solidFill>
              </a:rPr>
              <a:t>severe </a:t>
            </a:r>
            <a:r>
              <a:rPr lang="en-US" sz="2400" dirty="0">
                <a:solidFill>
                  <a:schemeClr val="tx1"/>
                </a:solidFill>
              </a:rPr>
              <a:t>and even life-threatening consequences.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Eating disorders are the focus of research and academic attention devoted to uncovering their unique composition of biological, psychiatric, sociopolitical, environmental, and cultural variables.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833D96F-A5AB-4115-AD4F-DAB2413387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64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332" y="1600200"/>
            <a:ext cx="6934200" cy="4495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prevalence of AN is approximately 0.4% among young females. The prevalence rate for males is less well </a:t>
            </a:r>
            <a:r>
              <a:rPr lang="en-US" sz="2400" dirty="0" smtClean="0">
                <a:solidFill>
                  <a:schemeClr val="tx1"/>
                </a:solidFill>
              </a:rPr>
              <a:t>known, </a:t>
            </a:r>
            <a:r>
              <a:rPr lang="en-US" sz="2400" dirty="0">
                <a:solidFill>
                  <a:schemeClr val="tx1"/>
                </a:solidFill>
              </a:rPr>
              <a:t>but it is known that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rate for females is significantly greater than that </a:t>
            </a:r>
            <a:r>
              <a:rPr lang="en-US" sz="2400" dirty="0" smtClean="0">
                <a:solidFill>
                  <a:schemeClr val="tx1"/>
                </a:solidFill>
              </a:rPr>
              <a:t>for males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Approximately 90% of reported cases of AN are of female patients, although cases of male patients are on the </a:t>
            </a:r>
            <a:r>
              <a:rPr lang="en-US" sz="2400" dirty="0" smtClean="0">
                <a:solidFill>
                  <a:schemeClr val="tx1"/>
                </a:solidFill>
              </a:rPr>
              <a:t>rise. Despite </a:t>
            </a:r>
            <a:r>
              <a:rPr lang="en-US" sz="2400" dirty="0">
                <a:solidFill>
                  <a:schemeClr val="tx1"/>
                </a:solidFill>
              </a:rPr>
              <a:t>this rising rate, there is still limited information regarding diagnosis </a:t>
            </a:r>
            <a:r>
              <a:rPr lang="en-US" sz="2400" dirty="0" smtClean="0">
                <a:solidFill>
                  <a:schemeClr val="tx1"/>
                </a:solidFill>
              </a:rPr>
              <a:t>and treatment </a:t>
            </a:r>
            <a:r>
              <a:rPr lang="en-US" sz="2400" dirty="0">
                <a:solidFill>
                  <a:schemeClr val="tx1"/>
                </a:solidFill>
              </a:rPr>
              <a:t>of males.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21DEF0BE-B41E-482A-9A72-BFD42604C3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228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304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AN </a:t>
            </a:r>
            <a:r>
              <a:rPr lang="en-US" sz="2800" b="1" dirty="0">
                <a:solidFill>
                  <a:schemeClr val="tx1"/>
                </a:solidFill>
              </a:rPr>
              <a:t>Diagnostic Criteria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Persistent restriction of energy intake leading to significantly low body </a:t>
            </a:r>
            <a:r>
              <a:rPr lang="en-US" sz="2400" dirty="0" smtClean="0">
                <a:solidFill>
                  <a:schemeClr val="tx1"/>
                </a:solidFill>
              </a:rPr>
              <a:t>weight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intense fear </a:t>
            </a:r>
            <a:r>
              <a:rPr lang="en-US" sz="2400" dirty="0" smtClean="0">
                <a:solidFill>
                  <a:schemeClr val="tx1"/>
                </a:solidFill>
              </a:rPr>
              <a:t>either of </a:t>
            </a:r>
            <a:r>
              <a:rPr lang="en-US" sz="2400" dirty="0">
                <a:solidFill>
                  <a:schemeClr val="tx1"/>
                </a:solidFill>
              </a:rPr>
              <a:t>gaining weight or of becoming </a:t>
            </a:r>
            <a:r>
              <a:rPr lang="en-US" sz="2400" dirty="0" smtClean="0">
                <a:solidFill>
                  <a:schemeClr val="tx1"/>
                </a:solidFill>
              </a:rPr>
              <a:t>fat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Disturbance in the way one's body weight or shape is </a:t>
            </a:r>
            <a:r>
              <a:rPr lang="en-US" sz="2400" dirty="0" smtClean="0">
                <a:solidFill>
                  <a:schemeClr val="tx1"/>
                </a:solidFill>
              </a:rPr>
              <a:t>experienced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689ABA63-6E7A-429C-AA28-3E3C04FF4F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55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304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AN </a:t>
            </a:r>
            <a:r>
              <a:rPr lang="en-US" sz="2800" b="1" dirty="0">
                <a:solidFill>
                  <a:schemeClr val="tx1"/>
                </a:solidFill>
              </a:rPr>
              <a:t>Diagnostic Criteria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 smtClean="0">
                <a:solidFill>
                  <a:schemeClr val="tx1"/>
                </a:solidFill>
              </a:rPr>
              <a:t>DSM-IV-TR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specified two types of anorexia: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Restricting Type</a:t>
            </a:r>
          </a:p>
          <a:p>
            <a:pPr marL="1257300" lvl="2" indent="-342900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Binge-Eating/Purging </a:t>
            </a:r>
            <a:r>
              <a:rPr lang="en-US" dirty="0">
                <a:solidFill>
                  <a:schemeClr val="tx1"/>
                </a:solidFill>
              </a:rPr>
              <a:t>Type</a:t>
            </a:r>
          </a:p>
          <a:p>
            <a:pPr lvl="2" algn="l"/>
            <a:endParaRPr lang="en-US" sz="800" dirty="0">
              <a:solidFill>
                <a:schemeClr val="tx1"/>
              </a:solidFill>
            </a:endParaRPr>
          </a:p>
          <a:p>
            <a:pPr marL="574675" lvl="2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of the first noticeable symptoms of anorexia is a preoccupation with food, particularly a focus on the fat, carbohydrate, and calorie content of food.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CFECD2B2-6B07-454E-A245-13C0B9A314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41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Prevalence estimates for </a:t>
            </a:r>
            <a:r>
              <a:rPr lang="en-US" sz="2400" dirty="0" smtClean="0">
                <a:solidFill>
                  <a:schemeClr val="tx1"/>
                </a:solidFill>
              </a:rPr>
              <a:t>BN vary, </a:t>
            </a:r>
            <a:r>
              <a:rPr lang="en-US" sz="2400" dirty="0">
                <a:solidFill>
                  <a:schemeClr val="tx1"/>
                </a:solidFill>
              </a:rPr>
              <a:t>but approximately </a:t>
            </a:r>
            <a:r>
              <a:rPr lang="en-US" sz="2400" dirty="0" smtClean="0">
                <a:solidFill>
                  <a:schemeClr val="tx1"/>
                </a:solidFill>
              </a:rPr>
              <a:t>1% to 5</a:t>
            </a:r>
            <a:r>
              <a:rPr lang="en-US" sz="2400" dirty="0">
                <a:solidFill>
                  <a:schemeClr val="tx1"/>
                </a:solidFill>
              </a:rPr>
              <a:t>% of the population will be diagnosed.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Prevalence </a:t>
            </a:r>
            <a:r>
              <a:rPr lang="en-US" sz="2400" dirty="0">
                <a:solidFill>
                  <a:schemeClr val="tx1"/>
                </a:solidFill>
              </a:rPr>
              <a:t>statistics may be low because most teenage girls with </a:t>
            </a:r>
            <a:r>
              <a:rPr lang="en-US" sz="2400" dirty="0" smtClean="0">
                <a:solidFill>
                  <a:schemeClr val="tx1"/>
                </a:solidFill>
              </a:rPr>
              <a:t>BN </a:t>
            </a:r>
            <a:r>
              <a:rPr lang="en-US" sz="2400" dirty="0">
                <a:solidFill>
                  <a:schemeClr val="tx1"/>
                </a:solidFill>
              </a:rPr>
              <a:t>do not seek treatment.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Surprisingly, a study </a:t>
            </a:r>
            <a:r>
              <a:rPr lang="en-US" sz="2400" dirty="0" smtClean="0">
                <a:solidFill>
                  <a:schemeClr val="tx1"/>
                </a:solidFill>
              </a:rPr>
              <a:t>conducted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  <a:r>
              <a:rPr lang="en-US" sz="2400" dirty="0" smtClean="0">
                <a:solidFill>
                  <a:schemeClr val="tx1"/>
                </a:solidFill>
              </a:rPr>
              <a:t>1,100 participants </a:t>
            </a:r>
            <a:r>
              <a:rPr lang="en-US" sz="2400" dirty="0">
                <a:solidFill>
                  <a:schemeClr val="tx1"/>
                </a:solidFill>
              </a:rPr>
              <a:t>found that men accounted for 25% of bulimia cases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BAFFEFE0-69AA-4B38-BA7A-184D2605AF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79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6808" y="15240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BN is </a:t>
            </a:r>
            <a:r>
              <a:rPr lang="en-US" sz="2400" dirty="0">
                <a:solidFill>
                  <a:schemeClr val="tx1"/>
                </a:solidFill>
              </a:rPr>
              <a:t>a disorder characterized by cyclical periods of binge </a:t>
            </a:r>
            <a:r>
              <a:rPr lang="en-US" sz="2400" dirty="0" smtClean="0">
                <a:solidFill>
                  <a:schemeClr val="tx1"/>
                </a:solidFill>
              </a:rPr>
              <a:t>eating </a:t>
            </a:r>
            <a:r>
              <a:rPr lang="en-US" sz="2400" dirty="0">
                <a:solidFill>
                  <a:schemeClr val="tx1"/>
                </a:solidFill>
              </a:rPr>
              <a:t>followed by purging behavior (vomiting, laxative use, diuretic use, or excessive exercising).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Many individuals engage in purging behavior without a </a:t>
            </a:r>
            <a:r>
              <a:rPr lang="en-US" sz="2400" dirty="0" smtClean="0">
                <a:solidFill>
                  <a:schemeClr val="tx1"/>
                </a:solidFill>
              </a:rPr>
              <a:t>precursor binge. 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Approximately </a:t>
            </a:r>
            <a:r>
              <a:rPr lang="en-US" sz="2400" dirty="0" smtClean="0">
                <a:solidFill>
                  <a:schemeClr val="tx1"/>
                </a:solidFill>
              </a:rPr>
              <a:t>35% to 57</a:t>
            </a:r>
            <a:r>
              <a:rPr lang="en-US" sz="2400" dirty="0">
                <a:solidFill>
                  <a:schemeClr val="tx1"/>
                </a:solidFill>
              </a:rPr>
              <a:t>% of adolescent girls engage in crash dieting, fasting, self-induced vomiting, diet </a:t>
            </a:r>
            <a:r>
              <a:rPr lang="en-US" sz="2400" dirty="0" smtClean="0">
                <a:solidFill>
                  <a:schemeClr val="tx1"/>
                </a:solidFill>
              </a:rPr>
              <a:t>pill use, </a:t>
            </a:r>
            <a:r>
              <a:rPr lang="en-US" sz="2400" dirty="0">
                <a:solidFill>
                  <a:schemeClr val="tx1"/>
                </a:solidFill>
              </a:rPr>
              <a:t>or laxative use.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3A845DE-1D79-4471-9E22-AC184BD64F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98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BN</a:t>
            </a:r>
            <a:endParaRPr lang="en-US" sz="2800" b="1" dirty="0">
              <a:solidFill>
                <a:schemeClr val="tx1"/>
              </a:solidFill>
            </a:endParaRPr>
          </a:p>
          <a:p>
            <a:pPr lvl="0" algn="l"/>
            <a:endParaRPr lang="en-US" sz="800" dirty="0">
              <a:solidFill>
                <a:schemeClr val="tx1"/>
              </a:solidFill>
            </a:endParaRPr>
          </a:p>
          <a:p>
            <a:pPr lvl="0" algn="l"/>
            <a:r>
              <a:rPr lang="en-US" sz="2400" dirty="0">
                <a:solidFill>
                  <a:schemeClr val="tx1"/>
                </a:solidFill>
              </a:rPr>
              <a:t>The diagnostic criteria of the </a:t>
            </a:r>
            <a:r>
              <a:rPr lang="en-US" sz="2400" i="1" dirty="0">
                <a:solidFill>
                  <a:schemeClr val="tx1"/>
                </a:solidFill>
              </a:rPr>
              <a:t>DSM-IV-TR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(American Psychiatric Association, </a:t>
            </a:r>
            <a:r>
              <a:rPr lang="en-US" sz="2400" dirty="0">
                <a:solidFill>
                  <a:schemeClr val="tx1"/>
                </a:solidFill>
              </a:rPr>
              <a:t>2000) specified two types of </a:t>
            </a:r>
            <a:r>
              <a:rPr lang="en-US" sz="2400" dirty="0" smtClean="0">
                <a:solidFill>
                  <a:schemeClr val="tx1"/>
                </a:solidFill>
              </a:rPr>
              <a:t>bulimia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0" algn="l"/>
            <a:endParaRPr lang="en-US" sz="8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Purging Type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Non-Purging </a:t>
            </a:r>
            <a:r>
              <a:rPr lang="en-US" sz="2400" dirty="0">
                <a:solidFill>
                  <a:schemeClr val="tx1"/>
                </a:solidFill>
              </a:rPr>
              <a:t>Type</a:t>
            </a:r>
          </a:p>
          <a:p>
            <a:pPr lvl="0" algn="l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5F339043-B49B-44E8-B389-612A39F1D7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54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BN </a:t>
            </a:r>
            <a:r>
              <a:rPr lang="en-US" sz="2800" b="1" dirty="0">
                <a:solidFill>
                  <a:schemeClr val="tx1"/>
                </a:solidFill>
              </a:rPr>
              <a:t>Diagnostic Criteria</a:t>
            </a:r>
          </a:p>
          <a:p>
            <a:pPr lvl="0"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Eating, in a discrete period of time (e.g</a:t>
            </a:r>
            <a:r>
              <a:rPr lang="en-US" sz="2400" dirty="0" smtClean="0">
                <a:solidFill>
                  <a:schemeClr val="tx1"/>
                </a:solidFill>
              </a:rPr>
              <a:t>., </a:t>
            </a:r>
            <a:r>
              <a:rPr lang="en-US" sz="2400" dirty="0">
                <a:solidFill>
                  <a:schemeClr val="tx1"/>
                </a:solidFill>
              </a:rPr>
              <a:t>within any 2-hour period), an amount of food that is definitely larger than most people would eat during a similar period of time and under similar </a:t>
            </a:r>
            <a:r>
              <a:rPr lang="en-US" sz="2400" dirty="0" smtClean="0">
                <a:solidFill>
                  <a:schemeClr val="tx1"/>
                </a:solidFill>
              </a:rPr>
              <a:t>circumstances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sense of lack of control over eating during the episode (e.g</a:t>
            </a:r>
            <a:r>
              <a:rPr lang="en-US" sz="2400" dirty="0" smtClean="0">
                <a:solidFill>
                  <a:schemeClr val="tx1"/>
                </a:solidFill>
              </a:rPr>
              <a:t>., </a:t>
            </a:r>
            <a:r>
              <a:rPr lang="en-US" sz="2400" dirty="0">
                <a:solidFill>
                  <a:schemeClr val="tx1"/>
                </a:solidFill>
              </a:rPr>
              <a:t>a feeling that one cannot stop eating or control what or how much one is eating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925DEBC-1CA6-4A1A-8FA3-F986896CF8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29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495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BN </a:t>
            </a:r>
            <a:r>
              <a:rPr lang="en-US" sz="2800" b="1" dirty="0">
                <a:solidFill>
                  <a:schemeClr val="tx1"/>
                </a:solidFill>
              </a:rPr>
              <a:t>Diagnostic Criteria</a:t>
            </a:r>
          </a:p>
          <a:p>
            <a:pPr lvl="0"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Recurrent inappropriate compensatory behavior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prevent weight </a:t>
            </a:r>
            <a:r>
              <a:rPr lang="en-US" sz="2400" dirty="0" smtClean="0">
                <a:solidFill>
                  <a:schemeClr val="tx1"/>
                </a:solidFill>
              </a:rPr>
              <a:t>gain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binge eating and inappropriate compensatory behaviors both </a:t>
            </a:r>
            <a:r>
              <a:rPr lang="en-US" sz="2400" dirty="0" smtClean="0">
                <a:solidFill>
                  <a:schemeClr val="tx1"/>
                </a:solidFill>
              </a:rPr>
              <a:t>occur </a:t>
            </a:r>
            <a:r>
              <a:rPr lang="en-US" sz="2400" dirty="0">
                <a:solidFill>
                  <a:schemeClr val="tx1"/>
                </a:solidFill>
              </a:rPr>
              <a:t>on </a:t>
            </a:r>
            <a:r>
              <a:rPr lang="en-US" sz="2400" dirty="0" smtClean="0">
                <a:solidFill>
                  <a:schemeClr val="tx1"/>
                </a:solidFill>
              </a:rPr>
              <a:t>average </a:t>
            </a:r>
            <a:r>
              <a:rPr lang="en-US" sz="2400" dirty="0">
                <a:solidFill>
                  <a:schemeClr val="tx1"/>
                </a:solidFill>
              </a:rPr>
              <a:t>at least </a:t>
            </a:r>
            <a:r>
              <a:rPr lang="en-US" sz="2400" i="1" dirty="0">
                <a:solidFill>
                  <a:schemeClr val="tx1"/>
                </a:solidFill>
              </a:rPr>
              <a:t>once a week for </a:t>
            </a:r>
            <a:r>
              <a:rPr lang="en-US" sz="2400" i="1" dirty="0" smtClean="0">
                <a:solidFill>
                  <a:schemeClr val="tx1"/>
                </a:solidFill>
              </a:rPr>
              <a:t>3 months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Self-evaluation is unduly influenced by body shape and weight.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disturbance does not occur exclusively during episodes of </a:t>
            </a:r>
            <a:r>
              <a:rPr lang="en-US" sz="2400" dirty="0" smtClean="0">
                <a:solidFill>
                  <a:schemeClr val="tx1"/>
                </a:solidFill>
              </a:rPr>
              <a:t>AN.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B1C39305-CFF5-49F5-9143-CD6DC2721D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417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735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BED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Research has estimated that approximately 1.6% of adult females and 0.8% of adult males </a:t>
            </a:r>
            <a:r>
              <a:rPr lang="en-US" sz="2400" dirty="0" smtClean="0">
                <a:solidFill>
                  <a:schemeClr val="tx1"/>
                </a:solidFill>
              </a:rPr>
              <a:t>develop BED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BED is characterized by binge eating (eating a large amount of food in a short period of time) with the absence of regular inappropriate compensatory behaviors (e.g., vomiting</a:t>
            </a:r>
            <a:r>
              <a:rPr lang="en-US" sz="2400" dirty="0" smtClean="0">
                <a:solidFill>
                  <a:schemeClr val="tx1"/>
                </a:solidFill>
              </a:rPr>
              <a:t>) that </a:t>
            </a:r>
            <a:r>
              <a:rPr lang="en-US" sz="2400" dirty="0">
                <a:solidFill>
                  <a:schemeClr val="tx1"/>
                </a:solidFill>
              </a:rPr>
              <a:t>are characteristic of </a:t>
            </a:r>
            <a:r>
              <a:rPr lang="en-US" sz="2400" dirty="0" smtClean="0">
                <a:solidFill>
                  <a:schemeClr val="tx1"/>
                </a:solidFill>
              </a:rPr>
              <a:t>BN.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83B7EFB-C1D6-497E-9E6C-82412CBF84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82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735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BED </a:t>
            </a:r>
            <a:r>
              <a:rPr lang="en-US" sz="2800" b="1" dirty="0">
                <a:solidFill>
                  <a:schemeClr val="tx1"/>
                </a:solidFill>
              </a:rPr>
              <a:t>Diagnostic Criteria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514350" lvl="2" indent="-5143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Eating, in a discrete period (e.g</a:t>
            </a:r>
            <a:r>
              <a:rPr lang="en-US" dirty="0" smtClean="0">
                <a:solidFill>
                  <a:schemeClr val="tx1"/>
                </a:solidFill>
              </a:rPr>
              <a:t>., </a:t>
            </a:r>
            <a:r>
              <a:rPr lang="en-US" dirty="0">
                <a:solidFill>
                  <a:schemeClr val="tx1"/>
                </a:solidFill>
              </a:rPr>
              <a:t>within any 2-hour period), an amount of food that is larger than most people would eat during a similar period and under similar </a:t>
            </a:r>
            <a:r>
              <a:rPr lang="en-US" dirty="0" smtClean="0">
                <a:solidFill>
                  <a:schemeClr val="tx1"/>
                </a:solidFill>
              </a:rPr>
              <a:t>circumstances</a:t>
            </a:r>
            <a:endParaRPr lang="en-US" dirty="0">
              <a:solidFill>
                <a:schemeClr val="tx1"/>
              </a:solidFill>
            </a:endParaRPr>
          </a:p>
          <a:p>
            <a:pPr marL="0" lvl="2" algn="l"/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sense of lack of control over eating during the </a:t>
            </a:r>
            <a:r>
              <a:rPr lang="en-US" sz="2400" dirty="0" smtClean="0">
                <a:solidFill>
                  <a:schemeClr val="tx1"/>
                </a:solidFill>
              </a:rPr>
              <a:t>episode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4D8E14A2-7590-454F-B75C-413374B58A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72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Although everyone </a:t>
            </a:r>
            <a:r>
              <a:rPr lang="en-US" sz="2400" dirty="0">
                <a:solidFill>
                  <a:schemeClr val="tx1"/>
                </a:solidFill>
              </a:rPr>
              <a:t>must eat to live, social value is often placed on the degree to which people look nourished.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Eating practices are associated with strength, unhealthy </a:t>
            </a:r>
            <a:r>
              <a:rPr lang="en-US" sz="2400" dirty="0" smtClean="0">
                <a:solidFill>
                  <a:schemeClr val="tx1"/>
                </a:solidFill>
              </a:rPr>
              <a:t>indulgence, and </a:t>
            </a:r>
            <a:r>
              <a:rPr lang="en-US" sz="2400" dirty="0">
                <a:solidFill>
                  <a:schemeClr val="tx1"/>
                </a:solidFill>
              </a:rPr>
              <a:t>misguided elitism.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these reasons, it is not surprising that some people struggle with their relationship to food. 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EA5133B-7C15-439E-984F-320FF5490C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52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735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BED </a:t>
            </a:r>
            <a:r>
              <a:rPr lang="en-US" sz="3000" b="1" dirty="0">
                <a:solidFill>
                  <a:schemeClr val="tx1"/>
                </a:solidFill>
              </a:rPr>
              <a:t>Diagnostic Criteria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lvl="0" algn="l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binge-eating </a:t>
            </a:r>
            <a:r>
              <a:rPr lang="en-US" sz="2400" dirty="0">
                <a:solidFill>
                  <a:schemeClr val="tx1"/>
                </a:solidFill>
              </a:rPr>
              <a:t>episodes are associated with three or more of the following: </a:t>
            </a:r>
          </a:p>
          <a:p>
            <a:pPr lvl="0" algn="l"/>
            <a:endParaRPr lang="en-US" sz="800" dirty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Eating much more rapidly than </a:t>
            </a:r>
            <a:r>
              <a:rPr lang="en-US" dirty="0" smtClean="0">
                <a:solidFill>
                  <a:schemeClr val="tx1"/>
                </a:solidFill>
              </a:rPr>
              <a:t>normal</a:t>
            </a:r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Eating until feeling uncomfortably </a:t>
            </a:r>
            <a:r>
              <a:rPr lang="en-US" dirty="0" smtClean="0">
                <a:solidFill>
                  <a:schemeClr val="tx1"/>
                </a:solidFill>
              </a:rPr>
              <a:t>full</a:t>
            </a:r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Eating large amounts of food when not feeling physically </a:t>
            </a:r>
            <a:r>
              <a:rPr lang="en-US" dirty="0" smtClean="0">
                <a:solidFill>
                  <a:schemeClr val="tx1"/>
                </a:solidFill>
              </a:rPr>
              <a:t>hungry</a:t>
            </a:r>
            <a:endParaRPr lang="en-US" dirty="0">
              <a:solidFill>
                <a:schemeClr val="tx1"/>
              </a:solidFill>
            </a:endParaRPr>
          </a:p>
          <a:p>
            <a:pPr marL="0" lvl="2"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4450F2CD-1818-42E8-B7D1-A83CCA11DC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977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735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BED </a:t>
            </a:r>
            <a:r>
              <a:rPr lang="en-US" sz="3000" b="1" dirty="0">
                <a:solidFill>
                  <a:schemeClr val="tx1"/>
                </a:solidFill>
              </a:rPr>
              <a:t>Diagnostic Criteria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lvl="0" algn="l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binge-eating </a:t>
            </a:r>
            <a:r>
              <a:rPr lang="en-US" sz="2400" dirty="0">
                <a:solidFill>
                  <a:schemeClr val="tx1"/>
                </a:solidFill>
              </a:rPr>
              <a:t>episodes are associated with three or more of the following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  <a:p>
            <a:pPr lvl="0" algn="l"/>
            <a:endParaRPr lang="en-US" sz="800" dirty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Eating alone because of feeling embarrassed by how much one is </a:t>
            </a:r>
            <a:r>
              <a:rPr lang="en-US" dirty="0" smtClean="0">
                <a:solidFill>
                  <a:schemeClr val="tx1"/>
                </a:solidFill>
              </a:rPr>
              <a:t>eating</a:t>
            </a:r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Feeling disgusted with oneself, </a:t>
            </a:r>
            <a:r>
              <a:rPr lang="en-US" dirty="0" smtClean="0">
                <a:solidFill>
                  <a:schemeClr val="tx1"/>
                </a:solidFill>
              </a:rPr>
              <a:t>depressed, </a:t>
            </a:r>
            <a:r>
              <a:rPr lang="en-US" dirty="0">
                <a:solidFill>
                  <a:schemeClr val="tx1"/>
                </a:solidFill>
              </a:rPr>
              <a:t>or very guilty </a:t>
            </a:r>
            <a:r>
              <a:rPr lang="en-US" dirty="0" smtClean="0">
                <a:solidFill>
                  <a:schemeClr val="tx1"/>
                </a:solidFill>
              </a:rPr>
              <a:t>afterward</a:t>
            </a:r>
            <a:endParaRPr lang="en-US" dirty="0">
              <a:solidFill>
                <a:schemeClr val="tx1"/>
              </a:solidFill>
            </a:endParaRPr>
          </a:p>
          <a:p>
            <a:pPr marL="0" lvl="2"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6DAE5897-F49E-4F4F-A617-0C67534F80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945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735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BED </a:t>
            </a:r>
            <a:r>
              <a:rPr lang="en-US" sz="2800" b="1" dirty="0">
                <a:solidFill>
                  <a:schemeClr val="tx1"/>
                </a:solidFill>
              </a:rPr>
              <a:t>Diagnostic Criteria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Marked distress regarding binge eating is present.</a:t>
            </a:r>
          </a:p>
          <a:p>
            <a:pPr lvl="0" algn="l"/>
            <a:endParaRPr lang="en-US" sz="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Binge eating </a:t>
            </a:r>
            <a:r>
              <a:rPr lang="en-US" sz="2400" dirty="0" smtClean="0">
                <a:solidFill>
                  <a:schemeClr val="tx1"/>
                </a:solidFill>
              </a:rPr>
              <a:t>occurs </a:t>
            </a:r>
            <a:r>
              <a:rPr lang="en-US" sz="2400" dirty="0">
                <a:solidFill>
                  <a:schemeClr val="tx1"/>
                </a:solidFill>
              </a:rPr>
              <a:t>on </a:t>
            </a:r>
            <a:r>
              <a:rPr lang="en-US" sz="2400" dirty="0" smtClean="0">
                <a:solidFill>
                  <a:schemeClr val="tx1"/>
                </a:solidFill>
              </a:rPr>
              <a:t>average </a:t>
            </a:r>
            <a:r>
              <a:rPr lang="en-US" sz="2400" dirty="0">
                <a:solidFill>
                  <a:schemeClr val="tx1"/>
                </a:solidFill>
              </a:rPr>
              <a:t>at least once a week for 3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months.</a:t>
            </a:r>
          </a:p>
          <a:p>
            <a:pPr lvl="0" algn="l"/>
            <a:endParaRPr lang="en-US" sz="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Binge eating </a:t>
            </a:r>
            <a:r>
              <a:rPr lang="en-US" sz="2400" dirty="0" smtClean="0">
                <a:solidFill>
                  <a:schemeClr val="tx1"/>
                </a:solidFill>
              </a:rPr>
              <a:t>is not </a:t>
            </a:r>
            <a:r>
              <a:rPr lang="en-US" sz="2400" dirty="0">
                <a:solidFill>
                  <a:schemeClr val="tx1"/>
                </a:solidFill>
              </a:rPr>
              <a:t>associated with the recurrent use of inappropriate compensatory behaviors as in </a:t>
            </a:r>
            <a:r>
              <a:rPr lang="en-US" sz="2400" dirty="0" smtClean="0">
                <a:solidFill>
                  <a:schemeClr val="tx1"/>
                </a:solidFill>
              </a:rPr>
              <a:t>BN and </a:t>
            </a:r>
            <a:r>
              <a:rPr lang="en-US" sz="2400" dirty="0">
                <a:solidFill>
                  <a:schemeClr val="tx1"/>
                </a:solidFill>
              </a:rPr>
              <a:t>does not occur exclusively during the course of </a:t>
            </a:r>
            <a:r>
              <a:rPr lang="en-US" sz="2400" dirty="0" smtClean="0">
                <a:solidFill>
                  <a:schemeClr val="tx1"/>
                </a:solidFill>
              </a:rPr>
              <a:t>BN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  <a:r>
              <a:rPr lang="en-US" sz="2400" dirty="0" smtClean="0">
                <a:solidFill>
                  <a:schemeClr val="tx1"/>
                </a:solidFill>
              </a:rPr>
              <a:t>AN.</a:t>
            </a:r>
            <a:endParaRPr lang="en-US" sz="2400" dirty="0">
              <a:solidFill>
                <a:schemeClr val="tx1"/>
              </a:solidFill>
            </a:endParaRPr>
          </a:p>
          <a:p>
            <a:pPr lvl="0"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0029933C-96C8-486F-9F39-3AE523F8F0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039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735" y="1600200"/>
            <a:ext cx="6934200" cy="449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Other Specified Feeding or Eating </a:t>
            </a:r>
            <a:r>
              <a:rPr lang="en-US" sz="2800" b="1" dirty="0" smtClean="0">
                <a:solidFill>
                  <a:schemeClr val="tx1"/>
                </a:solidFill>
              </a:rPr>
              <a:t>Disorder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The category </a:t>
            </a:r>
            <a:r>
              <a:rPr lang="en-US" sz="2400" dirty="0" smtClean="0">
                <a:solidFill>
                  <a:schemeClr val="tx1"/>
                </a:solidFill>
              </a:rPr>
              <a:t>other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pecified </a:t>
            </a:r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eeding or </a:t>
            </a: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ating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isorder includes</a:t>
            </a:r>
          </a:p>
          <a:p>
            <a:pPr algn="l"/>
            <a:endParaRPr lang="en-US" sz="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Atypical </a:t>
            </a:r>
            <a:r>
              <a:rPr lang="en-US" sz="2400" dirty="0">
                <a:solidFill>
                  <a:schemeClr val="tx1"/>
                </a:solidFill>
              </a:rPr>
              <a:t>AN, BN of low frequency and/or limited duration, BED of low frequency and/or limited duration, purging </a:t>
            </a:r>
            <a:r>
              <a:rPr lang="en-US" sz="2400" dirty="0" smtClean="0">
                <a:solidFill>
                  <a:schemeClr val="tx1"/>
                </a:solidFill>
              </a:rPr>
              <a:t>disorder, </a:t>
            </a:r>
            <a:r>
              <a:rPr lang="en-US" sz="2400" dirty="0">
                <a:solidFill>
                  <a:schemeClr val="tx1"/>
                </a:solidFill>
              </a:rPr>
              <a:t>and night eating </a:t>
            </a:r>
            <a:r>
              <a:rPr lang="en-US" sz="2400" dirty="0" smtClean="0">
                <a:solidFill>
                  <a:schemeClr val="tx1"/>
                </a:solidFill>
              </a:rPr>
              <a:t>syndrome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BB1D8381-7BAA-4C79-B2BD-566A0D6E58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104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Successful </a:t>
            </a:r>
            <a:r>
              <a:rPr lang="en-US" sz="2400" i="1" dirty="0">
                <a:solidFill>
                  <a:schemeClr val="tx1"/>
                </a:solidFill>
              </a:rPr>
              <a:t>primary prevention</a:t>
            </a:r>
            <a:r>
              <a:rPr lang="en-US" sz="2400" dirty="0">
                <a:solidFill>
                  <a:schemeClr val="tx1"/>
                </a:solidFill>
              </a:rPr>
              <a:t> curtails the development of eating disorders in unaffected individuals.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Secondary prevention</a:t>
            </a:r>
            <a:r>
              <a:rPr lang="en-US" sz="2400" dirty="0">
                <a:solidFill>
                  <a:schemeClr val="tx1"/>
                </a:solidFill>
              </a:rPr>
              <a:t> detects early warning signs of eating disorders and encourages treatment for those in the early stages of the disorders.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8293E477-3619-439A-9EB5-75BF4BF9D9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708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3282" y="16002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Education programming is the most common approach to </a:t>
            </a:r>
            <a:r>
              <a:rPr lang="en-US" sz="2400" dirty="0" smtClean="0">
                <a:solidFill>
                  <a:schemeClr val="tx1"/>
                </a:solidFill>
              </a:rPr>
              <a:t>preventing </a:t>
            </a:r>
            <a:r>
              <a:rPr lang="en-US" sz="2400" dirty="0">
                <a:solidFill>
                  <a:schemeClr val="tx1"/>
                </a:solidFill>
              </a:rPr>
              <a:t>eating disorders at the individual level.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To combat </a:t>
            </a:r>
            <a:r>
              <a:rPr lang="en-US" sz="2400" i="1" dirty="0">
                <a:solidFill>
                  <a:schemeClr val="tx1"/>
                </a:solidFill>
              </a:rPr>
              <a:t>lookism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i="1" dirty="0">
                <a:solidFill>
                  <a:schemeClr val="tx1"/>
                </a:solidFill>
              </a:rPr>
              <a:t>weightism,</a:t>
            </a:r>
            <a:r>
              <a:rPr lang="en-US" sz="2400" dirty="0">
                <a:solidFill>
                  <a:schemeClr val="tx1"/>
                </a:solidFill>
              </a:rPr>
              <a:t> high school programs increase media literacy and critical thinking to dispel the media myths about women for greater </a:t>
            </a:r>
            <a:r>
              <a:rPr lang="en-US" sz="2400" dirty="0" smtClean="0">
                <a:solidFill>
                  <a:schemeClr val="tx1"/>
                </a:solidFill>
              </a:rPr>
              <a:t>body </a:t>
            </a:r>
            <a:r>
              <a:rPr lang="en-US" sz="2400" dirty="0">
                <a:solidFill>
                  <a:schemeClr val="tx1"/>
                </a:solidFill>
              </a:rPr>
              <a:t>acceptance.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686DC123-2E37-4937-8048-EBA8FF6A37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062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6002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Secondary prevention focuses on warning signs and confrontation skills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Friends and family members take an active role in identifying and communicating about </a:t>
            </a:r>
            <a:r>
              <a:rPr lang="en-US" sz="2400" dirty="0" smtClean="0">
                <a:solidFill>
                  <a:schemeClr val="tx1"/>
                </a:solidFill>
              </a:rPr>
              <a:t>disordered </a:t>
            </a:r>
            <a:r>
              <a:rPr lang="en-US" sz="2400" dirty="0">
                <a:solidFill>
                  <a:schemeClr val="tx1"/>
                </a:solidFill>
              </a:rPr>
              <a:t>eating.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7369A03F-275E-461E-BD2F-601DEB36E6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453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424" y="1491762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role of the family in the prevention of eating disorders and disordered eating is crucial and has </a:t>
            </a:r>
            <a:r>
              <a:rPr lang="en-US" sz="2400" dirty="0" smtClean="0">
                <a:solidFill>
                  <a:schemeClr val="tx1"/>
                </a:solidFill>
              </a:rPr>
              <a:t>received strong </a:t>
            </a:r>
            <a:r>
              <a:rPr lang="en-US" sz="2400" dirty="0">
                <a:solidFill>
                  <a:schemeClr val="tx1"/>
                </a:solidFill>
              </a:rPr>
              <a:t>research support.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Avoiding the maladaptive dynamics that contribute to eating pathology would be prudent for family members.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BDF714E-B6AC-4469-8C53-CD2DC0D9ECE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691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7239" y="1524000"/>
            <a:ext cx="6934200" cy="4343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Eight recommendations for parents to prevent eating disorders </a:t>
            </a:r>
            <a:r>
              <a:rPr lang="en-US" sz="2400" dirty="0" smtClean="0">
                <a:solidFill>
                  <a:schemeClr val="tx1"/>
                </a:solidFill>
              </a:rPr>
              <a:t>in their children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Enhance parent support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Decrease </a:t>
            </a:r>
            <a:r>
              <a:rPr lang="en-US" sz="2000" dirty="0" smtClean="0">
                <a:solidFill>
                  <a:schemeClr val="tx1"/>
                </a:solidFill>
              </a:rPr>
              <a:t>talk about weight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body</a:t>
            </a:r>
            <a:endParaRPr lang="en-US" sz="20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Provide a supportive home food environment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Model healthy eating habits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Help children build self-esteem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Encourage appropriate expression of feeling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Increase parental understanding of eating disorders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Gain support in dealing with struggles as a parent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06E8BA7-2B2D-4726-A203-41825F1454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212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724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Elementary, middle, and high school personnel must spearhead prevention efforts and the early detection of eating disorders among adolescents.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Most prevention programs target the student, which is needed, but it is also important to educate </a:t>
            </a:r>
            <a:r>
              <a:rPr lang="en-US" sz="2400" dirty="0" smtClean="0">
                <a:solidFill>
                  <a:schemeClr val="tx1"/>
                </a:solidFill>
              </a:rPr>
              <a:t>teachers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staff. </a:t>
            </a:r>
            <a:r>
              <a:rPr lang="en-US" sz="2400" dirty="0">
                <a:solidFill>
                  <a:schemeClr val="tx1"/>
                </a:solidFill>
              </a:rPr>
              <a:t>Programs that target the whole school and </a:t>
            </a:r>
            <a:r>
              <a:rPr lang="en-US" sz="2400" dirty="0" smtClean="0">
                <a:solidFill>
                  <a:schemeClr val="tx1"/>
                </a:solidFill>
              </a:rPr>
              <a:t>reach out </a:t>
            </a:r>
            <a:r>
              <a:rPr lang="en-US" sz="2400" dirty="0">
                <a:solidFill>
                  <a:schemeClr val="tx1"/>
                </a:solidFill>
              </a:rPr>
              <a:t>to the larger community are highly effective.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F84166EE-2102-4A4D-AF3E-C80C7C9988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94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127" y="1524000"/>
            <a:ext cx="6934200" cy="40386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body image pursuit emphasizes control and discipline over self-indulgence.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idealized body type that is portrayed in advertising is naturally possessed by only 5% of American women.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By age 6, girls especially start to express concerns about their own weight or </a:t>
            </a:r>
            <a:r>
              <a:rPr lang="en-US" sz="2400" dirty="0" smtClean="0">
                <a:solidFill>
                  <a:schemeClr val="tx1"/>
                </a:solidFill>
              </a:rPr>
              <a:t>shape. Also, 40% to 60</a:t>
            </a:r>
            <a:r>
              <a:rPr lang="en-US" sz="2400" dirty="0">
                <a:solidFill>
                  <a:schemeClr val="tx1"/>
                </a:solidFill>
              </a:rPr>
              <a:t>% of elementary school girls (ages </a:t>
            </a:r>
            <a:r>
              <a:rPr lang="en-US" sz="2400" dirty="0" smtClean="0">
                <a:solidFill>
                  <a:schemeClr val="tx1"/>
                </a:solidFill>
              </a:rPr>
              <a:t>6–12</a:t>
            </a:r>
            <a:r>
              <a:rPr lang="en-US" sz="2400" dirty="0">
                <a:solidFill>
                  <a:schemeClr val="tx1"/>
                </a:solidFill>
              </a:rPr>
              <a:t>) are concerned about their weight or about becoming too fat.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653C9A2-F938-497A-9262-17E21B0D37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05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724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Body Project, </a:t>
            </a: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selective dissonance-based eating disorder prevention program, </a:t>
            </a:r>
            <a:r>
              <a:rPr lang="en-US" sz="2400" dirty="0" smtClean="0">
                <a:solidFill>
                  <a:schemeClr val="tx1"/>
                </a:solidFill>
              </a:rPr>
              <a:t>has shown support </a:t>
            </a:r>
            <a:r>
              <a:rPr lang="en-US" sz="2400" dirty="0">
                <a:solidFill>
                  <a:schemeClr val="tx1"/>
                </a:solidFill>
              </a:rPr>
              <a:t>at the high school level when counselors recruit youth with body image concerns to critique the thin ideal in written, verbal, and behavioral exercises.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704B2D55-21E4-4402-80D3-4493933FBB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795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7772" y="1600200"/>
            <a:ext cx="69342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At present, community prevention is minimal.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Studies have measured a decrease in disordered </a:t>
            </a:r>
            <a:r>
              <a:rPr lang="en-US" sz="2400" dirty="0" smtClean="0">
                <a:solidFill>
                  <a:schemeClr val="tx1"/>
                </a:solidFill>
              </a:rPr>
              <a:t>eating behavior among participants </a:t>
            </a:r>
            <a:r>
              <a:rPr lang="en-US" sz="2400" dirty="0">
                <a:solidFill>
                  <a:schemeClr val="tx1"/>
                </a:solidFill>
              </a:rPr>
              <a:t>when media was reduced and community prevention programs educated participants regarding </a:t>
            </a:r>
            <a:r>
              <a:rPr lang="en-US" sz="2400" dirty="0" smtClean="0">
                <a:solidFill>
                  <a:schemeClr val="tx1"/>
                </a:solidFill>
              </a:rPr>
              <a:t>idealized </a:t>
            </a:r>
            <a:r>
              <a:rPr lang="en-US" sz="2400" dirty="0">
                <a:solidFill>
                  <a:schemeClr val="tx1"/>
                </a:solidFill>
              </a:rPr>
              <a:t>images.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Researchers are becoming more creative in prevention efforts, for example, by turning to </a:t>
            </a:r>
            <a:r>
              <a:rPr lang="en-US" sz="2400" dirty="0" smtClean="0">
                <a:solidFill>
                  <a:schemeClr val="tx1"/>
                </a:solidFill>
              </a:rPr>
              <a:t>internet-based </a:t>
            </a:r>
            <a:r>
              <a:rPr lang="en-US" sz="2400" dirty="0">
                <a:solidFill>
                  <a:schemeClr val="tx1"/>
                </a:solidFill>
              </a:rPr>
              <a:t>prevention programs.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A9C50236-13E0-42AF-B363-4FE77E82D5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643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524000"/>
            <a:ext cx="6934200" cy="4572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 Strategies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Individual interventions vary depending on the theoretical approach used in conceptualization; however, there are some central unifying principles.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is usually an initial consideration regarding the medical stability of the client. Consultation with a physician is essential during the assessment phase. The medical complications arising from anorexia, bulimia, and binge eating are </a:t>
            </a:r>
            <a:r>
              <a:rPr lang="en-US" sz="2400" dirty="0" smtClean="0">
                <a:solidFill>
                  <a:schemeClr val="tx1"/>
                </a:solidFill>
              </a:rPr>
              <a:t>dangerous; </a:t>
            </a:r>
            <a:r>
              <a:rPr lang="en-US" sz="2400" dirty="0">
                <a:solidFill>
                  <a:schemeClr val="tx1"/>
                </a:solidFill>
              </a:rPr>
              <a:t>thus, it is imperative to monitor the client’s physical condition.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CB760A6D-9547-4ACB-9D88-933FBE845E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591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 Strategies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Another consideration </a:t>
            </a:r>
            <a:r>
              <a:rPr lang="en-US" sz="2400" dirty="0">
                <a:solidFill>
                  <a:schemeClr val="tx1"/>
                </a:solidFill>
              </a:rPr>
              <a:t>is the need for nutritional restabilization.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Without adequate nutrition, counseling will be less effective because of the cognitive and affective disturbances that result from starvation and/or bingeing.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6C98731D-98A0-421C-B7E6-B7D6986BE7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493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491762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Individual Counseling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Group Counseling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Inpatient Treatment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Pharmacological Treatment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Internet Resources</a:t>
            </a:r>
          </a:p>
          <a:p>
            <a:pPr marL="800100" lvl="1" indent="-342900" algn="l">
              <a:buFont typeface="Wingdings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536B050D-0A72-42B7-81FD-7926CBE7E5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97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1452" y="1600200"/>
            <a:ext cx="6934200" cy="3886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Family Counseling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Common issues in these families are enmeshment, overprotection, hostility, and rigidity. </a:t>
            </a:r>
          </a:p>
          <a:p>
            <a:pPr lvl="1" algn="l"/>
            <a:endParaRPr lang="en-US" sz="9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Goals of family counseling generally address communication, support, distorted thinking, responsibility, and </a:t>
            </a:r>
            <a:r>
              <a:rPr lang="en-US" sz="2400" dirty="0" smtClean="0">
                <a:solidFill>
                  <a:schemeClr val="tx1"/>
                </a:solidFill>
              </a:rPr>
              <a:t>the reestablishment </a:t>
            </a:r>
            <a:r>
              <a:rPr lang="en-US" sz="2400" dirty="0">
                <a:solidFill>
                  <a:schemeClr val="tx1"/>
                </a:solidFill>
              </a:rPr>
              <a:t>of boundaries.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C1A5518A-7688-4E73-A059-0CBF0F18A4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249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133" y="16002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Although few school counselors are trained in the treatment of eating disorders, it may be up to the school to first identify disturbed eating patterns.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School personnel should be aware of eating disorder signs and symptoms.</a:t>
            </a:r>
          </a:p>
          <a:p>
            <a:pPr lvl="1"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Resources and referrals that are available to </a:t>
            </a:r>
            <a:r>
              <a:rPr lang="en-US" sz="2400" dirty="0" smtClean="0">
                <a:solidFill>
                  <a:schemeClr val="tx1"/>
                </a:solidFill>
              </a:rPr>
              <a:t>students </a:t>
            </a:r>
            <a:r>
              <a:rPr lang="en-US" sz="2400" dirty="0">
                <a:solidFill>
                  <a:schemeClr val="tx1"/>
                </a:solidFill>
              </a:rPr>
              <a:t>seeking treatment should be current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DFFE48C1-5A63-49F3-B697-E579A43E36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47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114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 Approaches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Community interventions are minimal. 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Perhaps because of the perceived rarity of these disorders, wide-scale community interventions are not practiced.</a:t>
            </a:r>
          </a:p>
          <a:p>
            <a:pPr lvl="1" algn="l"/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Another </a:t>
            </a:r>
            <a:r>
              <a:rPr lang="en-US" sz="2400" dirty="0" smtClean="0">
                <a:solidFill>
                  <a:schemeClr val="tx1"/>
                </a:solidFill>
              </a:rPr>
              <a:t>possible reason </a:t>
            </a:r>
            <a:r>
              <a:rPr lang="en-US" sz="2400" dirty="0">
                <a:solidFill>
                  <a:schemeClr val="tx1"/>
                </a:solidFill>
              </a:rPr>
              <a:t>for the lack of community-level intervention is the inherent challenge of the societal standards of beauty and appearance.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B2427A43-829B-43B2-BD4A-F4079BF89E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99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review of nearly </a:t>
            </a:r>
            <a:r>
              <a:rPr lang="en-US" sz="2400" dirty="0" smtClean="0">
                <a:solidFill>
                  <a:schemeClr val="tx1"/>
                </a:solidFill>
              </a:rPr>
              <a:t>50 </a:t>
            </a:r>
            <a:r>
              <a:rPr lang="en-US" sz="2400" dirty="0">
                <a:solidFill>
                  <a:schemeClr val="tx1"/>
                </a:solidFill>
              </a:rPr>
              <a:t>years of research confirms </a:t>
            </a:r>
            <a:r>
              <a:rPr lang="en-US" sz="2400" dirty="0" smtClean="0">
                <a:solidFill>
                  <a:schemeClr val="tx1"/>
                </a:solidFill>
              </a:rPr>
              <a:t>that </a:t>
            </a:r>
            <a:r>
              <a:rPr lang="en-US" sz="2400" dirty="0">
                <a:solidFill>
                  <a:schemeClr val="tx1"/>
                </a:solidFill>
              </a:rPr>
              <a:t>anorexia nervosa (AN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has the highest mortality rate of any psychiatric disorder.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Many who suffer from an eating disorder have compounding and resultant relationship, financial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dirty="0">
                <a:solidFill>
                  <a:schemeClr val="tx1"/>
                </a:solidFill>
              </a:rPr>
              <a:t>productivity </a:t>
            </a:r>
            <a:r>
              <a:rPr lang="en-US" sz="2400" dirty="0" smtClean="0">
                <a:solidFill>
                  <a:schemeClr val="tx1"/>
                </a:solidFill>
              </a:rPr>
              <a:t>struggles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comorbidity </a:t>
            </a:r>
            <a:r>
              <a:rPr lang="en-US" sz="2400" dirty="0">
                <a:solidFill>
                  <a:schemeClr val="tx1"/>
                </a:solidFill>
              </a:rPr>
              <a:t>with other psychiatric disorders.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5B34936D-0397-41CD-A928-52873406B3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90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Types of Eating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word </a:t>
            </a:r>
            <a:r>
              <a:rPr lang="en-US" sz="2400" i="1" dirty="0" smtClean="0">
                <a:solidFill>
                  <a:schemeClr val="tx1"/>
                </a:solidFill>
              </a:rPr>
              <a:t>anorexia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derived </a:t>
            </a:r>
            <a:r>
              <a:rPr lang="en-US" sz="2400" dirty="0" smtClean="0">
                <a:solidFill>
                  <a:schemeClr val="tx1"/>
                </a:solidFill>
              </a:rPr>
              <a:t>from the Latin </a:t>
            </a:r>
            <a:r>
              <a:rPr lang="en-US" sz="2400" dirty="0">
                <a:solidFill>
                  <a:schemeClr val="tx1"/>
                </a:solidFill>
              </a:rPr>
              <a:t>and means </a:t>
            </a:r>
            <a:r>
              <a:rPr lang="en-US" sz="2400" dirty="0" smtClean="0">
                <a:solidFill>
                  <a:schemeClr val="tx1"/>
                </a:solidFill>
              </a:rPr>
              <a:t>“lack </a:t>
            </a:r>
            <a:r>
              <a:rPr lang="en-US" sz="2400" dirty="0">
                <a:solidFill>
                  <a:schemeClr val="tx1"/>
                </a:solidFill>
              </a:rPr>
              <a:t>of hunger</a:t>
            </a:r>
            <a:r>
              <a:rPr lang="en-US" sz="2400" dirty="0" smtClean="0">
                <a:solidFill>
                  <a:schemeClr val="tx1"/>
                </a:solidFill>
              </a:rPr>
              <a:t>.” </a:t>
            </a:r>
            <a:endParaRPr lang="en-US" sz="24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When combined with </a:t>
            </a:r>
            <a:r>
              <a:rPr lang="en-US" sz="2400" i="1" dirty="0" smtClean="0">
                <a:solidFill>
                  <a:schemeClr val="tx1"/>
                </a:solidFill>
              </a:rPr>
              <a:t>nervosa</a:t>
            </a:r>
            <a:r>
              <a:rPr lang="en-US" sz="2400" dirty="0" smtClean="0">
                <a:solidFill>
                  <a:schemeClr val="tx1"/>
                </a:solidFill>
              </a:rPr>
              <a:t> (or “due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chemeClr val="tx1"/>
                </a:solidFill>
              </a:rPr>
              <a:t>nerves”), </a:t>
            </a:r>
            <a:r>
              <a:rPr lang="en-US" sz="2400" dirty="0">
                <a:solidFill>
                  <a:schemeClr val="tx1"/>
                </a:solidFill>
              </a:rPr>
              <a:t>it describes a clinical condition </a:t>
            </a:r>
            <a:r>
              <a:rPr lang="en-US" sz="2400" dirty="0" smtClean="0">
                <a:solidFill>
                  <a:schemeClr val="tx1"/>
                </a:solidFill>
              </a:rPr>
              <a:t>composed </a:t>
            </a:r>
            <a:r>
              <a:rPr lang="en-US" sz="2400" dirty="0">
                <a:solidFill>
                  <a:schemeClr val="tx1"/>
                </a:solidFill>
              </a:rPr>
              <a:t>of several </a:t>
            </a:r>
            <a:r>
              <a:rPr lang="en-US" sz="2400" dirty="0" smtClean="0">
                <a:solidFill>
                  <a:schemeClr val="tx1"/>
                </a:solidFill>
              </a:rPr>
              <a:t>symptoms, </a:t>
            </a:r>
            <a:r>
              <a:rPr lang="en-US" sz="2400" dirty="0">
                <a:solidFill>
                  <a:schemeClr val="tx1"/>
                </a:solidFill>
              </a:rPr>
              <a:t>including intentional, restrictive eating patterns and low body weight.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32104D48-92E9-4925-B016-5557A5AB02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95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r"/>
            <a:r>
              <a:rPr lang="en-US" sz="3600" b="1" dirty="0"/>
              <a:t>Types of Eating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Bulimia </a:t>
            </a:r>
            <a:r>
              <a:rPr lang="en-US" sz="2800" b="1" dirty="0" smtClean="0">
                <a:solidFill>
                  <a:schemeClr val="tx1"/>
                </a:solidFill>
              </a:rPr>
              <a:t>Nervosa (BN)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eating disorder was separated from </a:t>
            </a:r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as a unique diagnosis in 1987.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People who have </a:t>
            </a:r>
            <a:r>
              <a:rPr lang="en-US" sz="2400" dirty="0" smtClean="0">
                <a:solidFill>
                  <a:schemeClr val="tx1"/>
                </a:solidFill>
              </a:rPr>
              <a:t>BN </a:t>
            </a:r>
            <a:r>
              <a:rPr lang="en-US" sz="2400" dirty="0">
                <a:solidFill>
                  <a:schemeClr val="tx1"/>
                </a:solidFill>
              </a:rPr>
              <a:t>ingest large quantities of food and rid the body of the food using unhealthy, compensatory </a:t>
            </a:r>
            <a:r>
              <a:rPr lang="en-US" sz="2400" dirty="0" smtClean="0">
                <a:solidFill>
                  <a:schemeClr val="tx1"/>
                </a:solidFill>
              </a:rPr>
              <a:t>means, </a:t>
            </a:r>
            <a:r>
              <a:rPr lang="en-US" sz="2400" dirty="0">
                <a:solidFill>
                  <a:schemeClr val="tx1"/>
                </a:solidFill>
              </a:rPr>
              <a:t>such as intentional vomiting, misuse of </a:t>
            </a:r>
            <a:r>
              <a:rPr lang="en-US" sz="2400" dirty="0" smtClean="0">
                <a:solidFill>
                  <a:schemeClr val="tx1"/>
                </a:solidFill>
              </a:rPr>
              <a:t>laxatives, </a:t>
            </a:r>
            <a:r>
              <a:rPr lang="en-US" sz="2400" dirty="0">
                <a:solidFill>
                  <a:schemeClr val="tx1"/>
                </a:solidFill>
              </a:rPr>
              <a:t>or excessive exercise.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227B8260-4606-4E55-9873-AA9B9AE503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9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Types of Eating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Binge-Eating Disorder (BED)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eating </a:t>
            </a:r>
            <a:r>
              <a:rPr lang="en-US" sz="2400" dirty="0" smtClean="0">
                <a:solidFill>
                  <a:schemeClr val="tx1"/>
                </a:solidFill>
              </a:rPr>
              <a:t>disorder was </a:t>
            </a:r>
            <a:r>
              <a:rPr lang="en-US" sz="2400" dirty="0">
                <a:solidFill>
                  <a:schemeClr val="tx1"/>
                </a:solidFill>
              </a:rPr>
              <a:t>first identified in the late 1950s.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is defined by </a:t>
            </a:r>
            <a:r>
              <a:rPr lang="en-US" sz="2400" dirty="0" smtClean="0">
                <a:solidFill>
                  <a:schemeClr val="tx1"/>
                </a:solidFill>
              </a:rPr>
              <a:t>ingesting large </a:t>
            </a:r>
            <a:r>
              <a:rPr lang="en-US" sz="2400" dirty="0">
                <a:solidFill>
                  <a:schemeClr val="tx1"/>
                </a:solidFill>
              </a:rPr>
              <a:t>quantities of food in a discrete time period without engaging in compensatory (elimination) behaviors.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This </a:t>
            </a:r>
            <a:r>
              <a:rPr lang="en-US" sz="2400" dirty="0">
                <a:solidFill>
                  <a:schemeClr val="tx1"/>
                </a:solidFill>
              </a:rPr>
              <a:t>eating behavior is associated with emotional distress and feeling as if the person has no control over </a:t>
            </a:r>
            <a:r>
              <a:rPr lang="en-US" sz="2400" dirty="0" smtClean="0">
                <a:solidFill>
                  <a:schemeClr val="tx1"/>
                </a:solidFill>
              </a:rPr>
              <a:t>his or her </a:t>
            </a:r>
            <a:r>
              <a:rPr lang="en-US" sz="2400" dirty="0">
                <a:solidFill>
                  <a:schemeClr val="tx1"/>
                </a:solidFill>
              </a:rPr>
              <a:t>eating. </a:t>
            </a:r>
            <a:endParaRPr lang="en-US" sz="24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EB8CF662-F428-4BDB-9DEB-BF6E61AEC4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69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Types of Eating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00200"/>
            <a:ext cx="6934200" cy="4038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</a:rPr>
              <a:t>Additional </a:t>
            </a:r>
            <a:r>
              <a:rPr lang="en-US" sz="3000" b="1" dirty="0" smtClean="0">
                <a:solidFill>
                  <a:schemeClr val="tx1"/>
                </a:solidFill>
              </a:rPr>
              <a:t>Noteworthy Subclinical and Unofficial Diagnoses</a:t>
            </a:r>
            <a:endParaRPr lang="en-US" sz="9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Pica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Avoidant Restrictive Food Intake </a:t>
            </a:r>
            <a:r>
              <a:rPr lang="en-US" sz="2400" dirty="0" smtClean="0">
                <a:solidFill>
                  <a:schemeClr val="tx1"/>
                </a:solidFill>
              </a:rPr>
              <a:t>Disorder</a:t>
            </a:r>
            <a:endParaRPr lang="en-US" sz="24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Rumination Disorder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Atypical </a:t>
            </a:r>
            <a:r>
              <a:rPr lang="en-US" sz="2400" dirty="0" smtClean="0">
                <a:solidFill>
                  <a:schemeClr val="tx1"/>
                </a:solidFill>
              </a:rPr>
              <a:t>AN</a:t>
            </a:r>
            <a:endParaRPr lang="en-US" sz="24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BED</a:t>
            </a:r>
            <a:endParaRPr lang="en-US" sz="24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Purging Disorder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Night Eating Syndrome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Diabulimia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Drunkorexia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:a16="http://schemas.microsoft.com/office/drawing/2014/main" xmlns="" id="{BDE61015-30C0-4AED-A057-EB511E3486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76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8" ma:contentTypeDescription="Create a new document." ma:contentTypeScope="" ma:versionID="ed1917c4b55fbbe55c72e7802ce53f2b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e8f53b71bddc3a0e4ee064705ac727b7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Owner" minOccurs="0"/>
                <xsd:element ref="ns2:SOP" minOccurs="0"/>
                <xsd:element ref="ns2:SOP_x003a_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Owner" ma:index="22" nillable="true" ma:displayName="Owner" ma:list="UserInfo" ma:SharePointGroup="0" ma:internalName="Owner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P" ma:index="23" nillable="true" ma:displayName="SOP" ma:list="{7e8250a3-01b4-4312-bac4-8787c1c5721d}" ma:internalName="SOP" ma:showField="Title">
      <xsd:simpleType>
        <xsd:restriction base="dms:Lookup"/>
      </xsd:simpleType>
    </xsd:element>
    <xsd:element name="SOP_x003a_Tags" ma:index="24" nillable="true" ma:displayName="SOP:Tags" ma:list="{7e8250a3-01b4-4312-bac4-8787c1c5721d}" ma:internalName="SOP_x003a_Tags" ma:readOnly="true" ma:showField="MediaServiceAutoTags" ma:web="3a003366-41c5-432c-a99d-441708970bc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  <SOP xmlns="7e8250a3-01b4-4312-bac4-8787c1c5721d" xsi:nil="true"/>
    <Owner xmlns="7e8250a3-01b4-4312-bac4-8787c1c5721d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971E4170-1F05-40D3-9644-F6DEBDC35464}"/>
</file>

<file path=customXml/itemProps2.xml><?xml version="1.0" encoding="utf-8"?>
<ds:datastoreItem xmlns:ds="http://schemas.openxmlformats.org/officeDocument/2006/customXml" ds:itemID="{9FD8DE40-B9BF-4B56-94C2-D68DF2402170}"/>
</file>

<file path=customXml/itemProps3.xml><?xml version="1.0" encoding="utf-8"?>
<ds:datastoreItem xmlns:ds="http://schemas.openxmlformats.org/officeDocument/2006/customXml" ds:itemID="{6B681B33-382E-4303-ABCC-F44AD466BD4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12782</TotalTime>
  <Words>2483</Words>
  <Application>Microsoft Office PowerPoint</Application>
  <PresentationFormat>On-screen Show (4:3)</PresentationFormat>
  <Paragraphs>351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Office Theme</vt:lpstr>
      <vt:lpstr>Chapter 9  The Secret and All-Consuming Obsessions: Eating Disorders</vt:lpstr>
      <vt:lpstr>                  Introduction</vt:lpstr>
      <vt:lpstr>                  Introduction</vt:lpstr>
      <vt:lpstr>                  Introduction</vt:lpstr>
      <vt:lpstr>                  Introduction</vt:lpstr>
      <vt:lpstr>                  Types of Eating Disorders</vt:lpstr>
      <vt:lpstr>Types of Eating Disorders</vt:lpstr>
      <vt:lpstr> Types of Eating Disorders</vt:lpstr>
      <vt:lpstr> Types of Eating Disorders</vt:lpstr>
      <vt:lpstr>                  Risk Factors</vt:lpstr>
      <vt:lpstr>                  Risk Factors</vt:lpstr>
      <vt:lpstr>                  Risk Factors</vt:lpstr>
      <vt:lpstr>                  Risk Factors</vt:lpstr>
      <vt:lpstr>                  Risk Factors</vt:lpstr>
      <vt:lpstr>                  Risk Factors</vt:lpstr>
      <vt:lpstr>                  Risk Factors</vt:lpstr>
      <vt:lpstr>                  Risk Factors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Problem Identification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Intervention Strategies</vt:lpstr>
      <vt:lpstr>                  Intervention Strategies</vt:lpstr>
      <vt:lpstr>                  Intervention Strategies</vt:lpstr>
      <vt:lpstr>                  Intervention Strategies</vt:lpstr>
      <vt:lpstr>                  Intervention Strategies</vt:lpstr>
      <vt:lpstr>                  Intervention Strategies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Defining Youth At Risk</dc:title>
  <dc:creator>Windows User</dc:creator>
  <cp:lastModifiedBy>Nancy Driver</cp:lastModifiedBy>
  <cp:revision>116</cp:revision>
  <dcterms:created xsi:type="dcterms:W3CDTF">2013-04-17T18:39:11Z</dcterms:created>
  <dcterms:modified xsi:type="dcterms:W3CDTF">2018-10-24T17:14:48Z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Order">
    <vt:r8>25645900</vt:r8>
  </property>
</Properties>
</file>