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877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5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5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6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0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7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35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7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4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9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187B5-07DA-4C08-A1A1-5C38ABB25364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D3762-6A90-435F-80AA-7D4EC725E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Clinical Mental Health Counseling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Carla </a:t>
            </a:r>
            <a:r>
              <a:rPr lang="en-US" dirty="0" err="1" smtClean="0"/>
              <a:t>Adkison</a:t>
            </a:r>
            <a:r>
              <a:rPr lang="en-US" dirty="0" smtClean="0"/>
              <a:t>-Johnson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119468"/>
            <a:ext cx="2578608" cy="1188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371600" y="182880"/>
            <a:ext cx="6324600" cy="1812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6100" y="14594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CHAPTER 7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78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Humanistic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Addresses factors associated with better health and overall well-being</a:t>
            </a:r>
          </a:p>
          <a:p>
            <a:r>
              <a:rPr lang="en-US" dirty="0" smtClean="0"/>
              <a:t>Conceptualizes evidence-based therapeutic approaches (e.g., CBT) as useful for alleviating symptoms but not sufficient for addressing human qualities</a:t>
            </a:r>
          </a:p>
          <a:p>
            <a:r>
              <a:rPr lang="en-US" dirty="0" smtClean="0"/>
              <a:t>One exemplar: </a:t>
            </a:r>
            <a:r>
              <a:rPr lang="en-US" i="1" dirty="0" err="1" smtClean="0"/>
              <a:t>Somebodiness</a:t>
            </a:r>
            <a:r>
              <a:rPr lang="en-US" i="1" dirty="0" smtClean="0"/>
              <a:t> </a:t>
            </a:r>
            <a:r>
              <a:rPr lang="en-US" dirty="0" smtClean="0"/>
              <a:t>(Johnson, 2016)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37475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Practice Dimensions of Clinical Mental Health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Practicum, internship, and postgraduate clinical experiences are critical components. </a:t>
            </a:r>
          </a:p>
          <a:p>
            <a:r>
              <a:rPr lang="en-US" dirty="0" smtClean="0"/>
              <a:t>Specific clinical mental health counseling skills needed for competent practice have been identified by AMHCA, ACA, and CACREP.</a:t>
            </a:r>
          </a:p>
          <a:p>
            <a:pPr lvl="1"/>
            <a:r>
              <a:rPr lang="en-US" dirty="0" smtClean="0"/>
              <a:t>For example, psychopharmacology, use of psychological assessments, multicultural counseling skills</a:t>
            </a:r>
          </a:p>
          <a:p>
            <a:r>
              <a:rPr lang="en-US" dirty="0" smtClean="0"/>
              <a:t>Despite current CACREP requirements, it is likely that the majority of professional counselors have never received hands-on multicultural training and/or supervision.</a:t>
            </a:r>
          </a:p>
        </p:txBody>
      </p:sp>
    </p:spTree>
    <p:extLst>
      <p:ext uri="{BB962C8B-B14F-4D97-AF65-F5344CB8AC3E}">
        <p14:creationId xmlns:p14="http://schemas.microsoft.com/office/powerpoint/2010/main" val="846718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Interfacing With Legal and Child </a:t>
            </a:r>
            <a:r>
              <a:rPr lang="en-US" dirty="0"/>
              <a:t>W</a:t>
            </a:r>
            <a:r>
              <a:rPr lang="en-US" dirty="0" smtClean="0"/>
              <a:t>elfare </a:t>
            </a:r>
            <a:r>
              <a:rPr lang="en-US" dirty="0"/>
              <a:t>S</a:t>
            </a:r>
            <a:r>
              <a:rPr lang="en-US" dirty="0" smtClean="0"/>
              <a:t>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Work in mental health agencies can involve counseling clients who have been ordered by the court or Child </a:t>
            </a:r>
            <a:r>
              <a:rPr lang="en-US" dirty="0"/>
              <a:t>P</a:t>
            </a:r>
            <a:r>
              <a:rPr lang="en-US" dirty="0" smtClean="0"/>
              <a:t>rotective </a:t>
            </a:r>
            <a:r>
              <a:rPr lang="en-US" dirty="0"/>
              <a:t>S</a:t>
            </a:r>
            <a:r>
              <a:rPr lang="en-US" dirty="0" smtClean="0"/>
              <a:t>ervices (CPS) to undergo individual, group, or family counseling.</a:t>
            </a:r>
          </a:p>
          <a:p>
            <a:r>
              <a:rPr lang="en-US" dirty="0" smtClean="0"/>
              <a:t>It is important to consider the power of the court and CPS in clients’ lives.</a:t>
            </a:r>
          </a:p>
          <a:p>
            <a:r>
              <a:rPr lang="en-US" dirty="0" smtClean="0"/>
              <a:t>Counselors can be influential in empowering their mandatory counseling clients.</a:t>
            </a:r>
          </a:p>
        </p:txBody>
      </p:sp>
    </p:spTree>
    <p:extLst>
      <p:ext uri="{BB962C8B-B14F-4D97-AF65-F5344CB8AC3E}">
        <p14:creationId xmlns:p14="http://schemas.microsoft.com/office/powerpoint/2010/main" val="3086393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Interfacing With Legal and Child </a:t>
            </a:r>
            <a:r>
              <a:rPr lang="en-US" dirty="0"/>
              <a:t>W</a:t>
            </a:r>
            <a:r>
              <a:rPr lang="en-US" dirty="0" smtClean="0"/>
              <a:t>elfare </a:t>
            </a:r>
            <a:r>
              <a:rPr lang="en-US" dirty="0"/>
              <a:t>S</a:t>
            </a:r>
            <a:r>
              <a:rPr lang="en-US" dirty="0" smtClean="0"/>
              <a:t>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 expert witness is an individual with comprehensive knowledge and experience in his or her specific field who is reasonably certain about the issues/questions concerning the case at hand (Brodsky, 2013; Faust &amp; </a:t>
            </a:r>
            <a:r>
              <a:rPr lang="en-US" dirty="0" err="1" smtClean="0"/>
              <a:t>Ziskin</a:t>
            </a:r>
            <a:r>
              <a:rPr lang="en-US" dirty="0" smtClean="0"/>
              <a:t>, 1988).</a:t>
            </a:r>
          </a:p>
          <a:p>
            <a:r>
              <a:rPr lang="en-US" dirty="0" smtClean="0"/>
              <a:t>Expert testimony from a clinical mental health counselor can be life changing for a client or a client’s family.</a:t>
            </a:r>
          </a:p>
          <a:p>
            <a:r>
              <a:rPr lang="en-US" dirty="0" smtClean="0"/>
              <a:t>The </a:t>
            </a:r>
            <a:r>
              <a:rPr lang="en-US" i="1" dirty="0" smtClean="0"/>
              <a:t>AMHCA Code of Ethics </a:t>
            </a:r>
            <a:r>
              <a:rPr lang="en-US" dirty="0" smtClean="0"/>
              <a:t>(AMHCA, 2015) includes specific standards on responding to subpoenas and offering expert testimony.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63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Emergent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Supervision competence and continuing education</a:t>
            </a:r>
          </a:p>
          <a:p>
            <a:r>
              <a:rPr lang="en-US" dirty="0" smtClean="0"/>
              <a:t>Efforts to restrict the use of psychological tests by other professions</a:t>
            </a:r>
          </a:p>
          <a:p>
            <a:r>
              <a:rPr lang="en-US" dirty="0" smtClean="0"/>
              <a:t>The counseling profession’s response to racial tension and role in dismantling institutional racism</a:t>
            </a:r>
          </a:p>
          <a:p>
            <a:r>
              <a:rPr lang="en-US" dirty="0" smtClean="0"/>
              <a:t>Ongoing need for responsive advocacy in attending </a:t>
            </a:r>
            <a:r>
              <a:rPr lang="en-US" smtClean="0"/>
              <a:t>to clients </a:t>
            </a:r>
            <a:r>
              <a:rPr lang="en-US" dirty="0" smtClean="0"/>
              <a:t>true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606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To understand how clinical mental health counseling is inextricably linked to better health and </a:t>
            </a:r>
            <a:r>
              <a:rPr lang="en-US" dirty="0" smtClean="0"/>
              <a:t>wellness</a:t>
            </a:r>
            <a:endParaRPr lang="en-US" dirty="0" smtClean="0">
              <a:effectLst/>
            </a:endParaRPr>
          </a:p>
          <a:p>
            <a:pPr lvl="1"/>
            <a:r>
              <a:rPr lang="en-US" dirty="0"/>
              <a:t>To understand </a:t>
            </a:r>
            <a:r>
              <a:rPr lang="en-US" dirty="0" smtClean="0"/>
              <a:t>how the </a:t>
            </a:r>
            <a:r>
              <a:rPr lang="en-US" dirty="0"/>
              <a:t>treatment of mental and emotional disorders has become multifaceted with the recent release of the </a:t>
            </a:r>
            <a:r>
              <a:rPr lang="en-US" i="1" dirty="0" smtClean="0"/>
              <a:t>DSM-5 </a:t>
            </a:r>
            <a:endParaRPr lang="en-US" i="1" dirty="0" smtClean="0">
              <a:effectLst/>
            </a:endParaRPr>
          </a:p>
          <a:p>
            <a:pPr lvl="1"/>
            <a:r>
              <a:rPr lang="en-US" dirty="0"/>
              <a:t>To understand how </a:t>
            </a:r>
            <a:r>
              <a:rPr lang="en-US" dirty="0" smtClean="0"/>
              <a:t>integrated </a:t>
            </a:r>
            <a:r>
              <a:rPr lang="en-US" dirty="0"/>
              <a:t>h</a:t>
            </a:r>
            <a:r>
              <a:rPr lang="en-US" dirty="0" smtClean="0"/>
              <a:t>ealth </a:t>
            </a:r>
            <a:r>
              <a:rPr lang="en-US" dirty="0"/>
              <a:t>c</a:t>
            </a:r>
            <a:r>
              <a:rPr lang="en-US" dirty="0" smtClean="0"/>
              <a:t>are </a:t>
            </a:r>
            <a:r>
              <a:rPr lang="en-US" dirty="0"/>
              <a:t>and </a:t>
            </a:r>
            <a:r>
              <a:rPr lang="en-US" dirty="0" smtClean="0"/>
              <a:t>collaborative </a:t>
            </a:r>
            <a:r>
              <a:rPr lang="en-US" dirty="0"/>
              <a:t>c</a:t>
            </a:r>
            <a:r>
              <a:rPr lang="en-US" dirty="0" smtClean="0"/>
              <a:t>are </a:t>
            </a:r>
            <a:r>
              <a:rPr lang="en-US" dirty="0"/>
              <a:t>can be beneficial for clinical mental health counselors and </a:t>
            </a:r>
            <a:r>
              <a:rPr lang="en-US" dirty="0" smtClean="0"/>
              <a:t>clients </a:t>
            </a:r>
            <a:endParaRPr lang="en-US" dirty="0" smtClean="0">
              <a:effectLst/>
            </a:endParaRPr>
          </a:p>
          <a:p>
            <a:pPr lvl="1"/>
            <a:r>
              <a:rPr lang="en-US" dirty="0"/>
              <a:t>To </a:t>
            </a:r>
            <a:r>
              <a:rPr lang="en-US" dirty="0" smtClean="0"/>
              <a:t>acquire the </a:t>
            </a:r>
            <a:r>
              <a:rPr lang="en-US" dirty="0"/>
              <a:t>skills necessary to interact effectively with legal </a:t>
            </a:r>
            <a:r>
              <a:rPr lang="en-US" dirty="0" smtClean="0"/>
              <a:t>systems</a:t>
            </a:r>
            <a:endParaRPr lang="en-US" dirty="0" smtClean="0">
              <a:effectLst/>
            </a:endParaRPr>
          </a:p>
          <a:p>
            <a:pPr lvl="1"/>
            <a:r>
              <a:rPr lang="en-US" dirty="0"/>
              <a:t>To understand why multicultural counseling in clinical mental health counseling is still an area of </a:t>
            </a:r>
            <a:r>
              <a:rPr lang="en-US" dirty="0" smtClean="0"/>
              <a:t>concern</a:t>
            </a: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1569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Clinical mental health counseling is one of the youngest programs in the counseling profession.</a:t>
            </a:r>
          </a:p>
          <a:p>
            <a:r>
              <a:rPr lang="en-US" dirty="0" smtClean="0"/>
              <a:t>The history of this specialization is complex and has been shaped and defined by counseling accreditation, licensure, and societal need (Bobby, 2013).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485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Original draft of 1988 CACREP Standards included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nly three sets of 48-credit-hour specialty standards (mental health counseling, school counseling, and student affairs)</a:t>
            </a:r>
          </a:p>
          <a:p>
            <a:r>
              <a:rPr lang="en-US" dirty="0" smtClean="0"/>
              <a:t>American Mental Health Counselors Association (AMHCA) wanted</a:t>
            </a:r>
          </a:p>
          <a:p>
            <a:pPr lvl="1"/>
            <a:r>
              <a:rPr lang="en-US" dirty="0" smtClean="0"/>
              <a:t>60-credit </a:t>
            </a:r>
            <a:r>
              <a:rPr lang="en-US" dirty="0" smtClean="0"/>
              <a:t>minimum mental health program</a:t>
            </a:r>
          </a:p>
          <a:p>
            <a:r>
              <a:rPr lang="en-US" dirty="0" smtClean="0"/>
              <a:t>CACREP board agreed to offer</a:t>
            </a:r>
          </a:p>
          <a:p>
            <a:pPr lvl="1"/>
            <a:r>
              <a:rPr lang="en-US" dirty="0" smtClean="0"/>
              <a:t>60-credit-hour mental health counseling program along with 48- credit-hour community counseling program</a:t>
            </a:r>
          </a:p>
          <a:p>
            <a:r>
              <a:rPr lang="en-US" dirty="0" smtClean="0"/>
              <a:t>25 years later</a:t>
            </a:r>
          </a:p>
          <a:p>
            <a:pPr lvl="1"/>
            <a:r>
              <a:rPr lang="en-US" dirty="0" smtClean="0"/>
              <a:t>Merger/reunification of these two programs into clinical mental health counseling</a:t>
            </a:r>
          </a:p>
          <a:p>
            <a:pPr lvl="1"/>
            <a:r>
              <a:rPr lang="en-US" dirty="0" smtClean="0"/>
              <a:t>Program focus: clients better health and wellness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25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Contextual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 Protection and Affordable Care Act:</a:t>
            </a:r>
          </a:p>
          <a:p>
            <a:pPr lvl="1"/>
            <a:r>
              <a:rPr lang="en-US" dirty="0" smtClean="0"/>
              <a:t>Health care more available to everyone at an equitable price</a:t>
            </a:r>
          </a:p>
          <a:p>
            <a:pPr lvl="1"/>
            <a:r>
              <a:rPr lang="en-US" dirty="0" smtClean="0"/>
              <a:t>Additional coverage for mental health and addiction care</a:t>
            </a:r>
          </a:p>
          <a:p>
            <a:r>
              <a:rPr lang="en-US" dirty="0" smtClean="0"/>
              <a:t>Roles and settings of clinical mental health counselors have become more fluid.</a:t>
            </a:r>
          </a:p>
        </p:txBody>
      </p:sp>
    </p:spTree>
    <p:extLst>
      <p:ext uri="{BB962C8B-B14F-4D97-AF65-F5344CB8AC3E}">
        <p14:creationId xmlns:p14="http://schemas.microsoft.com/office/powerpoint/2010/main" val="1972313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Integrated Health </a:t>
            </a:r>
            <a:r>
              <a:rPr lang="en-US" dirty="0"/>
              <a:t>C</a:t>
            </a:r>
            <a:r>
              <a:rPr lang="en-US" dirty="0" smtClean="0"/>
              <a:t>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Integrated health care is defined as the systematic coordination of general and behavioral health care (Alvarez, Marroquin, Sandoval, &amp; Carlton, 2014).</a:t>
            </a:r>
          </a:p>
          <a:p>
            <a:r>
              <a:rPr lang="en-US" dirty="0" smtClean="0"/>
              <a:t>One approach is collaborative care.</a:t>
            </a:r>
          </a:p>
          <a:p>
            <a:r>
              <a:rPr lang="en-US" dirty="0" smtClean="0"/>
              <a:t>A current area of focus in the field is on promoting culturally responsive service delivery in primary care environments.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52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Collaborative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Involves the primary care provider and mental health clinician working together to provide care and monitor a client’s programs (</a:t>
            </a:r>
            <a:r>
              <a:rPr lang="en-US" dirty="0" err="1" smtClean="0"/>
              <a:t>Unutzer</a:t>
            </a:r>
            <a:r>
              <a:rPr lang="en-US" dirty="0" smtClean="0"/>
              <a:t>, Harbin, </a:t>
            </a:r>
            <a:r>
              <a:rPr lang="en-US" dirty="0" err="1" smtClean="0"/>
              <a:t>Schoenbaum</a:t>
            </a:r>
            <a:r>
              <a:rPr lang="en-US" dirty="0" smtClean="0"/>
              <a:t>, &amp; </a:t>
            </a:r>
            <a:r>
              <a:rPr lang="en-US" dirty="0" err="1" smtClean="0"/>
              <a:t>Druss</a:t>
            </a:r>
            <a:r>
              <a:rPr lang="en-US" dirty="0" smtClean="0"/>
              <a:t>, 2013)</a:t>
            </a:r>
          </a:p>
          <a:p>
            <a:r>
              <a:rPr lang="en-US" dirty="0" smtClean="0"/>
              <a:t>Can be beneficial for clients</a:t>
            </a:r>
          </a:p>
          <a:p>
            <a:r>
              <a:rPr lang="en-US" dirty="0" smtClean="0"/>
              <a:t>Is often a complex process</a:t>
            </a:r>
          </a:p>
          <a:p>
            <a:r>
              <a:rPr lang="en-US" dirty="0" smtClean="0"/>
              <a:t>Primarily used in settings that serve individuals who need a multitude of services and do not have access to traditional venues of counseling</a:t>
            </a:r>
          </a:p>
          <a:p>
            <a:pPr lvl="1"/>
            <a:r>
              <a:rPr lang="en-US" dirty="0" smtClean="0"/>
              <a:t>For example, clients using Medicaid for payment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553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Federally Qualified Health Center (FQHC)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FQHCs are federally funded nonprofit health centers or clinics that provide primary, preventive dental and mental health services regardless of the patient’s ability to pay (HealthCare.gov, 2017).</a:t>
            </a:r>
          </a:p>
          <a:p>
            <a:r>
              <a:rPr lang="en-US" dirty="0" smtClean="0"/>
              <a:t>FQHCs often serve clients using Medicaid to pay for services – the majority of this clientele is racially, culturally, and linguistically diverse.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29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Treatment Planning in Clinical Mental Health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Treatment of mental and emotional disorders has become multifaceted with the release of the </a:t>
            </a:r>
            <a:r>
              <a:rPr lang="en-US" i="1" dirty="0" smtClean="0"/>
              <a:t>DSM-5.</a:t>
            </a:r>
          </a:p>
          <a:p>
            <a:pPr lvl="1"/>
            <a:r>
              <a:rPr lang="en-US" dirty="0" smtClean="0"/>
              <a:t>New emerging assessment measures to address and monitor clinical symptoms</a:t>
            </a:r>
          </a:p>
          <a:p>
            <a:r>
              <a:rPr lang="en-US" dirty="0" smtClean="0"/>
              <a:t>Treatment approaches utilized in community mental health centers now embrace a more contextual, developmental perspective.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109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B4194095D094182A9D45C8F6FD335" ma:contentTypeVersion="13" ma:contentTypeDescription="Create a new document." ma:contentTypeScope="" ma:versionID="55dd7c33a9dfea6d3c6f5e9966e843a1">
  <xsd:schema xmlns:xsd="http://www.w3.org/2001/XMLSchema" xmlns:xs="http://www.w3.org/2001/XMLSchema" xmlns:p="http://schemas.microsoft.com/office/2006/metadata/properties" xmlns:ns2="7e8250a3-01b4-4312-bac4-8787c1c5721d" xmlns:ns3="3a003366-41c5-432c-a99d-441708970bc7" targetNamespace="http://schemas.microsoft.com/office/2006/metadata/properties" ma:root="true" ma:fieldsID="37ee11d0c16b5e0396ccbefb02308385" ns2:_="" ns3:_="">
    <xsd:import namespace="7e8250a3-01b4-4312-bac4-8787c1c5721d"/>
    <xsd:import namespace="3a003366-41c5-432c-a99d-441708970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250a3-01b4-4312-bac4-8787c1c572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03366-41c5-432c-a99d-441708970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e8250a3-01b4-4312-bac4-8787c1c5721d" xsi:nil="true"/>
  </documentManagement>
</p:properties>
</file>

<file path=customXml/itemProps1.xml><?xml version="1.0" encoding="utf-8"?>
<ds:datastoreItem xmlns:ds="http://schemas.openxmlformats.org/officeDocument/2006/customXml" ds:itemID="{1FA432A8-197E-458E-BEB9-9B1271812522}"/>
</file>

<file path=customXml/itemProps2.xml><?xml version="1.0" encoding="utf-8"?>
<ds:datastoreItem xmlns:ds="http://schemas.openxmlformats.org/officeDocument/2006/customXml" ds:itemID="{A373FB12-EE0F-427B-BD7C-FBB880B20C79}"/>
</file>

<file path=customXml/itemProps3.xml><?xml version="1.0" encoding="utf-8"?>
<ds:datastoreItem xmlns:ds="http://schemas.openxmlformats.org/officeDocument/2006/customXml" ds:itemID="{0FF12F51-39FC-44EE-8602-3F17FF2CE433}"/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809</Words>
  <Application>Microsoft Office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 Clinical Mental Health Counseling</vt:lpstr>
      <vt:lpstr>Learning Objectives</vt:lpstr>
      <vt:lpstr>Introduction</vt:lpstr>
      <vt:lpstr>History</vt:lpstr>
      <vt:lpstr>Contextual Dimensions</vt:lpstr>
      <vt:lpstr>Integrated Health Care</vt:lpstr>
      <vt:lpstr>Collaborative Care</vt:lpstr>
      <vt:lpstr>Federally Qualified Health Center (FQHC)</vt:lpstr>
      <vt:lpstr>Treatment Planning in Clinical Mental Health Counseling</vt:lpstr>
      <vt:lpstr>Humanistic Framework</vt:lpstr>
      <vt:lpstr>Practice Dimensions of Clinical Mental Health Counseling</vt:lpstr>
      <vt:lpstr>Interfacing With Legal and Child Welfare Systems</vt:lpstr>
      <vt:lpstr>Interfacing With Legal and Child Welfare Systems</vt:lpstr>
      <vt:lpstr>Emergent Issues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 Clinical Mental Health Counseling</dc:title>
  <dc:creator>Lynn</dc:creator>
  <cp:lastModifiedBy>Gene Bailey</cp:lastModifiedBy>
  <cp:revision>21</cp:revision>
  <dcterms:created xsi:type="dcterms:W3CDTF">2017-08-26T18:27:08Z</dcterms:created>
  <dcterms:modified xsi:type="dcterms:W3CDTF">2017-12-20T19:53:42Z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0x010100CFFB4194095D094182A9D45C8F6FD335</vt:lpwstr>
  </property>
  <property fmtid="{D5CDD505-2E9C-101B-9397-08002B2CF9AE}" pid="3" name="Order">
    <vt:r8>52955300</vt:r8>
  </property>
</Properties>
</file>