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7" r:id="rId4"/>
  </p:sldMasterIdLst>
  <p:notesMasterIdLst>
    <p:notesMasterId r:id="rId16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452" autoAdjust="0"/>
  </p:normalViewPr>
  <p:slideViewPr>
    <p:cSldViewPr>
      <p:cViewPr varScale="1">
        <p:scale>
          <a:sx n="113" d="100"/>
          <a:sy n="113" d="100"/>
        </p:scale>
        <p:origin x="21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629D8C1-1D65-99FB-15EB-137DFF38FF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21A4F3D-BE87-469F-B731-751269EDDA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D8654F5-97D5-9538-4243-1D60A42AA52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FAAD934-57D0-E86F-8E84-70B6B0FF50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F0560AD-68EA-530A-5FA2-6FA219CF67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06DEE0F-FBDD-F4A9-BD8F-1D23B87DE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849C011-94F8-4F4D-A6A7-B3E8151B7C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CDB9686-3222-329E-FC1B-AACD0E503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4680DC4-089C-E046-94FE-A1DB7B9294C4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7C0D7BE-49E2-6CCE-1981-BB99AA5988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A771AE5-A9D0-5276-F900-8F7FD4AF8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0202C48-B446-BCFE-CA91-49AA2C001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51EA26D-85E3-734F-8345-842B255241BF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2B606C7-FA0F-397B-90CA-CBE7023B13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02FE6A6-4A3B-A7CE-698F-292232F8B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Accepting the shift in generational roles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Maintaining own and couple functioning and interests as physiological decline is experienced.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Needing support for younger generation.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Dealing with loss of spouse, siblings, friends, and other losses.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376E36A-9EEF-37D3-A785-427065614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AD768A0-254E-C64E-AE90-9E4731864366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AC68574-065C-7696-7282-2F435AD644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4D347DF-D707-379D-46BE-261F6575D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F4429C-72BE-681D-1C9A-59F3F8AA5B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641FD26-295F-F24F-A1B4-40D79AF6013D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30B04F4-27EB-9FA3-7E21-246673ECB6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E62CCB-F1CF-3365-74B8-7B81F657F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Family Systems: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Blended Families, nuclear families, single parent families, gay &amp; lesbian families, grandparent families, sibling families, adopted families, biracial families,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Ask the students in dyads to define family in their own words. Compare the varying definitions and explore the common themes and differences within the responses.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CCCB98A-10FE-6E9B-1D28-729E90BBB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CFDDCFA-3BE5-7840-9FCE-BC5A16A6155A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52BD7D5-8D42-2559-12E9-AC407C320E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CE3F9A8-4117-73C5-8147-383B9B019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35B24A0-EC9F-0AF9-AC81-E3BE3B6E6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39C5D88-2320-0849-A152-2222E60CC14A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1EA66C7-652B-B4A7-2969-C429DDDBA3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65C508E-2E63-D69D-0B0E-4444238F8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Infancy to preschool: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Task: Attachment to care giver, Language development, Differentiation to self and environment, Self-control and compliance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Middle Childhood: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Task: School adjustment (attendance, appropriate conduct, social development, identifies difference between learning experiences)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	Academic Achievement (leaning to read, following homework directions, math)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	Getting along with peers (acceptance, making friends)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	Rule-governed conduct (following rules of the society for moral behavior and personal conduct)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	Developing an understanding of social status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Adolescence: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Task: Successful transition to secondary schooling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	Academic achievement: learning skills for higher education or work)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	Involvement in Extra curricular activities (clubs, sports, band)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	Forming close friendships within and across genders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		Forming a cohesive sense of self: identity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000">
                <a:latin typeface="Arial" panose="020B0604020202020204" pitchFamily="34" charset="0"/>
              </a:rPr>
              <a:t>Masten &amp; Coatsworth, 1998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CA9D506-15D3-B205-E4C6-526F6D9FF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C573D3B-2006-8A49-A60F-F2C23B706EB9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E485234-F32C-C02B-D51D-CD2E02098B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ACA2D5B-0367-F894-FB23-D97D1A1D8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11F4E1B-FB38-B29E-E92F-8287DCA8A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538DE32-526D-1844-AB5D-900C5093F87D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8AF358F-DD14-75F2-4036-102C47D9F0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A8405E6-BB11-8FF2-336F-ABF3A5F35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Emotional Process of transition: Key Principles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Commitment to new system and all relationships in that system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Developing roles within the new marital system and other relationships as a married couple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realignment of relationships with extended family and friends to include spouse /partner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E8CF678-0BBA-1770-F8F9-024760F91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84C5839-BC0C-BE49-976F-096B5AE23E90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5E9AB43-402D-C4DC-14E7-162AFC72C2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40FE734-E4EA-0BE1-DAAE-FA29B3CB0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B938EDF-BCE7-C238-01AE-DED06E98B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A481BFD-DCDD-DB41-A268-C2953F539880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4E8D2DB-D8A4-877B-5284-2F920E49DE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D53ACF5-A473-9DD6-DEF4-D399AA3E9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Families with Adolescents: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Emotional process of transitional: Key Concepts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Increasing flexibility of family boundaries to permit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Children’s independence and grandparents frailties.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Second order change in family status: Required to proceed developmentally: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Shifting of parent child-relationship to permit adolescent to move into and out of system.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Refocusing on midlife and career issues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Beginning to shift and care for older generations.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84FE06B-F53B-B9CD-7BCD-F11008F3D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87B5ABB-2F52-2744-9CCF-DD0EDD7F66B3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A48A0F4-6A5D-EEBC-DE7B-7A5047834E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91BE067-6B57-122C-BDF9-9387875F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Accepting exist and entrances into the family system.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Renegotiating family system as a dyad.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Developing adult to adult relationships.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Developing new relationships with adult children.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Dealing with disabilities and loss of parents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33D13FF0-F4B2-6080-9EF9-1B9DA641A97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16202AE4-904A-1EBB-D209-4A3E1FAC9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1B0E979C-F97B-2155-62A2-C8F6F67B26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4C91F3FD-382D-868A-A9AE-06515E34B6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2138E8B-909C-2045-7F31-E85BE94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42DF75-BFE1-DB52-A0CE-7AAC375AE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576984-83D9-47D2-C422-795F7AE42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EDD20-A8FC-0747-A74F-C4CE7184A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6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D7BE23-6B2E-0697-616B-A2F2501E8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771EF9-CD79-5A18-97E6-7533C0961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B7220-8C7B-9961-F8BB-7FD557326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634DE-743C-FD47-A071-690D09659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5B76A1-B292-3F8F-4B74-EB7C5390E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496787-FC1E-9B0D-BAC9-CC6EFF6E2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412637-4A20-4ECF-4AC5-2BE6F9AA2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2E26B-096C-2D45-B87A-CCAB1A028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06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F523A-5581-79C6-71B8-2047C33AA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C448BA-BFF6-6663-4777-D3442ACFD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4558F8-8D7B-1DA5-AA7A-7803CBCC3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97BBD-B072-CC4D-92ED-5958598DF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7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2C89B3-C1DA-F22F-27E8-5F5921482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DE773B-F6D5-FCBD-3FA8-15DA1BE75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E633C8-C04C-C5E1-C8AE-21C4821AF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69582-F4A5-304B-94E2-D9515B199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63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F12A3-A020-541A-B8CB-7E378281B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A049C-C4D0-36A2-4A91-4DEC8C7F5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7FCE5-FDB5-66C1-BDFD-24D0802C0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33948-091D-0E44-ADA2-16A81F912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39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E943CE-D0E0-63E9-CB62-5A89A4AA7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103652-F63A-494C-B869-7200338E6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4B0DC9-A9DC-68E6-49F0-7227FF6D5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F26F8-17FD-9549-B8A4-4B9494DB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0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006BB5-F4C5-8831-487D-BA11593D6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8B2E73-9A56-3B1B-7EFA-400A016D2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D7629A-612A-B76D-94C9-3703894D9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6AB2C-0738-464E-9D71-24F3CF35D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77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5EC495-38E0-1D24-4657-EE9B5E124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C951C6-7B3A-E770-2250-75F0701BA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0C1D51-ACE4-41B9-C09C-2C24AD155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2A74-CB54-8D41-BCEB-4EB0E3991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18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0A3B8-F807-F201-5FCC-559678B0E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B626C-8C90-4E31-F368-8C07FDA8D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47217-4AE7-E093-747E-8A5188927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84BD3-7F02-B44A-A4D9-6CA3FCABC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72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0272B-788E-74E8-4121-DE350E5CC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BC30E-7C08-380B-02BC-A9AC857B6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C2A4B-6346-A3AD-3167-E67E5B32E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43734-14FD-1142-8EA7-6910B4FD9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06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D9D3F7-DE93-2504-9E83-943AA8ADA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9D829C-728A-5B66-CE8D-4F019EF7F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5A6C25EB-8A7D-755B-6FE9-4F8A2A755E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3B6A02A-4196-AEBF-08E3-B9B105F5BD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641DED92-50FC-5AE4-F04D-CEEBBA9A05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8C4B659-B5B7-704C-9F5C-97DBB2C393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57D8631-ADA2-A371-EB76-168B9CB87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6BFCA0AD-1A63-9001-5852-924DAAE7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4E36171F-1E6C-A976-641B-5983E2464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0B105D25-8EDF-0322-D6AF-CF09C4AD9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1C4F521-30BD-507F-D826-0A922A6B77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Family Counseling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78CB528-A907-B903-E968-F644E66456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Torey L. Portrie-Bethke, PhD, NCC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5BB7DC-499D-CCC6-DD5E-D65909641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Family Life Cycle Stage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D594144-64E2-379F-B559-ABBABC795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Families in later life:</a:t>
            </a:r>
          </a:p>
          <a:p>
            <a:pPr lvl="1" eaLnBrk="1" hangingPunct="1"/>
            <a:r>
              <a:rPr lang="en-US" altLang="en-US"/>
              <a:t>What physical and emotional changes may take place?</a:t>
            </a:r>
          </a:p>
          <a:p>
            <a:pPr lvl="1" eaLnBrk="1" hangingPunct="1"/>
            <a:r>
              <a:rPr lang="en-US" altLang="en-US"/>
              <a:t>How does personal responsibility change?</a:t>
            </a:r>
          </a:p>
        </p:txBody>
      </p:sp>
      <p:pic>
        <p:nvPicPr>
          <p:cNvPr id="12292" name="Picture 4" descr="MCj01497050000[1]">
            <a:extLst>
              <a:ext uri="{FF2B5EF4-FFF2-40B4-BE49-F238E27FC236}">
                <a16:creationId xmlns:a16="http://schemas.microsoft.com/office/drawing/2014/main" id="{BE23D979-67F7-EF02-6873-61763DDB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MPj03168530000[1]">
            <a:extLst>
              <a:ext uri="{FF2B5EF4-FFF2-40B4-BE49-F238E27FC236}">
                <a16:creationId xmlns:a16="http://schemas.microsoft.com/office/drawing/2014/main" id="{AA74C66F-7BD9-18DB-74B7-9C2A811A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MPj04392890000[1]">
            <a:extLst>
              <a:ext uri="{FF2B5EF4-FFF2-40B4-BE49-F238E27FC236}">
                <a16:creationId xmlns:a16="http://schemas.microsoft.com/office/drawing/2014/main" id="{E5C4C0B8-2DF7-438C-16D8-5E3A1D604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514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BD2D266-F5B5-4524-4467-4F2199ED9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A6DC066-4076-88AB-0D8C-C97F12E74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Carter, B., &amp; McGoldrick, M. (Eds.).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(1999). </a:t>
            </a:r>
            <a:r>
              <a:rPr lang="en-US" altLang="en-US" i="1"/>
              <a:t>The expanded family life cycle: Individual, family, and social perspectives </a:t>
            </a:r>
            <a:r>
              <a:rPr lang="en-US" altLang="en-US"/>
              <a:t>(3</a:t>
            </a:r>
            <a:r>
              <a:rPr lang="en-US" altLang="en-US" baseline="30000"/>
              <a:t>rd</a:t>
            </a:r>
            <a:r>
              <a:rPr lang="en-US" altLang="en-US"/>
              <a:t> ed.). Needham Heights, MA: Allyn &amp; Bacon.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8709C54-854B-674B-7B92-B1ABCE795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Family Systems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7974AAF-04CE-3322-BFC6-4EC22490B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Define </a:t>
            </a:r>
            <a:r>
              <a:rPr lang="en-US" altLang="en-US" sz="2400" i="1"/>
              <a:t>family.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How are families viewed in the American culture?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What influences your roles within your family/families?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How has the counseling program changed your role within your current relationships?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Describe family values that are important to you.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D4F940-551C-C3E6-7199-1D21CB686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Family Life Cycle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6B71ECB-C467-6CF9-8CAB-A903FA210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	Stages</a:t>
            </a:r>
          </a:p>
          <a:p>
            <a:pPr eaLnBrk="1" hangingPunct="1"/>
            <a:r>
              <a:rPr lang="en-US" altLang="en-US"/>
              <a:t>Leaving home: single young adults</a:t>
            </a:r>
          </a:p>
          <a:p>
            <a:pPr eaLnBrk="1" hangingPunct="1"/>
            <a:r>
              <a:rPr lang="en-US" altLang="en-US"/>
              <a:t>Joining of families through marriage: the new couple</a:t>
            </a:r>
          </a:p>
          <a:p>
            <a:pPr eaLnBrk="1" hangingPunct="1"/>
            <a:r>
              <a:rPr lang="en-US" altLang="en-US"/>
              <a:t>Families with young children</a:t>
            </a:r>
          </a:p>
          <a:p>
            <a:pPr eaLnBrk="1" hangingPunct="1"/>
            <a:r>
              <a:rPr lang="en-US" altLang="en-US"/>
              <a:t>Launching children and moving on</a:t>
            </a:r>
          </a:p>
          <a:p>
            <a:pPr eaLnBrk="1" hangingPunct="1"/>
            <a:r>
              <a:rPr lang="en-US" altLang="en-US"/>
              <a:t>Families in later life</a:t>
            </a:r>
          </a:p>
          <a:p>
            <a:pPr lvl="1" eaLnBrk="1" hangingPunct="1"/>
            <a:r>
              <a:rPr lang="en-US" altLang="en-US"/>
              <a:t>Carter &amp; McGoldrick, 1999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1690CFA-F881-457A-FF98-25863AD77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Families with young children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1213DA9-F70E-083B-DF03-F6F284504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Infancy to preschool</a:t>
            </a:r>
          </a:p>
          <a:p>
            <a:pPr eaLnBrk="1" hangingPunct="1"/>
            <a:r>
              <a:rPr lang="en-US" altLang="en-US"/>
              <a:t>Middle to childhood</a:t>
            </a:r>
          </a:p>
          <a:p>
            <a:pPr eaLnBrk="1" hangingPunct="1"/>
            <a:r>
              <a:rPr lang="en-US" altLang="en-US"/>
              <a:t>Adolescence</a:t>
            </a:r>
          </a:p>
          <a:p>
            <a:pPr lvl="1" eaLnBrk="1" hangingPunct="1"/>
            <a:r>
              <a:rPr lang="en-US" altLang="en-US"/>
              <a:t>Carter &amp; McGoldrick, 1999</a:t>
            </a:r>
          </a:p>
        </p:txBody>
      </p:sp>
      <p:pic>
        <p:nvPicPr>
          <p:cNvPr id="6148" name="Picture 4" descr="MPj04117480000[1]">
            <a:extLst>
              <a:ext uri="{FF2B5EF4-FFF2-40B4-BE49-F238E27FC236}">
                <a16:creationId xmlns:a16="http://schemas.microsoft.com/office/drawing/2014/main" id="{8F7460D2-7079-7B85-E061-E1E89AFA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1336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MPj04140930000[1]">
            <a:extLst>
              <a:ext uri="{FF2B5EF4-FFF2-40B4-BE49-F238E27FC236}">
                <a16:creationId xmlns:a16="http://schemas.microsoft.com/office/drawing/2014/main" id="{61517B25-6B90-317E-8B3C-BC12F2BC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362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MPj04036630000[1]">
            <a:extLst>
              <a:ext uri="{FF2B5EF4-FFF2-40B4-BE49-F238E27FC236}">
                <a16:creationId xmlns:a16="http://schemas.microsoft.com/office/drawing/2014/main" id="{6D3500B3-0584-D45A-1488-50A65C20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MPj04036680000[1]">
            <a:extLst>
              <a:ext uri="{FF2B5EF4-FFF2-40B4-BE49-F238E27FC236}">
                <a16:creationId xmlns:a16="http://schemas.microsoft.com/office/drawing/2014/main" id="{F290424B-067B-1D77-7BCC-A7476101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676400"/>
            <a:ext cx="2243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37242FE-200E-F46D-11C6-31A5B4E36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Stages of the Family Life Cycle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DC8705E-D568-398E-C564-21193A591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Leaving home: single young adults</a:t>
            </a:r>
          </a:p>
          <a:p>
            <a:pPr lvl="1" eaLnBrk="1" hangingPunct="1"/>
            <a:r>
              <a:rPr lang="en-US" altLang="en-US"/>
              <a:t>What are the primary experiences of a young adult?</a:t>
            </a:r>
          </a:p>
          <a:p>
            <a:pPr lvl="1" eaLnBrk="1" hangingPunct="1"/>
            <a:r>
              <a:rPr lang="en-US" altLang="en-US"/>
              <a:t>What are the responsibilities of a young adult?</a:t>
            </a:r>
          </a:p>
        </p:txBody>
      </p:sp>
      <p:pic>
        <p:nvPicPr>
          <p:cNvPr id="7172" name="Picture 4" descr="MPj04304670000[1]">
            <a:extLst>
              <a:ext uri="{FF2B5EF4-FFF2-40B4-BE49-F238E27FC236}">
                <a16:creationId xmlns:a16="http://schemas.microsoft.com/office/drawing/2014/main" id="{DA1C2807-FE4B-E3F0-484E-B6E35C78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Pj04276040000[1]">
            <a:extLst>
              <a:ext uri="{FF2B5EF4-FFF2-40B4-BE49-F238E27FC236}">
                <a16:creationId xmlns:a16="http://schemas.microsoft.com/office/drawing/2014/main" id="{F27B8EF2-E443-8A4D-DAB1-DCE954E8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MPj00786180000[1]">
            <a:extLst>
              <a:ext uri="{FF2B5EF4-FFF2-40B4-BE49-F238E27FC236}">
                <a16:creationId xmlns:a16="http://schemas.microsoft.com/office/drawing/2014/main" id="{F1DCA2CE-889B-9074-290E-613218F7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18288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882158-618A-8009-B990-6D1F294BF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Family Life Cycle Stage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39D6B0F-7799-C2C6-EDF1-90C8E41F0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joining of families through marriage: the new couple</a:t>
            </a:r>
          </a:p>
          <a:p>
            <a:pPr lvl="1" eaLnBrk="1" hangingPunct="1"/>
            <a:r>
              <a:rPr lang="en-US" altLang="en-US"/>
              <a:t>Identify challenges new couples experience.</a:t>
            </a:r>
          </a:p>
          <a:p>
            <a:pPr lvl="1" eaLnBrk="1" hangingPunct="1"/>
            <a:r>
              <a:rPr lang="en-US" altLang="en-US"/>
              <a:t>Identify responsibilities of new couples.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8196" name="Picture 5" descr="MPj04095000000[1]">
            <a:extLst>
              <a:ext uri="{FF2B5EF4-FFF2-40B4-BE49-F238E27FC236}">
                <a16:creationId xmlns:a16="http://schemas.microsoft.com/office/drawing/2014/main" id="{75D58C7C-A099-C9AF-7712-CF37FCBF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2057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MPj04090690000[1]">
            <a:extLst>
              <a:ext uri="{FF2B5EF4-FFF2-40B4-BE49-F238E27FC236}">
                <a16:creationId xmlns:a16="http://schemas.microsoft.com/office/drawing/2014/main" id="{CF33DD29-6A28-3551-AC03-FF680E7E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2590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MPj04033490000[1]">
            <a:extLst>
              <a:ext uri="{FF2B5EF4-FFF2-40B4-BE49-F238E27FC236}">
                <a16:creationId xmlns:a16="http://schemas.microsoft.com/office/drawing/2014/main" id="{6B93607A-FB33-48A3-2E13-C8D97429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MPj00786060000[1]">
            <a:extLst>
              <a:ext uri="{FF2B5EF4-FFF2-40B4-BE49-F238E27FC236}">
                <a16:creationId xmlns:a16="http://schemas.microsoft.com/office/drawing/2014/main" id="{64BE251D-FC38-4614-4D93-32C63F65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182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07923C-18A6-1589-B3D3-3073FA2B5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Family Life Cycle Stage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A26CD27-21DC-36F2-00B9-30F4F83C2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Families with young children:</a:t>
            </a:r>
          </a:p>
          <a:p>
            <a:pPr lvl="1" eaLnBrk="1" hangingPunct="1"/>
            <a:r>
              <a:rPr lang="en-US" altLang="en-US"/>
              <a:t>What changes may a couple experience when having, adopting, or blending new children into the relationship?</a:t>
            </a:r>
          </a:p>
          <a:p>
            <a:pPr lvl="1" eaLnBrk="1" hangingPunct="1"/>
            <a:r>
              <a:rPr lang="en-US" altLang="en-US"/>
              <a:t>Describe how daily activities change with young children. </a:t>
            </a:r>
          </a:p>
        </p:txBody>
      </p:sp>
      <p:pic>
        <p:nvPicPr>
          <p:cNvPr id="9220" name="Picture 6" descr="MPj04026470000[1]">
            <a:extLst>
              <a:ext uri="{FF2B5EF4-FFF2-40B4-BE49-F238E27FC236}">
                <a16:creationId xmlns:a16="http://schemas.microsoft.com/office/drawing/2014/main" id="{5BA00747-5B78-722F-D462-1DA70553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876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MPj04010560000[1]">
            <a:extLst>
              <a:ext uri="{FF2B5EF4-FFF2-40B4-BE49-F238E27FC236}">
                <a16:creationId xmlns:a16="http://schemas.microsoft.com/office/drawing/2014/main" id="{140E1AE1-DFC6-F0ED-99B3-FFE26ACF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MPj00786080000[1]">
            <a:extLst>
              <a:ext uri="{FF2B5EF4-FFF2-40B4-BE49-F238E27FC236}">
                <a16:creationId xmlns:a16="http://schemas.microsoft.com/office/drawing/2014/main" id="{9A6D2E80-E3C1-345D-F486-D4C76A57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87813"/>
            <a:ext cx="18288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F13EA96-455B-F3A5-24D7-DD537AA40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Family Life Cycle Stage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D826577-B8A8-689E-223F-980B42195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Families with Adolescents:</a:t>
            </a:r>
          </a:p>
          <a:p>
            <a:pPr lvl="1" eaLnBrk="1" hangingPunct="1"/>
            <a:r>
              <a:rPr lang="en-US" altLang="en-US"/>
              <a:t>What challenges do you perceive the families and teenagers experience?</a:t>
            </a:r>
          </a:p>
          <a:p>
            <a:pPr lvl="1" eaLnBrk="1" hangingPunct="1"/>
            <a:r>
              <a:rPr lang="en-US" altLang="en-US"/>
              <a:t>Describe daily activities of a family with adolescents.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10244" name="Picture 4" descr="MPj04118140000[1]">
            <a:extLst>
              <a:ext uri="{FF2B5EF4-FFF2-40B4-BE49-F238E27FC236}">
                <a16:creationId xmlns:a16="http://schemas.microsoft.com/office/drawing/2014/main" id="{3B30148B-140D-D674-BDC7-B2792D41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MPj04394540000[1]">
            <a:extLst>
              <a:ext uri="{FF2B5EF4-FFF2-40B4-BE49-F238E27FC236}">
                <a16:creationId xmlns:a16="http://schemas.microsoft.com/office/drawing/2014/main" id="{5D838A6B-B7EA-BE46-5892-DC7FAA11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BCDBF25-E308-0BDD-80C6-DF3A7B462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Family Life Cycle Stage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FA06B8-150E-B285-B6FC-75B89C46E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Launching children and moving on:</a:t>
            </a:r>
          </a:p>
          <a:p>
            <a:pPr lvl="1" eaLnBrk="1" hangingPunct="1"/>
            <a:r>
              <a:rPr lang="en-US" altLang="en-US"/>
              <a:t>As parents, what new experience may they be experiencing? </a:t>
            </a:r>
          </a:p>
          <a:p>
            <a:pPr lvl="1" eaLnBrk="1" hangingPunct="1"/>
            <a:r>
              <a:rPr lang="en-US" altLang="en-US"/>
              <a:t>As a couple, what new struggles and joys may take place? </a:t>
            </a:r>
          </a:p>
        </p:txBody>
      </p:sp>
      <p:pic>
        <p:nvPicPr>
          <p:cNvPr id="11268" name="Picture 5" descr="MCj00895140000[1]">
            <a:extLst>
              <a:ext uri="{FF2B5EF4-FFF2-40B4-BE49-F238E27FC236}">
                <a16:creationId xmlns:a16="http://schemas.microsoft.com/office/drawing/2014/main" id="{E2C2852C-5B15-2648-B926-89C4D622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17049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MPj03961720000[1]">
            <a:extLst>
              <a:ext uri="{FF2B5EF4-FFF2-40B4-BE49-F238E27FC236}">
                <a16:creationId xmlns:a16="http://schemas.microsoft.com/office/drawing/2014/main" id="{FE631335-5EE3-6EA0-BED3-4DF56D00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15541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MMj02135350000[1]">
            <a:extLst>
              <a:ext uri="{FF2B5EF4-FFF2-40B4-BE49-F238E27FC236}">
                <a16:creationId xmlns:a16="http://schemas.microsoft.com/office/drawing/2014/main" id="{14EB5D59-894A-F2B4-9AA3-B27C78BC75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05400"/>
            <a:ext cx="1238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6" descr="MPj04223400000[1]">
            <a:extLst>
              <a:ext uri="{FF2B5EF4-FFF2-40B4-BE49-F238E27FC236}">
                <a16:creationId xmlns:a16="http://schemas.microsoft.com/office/drawing/2014/main" id="{2DB9EB0F-78A2-0760-2522-FAD71562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3" ma:contentTypeDescription="Create a new document." ma:contentTypeScope="" ma:versionID="55dd7c33a9dfea6d3c6f5e9966e843a1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37ee11d0c16b5e0396ccbefb02308385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6E8A28-A944-46AB-A58D-40CA475A1D2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E8230B6-FC0A-4311-9685-6C65CC852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258FA-D307-4404-A111-2C521E63E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250a3-01b4-4312-bac4-8787c1c5721d"/>
    <ds:schemaRef ds:uri="3a003366-41c5-432c-a99d-441708970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262</TotalTime>
  <Words>755</Words>
  <Application>Microsoft Macintosh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Verdana</vt:lpstr>
      <vt:lpstr>Arial</vt:lpstr>
      <vt:lpstr>Garamond</vt:lpstr>
      <vt:lpstr>Wingdings</vt:lpstr>
      <vt:lpstr>Times New Roman</vt:lpstr>
      <vt:lpstr>Level</vt:lpstr>
      <vt:lpstr>Family Counseling </vt:lpstr>
      <vt:lpstr>Family Systems</vt:lpstr>
      <vt:lpstr>Family Life Cycle </vt:lpstr>
      <vt:lpstr>Families with young children</vt:lpstr>
      <vt:lpstr>Stages of the Family Life Cycle</vt:lpstr>
      <vt:lpstr>Family Life Cycle Stage</vt:lpstr>
      <vt:lpstr>Family Life Cycle Stage</vt:lpstr>
      <vt:lpstr>Family Life Cycle Stage</vt:lpstr>
      <vt:lpstr>Family Life Cycle Stage</vt:lpstr>
      <vt:lpstr>Family Life Cycle Stage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Counseling</dc:title>
  <dc:creator>Preferred Customer</dc:creator>
  <cp:lastModifiedBy>Christy Karpinski</cp:lastModifiedBy>
  <cp:revision>34</cp:revision>
  <dcterms:created xsi:type="dcterms:W3CDTF">2007-06-04T02:25:12Z</dcterms:created>
  <dcterms:modified xsi:type="dcterms:W3CDTF">2025-02-27T20:34:16Z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Bonny Gaston</vt:lpwstr>
  </property>
  <property fmtid="{D5CDD505-2E9C-101B-9397-08002B2CF9AE}" pid="3" name="Order">
    <vt:lpwstr>53125300.0000000</vt:lpwstr>
  </property>
  <property fmtid="{D5CDD505-2E9C-101B-9397-08002B2CF9AE}" pid="4" name="display_urn:schemas-microsoft-com:office:office#Author">
    <vt:lpwstr>Bonny Gaston</vt:lpwstr>
  </property>
</Properties>
</file>