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25.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9.xml" ContentType="application/vnd.openxmlformats-officedocument.presentationml.slide+xml"/>
  <Override PartName="/ppt/slides/slide17.xml" ContentType="application/vnd.openxmlformats-officedocument.presentationml.slide+xml"/>
  <Override PartName="/ppt/slides/slide21.xml" ContentType="application/vnd.openxmlformats-officedocument.presentationml.slide+xml"/>
  <Override PartName="/ppt/slides/slide24.xml" ContentType="application/vnd.openxmlformats-officedocument.presentationml.slide+xml"/>
  <Override PartName="/ppt/slides/slide20.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0.xml" ContentType="application/vnd.openxmlformats-officedocument.presentationml.notesSlide+xml"/>
  <Override PartName="/ppt/notesSlides/notesSlide7.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1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19.xml" ContentType="application/vnd.openxmlformats-officedocument.presentationml.notesSlide+xml"/>
  <Override PartName="/ppt/notesSlides/notesSlide21.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5.xml" ContentType="application/vnd.openxmlformats-officedocument.presentationml.notesSlide+xml"/>
  <Override PartName="/ppt/notesSlides/notesSlide18.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Authors.xml" ContentType="application/vnd.openxmlformats-officedocument.presentationml.commentAuthors+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64" r:id="rId2"/>
    <p:sldId id="295" r:id="rId3"/>
    <p:sldId id="270" r:id="rId4"/>
    <p:sldId id="265" r:id="rId5"/>
    <p:sldId id="271" r:id="rId6"/>
    <p:sldId id="266" r:id="rId7"/>
    <p:sldId id="272" r:id="rId8"/>
    <p:sldId id="273" r:id="rId9"/>
    <p:sldId id="274" r:id="rId10"/>
    <p:sldId id="275" r:id="rId11"/>
    <p:sldId id="278" r:id="rId12"/>
    <p:sldId id="279" r:id="rId13"/>
    <p:sldId id="296" r:id="rId14"/>
    <p:sldId id="267" r:id="rId15"/>
    <p:sldId id="281" r:id="rId16"/>
    <p:sldId id="282" r:id="rId17"/>
    <p:sldId id="283" r:id="rId18"/>
    <p:sldId id="285" r:id="rId19"/>
    <p:sldId id="297" r:id="rId20"/>
    <p:sldId id="288" r:id="rId21"/>
    <p:sldId id="300" r:id="rId22"/>
    <p:sldId id="298" r:id="rId23"/>
    <p:sldId id="301" r:id="rId24"/>
    <p:sldId id="302" r:id="rId25"/>
    <p:sldId id="303" r:id="rId26"/>
    <p:sldId id="299"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th Ciha" initials="BC" lastIdx="6" clrIdx="0">
    <p:extLst>
      <p:ext uri="{19B8F6BF-5375-455C-9EA6-DF929625EA0E}">
        <p15:presenceInfo xmlns:p15="http://schemas.microsoft.com/office/powerpoint/2012/main" userId="Beth Cih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678"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openxmlformats.org/officeDocument/2006/relationships/customXml" Target="../customXml/item2.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EFC096-D7FB-483C-A9FC-1AEEB1E22532}" type="datetimeFigureOut">
              <a:rPr lang="en-US" smtClean="0"/>
              <a:t>10/24/2018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FDB0A9-0096-41BE-8E0D-7EC02E13BD02}" type="slidenum">
              <a:rPr lang="en-US" smtClean="0"/>
              <a:t>‹#›</a:t>
            </a:fld>
            <a:endParaRPr lang="en-US" dirty="0"/>
          </a:p>
        </p:txBody>
      </p:sp>
    </p:spTree>
    <p:extLst>
      <p:ext uri="{BB962C8B-B14F-4D97-AF65-F5344CB8AC3E}">
        <p14:creationId xmlns:p14="http://schemas.microsoft.com/office/powerpoint/2010/main" val="273649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2</a:t>
            </a:fld>
            <a:endParaRPr lang="en-US" dirty="0"/>
          </a:p>
        </p:txBody>
      </p:sp>
    </p:spTree>
    <p:extLst>
      <p:ext uri="{BB962C8B-B14F-4D97-AF65-F5344CB8AC3E}">
        <p14:creationId xmlns:p14="http://schemas.microsoft.com/office/powerpoint/2010/main" val="21472068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11</a:t>
            </a:fld>
            <a:endParaRPr lang="en-US" dirty="0"/>
          </a:p>
        </p:txBody>
      </p:sp>
    </p:spTree>
    <p:extLst>
      <p:ext uri="{BB962C8B-B14F-4D97-AF65-F5344CB8AC3E}">
        <p14:creationId xmlns:p14="http://schemas.microsoft.com/office/powerpoint/2010/main" val="2910827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12</a:t>
            </a:fld>
            <a:endParaRPr lang="en-US" dirty="0"/>
          </a:p>
        </p:txBody>
      </p:sp>
    </p:spTree>
    <p:extLst>
      <p:ext uri="{BB962C8B-B14F-4D97-AF65-F5344CB8AC3E}">
        <p14:creationId xmlns:p14="http://schemas.microsoft.com/office/powerpoint/2010/main" val="2910827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13</a:t>
            </a:fld>
            <a:endParaRPr lang="en-US" dirty="0"/>
          </a:p>
        </p:txBody>
      </p:sp>
    </p:spTree>
    <p:extLst>
      <p:ext uri="{BB962C8B-B14F-4D97-AF65-F5344CB8AC3E}">
        <p14:creationId xmlns:p14="http://schemas.microsoft.com/office/powerpoint/2010/main" val="22756766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14</a:t>
            </a:fld>
            <a:endParaRPr lang="en-US" dirty="0"/>
          </a:p>
        </p:txBody>
      </p:sp>
    </p:spTree>
    <p:extLst>
      <p:ext uri="{BB962C8B-B14F-4D97-AF65-F5344CB8AC3E}">
        <p14:creationId xmlns:p14="http://schemas.microsoft.com/office/powerpoint/2010/main" val="2910827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15</a:t>
            </a:fld>
            <a:endParaRPr lang="en-US" dirty="0"/>
          </a:p>
        </p:txBody>
      </p:sp>
    </p:spTree>
    <p:extLst>
      <p:ext uri="{BB962C8B-B14F-4D97-AF65-F5344CB8AC3E}">
        <p14:creationId xmlns:p14="http://schemas.microsoft.com/office/powerpoint/2010/main" val="29108272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16</a:t>
            </a:fld>
            <a:endParaRPr lang="en-US" dirty="0"/>
          </a:p>
        </p:txBody>
      </p:sp>
    </p:spTree>
    <p:extLst>
      <p:ext uri="{BB962C8B-B14F-4D97-AF65-F5344CB8AC3E}">
        <p14:creationId xmlns:p14="http://schemas.microsoft.com/office/powerpoint/2010/main" val="29108272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17</a:t>
            </a:fld>
            <a:endParaRPr lang="en-US" dirty="0"/>
          </a:p>
        </p:txBody>
      </p:sp>
    </p:spTree>
    <p:extLst>
      <p:ext uri="{BB962C8B-B14F-4D97-AF65-F5344CB8AC3E}">
        <p14:creationId xmlns:p14="http://schemas.microsoft.com/office/powerpoint/2010/main" val="29108272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18</a:t>
            </a:fld>
            <a:endParaRPr lang="en-US" dirty="0"/>
          </a:p>
        </p:txBody>
      </p:sp>
    </p:spTree>
    <p:extLst>
      <p:ext uri="{BB962C8B-B14F-4D97-AF65-F5344CB8AC3E}">
        <p14:creationId xmlns:p14="http://schemas.microsoft.com/office/powerpoint/2010/main" val="29108272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19</a:t>
            </a:fld>
            <a:endParaRPr lang="en-US" dirty="0"/>
          </a:p>
        </p:txBody>
      </p:sp>
    </p:spTree>
    <p:extLst>
      <p:ext uri="{BB962C8B-B14F-4D97-AF65-F5344CB8AC3E}">
        <p14:creationId xmlns:p14="http://schemas.microsoft.com/office/powerpoint/2010/main" val="4298220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20</a:t>
            </a:fld>
            <a:endParaRPr lang="en-US" dirty="0"/>
          </a:p>
        </p:txBody>
      </p:sp>
    </p:spTree>
    <p:extLst>
      <p:ext uri="{BB962C8B-B14F-4D97-AF65-F5344CB8AC3E}">
        <p14:creationId xmlns:p14="http://schemas.microsoft.com/office/powerpoint/2010/main" val="2910827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3</a:t>
            </a:fld>
            <a:endParaRPr lang="en-US" dirty="0"/>
          </a:p>
        </p:txBody>
      </p:sp>
    </p:spTree>
    <p:extLst>
      <p:ext uri="{BB962C8B-B14F-4D97-AF65-F5344CB8AC3E}">
        <p14:creationId xmlns:p14="http://schemas.microsoft.com/office/powerpoint/2010/main" val="29108272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21</a:t>
            </a:fld>
            <a:endParaRPr lang="en-US" dirty="0"/>
          </a:p>
        </p:txBody>
      </p:sp>
    </p:spTree>
    <p:extLst>
      <p:ext uri="{BB962C8B-B14F-4D97-AF65-F5344CB8AC3E}">
        <p14:creationId xmlns:p14="http://schemas.microsoft.com/office/powerpoint/2010/main" val="9132894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22</a:t>
            </a:fld>
            <a:endParaRPr lang="en-US" dirty="0"/>
          </a:p>
        </p:txBody>
      </p:sp>
    </p:spTree>
    <p:extLst>
      <p:ext uri="{BB962C8B-B14F-4D97-AF65-F5344CB8AC3E}">
        <p14:creationId xmlns:p14="http://schemas.microsoft.com/office/powerpoint/2010/main" val="18970354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23</a:t>
            </a:fld>
            <a:endParaRPr lang="en-US" dirty="0"/>
          </a:p>
        </p:txBody>
      </p:sp>
    </p:spTree>
    <p:extLst>
      <p:ext uri="{BB962C8B-B14F-4D97-AF65-F5344CB8AC3E}">
        <p14:creationId xmlns:p14="http://schemas.microsoft.com/office/powerpoint/2010/main" val="534325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24</a:t>
            </a:fld>
            <a:endParaRPr lang="en-US" dirty="0"/>
          </a:p>
        </p:txBody>
      </p:sp>
    </p:spTree>
    <p:extLst>
      <p:ext uri="{BB962C8B-B14F-4D97-AF65-F5344CB8AC3E}">
        <p14:creationId xmlns:p14="http://schemas.microsoft.com/office/powerpoint/2010/main" val="20269089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25</a:t>
            </a:fld>
            <a:endParaRPr lang="en-US" dirty="0"/>
          </a:p>
        </p:txBody>
      </p:sp>
    </p:spTree>
    <p:extLst>
      <p:ext uri="{BB962C8B-B14F-4D97-AF65-F5344CB8AC3E}">
        <p14:creationId xmlns:p14="http://schemas.microsoft.com/office/powerpoint/2010/main" val="30586400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26</a:t>
            </a:fld>
            <a:endParaRPr lang="en-US" dirty="0"/>
          </a:p>
        </p:txBody>
      </p:sp>
    </p:spTree>
    <p:extLst>
      <p:ext uri="{BB962C8B-B14F-4D97-AF65-F5344CB8AC3E}">
        <p14:creationId xmlns:p14="http://schemas.microsoft.com/office/powerpoint/2010/main" val="1776048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4</a:t>
            </a:fld>
            <a:endParaRPr lang="en-US" dirty="0"/>
          </a:p>
        </p:txBody>
      </p:sp>
    </p:spTree>
    <p:extLst>
      <p:ext uri="{BB962C8B-B14F-4D97-AF65-F5344CB8AC3E}">
        <p14:creationId xmlns:p14="http://schemas.microsoft.com/office/powerpoint/2010/main" val="2910827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5</a:t>
            </a:fld>
            <a:endParaRPr lang="en-US" dirty="0"/>
          </a:p>
        </p:txBody>
      </p:sp>
    </p:spTree>
    <p:extLst>
      <p:ext uri="{BB962C8B-B14F-4D97-AF65-F5344CB8AC3E}">
        <p14:creationId xmlns:p14="http://schemas.microsoft.com/office/powerpoint/2010/main" val="2910827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6</a:t>
            </a:fld>
            <a:endParaRPr lang="en-US" dirty="0"/>
          </a:p>
        </p:txBody>
      </p:sp>
    </p:spTree>
    <p:extLst>
      <p:ext uri="{BB962C8B-B14F-4D97-AF65-F5344CB8AC3E}">
        <p14:creationId xmlns:p14="http://schemas.microsoft.com/office/powerpoint/2010/main" val="2910827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7</a:t>
            </a:fld>
            <a:endParaRPr lang="en-US" dirty="0"/>
          </a:p>
        </p:txBody>
      </p:sp>
    </p:spTree>
    <p:extLst>
      <p:ext uri="{BB962C8B-B14F-4D97-AF65-F5344CB8AC3E}">
        <p14:creationId xmlns:p14="http://schemas.microsoft.com/office/powerpoint/2010/main" val="2910827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8</a:t>
            </a:fld>
            <a:endParaRPr lang="en-US" dirty="0"/>
          </a:p>
        </p:txBody>
      </p:sp>
    </p:spTree>
    <p:extLst>
      <p:ext uri="{BB962C8B-B14F-4D97-AF65-F5344CB8AC3E}">
        <p14:creationId xmlns:p14="http://schemas.microsoft.com/office/powerpoint/2010/main" val="2910827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9</a:t>
            </a:fld>
            <a:endParaRPr lang="en-US" dirty="0"/>
          </a:p>
        </p:txBody>
      </p:sp>
    </p:spTree>
    <p:extLst>
      <p:ext uri="{BB962C8B-B14F-4D97-AF65-F5344CB8AC3E}">
        <p14:creationId xmlns:p14="http://schemas.microsoft.com/office/powerpoint/2010/main" val="2910827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10</a:t>
            </a:fld>
            <a:endParaRPr lang="en-US" dirty="0"/>
          </a:p>
        </p:txBody>
      </p:sp>
    </p:spTree>
    <p:extLst>
      <p:ext uri="{BB962C8B-B14F-4D97-AF65-F5344CB8AC3E}">
        <p14:creationId xmlns:p14="http://schemas.microsoft.com/office/powerpoint/2010/main" val="2910827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D2DA6D-1C1D-48AB-A778-2E649635232F}" type="datetimeFigureOut">
              <a:rPr lang="en-US" smtClean="0"/>
              <a:t>10/24/2018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94E2DD-2CB8-49E3-9336-631B7BFA8176}" type="slidenum">
              <a:rPr lang="en-US" smtClean="0"/>
              <a:t>‹#›</a:t>
            </a:fld>
            <a:endParaRPr lang="en-US" dirty="0"/>
          </a:p>
        </p:txBody>
      </p:sp>
    </p:spTree>
    <p:extLst>
      <p:ext uri="{BB962C8B-B14F-4D97-AF65-F5344CB8AC3E}">
        <p14:creationId xmlns:p14="http://schemas.microsoft.com/office/powerpoint/2010/main" val="1865863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D2DA6D-1C1D-48AB-A778-2E649635232F}" type="datetimeFigureOut">
              <a:rPr lang="en-US" smtClean="0"/>
              <a:t>10/24/2018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94E2DD-2CB8-49E3-9336-631B7BFA8176}" type="slidenum">
              <a:rPr lang="en-US" smtClean="0"/>
              <a:t>‹#›</a:t>
            </a:fld>
            <a:endParaRPr lang="en-US" dirty="0"/>
          </a:p>
        </p:txBody>
      </p:sp>
    </p:spTree>
    <p:extLst>
      <p:ext uri="{BB962C8B-B14F-4D97-AF65-F5344CB8AC3E}">
        <p14:creationId xmlns:p14="http://schemas.microsoft.com/office/powerpoint/2010/main" val="1237824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D2DA6D-1C1D-48AB-A778-2E649635232F}" type="datetimeFigureOut">
              <a:rPr lang="en-US" smtClean="0"/>
              <a:t>10/24/2018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94E2DD-2CB8-49E3-9336-631B7BFA8176}" type="slidenum">
              <a:rPr lang="en-US" smtClean="0"/>
              <a:t>‹#›</a:t>
            </a:fld>
            <a:endParaRPr lang="en-US" dirty="0"/>
          </a:p>
        </p:txBody>
      </p:sp>
    </p:spTree>
    <p:extLst>
      <p:ext uri="{BB962C8B-B14F-4D97-AF65-F5344CB8AC3E}">
        <p14:creationId xmlns:p14="http://schemas.microsoft.com/office/powerpoint/2010/main" val="421596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D2DA6D-1C1D-48AB-A778-2E649635232F}" type="datetimeFigureOut">
              <a:rPr lang="en-US" smtClean="0"/>
              <a:t>10/24/2018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94E2DD-2CB8-49E3-9336-631B7BFA8176}" type="slidenum">
              <a:rPr lang="en-US" smtClean="0"/>
              <a:t>‹#›</a:t>
            </a:fld>
            <a:endParaRPr lang="en-US" dirty="0"/>
          </a:p>
        </p:txBody>
      </p:sp>
    </p:spTree>
    <p:extLst>
      <p:ext uri="{BB962C8B-B14F-4D97-AF65-F5344CB8AC3E}">
        <p14:creationId xmlns:p14="http://schemas.microsoft.com/office/powerpoint/2010/main" val="2315987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D2DA6D-1C1D-48AB-A778-2E649635232F}" type="datetimeFigureOut">
              <a:rPr lang="en-US" smtClean="0"/>
              <a:t>10/24/2018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94E2DD-2CB8-49E3-9336-631B7BFA8176}" type="slidenum">
              <a:rPr lang="en-US" smtClean="0"/>
              <a:t>‹#›</a:t>
            </a:fld>
            <a:endParaRPr lang="en-US" dirty="0"/>
          </a:p>
        </p:txBody>
      </p:sp>
    </p:spTree>
    <p:extLst>
      <p:ext uri="{BB962C8B-B14F-4D97-AF65-F5344CB8AC3E}">
        <p14:creationId xmlns:p14="http://schemas.microsoft.com/office/powerpoint/2010/main" val="2122326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D2DA6D-1C1D-48AB-A778-2E649635232F}" type="datetimeFigureOut">
              <a:rPr lang="en-US" smtClean="0"/>
              <a:t>10/24/2018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94E2DD-2CB8-49E3-9336-631B7BFA8176}" type="slidenum">
              <a:rPr lang="en-US" smtClean="0"/>
              <a:t>‹#›</a:t>
            </a:fld>
            <a:endParaRPr lang="en-US" dirty="0"/>
          </a:p>
        </p:txBody>
      </p:sp>
    </p:spTree>
    <p:extLst>
      <p:ext uri="{BB962C8B-B14F-4D97-AF65-F5344CB8AC3E}">
        <p14:creationId xmlns:p14="http://schemas.microsoft.com/office/powerpoint/2010/main" val="4192094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D2DA6D-1C1D-48AB-A778-2E649635232F}" type="datetimeFigureOut">
              <a:rPr lang="en-US" smtClean="0"/>
              <a:t>10/24/2018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894E2DD-2CB8-49E3-9336-631B7BFA8176}" type="slidenum">
              <a:rPr lang="en-US" smtClean="0"/>
              <a:t>‹#›</a:t>
            </a:fld>
            <a:endParaRPr lang="en-US" dirty="0"/>
          </a:p>
        </p:txBody>
      </p:sp>
    </p:spTree>
    <p:extLst>
      <p:ext uri="{BB962C8B-B14F-4D97-AF65-F5344CB8AC3E}">
        <p14:creationId xmlns:p14="http://schemas.microsoft.com/office/powerpoint/2010/main" val="760436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D2DA6D-1C1D-48AB-A778-2E649635232F}" type="datetimeFigureOut">
              <a:rPr lang="en-US" smtClean="0"/>
              <a:t>10/24/2018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894E2DD-2CB8-49E3-9336-631B7BFA8176}" type="slidenum">
              <a:rPr lang="en-US" smtClean="0"/>
              <a:t>‹#›</a:t>
            </a:fld>
            <a:endParaRPr lang="en-US" dirty="0"/>
          </a:p>
        </p:txBody>
      </p:sp>
    </p:spTree>
    <p:extLst>
      <p:ext uri="{BB962C8B-B14F-4D97-AF65-F5344CB8AC3E}">
        <p14:creationId xmlns:p14="http://schemas.microsoft.com/office/powerpoint/2010/main" val="2686430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D2DA6D-1C1D-48AB-A778-2E649635232F}" type="datetimeFigureOut">
              <a:rPr lang="en-US" smtClean="0"/>
              <a:t>10/24/2018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894E2DD-2CB8-49E3-9336-631B7BFA8176}" type="slidenum">
              <a:rPr lang="en-US" smtClean="0"/>
              <a:t>‹#›</a:t>
            </a:fld>
            <a:endParaRPr lang="en-US" dirty="0"/>
          </a:p>
        </p:txBody>
      </p:sp>
    </p:spTree>
    <p:extLst>
      <p:ext uri="{BB962C8B-B14F-4D97-AF65-F5344CB8AC3E}">
        <p14:creationId xmlns:p14="http://schemas.microsoft.com/office/powerpoint/2010/main" val="1564630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D2DA6D-1C1D-48AB-A778-2E649635232F}" type="datetimeFigureOut">
              <a:rPr lang="en-US" smtClean="0"/>
              <a:t>10/24/2018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94E2DD-2CB8-49E3-9336-631B7BFA8176}" type="slidenum">
              <a:rPr lang="en-US" smtClean="0"/>
              <a:t>‹#›</a:t>
            </a:fld>
            <a:endParaRPr lang="en-US" dirty="0"/>
          </a:p>
        </p:txBody>
      </p:sp>
    </p:spTree>
    <p:extLst>
      <p:ext uri="{BB962C8B-B14F-4D97-AF65-F5344CB8AC3E}">
        <p14:creationId xmlns:p14="http://schemas.microsoft.com/office/powerpoint/2010/main" val="637183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D2DA6D-1C1D-48AB-A778-2E649635232F}" type="datetimeFigureOut">
              <a:rPr lang="en-US" smtClean="0"/>
              <a:t>10/24/2018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94E2DD-2CB8-49E3-9336-631B7BFA8176}" type="slidenum">
              <a:rPr lang="en-US" smtClean="0"/>
              <a:t>‹#›</a:t>
            </a:fld>
            <a:endParaRPr lang="en-US" dirty="0"/>
          </a:p>
        </p:txBody>
      </p:sp>
    </p:spTree>
    <p:extLst>
      <p:ext uri="{BB962C8B-B14F-4D97-AF65-F5344CB8AC3E}">
        <p14:creationId xmlns:p14="http://schemas.microsoft.com/office/powerpoint/2010/main" val="3545934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D2DA6D-1C1D-48AB-A778-2E649635232F}" type="datetimeFigureOut">
              <a:rPr lang="en-US" smtClean="0"/>
              <a:t>10/24/2018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94E2DD-2CB8-49E3-9336-631B7BFA8176}" type="slidenum">
              <a:rPr lang="en-US" smtClean="0"/>
              <a:t>‹#›</a:t>
            </a:fld>
            <a:endParaRPr lang="en-US" dirty="0"/>
          </a:p>
        </p:txBody>
      </p:sp>
    </p:spTree>
    <p:extLst>
      <p:ext uri="{BB962C8B-B14F-4D97-AF65-F5344CB8AC3E}">
        <p14:creationId xmlns:p14="http://schemas.microsoft.com/office/powerpoint/2010/main" val="39837613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81400" y="457200"/>
            <a:ext cx="5181600" cy="2971800"/>
          </a:xfrm>
        </p:spPr>
        <p:txBody>
          <a:bodyPr>
            <a:noAutofit/>
          </a:bodyPr>
          <a:lstStyle/>
          <a:p>
            <a:r>
              <a:rPr lang="en-US" sz="3600" b="1" dirty="0"/>
              <a:t>Chapter </a:t>
            </a:r>
            <a:r>
              <a:rPr lang="en-US" sz="3600" b="1" dirty="0" smtClean="0"/>
              <a:t>7</a:t>
            </a:r>
            <a:r>
              <a:rPr lang="en-US" sz="3600" b="1" dirty="0"/>
              <a:t/>
            </a:r>
            <a:br>
              <a:rPr lang="en-US" sz="3600" b="1" dirty="0"/>
            </a:br>
            <a:r>
              <a:rPr lang="en-US" sz="3600" b="1" dirty="0"/>
              <a:t/>
            </a:r>
            <a:br>
              <a:rPr lang="en-US" sz="3600" b="1" dirty="0"/>
            </a:br>
            <a:r>
              <a:rPr lang="en-US" sz="3600" b="1" dirty="0"/>
              <a:t>Stress and </a:t>
            </a:r>
            <a:r>
              <a:rPr lang="en-US" sz="3600" b="1" dirty="0" smtClean="0"/>
              <a:t>Trauma: Coping </a:t>
            </a:r>
            <a:r>
              <a:rPr lang="en-US" sz="3600" b="1" dirty="0"/>
              <a:t>in Today’s Society</a:t>
            </a:r>
          </a:p>
        </p:txBody>
      </p:sp>
      <p:sp>
        <p:nvSpPr>
          <p:cNvPr id="3" name="Subtitle 2"/>
          <p:cNvSpPr>
            <a:spLocks noGrp="1"/>
          </p:cNvSpPr>
          <p:nvPr>
            <p:ph type="subTitle" idx="1"/>
          </p:nvPr>
        </p:nvSpPr>
        <p:spPr>
          <a:xfrm>
            <a:off x="3396042" y="3429000"/>
            <a:ext cx="5519358" cy="1219200"/>
          </a:xfrm>
        </p:spPr>
        <p:txBody>
          <a:bodyPr/>
          <a:lstStyle/>
          <a:p>
            <a:r>
              <a:rPr lang="en-US" dirty="0">
                <a:solidFill>
                  <a:schemeClr val="tx1"/>
                </a:solidFill>
              </a:rPr>
              <a:t>Savitri </a:t>
            </a:r>
            <a:r>
              <a:rPr lang="en-US" dirty="0" smtClean="0">
                <a:solidFill>
                  <a:schemeClr val="tx1"/>
                </a:solidFill>
              </a:rPr>
              <a:t>V. Dixon-Saxon</a:t>
            </a:r>
            <a:endParaRPr lang="en-US" dirty="0">
              <a:solidFill>
                <a:schemeClr val="tx1"/>
              </a:solidFill>
            </a:endParaRPr>
          </a:p>
          <a:p>
            <a:r>
              <a:rPr lang="en-US" dirty="0">
                <a:solidFill>
                  <a:schemeClr val="tx1"/>
                </a:solidFill>
              </a:rPr>
              <a:t>J. Kelly Coker</a:t>
            </a:r>
          </a:p>
        </p:txBody>
      </p:sp>
      <p:pic>
        <p:nvPicPr>
          <p:cNvPr id="9" name="Picture 8" descr="C:\Users\mhaley\AppData\Local\Microsoft\Windows\Temporary Internet Files\Content.Outlook\ZOU6SXFO\CapuzziYouthatRisk7ePowerpoint Crop 2 with type.jpg">
            <a:extLst>
              <a:ext uri="{FF2B5EF4-FFF2-40B4-BE49-F238E27FC236}">
                <a16:creationId xmlns="" xmlns:a16="http://schemas.microsoft.com/office/drawing/2014/main" id="{C1D005F1-5863-444F-8F29-F22CEE4461E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78823" y="276354"/>
            <a:ext cx="3181350" cy="6400800"/>
          </a:xfrm>
          <a:prstGeom prst="rect">
            <a:avLst/>
          </a:prstGeom>
          <a:noFill/>
          <a:ln>
            <a:noFill/>
          </a:ln>
        </p:spPr>
      </p:pic>
    </p:spTree>
    <p:extLst>
      <p:ext uri="{BB962C8B-B14F-4D97-AF65-F5344CB8AC3E}">
        <p14:creationId xmlns:p14="http://schemas.microsoft.com/office/powerpoint/2010/main" val="3945391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8305800" cy="1447799"/>
          </a:xfrm>
        </p:spPr>
        <p:txBody>
          <a:bodyPr>
            <a:noAutofit/>
          </a:bodyPr>
          <a:lstStyle/>
          <a:p>
            <a:pPr algn="l"/>
            <a:r>
              <a:rPr lang="en-US" sz="3600" b="1" dirty="0"/>
              <a:t>                </a:t>
            </a:r>
            <a:r>
              <a:rPr lang="en-US" sz="2800" b="1" dirty="0"/>
              <a:t>Perspectives on Stress and Traumatic Stress</a:t>
            </a:r>
          </a:p>
        </p:txBody>
      </p:sp>
      <p:sp>
        <p:nvSpPr>
          <p:cNvPr id="3" name="Subtitle 2"/>
          <p:cNvSpPr>
            <a:spLocks noGrp="1"/>
          </p:cNvSpPr>
          <p:nvPr>
            <p:ph type="subTitle" idx="1"/>
          </p:nvPr>
        </p:nvSpPr>
        <p:spPr>
          <a:xfrm>
            <a:off x="2211861" y="1828800"/>
            <a:ext cx="6934200" cy="3886200"/>
          </a:xfrm>
        </p:spPr>
        <p:txBody>
          <a:bodyPr>
            <a:normAutofit lnSpcReduction="10000"/>
          </a:bodyPr>
          <a:lstStyle/>
          <a:p>
            <a:pPr algn="l"/>
            <a:r>
              <a:rPr lang="en-US" sz="2800" b="1" dirty="0">
                <a:solidFill>
                  <a:schemeClr val="tx1"/>
                </a:solidFill>
              </a:rPr>
              <a:t>Response-Oriented Views</a:t>
            </a:r>
          </a:p>
          <a:p>
            <a:pPr algn="l"/>
            <a:endParaRPr lang="en-US" sz="800" b="1" dirty="0">
              <a:solidFill>
                <a:schemeClr val="tx1"/>
              </a:solidFill>
            </a:endParaRPr>
          </a:p>
          <a:p>
            <a:pPr marL="342900" indent="-342900" algn="l">
              <a:buFont typeface="Arial" pitchFamily="34" charset="0"/>
              <a:buChar char="•"/>
            </a:pPr>
            <a:r>
              <a:rPr lang="en-US" sz="2600" dirty="0">
                <a:solidFill>
                  <a:schemeClr val="tx1"/>
                </a:solidFill>
              </a:rPr>
              <a:t>According to Katz, Sprang, and Cooke (2012), the stress response in children and adolescents is significantly affected by the exhaustion phase outlined in the cycle above. </a:t>
            </a:r>
          </a:p>
          <a:p>
            <a:pPr marL="342900" indent="-342900" algn="l">
              <a:buFont typeface="Arial" pitchFamily="34" charset="0"/>
              <a:buChar char="•"/>
            </a:pPr>
            <a:endParaRPr lang="en-US" sz="900" dirty="0">
              <a:solidFill>
                <a:schemeClr val="tx1"/>
              </a:solidFill>
            </a:endParaRPr>
          </a:p>
          <a:p>
            <a:pPr marL="342900" indent="-342900" algn="l">
              <a:buFont typeface="Arial" pitchFamily="34" charset="0"/>
              <a:buChar char="•"/>
            </a:pPr>
            <a:r>
              <a:rPr lang="en-US" sz="2600" dirty="0">
                <a:solidFill>
                  <a:schemeClr val="tx1"/>
                </a:solidFill>
              </a:rPr>
              <a:t>Children and adolescents who have difficulty regulating the body’s systems </a:t>
            </a:r>
            <a:r>
              <a:rPr lang="en-US" sz="2600" dirty="0" smtClean="0">
                <a:solidFill>
                  <a:schemeClr val="tx1"/>
                </a:solidFill>
              </a:rPr>
              <a:t>in a </a:t>
            </a:r>
            <a:r>
              <a:rPr lang="en-US" sz="2600" dirty="0">
                <a:solidFill>
                  <a:schemeClr val="tx1"/>
                </a:solidFill>
              </a:rPr>
              <a:t>time of stress experience </a:t>
            </a:r>
            <a:r>
              <a:rPr lang="en-US" sz="2600" i="1" dirty="0">
                <a:solidFill>
                  <a:schemeClr val="tx1"/>
                </a:solidFill>
              </a:rPr>
              <a:t>allostatic load,</a:t>
            </a:r>
            <a:r>
              <a:rPr lang="en-US" sz="2600" dirty="0">
                <a:solidFill>
                  <a:schemeClr val="tx1"/>
                </a:solidFill>
              </a:rPr>
              <a:t> which is a chronic dysregulation of physiological systems.</a:t>
            </a:r>
          </a:p>
        </p:txBody>
      </p:sp>
      <p:pic>
        <p:nvPicPr>
          <p:cNvPr id="6" name="Picture 5" descr="C:\Users\mhaley\AppData\Local\Microsoft\Windows\Temporary Internet Files\Content.Outlook\ZOU6SXFO\CapuzziYouthatRisk7ePowerpoint Art 4 no type.jpg">
            <a:extLst>
              <a:ext uri="{FF2B5EF4-FFF2-40B4-BE49-F238E27FC236}">
                <a16:creationId xmlns="" xmlns:a16="http://schemas.microsoft.com/office/drawing/2014/main" id="{5BADADD2-12FA-45A5-85B1-EDC84FAC58E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553772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8305800" cy="1447799"/>
          </a:xfrm>
        </p:spPr>
        <p:txBody>
          <a:bodyPr>
            <a:noAutofit/>
          </a:bodyPr>
          <a:lstStyle/>
          <a:p>
            <a:pPr algn="l"/>
            <a:r>
              <a:rPr lang="en-US" sz="3600" b="1" dirty="0"/>
              <a:t>                </a:t>
            </a:r>
            <a:r>
              <a:rPr lang="en-US" sz="2800" b="1" dirty="0"/>
              <a:t>Perspectives on Stress and Traumatic Stress</a:t>
            </a:r>
          </a:p>
        </p:txBody>
      </p:sp>
      <p:sp>
        <p:nvSpPr>
          <p:cNvPr id="3" name="Subtitle 2"/>
          <p:cNvSpPr>
            <a:spLocks noGrp="1"/>
          </p:cNvSpPr>
          <p:nvPr>
            <p:ph type="subTitle" idx="1"/>
          </p:nvPr>
        </p:nvSpPr>
        <p:spPr>
          <a:xfrm>
            <a:off x="2211861" y="1828800"/>
            <a:ext cx="6934200" cy="3886200"/>
          </a:xfrm>
        </p:spPr>
        <p:txBody>
          <a:bodyPr>
            <a:normAutofit/>
          </a:bodyPr>
          <a:lstStyle/>
          <a:p>
            <a:pPr algn="l"/>
            <a:r>
              <a:rPr lang="en-US" sz="2800" b="1" dirty="0">
                <a:solidFill>
                  <a:schemeClr val="tx1"/>
                </a:solidFill>
              </a:rPr>
              <a:t>Response-Oriented Views</a:t>
            </a:r>
          </a:p>
          <a:p>
            <a:pPr algn="l"/>
            <a:endParaRPr lang="en-US" sz="800" b="1" dirty="0">
              <a:solidFill>
                <a:schemeClr val="tx1"/>
              </a:solidFill>
            </a:endParaRPr>
          </a:p>
          <a:p>
            <a:pPr marL="342900" indent="-342900" algn="l">
              <a:buFont typeface="Arial" panose="020B0604020202020204" pitchFamily="34" charset="0"/>
              <a:buChar char="•"/>
            </a:pPr>
            <a:r>
              <a:rPr lang="en-US" sz="2400" dirty="0">
                <a:solidFill>
                  <a:schemeClr val="tx1"/>
                </a:solidFill>
              </a:rPr>
              <a:t>A high external stress burden that leads to an allostatic load state has been correlated with several </a:t>
            </a:r>
            <a:r>
              <a:rPr lang="en-US" sz="2400" dirty="0" smtClean="0">
                <a:solidFill>
                  <a:schemeClr val="tx1"/>
                </a:solidFill>
              </a:rPr>
              <a:t>issues, </a:t>
            </a:r>
            <a:r>
              <a:rPr lang="en-US" sz="2400" dirty="0">
                <a:solidFill>
                  <a:schemeClr val="tx1"/>
                </a:solidFill>
              </a:rPr>
              <a:t>including </a:t>
            </a:r>
            <a:r>
              <a:rPr lang="en-US" sz="2400" dirty="0" smtClean="0">
                <a:solidFill>
                  <a:schemeClr val="tx1"/>
                </a:solidFill>
              </a:rPr>
              <a:t>disordered eating </a:t>
            </a:r>
            <a:r>
              <a:rPr lang="en-US" sz="2400" dirty="0">
                <a:solidFill>
                  <a:schemeClr val="tx1"/>
                </a:solidFill>
              </a:rPr>
              <a:t>behavior, violence, and </a:t>
            </a:r>
            <a:r>
              <a:rPr lang="en-US" sz="2400" dirty="0" smtClean="0">
                <a:solidFill>
                  <a:schemeClr val="tx1"/>
                </a:solidFill>
              </a:rPr>
              <a:t>adolescent alcohol use. </a:t>
            </a:r>
            <a:endParaRPr lang="en-US" sz="2400" dirty="0">
              <a:solidFill>
                <a:schemeClr val="tx1"/>
              </a:solidFill>
            </a:endParaRPr>
          </a:p>
          <a:p>
            <a:pPr marL="342900" indent="-342900" algn="l">
              <a:buFont typeface="Arial" panose="020B0604020202020204" pitchFamily="34" charset="0"/>
              <a:buChar char="•"/>
            </a:pPr>
            <a:endParaRPr lang="en-US" sz="800" dirty="0">
              <a:solidFill>
                <a:schemeClr val="tx1"/>
              </a:solidFill>
            </a:endParaRPr>
          </a:p>
          <a:p>
            <a:pPr marL="342900" indent="-342900" algn="l">
              <a:buFont typeface="Arial" panose="020B0604020202020204" pitchFamily="34" charset="0"/>
              <a:buChar char="•"/>
            </a:pPr>
            <a:r>
              <a:rPr lang="en-US" sz="2600" dirty="0">
                <a:solidFill>
                  <a:schemeClr val="tx1"/>
                </a:solidFill>
              </a:rPr>
              <a:t>An increase in healthy behaviors, such as </a:t>
            </a:r>
            <a:r>
              <a:rPr lang="en-US" sz="2600" dirty="0" smtClean="0">
                <a:solidFill>
                  <a:schemeClr val="tx1"/>
                </a:solidFill>
              </a:rPr>
              <a:t>exercising </a:t>
            </a:r>
            <a:r>
              <a:rPr lang="en-US" sz="2600" dirty="0">
                <a:solidFill>
                  <a:schemeClr val="tx1"/>
                </a:solidFill>
              </a:rPr>
              <a:t>and eating well, has been shown to reduce allostatic load in children. </a:t>
            </a:r>
          </a:p>
        </p:txBody>
      </p:sp>
      <p:pic>
        <p:nvPicPr>
          <p:cNvPr id="6" name="Picture 5" descr="C:\Users\mhaley\AppData\Local\Microsoft\Windows\Temporary Internet Files\Content.Outlook\ZOU6SXFO\CapuzziYouthatRisk7ePowerpoint Art 4 no type.jpg">
            <a:extLst>
              <a:ext uri="{FF2B5EF4-FFF2-40B4-BE49-F238E27FC236}">
                <a16:creationId xmlns="" xmlns:a16="http://schemas.microsoft.com/office/drawing/2014/main" id="{34B66864-9765-44E8-9896-297BF1D19B0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650648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8305800" cy="1447799"/>
          </a:xfrm>
        </p:spPr>
        <p:txBody>
          <a:bodyPr>
            <a:noAutofit/>
          </a:bodyPr>
          <a:lstStyle/>
          <a:p>
            <a:pPr algn="l"/>
            <a:r>
              <a:rPr lang="en-US" sz="3600" b="1" dirty="0"/>
              <a:t>                </a:t>
            </a:r>
            <a:r>
              <a:rPr lang="en-US" sz="2800" b="1" dirty="0"/>
              <a:t>Perspectives on Stress and Traumatic Stress</a:t>
            </a:r>
          </a:p>
        </p:txBody>
      </p:sp>
      <p:sp>
        <p:nvSpPr>
          <p:cNvPr id="3" name="Subtitle 2"/>
          <p:cNvSpPr>
            <a:spLocks noGrp="1"/>
          </p:cNvSpPr>
          <p:nvPr>
            <p:ph type="subTitle" idx="1"/>
          </p:nvPr>
        </p:nvSpPr>
        <p:spPr>
          <a:xfrm>
            <a:off x="2211861" y="1828800"/>
            <a:ext cx="6934200" cy="3886200"/>
          </a:xfrm>
        </p:spPr>
        <p:txBody>
          <a:bodyPr>
            <a:normAutofit/>
          </a:bodyPr>
          <a:lstStyle/>
          <a:p>
            <a:pPr algn="l"/>
            <a:r>
              <a:rPr lang="en-US" sz="2800" b="1" dirty="0">
                <a:solidFill>
                  <a:schemeClr val="tx1"/>
                </a:solidFill>
              </a:rPr>
              <a:t>Stress as a Transaction Between </a:t>
            </a:r>
          </a:p>
          <a:p>
            <a:pPr algn="l"/>
            <a:r>
              <a:rPr lang="en-US" sz="2800" b="1" dirty="0">
                <a:solidFill>
                  <a:schemeClr val="tx1"/>
                </a:solidFill>
              </a:rPr>
              <a:t>          Person and Environment</a:t>
            </a:r>
          </a:p>
          <a:p>
            <a:pPr algn="l"/>
            <a:endParaRPr lang="en-US" sz="800" b="1" dirty="0">
              <a:solidFill>
                <a:schemeClr val="tx1"/>
              </a:solidFill>
            </a:endParaRPr>
          </a:p>
          <a:p>
            <a:pPr marL="342900" indent="-342900" algn="l">
              <a:buFont typeface="Arial" pitchFamily="34" charset="0"/>
              <a:buChar char="•"/>
            </a:pPr>
            <a:r>
              <a:rPr lang="en-US" sz="2400" dirty="0">
                <a:solidFill>
                  <a:schemeClr val="tx1"/>
                </a:solidFill>
              </a:rPr>
              <a:t>How the person views the stressfulness of the environmental </a:t>
            </a:r>
            <a:r>
              <a:rPr lang="en-US" sz="2400" dirty="0" smtClean="0">
                <a:solidFill>
                  <a:schemeClr val="tx1"/>
                </a:solidFill>
              </a:rPr>
              <a:t>event; </a:t>
            </a:r>
            <a:r>
              <a:rPr lang="en-US" sz="2400" dirty="0">
                <a:solidFill>
                  <a:schemeClr val="tx1"/>
                </a:solidFill>
              </a:rPr>
              <a:t>whether the event is seen as threatening or nonthreatening, desirable or undesirable, controllable or </a:t>
            </a:r>
            <a:r>
              <a:rPr lang="en-US" sz="2400" dirty="0" smtClean="0">
                <a:solidFill>
                  <a:schemeClr val="tx1"/>
                </a:solidFill>
              </a:rPr>
              <a:t>uncontrollable; </a:t>
            </a:r>
            <a:r>
              <a:rPr lang="en-US" sz="2400" dirty="0">
                <a:solidFill>
                  <a:schemeClr val="tx1"/>
                </a:solidFill>
              </a:rPr>
              <a:t>and </a:t>
            </a:r>
            <a:r>
              <a:rPr lang="en-US" sz="2400" dirty="0" smtClean="0">
                <a:solidFill>
                  <a:schemeClr val="tx1"/>
                </a:solidFill>
              </a:rPr>
              <a:t>whether </a:t>
            </a:r>
            <a:r>
              <a:rPr lang="en-US" sz="2400" dirty="0">
                <a:solidFill>
                  <a:schemeClr val="tx1"/>
                </a:solidFill>
              </a:rPr>
              <a:t>the person </a:t>
            </a:r>
            <a:r>
              <a:rPr lang="en-US" sz="2400" dirty="0" smtClean="0">
                <a:solidFill>
                  <a:schemeClr val="tx1"/>
                </a:solidFill>
              </a:rPr>
              <a:t>believes that </a:t>
            </a:r>
            <a:r>
              <a:rPr lang="en-US" sz="2400" dirty="0">
                <a:solidFill>
                  <a:schemeClr val="tx1"/>
                </a:solidFill>
              </a:rPr>
              <a:t>coping resources are readily available for dealing with the events </a:t>
            </a:r>
            <a:r>
              <a:rPr lang="en-US" sz="2400" dirty="0" smtClean="0">
                <a:solidFill>
                  <a:schemeClr val="tx1"/>
                </a:solidFill>
              </a:rPr>
              <a:t>are significant </a:t>
            </a:r>
            <a:r>
              <a:rPr lang="en-US" sz="2400" dirty="0">
                <a:solidFill>
                  <a:schemeClr val="tx1"/>
                </a:solidFill>
              </a:rPr>
              <a:t>in this perspective.</a:t>
            </a:r>
          </a:p>
        </p:txBody>
      </p:sp>
      <p:pic>
        <p:nvPicPr>
          <p:cNvPr id="6" name="Picture 5" descr="C:\Users\mhaley\AppData\Local\Microsoft\Windows\Temporary Internet Files\Content.Outlook\ZOU6SXFO\CapuzziYouthatRisk7ePowerpoint Art 4 no type.jpg">
            <a:extLst>
              <a:ext uri="{FF2B5EF4-FFF2-40B4-BE49-F238E27FC236}">
                <a16:creationId xmlns="" xmlns:a16="http://schemas.microsoft.com/office/drawing/2014/main" id="{DD78EB98-86E5-4A23-AF77-83065EE8FD9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2241242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8305800" cy="1447799"/>
          </a:xfrm>
        </p:spPr>
        <p:txBody>
          <a:bodyPr>
            <a:noAutofit/>
          </a:bodyPr>
          <a:lstStyle/>
          <a:p>
            <a:pPr algn="l"/>
            <a:r>
              <a:rPr lang="en-US" sz="3600" b="1" dirty="0"/>
              <a:t>                </a:t>
            </a:r>
            <a:r>
              <a:rPr lang="en-US" sz="2800" b="1" dirty="0"/>
              <a:t>Perspectives on Stress and Traumatic Stress</a:t>
            </a:r>
          </a:p>
        </p:txBody>
      </p:sp>
      <p:sp>
        <p:nvSpPr>
          <p:cNvPr id="3" name="Subtitle 2"/>
          <p:cNvSpPr>
            <a:spLocks noGrp="1"/>
          </p:cNvSpPr>
          <p:nvPr>
            <p:ph type="subTitle" idx="1"/>
          </p:nvPr>
        </p:nvSpPr>
        <p:spPr>
          <a:xfrm>
            <a:off x="2211861" y="1828800"/>
            <a:ext cx="6934200" cy="3886200"/>
          </a:xfrm>
        </p:spPr>
        <p:txBody>
          <a:bodyPr>
            <a:normAutofit fontScale="92500" lnSpcReduction="10000"/>
          </a:bodyPr>
          <a:lstStyle/>
          <a:p>
            <a:pPr algn="l"/>
            <a:r>
              <a:rPr lang="en-US" sz="3000" b="1" dirty="0">
                <a:solidFill>
                  <a:schemeClr val="tx1"/>
                </a:solidFill>
              </a:rPr>
              <a:t>Stress as a Transaction Between </a:t>
            </a:r>
          </a:p>
          <a:p>
            <a:pPr algn="l"/>
            <a:r>
              <a:rPr lang="en-US" sz="3000" b="1" dirty="0">
                <a:solidFill>
                  <a:schemeClr val="tx1"/>
                </a:solidFill>
              </a:rPr>
              <a:t>          Person and Environment</a:t>
            </a:r>
          </a:p>
          <a:p>
            <a:pPr algn="l"/>
            <a:endParaRPr lang="en-US" sz="800" b="1" dirty="0">
              <a:solidFill>
                <a:schemeClr val="tx1"/>
              </a:solidFill>
            </a:endParaRPr>
          </a:p>
          <a:p>
            <a:pPr marL="342900" indent="-342900" algn="l">
              <a:buFont typeface="Arial" pitchFamily="34" charset="0"/>
              <a:buChar char="•"/>
            </a:pPr>
            <a:r>
              <a:rPr lang="en-US" sz="2600" dirty="0">
                <a:solidFill>
                  <a:schemeClr val="tx1"/>
                </a:solidFill>
              </a:rPr>
              <a:t>Knowing that a person is experiencing either </a:t>
            </a:r>
            <a:r>
              <a:rPr lang="en-US" sz="2600" dirty="0" smtClean="0">
                <a:solidFill>
                  <a:schemeClr val="tx1"/>
                </a:solidFill>
              </a:rPr>
              <a:t>emotions </a:t>
            </a:r>
            <a:r>
              <a:rPr lang="en-US" sz="2600" dirty="0">
                <a:solidFill>
                  <a:schemeClr val="tx1"/>
                </a:solidFill>
              </a:rPr>
              <a:t>resulting from harms, </a:t>
            </a:r>
            <a:r>
              <a:rPr lang="en-US" sz="2600" dirty="0" smtClean="0">
                <a:solidFill>
                  <a:schemeClr val="tx1"/>
                </a:solidFill>
              </a:rPr>
              <a:t>losses, </a:t>
            </a:r>
            <a:r>
              <a:rPr lang="en-US" sz="2600" dirty="0">
                <a:solidFill>
                  <a:schemeClr val="tx1"/>
                </a:solidFill>
              </a:rPr>
              <a:t>and </a:t>
            </a:r>
            <a:r>
              <a:rPr lang="en-US" sz="2600" dirty="0" smtClean="0">
                <a:solidFill>
                  <a:schemeClr val="tx1"/>
                </a:solidFill>
              </a:rPr>
              <a:t>threats </a:t>
            </a:r>
            <a:r>
              <a:rPr lang="en-US" sz="2600" dirty="0">
                <a:solidFill>
                  <a:schemeClr val="tx1"/>
                </a:solidFill>
              </a:rPr>
              <a:t>(anger, anxiety, fear) or </a:t>
            </a:r>
            <a:r>
              <a:rPr lang="en-US" sz="2600" dirty="0" smtClean="0">
                <a:solidFill>
                  <a:schemeClr val="tx1"/>
                </a:solidFill>
              </a:rPr>
              <a:t>emotions </a:t>
            </a:r>
            <a:r>
              <a:rPr lang="en-US" sz="2600" dirty="0">
                <a:solidFill>
                  <a:schemeClr val="tx1"/>
                </a:solidFill>
              </a:rPr>
              <a:t>resulting from </a:t>
            </a:r>
            <a:r>
              <a:rPr lang="en-US" sz="2600" dirty="0" smtClean="0">
                <a:solidFill>
                  <a:schemeClr val="tx1"/>
                </a:solidFill>
              </a:rPr>
              <a:t>benefits </a:t>
            </a:r>
            <a:r>
              <a:rPr lang="en-US" sz="2600" dirty="0">
                <a:solidFill>
                  <a:schemeClr val="tx1"/>
                </a:solidFill>
              </a:rPr>
              <a:t>(joy, pride) in response to stress is very useful and says a lot more about how a troubled person–environment relationship is being coped with than when the subjective experience of emotion is omitted. </a:t>
            </a:r>
          </a:p>
        </p:txBody>
      </p:sp>
      <p:pic>
        <p:nvPicPr>
          <p:cNvPr id="6" name="Picture 5" descr="C:\Users\mhaley\AppData\Local\Microsoft\Windows\Temporary Internet Files\Content.Outlook\ZOU6SXFO\CapuzziYouthatRisk7ePowerpoint Art 4 no type.jpg">
            <a:extLst>
              <a:ext uri="{FF2B5EF4-FFF2-40B4-BE49-F238E27FC236}">
                <a16:creationId xmlns="" xmlns:a16="http://schemas.microsoft.com/office/drawing/2014/main" id="{203956E0-55E6-44C0-BC5A-421B5936E26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2565122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47799"/>
          </a:xfrm>
        </p:spPr>
        <p:txBody>
          <a:bodyPr>
            <a:noAutofit/>
          </a:bodyPr>
          <a:lstStyle/>
          <a:p>
            <a:pPr algn="l"/>
            <a:r>
              <a:rPr lang="en-US" sz="3600" b="1" dirty="0"/>
              <a:t>                  Causal Factors</a:t>
            </a:r>
          </a:p>
        </p:txBody>
      </p:sp>
      <p:sp>
        <p:nvSpPr>
          <p:cNvPr id="3" name="Subtitle 2"/>
          <p:cNvSpPr>
            <a:spLocks noGrp="1"/>
          </p:cNvSpPr>
          <p:nvPr>
            <p:ph type="subTitle" idx="1"/>
          </p:nvPr>
        </p:nvSpPr>
        <p:spPr>
          <a:xfrm>
            <a:off x="2211861" y="1828800"/>
            <a:ext cx="6934200" cy="3886200"/>
          </a:xfrm>
        </p:spPr>
        <p:txBody>
          <a:bodyPr>
            <a:normAutofit/>
          </a:bodyPr>
          <a:lstStyle/>
          <a:p>
            <a:pPr marL="342900" indent="-342900" algn="l">
              <a:buFont typeface="Arial" pitchFamily="34" charset="0"/>
              <a:buChar char="•"/>
            </a:pPr>
            <a:r>
              <a:rPr lang="en-US" sz="2400" dirty="0">
                <a:solidFill>
                  <a:schemeClr val="tx1"/>
                </a:solidFill>
              </a:rPr>
              <a:t>It is exceedingly difficult to pinpoint exact causal factors relating stress to certain emotional or behavioral outcomes.</a:t>
            </a:r>
          </a:p>
          <a:p>
            <a:pPr algn="l"/>
            <a:endParaRPr lang="en-US" sz="800" dirty="0">
              <a:solidFill>
                <a:schemeClr val="tx1"/>
              </a:solidFill>
            </a:endParaRPr>
          </a:p>
          <a:p>
            <a:pPr marL="342900" indent="-342900" algn="l">
              <a:buFont typeface="Arial" pitchFamily="34" charset="0"/>
              <a:buChar char="•"/>
            </a:pPr>
            <a:r>
              <a:rPr lang="en-US" sz="2400" dirty="0">
                <a:solidFill>
                  <a:schemeClr val="tx1"/>
                </a:solidFill>
              </a:rPr>
              <a:t>This is particularly true for children and </a:t>
            </a:r>
            <a:r>
              <a:rPr lang="en-US" sz="2400" dirty="0" smtClean="0">
                <a:solidFill>
                  <a:schemeClr val="tx1"/>
                </a:solidFill>
              </a:rPr>
              <a:t>adolescents, </a:t>
            </a:r>
            <a:r>
              <a:rPr lang="en-US" sz="2400" dirty="0">
                <a:solidFill>
                  <a:schemeClr val="tx1"/>
                </a:solidFill>
              </a:rPr>
              <a:t>as developmental changes interact with stressors to produce varied outcomes in coping responses. </a:t>
            </a:r>
          </a:p>
        </p:txBody>
      </p:sp>
      <p:pic>
        <p:nvPicPr>
          <p:cNvPr id="6" name="Picture 5" descr="C:\Users\mhaley\AppData\Local\Microsoft\Windows\Temporary Internet Files\Content.Outlook\ZOU6SXFO\CapuzziYouthatRisk7ePowerpoint Art 4 no type.jpg">
            <a:extLst>
              <a:ext uri="{FF2B5EF4-FFF2-40B4-BE49-F238E27FC236}">
                <a16:creationId xmlns="" xmlns:a16="http://schemas.microsoft.com/office/drawing/2014/main" id="{35F9E46B-9300-4CAF-87BA-9D40D3D8DA2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2542225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47799"/>
          </a:xfrm>
        </p:spPr>
        <p:txBody>
          <a:bodyPr>
            <a:noAutofit/>
          </a:bodyPr>
          <a:lstStyle/>
          <a:p>
            <a:pPr algn="l"/>
            <a:r>
              <a:rPr lang="en-US" sz="3600" b="1" dirty="0"/>
              <a:t>                  Causal Factors</a:t>
            </a:r>
          </a:p>
        </p:txBody>
      </p:sp>
      <p:sp>
        <p:nvSpPr>
          <p:cNvPr id="3" name="Subtitle 2"/>
          <p:cNvSpPr>
            <a:spLocks noGrp="1"/>
          </p:cNvSpPr>
          <p:nvPr>
            <p:ph type="subTitle" idx="1"/>
          </p:nvPr>
        </p:nvSpPr>
        <p:spPr>
          <a:xfrm>
            <a:off x="2211861" y="1828800"/>
            <a:ext cx="6934200" cy="3886200"/>
          </a:xfrm>
        </p:spPr>
        <p:txBody>
          <a:bodyPr>
            <a:normAutofit/>
          </a:bodyPr>
          <a:lstStyle/>
          <a:p>
            <a:pPr algn="l"/>
            <a:r>
              <a:rPr lang="en-US" sz="2800" b="1" dirty="0" smtClean="0">
                <a:solidFill>
                  <a:schemeClr val="tx1"/>
                </a:solidFill>
              </a:rPr>
              <a:t>Life-Event </a:t>
            </a:r>
            <a:r>
              <a:rPr lang="en-US" sz="2800" b="1" dirty="0">
                <a:solidFill>
                  <a:schemeClr val="tx1"/>
                </a:solidFill>
              </a:rPr>
              <a:t>Stressors</a:t>
            </a:r>
          </a:p>
          <a:p>
            <a:pPr algn="l"/>
            <a:endParaRPr lang="en-US" sz="800" dirty="0">
              <a:solidFill>
                <a:schemeClr val="tx1"/>
              </a:solidFill>
            </a:endParaRPr>
          </a:p>
          <a:p>
            <a:pPr marL="342900" indent="-342900" algn="l">
              <a:buFont typeface="Arial" pitchFamily="34" charset="0"/>
              <a:buChar char="•"/>
            </a:pPr>
            <a:r>
              <a:rPr lang="en-US" sz="2400" dirty="0">
                <a:solidFill>
                  <a:schemeClr val="tx1"/>
                </a:solidFill>
              </a:rPr>
              <a:t>Life-event stressors have a significant impact on youth, particularly adolescents.</a:t>
            </a:r>
          </a:p>
          <a:p>
            <a:pPr algn="l"/>
            <a:endParaRPr lang="en-US" sz="800" dirty="0">
              <a:solidFill>
                <a:schemeClr val="tx1"/>
              </a:solidFill>
            </a:endParaRPr>
          </a:p>
          <a:p>
            <a:pPr marL="342900" indent="-342900" algn="l">
              <a:buFont typeface="Arial" pitchFamily="34" charset="0"/>
              <a:buChar char="•"/>
            </a:pPr>
            <a:r>
              <a:rPr lang="en-US" sz="2400" dirty="0">
                <a:solidFill>
                  <a:schemeClr val="tx1"/>
                </a:solidFill>
              </a:rPr>
              <a:t>Certain life conditions, like poverty, sleep and food deprivation, predispositions for mental illness, self-esteem and self-concept, and living in </a:t>
            </a:r>
            <a:r>
              <a:rPr lang="en-US" sz="2400" dirty="0" smtClean="0">
                <a:solidFill>
                  <a:schemeClr val="tx1"/>
                </a:solidFill>
              </a:rPr>
              <a:t>high-stress </a:t>
            </a:r>
            <a:r>
              <a:rPr lang="en-US" sz="2400" dirty="0">
                <a:solidFill>
                  <a:schemeClr val="tx1"/>
                </a:solidFill>
              </a:rPr>
              <a:t>families or communities, make </a:t>
            </a:r>
            <a:r>
              <a:rPr lang="en-US" sz="2400" dirty="0" smtClean="0">
                <a:solidFill>
                  <a:schemeClr val="tx1"/>
                </a:solidFill>
              </a:rPr>
              <a:t>children </a:t>
            </a:r>
            <a:r>
              <a:rPr lang="en-US" sz="2400" dirty="0">
                <a:solidFill>
                  <a:schemeClr val="tx1"/>
                </a:solidFill>
              </a:rPr>
              <a:t>more vulnerable to the adverse effects of stress than others. </a:t>
            </a:r>
          </a:p>
        </p:txBody>
      </p:sp>
      <p:pic>
        <p:nvPicPr>
          <p:cNvPr id="6" name="Picture 5" descr="C:\Users\mhaley\AppData\Local\Microsoft\Windows\Temporary Internet Files\Content.Outlook\ZOU6SXFO\CapuzziYouthatRisk7ePowerpoint Art 4 no type.jpg">
            <a:extLst>
              <a:ext uri="{FF2B5EF4-FFF2-40B4-BE49-F238E27FC236}">
                <a16:creationId xmlns="" xmlns:a16="http://schemas.microsoft.com/office/drawing/2014/main" id="{BAEE8F86-BA43-4720-8351-23D8BCA7A07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897638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47799"/>
          </a:xfrm>
        </p:spPr>
        <p:txBody>
          <a:bodyPr>
            <a:noAutofit/>
          </a:bodyPr>
          <a:lstStyle/>
          <a:p>
            <a:pPr algn="l"/>
            <a:r>
              <a:rPr lang="en-US" sz="3600" b="1" dirty="0"/>
              <a:t>                  Causal Factors</a:t>
            </a:r>
          </a:p>
        </p:txBody>
      </p:sp>
      <p:sp>
        <p:nvSpPr>
          <p:cNvPr id="3" name="Subtitle 2"/>
          <p:cNvSpPr>
            <a:spLocks noGrp="1"/>
          </p:cNvSpPr>
          <p:nvPr>
            <p:ph type="subTitle" idx="1"/>
          </p:nvPr>
        </p:nvSpPr>
        <p:spPr>
          <a:xfrm>
            <a:off x="2211861" y="1828800"/>
            <a:ext cx="6934200" cy="4191000"/>
          </a:xfrm>
        </p:spPr>
        <p:txBody>
          <a:bodyPr>
            <a:normAutofit fontScale="85000" lnSpcReduction="10000"/>
          </a:bodyPr>
          <a:lstStyle/>
          <a:p>
            <a:pPr algn="l"/>
            <a:r>
              <a:rPr lang="en-US" sz="3000" b="1" dirty="0">
                <a:solidFill>
                  <a:schemeClr val="tx1"/>
                </a:solidFill>
              </a:rPr>
              <a:t>Traumatic Stress</a:t>
            </a:r>
          </a:p>
          <a:p>
            <a:pPr algn="l"/>
            <a:endParaRPr lang="en-US" sz="800" dirty="0">
              <a:solidFill>
                <a:schemeClr val="tx1"/>
              </a:solidFill>
            </a:endParaRPr>
          </a:p>
          <a:p>
            <a:pPr marL="342900" indent="-342900" algn="l">
              <a:buFont typeface="Arial" pitchFamily="34" charset="0"/>
              <a:buChar char="•"/>
            </a:pPr>
            <a:r>
              <a:rPr lang="en-US" sz="2600" dirty="0">
                <a:solidFill>
                  <a:schemeClr val="tx1"/>
                </a:solidFill>
              </a:rPr>
              <a:t>A new grouping called “Trauma- and Stressor-Related Disorders” was added to the </a:t>
            </a:r>
            <a:r>
              <a:rPr lang="en-US" sz="2600" i="1" dirty="0">
                <a:solidFill>
                  <a:schemeClr val="tx1"/>
                </a:solidFill>
              </a:rPr>
              <a:t>Diagnostic and Statistical Manual of Mental </a:t>
            </a:r>
            <a:r>
              <a:rPr lang="en-US" sz="2600" i="1" dirty="0" smtClean="0">
                <a:solidFill>
                  <a:schemeClr val="tx1"/>
                </a:solidFill>
              </a:rPr>
              <a:t>Disorders </a:t>
            </a:r>
            <a:r>
              <a:rPr lang="en-US" sz="2600" dirty="0" smtClean="0">
                <a:solidFill>
                  <a:schemeClr val="tx1"/>
                </a:solidFill>
              </a:rPr>
              <a:t>(5th ed.).</a:t>
            </a:r>
            <a:endParaRPr lang="en-US" sz="2600" dirty="0">
              <a:solidFill>
                <a:schemeClr val="tx1"/>
              </a:solidFill>
            </a:endParaRPr>
          </a:p>
          <a:p>
            <a:pPr algn="l"/>
            <a:endParaRPr lang="en-US" sz="900" dirty="0">
              <a:solidFill>
                <a:schemeClr val="tx1"/>
              </a:solidFill>
            </a:endParaRPr>
          </a:p>
          <a:p>
            <a:pPr marL="342900" indent="-342900" algn="l">
              <a:buFont typeface="Arial" pitchFamily="34" charset="0"/>
              <a:buChar char="•"/>
            </a:pPr>
            <a:r>
              <a:rPr lang="en-US" sz="2600" dirty="0">
                <a:solidFill>
                  <a:schemeClr val="tx1"/>
                </a:solidFill>
              </a:rPr>
              <a:t>The most extreme and disruptive stressors youth face are traumatic events that result from some human </a:t>
            </a:r>
            <a:r>
              <a:rPr lang="en-US" sz="2600" dirty="0" smtClean="0">
                <a:solidFill>
                  <a:schemeClr val="tx1"/>
                </a:solidFill>
              </a:rPr>
              <a:t>action, </a:t>
            </a:r>
            <a:r>
              <a:rPr lang="en-US" sz="2600" dirty="0">
                <a:solidFill>
                  <a:schemeClr val="tx1"/>
                </a:solidFill>
              </a:rPr>
              <a:t>such as </a:t>
            </a:r>
            <a:r>
              <a:rPr lang="en-US" sz="2600" dirty="0" smtClean="0">
                <a:solidFill>
                  <a:schemeClr val="tx1"/>
                </a:solidFill>
              </a:rPr>
              <a:t>violence, </a:t>
            </a:r>
            <a:r>
              <a:rPr lang="en-US" sz="2600" dirty="0">
                <a:solidFill>
                  <a:schemeClr val="tx1"/>
                </a:solidFill>
              </a:rPr>
              <a:t>or a natural disaster. </a:t>
            </a:r>
          </a:p>
          <a:p>
            <a:pPr algn="l"/>
            <a:endParaRPr lang="en-US" sz="900" dirty="0">
              <a:solidFill>
                <a:schemeClr val="tx1"/>
              </a:solidFill>
            </a:endParaRPr>
          </a:p>
          <a:p>
            <a:pPr marL="342900" indent="-342900" algn="l">
              <a:buFont typeface="Arial" pitchFamily="34" charset="0"/>
              <a:buChar char="•"/>
            </a:pPr>
            <a:r>
              <a:rPr lang="en-US" sz="2600" dirty="0">
                <a:solidFill>
                  <a:schemeClr val="tx1"/>
                </a:solidFill>
              </a:rPr>
              <a:t>The defining characteristics of trauma are that the event is perceived as a potential threat to </a:t>
            </a:r>
            <a:r>
              <a:rPr lang="en-US" sz="2600" dirty="0" smtClean="0">
                <a:solidFill>
                  <a:schemeClr val="tx1"/>
                </a:solidFill>
              </a:rPr>
              <a:t>survival </a:t>
            </a:r>
            <a:r>
              <a:rPr lang="en-US" sz="2600" dirty="0">
                <a:solidFill>
                  <a:schemeClr val="tx1"/>
                </a:solidFill>
              </a:rPr>
              <a:t>and that on a subjective level the event is experienced as uncontrollable or unpredictable.</a:t>
            </a:r>
          </a:p>
        </p:txBody>
      </p:sp>
      <p:pic>
        <p:nvPicPr>
          <p:cNvPr id="6" name="Picture 5" descr="C:\Users\mhaley\AppData\Local\Microsoft\Windows\Temporary Internet Files\Content.Outlook\ZOU6SXFO\CapuzziYouthatRisk7ePowerpoint Art 4 no type.jpg">
            <a:extLst>
              <a:ext uri="{FF2B5EF4-FFF2-40B4-BE49-F238E27FC236}">
                <a16:creationId xmlns="" xmlns:a16="http://schemas.microsoft.com/office/drawing/2014/main" id="{40ECA49A-C7F5-4635-B38E-D329BA10DA2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34076612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47799"/>
          </a:xfrm>
        </p:spPr>
        <p:txBody>
          <a:bodyPr>
            <a:noAutofit/>
          </a:bodyPr>
          <a:lstStyle/>
          <a:p>
            <a:pPr algn="l"/>
            <a:r>
              <a:rPr lang="en-US" sz="3600" b="1" dirty="0"/>
              <a:t>                  Causal Factors</a:t>
            </a:r>
          </a:p>
        </p:txBody>
      </p:sp>
      <p:sp>
        <p:nvSpPr>
          <p:cNvPr id="3" name="Subtitle 2"/>
          <p:cNvSpPr>
            <a:spLocks noGrp="1"/>
          </p:cNvSpPr>
          <p:nvPr>
            <p:ph type="subTitle" idx="1"/>
          </p:nvPr>
        </p:nvSpPr>
        <p:spPr>
          <a:xfrm>
            <a:off x="2211861" y="1828800"/>
            <a:ext cx="6934200" cy="4343400"/>
          </a:xfrm>
        </p:spPr>
        <p:txBody>
          <a:bodyPr>
            <a:normAutofit/>
          </a:bodyPr>
          <a:lstStyle/>
          <a:p>
            <a:pPr algn="l"/>
            <a:r>
              <a:rPr lang="en-US" sz="2800" b="1" dirty="0">
                <a:solidFill>
                  <a:schemeClr val="tx1"/>
                </a:solidFill>
              </a:rPr>
              <a:t>Traumatic Stress</a:t>
            </a:r>
          </a:p>
          <a:p>
            <a:pPr algn="l"/>
            <a:endParaRPr lang="en-US" sz="800" dirty="0">
              <a:solidFill>
                <a:schemeClr val="tx1"/>
              </a:solidFill>
            </a:endParaRPr>
          </a:p>
          <a:p>
            <a:pPr marL="342900" indent="-342900" algn="l">
              <a:buFont typeface="Arial" panose="020B0604020202020204" pitchFamily="34" charset="0"/>
              <a:buChar char="•"/>
            </a:pPr>
            <a:r>
              <a:rPr lang="en-US" sz="2400" dirty="0" smtClean="0">
                <a:solidFill>
                  <a:schemeClr val="tx1"/>
                </a:solidFill>
              </a:rPr>
              <a:t>Therefore, it becomes imperative that mental health professionals understand and can distinguish the difference between normal developmental coping skills and those that impair the healthy developmental process. </a:t>
            </a:r>
            <a:endParaRPr lang="en-US" sz="2400" b="1" dirty="0" smtClean="0">
              <a:solidFill>
                <a:schemeClr val="tx1"/>
              </a:solidFill>
            </a:endParaRPr>
          </a:p>
          <a:p>
            <a:pPr algn="l"/>
            <a:endParaRPr lang="en-US" sz="2400" dirty="0">
              <a:solidFill>
                <a:schemeClr val="tx1"/>
              </a:solidFill>
            </a:endParaRPr>
          </a:p>
        </p:txBody>
      </p:sp>
      <p:pic>
        <p:nvPicPr>
          <p:cNvPr id="6" name="Picture 5" descr="C:\Users\mhaley\AppData\Local\Microsoft\Windows\Temporary Internet Files\Content.Outlook\ZOU6SXFO\CapuzziYouthatRisk7ePowerpoint Art 4 no type.jpg">
            <a:extLst>
              <a:ext uri="{FF2B5EF4-FFF2-40B4-BE49-F238E27FC236}">
                <a16:creationId xmlns="" xmlns:a16="http://schemas.microsoft.com/office/drawing/2014/main" id="{D6B04D45-5865-4578-9D2C-C296D3C717D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30589828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47799"/>
          </a:xfrm>
        </p:spPr>
        <p:txBody>
          <a:bodyPr>
            <a:noAutofit/>
          </a:bodyPr>
          <a:lstStyle/>
          <a:p>
            <a:pPr algn="l"/>
            <a:r>
              <a:rPr lang="en-US" sz="3600" b="1" dirty="0"/>
              <a:t>                  Causal Factors</a:t>
            </a:r>
          </a:p>
        </p:txBody>
      </p:sp>
      <p:sp>
        <p:nvSpPr>
          <p:cNvPr id="3" name="Subtitle 2"/>
          <p:cNvSpPr>
            <a:spLocks noGrp="1"/>
          </p:cNvSpPr>
          <p:nvPr>
            <p:ph type="subTitle" idx="1"/>
          </p:nvPr>
        </p:nvSpPr>
        <p:spPr>
          <a:xfrm>
            <a:off x="2211861" y="1828800"/>
            <a:ext cx="6934200" cy="4343400"/>
          </a:xfrm>
        </p:spPr>
        <p:txBody>
          <a:bodyPr>
            <a:normAutofit/>
          </a:bodyPr>
          <a:lstStyle/>
          <a:p>
            <a:pPr algn="l"/>
            <a:r>
              <a:rPr lang="en-US" sz="2800" dirty="0">
                <a:solidFill>
                  <a:schemeClr val="tx1"/>
                </a:solidFill>
              </a:rPr>
              <a:t>Other stressors experienced by youth </a:t>
            </a:r>
            <a:r>
              <a:rPr lang="en-US" sz="2800" dirty="0" smtClean="0">
                <a:solidFill>
                  <a:schemeClr val="tx1"/>
                </a:solidFill>
              </a:rPr>
              <a:t>include</a:t>
            </a:r>
            <a:endParaRPr lang="en-US" sz="2800" dirty="0">
              <a:solidFill>
                <a:schemeClr val="tx1"/>
              </a:solidFill>
            </a:endParaRPr>
          </a:p>
          <a:p>
            <a:pPr algn="l"/>
            <a:endParaRPr lang="en-US" sz="800" dirty="0">
              <a:solidFill>
                <a:schemeClr val="tx1"/>
              </a:solidFill>
            </a:endParaRPr>
          </a:p>
          <a:p>
            <a:pPr marL="342900" indent="-342900" algn="l">
              <a:buFont typeface="Arial" pitchFamily="34" charset="0"/>
              <a:buChar char="•"/>
            </a:pPr>
            <a:r>
              <a:rPr lang="en-US" sz="2400" dirty="0">
                <a:solidFill>
                  <a:schemeClr val="tx1"/>
                </a:solidFill>
              </a:rPr>
              <a:t>Natural Disasters</a:t>
            </a:r>
          </a:p>
          <a:p>
            <a:pPr marL="342900" indent="-342900" algn="l">
              <a:buFont typeface="Arial" pitchFamily="34" charset="0"/>
              <a:buChar char="•"/>
            </a:pPr>
            <a:r>
              <a:rPr lang="en-US" sz="2400" dirty="0">
                <a:solidFill>
                  <a:schemeClr val="tx1"/>
                </a:solidFill>
              </a:rPr>
              <a:t>Home and Family Stress</a:t>
            </a:r>
          </a:p>
          <a:p>
            <a:pPr marL="342900" indent="-342900" algn="l">
              <a:buFont typeface="Arial" pitchFamily="34" charset="0"/>
              <a:buChar char="•"/>
            </a:pPr>
            <a:r>
              <a:rPr lang="en-US" sz="2400" dirty="0">
                <a:solidFill>
                  <a:schemeClr val="tx1"/>
                </a:solidFill>
              </a:rPr>
              <a:t>Chronic Illness</a:t>
            </a:r>
          </a:p>
          <a:p>
            <a:pPr marL="342900" indent="-342900" algn="l">
              <a:buFont typeface="Arial" pitchFamily="34" charset="0"/>
              <a:buChar char="•"/>
            </a:pPr>
            <a:r>
              <a:rPr lang="en-US" sz="2400" dirty="0">
                <a:solidFill>
                  <a:schemeClr val="tx1"/>
                </a:solidFill>
              </a:rPr>
              <a:t>Child and Family Abuse</a:t>
            </a:r>
          </a:p>
          <a:p>
            <a:pPr marL="342900" indent="-342900" algn="l">
              <a:buFont typeface="Arial" pitchFamily="34" charset="0"/>
              <a:buChar char="•"/>
            </a:pPr>
            <a:r>
              <a:rPr lang="en-US" sz="2400" dirty="0">
                <a:solidFill>
                  <a:schemeClr val="tx1"/>
                </a:solidFill>
              </a:rPr>
              <a:t>Divorce and Partnership Dissolution</a:t>
            </a:r>
          </a:p>
          <a:p>
            <a:pPr marL="342900" indent="-342900" algn="l">
              <a:buFont typeface="Arial" pitchFamily="34" charset="0"/>
              <a:buChar char="•"/>
            </a:pPr>
            <a:r>
              <a:rPr lang="en-US" sz="2400" dirty="0">
                <a:solidFill>
                  <a:schemeClr val="tx1"/>
                </a:solidFill>
              </a:rPr>
              <a:t>Economic Stress</a:t>
            </a:r>
          </a:p>
          <a:p>
            <a:pPr algn="l"/>
            <a:endParaRPr lang="en-US" sz="2400" dirty="0">
              <a:solidFill>
                <a:schemeClr val="tx1"/>
              </a:solidFill>
            </a:endParaRPr>
          </a:p>
          <a:p>
            <a:pPr marL="342900" indent="-342900" algn="l">
              <a:buFont typeface="Arial" pitchFamily="34" charset="0"/>
              <a:buChar char="•"/>
            </a:pPr>
            <a:endParaRPr lang="en-US" sz="2400" dirty="0">
              <a:solidFill>
                <a:schemeClr val="tx1"/>
              </a:solidFill>
            </a:endParaRPr>
          </a:p>
        </p:txBody>
      </p:sp>
      <p:pic>
        <p:nvPicPr>
          <p:cNvPr id="6" name="Picture 5" descr="C:\Users\mhaley\AppData\Local\Microsoft\Windows\Temporary Internet Files\Content.Outlook\ZOU6SXFO\CapuzziYouthatRisk7ePowerpoint Art 4 no type.jpg">
            <a:extLst>
              <a:ext uri="{FF2B5EF4-FFF2-40B4-BE49-F238E27FC236}">
                <a16:creationId xmlns="" xmlns:a16="http://schemas.microsoft.com/office/drawing/2014/main" id="{3844DEB8-B3DB-4F5B-9285-E3D14D544B8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38677613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47799"/>
          </a:xfrm>
        </p:spPr>
        <p:txBody>
          <a:bodyPr>
            <a:noAutofit/>
          </a:bodyPr>
          <a:lstStyle/>
          <a:p>
            <a:pPr algn="l"/>
            <a:r>
              <a:rPr lang="en-US" sz="3600" b="1" dirty="0"/>
              <a:t>                  Causal Factors</a:t>
            </a:r>
          </a:p>
        </p:txBody>
      </p:sp>
      <p:sp>
        <p:nvSpPr>
          <p:cNvPr id="3" name="Subtitle 2"/>
          <p:cNvSpPr>
            <a:spLocks noGrp="1"/>
          </p:cNvSpPr>
          <p:nvPr>
            <p:ph type="subTitle" idx="1"/>
          </p:nvPr>
        </p:nvSpPr>
        <p:spPr>
          <a:xfrm>
            <a:off x="2211861" y="1828800"/>
            <a:ext cx="6934200" cy="4343400"/>
          </a:xfrm>
        </p:spPr>
        <p:txBody>
          <a:bodyPr>
            <a:normAutofit/>
          </a:bodyPr>
          <a:lstStyle/>
          <a:p>
            <a:pPr algn="l"/>
            <a:r>
              <a:rPr lang="en-US" sz="2800" dirty="0">
                <a:solidFill>
                  <a:schemeClr val="tx1"/>
                </a:solidFill>
              </a:rPr>
              <a:t>Other stressors experienced by youth </a:t>
            </a:r>
            <a:r>
              <a:rPr lang="en-US" sz="2800" dirty="0" smtClean="0">
                <a:solidFill>
                  <a:schemeClr val="tx1"/>
                </a:solidFill>
              </a:rPr>
              <a:t>include</a:t>
            </a:r>
            <a:endParaRPr lang="en-US" sz="2800" dirty="0">
              <a:solidFill>
                <a:schemeClr val="tx1"/>
              </a:solidFill>
            </a:endParaRPr>
          </a:p>
          <a:p>
            <a:pPr algn="l"/>
            <a:endParaRPr lang="en-US" sz="800" dirty="0">
              <a:solidFill>
                <a:schemeClr val="tx1"/>
              </a:solidFill>
            </a:endParaRPr>
          </a:p>
          <a:p>
            <a:pPr marL="342900" indent="-342900" algn="l">
              <a:buFont typeface="Arial" pitchFamily="34" charset="0"/>
              <a:buChar char="•"/>
            </a:pPr>
            <a:r>
              <a:rPr lang="en-US" sz="2400" dirty="0">
                <a:solidFill>
                  <a:schemeClr val="tx1"/>
                </a:solidFill>
              </a:rPr>
              <a:t>Military </a:t>
            </a:r>
            <a:r>
              <a:rPr lang="en-US" sz="2400" dirty="0" smtClean="0">
                <a:solidFill>
                  <a:schemeClr val="tx1"/>
                </a:solidFill>
              </a:rPr>
              <a:t>Life</a:t>
            </a:r>
            <a:endParaRPr lang="en-US" sz="2400" dirty="0">
              <a:solidFill>
                <a:schemeClr val="tx1"/>
              </a:solidFill>
            </a:endParaRPr>
          </a:p>
          <a:p>
            <a:pPr marL="342900" indent="-342900" algn="l">
              <a:buFont typeface="Arial" pitchFamily="34" charset="0"/>
              <a:buChar char="•"/>
            </a:pPr>
            <a:r>
              <a:rPr lang="en-US" sz="2400" dirty="0">
                <a:solidFill>
                  <a:schemeClr val="tx1"/>
                </a:solidFill>
              </a:rPr>
              <a:t>Homelessness</a:t>
            </a:r>
          </a:p>
          <a:p>
            <a:pPr marL="342900" indent="-342900" algn="l">
              <a:buFont typeface="Arial" pitchFamily="34" charset="0"/>
              <a:buChar char="•"/>
            </a:pPr>
            <a:r>
              <a:rPr lang="en-US" sz="2400" dirty="0">
                <a:solidFill>
                  <a:schemeClr val="tx1"/>
                </a:solidFill>
              </a:rPr>
              <a:t>School Stress</a:t>
            </a:r>
          </a:p>
          <a:p>
            <a:pPr marL="342900" indent="-342900" algn="l">
              <a:buFont typeface="Arial" pitchFamily="34" charset="0"/>
              <a:buChar char="•"/>
            </a:pPr>
            <a:r>
              <a:rPr lang="en-US" sz="2400" dirty="0">
                <a:solidFill>
                  <a:schemeClr val="tx1"/>
                </a:solidFill>
              </a:rPr>
              <a:t>Sexual Identity/Gender Expression</a:t>
            </a:r>
          </a:p>
          <a:p>
            <a:pPr marL="342900" indent="-342900" algn="l">
              <a:buFont typeface="Arial" pitchFamily="34" charset="0"/>
              <a:buChar char="•"/>
            </a:pPr>
            <a:r>
              <a:rPr lang="en-US" sz="2400" dirty="0">
                <a:solidFill>
                  <a:schemeClr val="tx1"/>
                </a:solidFill>
              </a:rPr>
              <a:t>Interpersonal Stress</a:t>
            </a:r>
          </a:p>
          <a:p>
            <a:pPr marL="342900" indent="-342900" algn="l">
              <a:buFont typeface="Arial" pitchFamily="34" charset="0"/>
              <a:buChar char="•"/>
            </a:pPr>
            <a:r>
              <a:rPr lang="en-US" sz="2400" dirty="0">
                <a:solidFill>
                  <a:schemeClr val="tx1"/>
                </a:solidFill>
              </a:rPr>
              <a:t>Technology and Social Media</a:t>
            </a:r>
          </a:p>
          <a:p>
            <a:pPr marL="342900" indent="-342900" algn="l">
              <a:buFont typeface="Arial" pitchFamily="34" charset="0"/>
              <a:buChar char="•"/>
            </a:pPr>
            <a:endParaRPr lang="en-US" sz="2400" dirty="0">
              <a:solidFill>
                <a:schemeClr val="tx1"/>
              </a:solidFill>
            </a:endParaRPr>
          </a:p>
          <a:p>
            <a:pPr marL="342900" indent="-342900" algn="l">
              <a:buFont typeface="Arial" pitchFamily="34" charset="0"/>
              <a:buChar char="•"/>
            </a:pPr>
            <a:endParaRPr lang="en-US" sz="2400" dirty="0">
              <a:solidFill>
                <a:schemeClr val="tx1"/>
              </a:solidFill>
            </a:endParaRPr>
          </a:p>
        </p:txBody>
      </p:sp>
      <p:pic>
        <p:nvPicPr>
          <p:cNvPr id="6" name="Picture 5" descr="C:\Users\mhaley\AppData\Local\Microsoft\Windows\Temporary Internet Files\Content.Outlook\ZOU6SXFO\CapuzziYouthatRisk7ePowerpoint Art 4 no type.jpg">
            <a:extLst>
              <a:ext uri="{FF2B5EF4-FFF2-40B4-BE49-F238E27FC236}">
                <a16:creationId xmlns="" xmlns:a16="http://schemas.microsoft.com/office/drawing/2014/main" id="{075E3755-6BE0-4E02-BCA9-AB947E27C64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2827214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47799"/>
          </a:xfrm>
        </p:spPr>
        <p:txBody>
          <a:bodyPr>
            <a:noAutofit/>
          </a:bodyPr>
          <a:lstStyle/>
          <a:p>
            <a:pPr algn="l"/>
            <a:r>
              <a:rPr lang="en-US" sz="3600" b="1" dirty="0"/>
              <a:t>                  Introduction</a:t>
            </a:r>
          </a:p>
        </p:txBody>
      </p:sp>
      <p:sp>
        <p:nvSpPr>
          <p:cNvPr id="3" name="Subtitle 2"/>
          <p:cNvSpPr>
            <a:spLocks noGrp="1"/>
          </p:cNvSpPr>
          <p:nvPr>
            <p:ph type="subTitle" idx="1"/>
          </p:nvPr>
        </p:nvSpPr>
        <p:spPr>
          <a:xfrm>
            <a:off x="2211861" y="1828800"/>
            <a:ext cx="6934200" cy="3886200"/>
          </a:xfrm>
        </p:spPr>
        <p:txBody>
          <a:bodyPr>
            <a:normAutofit fontScale="92500"/>
          </a:bodyPr>
          <a:lstStyle/>
          <a:p>
            <a:pPr marL="342900" indent="-342900" algn="l">
              <a:buFont typeface="Arial" pitchFamily="34" charset="0"/>
              <a:buChar char="•"/>
            </a:pPr>
            <a:r>
              <a:rPr lang="en-US" sz="2600" dirty="0">
                <a:solidFill>
                  <a:schemeClr val="tx1"/>
                </a:solidFill>
              </a:rPr>
              <a:t>In recent years, </a:t>
            </a:r>
            <a:r>
              <a:rPr lang="en-US" sz="2600" dirty="0" smtClean="0">
                <a:solidFill>
                  <a:schemeClr val="tx1"/>
                </a:solidFill>
              </a:rPr>
              <a:t>much has been written </a:t>
            </a:r>
            <a:r>
              <a:rPr lang="en-US" sz="2600" dirty="0">
                <a:solidFill>
                  <a:schemeClr val="tx1"/>
                </a:solidFill>
              </a:rPr>
              <a:t>about the stressors experienced by youth and emerging </a:t>
            </a:r>
            <a:r>
              <a:rPr lang="en-US" sz="2600" dirty="0" smtClean="0">
                <a:solidFill>
                  <a:schemeClr val="tx1"/>
                </a:solidFill>
              </a:rPr>
              <a:t>adults, </a:t>
            </a:r>
            <a:r>
              <a:rPr lang="en-US" sz="2600" dirty="0">
                <a:solidFill>
                  <a:schemeClr val="tx1"/>
                </a:solidFill>
              </a:rPr>
              <a:t>especially in the age of social </a:t>
            </a:r>
            <a:r>
              <a:rPr lang="en-US" sz="2600" dirty="0" smtClean="0">
                <a:solidFill>
                  <a:schemeClr val="tx1"/>
                </a:solidFill>
              </a:rPr>
              <a:t>media </a:t>
            </a:r>
            <a:r>
              <a:rPr lang="en-US" sz="2600" dirty="0">
                <a:solidFill>
                  <a:schemeClr val="tx1"/>
                </a:solidFill>
              </a:rPr>
              <a:t>and changing social </a:t>
            </a:r>
            <a:r>
              <a:rPr lang="en-US" sz="2600" dirty="0" smtClean="0">
                <a:solidFill>
                  <a:schemeClr val="tx1"/>
                </a:solidFill>
              </a:rPr>
              <a:t>norms </a:t>
            </a:r>
            <a:r>
              <a:rPr lang="en-US" sz="2600" dirty="0">
                <a:solidFill>
                  <a:schemeClr val="tx1"/>
                </a:solidFill>
              </a:rPr>
              <a:t>and expectations.</a:t>
            </a:r>
          </a:p>
          <a:p>
            <a:pPr marL="342900" indent="-342900" algn="l">
              <a:buFont typeface="Arial" pitchFamily="34" charset="0"/>
              <a:buChar char="•"/>
            </a:pPr>
            <a:endParaRPr lang="en-US" sz="900" dirty="0">
              <a:solidFill>
                <a:schemeClr val="tx1"/>
              </a:solidFill>
            </a:endParaRPr>
          </a:p>
          <a:p>
            <a:pPr marL="342900" indent="-342900" algn="l">
              <a:buFont typeface="Arial" pitchFamily="34" charset="0"/>
              <a:buChar char="•"/>
            </a:pPr>
            <a:r>
              <a:rPr lang="en-US" sz="2600" dirty="0">
                <a:solidFill>
                  <a:schemeClr val="tx1"/>
                </a:solidFill>
              </a:rPr>
              <a:t>The accepted stressors that have been studied and written </a:t>
            </a:r>
            <a:r>
              <a:rPr lang="en-US" sz="2600" dirty="0" smtClean="0">
                <a:solidFill>
                  <a:schemeClr val="tx1"/>
                </a:solidFill>
              </a:rPr>
              <a:t>about, </a:t>
            </a:r>
            <a:r>
              <a:rPr lang="en-US" sz="2600" dirty="0">
                <a:solidFill>
                  <a:schemeClr val="tx1"/>
                </a:solidFill>
              </a:rPr>
              <a:t>such as peer pressure, cognitive and physical changes due to puberty, family and peer conflict, and </a:t>
            </a:r>
            <a:r>
              <a:rPr lang="en-US" sz="2600" dirty="0" smtClean="0">
                <a:solidFill>
                  <a:schemeClr val="tx1"/>
                </a:solidFill>
              </a:rPr>
              <a:t>depression, </a:t>
            </a:r>
            <a:r>
              <a:rPr lang="en-US" sz="2600" dirty="0">
                <a:solidFill>
                  <a:schemeClr val="tx1"/>
                </a:solidFill>
              </a:rPr>
              <a:t>are still factors to consider when working with youth and stress.  </a:t>
            </a:r>
          </a:p>
          <a:p>
            <a:pPr marL="342900" indent="-342900" algn="l">
              <a:buFont typeface="Arial" pitchFamily="34" charset="0"/>
              <a:buChar char="•"/>
            </a:pPr>
            <a:endParaRPr lang="en-US" sz="2400" dirty="0">
              <a:solidFill>
                <a:schemeClr val="tx1"/>
              </a:solidFill>
            </a:endParaRPr>
          </a:p>
        </p:txBody>
      </p:sp>
      <p:pic>
        <p:nvPicPr>
          <p:cNvPr id="6" name="Picture 5" descr="C:\Users\mhaley\AppData\Local\Microsoft\Windows\Temporary Internet Files\Content.Outlook\ZOU6SXFO\CapuzziYouthatRisk7ePowerpoint Art 4 no type.jpg">
            <a:extLst>
              <a:ext uri="{FF2B5EF4-FFF2-40B4-BE49-F238E27FC236}">
                <a16:creationId xmlns="" xmlns:a16="http://schemas.microsoft.com/office/drawing/2014/main" id="{186DDF87-CAB3-42FE-A9DB-5C42405568F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35989710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47799"/>
          </a:xfrm>
        </p:spPr>
        <p:txBody>
          <a:bodyPr>
            <a:noAutofit/>
          </a:bodyPr>
          <a:lstStyle/>
          <a:p>
            <a:pPr algn="l"/>
            <a:r>
              <a:rPr lang="en-US" sz="3600" b="1" dirty="0"/>
              <a:t>                  Individual Protective Factors</a:t>
            </a:r>
          </a:p>
        </p:txBody>
      </p:sp>
      <p:sp>
        <p:nvSpPr>
          <p:cNvPr id="3" name="Subtitle 2"/>
          <p:cNvSpPr>
            <a:spLocks noGrp="1"/>
          </p:cNvSpPr>
          <p:nvPr>
            <p:ph type="subTitle" idx="1"/>
          </p:nvPr>
        </p:nvSpPr>
        <p:spPr>
          <a:xfrm>
            <a:off x="2211861" y="1828800"/>
            <a:ext cx="6934200" cy="3886200"/>
          </a:xfrm>
        </p:spPr>
        <p:txBody>
          <a:bodyPr>
            <a:normAutofit/>
          </a:bodyPr>
          <a:lstStyle/>
          <a:p>
            <a:pPr marL="342900" indent="-342900" algn="l">
              <a:buFont typeface="Arial" pitchFamily="34" charset="0"/>
              <a:buChar char="•"/>
            </a:pPr>
            <a:r>
              <a:rPr lang="en-US" sz="2400" dirty="0">
                <a:solidFill>
                  <a:schemeClr val="tx1"/>
                </a:solidFill>
              </a:rPr>
              <a:t>We define protective factors as those values, beliefs, attitudes, experiences, and relationships that improve an individual’s safety and lessen an individual’s vulnerability to stimuli.</a:t>
            </a:r>
            <a:r>
              <a:rPr lang="en-US" sz="2400" b="1" dirty="0">
                <a:solidFill>
                  <a:schemeClr val="tx1"/>
                </a:solidFill>
              </a:rPr>
              <a:t> </a:t>
            </a:r>
          </a:p>
          <a:p>
            <a:pPr marL="342900" indent="-342900" algn="l">
              <a:buFont typeface="Arial" pitchFamily="34" charset="0"/>
              <a:buChar char="•"/>
            </a:pPr>
            <a:endParaRPr lang="en-US" sz="800" b="1" dirty="0">
              <a:solidFill>
                <a:schemeClr val="tx1"/>
              </a:solidFill>
            </a:endParaRPr>
          </a:p>
          <a:p>
            <a:pPr marL="342900" indent="-342900" algn="l">
              <a:buFont typeface="Arial" pitchFamily="34" charset="0"/>
              <a:buChar char="•"/>
            </a:pPr>
            <a:r>
              <a:rPr lang="en-US" sz="2400" dirty="0">
                <a:solidFill>
                  <a:schemeClr val="tx1"/>
                </a:solidFill>
              </a:rPr>
              <a:t>Coping and resilience: Coping describes any strategies an individual </a:t>
            </a:r>
            <a:r>
              <a:rPr lang="en-US" sz="2400" dirty="0" smtClean="0">
                <a:solidFill>
                  <a:schemeClr val="tx1"/>
                </a:solidFill>
              </a:rPr>
              <a:t>uses, </a:t>
            </a:r>
            <a:r>
              <a:rPr lang="en-US" sz="2400" dirty="0">
                <a:solidFill>
                  <a:schemeClr val="tx1"/>
                </a:solidFill>
              </a:rPr>
              <a:t>behaviorally or cognitively, </a:t>
            </a:r>
            <a:r>
              <a:rPr lang="en-US" sz="2400" dirty="0" smtClean="0">
                <a:solidFill>
                  <a:schemeClr val="tx1"/>
                </a:solidFill>
              </a:rPr>
              <a:t>that are aimed </a:t>
            </a:r>
            <a:r>
              <a:rPr lang="en-US" sz="2400" dirty="0">
                <a:solidFill>
                  <a:schemeClr val="tx1"/>
                </a:solidFill>
              </a:rPr>
              <a:t>at reducing and eliminating the effect of stressors. </a:t>
            </a:r>
          </a:p>
          <a:p>
            <a:pPr marL="342900" indent="-342900" algn="l">
              <a:buFont typeface="Arial" pitchFamily="34" charset="0"/>
              <a:buChar char="•"/>
            </a:pPr>
            <a:endParaRPr lang="en-US" sz="800" dirty="0">
              <a:solidFill>
                <a:schemeClr val="tx1"/>
              </a:solidFill>
            </a:endParaRPr>
          </a:p>
          <a:p>
            <a:pPr marL="1257300" lvl="2" indent="-342900" algn="l">
              <a:buFont typeface="Arial" pitchFamily="34" charset="0"/>
              <a:buChar char="•"/>
            </a:pPr>
            <a:r>
              <a:rPr lang="en-US" dirty="0">
                <a:solidFill>
                  <a:schemeClr val="tx1"/>
                </a:solidFill>
              </a:rPr>
              <a:t>Primary and secondary </a:t>
            </a:r>
            <a:r>
              <a:rPr lang="en-US" dirty="0" smtClean="0">
                <a:solidFill>
                  <a:schemeClr val="tx1"/>
                </a:solidFill>
              </a:rPr>
              <a:t>coping</a:t>
            </a:r>
            <a:endParaRPr lang="en-US" dirty="0">
              <a:solidFill>
                <a:schemeClr val="tx1"/>
              </a:solidFill>
            </a:endParaRPr>
          </a:p>
          <a:p>
            <a:pPr marL="800100" lvl="1" indent="-342900" algn="l">
              <a:buFont typeface="Arial" pitchFamily="34" charset="0"/>
              <a:buChar char="•"/>
            </a:pPr>
            <a:endParaRPr lang="en-US" sz="2000" dirty="0">
              <a:solidFill>
                <a:schemeClr val="tx1"/>
              </a:solidFill>
            </a:endParaRPr>
          </a:p>
          <a:p>
            <a:pPr algn="l"/>
            <a:endParaRPr lang="en-US" sz="800" dirty="0">
              <a:solidFill>
                <a:schemeClr val="tx1"/>
              </a:solidFill>
            </a:endParaRPr>
          </a:p>
        </p:txBody>
      </p:sp>
      <p:pic>
        <p:nvPicPr>
          <p:cNvPr id="6" name="Picture 5" descr="C:\Users\mhaley\AppData\Local\Microsoft\Windows\Temporary Internet Files\Content.Outlook\ZOU6SXFO\CapuzziYouthatRisk7ePowerpoint Art 4 no type.jpg">
            <a:extLst>
              <a:ext uri="{FF2B5EF4-FFF2-40B4-BE49-F238E27FC236}">
                <a16:creationId xmlns="" xmlns:a16="http://schemas.microsoft.com/office/drawing/2014/main" id="{F0AA0F12-0B57-4142-B151-47D49637D6D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23622499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47799"/>
          </a:xfrm>
        </p:spPr>
        <p:txBody>
          <a:bodyPr>
            <a:noAutofit/>
          </a:bodyPr>
          <a:lstStyle/>
          <a:p>
            <a:pPr algn="l"/>
            <a:r>
              <a:rPr lang="en-US" sz="3600" b="1" dirty="0"/>
              <a:t>                  Individual Protective Factors</a:t>
            </a:r>
          </a:p>
        </p:txBody>
      </p:sp>
      <p:sp>
        <p:nvSpPr>
          <p:cNvPr id="3" name="Subtitle 2"/>
          <p:cNvSpPr>
            <a:spLocks noGrp="1"/>
          </p:cNvSpPr>
          <p:nvPr>
            <p:ph type="subTitle" idx="1"/>
          </p:nvPr>
        </p:nvSpPr>
        <p:spPr>
          <a:xfrm>
            <a:off x="2211861" y="1828800"/>
            <a:ext cx="6934200" cy="3886200"/>
          </a:xfrm>
        </p:spPr>
        <p:txBody>
          <a:bodyPr>
            <a:normAutofit fontScale="92500"/>
          </a:bodyPr>
          <a:lstStyle/>
          <a:p>
            <a:pPr marL="342900" indent="-342900" algn="l">
              <a:buFont typeface="Arial" panose="020B0604020202020204" pitchFamily="34" charset="0"/>
              <a:buChar char="•"/>
            </a:pPr>
            <a:r>
              <a:rPr lang="en-US" sz="2600" dirty="0">
                <a:solidFill>
                  <a:schemeClr val="tx1"/>
                </a:solidFill>
              </a:rPr>
              <a:t>Another protective factor for youth is psychosocial identity development around race and ethnicity, particularly for those youth who experience racism-related and acculturative stress.</a:t>
            </a:r>
          </a:p>
          <a:p>
            <a:pPr marL="342900" indent="-342900" algn="l">
              <a:buFont typeface="Arial" panose="020B0604020202020204" pitchFamily="34" charset="0"/>
              <a:buChar char="•"/>
            </a:pPr>
            <a:endParaRPr lang="en-US" sz="900" dirty="0">
              <a:solidFill>
                <a:schemeClr val="tx1"/>
              </a:solidFill>
            </a:endParaRPr>
          </a:p>
          <a:p>
            <a:pPr marL="342900" indent="-342900" algn="l">
              <a:buFont typeface="Arial" panose="020B0604020202020204" pitchFamily="34" charset="0"/>
              <a:buChar char="•"/>
            </a:pPr>
            <a:r>
              <a:rPr lang="en-US" sz="2600" dirty="0">
                <a:solidFill>
                  <a:schemeClr val="tx1"/>
                </a:solidFill>
              </a:rPr>
              <a:t>Racial identity development is the developmental and culturally informed process by which a person develops an identity as a racial being in society and an understanding of what it means to be a racial being in society. </a:t>
            </a:r>
          </a:p>
        </p:txBody>
      </p:sp>
      <p:pic>
        <p:nvPicPr>
          <p:cNvPr id="6" name="Picture 5" descr="C:\Users\mhaley\AppData\Local\Microsoft\Windows\Temporary Internet Files\Content.Outlook\ZOU6SXFO\CapuzziYouthatRisk7ePowerpoint Art 4 no type.jpg">
            <a:extLst>
              <a:ext uri="{FF2B5EF4-FFF2-40B4-BE49-F238E27FC236}">
                <a16:creationId xmlns="" xmlns:a16="http://schemas.microsoft.com/office/drawing/2014/main" id="{406577C1-6A3E-47D7-8AFD-5BA274A1F8C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3293797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47799"/>
          </a:xfrm>
        </p:spPr>
        <p:txBody>
          <a:bodyPr>
            <a:noAutofit/>
          </a:bodyPr>
          <a:lstStyle/>
          <a:p>
            <a:pPr algn="l"/>
            <a:r>
              <a:rPr lang="en-US" sz="3600" b="1" dirty="0"/>
              <a:t>                  Individual Protective Factors</a:t>
            </a:r>
          </a:p>
        </p:txBody>
      </p:sp>
      <p:sp>
        <p:nvSpPr>
          <p:cNvPr id="3" name="Subtitle 2"/>
          <p:cNvSpPr>
            <a:spLocks noGrp="1"/>
          </p:cNvSpPr>
          <p:nvPr>
            <p:ph type="subTitle" idx="1"/>
          </p:nvPr>
        </p:nvSpPr>
        <p:spPr>
          <a:xfrm>
            <a:off x="2211861" y="1828800"/>
            <a:ext cx="6934200" cy="3886200"/>
          </a:xfrm>
        </p:spPr>
        <p:txBody>
          <a:bodyPr>
            <a:normAutofit/>
          </a:bodyPr>
          <a:lstStyle/>
          <a:p>
            <a:pPr marL="342900" indent="-342900" algn="l">
              <a:buFont typeface="Arial" panose="020B0604020202020204" pitchFamily="34" charset="0"/>
              <a:buChar char="•"/>
            </a:pPr>
            <a:r>
              <a:rPr lang="en-US" sz="2400" dirty="0">
                <a:solidFill>
                  <a:schemeClr val="tx1"/>
                </a:solidFill>
              </a:rPr>
              <a:t>Racial socialization</a:t>
            </a:r>
          </a:p>
          <a:p>
            <a:pPr algn="l"/>
            <a:endParaRPr lang="en-US" sz="800" dirty="0">
              <a:solidFill>
                <a:schemeClr val="tx1"/>
              </a:solidFill>
            </a:endParaRPr>
          </a:p>
          <a:p>
            <a:pPr marL="342900" indent="-342900" algn="l">
              <a:buFont typeface="Arial" pitchFamily="34" charset="0"/>
              <a:buChar char="•"/>
            </a:pPr>
            <a:r>
              <a:rPr lang="en-US" sz="2400" dirty="0">
                <a:solidFill>
                  <a:schemeClr val="tx1"/>
                </a:solidFill>
              </a:rPr>
              <a:t>Ethnic identity is also a protective factor against stress. </a:t>
            </a:r>
          </a:p>
        </p:txBody>
      </p:sp>
      <p:pic>
        <p:nvPicPr>
          <p:cNvPr id="6" name="Picture 5" descr="C:\Users\mhaley\AppData\Local\Microsoft\Windows\Temporary Internet Files\Content.Outlook\ZOU6SXFO\CapuzziYouthatRisk7ePowerpoint Art 4 no type.jpg">
            <a:extLst>
              <a:ext uri="{FF2B5EF4-FFF2-40B4-BE49-F238E27FC236}">
                <a16:creationId xmlns="" xmlns:a16="http://schemas.microsoft.com/office/drawing/2014/main" id="{8F664789-E115-464E-A383-37D0AB789C6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21054814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47799"/>
          </a:xfrm>
        </p:spPr>
        <p:txBody>
          <a:bodyPr>
            <a:noAutofit/>
          </a:bodyPr>
          <a:lstStyle/>
          <a:p>
            <a:pPr algn="l"/>
            <a:r>
              <a:rPr lang="en-US" sz="3600" b="1" dirty="0"/>
              <a:t>                  Individual Protective Factors</a:t>
            </a:r>
          </a:p>
        </p:txBody>
      </p:sp>
      <p:sp>
        <p:nvSpPr>
          <p:cNvPr id="3" name="Subtitle 2"/>
          <p:cNvSpPr>
            <a:spLocks noGrp="1"/>
          </p:cNvSpPr>
          <p:nvPr>
            <p:ph type="subTitle" idx="1"/>
          </p:nvPr>
        </p:nvSpPr>
        <p:spPr>
          <a:xfrm>
            <a:off x="2211861" y="1828800"/>
            <a:ext cx="6934200" cy="3886200"/>
          </a:xfrm>
        </p:spPr>
        <p:txBody>
          <a:bodyPr>
            <a:normAutofit/>
          </a:bodyPr>
          <a:lstStyle/>
          <a:p>
            <a:pPr algn="l"/>
            <a:r>
              <a:rPr lang="en-US" sz="2800" b="1" dirty="0">
                <a:solidFill>
                  <a:schemeClr val="tx1"/>
                </a:solidFill>
              </a:rPr>
              <a:t>Family: Connectedness, Family Support, and Spirituality</a:t>
            </a:r>
          </a:p>
          <a:p>
            <a:pPr marL="342900" indent="-342900" algn="l">
              <a:buFont typeface="Arial" pitchFamily="34" charset="0"/>
              <a:buChar char="•"/>
            </a:pPr>
            <a:endParaRPr lang="en-US" sz="800" dirty="0">
              <a:solidFill>
                <a:schemeClr val="tx1"/>
              </a:solidFill>
            </a:endParaRPr>
          </a:p>
          <a:p>
            <a:pPr marL="342900" indent="-342900" algn="l">
              <a:buFont typeface="Arial" pitchFamily="34" charset="0"/>
              <a:buChar char="•"/>
            </a:pPr>
            <a:r>
              <a:rPr lang="en-US" sz="2400" dirty="0">
                <a:solidFill>
                  <a:schemeClr val="tx1"/>
                </a:solidFill>
              </a:rPr>
              <a:t>For many youth, a sense of connection with others, especially others who share their experiences and understand their </a:t>
            </a:r>
            <a:r>
              <a:rPr lang="en-US" sz="2400" dirty="0" smtClean="0">
                <a:solidFill>
                  <a:schemeClr val="tx1"/>
                </a:solidFill>
              </a:rPr>
              <a:t>worldview, </a:t>
            </a:r>
            <a:r>
              <a:rPr lang="en-US" sz="2400" dirty="0">
                <a:solidFill>
                  <a:schemeClr val="tx1"/>
                </a:solidFill>
              </a:rPr>
              <a:t>is a significant protective factor against stress. </a:t>
            </a:r>
          </a:p>
          <a:p>
            <a:pPr marL="342900" indent="-342900" algn="l">
              <a:buFont typeface="Arial" pitchFamily="34" charset="0"/>
              <a:buChar char="•"/>
            </a:pPr>
            <a:endParaRPr lang="en-US" sz="800" dirty="0">
              <a:solidFill>
                <a:schemeClr val="tx1"/>
              </a:solidFill>
            </a:endParaRPr>
          </a:p>
          <a:p>
            <a:pPr marL="342900" indent="-342900" algn="l">
              <a:buFont typeface="Arial" pitchFamily="34" charset="0"/>
              <a:buChar char="•"/>
            </a:pPr>
            <a:r>
              <a:rPr lang="en-US" sz="2400" dirty="0">
                <a:solidFill>
                  <a:schemeClr val="tx1"/>
                </a:solidFill>
              </a:rPr>
              <a:t>Peer support</a:t>
            </a:r>
          </a:p>
        </p:txBody>
      </p:sp>
      <p:pic>
        <p:nvPicPr>
          <p:cNvPr id="6" name="Picture 5" descr="C:\Users\mhaley\AppData\Local\Microsoft\Windows\Temporary Internet Files\Content.Outlook\ZOU6SXFO\CapuzziYouthatRisk7ePowerpoint Art 4 no type.jpg">
            <a:extLst>
              <a:ext uri="{FF2B5EF4-FFF2-40B4-BE49-F238E27FC236}">
                <a16:creationId xmlns="" xmlns:a16="http://schemas.microsoft.com/office/drawing/2014/main" id="{DFB29F7C-5E76-4643-9ED3-94C27F4F13C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9059967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47799"/>
          </a:xfrm>
        </p:spPr>
        <p:txBody>
          <a:bodyPr>
            <a:noAutofit/>
          </a:bodyPr>
          <a:lstStyle/>
          <a:p>
            <a:pPr algn="l"/>
            <a:r>
              <a:rPr lang="en-US" sz="3600" b="1" dirty="0"/>
              <a:t>                  Individual Protective Factors</a:t>
            </a:r>
          </a:p>
        </p:txBody>
      </p:sp>
      <p:sp>
        <p:nvSpPr>
          <p:cNvPr id="3" name="Subtitle 2"/>
          <p:cNvSpPr>
            <a:spLocks noGrp="1"/>
          </p:cNvSpPr>
          <p:nvPr>
            <p:ph type="subTitle" idx="1"/>
          </p:nvPr>
        </p:nvSpPr>
        <p:spPr>
          <a:xfrm>
            <a:off x="2211861" y="1828800"/>
            <a:ext cx="6934200" cy="3886200"/>
          </a:xfrm>
        </p:spPr>
        <p:txBody>
          <a:bodyPr>
            <a:normAutofit/>
          </a:bodyPr>
          <a:lstStyle/>
          <a:p>
            <a:pPr algn="l"/>
            <a:r>
              <a:rPr lang="en-US" sz="2800" b="1" dirty="0">
                <a:solidFill>
                  <a:schemeClr val="tx1"/>
                </a:solidFill>
              </a:rPr>
              <a:t>School</a:t>
            </a:r>
          </a:p>
          <a:p>
            <a:pPr algn="l"/>
            <a:endParaRPr lang="en-US" sz="800" b="1" dirty="0">
              <a:solidFill>
                <a:schemeClr val="tx1"/>
              </a:solidFill>
            </a:endParaRPr>
          </a:p>
          <a:p>
            <a:pPr marL="342900" indent="-342900" algn="l">
              <a:buFont typeface="Arial" pitchFamily="34" charset="0"/>
              <a:buChar char="•"/>
            </a:pPr>
            <a:r>
              <a:rPr lang="en-US" sz="2400" dirty="0">
                <a:solidFill>
                  <a:schemeClr val="tx1"/>
                </a:solidFill>
              </a:rPr>
              <a:t>Klingman (2001) developed a five-step approach to school-based intervention for large-scale traumatic </a:t>
            </a:r>
            <a:r>
              <a:rPr lang="en-US" sz="2400" dirty="0" smtClean="0">
                <a:solidFill>
                  <a:schemeClr val="tx1"/>
                </a:solidFill>
              </a:rPr>
              <a:t>events: </a:t>
            </a:r>
            <a:endParaRPr lang="en-US" sz="2400" dirty="0">
              <a:solidFill>
                <a:schemeClr val="tx1"/>
              </a:solidFill>
            </a:endParaRPr>
          </a:p>
          <a:p>
            <a:pPr marL="342900" indent="-342900" algn="l">
              <a:buFont typeface="Arial" pitchFamily="34" charset="0"/>
              <a:buChar char="•"/>
            </a:pPr>
            <a:endParaRPr lang="en-US" sz="800" dirty="0">
              <a:solidFill>
                <a:schemeClr val="tx1"/>
              </a:solidFill>
            </a:endParaRPr>
          </a:p>
          <a:p>
            <a:pPr marL="1257300" lvl="2" indent="-342900" algn="l">
              <a:buFont typeface="Arial" pitchFamily="34" charset="0"/>
              <a:buChar char="•"/>
            </a:pPr>
            <a:r>
              <a:rPr lang="en-US" sz="2000" dirty="0">
                <a:solidFill>
                  <a:schemeClr val="tx1"/>
                </a:solidFill>
              </a:rPr>
              <a:t>Anticipatory Guidance</a:t>
            </a:r>
          </a:p>
          <a:p>
            <a:pPr marL="1257300" lvl="2" indent="-342900" algn="l">
              <a:buFont typeface="Arial" pitchFamily="34" charset="0"/>
              <a:buChar char="•"/>
            </a:pPr>
            <a:r>
              <a:rPr lang="en-US" sz="2000" dirty="0">
                <a:solidFill>
                  <a:schemeClr val="tx1"/>
                </a:solidFill>
              </a:rPr>
              <a:t>Primary </a:t>
            </a:r>
            <a:r>
              <a:rPr lang="en-US" sz="2000" dirty="0" smtClean="0">
                <a:solidFill>
                  <a:schemeClr val="tx1"/>
                </a:solidFill>
              </a:rPr>
              <a:t>Preventive </a:t>
            </a:r>
            <a:r>
              <a:rPr lang="en-US" sz="2000" dirty="0">
                <a:solidFill>
                  <a:schemeClr val="tx1"/>
                </a:solidFill>
              </a:rPr>
              <a:t>Interventions</a:t>
            </a:r>
          </a:p>
          <a:p>
            <a:pPr marL="1257300" lvl="2" indent="-342900" algn="l">
              <a:buFont typeface="Arial" pitchFamily="34" charset="0"/>
              <a:buChar char="•"/>
            </a:pPr>
            <a:r>
              <a:rPr lang="en-US" sz="2000" dirty="0">
                <a:solidFill>
                  <a:schemeClr val="tx1"/>
                </a:solidFill>
              </a:rPr>
              <a:t>Early Indicated </a:t>
            </a:r>
            <a:r>
              <a:rPr lang="en-US" sz="2000" dirty="0" smtClean="0">
                <a:solidFill>
                  <a:schemeClr val="tx1"/>
                </a:solidFill>
              </a:rPr>
              <a:t>Preventive </a:t>
            </a:r>
            <a:r>
              <a:rPr lang="en-US" sz="2000" dirty="0">
                <a:solidFill>
                  <a:schemeClr val="tx1"/>
                </a:solidFill>
              </a:rPr>
              <a:t>Interventions</a:t>
            </a:r>
          </a:p>
          <a:p>
            <a:pPr marL="1257300" lvl="2" indent="-342900" algn="l">
              <a:buFont typeface="Arial" pitchFamily="34" charset="0"/>
              <a:buChar char="•"/>
            </a:pPr>
            <a:r>
              <a:rPr lang="en-US" sz="2000" dirty="0">
                <a:solidFill>
                  <a:schemeClr val="tx1"/>
                </a:solidFill>
              </a:rPr>
              <a:t>Indicated Prevention Programming</a:t>
            </a:r>
          </a:p>
          <a:p>
            <a:pPr marL="1257300" lvl="2" indent="-342900" algn="l">
              <a:buFont typeface="Arial" pitchFamily="34" charset="0"/>
              <a:buChar char="•"/>
            </a:pPr>
            <a:r>
              <a:rPr lang="en-US" sz="2000" dirty="0">
                <a:solidFill>
                  <a:schemeClr val="tx1"/>
                </a:solidFill>
              </a:rPr>
              <a:t>Tertiary Preventive Interventions</a:t>
            </a:r>
          </a:p>
        </p:txBody>
      </p:sp>
      <p:pic>
        <p:nvPicPr>
          <p:cNvPr id="6" name="Picture 5" descr="C:\Users\mhaley\AppData\Local\Microsoft\Windows\Temporary Internet Files\Content.Outlook\ZOU6SXFO\CapuzziYouthatRisk7ePowerpoint Art 4 no type.jpg">
            <a:extLst>
              <a:ext uri="{FF2B5EF4-FFF2-40B4-BE49-F238E27FC236}">
                <a16:creationId xmlns="" xmlns:a16="http://schemas.microsoft.com/office/drawing/2014/main" id="{3A3DAABE-7BB7-4BDF-BA6F-950A85E24EF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11163209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47799"/>
          </a:xfrm>
        </p:spPr>
        <p:txBody>
          <a:bodyPr>
            <a:noAutofit/>
          </a:bodyPr>
          <a:lstStyle/>
          <a:p>
            <a:pPr algn="l"/>
            <a:r>
              <a:rPr lang="en-US" sz="3600" b="1" dirty="0"/>
              <a:t>                  Individual Protective Factors</a:t>
            </a:r>
          </a:p>
        </p:txBody>
      </p:sp>
      <p:sp>
        <p:nvSpPr>
          <p:cNvPr id="3" name="Subtitle 2"/>
          <p:cNvSpPr>
            <a:spLocks noGrp="1"/>
          </p:cNvSpPr>
          <p:nvPr>
            <p:ph type="subTitle" idx="1"/>
          </p:nvPr>
        </p:nvSpPr>
        <p:spPr>
          <a:xfrm>
            <a:off x="2211861" y="1828800"/>
            <a:ext cx="6934200" cy="3886200"/>
          </a:xfrm>
        </p:spPr>
        <p:txBody>
          <a:bodyPr>
            <a:normAutofit fontScale="92500" lnSpcReduction="10000"/>
          </a:bodyPr>
          <a:lstStyle/>
          <a:p>
            <a:pPr marL="342900" indent="-342900" algn="l">
              <a:buFont typeface="Arial" panose="020B0604020202020204" pitchFamily="34" charset="0"/>
              <a:buChar char="•"/>
            </a:pPr>
            <a:r>
              <a:rPr lang="en-US" sz="2600" b="1" dirty="0">
                <a:solidFill>
                  <a:schemeClr val="tx1"/>
                </a:solidFill>
              </a:rPr>
              <a:t>Community: </a:t>
            </a:r>
            <a:r>
              <a:rPr lang="en-US" sz="2600" dirty="0">
                <a:solidFill>
                  <a:schemeClr val="tx1"/>
                </a:solidFill>
              </a:rPr>
              <a:t>Community-based mental health providers who are equipped with empirically validated prevention and intervention strategies are able to support children and adolescents who are exposed to traumatic events and are at risk for experiencing </a:t>
            </a:r>
            <a:r>
              <a:rPr lang="en-US" sz="2600" dirty="0" smtClean="0">
                <a:solidFill>
                  <a:schemeClr val="tx1"/>
                </a:solidFill>
              </a:rPr>
              <a:t>posttraumatic stress disorder </a:t>
            </a:r>
            <a:r>
              <a:rPr lang="en-US" sz="2600" dirty="0">
                <a:solidFill>
                  <a:schemeClr val="tx1"/>
                </a:solidFill>
              </a:rPr>
              <a:t>and other trauma- and stress-related symptoms. </a:t>
            </a:r>
          </a:p>
          <a:p>
            <a:pPr algn="l"/>
            <a:endParaRPr lang="en-US" sz="900" dirty="0">
              <a:solidFill>
                <a:schemeClr val="tx1"/>
              </a:solidFill>
            </a:endParaRPr>
          </a:p>
          <a:p>
            <a:pPr marL="342900" indent="-342900" algn="l">
              <a:buFont typeface="Arial" panose="020B0604020202020204" pitchFamily="34" charset="0"/>
              <a:buChar char="•"/>
            </a:pPr>
            <a:r>
              <a:rPr lang="en-US" sz="2600" b="1" dirty="0">
                <a:solidFill>
                  <a:schemeClr val="tx1"/>
                </a:solidFill>
              </a:rPr>
              <a:t>Advocacy: </a:t>
            </a:r>
            <a:r>
              <a:rPr lang="en-US" sz="2600" dirty="0">
                <a:solidFill>
                  <a:schemeClr val="tx1"/>
                </a:solidFill>
              </a:rPr>
              <a:t>One of the most important roles counselors can play in preventing stress for youth is </a:t>
            </a:r>
            <a:r>
              <a:rPr lang="en-US" sz="2600" dirty="0" smtClean="0">
                <a:solidFill>
                  <a:schemeClr val="tx1"/>
                </a:solidFill>
              </a:rPr>
              <a:t>that </a:t>
            </a:r>
            <a:r>
              <a:rPr lang="en-US" sz="2600" dirty="0">
                <a:solidFill>
                  <a:schemeClr val="tx1"/>
                </a:solidFill>
              </a:rPr>
              <a:t>of advocate. </a:t>
            </a:r>
          </a:p>
          <a:p>
            <a:pPr algn="l"/>
            <a:endParaRPr lang="en-US" sz="2400" b="1" dirty="0">
              <a:solidFill>
                <a:schemeClr val="tx1"/>
              </a:solidFill>
            </a:endParaRPr>
          </a:p>
          <a:p>
            <a:pPr marL="342900" indent="-342900" algn="l">
              <a:buFont typeface="Arial" panose="020B0604020202020204" pitchFamily="34" charset="0"/>
              <a:buChar char="•"/>
            </a:pPr>
            <a:endParaRPr lang="en-US" sz="2400" b="1" dirty="0">
              <a:solidFill>
                <a:schemeClr val="tx1"/>
              </a:solidFill>
            </a:endParaRPr>
          </a:p>
        </p:txBody>
      </p:sp>
      <p:pic>
        <p:nvPicPr>
          <p:cNvPr id="6" name="Picture 5" descr="C:\Users\mhaley\AppData\Local\Microsoft\Windows\Temporary Internet Files\Content.Outlook\ZOU6SXFO\CapuzziYouthatRisk7ePowerpoint Art 4 no type.jpg">
            <a:extLst>
              <a:ext uri="{FF2B5EF4-FFF2-40B4-BE49-F238E27FC236}">
                <a16:creationId xmlns="" xmlns:a16="http://schemas.microsoft.com/office/drawing/2014/main" id="{70B9546A-BA65-490E-9C4F-1CE2FF8C081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21554855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47799"/>
          </a:xfrm>
        </p:spPr>
        <p:txBody>
          <a:bodyPr>
            <a:noAutofit/>
          </a:bodyPr>
          <a:lstStyle/>
          <a:p>
            <a:pPr algn="l"/>
            <a:r>
              <a:rPr lang="en-US" sz="3600" b="1" dirty="0"/>
              <a:t>                  Intervention</a:t>
            </a:r>
          </a:p>
        </p:txBody>
      </p:sp>
      <p:sp>
        <p:nvSpPr>
          <p:cNvPr id="3" name="Subtitle 2"/>
          <p:cNvSpPr>
            <a:spLocks noGrp="1"/>
          </p:cNvSpPr>
          <p:nvPr>
            <p:ph type="subTitle" idx="1"/>
          </p:nvPr>
        </p:nvSpPr>
        <p:spPr>
          <a:xfrm>
            <a:off x="2211861" y="1828800"/>
            <a:ext cx="6934200" cy="3886200"/>
          </a:xfrm>
        </p:spPr>
        <p:txBody>
          <a:bodyPr>
            <a:normAutofit/>
          </a:bodyPr>
          <a:lstStyle/>
          <a:p>
            <a:pPr marL="342900" indent="-342900" algn="l">
              <a:buFont typeface="Arial" panose="020B0604020202020204" pitchFamily="34" charset="0"/>
              <a:buChar char="•"/>
            </a:pPr>
            <a:r>
              <a:rPr lang="en-US" sz="2400" dirty="0">
                <a:solidFill>
                  <a:schemeClr val="tx1"/>
                </a:solidFill>
              </a:rPr>
              <a:t>Immersion experiences</a:t>
            </a:r>
          </a:p>
          <a:p>
            <a:pPr algn="l"/>
            <a:endParaRPr lang="en-US" sz="800" dirty="0">
              <a:solidFill>
                <a:schemeClr val="tx1"/>
              </a:solidFill>
            </a:endParaRPr>
          </a:p>
          <a:p>
            <a:pPr marL="342900" indent="-342900" algn="l">
              <a:buFont typeface="Arial" pitchFamily="34" charset="0"/>
              <a:buChar char="•"/>
            </a:pPr>
            <a:r>
              <a:rPr lang="en-US" sz="2400" dirty="0">
                <a:solidFill>
                  <a:schemeClr val="tx1"/>
                </a:solidFill>
              </a:rPr>
              <a:t>Technological resources</a:t>
            </a:r>
          </a:p>
          <a:p>
            <a:pPr marL="342900" indent="-342900" algn="l">
              <a:buFont typeface="Arial" pitchFamily="34" charset="0"/>
              <a:buChar char="•"/>
            </a:pPr>
            <a:endParaRPr lang="en-US" sz="800" dirty="0">
              <a:solidFill>
                <a:schemeClr val="tx1"/>
              </a:solidFill>
            </a:endParaRPr>
          </a:p>
          <a:p>
            <a:pPr marL="342900" indent="-342900" algn="l">
              <a:buFont typeface="Arial" pitchFamily="34" charset="0"/>
              <a:buChar char="•"/>
            </a:pPr>
            <a:r>
              <a:rPr lang="en-US" sz="2400" dirty="0">
                <a:solidFill>
                  <a:schemeClr val="tx1"/>
                </a:solidFill>
              </a:rPr>
              <a:t>Mentoring and support</a:t>
            </a:r>
          </a:p>
          <a:p>
            <a:pPr marL="342900" indent="-342900" algn="l">
              <a:buFont typeface="Arial" pitchFamily="34" charset="0"/>
              <a:buChar char="•"/>
            </a:pPr>
            <a:endParaRPr lang="en-US" sz="800" dirty="0">
              <a:solidFill>
                <a:schemeClr val="tx1"/>
              </a:solidFill>
            </a:endParaRPr>
          </a:p>
          <a:p>
            <a:pPr marL="342900" indent="-342900" algn="l">
              <a:buFont typeface="Arial" pitchFamily="34" charset="0"/>
              <a:buChar char="•"/>
            </a:pPr>
            <a:r>
              <a:rPr lang="en-US" sz="2400" dirty="0">
                <a:solidFill>
                  <a:schemeClr val="tx1"/>
                </a:solidFill>
              </a:rPr>
              <a:t>Mindfulness practices</a:t>
            </a:r>
          </a:p>
          <a:p>
            <a:pPr marL="342900" indent="-342900" algn="l">
              <a:buFont typeface="Arial" pitchFamily="34" charset="0"/>
              <a:buChar char="•"/>
            </a:pPr>
            <a:endParaRPr lang="en-US" sz="800" dirty="0">
              <a:solidFill>
                <a:schemeClr val="tx1"/>
              </a:solidFill>
            </a:endParaRPr>
          </a:p>
          <a:p>
            <a:pPr marL="342900" indent="-342900" algn="l">
              <a:buFont typeface="Arial" pitchFamily="34" charset="0"/>
              <a:buChar char="•"/>
            </a:pPr>
            <a:r>
              <a:rPr lang="en-US" sz="2400" dirty="0">
                <a:solidFill>
                  <a:schemeClr val="tx1"/>
                </a:solidFill>
              </a:rPr>
              <a:t>Culturally and contextually relevant interventions</a:t>
            </a:r>
          </a:p>
        </p:txBody>
      </p:sp>
      <p:pic>
        <p:nvPicPr>
          <p:cNvPr id="6" name="Picture 5" descr="C:\Users\mhaley\AppData\Local\Microsoft\Windows\Temporary Internet Files\Content.Outlook\ZOU6SXFO\CapuzziYouthatRisk7ePowerpoint Art 4 no type.jpg">
            <a:extLst>
              <a:ext uri="{FF2B5EF4-FFF2-40B4-BE49-F238E27FC236}">
                <a16:creationId xmlns="" xmlns:a16="http://schemas.microsoft.com/office/drawing/2014/main" id="{0635EF2B-25B7-4F2B-AE75-956B90B427E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1334704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47799"/>
          </a:xfrm>
        </p:spPr>
        <p:txBody>
          <a:bodyPr>
            <a:noAutofit/>
          </a:bodyPr>
          <a:lstStyle/>
          <a:p>
            <a:pPr algn="l"/>
            <a:r>
              <a:rPr lang="en-US" sz="3600" b="1" dirty="0"/>
              <a:t>                  Introduction</a:t>
            </a:r>
          </a:p>
        </p:txBody>
      </p:sp>
      <p:sp>
        <p:nvSpPr>
          <p:cNvPr id="3" name="Subtitle 2"/>
          <p:cNvSpPr>
            <a:spLocks noGrp="1"/>
          </p:cNvSpPr>
          <p:nvPr>
            <p:ph type="subTitle" idx="1"/>
          </p:nvPr>
        </p:nvSpPr>
        <p:spPr>
          <a:xfrm>
            <a:off x="2211861" y="1828800"/>
            <a:ext cx="6934200" cy="3886200"/>
          </a:xfrm>
        </p:spPr>
        <p:txBody>
          <a:bodyPr>
            <a:normAutofit/>
          </a:bodyPr>
          <a:lstStyle/>
          <a:p>
            <a:pPr marL="342900" indent="-342900" algn="l">
              <a:buFont typeface="Arial" pitchFamily="34" charset="0"/>
              <a:buChar char="•"/>
            </a:pPr>
            <a:r>
              <a:rPr lang="en-US" sz="2400" dirty="0">
                <a:solidFill>
                  <a:schemeClr val="tx1"/>
                </a:solidFill>
              </a:rPr>
              <a:t>The image of a carefree childhood void of stress and trauma has dominated our cultural view of youth for most of this century. </a:t>
            </a:r>
          </a:p>
          <a:p>
            <a:pPr marL="342900" indent="-342900" algn="l">
              <a:buFont typeface="Arial" pitchFamily="34" charset="0"/>
              <a:buChar char="•"/>
            </a:pPr>
            <a:endParaRPr lang="en-US" sz="800" dirty="0">
              <a:solidFill>
                <a:schemeClr val="tx1"/>
              </a:solidFill>
            </a:endParaRPr>
          </a:p>
          <a:p>
            <a:pPr marL="342900" indent="-342900" algn="l">
              <a:buFont typeface="Arial" pitchFamily="34" charset="0"/>
              <a:buChar char="•"/>
            </a:pPr>
            <a:r>
              <a:rPr lang="en-US" sz="2400" dirty="0">
                <a:solidFill>
                  <a:schemeClr val="tx1"/>
                </a:solidFill>
              </a:rPr>
              <a:t>Since the mid-1980s, however, there has been an increasing awareness that children and adolescents experience stress and trauma.</a:t>
            </a:r>
          </a:p>
        </p:txBody>
      </p:sp>
      <p:pic>
        <p:nvPicPr>
          <p:cNvPr id="6" name="Picture 5" descr="C:\Users\mhaley\AppData\Local\Microsoft\Windows\Temporary Internet Files\Content.Outlook\ZOU6SXFO\CapuzziYouthatRisk7ePowerpoint Art 4 no type.jpg">
            <a:extLst>
              <a:ext uri="{FF2B5EF4-FFF2-40B4-BE49-F238E27FC236}">
                <a16:creationId xmlns="" xmlns:a16="http://schemas.microsoft.com/office/drawing/2014/main" id="{324CECB4-8D94-4C08-B612-0D8D4FC71B9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2672493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47799"/>
          </a:xfrm>
        </p:spPr>
        <p:txBody>
          <a:bodyPr>
            <a:noAutofit/>
          </a:bodyPr>
          <a:lstStyle/>
          <a:p>
            <a:pPr algn="l"/>
            <a:r>
              <a:rPr lang="en-US" sz="3600" b="1" dirty="0"/>
              <a:t>                  Problem Definition</a:t>
            </a:r>
          </a:p>
        </p:txBody>
      </p:sp>
      <p:sp>
        <p:nvSpPr>
          <p:cNvPr id="3" name="Subtitle 2"/>
          <p:cNvSpPr>
            <a:spLocks noGrp="1"/>
          </p:cNvSpPr>
          <p:nvPr>
            <p:ph type="subTitle" idx="1"/>
          </p:nvPr>
        </p:nvSpPr>
        <p:spPr>
          <a:xfrm>
            <a:off x="2211861" y="1828800"/>
            <a:ext cx="6934200" cy="3886200"/>
          </a:xfrm>
        </p:spPr>
        <p:txBody>
          <a:bodyPr>
            <a:normAutofit/>
          </a:bodyPr>
          <a:lstStyle/>
          <a:p>
            <a:pPr marL="342900" indent="-342900" algn="l">
              <a:buFont typeface="Arial" pitchFamily="34" charset="0"/>
              <a:buChar char="•"/>
            </a:pPr>
            <a:r>
              <a:rPr lang="en-US" sz="2400" dirty="0">
                <a:solidFill>
                  <a:schemeClr val="tx1"/>
                </a:solidFill>
              </a:rPr>
              <a:t>There is no uniformly </a:t>
            </a:r>
            <a:r>
              <a:rPr lang="en-US" sz="2400" dirty="0" smtClean="0">
                <a:solidFill>
                  <a:schemeClr val="tx1"/>
                </a:solidFill>
              </a:rPr>
              <a:t>agreed-on </a:t>
            </a:r>
            <a:r>
              <a:rPr lang="en-US" sz="2400" dirty="0">
                <a:solidFill>
                  <a:schemeClr val="tx1"/>
                </a:solidFill>
              </a:rPr>
              <a:t>definition of the stress concept </a:t>
            </a:r>
            <a:r>
              <a:rPr lang="en-US" sz="2400" dirty="0" smtClean="0">
                <a:solidFill>
                  <a:schemeClr val="tx1"/>
                </a:solidFill>
              </a:rPr>
              <a:t>among </a:t>
            </a:r>
            <a:r>
              <a:rPr lang="en-US" sz="2400" dirty="0">
                <a:solidFill>
                  <a:schemeClr val="tx1"/>
                </a:solidFill>
              </a:rPr>
              <a:t>researchers. </a:t>
            </a:r>
          </a:p>
          <a:p>
            <a:pPr algn="l"/>
            <a:endParaRPr lang="en-US" sz="1000" dirty="0">
              <a:solidFill>
                <a:schemeClr val="tx1"/>
              </a:solidFill>
            </a:endParaRPr>
          </a:p>
          <a:p>
            <a:pPr marL="342900" indent="-342900" algn="l">
              <a:buFont typeface="Arial" pitchFamily="34" charset="0"/>
              <a:buChar char="•"/>
            </a:pPr>
            <a:r>
              <a:rPr lang="en-US" sz="2400" dirty="0">
                <a:solidFill>
                  <a:schemeClr val="tx1"/>
                </a:solidFill>
              </a:rPr>
              <a:t>Until recently, an additional complication in understanding stress in youth has been that most research has been conducted exclusively with adults.</a:t>
            </a:r>
          </a:p>
        </p:txBody>
      </p:sp>
      <p:pic>
        <p:nvPicPr>
          <p:cNvPr id="6" name="Picture 5" descr="C:\Users\mhaley\AppData\Local\Microsoft\Windows\Temporary Internet Files\Content.Outlook\ZOU6SXFO\CapuzziYouthatRisk7ePowerpoint Art 4 no type.jpg">
            <a:extLst>
              <a:ext uri="{FF2B5EF4-FFF2-40B4-BE49-F238E27FC236}">
                <a16:creationId xmlns="" xmlns:a16="http://schemas.microsoft.com/office/drawing/2014/main" id="{33DC86FC-95B5-4880-BD6D-F74D49F5A9E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1922204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47799"/>
          </a:xfrm>
        </p:spPr>
        <p:txBody>
          <a:bodyPr>
            <a:noAutofit/>
          </a:bodyPr>
          <a:lstStyle/>
          <a:p>
            <a:pPr algn="l"/>
            <a:r>
              <a:rPr lang="en-US" sz="3600" b="1" dirty="0"/>
              <a:t>                  Problem Definition</a:t>
            </a:r>
          </a:p>
        </p:txBody>
      </p:sp>
      <p:sp>
        <p:nvSpPr>
          <p:cNvPr id="3" name="Subtitle 2"/>
          <p:cNvSpPr>
            <a:spLocks noGrp="1"/>
          </p:cNvSpPr>
          <p:nvPr>
            <p:ph type="subTitle" idx="1"/>
          </p:nvPr>
        </p:nvSpPr>
        <p:spPr>
          <a:xfrm>
            <a:off x="2211861" y="1828800"/>
            <a:ext cx="6934200" cy="3886200"/>
          </a:xfrm>
        </p:spPr>
        <p:txBody>
          <a:bodyPr>
            <a:normAutofit/>
          </a:bodyPr>
          <a:lstStyle/>
          <a:p>
            <a:pPr marL="342900" indent="-342900" algn="l">
              <a:buFont typeface="Arial" pitchFamily="34" charset="0"/>
              <a:buChar char="•"/>
            </a:pPr>
            <a:r>
              <a:rPr lang="en-US" sz="2400" dirty="0">
                <a:solidFill>
                  <a:schemeClr val="tx1"/>
                </a:solidFill>
              </a:rPr>
              <a:t>A child’s age and developmental level impact </a:t>
            </a:r>
            <a:r>
              <a:rPr lang="en-US" sz="2400" dirty="0" smtClean="0">
                <a:solidFill>
                  <a:schemeClr val="tx1"/>
                </a:solidFill>
              </a:rPr>
              <a:t>response </a:t>
            </a:r>
            <a:r>
              <a:rPr lang="en-US" sz="2400" dirty="0">
                <a:solidFill>
                  <a:schemeClr val="tx1"/>
                </a:solidFill>
              </a:rPr>
              <a:t>and recovery </a:t>
            </a:r>
            <a:r>
              <a:rPr lang="en-US" sz="2400" dirty="0" smtClean="0">
                <a:solidFill>
                  <a:schemeClr val="tx1"/>
                </a:solidFill>
              </a:rPr>
              <a:t>to stress </a:t>
            </a:r>
            <a:r>
              <a:rPr lang="en-US" sz="2400" dirty="0">
                <a:solidFill>
                  <a:schemeClr val="tx1"/>
                </a:solidFill>
              </a:rPr>
              <a:t>and trauma and should be accounted for in both assessment and treatment. </a:t>
            </a:r>
          </a:p>
        </p:txBody>
      </p:sp>
      <p:pic>
        <p:nvPicPr>
          <p:cNvPr id="6" name="Picture 5" descr="C:\Users\mhaley\AppData\Local\Microsoft\Windows\Temporary Internet Files\Content.Outlook\ZOU6SXFO\CapuzziYouthatRisk7ePowerpoint Art 4 no type.jpg">
            <a:extLst>
              <a:ext uri="{FF2B5EF4-FFF2-40B4-BE49-F238E27FC236}">
                <a16:creationId xmlns="" xmlns:a16="http://schemas.microsoft.com/office/drawing/2014/main" id="{14A5729C-1394-4520-B762-DAEB3427EC9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568982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8305800" cy="1447799"/>
          </a:xfrm>
        </p:spPr>
        <p:txBody>
          <a:bodyPr>
            <a:noAutofit/>
          </a:bodyPr>
          <a:lstStyle/>
          <a:p>
            <a:pPr algn="l"/>
            <a:r>
              <a:rPr lang="en-US" sz="3600" b="1" dirty="0"/>
              <a:t>                </a:t>
            </a:r>
            <a:r>
              <a:rPr lang="en-US" sz="2800" b="1" dirty="0"/>
              <a:t>Perspectives on Stress and Traumatic Stress</a:t>
            </a:r>
          </a:p>
        </p:txBody>
      </p:sp>
      <p:sp>
        <p:nvSpPr>
          <p:cNvPr id="3" name="Subtitle 2"/>
          <p:cNvSpPr>
            <a:spLocks noGrp="1"/>
          </p:cNvSpPr>
          <p:nvPr>
            <p:ph type="subTitle" idx="1"/>
          </p:nvPr>
        </p:nvSpPr>
        <p:spPr>
          <a:xfrm>
            <a:off x="2211861" y="1828800"/>
            <a:ext cx="6934200" cy="3886200"/>
          </a:xfrm>
        </p:spPr>
        <p:txBody>
          <a:bodyPr>
            <a:normAutofit/>
          </a:bodyPr>
          <a:lstStyle/>
          <a:p>
            <a:pPr marL="342900" indent="-342900" algn="l">
              <a:buFont typeface="Arial" pitchFamily="34" charset="0"/>
              <a:buChar char="•"/>
            </a:pPr>
            <a:r>
              <a:rPr lang="en-US" sz="2400" dirty="0" smtClean="0">
                <a:solidFill>
                  <a:schemeClr val="tx1"/>
                </a:solidFill>
              </a:rPr>
              <a:t>The </a:t>
            </a:r>
            <a:r>
              <a:rPr lang="en-US" sz="2400" dirty="0">
                <a:solidFill>
                  <a:schemeClr val="tx1"/>
                </a:solidFill>
              </a:rPr>
              <a:t>stress concept </a:t>
            </a:r>
            <a:r>
              <a:rPr lang="en-US" sz="2400" dirty="0" smtClean="0">
                <a:solidFill>
                  <a:schemeClr val="tx1"/>
                </a:solidFill>
              </a:rPr>
              <a:t>has historically </a:t>
            </a:r>
            <a:r>
              <a:rPr lang="en-US" sz="2400" dirty="0">
                <a:solidFill>
                  <a:schemeClr val="tx1"/>
                </a:solidFill>
              </a:rPr>
              <a:t>been conceptualized from three major perspectives: </a:t>
            </a:r>
          </a:p>
          <a:p>
            <a:pPr algn="l"/>
            <a:endParaRPr lang="en-US" sz="800" dirty="0">
              <a:solidFill>
                <a:schemeClr val="tx1"/>
              </a:solidFill>
            </a:endParaRPr>
          </a:p>
          <a:p>
            <a:pPr marL="800100" lvl="1" indent="-342900" algn="l">
              <a:buFont typeface="Wingdings" pitchFamily="2" charset="2"/>
              <a:buChar char="ü"/>
            </a:pPr>
            <a:r>
              <a:rPr lang="en-US" sz="2400" dirty="0">
                <a:solidFill>
                  <a:schemeClr val="tx1"/>
                </a:solidFill>
              </a:rPr>
              <a:t>Stimulus-oriented views</a:t>
            </a:r>
          </a:p>
          <a:p>
            <a:pPr marL="800100" lvl="1" indent="-342900" algn="l">
              <a:buFont typeface="Wingdings" pitchFamily="2" charset="2"/>
              <a:buChar char="ü"/>
            </a:pPr>
            <a:r>
              <a:rPr lang="en-US" sz="2400" dirty="0" smtClean="0">
                <a:solidFill>
                  <a:schemeClr val="tx1"/>
                </a:solidFill>
              </a:rPr>
              <a:t>Response-oriented </a:t>
            </a:r>
            <a:r>
              <a:rPr lang="en-US" sz="2400" dirty="0">
                <a:solidFill>
                  <a:schemeClr val="tx1"/>
                </a:solidFill>
              </a:rPr>
              <a:t>views</a:t>
            </a:r>
          </a:p>
          <a:p>
            <a:pPr marL="800100" lvl="1" indent="-342900" algn="l">
              <a:buFont typeface="Wingdings" pitchFamily="2" charset="2"/>
              <a:buChar char="ü"/>
            </a:pPr>
            <a:r>
              <a:rPr lang="en-US" sz="2400" dirty="0">
                <a:solidFill>
                  <a:schemeClr val="tx1"/>
                </a:solidFill>
              </a:rPr>
              <a:t>Stress as a transaction between person and </a:t>
            </a:r>
            <a:r>
              <a:rPr lang="en-US" sz="2400" dirty="0" smtClean="0">
                <a:solidFill>
                  <a:schemeClr val="tx1"/>
                </a:solidFill>
              </a:rPr>
              <a:t>environment</a:t>
            </a:r>
            <a:endParaRPr lang="en-US" sz="2400" dirty="0">
              <a:solidFill>
                <a:schemeClr val="tx1"/>
              </a:solidFill>
            </a:endParaRPr>
          </a:p>
          <a:p>
            <a:pPr marL="346075" lvl="1" indent="-342900" algn="l">
              <a:buFont typeface="Arial" panose="020B0604020202020204" pitchFamily="34" charset="0"/>
              <a:buChar char="•"/>
            </a:pPr>
            <a:r>
              <a:rPr lang="en-US" sz="2400" dirty="0">
                <a:solidFill>
                  <a:schemeClr val="tx1"/>
                </a:solidFill>
              </a:rPr>
              <a:t>Adolescence is also a time that can be marked by </a:t>
            </a:r>
            <a:r>
              <a:rPr lang="en-US" sz="2400" dirty="0" smtClean="0">
                <a:solidFill>
                  <a:schemeClr val="tx1"/>
                </a:solidFill>
              </a:rPr>
              <a:t>resilience; altruism; </a:t>
            </a:r>
            <a:r>
              <a:rPr lang="en-US" sz="2400" dirty="0">
                <a:solidFill>
                  <a:schemeClr val="tx1"/>
                </a:solidFill>
              </a:rPr>
              <a:t>and </a:t>
            </a:r>
            <a:r>
              <a:rPr lang="en-US" sz="2400" dirty="0" smtClean="0">
                <a:solidFill>
                  <a:schemeClr val="tx1"/>
                </a:solidFill>
              </a:rPr>
              <a:t>the experiencing of </a:t>
            </a:r>
            <a:r>
              <a:rPr lang="en-US" sz="2400" dirty="0">
                <a:solidFill>
                  <a:schemeClr val="tx1"/>
                </a:solidFill>
              </a:rPr>
              <a:t>normative, </a:t>
            </a:r>
            <a:r>
              <a:rPr lang="en-US" sz="2400" dirty="0" smtClean="0">
                <a:solidFill>
                  <a:schemeClr val="tx1"/>
                </a:solidFill>
              </a:rPr>
              <a:t>non-crisis-oriented </a:t>
            </a:r>
            <a:r>
              <a:rPr lang="en-US" sz="2400" dirty="0">
                <a:solidFill>
                  <a:schemeClr val="tx1"/>
                </a:solidFill>
              </a:rPr>
              <a:t>stressors. </a:t>
            </a:r>
          </a:p>
        </p:txBody>
      </p:sp>
      <p:pic>
        <p:nvPicPr>
          <p:cNvPr id="6" name="Picture 5" descr="C:\Users\mhaley\AppData\Local\Microsoft\Windows\Temporary Internet Files\Content.Outlook\ZOU6SXFO\CapuzziYouthatRisk7ePowerpoint Art 4 no type.jpg">
            <a:extLst>
              <a:ext uri="{FF2B5EF4-FFF2-40B4-BE49-F238E27FC236}">
                <a16:creationId xmlns="" xmlns:a16="http://schemas.microsoft.com/office/drawing/2014/main" id="{84333328-3321-47A1-9B37-A6E282CA4D4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4204581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8305800" cy="1447799"/>
          </a:xfrm>
        </p:spPr>
        <p:txBody>
          <a:bodyPr>
            <a:noAutofit/>
          </a:bodyPr>
          <a:lstStyle/>
          <a:p>
            <a:pPr algn="l"/>
            <a:r>
              <a:rPr lang="en-US" sz="3600" b="1" dirty="0"/>
              <a:t>                </a:t>
            </a:r>
            <a:r>
              <a:rPr lang="en-US" sz="2800" b="1" dirty="0"/>
              <a:t>Perspectives on Stress and Traumatic Stress</a:t>
            </a:r>
          </a:p>
        </p:txBody>
      </p:sp>
      <p:sp>
        <p:nvSpPr>
          <p:cNvPr id="3" name="Subtitle 2"/>
          <p:cNvSpPr>
            <a:spLocks noGrp="1"/>
          </p:cNvSpPr>
          <p:nvPr>
            <p:ph type="subTitle" idx="1"/>
          </p:nvPr>
        </p:nvSpPr>
        <p:spPr>
          <a:xfrm>
            <a:off x="2211861" y="1828800"/>
            <a:ext cx="6934200" cy="3886200"/>
          </a:xfrm>
        </p:spPr>
        <p:txBody>
          <a:bodyPr>
            <a:normAutofit/>
          </a:bodyPr>
          <a:lstStyle/>
          <a:p>
            <a:pPr algn="l"/>
            <a:r>
              <a:rPr lang="en-US" sz="2800" b="1" dirty="0">
                <a:solidFill>
                  <a:schemeClr val="tx1"/>
                </a:solidFill>
              </a:rPr>
              <a:t>Stimulus-Oriented Views</a:t>
            </a:r>
          </a:p>
          <a:p>
            <a:pPr algn="l"/>
            <a:endParaRPr lang="en-US" sz="800" b="1" dirty="0">
              <a:solidFill>
                <a:schemeClr val="tx1"/>
              </a:solidFill>
            </a:endParaRPr>
          </a:p>
          <a:p>
            <a:pPr marL="342900" indent="-342900" algn="l">
              <a:buFont typeface="Arial" pitchFamily="34" charset="0"/>
              <a:buChar char="•"/>
            </a:pPr>
            <a:r>
              <a:rPr lang="en-US" sz="2400" dirty="0">
                <a:solidFill>
                  <a:schemeClr val="tx1"/>
                </a:solidFill>
              </a:rPr>
              <a:t>From this perspective, the focus is on stress as a specific stimulus.</a:t>
            </a:r>
          </a:p>
          <a:p>
            <a:pPr algn="l"/>
            <a:endParaRPr lang="en-US" sz="800" dirty="0">
              <a:solidFill>
                <a:schemeClr val="tx1"/>
              </a:solidFill>
            </a:endParaRPr>
          </a:p>
          <a:p>
            <a:pPr marL="342900" indent="-342900" algn="l">
              <a:buFont typeface="Arial" pitchFamily="34" charset="0"/>
              <a:buChar char="•"/>
            </a:pPr>
            <a:r>
              <a:rPr lang="en-US" sz="2400" dirty="0">
                <a:solidFill>
                  <a:schemeClr val="tx1"/>
                </a:solidFill>
              </a:rPr>
              <a:t>Research that has defined stress from a </a:t>
            </a:r>
            <a:r>
              <a:rPr lang="en-US" sz="2400" dirty="0" smtClean="0">
                <a:solidFill>
                  <a:schemeClr val="tx1"/>
                </a:solidFill>
              </a:rPr>
              <a:t>life-event </a:t>
            </a:r>
            <a:r>
              <a:rPr lang="en-US" sz="2400" dirty="0">
                <a:solidFill>
                  <a:schemeClr val="tx1"/>
                </a:solidFill>
              </a:rPr>
              <a:t>perspective (</a:t>
            </a:r>
            <a:r>
              <a:rPr lang="en-US" sz="2400" dirty="0" smtClean="0">
                <a:solidFill>
                  <a:schemeClr val="tx1"/>
                </a:solidFill>
              </a:rPr>
              <a:t>divorce, </a:t>
            </a:r>
            <a:r>
              <a:rPr lang="en-US" sz="2400" dirty="0">
                <a:solidFill>
                  <a:schemeClr val="tx1"/>
                </a:solidFill>
              </a:rPr>
              <a:t>death in the family) falls under this view. </a:t>
            </a:r>
          </a:p>
          <a:p>
            <a:pPr algn="l"/>
            <a:endParaRPr lang="en-US" sz="900" dirty="0">
              <a:solidFill>
                <a:schemeClr val="tx1"/>
              </a:solidFill>
            </a:endParaRPr>
          </a:p>
        </p:txBody>
      </p:sp>
      <p:pic>
        <p:nvPicPr>
          <p:cNvPr id="6" name="Picture 5" descr="C:\Users\mhaley\AppData\Local\Microsoft\Windows\Temporary Internet Files\Content.Outlook\ZOU6SXFO\CapuzziYouthatRisk7ePowerpoint Art 4 no type.jpg">
            <a:extLst>
              <a:ext uri="{FF2B5EF4-FFF2-40B4-BE49-F238E27FC236}">
                <a16:creationId xmlns="" xmlns:a16="http://schemas.microsoft.com/office/drawing/2014/main" id="{5CFC3D07-63D5-4FD1-B09D-ABCC7AF7E1F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1716597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8305800" cy="1447799"/>
          </a:xfrm>
        </p:spPr>
        <p:txBody>
          <a:bodyPr>
            <a:noAutofit/>
          </a:bodyPr>
          <a:lstStyle/>
          <a:p>
            <a:pPr algn="l"/>
            <a:r>
              <a:rPr lang="en-US" sz="3600" b="1" dirty="0"/>
              <a:t>                </a:t>
            </a:r>
            <a:r>
              <a:rPr lang="en-US" sz="2800" b="1" dirty="0"/>
              <a:t>Perspectives on Stress and Traumatic Stress</a:t>
            </a:r>
          </a:p>
        </p:txBody>
      </p:sp>
      <p:sp>
        <p:nvSpPr>
          <p:cNvPr id="3" name="Subtitle 2"/>
          <p:cNvSpPr>
            <a:spLocks noGrp="1"/>
          </p:cNvSpPr>
          <p:nvPr>
            <p:ph type="subTitle" idx="1"/>
          </p:nvPr>
        </p:nvSpPr>
        <p:spPr>
          <a:xfrm>
            <a:off x="2211861" y="1828800"/>
            <a:ext cx="6934200" cy="3886200"/>
          </a:xfrm>
        </p:spPr>
        <p:txBody>
          <a:bodyPr>
            <a:normAutofit/>
          </a:bodyPr>
          <a:lstStyle/>
          <a:p>
            <a:pPr algn="l"/>
            <a:r>
              <a:rPr lang="en-US" sz="2800" b="1" dirty="0">
                <a:solidFill>
                  <a:schemeClr val="tx1"/>
                </a:solidFill>
              </a:rPr>
              <a:t>Stimulus-Oriented Views</a:t>
            </a:r>
          </a:p>
          <a:p>
            <a:pPr algn="l"/>
            <a:endParaRPr lang="en-US" sz="800" b="1" dirty="0">
              <a:solidFill>
                <a:schemeClr val="tx1"/>
              </a:solidFill>
            </a:endParaRPr>
          </a:p>
          <a:p>
            <a:pPr marL="342900" indent="-342900" algn="l">
              <a:buFont typeface="Arial" pitchFamily="34" charset="0"/>
              <a:buChar char="•"/>
            </a:pPr>
            <a:r>
              <a:rPr lang="en-US" sz="2400" dirty="0">
                <a:solidFill>
                  <a:schemeClr val="tx1"/>
                </a:solidFill>
              </a:rPr>
              <a:t>The ability to cope with stimulus-oriented stressors is a key component in understanding how young people approach stressful events in their lives. </a:t>
            </a:r>
          </a:p>
          <a:p>
            <a:pPr marL="342900" indent="-342900" algn="l">
              <a:buFont typeface="Arial" pitchFamily="34" charset="0"/>
              <a:buChar char="•"/>
            </a:pPr>
            <a:endParaRPr lang="en-US" sz="800" dirty="0">
              <a:solidFill>
                <a:schemeClr val="tx1"/>
              </a:solidFill>
            </a:endParaRPr>
          </a:p>
          <a:p>
            <a:pPr marL="342900" indent="-342900" algn="l">
              <a:buFont typeface="Arial" pitchFamily="34" charset="0"/>
              <a:buChar char="•"/>
            </a:pPr>
            <a:r>
              <a:rPr lang="en-US" sz="2400" dirty="0">
                <a:solidFill>
                  <a:schemeClr val="tx1"/>
                </a:solidFill>
              </a:rPr>
              <a:t>Understanding the potential stimuli that can lead to a stress response (either positive or negative) can be an important part of helping children and adolescents understand how to cope with their stress response. </a:t>
            </a:r>
          </a:p>
          <a:p>
            <a:pPr marL="342900" indent="-342900" algn="l">
              <a:buFont typeface="Arial" pitchFamily="34" charset="0"/>
              <a:buChar char="•"/>
            </a:pPr>
            <a:endParaRPr lang="en-US" sz="2400" dirty="0">
              <a:solidFill>
                <a:schemeClr val="tx1"/>
              </a:solidFill>
            </a:endParaRPr>
          </a:p>
          <a:p>
            <a:pPr marL="342900" indent="-342900" algn="l">
              <a:buFont typeface="Arial" pitchFamily="34" charset="0"/>
              <a:buChar char="•"/>
            </a:pPr>
            <a:endParaRPr lang="en-US" sz="2400" dirty="0">
              <a:solidFill>
                <a:schemeClr val="tx1"/>
              </a:solidFill>
            </a:endParaRPr>
          </a:p>
        </p:txBody>
      </p:sp>
      <p:pic>
        <p:nvPicPr>
          <p:cNvPr id="6" name="Picture 5" descr="C:\Users\mhaley\AppData\Local\Microsoft\Windows\Temporary Internet Files\Content.Outlook\ZOU6SXFO\CapuzziYouthatRisk7ePowerpoint Art 4 no type.jpg">
            <a:extLst>
              <a:ext uri="{FF2B5EF4-FFF2-40B4-BE49-F238E27FC236}">
                <a16:creationId xmlns="" xmlns:a16="http://schemas.microsoft.com/office/drawing/2014/main" id="{D1D4669C-2788-4F1F-BBD0-2E00035C54B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1730837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8305800" cy="1447799"/>
          </a:xfrm>
        </p:spPr>
        <p:txBody>
          <a:bodyPr>
            <a:noAutofit/>
          </a:bodyPr>
          <a:lstStyle/>
          <a:p>
            <a:pPr algn="l"/>
            <a:r>
              <a:rPr lang="en-US" sz="3600" b="1" dirty="0"/>
              <a:t>                </a:t>
            </a:r>
            <a:r>
              <a:rPr lang="en-US" sz="2800" b="1" dirty="0"/>
              <a:t>Perspectives on Stress and Traumatic Stress</a:t>
            </a:r>
          </a:p>
        </p:txBody>
      </p:sp>
      <p:sp>
        <p:nvSpPr>
          <p:cNvPr id="3" name="Subtitle 2"/>
          <p:cNvSpPr>
            <a:spLocks noGrp="1"/>
          </p:cNvSpPr>
          <p:nvPr>
            <p:ph type="subTitle" idx="1"/>
          </p:nvPr>
        </p:nvSpPr>
        <p:spPr>
          <a:xfrm>
            <a:off x="2211861" y="1828800"/>
            <a:ext cx="6934200" cy="3886200"/>
          </a:xfrm>
        </p:spPr>
        <p:txBody>
          <a:bodyPr>
            <a:normAutofit/>
          </a:bodyPr>
          <a:lstStyle/>
          <a:p>
            <a:pPr algn="l"/>
            <a:r>
              <a:rPr lang="en-US" sz="2800" b="1" dirty="0">
                <a:solidFill>
                  <a:schemeClr val="tx1"/>
                </a:solidFill>
              </a:rPr>
              <a:t>Response-Oriented Views</a:t>
            </a:r>
          </a:p>
          <a:p>
            <a:pPr algn="l"/>
            <a:endParaRPr lang="en-US" sz="800" b="1" dirty="0">
              <a:solidFill>
                <a:schemeClr val="tx1"/>
              </a:solidFill>
            </a:endParaRPr>
          </a:p>
          <a:p>
            <a:pPr marL="342900" indent="-342900" algn="l">
              <a:buFont typeface="Arial" pitchFamily="34" charset="0"/>
              <a:buChar char="•"/>
            </a:pPr>
            <a:r>
              <a:rPr lang="en-US" sz="2400" dirty="0">
                <a:solidFill>
                  <a:schemeClr val="tx1"/>
                </a:solidFill>
              </a:rPr>
              <a:t>After several decades of work around the stress concept, Hans Selye </a:t>
            </a:r>
            <a:r>
              <a:rPr lang="en-US" sz="2400" dirty="0" smtClean="0">
                <a:solidFill>
                  <a:schemeClr val="tx1"/>
                </a:solidFill>
              </a:rPr>
              <a:t>(1974, 1993) </a:t>
            </a:r>
            <a:r>
              <a:rPr lang="en-US" sz="2400" dirty="0">
                <a:solidFill>
                  <a:schemeClr val="tx1"/>
                </a:solidFill>
              </a:rPr>
              <a:t>asserted that stress is the </a:t>
            </a:r>
            <a:r>
              <a:rPr lang="en-US" sz="2400" dirty="0" smtClean="0">
                <a:solidFill>
                  <a:schemeClr val="tx1"/>
                </a:solidFill>
              </a:rPr>
              <a:t>organism’s </a:t>
            </a:r>
            <a:r>
              <a:rPr lang="en-US" sz="2400" dirty="0">
                <a:solidFill>
                  <a:schemeClr val="tx1"/>
                </a:solidFill>
              </a:rPr>
              <a:t>physiological response to external stressors. </a:t>
            </a:r>
          </a:p>
          <a:p>
            <a:pPr algn="l"/>
            <a:endParaRPr lang="en-US" sz="800" dirty="0">
              <a:solidFill>
                <a:schemeClr val="tx1"/>
              </a:solidFill>
            </a:endParaRPr>
          </a:p>
          <a:p>
            <a:pPr marL="342900" indent="-342900" algn="l">
              <a:buFont typeface="Arial" pitchFamily="34" charset="0"/>
              <a:buChar char="•"/>
            </a:pPr>
            <a:r>
              <a:rPr lang="en-US" sz="2400" dirty="0">
                <a:solidFill>
                  <a:schemeClr val="tx1"/>
                </a:solidFill>
              </a:rPr>
              <a:t>Selye </a:t>
            </a:r>
            <a:r>
              <a:rPr lang="en-US" sz="2400" dirty="0" smtClean="0">
                <a:solidFill>
                  <a:schemeClr val="tx1"/>
                </a:solidFill>
              </a:rPr>
              <a:t>conceived of </a:t>
            </a:r>
            <a:r>
              <a:rPr lang="en-US" sz="2400" dirty="0">
                <a:solidFill>
                  <a:schemeClr val="tx1"/>
                </a:solidFill>
              </a:rPr>
              <a:t>stress as having three distinct phases: alarm, resistance, and exhaustion. This sequence was termed the </a:t>
            </a:r>
            <a:r>
              <a:rPr lang="en-US" sz="2400" i="1" dirty="0" smtClean="0">
                <a:solidFill>
                  <a:schemeClr val="tx1"/>
                </a:solidFill>
              </a:rPr>
              <a:t>general </a:t>
            </a:r>
            <a:r>
              <a:rPr lang="en-US" sz="2400" i="1" dirty="0">
                <a:solidFill>
                  <a:schemeClr val="tx1"/>
                </a:solidFill>
              </a:rPr>
              <a:t>a</a:t>
            </a:r>
            <a:r>
              <a:rPr lang="en-US" sz="2400" i="1" dirty="0" smtClean="0">
                <a:solidFill>
                  <a:schemeClr val="tx1"/>
                </a:solidFill>
              </a:rPr>
              <a:t>daptation syndrome. </a:t>
            </a:r>
            <a:endParaRPr lang="en-US" sz="2400" i="1" dirty="0">
              <a:solidFill>
                <a:schemeClr val="tx1"/>
              </a:solidFill>
            </a:endParaRPr>
          </a:p>
        </p:txBody>
      </p:sp>
      <p:pic>
        <p:nvPicPr>
          <p:cNvPr id="6" name="Picture 5" descr="C:\Users\mhaley\AppData\Local\Microsoft\Windows\Temporary Internet Files\Content.Outlook\ZOU6SXFO\CapuzziYouthatRisk7ePowerpoint Art 4 no type.jpg">
            <a:extLst>
              <a:ext uri="{FF2B5EF4-FFF2-40B4-BE49-F238E27FC236}">
                <a16:creationId xmlns="" xmlns:a16="http://schemas.microsoft.com/office/drawing/2014/main" id="{4792C6DC-7FA4-4BB3-BBD9-81986724606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29066792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FB4194095D094182A9D45C8F6FD335" ma:contentTypeVersion="18" ma:contentTypeDescription="Create a new document." ma:contentTypeScope="" ma:versionID="ed1917c4b55fbbe55c72e7802ce53f2b">
  <xsd:schema xmlns:xsd="http://www.w3.org/2001/XMLSchema" xmlns:xs="http://www.w3.org/2001/XMLSchema" xmlns:p="http://schemas.microsoft.com/office/2006/metadata/properties" xmlns:ns2="7e8250a3-01b4-4312-bac4-8787c1c5721d" xmlns:ns3="3a003366-41c5-432c-a99d-441708970bc7" targetNamespace="http://schemas.microsoft.com/office/2006/metadata/properties" ma:root="true" ma:fieldsID="e8f53b71bddc3a0e4ee064705ac727b7" ns2:_="" ns3:_="">
    <xsd:import namespace="7e8250a3-01b4-4312-bac4-8787c1c5721d"/>
    <xsd:import namespace="3a003366-41c5-432c-a99d-441708970bc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_Flow_SignoffStatus" minOccurs="0"/>
                <xsd:element ref="ns2:MediaLengthInSeconds" minOccurs="0"/>
                <xsd:element ref="ns2:Owner" minOccurs="0"/>
                <xsd:element ref="ns2:SOP" minOccurs="0"/>
                <xsd:element ref="ns2:SOP_x003a_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8250a3-01b4-4312-bac4-8787c1c572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_Flow_SignoffStatus" ma:index="20" nillable="true" ma:displayName="Sign-off status" ma:internalName="Sign_x002d_off_x0020_status">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Owner" ma:index="22" nillable="true" ma:displayName="Owner" ma:list="UserInfo" ma:SharePointGroup="0" ma:internalName="Owner" ma:showField="Created">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OP" ma:index="23" nillable="true" ma:displayName="SOP" ma:list="{7e8250a3-01b4-4312-bac4-8787c1c5721d}" ma:internalName="SOP" ma:showField="Title">
      <xsd:simpleType>
        <xsd:restriction base="dms:Lookup"/>
      </xsd:simpleType>
    </xsd:element>
    <xsd:element name="SOP_x003a_Tags" ma:index="24" nillable="true" ma:displayName="SOP:Tags" ma:list="{7e8250a3-01b4-4312-bac4-8787c1c5721d}" ma:internalName="SOP_x003a_Tags" ma:readOnly="true" ma:showField="MediaServiceAutoTags" ma:web="3a003366-41c5-432c-a99d-441708970bc7">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3a003366-41c5-432c-a99d-441708970bc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Flow_SignoffStatus xmlns="7e8250a3-01b4-4312-bac4-8787c1c5721d" xsi:nil="true"/>
    <SOP xmlns="7e8250a3-01b4-4312-bac4-8787c1c5721d" xsi:nil="true"/>
    <Owner xmlns="7e8250a3-01b4-4312-bac4-8787c1c5721d">
      <UserInfo>
        <DisplayName/>
        <AccountId xsi:nil="true"/>
        <AccountType/>
      </UserInfo>
    </Owner>
  </documentManagement>
</p:properties>
</file>

<file path=customXml/itemProps1.xml><?xml version="1.0" encoding="utf-8"?>
<ds:datastoreItem xmlns:ds="http://schemas.openxmlformats.org/officeDocument/2006/customXml" ds:itemID="{0392D7B7-B30B-49FE-BFFA-D98D243D38E8}"/>
</file>

<file path=customXml/itemProps2.xml><?xml version="1.0" encoding="utf-8"?>
<ds:datastoreItem xmlns:ds="http://schemas.openxmlformats.org/officeDocument/2006/customXml" ds:itemID="{80FEEB6A-6408-41DB-AD67-99E4F0A30F4C}"/>
</file>

<file path=customXml/itemProps3.xml><?xml version="1.0" encoding="utf-8"?>
<ds:datastoreItem xmlns:ds="http://schemas.openxmlformats.org/officeDocument/2006/customXml" ds:itemID="{1989D2AD-0A34-496C-A879-9C494419DD22}"/>
</file>

<file path=docProps/app.xml><?xml version="1.0" encoding="utf-8"?>
<Properties xmlns="http://schemas.openxmlformats.org/officeDocument/2006/extended-properties" xmlns:vt="http://schemas.openxmlformats.org/officeDocument/2006/docPropsVTypes">
  <Template/>
  <TotalTime>15135</TotalTime>
  <Words>1328</Words>
  <Application>Microsoft Office PowerPoint</Application>
  <PresentationFormat>On-screen Show (4:3)</PresentationFormat>
  <Paragraphs>173</Paragraphs>
  <Slides>26</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Wingdings</vt:lpstr>
      <vt:lpstr>Office Theme</vt:lpstr>
      <vt:lpstr>Chapter 7  Stress and Trauma: Coping in Today’s Society</vt:lpstr>
      <vt:lpstr>                  Introduction</vt:lpstr>
      <vt:lpstr>                  Introduction</vt:lpstr>
      <vt:lpstr>                  Problem Definition</vt:lpstr>
      <vt:lpstr>                  Problem Definition</vt:lpstr>
      <vt:lpstr>                Perspectives on Stress and Traumatic Stress</vt:lpstr>
      <vt:lpstr>                Perspectives on Stress and Traumatic Stress</vt:lpstr>
      <vt:lpstr>                Perspectives on Stress and Traumatic Stress</vt:lpstr>
      <vt:lpstr>                Perspectives on Stress and Traumatic Stress</vt:lpstr>
      <vt:lpstr>                Perspectives on Stress and Traumatic Stress</vt:lpstr>
      <vt:lpstr>                Perspectives on Stress and Traumatic Stress</vt:lpstr>
      <vt:lpstr>                Perspectives on Stress and Traumatic Stress</vt:lpstr>
      <vt:lpstr>                Perspectives on Stress and Traumatic Stress</vt:lpstr>
      <vt:lpstr>                  Causal Factors</vt:lpstr>
      <vt:lpstr>                  Causal Factors</vt:lpstr>
      <vt:lpstr>                  Causal Factors</vt:lpstr>
      <vt:lpstr>                  Causal Factors</vt:lpstr>
      <vt:lpstr>                  Causal Factors</vt:lpstr>
      <vt:lpstr>                  Causal Factors</vt:lpstr>
      <vt:lpstr>                  Individual Protective Factors</vt:lpstr>
      <vt:lpstr>                  Individual Protective Factors</vt:lpstr>
      <vt:lpstr>                  Individual Protective Factors</vt:lpstr>
      <vt:lpstr>                  Individual Protective Factors</vt:lpstr>
      <vt:lpstr>                  Individual Protective Factors</vt:lpstr>
      <vt:lpstr>                  Individual Protective Factors</vt:lpstr>
      <vt:lpstr>                  Intervention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One: Defining Youth At Risk</dc:title>
  <dc:creator>Windows User</dc:creator>
  <cp:lastModifiedBy>Nancy Driver</cp:lastModifiedBy>
  <cp:revision>108</cp:revision>
  <dcterms:created xsi:type="dcterms:W3CDTF">2013-04-17T18:39:11Z</dcterms:created>
  <dcterms:modified xsi:type="dcterms:W3CDTF">2018-10-24T17:14:09Z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0x010100CFFB4194095D094182A9D45C8F6FD335</vt:lpwstr>
  </property>
  <property fmtid="{D5CDD505-2E9C-101B-9397-08002B2CF9AE}" pid="3" name="Order">
    <vt:r8>25645500</vt:r8>
  </property>
</Properties>
</file>