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9497-781F-438B-9BB0-109229426787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C7D69-7B10-49F0-8E7E-E761DF62A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596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9497-781F-438B-9BB0-109229426787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C7D69-7B10-49F0-8E7E-E761DF62A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129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9497-781F-438B-9BB0-109229426787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C7D69-7B10-49F0-8E7E-E761DF62A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244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9497-781F-438B-9BB0-109229426787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C7D69-7B10-49F0-8E7E-E761DF62A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960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9497-781F-438B-9BB0-109229426787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C7D69-7B10-49F0-8E7E-E761DF62A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842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9497-781F-438B-9BB0-109229426787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C7D69-7B10-49F0-8E7E-E761DF62A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184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9497-781F-438B-9BB0-109229426787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C7D69-7B10-49F0-8E7E-E761DF62A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482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9497-781F-438B-9BB0-109229426787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C7D69-7B10-49F0-8E7E-E761DF62A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613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9497-781F-438B-9BB0-109229426787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C7D69-7B10-49F0-8E7E-E761DF62A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85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9497-781F-438B-9BB0-109229426787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C7D69-7B10-49F0-8E7E-E761DF62A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070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9497-781F-438B-9BB0-109229426787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C7D69-7B10-49F0-8E7E-E761DF62A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395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A9497-781F-438B-9BB0-109229426787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C7D69-7B10-49F0-8E7E-E761DF62A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467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Research and Assessment in Counseling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Richard S. </a:t>
            </a:r>
            <a:r>
              <a:rPr lang="en-US" dirty="0" err="1" smtClean="0"/>
              <a:t>Balkin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5119468"/>
            <a:ext cx="2578608" cy="11887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1371600" y="182880"/>
            <a:ext cx="6324600" cy="18123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86100" y="1459468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CHAPTER 4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15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Experimental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True experimental – random assignment used</a:t>
            </a:r>
          </a:p>
          <a:p>
            <a:r>
              <a:rPr lang="en-US" dirty="0" smtClean="0"/>
              <a:t>Quasi-experimental – uses comparison group, to random assignment not used</a:t>
            </a:r>
          </a:p>
          <a:p>
            <a:r>
              <a:rPr lang="en-US" dirty="0" err="1" smtClean="0"/>
              <a:t>Preexperimental</a:t>
            </a:r>
            <a:r>
              <a:rPr lang="en-US" dirty="0" smtClean="0"/>
              <a:t> – does not use random assignment or a comparison group</a:t>
            </a:r>
          </a:p>
          <a:p>
            <a:pPr lvl="1"/>
            <a:r>
              <a:rPr lang="en-US" dirty="0" smtClean="0"/>
              <a:t>May use pretest and posttest comparison</a:t>
            </a:r>
          </a:p>
          <a:p>
            <a:pPr lvl="1"/>
            <a:r>
              <a:rPr lang="en-US" dirty="0" smtClean="0"/>
              <a:t>Not likely to be published in academic journals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990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Experimental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Between-groups designs – studies that compare groups</a:t>
            </a:r>
          </a:p>
          <a:p>
            <a:pPr lvl="1"/>
            <a:r>
              <a:rPr lang="en-US" dirty="0" smtClean="0"/>
              <a:t>For example, based on demographic </a:t>
            </a:r>
            <a:r>
              <a:rPr lang="en-US" dirty="0" smtClean="0"/>
              <a:t>variables </a:t>
            </a:r>
            <a:r>
              <a:rPr lang="en-US" dirty="0" smtClean="0"/>
              <a:t>or treatment group vs. control group</a:t>
            </a:r>
          </a:p>
          <a:p>
            <a:r>
              <a:rPr lang="en-US" dirty="0" smtClean="0"/>
              <a:t>Within-groups design – studies that evaluate change over time or across repeated measures for participants</a:t>
            </a:r>
          </a:p>
          <a:p>
            <a:pPr lvl="1"/>
            <a:r>
              <a:rPr lang="en-US" dirty="0" smtClean="0"/>
              <a:t>Tests of statistical significance help identify whether changes over time were due to the intervention.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755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Correlational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Designed to explain relationships between or among variables</a:t>
            </a:r>
          </a:p>
          <a:p>
            <a:r>
              <a:rPr lang="en-US" dirty="0" smtClean="0"/>
              <a:t>Most quantitative research published in counseling journals is correlational.</a:t>
            </a:r>
          </a:p>
          <a:p>
            <a:r>
              <a:rPr lang="en-US" dirty="0" smtClean="0"/>
              <a:t>Demonstrates relationships but is not evidence of causality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249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Meta-Analyses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Use quantitative processes to </a:t>
            </a:r>
            <a:r>
              <a:rPr lang="en-US" dirty="0" smtClean="0"/>
              <a:t>evaluate </a:t>
            </a:r>
            <a:r>
              <a:rPr lang="en-US" dirty="0" smtClean="0"/>
              <a:t>empirically supported articles and identify the extent to which techniques or interventions are effective (Lenz, 2017)</a:t>
            </a:r>
          </a:p>
          <a:p>
            <a:r>
              <a:rPr lang="en-US" dirty="0" smtClean="0"/>
              <a:t>Extremely important to identifying best practices in the counseling professions</a:t>
            </a:r>
          </a:p>
          <a:p>
            <a:r>
              <a:rPr lang="en-US" dirty="0" smtClean="0"/>
              <a:t>Synthesize existing research and provide meaningful data about the efficacy of a treatment,  intervention, or approach</a:t>
            </a:r>
          </a:p>
        </p:txBody>
      </p:sp>
    </p:spTree>
    <p:extLst>
      <p:ext uri="{BB962C8B-B14F-4D97-AF65-F5344CB8AC3E}">
        <p14:creationId xmlns:p14="http://schemas.microsoft.com/office/powerpoint/2010/main" val="33856891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Statistical Significance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Statistical significance is a statement about the probability of an event occurring.</a:t>
            </a:r>
          </a:p>
          <a:p>
            <a:r>
              <a:rPr lang="en-US" dirty="0" smtClean="0"/>
              <a:t>Effect size is used to demonstrate meaningfulness.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9932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Effect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Informs the reader of the extent to which a statistically significant result has impact</a:t>
            </a:r>
          </a:p>
          <a:p>
            <a:r>
              <a:rPr lang="en-US" dirty="0" smtClean="0"/>
              <a:t>Described using the following terms:</a:t>
            </a:r>
          </a:p>
          <a:p>
            <a:pPr lvl="1"/>
            <a:r>
              <a:rPr lang="en-US" i="1" dirty="0" smtClean="0"/>
              <a:t>Small, medium, moderate, large</a:t>
            </a:r>
          </a:p>
          <a:p>
            <a:r>
              <a:rPr lang="en-US" dirty="0" smtClean="0"/>
              <a:t>Measures of effect size include the following:</a:t>
            </a:r>
          </a:p>
          <a:p>
            <a:pPr lvl="1"/>
            <a:r>
              <a:rPr lang="en-US" dirty="0"/>
              <a:t>Cohen’s </a:t>
            </a:r>
            <a:r>
              <a:rPr lang="en-US" i="1" dirty="0"/>
              <a:t>d, </a:t>
            </a:r>
            <a:r>
              <a:rPr lang="en-US" dirty="0"/>
              <a:t>η</a:t>
            </a:r>
            <a:r>
              <a:rPr lang="en-US" baseline="30000" dirty="0"/>
              <a:t>2</a:t>
            </a:r>
            <a:r>
              <a:rPr lang="en-US" dirty="0"/>
              <a:t>, ϕ, </a:t>
            </a:r>
            <a:r>
              <a:rPr lang="en-US" i="1" dirty="0"/>
              <a:t>r, </a:t>
            </a:r>
            <a:r>
              <a:rPr lang="en-US" i="1" dirty="0" smtClean="0"/>
              <a:t>R</a:t>
            </a:r>
            <a:r>
              <a:rPr lang="en-US" baseline="30000" dirty="0" smtClean="0"/>
              <a:t>2</a:t>
            </a:r>
          </a:p>
          <a:p>
            <a:r>
              <a:rPr lang="en-US" dirty="0" smtClean="0"/>
              <a:t>Narrative of research article provides a necessary explanation of the results.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2829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Qualitative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Focuses on narrative data (i.e</a:t>
            </a:r>
            <a:r>
              <a:rPr lang="en-US" dirty="0" smtClean="0"/>
              <a:t>., </a:t>
            </a:r>
            <a:r>
              <a:rPr lang="en-US" dirty="0" smtClean="0"/>
              <a:t>interviews, observations, document collection)</a:t>
            </a:r>
          </a:p>
          <a:p>
            <a:r>
              <a:rPr lang="en-US" dirty="0" smtClean="0"/>
              <a:t>Goal: to explain phenomena in depth that is transferable</a:t>
            </a:r>
          </a:p>
          <a:p>
            <a:r>
              <a:rPr lang="en-US" dirty="0" smtClean="0"/>
              <a:t>Is essential in developing theory</a:t>
            </a:r>
          </a:p>
          <a:p>
            <a:r>
              <a:rPr lang="en-US" dirty="0" smtClean="0"/>
              <a:t>Can lead to generalizable knowledge</a:t>
            </a:r>
          </a:p>
          <a:p>
            <a:r>
              <a:rPr lang="en-US" dirty="0" smtClean="0"/>
              <a:t>Consists of various themes and coding strategies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6278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Trustworthiness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Trustworthiness: the process of establishing the credibility of the analysis and results of narrative data (Patton, 2015)</a:t>
            </a:r>
          </a:p>
          <a:p>
            <a:r>
              <a:rPr lang="en-US" dirty="0" smtClean="0"/>
              <a:t>Six aspects of trustworthiness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Prolonged engagement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Persistent engagement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Triangulation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Peer debriefing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Member checks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Audit trail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3198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Mixed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Mixed-methods research combines approaches of quantitative and qualitative inquiry.</a:t>
            </a:r>
          </a:p>
          <a:p>
            <a:r>
              <a:rPr lang="en-US" dirty="0" smtClean="0"/>
              <a:t>Sequencing of data collection and analysis needs to be considered and will depend on the study purpose, hypothesis, and research questions.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4225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Linking Research to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process of gathering data is inherent to the research process and the practice of counseling.</a:t>
            </a:r>
          </a:p>
          <a:p>
            <a:r>
              <a:rPr lang="en-US" dirty="0" smtClean="0"/>
              <a:t>Two primary functions of assessment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Assessment relates to measurement; measurement is integral to research.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Assessment is a process, but not a final outcome, of counseling practice.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30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 smtClean="0">
                <a:effectLst/>
              </a:rPr>
              <a:t>Identify the role of research </a:t>
            </a:r>
            <a:r>
              <a:rPr lang="en-US" dirty="0" smtClean="0"/>
              <a:t>in</a:t>
            </a:r>
            <a:r>
              <a:rPr lang="en-US" dirty="0" smtClean="0">
                <a:effectLst/>
              </a:rPr>
              <a:t> counseling practice.</a:t>
            </a:r>
          </a:p>
          <a:p>
            <a:pPr lvl="0"/>
            <a:r>
              <a:rPr lang="en-US" dirty="0" smtClean="0">
                <a:effectLst/>
              </a:rPr>
              <a:t>Differentiate the purposes of quantitative and qualitative inquiry.</a:t>
            </a:r>
          </a:p>
          <a:p>
            <a:pPr lvl="0"/>
            <a:r>
              <a:rPr lang="en-US" dirty="0" smtClean="0">
                <a:effectLst/>
              </a:rPr>
              <a:t>Define the role of generalizability and design strategies in quantitative research.</a:t>
            </a:r>
          </a:p>
          <a:p>
            <a:pPr lvl="0"/>
            <a:r>
              <a:rPr lang="en-US" dirty="0" smtClean="0">
                <a:effectLst/>
              </a:rPr>
              <a:t>Define the role of transfer and trustworthiness in qualitative research.</a:t>
            </a:r>
          </a:p>
          <a:p>
            <a:pPr lvl="0"/>
            <a:r>
              <a:rPr lang="en-US" dirty="0" smtClean="0">
                <a:effectLst/>
              </a:rPr>
              <a:t>Explain the role of assessment in counseling practice.</a:t>
            </a:r>
          </a:p>
          <a:p>
            <a:pPr lvl="0"/>
            <a:r>
              <a:rPr lang="en-US" dirty="0" smtClean="0">
                <a:effectLst/>
              </a:rPr>
              <a:t>Evaluate the integration of assessment </a:t>
            </a:r>
            <a:r>
              <a:rPr lang="en-US" dirty="0" smtClean="0"/>
              <a:t>in</a:t>
            </a:r>
            <a:r>
              <a:rPr lang="en-US" dirty="0" smtClean="0">
                <a:effectLst/>
              </a:rPr>
              <a:t> research.</a:t>
            </a:r>
          </a:p>
        </p:txBody>
      </p:sp>
    </p:spTree>
    <p:extLst>
      <p:ext uri="{BB962C8B-B14F-4D97-AF65-F5344CB8AC3E}">
        <p14:creationId xmlns:p14="http://schemas.microsoft.com/office/powerpoint/2010/main" val="280076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Role of Assessment in Counseling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Used for diagnosis, accountability, counseling outcomes, interventions, and research</a:t>
            </a:r>
          </a:p>
          <a:p>
            <a:r>
              <a:rPr lang="en-US" dirty="0" smtClean="0"/>
              <a:t>Can be formal or informal</a:t>
            </a:r>
          </a:p>
          <a:p>
            <a:r>
              <a:rPr lang="en-US" dirty="0" smtClean="0"/>
              <a:t>May occur within the context of the counseling relationship</a:t>
            </a:r>
          </a:p>
          <a:p>
            <a:r>
              <a:rPr lang="en-US" dirty="0" smtClean="0"/>
              <a:t>May involve a variety of tools and strategies</a:t>
            </a:r>
          </a:p>
          <a:p>
            <a:r>
              <a:rPr lang="en-US" dirty="0" smtClean="0"/>
              <a:t>Covers the spectrum of client care</a:t>
            </a:r>
          </a:p>
          <a:p>
            <a:r>
              <a:rPr lang="en-US" dirty="0" smtClean="0"/>
              <a:t>Is both a counseling skill and a vital counseling resource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9357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How We Measure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Areas of interest in counseling research are rarely directly observable.</a:t>
            </a:r>
          </a:p>
          <a:p>
            <a:r>
              <a:rPr lang="en-US" dirty="0" smtClean="0"/>
              <a:t>Assessment focuses on measuring </a:t>
            </a:r>
            <a:r>
              <a:rPr lang="en-US" i="1" dirty="0" smtClean="0"/>
              <a:t>constructs</a:t>
            </a:r>
            <a:r>
              <a:rPr lang="en-US" dirty="0" smtClean="0"/>
              <a:t> – phenomena that cannot be directly observed.</a:t>
            </a:r>
          </a:p>
          <a:p>
            <a:r>
              <a:rPr lang="en-US" dirty="0" smtClean="0"/>
              <a:t>Measuring constructs can be complex.</a:t>
            </a:r>
          </a:p>
          <a:p>
            <a:r>
              <a:rPr lang="en-US" dirty="0" smtClean="0"/>
              <a:t>Even when items are created to measure a construct, a degree of subjectivity is present.</a:t>
            </a:r>
          </a:p>
          <a:p>
            <a:r>
              <a:rPr lang="en-US" dirty="0" smtClean="0"/>
              <a:t>Each construct is dependent on an </a:t>
            </a:r>
            <a:r>
              <a:rPr lang="en-US" i="1" dirty="0" smtClean="0"/>
              <a:t>operational definition</a:t>
            </a:r>
            <a:r>
              <a:rPr lang="en-US" dirty="0" smtClean="0"/>
              <a:t> – a guiding description of the construct (</a:t>
            </a:r>
            <a:r>
              <a:rPr lang="en-US" dirty="0" err="1" smtClean="0"/>
              <a:t>Balkin</a:t>
            </a:r>
            <a:r>
              <a:rPr lang="en-US" dirty="0" smtClean="0"/>
              <a:t> &amp; </a:t>
            </a:r>
            <a:r>
              <a:rPr lang="en-US" dirty="0" err="1" smtClean="0"/>
              <a:t>Juhnke</a:t>
            </a:r>
            <a:r>
              <a:rPr lang="en-US" dirty="0" smtClean="0"/>
              <a:t>, 2014).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5331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Types of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Two categories</a:t>
            </a:r>
          </a:p>
          <a:p>
            <a:pPr lvl="1"/>
            <a:r>
              <a:rPr lang="en-US" dirty="0" smtClean="0"/>
              <a:t>Criterion referenced</a:t>
            </a:r>
          </a:p>
          <a:p>
            <a:pPr lvl="2"/>
            <a:r>
              <a:rPr lang="en-US" dirty="0" smtClean="0"/>
              <a:t>Scores are compared to a set standard or specification (e.g., a driver’s license exam)</a:t>
            </a:r>
          </a:p>
          <a:p>
            <a:pPr lvl="2"/>
            <a:r>
              <a:rPr lang="en-US" dirty="0" smtClean="0"/>
              <a:t>Explain what someone knows or understands about a particular construct</a:t>
            </a:r>
          </a:p>
          <a:p>
            <a:pPr lvl="1"/>
            <a:r>
              <a:rPr lang="en-US" dirty="0" smtClean="0"/>
              <a:t>Norm referenced</a:t>
            </a:r>
          </a:p>
          <a:p>
            <a:pPr lvl="2"/>
            <a:r>
              <a:rPr lang="en-US" dirty="0" smtClean="0"/>
              <a:t>Scores are compared to a normative sample (e.g., adolescents, children)</a:t>
            </a:r>
          </a:p>
          <a:p>
            <a:pPr lvl="2"/>
            <a:r>
              <a:rPr lang="en-US" dirty="0" smtClean="0"/>
              <a:t>When this kind of measure is developed, data are collected based on a population of interest</a:t>
            </a:r>
          </a:p>
          <a:p>
            <a:pPr lvl="2"/>
            <a:r>
              <a:rPr lang="en-US" dirty="0" smtClean="0"/>
              <a:t>Tells us how someone performed compared to a normative group</a:t>
            </a:r>
          </a:p>
        </p:txBody>
      </p:sp>
    </p:spTree>
    <p:extLst>
      <p:ext uri="{BB962C8B-B14F-4D97-AF65-F5344CB8AC3E}">
        <p14:creationId xmlns:p14="http://schemas.microsoft.com/office/powerpoint/2010/main" val="21073539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Psychometric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dirty="0" smtClean="0"/>
              <a:t>Reliability</a:t>
            </a:r>
            <a:r>
              <a:rPr lang="en-US" dirty="0" smtClean="0"/>
              <a:t> – the accuracy and consistency of scores on a measure</a:t>
            </a:r>
          </a:p>
          <a:p>
            <a:pPr lvl="1"/>
            <a:r>
              <a:rPr lang="en-US" dirty="0" smtClean="0"/>
              <a:t>Is a function of scores, not scale</a:t>
            </a:r>
          </a:p>
          <a:p>
            <a:pPr lvl="1"/>
            <a:r>
              <a:rPr lang="en-US" dirty="0" smtClean="0"/>
              <a:t>Is evidenced by statistics and correlational procedures, which are used to demonstrate relationship between items and variables (</a:t>
            </a:r>
            <a:r>
              <a:rPr lang="en-US" dirty="0" err="1" smtClean="0"/>
              <a:t>Balkin</a:t>
            </a:r>
            <a:r>
              <a:rPr lang="en-US" dirty="0" smtClean="0"/>
              <a:t> &amp; </a:t>
            </a:r>
            <a:r>
              <a:rPr lang="en-US" dirty="0" err="1" smtClean="0"/>
              <a:t>Juhnke</a:t>
            </a:r>
            <a:r>
              <a:rPr lang="en-US" dirty="0" smtClean="0"/>
              <a:t>, 2014)</a:t>
            </a:r>
          </a:p>
          <a:p>
            <a:pPr lvl="1"/>
            <a:r>
              <a:rPr lang="en-US" dirty="0" smtClean="0"/>
              <a:t>Cronbach’s alpha (or coefficient alpha) – most common measure of reliability</a:t>
            </a:r>
          </a:p>
          <a:p>
            <a:pPr lvl="2"/>
            <a:r>
              <a:rPr lang="en-US" dirty="0" smtClean="0"/>
              <a:t>Ranges from 0 to 1, with higher scores being closer to 1</a:t>
            </a:r>
          </a:p>
          <a:p>
            <a:pPr lvl="2"/>
            <a:r>
              <a:rPr lang="en-US" dirty="0" smtClean="0"/>
              <a:t>Values around .70 or higher – indicative of </a:t>
            </a:r>
            <a:r>
              <a:rPr lang="en-US" i="1" dirty="0" smtClean="0"/>
              <a:t>internal consistency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9874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Psychometric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Validity</a:t>
            </a:r>
            <a:r>
              <a:rPr lang="en-US" dirty="0" smtClean="0"/>
              <a:t> – evidence that demonstrates the interpretation and use of scores on a measure</a:t>
            </a:r>
          </a:p>
          <a:p>
            <a:r>
              <a:rPr lang="en-US" dirty="0" smtClean="0"/>
              <a:t>Five basic types of validity evidence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Evidence based on test content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Evidence based on response processes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Evidence of internal structure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Evidence of relationship to other variables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Evidence based on consequences of testing</a:t>
            </a:r>
          </a:p>
          <a:p>
            <a:pPr marL="971550" lvl="1" indent="-514350">
              <a:buFont typeface="+mj-lt"/>
              <a:buAutoNum type="arabicPeriod"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8726127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Summary: Understanding Research and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Regardless of specialization, counselors will practice assessment and integrate research into their work.</a:t>
            </a:r>
          </a:p>
          <a:p>
            <a:r>
              <a:rPr lang="en-US" dirty="0" smtClean="0"/>
              <a:t>Informal and formal processes are essential in identifying best practices. </a:t>
            </a:r>
          </a:p>
          <a:p>
            <a:r>
              <a:rPr lang="en-US" dirty="0" smtClean="0"/>
              <a:t>Counselors have the responsibility to be knowledgeable about assessment processes and intelligent consumers of research in order to stay current and practice ethically.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8684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Understanding Research and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From the literature review, counselors can ascertain or find key information on a given topic or construct, measure, or study.</a:t>
            </a:r>
          </a:p>
          <a:p>
            <a:r>
              <a:rPr lang="en-US" dirty="0" smtClean="0"/>
              <a:t>Looking for key terms and reviewing the research </a:t>
            </a:r>
            <a:r>
              <a:rPr lang="en-US" smtClean="0"/>
              <a:t>study </a:t>
            </a:r>
            <a:r>
              <a:rPr lang="en-US" smtClean="0"/>
              <a:t>Discussion </a:t>
            </a:r>
            <a:r>
              <a:rPr lang="en-US" dirty="0" smtClean="0"/>
              <a:t>section can help with interpretation of the findings.</a:t>
            </a:r>
          </a:p>
          <a:p>
            <a:r>
              <a:rPr lang="en-US" dirty="0" smtClean="0"/>
              <a:t>Research and assessment provide the basis of the counseling profession.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54110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Definition of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</a:t>
            </a:r>
            <a:r>
              <a:rPr lang="en-US" i="1" dirty="0"/>
              <a:t>Research </a:t>
            </a:r>
            <a:r>
              <a:rPr lang="en-US" dirty="0"/>
              <a:t>means a systematic investigation, including research development, testing and evaluation, designed to develop or contribute to generalizable knowledge” </a:t>
            </a:r>
            <a:r>
              <a:rPr lang="en-US" dirty="0" smtClean="0"/>
              <a:t>(Office for Human Research Protections, 2009, p</a:t>
            </a:r>
            <a:r>
              <a:rPr lang="en-US" dirty="0"/>
              <a:t>. </a:t>
            </a:r>
            <a:r>
              <a:rPr lang="en-US" dirty="0" smtClean="0"/>
              <a:t>4, italics in the original).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043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Research Generalizability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Generalizability is the extent to which findings can be applied across populations (</a:t>
            </a:r>
            <a:r>
              <a:rPr lang="en-US" dirty="0" err="1" smtClean="0"/>
              <a:t>Dimitrov</a:t>
            </a:r>
            <a:r>
              <a:rPr lang="en-US" dirty="0" smtClean="0"/>
              <a:t>, 2013).</a:t>
            </a:r>
          </a:p>
          <a:p>
            <a:r>
              <a:rPr lang="en-US" dirty="0" smtClean="0"/>
              <a:t>Not all counseling research is generalizable, and not all is focused on generalizability (e.g., a targeted program evaluation at a mental health center).</a:t>
            </a:r>
          </a:p>
          <a:p>
            <a:r>
              <a:rPr lang="en-US" dirty="0" smtClean="0"/>
              <a:t>Research need only contribute to generalizable knowledge.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472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What Type of Research Do Counselors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type of research conducted is guided by the selection of a design that best answers the research question or addresses the research hypotheses posed by the researcher.</a:t>
            </a:r>
          </a:p>
          <a:p>
            <a:r>
              <a:rPr lang="en-US" dirty="0" smtClean="0"/>
              <a:t>Researchers use research questions, hypotheses, or purpose statements to inform the reader about the goals of a study.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422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Research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Gibson, </a:t>
            </a:r>
            <a:r>
              <a:rPr lang="en-US" dirty="0" err="1" smtClean="0"/>
              <a:t>Dollarhide</a:t>
            </a:r>
            <a:r>
              <a:rPr lang="en-US" dirty="0" smtClean="0"/>
              <a:t>, </a:t>
            </a:r>
            <a:r>
              <a:rPr lang="en-US" dirty="0"/>
              <a:t>and Moss (2010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 smtClean="0"/>
              <a:t>“This </a:t>
            </a:r>
            <a:r>
              <a:rPr lang="en-US" dirty="0"/>
              <a:t>study was designed to provide a theory of professional identity development from entry into the program through the completion of internship, as described by the trainees</a:t>
            </a:r>
            <a:r>
              <a:rPr lang="en-US" dirty="0" smtClean="0"/>
              <a:t>.” </a:t>
            </a:r>
            <a:r>
              <a:rPr lang="en-US" dirty="0"/>
              <a:t>(p. 23)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853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Three General </a:t>
            </a:r>
            <a:r>
              <a:rPr lang="en-US" dirty="0"/>
              <a:t>C</a:t>
            </a:r>
            <a:r>
              <a:rPr lang="en-US" dirty="0" smtClean="0"/>
              <a:t>ategories of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Quantitative</a:t>
            </a:r>
          </a:p>
          <a:p>
            <a:pPr lvl="1"/>
            <a:r>
              <a:rPr lang="en-US" dirty="0" smtClean="0"/>
              <a:t>Experimental, correlational, and meta-analyses</a:t>
            </a:r>
          </a:p>
          <a:p>
            <a:r>
              <a:rPr lang="en-US" dirty="0" smtClean="0"/>
              <a:t>Qualitative </a:t>
            </a:r>
          </a:p>
          <a:p>
            <a:r>
              <a:rPr lang="en-US" dirty="0" smtClean="0"/>
              <a:t>Mixed methods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994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Quantitative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Quantitative methods are centered on the numerical measurement of variables relevant to the counseling profession. </a:t>
            </a:r>
          </a:p>
          <a:p>
            <a:r>
              <a:rPr lang="en-US" dirty="0" smtClean="0"/>
              <a:t>Many variables of interest in counseling are constructs.</a:t>
            </a:r>
          </a:p>
          <a:p>
            <a:r>
              <a:rPr lang="en-US" dirty="0" smtClean="0"/>
              <a:t>Constructs </a:t>
            </a:r>
            <a:r>
              <a:rPr lang="en-US" dirty="0"/>
              <a:t>are phenomena that cannot be directly observed</a:t>
            </a:r>
          </a:p>
          <a:p>
            <a:pPr lvl="1"/>
            <a:r>
              <a:rPr lang="en-US" dirty="0"/>
              <a:t>For example, self-esteem, wellness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859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Experimental Research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Demonstrates the effectiveness of an approach or intervention or identifies differences between groups or among groups</a:t>
            </a:r>
          </a:p>
          <a:p>
            <a:r>
              <a:rPr lang="en-US" dirty="0" smtClean="0"/>
              <a:t>Random assignment is utilized to determine whether differences occur due to chance or due to a meaningful effect</a:t>
            </a:r>
          </a:p>
          <a:p>
            <a:pPr lvl="2"/>
            <a:r>
              <a:rPr lang="en-US" dirty="0" smtClean="0"/>
              <a:t>Treatment group – group that receives an intervention</a:t>
            </a:r>
          </a:p>
          <a:p>
            <a:pPr lvl="2"/>
            <a:r>
              <a:rPr lang="en-US" dirty="0" smtClean="0"/>
              <a:t>Control group – group that does not receive an intervention</a:t>
            </a:r>
          </a:p>
        </p:txBody>
      </p:sp>
    </p:spTree>
    <p:extLst>
      <p:ext uri="{BB962C8B-B14F-4D97-AF65-F5344CB8AC3E}">
        <p14:creationId xmlns:p14="http://schemas.microsoft.com/office/powerpoint/2010/main" val="3588743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FB4194095D094182A9D45C8F6FD335" ma:contentTypeVersion="13" ma:contentTypeDescription="Create a new document." ma:contentTypeScope="" ma:versionID="55dd7c33a9dfea6d3c6f5e9966e843a1">
  <xsd:schema xmlns:xsd="http://www.w3.org/2001/XMLSchema" xmlns:xs="http://www.w3.org/2001/XMLSchema" xmlns:p="http://schemas.microsoft.com/office/2006/metadata/properties" xmlns:ns2="7e8250a3-01b4-4312-bac4-8787c1c5721d" xmlns:ns3="3a003366-41c5-432c-a99d-441708970bc7" targetNamespace="http://schemas.microsoft.com/office/2006/metadata/properties" ma:root="true" ma:fieldsID="37ee11d0c16b5e0396ccbefb02308385" ns2:_="" ns3:_="">
    <xsd:import namespace="7e8250a3-01b4-4312-bac4-8787c1c5721d"/>
    <xsd:import namespace="3a003366-41c5-432c-a99d-441708970b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8250a3-01b4-4312-bac4-8787c1c572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03366-41c5-432c-a99d-441708970bc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e8250a3-01b4-4312-bac4-8787c1c5721d" xsi:nil="true"/>
  </documentManagement>
</p:properties>
</file>

<file path=customXml/itemProps1.xml><?xml version="1.0" encoding="utf-8"?>
<ds:datastoreItem xmlns:ds="http://schemas.openxmlformats.org/officeDocument/2006/customXml" ds:itemID="{C36908FB-9F2C-45F3-BDDF-E03B75E9BF82}"/>
</file>

<file path=customXml/itemProps2.xml><?xml version="1.0" encoding="utf-8"?>
<ds:datastoreItem xmlns:ds="http://schemas.openxmlformats.org/officeDocument/2006/customXml" ds:itemID="{7EC4F417-AC88-4440-A4E1-B25CD6DAD4C3}"/>
</file>

<file path=customXml/itemProps3.xml><?xml version="1.0" encoding="utf-8"?>
<ds:datastoreItem xmlns:ds="http://schemas.openxmlformats.org/officeDocument/2006/customXml" ds:itemID="{9EC477C7-3CBF-464F-8572-BCA4CA01D3FF}"/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1259</Words>
  <Application>Microsoft Office PowerPoint</Application>
  <PresentationFormat>On-screen Show (4:3)</PresentationFormat>
  <Paragraphs>134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 Theme</vt:lpstr>
      <vt:lpstr> Research and Assessment in Counseling</vt:lpstr>
      <vt:lpstr>Learning Objectives</vt:lpstr>
      <vt:lpstr>Definition of Research</vt:lpstr>
      <vt:lpstr>Research Generalizability</vt:lpstr>
      <vt:lpstr>What Type of Research Do Counselors Do?</vt:lpstr>
      <vt:lpstr>Research Example</vt:lpstr>
      <vt:lpstr>Three General Categories of Research</vt:lpstr>
      <vt:lpstr>Quantitative Research</vt:lpstr>
      <vt:lpstr>Experimental Research</vt:lpstr>
      <vt:lpstr>Experimental Study</vt:lpstr>
      <vt:lpstr>Experimental Research</vt:lpstr>
      <vt:lpstr>Correlational Research</vt:lpstr>
      <vt:lpstr>Meta-Analyses</vt:lpstr>
      <vt:lpstr>Statistical Significance</vt:lpstr>
      <vt:lpstr>Effect Size</vt:lpstr>
      <vt:lpstr>Qualitative Research</vt:lpstr>
      <vt:lpstr>Trustworthiness</vt:lpstr>
      <vt:lpstr>Mixed Methods</vt:lpstr>
      <vt:lpstr>Linking Research to Assessment</vt:lpstr>
      <vt:lpstr>Role of Assessment in Counseling</vt:lpstr>
      <vt:lpstr>How We Measure</vt:lpstr>
      <vt:lpstr>Types of Measures</vt:lpstr>
      <vt:lpstr>Psychometric Properties</vt:lpstr>
      <vt:lpstr>Psychometric Properties</vt:lpstr>
      <vt:lpstr>Summary: Understanding Research and Assessment</vt:lpstr>
      <vt:lpstr>Understanding Research and Assessment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Research and Assessment in Counseling</dc:title>
  <dc:creator>Lynn</dc:creator>
  <cp:lastModifiedBy>Gene Bailey</cp:lastModifiedBy>
  <cp:revision>24</cp:revision>
  <dcterms:created xsi:type="dcterms:W3CDTF">2017-08-25T18:42:08Z</dcterms:created>
  <dcterms:modified xsi:type="dcterms:W3CDTF">2017-12-20T15:41:00Z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0x010100CFFB4194095D094182A9D45C8F6FD335</vt:lpwstr>
  </property>
  <property fmtid="{D5CDD505-2E9C-101B-9397-08002B2CF9AE}" pid="3" name="Order">
    <vt:r8>52954700</vt:r8>
  </property>
</Properties>
</file>