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4" r:id="rId2"/>
    <p:sldId id="269" r:id="rId3"/>
    <p:sldId id="270" r:id="rId4"/>
    <p:sldId id="271" r:id="rId5"/>
    <p:sldId id="280" r:id="rId6"/>
    <p:sldId id="272" r:id="rId7"/>
    <p:sldId id="281" r:id="rId8"/>
    <p:sldId id="284" r:id="rId9"/>
    <p:sldId id="282" r:id="rId10"/>
    <p:sldId id="283" r:id="rId11"/>
    <p:sldId id="285" r:id="rId12"/>
    <p:sldId id="286" r:id="rId13"/>
    <p:sldId id="287" r:id="rId14"/>
    <p:sldId id="273" r:id="rId15"/>
    <p:sldId id="288" r:id="rId16"/>
    <p:sldId id="274" r:id="rId17"/>
    <p:sldId id="290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Ciha" initials="BC" lastIdx="1" clrIdx="0">
    <p:extLst>
      <p:ext uri="{19B8F6BF-5375-455C-9EA6-DF929625EA0E}">
        <p15:presenceInfo xmlns:p15="http://schemas.microsoft.com/office/powerpoint/2012/main" userId="Beth C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C096-D7FB-483C-A9FC-1AEEB1E22532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B0A9-0096-41BE-8E0D-7EC02E13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37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1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82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8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90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59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5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00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24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4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0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9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8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6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7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6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9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457200"/>
            <a:ext cx="5181600" cy="2971800"/>
          </a:xfrm>
        </p:spPr>
        <p:txBody>
          <a:bodyPr>
            <a:noAutofit/>
          </a:bodyPr>
          <a:lstStyle/>
          <a:p>
            <a:r>
              <a:rPr lang="en-US" sz="3600" b="1" dirty="0"/>
              <a:t>Chapter </a:t>
            </a:r>
            <a:r>
              <a:rPr lang="en-US" sz="3600" b="1" dirty="0" smtClean="0"/>
              <a:t>14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Death in the </a:t>
            </a:r>
            <a:r>
              <a:rPr lang="en-US" sz="3600" b="1" dirty="0" smtClean="0"/>
              <a:t>Classroom: Violence </a:t>
            </a:r>
            <a:r>
              <a:rPr lang="en-US" sz="3600" b="1" dirty="0"/>
              <a:t>in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79274"/>
            <a:ext cx="5519358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Heather N. Paessler-Chesterton</a:t>
            </a:r>
          </a:p>
          <a:p>
            <a:r>
              <a:rPr lang="en-US" dirty="0">
                <a:solidFill>
                  <a:schemeClr val="tx1"/>
                </a:solidFill>
              </a:rPr>
              <a:t>Judy Green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C:\Users\mhaley\AppData\Local\Microsoft\Windows\Temporary Internet Files\Content.Outlook\ZOU6SXFO\CapuzziYouthatRisk7ePowerpoint Crop 2 with type.jpg">
            <a:extLst>
              <a:ext uri="{FF2B5EF4-FFF2-40B4-BE49-F238E27FC236}">
                <a16:creationId xmlns:a16="http://schemas.microsoft.com/office/drawing/2014/main" xmlns="" id="{AA12818E-EB96-466A-9D64-7697F90096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7645"/>
            <a:ext cx="318135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Psychotic rampage shooters </a:t>
            </a:r>
            <a:r>
              <a:rPr lang="en-US" sz="2400" dirty="0" smtClean="0">
                <a:solidFill>
                  <a:schemeClr val="tx1"/>
                </a:solidFill>
              </a:rPr>
              <a:t>likely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Have symptoms of auditory and visual hallucinations, delusions, and </a:t>
            </a:r>
            <a:r>
              <a:rPr lang="en-US" sz="2400" dirty="0" smtClean="0">
                <a:solidFill>
                  <a:schemeClr val="tx1"/>
                </a:solidFill>
              </a:rPr>
              <a:t>paranoia</a:t>
            </a:r>
            <a:endParaRPr lang="en-US" sz="2400" dirty="0">
              <a:solidFill>
                <a:schemeClr val="tx1"/>
              </a:solidFill>
            </a:endParaRPr>
          </a:p>
          <a:p>
            <a:pPr lvl="1"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Show symptoms of early-onset schizophrenia, with anxiety and exaggerated unreasonable </a:t>
            </a:r>
            <a:r>
              <a:rPr lang="en-US" sz="2400" dirty="0" smtClean="0">
                <a:solidFill>
                  <a:schemeClr val="tx1"/>
                </a:solidFill>
              </a:rPr>
              <a:t>fears</a:t>
            </a:r>
            <a:endParaRPr lang="en-US" sz="2400" dirty="0">
              <a:solidFill>
                <a:schemeClr val="tx1"/>
              </a:solidFill>
            </a:endParaRPr>
          </a:p>
          <a:p>
            <a:pPr lvl="1"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Are described by teachers and classmates as socially </a:t>
            </a:r>
            <a:r>
              <a:rPr lang="en-US" sz="2400" dirty="0" smtClean="0">
                <a:solidFill>
                  <a:schemeClr val="tx1"/>
                </a:solidFill>
              </a:rPr>
              <a:t>awkward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F0F25422-8824-464E-9A8B-2EF55C1A9C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27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Psychotic rampage shooters </a:t>
            </a:r>
            <a:r>
              <a:rPr lang="en-US" sz="2400" dirty="0" smtClean="0">
                <a:solidFill>
                  <a:schemeClr val="tx1"/>
                </a:solidFill>
              </a:rPr>
              <a:t>likely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Have a family history of mental illness among extended family </a:t>
            </a:r>
            <a:r>
              <a:rPr lang="en-US" sz="2400" dirty="0" smtClean="0">
                <a:solidFill>
                  <a:schemeClr val="tx1"/>
                </a:solidFill>
              </a:rPr>
              <a:t>members</a:t>
            </a:r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Have not received </a:t>
            </a:r>
            <a:r>
              <a:rPr lang="en-US" sz="2400" dirty="0">
                <a:solidFill>
                  <a:schemeClr val="tx1"/>
                </a:solidFill>
              </a:rPr>
              <a:t>the appropriate level of care to treat the severity of their </a:t>
            </a:r>
            <a:r>
              <a:rPr lang="en-US" sz="2400" dirty="0" smtClean="0">
                <a:solidFill>
                  <a:schemeClr val="tx1"/>
                </a:solidFill>
              </a:rPr>
              <a:t>pathology</a:t>
            </a:r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Come from </a:t>
            </a:r>
            <a:r>
              <a:rPr lang="en-US" sz="2400" dirty="0">
                <a:solidFill>
                  <a:schemeClr val="tx1"/>
                </a:solidFill>
              </a:rPr>
              <a:t>intact families with well-adjusted </a:t>
            </a:r>
            <a:r>
              <a:rPr lang="en-US" sz="2400" dirty="0" smtClean="0">
                <a:solidFill>
                  <a:schemeClr val="tx1"/>
                </a:solidFill>
              </a:rPr>
              <a:t>siblings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Are younger </a:t>
            </a:r>
            <a:r>
              <a:rPr lang="en-US" sz="2400" dirty="0">
                <a:solidFill>
                  <a:schemeClr val="tx1"/>
                </a:solidFill>
              </a:rPr>
              <a:t>siblings who felt inferior </a:t>
            </a:r>
            <a:r>
              <a:rPr lang="en-US" sz="2400" dirty="0" smtClean="0">
                <a:solidFill>
                  <a:schemeClr val="tx1"/>
                </a:solidFill>
              </a:rPr>
              <a:t>when compared </a:t>
            </a:r>
            <a:r>
              <a:rPr lang="en-US" sz="2400" dirty="0">
                <a:solidFill>
                  <a:schemeClr val="tx1"/>
                </a:solidFill>
              </a:rPr>
              <a:t>with their successful older </a:t>
            </a:r>
            <a:r>
              <a:rPr lang="en-US" sz="2400" dirty="0" smtClean="0">
                <a:solidFill>
                  <a:schemeClr val="tx1"/>
                </a:solidFill>
              </a:rPr>
              <a:t>siblings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A240837E-52C9-4F61-B44D-44B33A7B2A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72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Psychopathic rampage shooters </a:t>
            </a:r>
            <a:r>
              <a:rPr lang="en-US" sz="2400" dirty="0" smtClean="0">
                <a:solidFill>
                  <a:schemeClr val="tx1"/>
                </a:solidFill>
              </a:rPr>
              <a:t>likely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Have </a:t>
            </a:r>
            <a:r>
              <a:rPr lang="en-US" sz="2400" dirty="0" smtClean="0">
                <a:solidFill>
                  <a:schemeClr val="tx1"/>
                </a:solidFill>
              </a:rPr>
              <a:t>a history </a:t>
            </a:r>
            <a:r>
              <a:rPr lang="en-US" sz="2400" dirty="0">
                <a:solidFill>
                  <a:schemeClr val="tx1"/>
                </a:solidFill>
              </a:rPr>
              <a:t>of cruelty to small animals and vulnerable </a:t>
            </a:r>
            <a:r>
              <a:rPr lang="en-US" sz="2400" dirty="0" smtClean="0">
                <a:solidFill>
                  <a:schemeClr val="tx1"/>
                </a:solidFill>
              </a:rPr>
              <a:t>people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Lack empathy and believe that they are entitled to </a:t>
            </a:r>
            <a:r>
              <a:rPr lang="en-US" sz="2400" dirty="0" smtClean="0">
                <a:solidFill>
                  <a:schemeClr val="tx1"/>
                </a:solidFill>
              </a:rPr>
              <a:t>respect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Are skillful at managing their behavior in front of people they want to </a:t>
            </a:r>
            <a:r>
              <a:rPr lang="en-US" sz="2400" dirty="0" smtClean="0">
                <a:solidFill>
                  <a:schemeClr val="tx1"/>
                </a:solidFill>
              </a:rPr>
              <a:t>impress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D833C8C-B8F2-43D4-A0AD-6464910527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07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Psychopathic rampage shooters </a:t>
            </a:r>
            <a:r>
              <a:rPr lang="en-US" sz="2400" dirty="0" smtClean="0">
                <a:solidFill>
                  <a:schemeClr val="tx1"/>
                </a:solidFill>
              </a:rPr>
              <a:t>likely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Are cruel and </a:t>
            </a:r>
            <a:r>
              <a:rPr lang="en-US" sz="2400" dirty="0" smtClean="0">
                <a:solidFill>
                  <a:schemeClr val="tx1"/>
                </a:solidFill>
              </a:rPr>
              <a:t>sadistic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Are </a:t>
            </a:r>
            <a:r>
              <a:rPr lang="en-US" sz="2400" dirty="0">
                <a:solidFill>
                  <a:schemeClr val="tx1"/>
                </a:solidFill>
              </a:rPr>
              <a:t>scam artists who are disruptive and prone to criminal </a:t>
            </a:r>
            <a:r>
              <a:rPr lang="en-US" sz="2400" dirty="0" smtClean="0">
                <a:solidFill>
                  <a:schemeClr val="tx1"/>
                </a:solidFill>
              </a:rPr>
              <a:t>behavior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FDEC627B-8836-42E0-8F1D-FFA988E94E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5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Help parents develop nurturing and supportive family environments </a:t>
            </a:r>
            <a:r>
              <a:rPr lang="en-US" sz="2400" dirty="0" smtClean="0">
                <a:solidFill>
                  <a:schemeClr val="tx1"/>
                </a:solidFill>
              </a:rPr>
              <a:t>in which caregivers </a:t>
            </a:r>
            <a:r>
              <a:rPr lang="en-US" sz="2400" dirty="0">
                <a:solidFill>
                  <a:schemeClr val="tx1"/>
                </a:solidFill>
              </a:rPr>
              <a:t>build warm and caring relationships with children.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Monitor children’s activities and friendships.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Set age-appropriate expectations and rules.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consistent and nonviolent discipline.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B27633B-FFCF-4802-8A6E-D3A56BFD4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0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Maternal, Infant, and Early Childhood Home Visiting </a:t>
            </a:r>
            <a:r>
              <a:rPr lang="en-US" sz="2400" dirty="0" smtClean="0">
                <a:solidFill>
                  <a:schemeClr val="tx1"/>
                </a:solidFill>
              </a:rPr>
              <a:t>Program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Assessment of family needs</a:t>
            </a:r>
          </a:p>
          <a:p>
            <a:pPr lvl="1"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Parent education and support</a:t>
            </a:r>
          </a:p>
          <a:p>
            <a:pPr lvl="1"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Referral </a:t>
            </a:r>
            <a:r>
              <a:rPr lang="en-US" sz="2400" dirty="0">
                <a:solidFill>
                  <a:schemeClr val="tx1"/>
                </a:solidFill>
              </a:rPr>
              <a:t>to, and coordination with, needed services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C5700234-C733-47B7-A9F1-DA330C464C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63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7538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School-based violence prevention </a:t>
            </a:r>
            <a:r>
              <a:rPr lang="en-US" sz="2400" dirty="0" smtClean="0">
                <a:solidFill>
                  <a:schemeClr val="tx1"/>
                </a:solidFill>
              </a:rPr>
              <a:t>programs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Creating safe, orderly, and welcoming learning </a:t>
            </a:r>
            <a:r>
              <a:rPr lang="en-US" sz="2400" dirty="0" smtClean="0">
                <a:solidFill>
                  <a:schemeClr val="tx1"/>
                </a:solidFill>
              </a:rPr>
              <a:t>environments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Integrating services (academic, behavioral, social, emotional, and mental health) through collaboration </a:t>
            </a:r>
            <a:r>
              <a:rPr lang="en-US" sz="2400" dirty="0" smtClean="0">
                <a:solidFill>
                  <a:schemeClr val="tx1"/>
                </a:solidFill>
              </a:rPr>
              <a:t>with both schools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surrounding </a:t>
            </a:r>
            <a:r>
              <a:rPr lang="en-US" sz="2400" dirty="0" smtClean="0">
                <a:solidFill>
                  <a:schemeClr val="tx1"/>
                </a:solidFill>
              </a:rPr>
              <a:t>community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E03D2995-91D2-4C28-A8E2-7AC17664F8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08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7538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Increase the number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school-employed </a:t>
            </a:r>
            <a:r>
              <a:rPr lang="en-US" sz="2400" dirty="0">
                <a:solidFill>
                  <a:schemeClr val="tx1"/>
                </a:solidFill>
              </a:rPr>
              <a:t>mental health </a:t>
            </a:r>
            <a:r>
              <a:rPr lang="en-US" sz="2400" dirty="0" smtClean="0">
                <a:solidFill>
                  <a:schemeClr val="tx1"/>
                </a:solidFill>
              </a:rPr>
              <a:t>staff.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Early school violence prevention strategies focused on </a:t>
            </a:r>
            <a:r>
              <a:rPr lang="en-US" sz="2400" dirty="0" smtClean="0">
                <a:solidFill>
                  <a:schemeClr val="tx1"/>
                </a:solidFill>
              </a:rPr>
              <a:t>security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Uniformed school resource </a:t>
            </a:r>
            <a:r>
              <a:rPr lang="en-US" sz="2400" dirty="0" smtClean="0">
                <a:solidFill>
                  <a:schemeClr val="tx1"/>
                </a:solidFill>
              </a:rPr>
              <a:t>officers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Formal </a:t>
            </a:r>
            <a:r>
              <a:rPr lang="en-US" sz="2400" dirty="0" smtClean="0">
                <a:solidFill>
                  <a:schemeClr val="tx1"/>
                </a:solidFill>
              </a:rPr>
              <a:t>antibullying programs </a:t>
            </a:r>
            <a:r>
              <a:rPr lang="en-US" sz="2400" dirty="0">
                <a:solidFill>
                  <a:schemeClr val="tx1"/>
                </a:solidFill>
              </a:rPr>
              <a:t>including </a:t>
            </a:r>
            <a:r>
              <a:rPr lang="en-US" sz="2400" dirty="0" smtClean="0">
                <a:solidFill>
                  <a:schemeClr val="tx1"/>
                </a:solidFill>
              </a:rPr>
              <a:t>cyberbullying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04979B0-9DD8-4D73-9DCA-A7C1B0504B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27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STRYVE Strategies Selector Tool </a:t>
            </a: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Blueprints for Healthy Youth Development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Big</a:t>
            </a:r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</a:rPr>
              <a:t>Brothers Big Sisters of America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Communities That </a:t>
            </a:r>
            <a:r>
              <a:rPr lang="en-US" sz="2400" dirty="0">
                <a:solidFill>
                  <a:schemeClr val="tx1"/>
                </a:solidFill>
              </a:rPr>
              <a:t>Care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Familias Unidas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0D9D4C2F-7358-4E72-8315-CB3D571CE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54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Promoting Alternative THinking </a:t>
            </a:r>
            <a:r>
              <a:rPr lang="en-US" sz="2400" dirty="0" smtClean="0">
                <a:solidFill>
                  <a:schemeClr val="tx1"/>
                </a:solidFill>
              </a:rPr>
              <a:t>Strategies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157F1F39-3DB3-4A16-B512-C4FEEC1A78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99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Instances of violence in our schools have understandably provoked concern and fear among parents, children, school </a:t>
            </a:r>
            <a:r>
              <a:rPr lang="en-US" sz="2400" dirty="0" smtClean="0">
                <a:solidFill>
                  <a:schemeClr val="tx1"/>
                </a:solidFill>
              </a:rPr>
              <a:t>personnel,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others.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After such tragedy, people must reconcile how such a violent event could occur in a place they had previously considered safe and secure.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39B8608-6AF3-4E73-A670-2728468C55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65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Functional Family </a:t>
            </a:r>
            <a:r>
              <a:rPr lang="en-US" sz="2400" dirty="0" smtClean="0">
                <a:solidFill>
                  <a:schemeClr val="tx1"/>
                </a:solidFill>
              </a:rPr>
              <a:t>Therapy </a:t>
            </a:r>
            <a:r>
              <a:rPr lang="en-US" sz="2400" dirty="0">
                <a:solidFill>
                  <a:schemeClr val="tx1"/>
                </a:solidFill>
              </a:rPr>
              <a:t>program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6A0623CF-AB4F-4C3B-9223-1A8B66CE36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801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Zero tolerance policies for violence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Quantum Opportunities </a:t>
            </a:r>
            <a:r>
              <a:rPr lang="en-US" sz="2400" dirty="0" smtClean="0">
                <a:solidFill>
                  <a:schemeClr val="tx1"/>
                </a:solidFill>
              </a:rPr>
              <a:t>Program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Threat assessment teams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0D46BA73-AE1D-4F8D-86F5-50A5ACE839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71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Multisystemic </a:t>
            </a:r>
            <a:r>
              <a:rPr lang="en-US" sz="2400" dirty="0" smtClean="0">
                <a:solidFill>
                  <a:schemeClr val="tx1"/>
                </a:solidFill>
              </a:rPr>
              <a:t>Therapy </a:t>
            </a:r>
            <a:r>
              <a:rPr lang="en-US" sz="2400" dirty="0">
                <a:solidFill>
                  <a:schemeClr val="tx1"/>
                </a:solidFill>
              </a:rPr>
              <a:t>program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9669C3A-6646-4579-B6F5-57F03B6564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81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Although school </a:t>
            </a:r>
            <a:r>
              <a:rPr lang="en-US" sz="2400" i="1" dirty="0">
                <a:solidFill>
                  <a:schemeClr val="tx1"/>
                </a:solidFill>
              </a:rPr>
              <a:t>homicide</a:t>
            </a:r>
            <a:r>
              <a:rPr lang="en-US" sz="2400" dirty="0">
                <a:solidFill>
                  <a:schemeClr val="tx1"/>
                </a:solidFill>
              </a:rPr>
              <a:t> is less prevalent than school </a:t>
            </a:r>
            <a:r>
              <a:rPr lang="en-US" sz="2400" i="1" dirty="0">
                <a:solidFill>
                  <a:schemeClr val="tx1"/>
                </a:solidFill>
              </a:rPr>
              <a:t>violence,</a:t>
            </a:r>
            <a:r>
              <a:rPr lang="en-US" sz="2400" dirty="0">
                <a:solidFill>
                  <a:schemeClr val="tx1"/>
                </a:solidFill>
              </a:rPr>
              <a:t> school prevention policies have been developed in response to school homicide.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Guidance on how to develop a comprehensive approach to school safety that is realistic and considers the unique needs of students and families from diverse backgrounds is essential.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1CF09A2C-339C-4A56-BEB3-397D0748DD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55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School violence is violence that occurs on school property, on the way to or from school or school-sponsored events, or during </a:t>
            </a:r>
            <a:r>
              <a:rPr lang="en-US" sz="2400" dirty="0" smtClean="0">
                <a:solidFill>
                  <a:schemeClr val="tx1"/>
                </a:solidFill>
              </a:rPr>
              <a:t>school-sponsored </a:t>
            </a:r>
            <a:r>
              <a:rPr lang="en-US" sz="2400" dirty="0">
                <a:solidFill>
                  <a:schemeClr val="tx1"/>
                </a:solidFill>
              </a:rPr>
              <a:t>events.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School-age </a:t>
            </a:r>
            <a:r>
              <a:rPr lang="en-US" sz="2400" dirty="0">
                <a:solidFill>
                  <a:schemeClr val="tx1"/>
                </a:solidFill>
              </a:rPr>
              <a:t>children and adolescents can be victims, perpetrators, or witnesses of school violence.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E1C2721A-6327-4248-B79F-504A1F0B1B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65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School violence encompasses several </a:t>
            </a:r>
            <a:r>
              <a:rPr lang="en-US" sz="2400" dirty="0" smtClean="0">
                <a:solidFill>
                  <a:schemeClr val="tx1"/>
                </a:solidFill>
              </a:rPr>
              <a:t>behaviors, </a:t>
            </a:r>
            <a:r>
              <a:rPr lang="en-US" sz="2400" dirty="0">
                <a:solidFill>
                  <a:schemeClr val="tx1"/>
                </a:solidFill>
              </a:rPr>
              <a:t>including bullying, </a:t>
            </a:r>
            <a:r>
              <a:rPr lang="en-US" sz="2400" dirty="0" smtClean="0">
                <a:solidFill>
                  <a:schemeClr val="tx1"/>
                </a:solidFill>
              </a:rPr>
              <a:t>cyberbullying</a:t>
            </a:r>
            <a:r>
              <a:rPr lang="en-US" sz="2400" dirty="0">
                <a:solidFill>
                  <a:schemeClr val="tx1"/>
                </a:solidFill>
              </a:rPr>
              <a:t>, verbal and physical altercations, sexual assault, suicide, and gang activity.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Such violence results in lasting physical, emotional, and psychological scars on individuals, families, schools, and communities.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90BC81B7-1461-4B87-B25E-C20DED089A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13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Psychosocial profiling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Threat assessment teams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School rampage shooter typology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FFD163E9-8627-4EA9-80AE-F425ABF7F6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49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school </a:t>
            </a:r>
            <a:r>
              <a:rPr lang="en-US" sz="2400" dirty="0">
                <a:solidFill>
                  <a:schemeClr val="tx1"/>
                </a:solidFill>
              </a:rPr>
              <a:t>rampage shooter typology </a:t>
            </a:r>
            <a:r>
              <a:rPr lang="en-US" sz="2400" dirty="0" smtClean="0">
                <a:solidFill>
                  <a:schemeClr val="tx1"/>
                </a:solidFill>
              </a:rPr>
              <a:t>includes </a:t>
            </a:r>
            <a:r>
              <a:rPr lang="en-US" sz="2400" dirty="0">
                <a:solidFill>
                  <a:schemeClr val="tx1"/>
                </a:solidFill>
              </a:rPr>
              <a:t>three categories: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Traumatized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Psychotic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Psychopathic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2575BD1F-D5B4-4558-A94E-3CDADD892C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74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Traumatized rampage killers </a:t>
            </a:r>
            <a:r>
              <a:rPr lang="en-US" sz="2400" dirty="0" smtClean="0">
                <a:solidFill>
                  <a:schemeClr val="tx1"/>
                </a:solidFill>
              </a:rPr>
              <a:t>likely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Have </a:t>
            </a:r>
            <a:r>
              <a:rPr lang="en-US" sz="2400" dirty="0">
                <a:solidFill>
                  <a:schemeClr val="tx1"/>
                </a:solidFill>
              </a:rPr>
              <a:t>a parent who </a:t>
            </a:r>
            <a:r>
              <a:rPr lang="en-US" sz="2400" dirty="0" smtClean="0">
                <a:solidFill>
                  <a:schemeClr val="tx1"/>
                </a:solidFill>
              </a:rPr>
              <a:t>was incarcerated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Have demonstrated </a:t>
            </a:r>
            <a:r>
              <a:rPr lang="en-US" sz="2400" dirty="0">
                <a:solidFill>
                  <a:schemeClr val="tx1"/>
                </a:solidFill>
              </a:rPr>
              <a:t>violent domestic behavior using a gun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Have had </a:t>
            </a:r>
            <a:r>
              <a:rPr lang="en-US" sz="2400" dirty="0">
                <a:solidFill>
                  <a:schemeClr val="tx1"/>
                </a:solidFill>
              </a:rPr>
              <a:t>discontinuous parenting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Have </a:t>
            </a:r>
            <a:r>
              <a:rPr lang="en-US" sz="2400" dirty="0">
                <a:solidFill>
                  <a:schemeClr val="tx1"/>
                </a:solidFill>
              </a:rPr>
              <a:t>a history of childhood abuse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Have </a:t>
            </a:r>
            <a:r>
              <a:rPr lang="en-US" sz="2400" dirty="0">
                <a:solidFill>
                  <a:schemeClr val="tx1"/>
                </a:solidFill>
              </a:rPr>
              <a:t>at least one parent who </a:t>
            </a:r>
            <a:r>
              <a:rPr lang="en-US" sz="2400" dirty="0" smtClean="0">
                <a:solidFill>
                  <a:schemeClr val="tx1"/>
                </a:solidFill>
              </a:rPr>
              <a:t>abused </a:t>
            </a:r>
            <a:r>
              <a:rPr lang="en-US" sz="2400" dirty="0">
                <a:solidFill>
                  <a:schemeClr val="tx1"/>
                </a:solidFill>
              </a:rPr>
              <a:t>substances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9DEDEB81-2F80-4807-BC22-4A81E7EC7C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9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524000"/>
            <a:ext cx="6934200" cy="4343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Traumatized rampage killers </a:t>
            </a:r>
            <a:r>
              <a:rPr lang="en-US" sz="2400" dirty="0" smtClean="0">
                <a:solidFill>
                  <a:schemeClr val="tx1"/>
                </a:solidFill>
              </a:rPr>
              <a:t>likely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Have a history of childhood abuse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Are followers </a:t>
            </a:r>
            <a:r>
              <a:rPr lang="en-US" sz="2400" dirty="0">
                <a:solidFill>
                  <a:schemeClr val="tx1"/>
                </a:solidFill>
              </a:rPr>
              <a:t>rather than </a:t>
            </a:r>
            <a:r>
              <a:rPr lang="en-US" sz="2400" dirty="0" smtClean="0">
                <a:solidFill>
                  <a:schemeClr val="tx1"/>
                </a:solidFill>
              </a:rPr>
              <a:t>creators </a:t>
            </a:r>
            <a:r>
              <a:rPr lang="en-US" sz="2400" dirty="0">
                <a:solidFill>
                  <a:schemeClr val="tx1"/>
                </a:solidFill>
              </a:rPr>
              <a:t>of the plan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Do </a:t>
            </a:r>
            <a:r>
              <a:rPr lang="en-US" sz="2400" dirty="0">
                <a:solidFill>
                  <a:schemeClr val="tx1"/>
                </a:solidFill>
              </a:rPr>
              <a:t>not show signs of psychosis or lack of conscience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Come </a:t>
            </a:r>
            <a:r>
              <a:rPr lang="en-US" sz="2400" dirty="0">
                <a:solidFill>
                  <a:schemeClr val="tx1"/>
                </a:solidFill>
              </a:rPr>
              <a:t>from families that are not intact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Have been </a:t>
            </a:r>
            <a:r>
              <a:rPr lang="en-US" sz="2400" dirty="0">
                <a:solidFill>
                  <a:schemeClr val="tx1"/>
                </a:solidFill>
              </a:rPr>
              <a:t>exposed to chronic violence in the home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May have experienced trauma or bullying</a:t>
            </a:r>
          </a:p>
          <a:p>
            <a:pPr lvl="1" algn="l"/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C5159851-2012-43BF-A1ED-C842251675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31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B4194095D094182A9D45C8F6FD335" ma:contentTypeVersion="18" ma:contentTypeDescription="Create a new document." ma:contentTypeScope="" ma:versionID="ed1917c4b55fbbe55c72e7802ce53f2b">
  <xsd:schema xmlns:xsd="http://www.w3.org/2001/XMLSchema" xmlns:xs="http://www.w3.org/2001/XMLSchema" xmlns:p="http://schemas.microsoft.com/office/2006/metadata/properties" xmlns:ns2="7e8250a3-01b4-4312-bac4-8787c1c5721d" xmlns:ns3="3a003366-41c5-432c-a99d-441708970bc7" targetNamespace="http://schemas.microsoft.com/office/2006/metadata/properties" ma:root="true" ma:fieldsID="e8f53b71bddc3a0e4ee064705ac727b7" ns2:_="" ns3:_="">
    <xsd:import namespace="7e8250a3-01b4-4312-bac4-8787c1c5721d"/>
    <xsd:import namespace="3a003366-41c5-432c-a99d-441708970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Owner" minOccurs="0"/>
                <xsd:element ref="ns2:SOP" minOccurs="0"/>
                <xsd:element ref="ns2:SOP_x003a_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250a3-01b4-4312-bac4-8787c1c5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Owner" ma:index="22" nillable="true" ma:displayName="Owner" ma:list="UserInfo" ma:SharePointGroup="0" ma:internalName="Owner" ma:showField="Creat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P" ma:index="23" nillable="true" ma:displayName="SOP" ma:list="{7e8250a3-01b4-4312-bac4-8787c1c5721d}" ma:internalName="SOP" ma:showField="Title">
      <xsd:simpleType>
        <xsd:restriction base="dms:Lookup"/>
      </xsd:simpleType>
    </xsd:element>
    <xsd:element name="SOP_x003a_Tags" ma:index="24" nillable="true" ma:displayName="SOP:Tags" ma:list="{7e8250a3-01b4-4312-bac4-8787c1c5721d}" ma:internalName="SOP_x003a_Tags" ma:readOnly="true" ma:showField="MediaServiceAutoTags" ma:web="3a003366-41c5-432c-a99d-441708970bc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03366-41c5-432c-a99d-441708970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e8250a3-01b4-4312-bac4-8787c1c5721d" xsi:nil="true"/>
    <SOP xmlns="7e8250a3-01b4-4312-bac4-8787c1c5721d" xsi:nil="true"/>
    <Owner xmlns="7e8250a3-01b4-4312-bac4-8787c1c5721d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6131A1F3-0395-42C3-8177-918C547E3241}"/>
</file>

<file path=customXml/itemProps2.xml><?xml version="1.0" encoding="utf-8"?>
<ds:datastoreItem xmlns:ds="http://schemas.openxmlformats.org/officeDocument/2006/customXml" ds:itemID="{B6E4EAAB-83D6-43B2-A0F0-99DA15354659}"/>
</file>

<file path=customXml/itemProps3.xml><?xml version="1.0" encoding="utf-8"?>
<ds:datastoreItem xmlns:ds="http://schemas.openxmlformats.org/officeDocument/2006/customXml" ds:itemID="{DCCE0081-EE6F-4558-A187-CCD73850A5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10136</TotalTime>
  <Words>729</Words>
  <Application>Microsoft Office PowerPoint</Application>
  <PresentationFormat>On-screen Show (4:3)</PresentationFormat>
  <Paragraphs>179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Chapter 14  Death in the Classroom: Violence in Schools</vt:lpstr>
      <vt:lpstr>                  Introduction</vt:lpstr>
      <vt:lpstr>                  Introduction</vt:lpstr>
      <vt:lpstr>                  Problem Definition</vt:lpstr>
      <vt:lpstr>                  Problem Definition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Intervention Programs</vt:lpstr>
      <vt:lpstr>                  Intervention Programs</vt:lpstr>
      <vt:lpstr>                  Intervention Programs</vt:lpstr>
      <vt:lpstr>                  Intervention Programs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One: Defining Youth At Risk</dc:title>
  <dc:creator>Windows User</dc:creator>
  <cp:lastModifiedBy>Beth Ciha</cp:lastModifiedBy>
  <cp:revision>102</cp:revision>
  <dcterms:created xsi:type="dcterms:W3CDTF">2013-04-17T18:39:11Z</dcterms:created>
  <dcterms:modified xsi:type="dcterms:W3CDTF">2018-10-15T18:27:47Z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0x010100CFFB4194095D094182A9D45C8F6FD335</vt:lpwstr>
  </property>
  <property fmtid="{D5CDD505-2E9C-101B-9397-08002B2CF9AE}" pid="3" name="Order">
    <vt:r8>25646900</vt:r8>
  </property>
</Properties>
</file>