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79" r:id="rId1"/>
  </p:sldMasterIdLst>
  <p:notesMasterIdLst>
    <p:notesMasterId r:id="rId31"/>
  </p:notesMasterIdLst>
  <p:sldIdLst>
    <p:sldId id="256" r:id="rId2"/>
    <p:sldId id="264" r:id="rId3"/>
    <p:sldId id="274" r:id="rId4"/>
    <p:sldId id="307" r:id="rId5"/>
    <p:sldId id="301" r:id="rId6"/>
    <p:sldId id="304" r:id="rId7"/>
    <p:sldId id="298" r:id="rId8"/>
    <p:sldId id="299" r:id="rId9"/>
    <p:sldId id="300" r:id="rId10"/>
    <p:sldId id="294" r:id="rId11"/>
    <p:sldId id="297" r:id="rId12"/>
    <p:sldId id="265" r:id="rId13"/>
    <p:sldId id="257" r:id="rId14"/>
    <p:sldId id="277" r:id="rId15"/>
    <p:sldId id="282" r:id="rId16"/>
    <p:sldId id="292" r:id="rId17"/>
    <p:sldId id="281" r:id="rId18"/>
    <p:sldId id="296" r:id="rId19"/>
    <p:sldId id="308" r:id="rId20"/>
    <p:sldId id="309" r:id="rId21"/>
    <p:sldId id="310" r:id="rId22"/>
    <p:sldId id="311" r:id="rId23"/>
    <p:sldId id="295" r:id="rId24"/>
    <p:sldId id="303" r:id="rId25"/>
    <p:sldId id="302" r:id="rId26"/>
    <p:sldId id="305" r:id="rId27"/>
    <p:sldId id="306" r:id="rId28"/>
    <p:sldId id="288" r:id="rId29"/>
    <p:sldId id="291" r:id="rId3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80" d="100"/>
          <a:sy n="80" d="100"/>
        </p:scale>
        <p:origin x="1704"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A20E0407-D9BD-4747-A6D7-F9B551727F84}" type="datetimeFigureOut">
              <a:rPr lang="en-US" smtClean="0"/>
              <a:t>1/20/2021</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3FE9DFD0-2AD5-4A82-BA80-DD23EDF2FA2E}" type="slidenum">
              <a:rPr lang="en-US" smtClean="0"/>
              <a:t>‹#›</a:t>
            </a:fld>
            <a:endParaRPr lang="en-US"/>
          </a:p>
        </p:txBody>
      </p:sp>
    </p:spTree>
    <p:extLst>
      <p:ext uri="{BB962C8B-B14F-4D97-AF65-F5344CB8AC3E}">
        <p14:creationId xmlns:p14="http://schemas.microsoft.com/office/powerpoint/2010/main" val="2781042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6C0E500-4D01-42D3-8C50-7CBA79744402}" type="slidenum">
              <a:rPr lang="en-US" smtClean="0">
                <a:solidFill>
                  <a:prstClr val="black"/>
                </a:solidFill>
              </a:rPr>
              <a:pPr>
                <a:defRPr/>
              </a:pPr>
              <a:t>3</a:t>
            </a:fld>
            <a:endParaRPr lang="en-US" dirty="0">
              <a:solidFill>
                <a:prstClr val="black"/>
              </a:solidFill>
            </a:endParaRPr>
          </a:p>
        </p:txBody>
      </p:sp>
      <p:sp>
        <p:nvSpPr>
          <p:cNvPr id="34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Tree>
    <p:extLst>
      <p:ext uri="{BB962C8B-B14F-4D97-AF65-F5344CB8AC3E}">
        <p14:creationId xmlns:p14="http://schemas.microsoft.com/office/powerpoint/2010/main" val="2956253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E9DFD0-2AD5-4A82-BA80-DD23EDF2FA2E}" type="slidenum">
              <a:rPr lang="en-US" smtClean="0"/>
              <a:t>15</a:t>
            </a:fld>
            <a:endParaRPr lang="en-US"/>
          </a:p>
        </p:txBody>
      </p:sp>
    </p:spTree>
    <p:extLst>
      <p:ext uri="{BB962C8B-B14F-4D97-AF65-F5344CB8AC3E}">
        <p14:creationId xmlns:p14="http://schemas.microsoft.com/office/powerpoint/2010/main" val="1371060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E9DFD0-2AD5-4A82-BA80-DD23EDF2FA2E}" type="slidenum">
              <a:rPr lang="en-US" smtClean="0"/>
              <a:t>26</a:t>
            </a:fld>
            <a:endParaRPr lang="en-US"/>
          </a:p>
        </p:txBody>
      </p:sp>
    </p:spTree>
    <p:extLst>
      <p:ext uri="{BB962C8B-B14F-4D97-AF65-F5344CB8AC3E}">
        <p14:creationId xmlns:p14="http://schemas.microsoft.com/office/powerpoint/2010/main" val="4287534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1"/>
            <a:ext cx="9144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0000"/>
                    <a:lumOff val="10000"/>
                  </a:schemeClr>
                </a:solidFill>
              </a:defRPr>
            </a:lvl1pPr>
            <a:lvl2pPr marL="457189" indent="0" algn="ctr">
              <a:buNone/>
              <a:defRPr sz="1600"/>
            </a:lvl2pPr>
            <a:lvl3pPr marL="914377" indent="0" algn="ctr">
              <a:buNone/>
              <a:defRPr sz="16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8D91A-A2EE-4B54-B3C6-F6C67903BA9C}" type="datetime1">
              <a:rPr lang="en-US" smtClean="0"/>
              <a:pPr/>
              <a:t>1/20/2021</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675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9785C6-EBAF-49D5-AD4D-BABF4DFAAD59}" type="datetime1">
              <a:rPr lang="en-US" smtClean="0"/>
              <a:pPr/>
              <a:t>1/20/2021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extLst>
      <p:ext uri="{BB962C8B-B14F-4D97-AF65-F5344CB8AC3E}">
        <p14:creationId xmlns:p14="http://schemas.microsoft.com/office/powerpoint/2010/main" val="2757123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A404122-9A3A-4FD8-98B8-22631F32846C}" type="datetime1">
              <a:rPr lang="en-US" smtClean="0"/>
              <a:pPr/>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cxnSp>
        <p:nvCxnSpPr>
          <p:cNvPr id="7" name="Straight Connector 6"/>
          <p:cNvCxnSpPr/>
          <p:nvPr/>
        </p:nvCxnSpPr>
        <p:spPr>
          <a:xfrm rot="5400000" flipV="1">
            <a:off x="7543800" y="173563"/>
            <a:ext cx="0" cy="6858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9563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59A7B8-0EC4-44C9-AFEF-25E144F11C06}" type="datetime1">
              <a:rPr lang="en-US" smtClean="0"/>
              <a:pPr/>
              <a:t>1/20/2021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extLst>
      <p:ext uri="{BB962C8B-B14F-4D97-AF65-F5344CB8AC3E}">
        <p14:creationId xmlns:p14="http://schemas.microsoft.com/office/powerpoint/2010/main" val="874046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1"/>
            <a:ext cx="9144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0000"/>
                    <a:lumOff val="10000"/>
                  </a:schemeClr>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2BB47B5-C739-4DAE-AACD-CC58CA843AC4}" type="datetime1">
              <a:rPr lang="en-US" smtClean="0"/>
              <a:pPr/>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7192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72AE48-94E6-46E0-BE32-5F0716DE9115}" type="datetime1">
              <a:rPr lang="en-US" smtClean="0"/>
              <a:pPr/>
              <a:t>1/20/2021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extLst>
      <p:ext uri="{BB962C8B-B14F-4D97-AF65-F5344CB8AC3E}">
        <p14:creationId xmlns:p14="http://schemas.microsoft.com/office/powerpoint/2010/main" val="1669580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2">
                    <a:lumMod val="75000"/>
                  </a:schemeClr>
                </a:solidFill>
                <a:latin typeface="+mn-lt"/>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2">
                    <a:lumMod val="75000"/>
                  </a:schemeClr>
                </a:solidFill>
                <a:latin typeface="+mn-lt"/>
                <a:ea typeface="+mn-ea"/>
                <a:cs typeface="+mn-cs"/>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marL="0" lvl="0" indent="0" algn="l" defTabSz="914377"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884C285-8BCE-48FC-97D9-E2837AF38351}" type="datetime1">
              <a:rPr lang="en-US" smtClean="0"/>
              <a:pPr/>
              <a:t>1/20/2021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Tree>
    <p:extLst>
      <p:ext uri="{BB962C8B-B14F-4D97-AF65-F5344CB8AC3E}">
        <p14:creationId xmlns:p14="http://schemas.microsoft.com/office/powerpoint/2010/main" val="41215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E70D3E6-EF16-4488-94A4-211508FE4682}" type="datetime1">
              <a:rPr lang="en-US" smtClean="0"/>
              <a:pPr/>
              <a:t>1/20/2021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extLst>
      <p:ext uri="{BB962C8B-B14F-4D97-AF65-F5344CB8AC3E}">
        <p14:creationId xmlns:p14="http://schemas.microsoft.com/office/powerpoint/2010/main" val="1713393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7FB3B-20DA-4D0E-BF16-8262B7156612}" type="datetime1">
              <a:rPr lang="en-US" smtClean="0"/>
              <a:pPr/>
              <a:t>1/20/2021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extLst>
      <p:ext uri="{BB962C8B-B14F-4D97-AF65-F5344CB8AC3E}">
        <p14:creationId xmlns:p14="http://schemas.microsoft.com/office/powerpoint/2010/main" val="3306790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C273C2C-6BD0-40EC-8D8D-4D51F089C5EB}" type="datetime1">
              <a:rPr lang="en-US" smtClean="0"/>
              <a:pPr/>
              <a:t>1/20/2021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extLst>
      <p:ext uri="{BB962C8B-B14F-4D97-AF65-F5344CB8AC3E}">
        <p14:creationId xmlns:p14="http://schemas.microsoft.com/office/powerpoint/2010/main" val="710231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2">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0000"/>
                    <a:lumOff val="10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D377F5C-EDA7-4864-9756-35769B0E62CF}" type="datetime1">
              <a:rPr lang="en-US" smtClean="0"/>
              <a:pPr/>
              <a:t>1/20/2021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cxnSp>
        <p:nvCxnSpPr>
          <p:cNvPr id="9" name="Straight Connector 8"/>
          <p:cNvCxnSpPr/>
          <p:nvPr/>
        </p:nvCxnSpPr>
        <p:spPr>
          <a:xfrm flipV="1">
            <a:off x="629013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5898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88B99C93-F56F-46AB-9EB8-53614A95B15F}" type="datetime1">
              <a:rPr lang="en-US" smtClean="0"/>
              <a:pPr/>
              <a:t>1/20/2021</a:t>
            </a:fld>
            <a:endParaRPr lang="en-US" dirty="0"/>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dirty="0"/>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FA84A37A-AFC2-4A01-80A1-FC20F2C0D5BB}" type="slidenum">
              <a:rPr lang="en-US" smtClean="0"/>
              <a:pPr/>
              <a:t>‹#›</a:t>
            </a:fld>
            <a:endParaRPr lang="en-US" dirty="0"/>
          </a:p>
        </p:txBody>
      </p:sp>
      <p:cxnSp>
        <p:nvCxnSpPr>
          <p:cNvPr id="7" name="Straight Connector 6"/>
          <p:cNvCxnSpPr/>
          <p:nvPr/>
        </p:nvCxnSpPr>
        <p:spPr>
          <a:xfrm flipV="1">
            <a:off x="5715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8667244"/>
      </p:ext>
    </p:extLst>
  </p:cSld>
  <p:clrMap bg1="lt1" tx1="dk1" bg2="lt2" tx2="dk2" accent1="accent1" accent2="accent2" accent3="accent3" accent4="accent4" accent5="accent5" accent6="accent6" hlink="hlink" folHlink="folHlink"/>
  <p:sldLayoutIdLst>
    <p:sldLayoutId id="2147484080" r:id="rId1"/>
    <p:sldLayoutId id="2147484081" r:id="rId2"/>
    <p:sldLayoutId id="2147484082" r:id="rId3"/>
    <p:sldLayoutId id="2147484083" r:id="rId4"/>
    <p:sldLayoutId id="2147484084" r:id="rId5"/>
    <p:sldLayoutId id="2147484085" r:id="rId6"/>
    <p:sldLayoutId id="2147484086" r:id="rId7"/>
    <p:sldLayoutId id="2147484087" r:id="rId8"/>
    <p:sldLayoutId id="2147484088" r:id="rId9"/>
    <p:sldLayoutId id="2147484089" r:id="rId10"/>
    <p:sldLayoutId id="2147484090" r:id="rId11"/>
  </p:sldLayoutIdLst>
  <p:hf sldNum="0" hdr="0" ftr="0" dt="0"/>
  <p:txStyles>
    <p:titleStyle>
      <a:lvl1pPr algn="l" defTabSz="914377" rtl="0" eaLnBrk="1" latinLnBrk="0" hangingPunct="1">
        <a:lnSpc>
          <a:spcPct val="80000"/>
        </a:lnSpc>
        <a:spcBef>
          <a:spcPct val="0"/>
        </a:spcBef>
        <a:buNone/>
        <a:defRPr sz="4400" kern="1200" cap="all" spc="100" baseline="0">
          <a:solidFill>
            <a:schemeClr val="tx1">
              <a:lumMod val="90000"/>
              <a:lumOff val="10000"/>
            </a:schemeClr>
          </a:solidFill>
          <a:latin typeface="+mj-lt"/>
          <a:ea typeface="+mj-ea"/>
          <a:cs typeface="+mj-cs"/>
        </a:defRPr>
      </a:lvl1pPr>
    </p:titleStyle>
    <p:bodyStyle>
      <a:lvl1pPr marL="91440" indent="-91440" algn="l" defTabSz="914377"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57" algn="l" defTabSz="914377" rtl="0" eaLnBrk="1" latinLnBrk="0" hangingPunct="1">
        <a:lnSpc>
          <a:spcPct val="90000"/>
        </a:lnSpc>
        <a:spcBef>
          <a:spcPts val="200"/>
        </a:spcBef>
        <a:spcAft>
          <a:spcPts val="400"/>
        </a:spcAft>
        <a:buClr>
          <a:schemeClr val="accent2"/>
        </a:buClr>
        <a:buFont typeface="Wingdings 3" pitchFamily="18" charset="2"/>
        <a:buChar char=""/>
        <a:defRPr sz="1600" kern="1200">
          <a:solidFill>
            <a:schemeClr val="tx1"/>
          </a:solidFill>
          <a:latin typeface="+mn-lt"/>
          <a:ea typeface="+mn-ea"/>
          <a:cs typeface="+mn-cs"/>
        </a:defRPr>
      </a:lvl2pPr>
      <a:lvl3pPr marL="448056"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3pPr>
      <a:lvl4pPr marL="594360"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4pPr>
      <a:lvl5pPr marL="777240"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5pPr>
      <a:lvl6pPr marL="914400"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6pPr>
      <a:lvl7pPr marL="1060704"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7pPr>
      <a:lvl8pPr marL="1216152"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8pPr>
      <a:lvl9pPr marL="1362456"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ggc.edu/academics/schools/school-of-science-and-technology/degrees-and-programs/information-technology/laptop-requirement/"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cleareyes.com/eye-care-blog/201711/exploring-relative-size-optical-illusions/"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peakingdata.blogspot.com/2010/12/data-data-everywhere.html"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dirty="0"/>
              <a:t>Introduction to Databases</a:t>
            </a:r>
            <a:br>
              <a:rPr lang="en-US" dirty="0"/>
            </a:br>
            <a:br>
              <a:rPr lang="en-US" dirty="0"/>
            </a:br>
            <a:r>
              <a:rPr lang="en-US" dirty="0"/>
              <a:t> </a:t>
            </a:r>
            <a:br>
              <a:rPr lang="en-US" dirty="0"/>
            </a:br>
            <a:r>
              <a:rPr lang="en-US" dirty="0"/>
              <a:t>ITEC 3200</a:t>
            </a:r>
          </a:p>
        </p:txBody>
      </p:sp>
      <p:sp>
        <p:nvSpPr>
          <p:cNvPr id="4" name="TextBox 3"/>
          <p:cNvSpPr txBox="1"/>
          <p:nvPr/>
        </p:nvSpPr>
        <p:spPr>
          <a:xfrm>
            <a:off x="1433817" y="5152210"/>
            <a:ext cx="5800287" cy="523220"/>
          </a:xfrm>
          <a:prstGeom prst="rect">
            <a:avLst/>
          </a:prstGeom>
          <a:noFill/>
        </p:spPr>
        <p:txBody>
          <a:bodyPr wrap="square" rtlCol="0">
            <a:spAutoFit/>
          </a:bodyPr>
          <a:lstStyle/>
          <a:p>
            <a:pPr algn="ctr"/>
            <a:r>
              <a:rPr lang="en-US" sz="2800" dirty="0">
                <a:solidFill>
                  <a:schemeClr val="accent1">
                    <a:lumMod val="50000"/>
                  </a:schemeClr>
                </a:solidFill>
                <a:latin typeface="+mj-lt"/>
                <a:ea typeface="+mj-ea"/>
                <a:cs typeface="+mj-cs"/>
              </a:rPr>
              <a:t>Instructor, Dr. Sherly Abraham</a:t>
            </a:r>
          </a:p>
        </p:txBody>
      </p:sp>
    </p:spTree>
    <p:extLst>
      <p:ext uri="{BB962C8B-B14F-4D97-AF65-F5344CB8AC3E}">
        <p14:creationId xmlns:p14="http://schemas.microsoft.com/office/powerpoint/2010/main" val="303072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Databases are everywhere  </a:t>
            </a:r>
          </a:p>
        </p:txBody>
      </p:sp>
      <p:sp>
        <p:nvSpPr>
          <p:cNvPr id="3" name="Content Placeholder 2"/>
          <p:cNvSpPr>
            <a:spLocks noGrp="1"/>
          </p:cNvSpPr>
          <p:nvPr>
            <p:ph idx="1"/>
          </p:nvPr>
        </p:nvSpPr>
        <p:spPr>
          <a:xfrm>
            <a:off x="1467853" y="2293779"/>
            <a:ext cx="5502442" cy="3777622"/>
          </a:xfrm>
        </p:spPr>
        <p:txBody>
          <a:bodyPr>
            <a:normAutofit/>
          </a:bodyPr>
          <a:lstStyle/>
          <a:p>
            <a:r>
              <a:rPr lang="en-US" sz="4400" dirty="0"/>
              <a:t>Can you think of a database you used today?</a:t>
            </a:r>
          </a:p>
        </p:txBody>
      </p:sp>
    </p:spTree>
    <p:extLst>
      <p:ext uri="{BB962C8B-B14F-4D97-AF65-F5344CB8AC3E}">
        <p14:creationId xmlns:p14="http://schemas.microsoft.com/office/powerpoint/2010/main" val="358140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Database Careers </a:t>
            </a:r>
          </a:p>
        </p:txBody>
      </p:sp>
      <p:sp>
        <p:nvSpPr>
          <p:cNvPr id="3" name="Content Placeholder 2"/>
          <p:cNvSpPr>
            <a:spLocks noGrp="1"/>
          </p:cNvSpPr>
          <p:nvPr>
            <p:ph idx="1"/>
          </p:nvPr>
        </p:nvSpPr>
        <p:spPr/>
        <p:txBody>
          <a:bodyPr>
            <a:normAutofit/>
          </a:bodyPr>
          <a:lstStyle/>
          <a:p>
            <a:r>
              <a:rPr lang="en-US" dirty="0"/>
              <a:t>Several IT/Business sector job titles- Database Administrator, Database Developer, Database Analyst, Database Manager </a:t>
            </a:r>
          </a:p>
          <a:p>
            <a:r>
              <a:rPr lang="en-US" dirty="0"/>
              <a:t>What are some examples of commercial database systems?</a:t>
            </a:r>
          </a:p>
          <a:p>
            <a:pPr lvl="1"/>
            <a:r>
              <a:rPr lang="en-US" dirty="0"/>
              <a:t>Oracle Database, Microsoft SQL Server, MYSQL, IBM DB2</a:t>
            </a:r>
          </a:p>
          <a:p>
            <a:r>
              <a:rPr lang="en-US" dirty="0"/>
              <a:t>Database Administrator average salary 70k and above </a:t>
            </a:r>
          </a:p>
          <a:p>
            <a:r>
              <a:rPr lang="en-US" dirty="0"/>
              <a:t>Growing job sector </a:t>
            </a:r>
          </a:p>
          <a:p>
            <a:r>
              <a:rPr lang="en-US" dirty="0"/>
              <a:t>Provides foundational knowledge for Big Data which is in high demand in the IT sector </a:t>
            </a:r>
          </a:p>
          <a:p>
            <a:endParaRPr lang="en-US" dirty="0"/>
          </a:p>
        </p:txBody>
      </p:sp>
    </p:spTree>
    <p:extLst>
      <p:ext uri="{BB962C8B-B14F-4D97-AF65-F5344CB8AC3E}">
        <p14:creationId xmlns:p14="http://schemas.microsoft.com/office/powerpoint/2010/main" val="4175722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Course Overview  	</a:t>
            </a:r>
          </a:p>
        </p:txBody>
      </p:sp>
      <p:sp>
        <p:nvSpPr>
          <p:cNvPr id="3" name="Content Placeholder 2"/>
          <p:cNvSpPr>
            <a:spLocks noGrp="1"/>
          </p:cNvSpPr>
          <p:nvPr>
            <p:ph idx="1"/>
          </p:nvPr>
        </p:nvSpPr>
        <p:spPr>
          <a:xfrm>
            <a:off x="2339458" y="1961537"/>
            <a:ext cx="5817954" cy="3777622"/>
          </a:xfrm>
        </p:spPr>
        <p:txBody>
          <a:bodyPr>
            <a:normAutofit fontScale="47500" lnSpcReduction="20000"/>
          </a:bodyPr>
          <a:lstStyle/>
          <a:p>
            <a:pPr lvl="0" algn="ctr">
              <a:buNone/>
            </a:pPr>
            <a:endParaRPr lang="en-US" sz="2800" b="1" dirty="0"/>
          </a:p>
          <a:p>
            <a:pPr lvl="0"/>
            <a:r>
              <a:rPr lang="en-US" sz="5600" dirty="0"/>
              <a:t>Introduction to Databases </a:t>
            </a:r>
          </a:p>
          <a:p>
            <a:pPr marL="0" lvl="0" indent="0">
              <a:buNone/>
            </a:pPr>
            <a:endParaRPr lang="en-US" sz="5600" dirty="0"/>
          </a:p>
          <a:p>
            <a:pPr lvl="1"/>
            <a:r>
              <a:rPr lang="en-US" sz="5600" dirty="0"/>
              <a:t>How it helps solve business problems </a:t>
            </a:r>
          </a:p>
          <a:p>
            <a:pPr lvl="1"/>
            <a:r>
              <a:rPr lang="en-US" sz="5600" dirty="0"/>
              <a:t>Relational Data Model</a:t>
            </a:r>
          </a:p>
          <a:p>
            <a:pPr lvl="1"/>
            <a:r>
              <a:rPr lang="en-US" sz="5600" dirty="0"/>
              <a:t>Developing Queries and SQL</a:t>
            </a:r>
          </a:p>
          <a:p>
            <a:pPr lvl="1"/>
            <a:r>
              <a:rPr lang="en-US" sz="5600" dirty="0"/>
              <a:t>Data Modeling </a:t>
            </a:r>
          </a:p>
          <a:p>
            <a:pPr lvl="1"/>
            <a:r>
              <a:rPr lang="en-US" sz="5600" dirty="0"/>
              <a:t>Database </a:t>
            </a:r>
            <a:r>
              <a:rPr lang="en-US" sz="5600"/>
              <a:t>Design </a:t>
            </a:r>
          </a:p>
          <a:p>
            <a:pPr lvl="1"/>
            <a:r>
              <a:rPr lang="en-US" sz="5600"/>
              <a:t>Discussions on Emerging Technologies </a:t>
            </a:r>
            <a:endParaRPr lang="en-US" sz="5600" dirty="0"/>
          </a:p>
          <a:p>
            <a:pPr lvl="1"/>
            <a:endParaRPr lang="en-US" sz="5600" dirty="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Accessing Course Info- D2l central source for all information</a:t>
            </a:r>
          </a:p>
        </p:txBody>
      </p:sp>
      <p:sp>
        <p:nvSpPr>
          <p:cNvPr id="3" name="Content Placeholder 2"/>
          <p:cNvSpPr>
            <a:spLocks noGrp="1"/>
          </p:cNvSpPr>
          <p:nvPr>
            <p:ph idx="1"/>
          </p:nvPr>
        </p:nvSpPr>
        <p:spPr/>
        <p:txBody>
          <a:bodyPr/>
          <a:lstStyle/>
          <a:p>
            <a:endParaRPr lang="en-US" dirty="0"/>
          </a:p>
          <a:p>
            <a:r>
              <a:rPr lang="en-US" dirty="0"/>
              <a:t>Desire2Learn</a:t>
            </a:r>
          </a:p>
          <a:p>
            <a:pPr lvl="1"/>
            <a:r>
              <a:rPr lang="en-US" dirty="0"/>
              <a:t>Log into myCourses.ggc.edu</a:t>
            </a:r>
          </a:p>
          <a:p>
            <a:pPr lvl="1"/>
            <a:r>
              <a:rPr lang="en-US" dirty="0"/>
              <a:t>Go to 3200</a:t>
            </a:r>
          </a:p>
          <a:p>
            <a:pPr lvl="1"/>
            <a:r>
              <a:rPr lang="en-US" dirty="0"/>
              <a:t>Regularly check announcements </a:t>
            </a:r>
          </a:p>
          <a:p>
            <a:pPr lvl="1"/>
            <a:r>
              <a:rPr lang="en-US" dirty="0"/>
              <a:t> Syllabus and </a:t>
            </a:r>
            <a:r>
              <a:rPr lang="en-US"/>
              <a:t>Tentative Schedule posted there.  </a:t>
            </a:r>
            <a:endParaRPr lang="en-US" dirty="0"/>
          </a:p>
          <a:p>
            <a:pPr lvl="1"/>
            <a:r>
              <a:rPr lang="en-US" dirty="0" err="1"/>
              <a:t>Lets</a:t>
            </a:r>
            <a:r>
              <a:rPr lang="en-US" dirty="0"/>
              <a:t> look at </a:t>
            </a:r>
            <a:r>
              <a:rPr lang="en-US"/>
              <a:t>it together now </a:t>
            </a:r>
            <a:endParaRPr lang="en-US" dirty="0"/>
          </a:p>
          <a:p>
            <a:pPr lvl="1"/>
            <a:endParaRPr lang="en-US" dirty="0"/>
          </a:p>
        </p:txBody>
      </p:sp>
    </p:spTree>
    <p:extLst>
      <p:ext uri="{BB962C8B-B14F-4D97-AF65-F5344CB8AC3E}">
        <p14:creationId xmlns:p14="http://schemas.microsoft.com/office/powerpoint/2010/main" val="4124939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Syllabus</a:t>
            </a:r>
          </a:p>
        </p:txBody>
      </p:sp>
      <p:sp>
        <p:nvSpPr>
          <p:cNvPr id="3" name="Content Placeholder 2"/>
          <p:cNvSpPr>
            <a:spLocks noGrp="1"/>
          </p:cNvSpPr>
          <p:nvPr>
            <p:ph idx="1"/>
          </p:nvPr>
        </p:nvSpPr>
        <p:spPr>
          <a:xfrm>
            <a:off x="1829293" y="1483151"/>
            <a:ext cx="6591985" cy="3777622"/>
          </a:xfrm>
        </p:spPr>
        <p:txBody>
          <a:bodyPr>
            <a:noAutofit/>
          </a:bodyPr>
          <a:lstStyle/>
          <a:p>
            <a:r>
              <a:rPr lang="en-US" sz="1400" dirty="0"/>
              <a:t>Instructor </a:t>
            </a:r>
          </a:p>
          <a:p>
            <a:pPr lvl="1"/>
            <a:r>
              <a:rPr lang="en-US" sz="1100" dirty="0"/>
              <a:t>contact Info</a:t>
            </a:r>
          </a:p>
          <a:p>
            <a:pPr lvl="1"/>
            <a:r>
              <a:rPr lang="en-US" sz="1100" dirty="0"/>
              <a:t>What you can expect of me</a:t>
            </a:r>
          </a:p>
          <a:p>
            <a:pPr lvl="1"/>
            <a:endParaRPr lang="en-US" sz="1100" dirty="0"/>
          </a:p>
          <a:p>
            <a:r>
              <a:rPr lang="en-US" sz="1400" dirty="0"/>
              <a:t>Students</a:t>
            </a:r>
          </a:p>
          <a:p>
            <a:pPr lvl="1"/>
            <a:r>
              <a:rPr lang="en-US" sz="1100" dirty="0"/>
              <a:t>What instructor expects of you</a:t>
            </a:r>
          </a:p>
          <a:p>
            <a:pPr lvl="1"/>
            <a:r>
              <a:rPr lang="en-US" sz="1100" dirty="0"/>
              <a:t>Details on resources</a:t>
            </a:r>
          </a:p>
          <a:p>
            <a:pPr lvl="1"/>
            <a:r>
              <a:rPr lang="en-US" sz="1100" dirty="0"/>
              <a:t>Grading</a:t>
            </a:r>
          </a:p>
          <a:p>
            <a:pPr lvl="1"/>
            <a:r>
              <a:rPr lang="en-US" sz="1100" dirty="0"/>
              <a:t>Policies</a:t>
            </a:r>
          </a:p>
          <a:p>
            <a:pPr marL="411480" lvl="1" indent="0">
              <a:buNone/>
            </a:pPr>
            <a:endParaRPr lang="en-US" sz="1100" dirty="0"/>
          </a:p>
          <a:p>
            <a:r>
              <a:rPr lang="en-US" sz="1400" dirty="0"/>
              <a:t>Technology Covenant</a:t>
            </a:r>
          </a:p>
          <a:p>
            <a:r>
              <a:rPr lang="en-US" sz="1400" dirty="0"/>
              <a:t>Tentative Course Schedule</a:t>
            </a:r>
          </a:p>
          <a:p>
            <a:pPr lvl="1"/>
            <a:r>
              <a:rPr lang="en-US" sz="2400" dirty="0"/>
              <a:t>Note the schedule is subject to change, please pay attention </a:t>
            </a:r>
            <a:r>
              <a:rPr lang="en-US" sz="2400"/>
              <a:t>in class annoucments and emails</a:t>
            </a:r>
            <a:endParaRPr lang="en-US" sz="2400" dirty="0"/>
          </a:p>
          <a:p>
            <a:pPr marL="457200" lvl="1" indent="0">
              <a:buNone/>
            </a:pPr>
            <a:r>
              <a:rPr lang="en-US" sz="2400" dirty="0"/>
              <a:t> </a:t>
            </a:r>
          </a:p>
          <a:p>
            <a:endParaRPr lang="en-US" sz="1400" dirty="0"/>
          </a:p>
        </p:txBody>
      </p:sp>
    </p:spTree>
    <p:extLst>
      <p:ext uri="{BB962C8B-B14F-4D97-AF65-F5344CB8AC3E}">
        <p14:creationId xmlns:p14="http://schemas.microsoft.com/office/powerpoint/2010/main" val="3793872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Textbook information</a:t>
            </a:r>
          </a:p>
        </p:txBody>
      </p:sp>
      <p:sp>
        <p:nvSpPr>
          <p:cNvPr id="3" name="Content Placeholder 2"/>
          <p:cNvSpPr>
            <a:spLocks noGrp="1"/>
          </p:cNvSpPr>
          <p:nvPr>
            <p:ph idx="1"/>
          </p:nvPr>
        </p:nvSpPr>
        <p:spPr/>
        <p:txBody>
          <a:bodyPr/>
          <a:lstStyle/>
          <a:p>
            <a:pPr hangingPunct="0"/>
            <a:r>
              <a:rPr lang="en-US" dirty="0"/>
              <a:t>This course is a  no textbook course</a:t>
            </a:r>
          </a:p>
          <a:p>
            <a:pPr hangingPunct="0"/>
            <a:r>
              <a:rPr lang="en-US" dirty="0"/>
              <a:t>All the required materials and recommended readings  for the course will be provided in d2l</a:t>
            </a:r>
          </a:p>
          <a:p>
            <a:pPr hangingPunct="0"/>
            <a:r>
              <a:rPr lang="en-US" dirty="0"/>
              <a:t>All class assignments and homework will be made available in d2l</a:t>
            </a:r>
          </a:p>
          <a:p>
            <a:pPr hangingPunct="0"/>
            <a:endParaRPr lang="en-US" dirty="0"/>
          </a:p>
        </p:txBody>
      </p:sp>
    </p:spTree>
    <p:extLst>
      <p:ext uri="{BB962C8B-B14F-4D97-AF65-F5344CB8AC3E}">
        <p14:creationId xmlns:p14="http://schemas.microsoft.com/office/powerpoint/2010/main" val="2624917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Software Applications used </a:t>
            </a:r>
          </a:p>
        </p:txBody>
      </p:sp>
      <p:sp>
        <p:nvSpPr>
          <p:cNvPr id="3" name="Content Placeholder 2"/>
          <p:cNvSpPr>
            <a:spLocks noGrp="1"/>
          </p:cNvSpPr>
          <p:nvPr>
            <p:ph idx="1"/>
          </p:nvPr>
        </p:nvSpPr>
        <p:spPr/>
        <p:txBody>
          <a:bodyPr>
            <a:normAutofit/>
          </a:bodyPr>
          <a:lstStyle/>
          <a:p>
            <a:pPr lvl="0"/>
            <a:endParaRPr lang="en-US" sz="2800" dirty="0"/>
          </a:p>
          <a:p>
            <a:pPr lvl="1"/>
            <a:r>
              <a:rPr lang="en-US" sz="2600" dirty="0"/>
              <a:t>MySQL </a:t>
            </a:r>
          </a:p>
          <a:p>
            <a:pPr lvl="1"/>
            <a:r>
              <a:rPr lang="en-US" sz="2600" dirty="0"/>
              <a:t>Office Applications</a:t>
            </a:r>
          </a:p>
        </p:txBody>
      </p:sp>
    </p:spTree>
    <p:extLst>
      <p:ext uri="{BB962C8B-B14F-4D97-AF65-F5344CB8AC3E}">
        <p14:creationId xmlns:p14="http://schemas.microsoft.com/office/powerpoint/2010/main" val="1014378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Course Requirements </a:t>
            </a:r>
            <a:endParaRPr lang="en-US" dirty="0"/>
          </a:p>
        </p:txBody>
      </p:sp>
      <p:sp>
        <p:nvSpPr>
          <p:cNvPr id="3" name="Content Placeholder 2"/>
          <p:cNvSpPr>
            <a:spLocks noGrp="1"/>
          </p:cNvSpPr>
          <p:nvPr>
            <p:ph idx="1"/>
          </p:nvPr>
        </p:nvSpPr>
        <p:spPr/>
        <p:txBody>
          <a:bodyPr>
            <a:normAutofit fontScale="92500" lnSpcReduction="10000"/>
          </a:bodyPr>
          <a:lstStyle/>
          <a:p>
            <a:r>
              <a:rPr lang="en-US"/>
              <a:t>Students will need a computer to complete the assignments in the course. </a:t>
            </a:r>
          </a:p>
          <a:p>
            <a:r>
              <a:rPr lang="en-US"/>
              <a:t>The course will use MySql community server 8.   The recommended minimum computer hardware requirements can be found at</a:t>
            </a:r>
          </a:p>
          <a:p>
            <a:r>
              <a:rPr lang="en-US" u="sng">
                <a:hlinkClick r:id="rId2"/>
              </a:rPr>
              <a:t>https://www.ggc.edu/academics/schools/school-of-science-and-technology/degrees-and-programs/information-technology/laptop-requirement/</a:t>
            </a:r>
            <a:r>
              <a:rPr lang="en-US"/>
              <a:t> . </a:t>
            </a:r>
          </a:p>
          <a:p>
            <a:r>
              <a:rPr lang="en-US"/>
              <a:t>In terms of operating system 64 bit Windows 10 or macOS 10.15 or macOS 10.14 works. </a:t>
            </a:r>
          </a:p>
          <a:p>
            <a:endParaRPr lang="en-US"/>
          </a:p>
          <a:p>
            <a:endParaRPr lang="en-US"/>
          </a:p>
          <a:p>
            <a:pPr marL="0" indent="0">
              <a:buNone/>
            </a:pPr>
            <a:r>
              <a:rPr lang="en-US"/>
              <a:t> </a:t>
            </a:r>
          </a:p>
          <a:p>
            <a:endParaRPr lang="en-US" dirty="0"/>
          </a:p>
        </p:txBody>
      </p:sp>
    </p:spTree>
    <p:extLst>
      <p:ext uri="{BB962C8B-B14F-4D97-AF65-F5344CB8AC3E}">
        <p14:creationId xmlns:p14="http://schemas.microsoft.com/office/powerpoint/2010/main" val="3046710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Grade Distributions </a:t>
            </a:r>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a:p>
        </p:txBody>
      </p:sp>
      <p:pic>
        <p:nvPicPr>
          <p:cNvPr id="6" name="Picture 5">
            <a:extLst>
              <a:ext uri="{FF2B5EF4-FFF2-40B4-BE49-F238E27FC236}">
                <a16:creationId xmlns:a16="http://schemas.microsoft.com/office/drawing/2014/main" id="{2B73C35F-1C29-44D2-8202-07EF54786552}"/>
              </a:ext>
            </a:extLst>
          </p:cNvPr>
          <p:cNvPicPr>
            <a:picLocks noChangeAspect="1"/>
          </p:cNvPicPr>
          <p:nvPr/>
        </p:nvPicPr>
        <p:blipFill>
          <a:blip r:embed="rId2"/>
          <a:stretch>
            <a:fillRect/>
          </a:stretch>
        </p:blipFill>
        <p:spPr>
          <a:xfrm>
            <a:off x="982579" y="2344258"/>
            <a:ext cx="7924800" cy="2855183"/>
          </a:xfrm>
          <a:prstGeom prst="rect">
            <a:avLst/>
          </a:prstGeom>
        </p:spPr>
      </p:pic>
    </p:spTree>
    <p:extLst>
      <p:ext uri="{BB962C8B-B14F-4D97-AF65-F5344CB8AC3E}">
        <p14:creationId xmlns:p14="http://schemas.microsoft.com/office/powerpoint/2010/main" val="25143808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99E5B-C141-432D-A382-159FE3DCF18E}"/>
              </a:ext>
            </a:extLst>
          </p:cNvPr>
          <p:cNvSpPr>
            <a:spLocks noGrp="1"/>
          </p:cNvSpPr>
          <p:nvPr>
            <p:ph type="title"/>
          </p:nvPr>
        </p:nvSpPr>
        <p:spPr/>
        <p:txBody>
          <a:bodyPr/>
          <a:lstStyle/>
          <a:p>
            <a:r>
              <a:rPr lang="en-US"/>
              <a:t>Class Assignments- 20% </a:t>
            </a:r>
          </a:p>
        </p:txBody>
      </p:sp>
      <p:sp>
        <p:nvSpPr>
          <p:cNvPr id="3" name="Content Placeholder 2">
            <a:extLst>
              <a:ext uri="{FF2B5EF4-FFF2-40B4-BE49-F238E27FC236}">
                <a16:creationId xmlns:a16="http://schemas.microsoft.com/office/drawing/2014/main" id="{45C72D0F-FFDF-47CB-A114-8B576804C8F5}"/>
              </a:ext>
            </a:extLst>
          </p:cNvPr>
          <p:cNvSpPr>
            <a:spLocks noGrp="1"/>
          </p:cNvSpPr>
          <p:nvPr>
            <p:ph idx="1"/>
          </p:nvPr>
        </p:nvSpPr>
        <p:spPr>
          <a:xfrm>
            <a:off x="1521310" y="1628274"/>
            <a:ext cx="6591985" cy="3777622"/>
          </a:xfrm>
        </p:spPr>
        <p:txBody>
          <a:bodyPr>
            <a:normAutofit fontScale="85000" lnSpcReduction="10000"/>
          </a:bodyPr>
          <a:lstStyle/>
          <a:p>
            <a:r>
              <a:rPr lang="en-US" dirty="0"/>
              <a:t>There will be class assignments to complete and submit by the end of most live sessions .</a:t>
            </a:r>
          </a:p>
          <a:p>
            <a:r>
              <a:rPr lang="en-US" dirty="0"/>
              <a:t>Attendance is accounted for by timely completion of class assignments</a:t>
            </a:r>
          </a:p>
          <a:p>
            <a:r>
              <a:rPr lang="en-US" dirty="0"/>
              <a:t>There will be points reduced for late submissions. </a:t>
            </a:r>
          </a:p>
          <a:p>
            <a:r>
              <a:rPr lang="en-US" dirty="0"/>
              <a:t>You might not receive a grade for each class assignment so if you get something wrong that is fine as class assignments are for practice  </a:t>
            </a:r>
          </a:p>
          <a:p>
            <a:r>
              <a:rPr lang="en-US" dirty="0"/>
              <a:t>However, I will be checking class assignments for completion.</a:t>
            </a:r>
          </a:p>
          <a:p>
            <a:r>
              <a:rPr lang="en-US" dirty="0"/>
              <a:t>The answers to the class assignments will be discussed </a:t>
            </a:r>
          </a:p>
          <a:p>
            <a:r>
              <a:rPr lang="en-US" dirty="0"/>
              <a:t>If you are not able to attend a LIVE class due to an emergency please email and inform me and I will make a note of it. I am ok with 2-3 excused absences from the Live classes. </a:t>
            </a:r>
          </a:p>
          <a:p>
            <a:endParaRPr lang="en-US" dirty="0"/>
          </a:p>
          <a:p>
            <a:pPr marL="0" indent="0">
              <a:buNone/>
            </a:pPr>
            <a:endParaRPr lang="en-US" dirty="0"/>
          </a:p>
        </p:txBody>
      </p:sp>
    </p:spTree>
    <p:extLst>
      <p:ext uri="{BB962C8B-B14F-4D97-AF65-F5344CB8AC3E}">
        <p14:creationId xmlns:p14="http://schemas.microsoft.com/office/powerpoint/2010/main" val="4068983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 IN ITEC 3200</a:t>
            </a:r>
          </a:p>
        </p:txBody>
      </p:sp>
      <p:sp>
        <p:nvSpPr>
          <p:cNvPr id="3" name="Content Placeholder 2"/>
          <p:cNvSpPr>
            <a:spLocks noGrp="1"/>
          </p:cNvSpPr>
          <p:nvPr>
            <p:ph idx="1"/>
          </p:nvPr>
        </p:nvSpPr>
        <p:spPr/>
        <p:txBody>
          <a:bodyPr>
            <a:normAutofit/>
          </a:bodyPr>
          <a:lstStyle/>
          <a:p>
            <a:r>
              <a:rPr lang="en-US" dirty="0"/>
              <a:t>Introduction</a:t>
            </a:r>
          </a:p>
          <a:p>
            <a:r>
              <a:rPr lang="en-US" dirty="0"/>
              <a:t>Course Format </a:t>
            </a:r>
          </a:p>
          <a:p>
            <a:r>
              <a:rPr lang="en-US" dirty="0"/>
              <a:t>Syllabus</a:t>
            </a:r>
          </a:p>
          <a:p>
            <a:r>
              <a:rPr lang="en-US" dirty="0"/>
              <a:t>D2l course shell</a:t>
            </a:r>
          </a:p>
          <a:p>
            <a:r>
              <a:rPr lang="en-US" dirty="0"/>
              <a:t>Activity </a:t>
            </a:r>
          </a:p>
          <a:p>
            <a:pPr marL="411480" lvl="1" indent="0">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43243-4630-4613-B2EF-EC90EAB63FA4}"/>
              </a:ext>
            </a:extLst>
          </p:cNvPr>
          <p:cNvSpPr>
            <a:spLocks noGrp="1"/>
          </p:cNvSpPr>
          <p:nvPr>
            <p:ph type="title"/>
          </p:nvPr>
        </p:nvSpPr>
        <p:spPr/>
        <p:txBody>
          <a:bodyPr/>
          <a:lstStyle/>
          <a:p>
            <a:r>
              <a:rPr lang="en-US"/>
              <a:t>Quizzes- 10% </a:t>
            </a:r>
          </a:p>
        </p:txBody>
      </p:sp>
      <p:sp>
        <p:nvSpPr>
          <p:cNvPr id="3" name="Content Placeholder 2">
            <a:extLst>
              <a:ext uri="{FF2B5EF4-FFF2-40B4-BE49-F238E27FC236}">
                <a16:creationId xmlns:a16="http://schemas.microsoft.com/office/drawing/2014/main" id="{47CB3349-DA4F-4FFC-BB06-8F620A33F414}"/>
              </a:ext>
            </a:extLst>
          </p:cNvPr>
          <p:cNvSpPr>
            <a:spLocks noGrp="1"/>
          </p:cNvSpPr>
          <p:nvPr>
            <p:ph idx="1"/>
          </p:nvPr>
        </p:nvSpPr>
        <p:spPr/>
        <p:txBody>
          <a:bodyPr/>
          <a:lstStyle/>
          <a:p>
            <a:r>
              <a:rPr lang="en-US" dirty="0"/>
              <a:t>There will be 5 quizzes to cover the major topics in the course</a:t>
            </a:r>
          </a:p>
          <a:p>
            <a:r>
              <a:rPr lang="en-US" dirty="0"/>
              <a:t>The quizzes will be completed using Lockdown browser and or </a:t>
            </a:r>
            <a:r>
              <a:rPr lang="en-US" dirty="0" err="1"/>
              <a:t>Respondus</a:t>
            </a:r>
            <a:r>
              <a:rPr lang="en-US" dirty="0"/>
              <a:t> Monitor</a:t>
            </a:r>
          </a:p>
          <a:p>
            <a:r>
              <a:rPr lang="en-US" dirty="0"/>
              <a:t>A webcam is needed (see syllabus)</a:t>
            </a:r>
          </a:p>
          <a:p>
            <a:r>
              <a:rPr lang="en-US" dirty="0"/>
              <a:t>Most of the quizzes will require Lockdown and or </a:t>
            </a:r>
            <a:r>
              <a:rPr lang="en-US" dirty="0" err="1"/>
              <a:t>Respondus</a:t>
            </a:r>
            <a:r>
              <a:rPr lang="en-US" dirty="0"/>
              <a:t> Monitor </a:t>
            </a:r>
          </a:p>
          <a:p>
            <a:endParaRPr lang="en-US" dirty="0"/>
          </a:p>
        </p:txBody>
      </p:sp>
    </p:spTree>
    <p:extLst>
      <p:ext uri="{BB962C8B-B14F-4D97-AF65-F5344CB8AC3E}">
        <p14:creationId xmlns:p14="http://schemas.microsoft.com/office/powerpoint/2010/main" val="1036069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71DDD-F3E4-4598-82D1-2648353CD5D6}"/>
              </a:ext>
            </a:extLst>
          </p:cNvPr>
          <p:cNvSpPr>
            <a:spLocks noGrp="1"/>
          </p:cNvSpPr>
          <p:nvPr>
            <p:ph type="title"/>
          </p:nvPr>
        </p:nvSpPr>
        <p:spPr/>
        <p:txBody>
          <a:bodyPr/>
          <a:lstStyle/>
          <a:p>
            <a:r>
              <a:rPr lang="en-US"/>
              <a:t>Homework- 10%</a:t>
            </a:r>
          </a:p>
        </p:txBody>
      </p:sp>
      <p:sp>
        <p:nvSpPr>
          <p:cNvPr id="3" name="Content Placeholder 2">
            <a:extLst>
              <a:ext uri="{FF2B5EF4-FFF2-40B4-BE49-F238E27FC236}">
                <a16:creationId xmlns:a16="http://schemas.microsoft.com/office/drawing/2014/main" id="{47BFD5D7-679E-43C4-9AFF-F9CEE81AAA51}"/>
              </a:ext>
            </a:extLst>
          </p:cNvPr>
          <p:cNvSpPr>
            <a:spLocks noGrp="1"/>
          </p:cNvSpPr>
          <p:nvPr>
            <p:ph idx="1"/>
          </p:nvPr>
        </p:nvSpPr>
        <p:spPr/>
        <p:txBody>
          <a:bodyPr/>
          <a:lstStyle/>
          <a:p>
            <a:r>
              <a:rPr lang="en-US"/>
              <a:t>Homework will be assigned in d2l and students are expected to submit homework in d2l. The instructions for the homework will be provided in d2l. There will be 2 homework assignments in the course. </a:t>
            </a:r>
          </a:p>
          <a:p>
            <a:pPr marL="0" indent="0">
              <a:buNone/>
            </a:pPr>
            <a:endParaRPr lang="en-US"/>
          </a:p>
        </p:txBody>
      </p:sp>
    </p:spTree>
    <p:extLst>
      <p:ext uri="{BB962C8B-B14F-4D97-AF65-F5344CB8AC3E}">
        <p14:creationId xmlns:p14="http://schemas.microsoft.com/office/powerpoint/2010/main" val="41603535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188B1-F1E8-4927-9733-3897CEAAEC92}"/>
              </a:ext>
            </a:extLst>
          </p:cNvPr>
          <p:cNvSpPr>
            <a:spLocks noGrp="1"/>
          </p:cNvSpPr>
          <p:nvPr>
            <p:ph type="title"/>
          </p:nvPr>
        </p:nvSpPr>
        <p:spPr/>
        <p:txBody>
          <a:bodyPr/>
          <a:lstStyle/>
          <a:p>
            <a:r>
              <a:rPr lang="en-US"/>
              <a:t>Exams- 40%</a:t>
            </a:r>
          </a:p>
        </p:txBody>
      </p:sp>
      <p:sp>
        <p:nvSpPr>
          <p:cNvPr id="3" name="Content Placeholder 2">
            <a:extLst>
              <a:ext uri="{FF2B5EF4-FFF2-40B4-BE49-F238E27FC236}">
                <a16:creationId xmlns:a16="http://schemas.microsoft.com/office/drawing/2014/main" id="{34D78724-31EA-4F06-96C6-D6775243A47A}"/>
              </a:ext>
            </a:extLst>
          </p:cNvPr>
          <p:cNvSpPr>
            <a:spLocks noGrp="1"/>
          </p:cNvSpPr>
          <p:nvPr>
            <p:ph idx="1"/>
          </p:nvPr>
        </p:nvSpPr>
        <p:spPr/>
        <p:txBody>
          <a:bodyPr>
            <a:normAutofit/>
          </a:bodyPr>
          <a:lstStyle/>
          <a:p>
            <a:r>
              <a:rPr lang="en-US"/>
              <a:t>There will be three major exams in the course. </a:t>
            </a:r>
          </a:p>
          <a:p>
            <a:r>
              <a:rPr lang="en-US"/>
              <a:t>Exam 1 covering database fundamentals and relational databases is worth 100 points. </a:t>
            </a:r>
          </a:p>
          <a:p>
            <a:r>
              <a:rPr lang="en-US"/>
              <a:t>Exam2 covering SQL accounts for 200 points </a:t>
            </a:r>
          </a:p>
          <a:p>
            <a:r>
              <a:rPr lang="en-US"/>
              <a:t>Exam 3 covering Data Modeling and Database Implementation accounts for 100 points.  </a:t>
            </a:r>
          </a:p>
          <a:p>
            <a:r>
              <a:rPr lang="en-US"/>
              <a:t>Students will complete the exams using Respondus Monitor and webcam will be required </a:t>
            </a:r>
          </a:p>
          <a:p>
            <a:endParaRPr lang="en-US"/>
          </a:p>
        </p:txBody>
      </p:sp>
    </p:spTree>
    <p:extLst>
      <p:ext uri="{BB962C8B-B14F-4D97-AF65-F5344CB8AC3E}">
        <p14:creationId xmlns:p14="http://schemas.microsoft.com/office/powerpoint/2010/main" val="30629696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Database </a:t>
            </a:r>
            <a:r>
              <a:rPr lang="en-US" dirty="0"/>
              <a:t>Paired Project- 200 </a:t>
            </a:r>
            <a:r>
              <a:rPr lang="en-US"/>
              <a:t>points – Meet and discuss online </a:t>
            </a:r>
            <a:endParaRPr lang="en-US" dirty="0"/>
          </a:p>
        </p:txBody>
      </p:sp>
      <p:sp>
        <p:nvSpPr>
          <p:cNvPr id="3" name="Content Placeholder 2"/>
          <p:cNvSpPr>
            <a:spLocks noGrp="1"/>
          </p:cNvSpPr>
          <p:nvPr>
            <p:ph idx="1"/>
          </p:nvPr>
        </p:nvSpPr>
        <p:spPr/>
        <p:txBody>
          <a:bodyPr>
            <a:normAutofit fontScale="92500" lnSpcReduction="10000"/>
          </a:bodyPr>
          <a:lstStyle/>
          <a:p>
            <a:r>
              <a:rPr lang="en-US"/>
              <a:t>I will be assigning the teams  and will inform you via email </a:t>
            </a:r>
          </a:p>
          <a:p>
            <a:r>
              <a:rPr lang="en-US"/>
              <a:t>You will use MS Teams or similar medium to meet with your team member and discuss </a:t>
            </a:r>
          </a:p>
          <a:p>
            <a:r>
              <a:rPr lang="en-US"/>
              <a:t>Students </a:t>
            </a:r>
            <a:r>
              <a:rPr lang="en-US" dirty="0"/>
              <a:t>in groups of two work together to design a database </a:t>
            </a:r>
          </a:p>
          <a:p>
            <a:r>
              <a:rPr lang="en-US" dirty="0"/>
              <a:t>Design a database in My </a:t>
            </a:r>
            <a:r>
              <a:rPr lang="en-US" dirty="0" err="1"/>
              <a:t>Sql</a:t>
            </a:r>
            <a:r>
              <a:rPr lang="en-US" dirty="0"/>
              <a:t> to solve a business problem</a:t>
            </a:r>
          </a:p>
          <a:p>
            <a:r>
              <a:rPr lang="en-US"/>
              <a:t>Project </a:t>
            </a:r>
            <a:r>
              <a:rPr lang="en-US" dirty="0"/>
              <a:t>broken in to milestones (100 points) which will be completed throughout the semester</a:t>
            </a:r>
          </a:p>
          <a:p>
            <a:r>
              <a:rPr lang="en-US" dirty="0"/>
              <a:t>Final Database deliverable (100 points) will be submitted on the last day of class</a:t>
            </a:r>
          </a:p>
          <a:p>
            <a:r>
              <a:rPr lang="en-US" dirty="0"/>
              <a:t>It is very important to take feedback and incorporate changes to the final deliverable </a:t>
            </a:r>
          </a:p>
        </p:txBody>
      </p:sp>
    </p:spTree>
    <p:extLst>
      <p:ext uri="{BB962C8B-B14F-4D97-AF65-F5344CB8AC3E}">
        <p14:creationId xmlns:p14="http://schemas.microsoft.com/office/powerpoint/2010/main" val="2179929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is this?</a:t>
            </a:r>
          </a:p>
        </p:txBody>
      </p:sp>
      <p:pic>
        <p:nvPicPr>
          <p:cNvPr id="1026" name="Picture 2" descr="Image result for Larry Ellison"/>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tretch>
            <a:fillRect/>
          </a:stretch>
        </p:blipFill>
        <p:spPr bwMode="auto">
          <a:xfrm>
            <a:off x="3470274" y="1900989"/>
            <a:ext cx="4537535" cy="3025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10981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Larry Ellison..</a:t>
            </a:r>
          </a:p>
        </p:txBody>
      </p:sp>
      <p:sp>
        <p:nvSpPr>
          <p:cNvPr id="3" name="Content Placeholder 2"/>
          <p:cNvSpPr>
            <a:spLocks noGrp="1"/>
          </p:cNvSpPr>
          <p:nvPr>
            <p:ph idx="1"/>
          </p:nvPr>
        </p:nvSpPr>
        <p:spPr/>
        <p:txBody>
          <a:bodyPr>
            <a:noAutofit/>
          </a:bodyPr>
          <a:lstStyle/>
          <a:p>
            <a:r>
              <a:rPr lang="en-US" sz="2400" dirty="0"/>
              <a:t>What is Oracle? </a:t>
            </a:r>
          </a:p>
          <a:p>
            <a:endParaRPr lang="en-US" sz="2400" dirty="0"/>
          </a:p>
          <a:p>
            <a:pPr marL="457200" lvl="1" indent="0">
              <a:buNone/>
            </a:pPr>
            <a:r>
              <a:rPr lang="en-US" sz="2200" dirty="0"/>
              <a:t>A bunch of people. And all of our products were just ideas in the heads of those people - ideas that people typed into a computer, tested, and that turned out to be the best idea for a database or for a programming language.</a:t>
            </a:r>
            <a:br>
              <a:rPr lang="en-US" sz="2200" dirty="0"/>
            </a:br>
            <a:r>
              <a:rPr lang="en-US" sz="2200" dirty="0"/>
              <a:t>Read more at: https://www.brainyquote.com/authors/larry_ellison</a:t>
            </a:r>
          </a:p>
        </p:txBody>
      </p:sp>
    </p:spTree>
    <p:extLst>
      <p:ext uri="{BB962C8B-B14F-4D97-AF65-F5344CB8AC3E}">
        <p14:creationId xmlns:p14="http://schemas.microsoft.com/office/powerpoint/2010/main" val="16487055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905" y="251751"/>
            <a:ext cx="8037095" cy="1280890"/>
          </a:xfrm>
        </p:spPr>
        <p:txBody>
          <a:bodyPr>
            <a:normAutofit/>
          </a:bodyPr>
          <a:lstStyle/>
          <a:p>
            <a:r>
              <a:rPr lang="en-US" dirty="0"/>
              <a:t>Which orange  circle is bigger A or B</a:t>
            </a:r>
          </a:p>
        </p:txBody>
      </p:sp>
      <p:pic>
        <p:nvPicPr>
          <p:cNvPr id="5" name="Content Placeholder 6"/>
          <p:cNvPicPr>
            <a:picLocks noChangeAspect="1"/>
          </p:cNvPicPr>
          <p:nvPr/>
        </p:nvPicPr>
        <p:blipFill>
          <a:blip r:embed="rId3"/>
          <a:stretch>
            <a:fillRect/>
          </a:stretch>
        </p:blipFill>
        <p:spPr>
          <a:xfrm>
            <a:off x="1685963" y="2197107"/>
            <a:ext cx="5995918" cy="3778250"/>
          </a:xfrm>
          <a:prstGeom prst="rect">
            <a:avLst/>
          </a:prstGeom>
        </p:spPr>
      </p:pic>
    </p:spTree>
    <p:extLst>
      <p:ext uri="{BB962C8B-B14F-4D97-AF65-F5344CB8AC3E}">
        <p14:creationId xmlns:p14="http://schemas.microsoft.com/office/powerpoint/2010/main" val="40908997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Perceptions matter…</a:t>
            </a:r>
          </a:p>
        </p:txBody>
      </p:sp>
      <p:sp>
        <p:nvSpPr>
          <p:cNvPr id="3" name="Content Placeholder 2"/>
          <p:cNvSpPr>
            <a:spLocks noGrp="1"/>
          </p:cNvSpPr>
          <p:nvPr>
            <p:ph idx="1"/>
          </p:nvPr>
        </p:nvSpPr>
        <p:spPr/>
        <p:txBody>
          <a:bodyPr/>
          <a:lstStyle/>
          <a:p>
            <a:r>
              <a:rPr lang="en-US" dirty="0"/>
              <a:t>“Novelist and professor Robertson Davies famously said, “The eye sees only what the mind is prepared to comprehend.”  In our day-to-day reality, perception is everything and that’s what makes optical illusions so fascinating. Our eyes relay the truth, but our brain doesn’t always perceive it.”</a:t>
            </a:r>
          </a:p>
          <a:p>
            <a:r>
              <a:rPr lang="en-US" dirty="0"/>
              <a:t>Reference: </a:t>
            </a:r>
            <a:r>
              <a:rPr lang="en-US" dirty="0">
                <a:hlinkClick r:id="rId2"/>
              </a:rPr>
              <a:t>https://www.cleareyes.com/eye-care-blog/201711/</a:t>
            </a:r>
            <a:r>
              <a:rPr lang="en-US">
                <a:hlinkClick r:id="rId2"/>
              </a:rPr>
              <a:t>exploring-relative-size-optical-illusions/</a:t>
            </a:r>
            <a:endParaRPr lang="en-US"/>
          </a:p>
          <a:p>
            <a:endParaRPr lang="en-US"/>
          </a:p>
          <a:p>
            <a:r>
              <a:rPr lang="en-US"/>
              <a:t>It is an unprecedented time….but lets perceive it positively….</a:t>
            </a:r>
          </a:p>
          <a:p>
            <a:endParaRPr lang="en-US" dirty="0"/>
          </a:p>
        </p:txBody>
      </p:sp>
    </p:spTree>
    <p:extLst>
      <p:ext uri="{BB962C8B-B14F-4D97-AF65-F5344CB8AC3E}">
        <p14:creationId xmlns:p14="http://schemas.microsoft.com/office/powerpoint/2010/main" val="13565971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Class Assignment- Participate in discussion in d2l</a:t>
            </a:r>
            <a:endParaRPr lang="en-US" dirty="0"/>
          </a:p>
        </p:txBody>
      </p:sp>
      <p:sp>
        <p:nvSpPr>
          <p:cNvPr id="3" name="Content Placeholder 2"/>
          <p:cNvSpPr>
            <a:spLocks noGrp="1"/>
          </p:cNvSpPr>
          <p:nvPr>
            <p:ph idx="1"/>
          </p:nvPr>
        </p:nvSpPr>
        <p:spPr>
          <a:xfrm>
            <a:off x="1945201" y="2139781"/>
            <a:ext cx="6591985" cy="3777622"/>
          </a:xfrm>
        </p:spPr>
        <p:txBody>
          <a:bodyPr/>
          <a:lstStyle/>
          <a:p>
            <a:r>
              <a:rPr lang="en-US" dirty="0"/>
              <a:t>Please introduce yourself to the class. What is your name, major and an interesting fact or more about you that you would like to share in class. Please let us know why you picked this major and if you are interested in a specific career area. </a:t>
            </a:r>
          </a:p>
          <a:p>
            <a:pPr marL="0" indent="0">
              <a:buNone/>
            </a:pPr>
            <a:endParaRPr lang="en-US" dirty="0"/>
          </a:p>
        </p:txBody>
      </p:sp>
    </p:spTree>
    <p:extLst>
      <p:ext uri="{BB962C8B-B14F-4D97-AF65-F5344CB8AC3E}">
        <p14:creationId xmlns:p14="http://schemas.microsoft.com/office/powerpoint/2010/main" val="446740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75916"/>
            <a:ext cx="4572000" cy="1463040"/>
          </a:xfrm>
        </p:spPr>
        <p:txBody>
          <a:bodyPr/>
          <a:lstStyle/>
          <a:p>
            <a:r>
              <a:rPr lang="en-US" dirty="0"/>
              <a:t>For Next Class</a:t>
            </a:r>
          </a:p>
        </p:txBody>
      </p:sp>
      <p:sp>
        <p:nvSpPr>
          <p:cNvPr id="3" name="Content Placeholder 2"/>
          <p:cNvSpPr>
            <a:spLocks noGrp="1"/>
          </p:cNvSpPr>
          <p:nvPr>
            <p:ph type="subTitle" idx="1"/>
          </p:nvPr>
        </p:nvSpPr>
        <p:spPr>
          <a:xfrm>
            <a:off x="6457950" y="4969041"/>
            <a:ext cx="2400300" cy="1237567"/>
          </a:xfrm>
        </p:spPr>
        <p:txBody>
          <a:bodyPr>
            <a:normAutofit fontScale="47500" lnSpcReduction="20000"/>
          </a:bodyPr>
          <a:lstStyle/>
          <a:p>
            <a:r>
              <a:rPr lang="en-US" sz="2900" b="1" dirty="0"/>
              <a:t>We will meet Live in d2l during our assigned class time. </a:t>
            </a:r>
          </a:p>
          <a:p>
            <a:endParaRPr lang="en-US" sz="2900" b="1" dirty="0"/>
          </a:p>
          <a:p>
            <a:r>
              <a:rPr lang="en-US" sz="2900" b="1" dirty="0"/>
              <a:t>We will discuss -Introduction to Databases</a:t>
            </a:r>
          </a:p>
          <a:p>
            <a:endParaRPr lang="en-US" b="1" dirty="0"/>
          </a:p>
        </p:txBody>
      </p:sp>
    </p:spTree>
    <p:extLst>
      <p:ext uri="{BB962C8B-B14F-4D97-AF65-F5344CB8AC3E}">
        <p14:creationId xmlns:p14="http://schemas.microsoft.com/office/powerpoint/2010/main" val="4077152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dirty="0">
                <a:solidFill>
                  <a:srgbClr val="293B3C"/>
                </a:solidFill>
              </a:rPr>
              <a:t>Introducing Dr. Abraham …</a:t>
            </a:r>
          </a:p>
        </p:txBody>
      </p:sp>
      <p:sp>
        <p:nvSpPr>
          <p:cNvPr id="2" name="Content Placeholder 1"/>
          <p:cNvSpPr>
            <a:spLocks noGrp="1"/>
          </p:cNvSpPr>
          <p:nvPr>
            <p:ph idx="1"/>
          </p:nvPr>
        </p:nvSpPr>
        <p:spPr>
          <a:xfrm>
            <a:off x="2595179" y="1424608"/>
            <a:ext cx="6043495" cy="3777622"/>
          </a:xfrm>
        </p:spPr>
        <p:txBody>
          <a:bodyPr>
            <a:normAutofit/>
          </a:bodyPr>
          <a:lstStyle/>
          <a:p>
            <a:pPr marL="114300" indent="0">
              <a:buNone/>
            </a:pPr>
            <a:endParaRPr lang="en-US" dirty="0"/>
          </a:p>
          <a:p>
            <a:r>
              <a:rPr lang="en-US" b="1" dirty="0"/>
              <a:t>Doctorate Degree</a:t>
            </a:r>
            <a:r>
              <a:rPr lang="en-US" dirty="0"/>
              <a:t>- University at Albany, State University of New York</a:t>
            </a:r>
          </a:p>
          <a:p>
            <a:r>
              <a:rPr lang="en-US" b="1" dirty="0"/>
              <a:t>Masters Degree</a:t>
            </a:r>
            <a:r>
              <a:rPr lang="en-US" dirty="0"/>
              <a:t>- SUNY Institute of Technology</a:t>
            </a:r>
          </a:p>
          <a:p>
            <a:r>
              <a:rPr lang="en-US" b="1" dirty="0"/>
              <a:t>Bachelors Degree</a:t>
            </a:r>
            <a:r>
              <a:rPr lang="en-US" dirty="0"/>
              <a:t>- Assumption University, Bangkok, Thailand </a:t>
            </a:r>
          </a:p>
          <a:p>
            <a:r>
              <a:rPr lang="en-US" dirty="0"/>
              <a:t>CISSP (Certified Information System Security Professional)</a:t>
            </a:r>
          </a:p>
          <a:p>
            <a:r>
              <a:rPr lang="en-US" dirty="0"/>
              <a:t>10+ years professional experience in  IT and Security </a:t>
            </a:r>
          </a:p>
          <a:p>
            <a:endParaRPr lang="en-US" dirty="0"/>
          </a:p>
        </p:txBody>
      </p:sp>
    </p:spTree>
    <p:extLst>
      <p:ext uri="{BB962C8B-B14F-4D97-AF65-F5344CB8AC3E}">
        <p14:creationId xmlns:p14="http://schemas.microsoft.com/office/powerpoint/2010/main" val="227289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9D9B7-8696-4464-8653-FDB42136A596}"/>
              </a:ext>
            </a:extLst>
          </p:cNvPr>
          <p:cNvSpPr>
            <a:spLocks noGrp="1"/>
          </p:cNvSpPr>
          <p:nvPr>
            <p:ph type="title"/>
          </p:nvPr>
        </p:nvSpPr>
        <p:spPr/>
        <p:txBody>
          <a:bodyPr/>
          <a:lstStyle/>
          <a:p>
            <a:r>
              <a:rPr lang="en-US"/>
              <a:t>Course Format </a:t>
            </a:r>
          </a:p>
        </p:txBody>
      </p:sp>
      <p:sp>
        <p:nvSpPr>
          <p:cNvPr id="3" name="Content Placeholder 2">
            <a:extLst>
              <a:ext uri="{FF2B5EF4-FFF2-40B4-BE49-F238E27FC236}">
                <a16:creationId xmlns:a16="http://schemas.microsoft.com/office/drawing/2014/main" id="{51655A6E-9EA9-49A6-B64D-8916DE6684A5}"/>
              </a:ext>
            </a:extLst>
          </p:cNvPr>
          <p:cNvSpPr>
            <a:spLocks noGrp="1"/>
          </p:cNvSpPr>
          <p:nvPr>
            <p:ph idx="1"/>
          </p:nvPr>
        </p:nvSpPr>
        <p:spPr/>
        <p:txBody>
          <a:bodyPr>
            <a:normAutofit/>
          </a:bodyPr>
          <a:lstStyle/>
          <a:p>
            <a:r>
              <a:rPr lang="en-US" dirty="0"/>
              <a:t>ONLINE SESSION-  This is a 100 percent online class</a:t>
            </a:r>
          </a:p>
          <a:p>
            <a:r>
              <a:rPr lang="en-US" dirty="0"/>
              <a:t>Tentative Schedule is posted. </a:t>
            </a:r>
          </a:p>
        </p:txBody>
      </p:sp>
    </p:spTree>
    <p:extLst>
      <p:ext uri="{BB962C8B-B14F-4D97-AF65-F5344CB8AC3E}">
        <p14:creationId xmlns:p14="http://schemas.microsoft.com/office/powerpoint/2010/main" val="2126323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Database</a:t>
            </a:r>
          </a:p>
        </p:txBody>
      </p:sp>
      <p:sp>
        <p:nvSpPr>
          <p:cNvPr id="3" name="Content Placeholder 2"/>
          <p:cNvSpPr>
            <a:spLocks noGrp="1"/>
          </p:cNvSpPr>
          <p:nvPr>
            <p:ph idx="1"/>
          </p:nvPr>
        </p:nvSpPr>
        <p:spPr/>
        <p:txBody>
          <a:bodyPr/>
          <a:lstStyle/>
          <a:p>
            <a:r>
              <a:rPr lang="en-US" dirty="0"/>
              <a:t>What do you think is a database</a:t>
            </a:r>
          </a:p>
          <a:p>
            <a:endParaRPr lang="en-US" dirty="0"/>
          </a:p>
          <a:p>
            <a:r>
              <a:rPr lang="en-US" dirty="0"/>
              <a:t>Padlet link shared</a:t>
            </a:r>
          </a:p>
        </p:txBody>
      </p:sp>
    </p:spTree>
    <p:extLst>
      <p:ext uri="{BB962C8B-B14F-4D97-AF65-F5344CB8AC3E}">
        <p14:creationId xmlns:p14="http://schemas.microsoft.com/office/powerpoint/2010/main" val="2380506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is everywhere…</a:t>
            </a:r>
          </a:p>
        </p:txBody>
      </p:sp>
      <p:pic>
        <p:nvPicPr>
          <p:cNvPr id="4" name="Content Placeholder 3"/>
          <p:cNvPicPr>
            <a:picLocks noGrp="1" noChangeAspect="1"/>
          </p:cNvPicPr>
          <p:nvPr>
            <p:ph idx="1"/>
          </p:nvPr>
        </p:nvPicPr>
        <p:blipFill>
          <a:blip r:embed="rId2"/>
          <a:stretch>
            <a:fillRect/>
          </a:stretch>
        </p:blipFill>
        <p:spPr>
          <a:xfrm>
            <a:off x="768350" y="3004172"/>
            <a:ext cx="7289800" cy="2586381"/>
          </a:xfrm>
          <a:prstGeom prst="rect">
            <a:avLst/>
          </a:prstGeom>
        </p:spPr>
      </p:pic>
      <p:sp>
        <p:nvSpPr>
          <p:cNvPr id="5" name="TextBox 4"/>
          <p:cNvSpPr txBox="1"/>
          <p:nvPr/>
        </p:nvSpPr>
        <p:spPr>
          <a:xfrm>
            <a:off x="3619893" y="5187290"/>
            <a:ext cx="3384222" cy="184666"/>
          </a:xfrm>
          <a:prstGeom prst="rect">
            <a:avLst/>
          </a:prstGeom>
          <a:noFill/>
        </p:spPr>
        <p:txBody>
          <a:bodyPr wrap="square" rtlCol="0">
            <a:spAutoFit/>
          </a:bodyPr>
          <a:lstStyle/>
          <a:p>
            <a:r>
              <a:rPr lang="en-US" sz="600" dirty="0"/>
              <a:t>Reference: </a:t>
            </a:r>
            <a:r>
              <a:rPr lang="en-US" sz="600" dirty="0">
                <a:hlinkClick r:id="rId3"/>
              </a:rPr>
              <a:t>http://speakingdata.blogspot.com/2010/12/data-data-everywhere.html</a:t>
            </a:r>
            <a:endParaRPr lang="en-US" sz="600" dirty="0"/>
          </a:p>
        </p:txBody>
      </p:sp>
    </p:spTree>
    <p:extLst>
      <p:ext uri="{BB962C8B-B14F-4D97-AF65-F5344CB8AC3E}">
        <p14:creationId xmlns:p14="http://schemas.microsoft.com/office/powerpoint/2010/main" val="672012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a:p>
            <a:endParaRPr lang="en-US" dirty="0"/>
          </a:p>
        </p:txBody>
      </p:sp>
      <p:pic>
        <p:nvPicPr>
          <p:cNvPr id="4" name="Picture 3"/>
          <p:cNvPicPr>
            <a:picLocks noChangeAspect="1"/>
          </p:cNvPicPr>
          <p:nvPr/>
        </p:nvPicPr>
        <p:blipFill>
          <a:blip r:embed="rId2"/>
          <a:stretch>
            <a:fillRect/>
          </a:stretch>
        </p:blipFill>
        <p:spPr>
          <a:xfrm>
            <a:off x="1949386" y="996781"/>
            <a:ext cx="6108765" cy="5524334"/>
          </a:xfrm>
          <a:prstGeom prst="rect">
            <a:avLst/>
          </a:prstGeom>
        </p:spPr>
      </p:pic>
      <p:sp>
        <p:nvSpPr>
          <p:cNvPr id="2" name="TextBox 1">
            <a:extLst>
              <a:ext uri="{FF2B5EF4-FFF2-40B4-BE49-F238E27FC236}">
                <a16:creationId xmlns:a16="http://schemas.microsoft.com/office/drawing/2014/main" id="{AFB4E2B6-2A85-44B3-8006-9D905B4EE5C9}"/>
              </a:ext>
            </a:extLst>
          </p:cNvPr>
          <p:cNvSpPr txBox="1"/>
          <p:nvPr/>
        </p:nvSpPr>
        <p:spPr>
          <a:xfrm>
            <a:off x="2731168" y="397042"/>
            <a:ext cx="4174958" cy="646331"/>
          </a:xfrm>
          <a:prstGeom prst="rect">
            <a:avLst/>
          </a:prstGeom>
          <a:noFill/>
        </p:spPr>
        <p:txBody>
          <a:bodyPr wrap="square" rtlCol="0">
            <a:spAutoFit/>
          </a:bodyPr>
          <a:lstStyle/>
          <a:p>
            <a:r>
              <a:rPr lang="en-US"/>
              <a:t>Analogy- What are the problems with a closet setup like this?</a:t>
            </a:r>
          </a:p>
        </p:txBody>
      </p:sp>
    </p:spTree>
    <p:extLst>
      <p:ext uri="{BB962C8B-B14F-4D97-AF65-F5344CB8AC3E}">
        <p14:creationId xmlns:p14="http://schemas.microsoft.com/office/powerpoint/2010/main" val="3164918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895600" y="1228725"/>
            <a:ext cx="3352800" cy="4400550"/>
          </a:xfrm>
          <a:prstGeom prst="rect">
            <a:avLst/>
          </a:prstGeom>
        </p:spPr>
      </p:pic>
      <p:sp>
        <p:nvSpPr>
          <p:cNvPr id="3" name="TextBox 2">
            <a:extLst>
              <a:ext uri="{FF2B5EF4-FFF2-40B4-BE49-F238E27FC236}">
                <a16:creationId xmlns:a16="http://schemas.microsoft.com/office/drawing/2014/main" id="{FF951743-513F-4DED-B96A-461A88AE2C19}"/>
              </a:ext>
            </a:extLst>
          </p:cNvPr>
          <p:cNvSpPr txBox="1"/>
          <p:nvPr/>
        </p:nvSpPr>
        <p:spPr>
          <a:xfrm>
            <a:off x="2731168" y="397042"/>
            <a:ext cx="4174958" cy="369332"/>
          </a:xfrm>
          <a:prstGeom prst="rect">
            <a:avLst/>
          </a:prstGeom>
          <a:noFill/>
        </p:spPr>
        <p:txBody>
          <a:bodyPr wrap="square" rtlCol="0">
            <a:spAutoFit/>
          </a:bodyPr>
          <a:lstStyle/>
          <a:p>
            <a:r>
              <a:rPr lang="en-US"/>
              <a:t>Analogy-How does this help</a:t>
            </a:r>
          </a:p>
        </p:txBody>
      </p:sp>
    </p:spTree>
    <p:extLst>
      <p:ext uri="{BB962C8B-B14F-4D97-AF65-F5344CB8AC3E}">
        <p14:creationId xmlns:p14="http://schemas.microsoft.com/office/powerpoint/2010/main" val="37593578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a:t>
            </a:r>
          </a:p>
        </p:txBody>
      </p:sp>
      <p:sp>
        <p:nvSpPr>
          <p:cNvPr id="3" name="Content Placeholder 2"/>
          <p:cNvSpPr>
            <a:spLocks noGrp="1"/>
          </p:cNvSpPr>
          <p:nvPr>
            <p:ph idx="1"/>
          </p:nvPr>
        </p:nvSpPr>
        <p:spPr/>
        <p:txBody>
          <a:bodyPr/>
          <a:lstStyle/>
          <a:p>
            <a:r>
              <a:rPr lang="en-US" dirty="0"/>
              <a:t>Data is also stored and needs to be retrieved</a:t>
            </a:r>
          </a:p>
          <a:p>
            <a:r>
              <a:rPr lang="en-US" dirty="0"/>
              <a:t>Databases help with storing data</a:t>
            </a:r>
          </a:p>
          <a:p>
            <a:r>
              <a:rPr lang="en-US" dirty="0"/>
              <a:t>Databases help with organizing data so it is easy to retrieve</a:t>
            </a:r>
          </a:p>
          <a:p>
            <a:r>
              <a:rPr lang="en-US" dirty="0"/>
              <a:t>Good data management requires following rules for organizing data </a:t>
            </a:r>
          </a:p>
          <a:p>
            <a:r>
              <a:rPr lang="en-US" dirty="0"/>
              <a:t>In this course we learn what a database is and how to design a database so data can be easily retrieved for use </a:t>
            </a:r>
          </a:p>
        </p:txBody>
      </p:sp>
    </p:spTree>
    <p:extLst>
      <p:ext uri="{BB962C8B-B14F-4D97-AF65-F5344CB8AC3E}">
        <p14:creationId xmlns:p14="http://schemas.microsoft.com/office/powerpoint/2010/main" val="133368644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heme1_intergral">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Theme1_intergral" id="{22D5D243-DC1C-4D2A-AE15-B57E18A56504}" vid="{AD802645-7056-463E-A0A1-FCAB4F6DF8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Theme1_intergral</Template>
  <TotalTime>11829</TotalTime>
  <Words>1125</Words>
  <Application>Microsoft Office PowerPoint</Application>
  <PresentationFormat>On-screen Show (4:3)</PresentationFormat>
  <Paragraphs>140</Paragraphs>
  <Slides>29</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Calibri</vt:lpstr>
      <vt:lpstr>Tw Cen MT</vt:lpstr>
      <vt:lpstr>Tw Cen MT Condensed</vt:lpstr>
      <vt:lpstr>Wingdings 3</vt:lpstr>
      <vt:lpstr>Theme1_intergral</vt:lpstr>
      <vt:lpstr>Introduction to Databases    ITEC 3200</vt:lpstr>
      <vt:lpstr>TODAY IN ITEC 3200</vt:lpstr>
      <vt:lpstr>Introducing Dr. Abraham …</vt:lpstr>
      <vt:lpstr>Course Format </vt:lpstr>
      <vt:lpstr>Database</vt:lpstr>
      <vt:lpstr>Data is everywhere…</vt:lpstr>
      <vt:lpstr>PowerPoint Presentation</vt:lpstr>
      <vt:lpstr>PowerPoint Presentation</vt:lpstr>
      <vt:lpstr>Data </vt:lpstr>
      <vt:lpstr>Databases are everywhere  </vt:lpstr>
      <vt:lpstr>Database Careers </vt:lpstr>
      <vt:lpstr>Course Overview   </vt:lpstr>
      <vt:lpstr>Accessing Course Info- D2l central source for all information</vt:lpstr>
      <vt:lpstr>Syllabus</vt:lpstr>
      <vt:lpstr>Textbook information</vt:lpstr>
      <vt:lpstr>Software Applications used </vt:lpstr>
      <vt:lpstr>Course Requirements </vt:lpstr>
      <vt:lpstr>Grade Distributions </vt:lpstr>
      <vt:lpstr>Class Assignments- 20% </vt:lpstr>
      <vt:lpstr>Quizzes- 10% </vt:lpstr>
      <vt:lpstr>Homework- 10%</vt:lpstr>
      <vt:lpstr>Exams- 40%</vt:lpstr>
      <vt:lpstr>Database Paired Project- 200 points – Meet and discuss online </vt:lpstr>
      <vt:lpstr>Who is this?</vt:lpstr>
      <vt:lpstr>Larry Ellison..</vt:lpstr>
      <vt:lpstr>Which orange  circle is bigger A or B</vt:lpstr>
      <vt:lpstr>Perceptions matter…</vt:lpstr>
      <vt:lpstr>Class Assignment- Participate in discussion in d2l</vt:lpstr>
      <vt:lpstr>For Next Class</vt:lpstr>
    </vt:vector>
  </TitlesOfParts>
  <Company>GGC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Elite Scholars</dc:title>
  <dc:creator>GGC</dc:creator>
  <cp:lastModifiedBy>Sherly Abraham</cp:lastModifiedBy>
  <cp:revision>171</cp:revision>
  <dcterms:created xsi:type="dcterms:W3CDTF">2014-01-15T05:11:31Z</dcterms:created>
  <dcterms:modified xsi:type="dcterms:W3CDTF">2021-01-20T14:23:18Z</dcterms:modified>
</cp:coreProperties>
</file>