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27"/>
  </p:notesMasterIdLst>
  <p:sldIdLst>
    <p:sldId id="256" r:id="rId2"/>
    <p:sldId id="264" r:id="rId3"/>
    <p:sldId id="274" r:id="rId4"/>
    <p:sldId id="287" r:id="rId5"/>
    <p:sldId id="301" r:id="rId6"/>
    <p:sldId id="304" r:id="rId7"/>
    <p:sldId id="298" r:id="rId8"/>
    <p:sldId id="299" r:id="rId9"/>
    <p:sldId id="300" r:id="rId10"/>
    <p:sldId id="294" r:id="rId11"/>
    <p:sldId id="297" r:id="rId12"/>
    <p:sldId id="265" r:id="rId13"/>
    <p:sldId id="257" r:id="rId14"/>
    <p:sldId id="277" r:id="rId15"/>
    <p:sldId id="282" r:id="rId16"/>
    <p:sldId id="292" r:id="rId17"/>
    <p:sldId id="296" r:id="rId18"/>
    <p:sldId id="295" r:id="rId19"/>
    <p:sldId id="281" r:id="rId20"/>
    <p:sldId id="303" r:id="rId21"/>
    <p:sldId id="302" r:id="rId22"/>
    <p:sldId id="305" r:id="rId23"/>
    <p:sldId id="306" r:id="rId24"/>
    <p:sldId id="291" r:id="rId25"/>
    <p:sldId id="288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1" d="100"/>
          <a:sy n="81" d="100"/>
        </p:scale>
        <p:origin x="1502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E0407-D9BD-4747-A6D7-F9B551727F84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DFD0-2AD5-4A82-BA80-DD23EDF2F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4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6C0E500-4D01-42D3-8C50-7CBA79744402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5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76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60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DFD0-2AD5-4A82-BA80-DD23EDF2FA2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3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1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3018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76057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36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05920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353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43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1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39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4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4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0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6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6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8/9/2021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4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leareyes.com/eye-care-blog/201711/exploring-relative-size-optical-illusions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peakingdata.blogspot.com/2010/12/data-data-everywhere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Databases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ITEC 3200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33817" y="5152210"/>
            <a:ext cx="5800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Instructor, Dr. Sherly Abraham</a:t>
            </a:r>
          </a:p>
        </p:txBody>
      </p:sp>
    </p:spTree>
    <p:extLst>
      <p:ext uri="{BB962C8B-B14F-4D97-AF65-F5344CB8AC3E}">
        <p14:creationId xmlns:p14="http://schemas.microsoft.com/office/powerpoint/2010/main" val="30307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Databases are everywhere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353937"/>
            <a:ext cx="6591985" cy="3777622"/>
          </a:xfrm>
        </p:spPr>
        <p:txBody>
          <a:bodyPr/>
          <a:lstStyle/>
          <a:p>
            <a:r>
              <a:rPr lang="en-US" dirty="0"/>
              <a:t>Can you think of a database you used today?</a:t>
            </a:r>
          </a:p>
        </p:txBody>
      </p:sp>
    </p:spTree>
    <p:extLst>
      <p:ext uri="{BB962C8B-B14F-4D97-AF65-F5344CB8AC3E}">
        <p14:creationId xmlns:p14="http://schemas.microsoft.com/office/powerpoint/2010/main" val="358140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Careers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Several IT/Business sector job titles- Database Administrator, Database Developer, Database Analyst, Database Manager </a:t>
            </a:r>
          </a:p>
          <a:p>
            <a:r>
              <a:rPr lang="en-US" dirty="0"/>
              <a:t>What are some examples of commercial database systems?</a:t>
            </a:r>
          </a:p>
          <a:p>
            <a:r>
              <a:rPr lang="en-US" dirty="0"/>
              <a:t>Oracle Database, Microsoft SQL Server, MYSQL, IBM DB2</a:t>
            </a:r>
          </a:p>
          <a:p>
            <a:r>
              <a:rPr lang="en-US" dirty="0"/>
              <a:t>Database Administrator average salary 70k and above </a:t>
            </a:r>
          </a:p>
          <a:p>
            <a:r>
              <a:rPr lang="en-US" dirty="0"/>
              <a:t>Growing job sector </a:t>
            </a:r>
          </a:p>
          <a:p>
            <a:r>
              <a:rPr lang="en-US" dirty="0"/>
              <a:t>Provides foundational knowledge for Big Data which is in high demand in the IT sector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2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Overview 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800225"/>
            <a:ext cx="6591985" cy="3777622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endParaRPr lang="en-US" sz="2800" b="1" dirty="0"/>
          </a:p>
          <a:p>
            <a:pPr lvl="0"/>
            <a:r>
              <a:rPr lang="en-US" sz="5600" dirty="0"/>
              <a:t>Introduction to Databases </a:t>
            </a:r>
          </a:p>
          <a:p>
            <a:pPr marL="0" lvl="0" indent="0">
              <a:buNone/>
            </a:pPr>
            <a:endParaRPr lang="en-US" sz="5600" dirty="0"/>
          </a:p>
          <a:p>
            <a:pPr lvl="1"/>
            <a:r>
              <a:rPr lang="en-US" sz="5600" dirty="0"/>
              <a:t>How it helps solve business problems </a:t>
            </a:r>
          </a:p>
          <a:p>
            <a:pPr lvl="1"/>
            <a:r>
              <a:rPr lang="en-US" sz="5600" dirty="0"/>
              <a:t>Relational Data Model</a:t>
            </a:r>
          </a:p>
          <a:p>
            <a:pPr lvl="1"/>
            <a:r>
              <a:rPr lang="en-US" sz="5600" dirty="0"/>
              <a:t>Developing Queries and SQL</a:t>
            </a:r>
          </a:p>
          <a:p>
            <a:pPr lvl="1"/>
            <a:r>
              <a:rPr lang="en-US" sz="5600" dirty="0"/>
              <a:t>Data Modeling </a:t>
            </a:r>
          </a:p>
          <a:p>
            <a:pPr lvl="1"/>
            <a:r>
              <a:rPr lang="en-US" sz="5600" dirty="0"/>
              <a:t>Database Design </a:t>
            </a:r>
          </a:p>
          <a:p>
            <a:pPr lvl="1"/>
            <a:endParaRPr lang="en-US" sz="5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Accessing Course Info- D2l central source for all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Desire2Learn</a:t>
            </a:r>
          </a:p>
          <a:p>
            <a:pPr lvl="1"/>
            <a:r>
              <a:rPr lang="en-US" dirty="0"/>
              <a:t>Log into myCourses.ggc.edu</a:t>
            </a:r>
          </a:p>
          <a:p>
            <a:pPr lvl="1"/>
            <a:r>
              <a:rPr lang="en-US" dirty="0"/>
              <a:t>Go to 3200</a:t>
            </a:r>
          </a:p>
          <a:p>
            <a:pPr lvl="1"/>
            <a:r>
              <a:rPr lang="en-US" sz="2000" b="1" dirty="0"/>
              <a:t>Regularly check announcements (due dates, confirmation of quizzes </a:t>
            </a:r>
            <a:r>
              <a:rPr lang="en-US" sz="2000" b="1" dirty="0" err="1"/>
              <a:t>etc</a:t>
            </a:r>
            <a:r>
              <a:rPr lang="en-US" sz="2000" b="1" dirty="0"/>
              <a:t>)</a:t>
            </a:r>
          </a:p>
          <a:p>
            <a:pPr lvl="1"/>
            <a:r>
              <a:rPr lang="en-US" dirty="0"/>
              <a:t>Start Here and Syllabus</a:t>
            </a:r>
          </a:p>
          <a:p>
            <a:pPr lvl="1"/>
            <a:r>
              <a:rPr lang="en-US" dirty="0"/>
              <a:t>Lets look at it together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939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Syllabus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Instructor </a:t>
            </a:r>
          </a:p>
          <a:p>
            <a:pPr lvl="1"/>
            <a:r>
              <a:rPr lang="en-US" dirty="0"/>
              <a:t>contact Info</a:t>
            </a:r>
          </a:p>
          <a:p>
            <a:pPr lvl="1"/>
            <a:r>
              <a:rPr lang="en-US" dirty="0"/>
              <a:t>What you can expect of me</a:t>
            </a:r>
          </a:p>
          <a:p>
            <a:pPr lvl="1"/>
            <a:endParaRPr lang="en-US" dirty="0"/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What instructor expects of you</a:t>
            </a:r>
          </a:p>
          <a:p>
            <a:pPr lvl="1"/>
            <a:r>
              <a:rPr lang="en-US" dirty="0"/>
              <a:t>Details on resources</a:t>
            </a:r>
          </a:p>
          <a:p>
            <a:pPr lvl="1"/>
            <a:r>
              <a:rPr lang="en-US" dirty="0"/>
              <a:t>Grading</a:t>
            </a:r>
          </a:p>
          <a:p>
            <a:pPr lvl="1"/>
            <a:r>
              <a:rPr lang="en-US" dirty="0"/>
              <a:t>Policies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Technology Covenant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72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/>
              <a:t>This course is a  no textbook course</a:t>
            </a:r>
          </a:p>
          <a:p>
            <a:pPr hangingPunct="0"/>
            <a:r>
              <a:rPr lang="en-US" dirty="0"/>
              <a:t>All the required materials and recommended readings  for the course will be provided in d2l</a:t>
            </a:r>
          </a:p>
          <a:p>
            <a:pPr hangingPunct="0"/>
            <a:r>
              <a:rPr lang="en-US" dirty="0"/>
              <a:t>All class assignments and homework will be made available in d2l</a:t>
            </a:r>
          </a:p>
          <a:p>
            <a:pPr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917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Applications used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Please bring your laptops to class </a:t>
            </a:r>
          </a:p>
          <a:p>
            <a:pPr lvl="1"/>
            <a:r>
              <a:rPr lang="en-US" sz="2600" dirty="0"/>
              <a:t>MySQL </a:t>
            </a:r>
          </a:p>
          <a:p>
            <a:pPr lvl="1"/>
            <a:r>
              <a:rPr lang="en-US" sz="2600" dirty="0"/>
              <a:t>Office Applications</a:t>
            </a:r>
          </a:p>
          <a:p>
            <a:pPr lvl="1"/>
            <a:r>
              <a:rPr lang="en-US" sz="2600" dirty="0"/>
              <a:t>In terms of operating system 64 bit Windows 10 or macOS 10.15 or macOS 10.14 works. 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14378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 Distributions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49471"/>
              </p:ext>
            </p:extLst>
          </p:nvPr>
        </p:nvGraphicFramePr>
        <p:xfrm>
          <a:off x="2096430" y="2049653"/>
          <a:ext cx="6021658" cy="275321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368437">
                  <a:extLst>
                    <a:ext uri="{9D8B030D-6E8A-4147-A177-3AD203B41FA5}">
                      <a16:colId xmlns:a16="http://schemas.microsoft.com/office/drawing/2014/main" val="3826980843"/>
                    </a:ext>
                  </a:extLst>
                </a:gridCol>
                <a:gridCol w="2653221">
                  <a:extLst>
                    <a:ext uri="{9D8B030D-6E8A-4147-A177-3AD203B41FA5}">
                      <a16:colId xmlns:a16="http://schemas.microsoft.com/office/drawing/2014/main" val="1565077064"/>
                    </a:ext>
                  </a:extLst>
                </a:gridCol>
              </a:tblGrid>
              <a:tr h="816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Grading Category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Points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5429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Class Attendance, Participation and Assignments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Yu Mincho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046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Quizzes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316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Exams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1675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Homework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419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Paired Database Project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Yu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162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38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Paired Project- 200 points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in groups of two work together to design a database </a:t>
            </a:r>
          </a:p>
          <a:p>
            <a:r>
              <a:rPr lang="en-US" dirty="0"/>
              <a:t>Design a database in My </a:t>
            </a:r>
            <a:r>
              <a:rPr lang="en-US" dirty="0" err="1"/>
              <a:t>Sql</a:t>
            </a:r>
            <a:r>
              <a:rPr lang="en-US" dirty="0"/>
              <a:t> to solve a business problem</a:t>
            </a:r>
          </a:p>
          <a:p>
            <a:r>
              <a:rPr lang="en-US" dirty="0"/>
              <a:t>See D2l Database project for details</a:t>
            </a:r>
          </a:p>
          <a:p>
            <a:r>
              <a:rPr lang="en-US" dirty="0"/>
              <a:t>Project broken in to milestones (100 points) which will be completed throughout the semester</a:t>
            </a:r>
          </a:p>
          <a:p>
            <a:r>
              <a:rPr lang="en-US" dirty="0"/>
              <a:t>Final Database deliverable (100 points) will be submitted on the last day of class</a:t>
            </a:r>
          </a:p>
          <a:p>
            <a:r>
              <a:rPr lang="en-US" dirty="0"/>
              <a:t>It is very important to take feedback and incorporate changes to the final deliverable </a:t>
            </a:r>
          </a:p>
        </p:txBody>
      </p:sp>
    </p:spTree>
    <p:extLst>
      <p:ext uri="{BB962C8B-B14F-4D97-AF65-F5344CB8AC3E}">
        <p14:creationId xmlns:p14="http://schemas.microsoft.com/office/powerpoint/2010/main" val="217992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All students at GGC need to have access to a computer. </a:t>
            </a:r>
          </a:p>
          <a:p>
            <a:r>
              <a:rPr lang="en-US" dirty="0"/>
              <a:t></a:t>
            </a:r>
            <a:r>
              <a:rPr lang="en-US" b="1" dirty="0"/>
              <a:t>It is impossible to successfully pass this course without the use of a computer.</a:t>
            </a:r>
            <a:endParaRPr lang="en-US" dirty="0"/>
          </a:p>
          <a:p>
            <a:r>
              <a:rPr lang="en-US" dirty="0"/>
              <a:t>ATTEND CLASS regularly unless there is an emergency or a seriously compelling reason to be absent such as documented illness. </a:t>
            </a:r>
          </a:p>
          <a:p>
            <a:r>
              <a:rPr lang="en-US" dirty="0"/>
              <a:t>Log into D2L course at least twice per week.</a:t>
            </a:r>
          </a:p>
          <a:p>
            <a:r>
              <a:rPr lang="en-US" dirty="0"/>
              <a:t>Participate in class discussions, team projects/presentations, and hands-on activities.</a:t>
            </a:r>
          </a:p>
          <a:p>
            <a:r>
              <a:rPr lang="en-US" dirty="0"/>
              <a:t>Be in class </a:t>
            </a:r>
            <a:r>
              <a:rPr lang="en-US" b="1" dirty="0"/>
              <a:t>ON TIME </a:t>
            </a:r>
            <a:r>
              <a:rPr lang="en-US" dirty="0"/>
              <a:t>to take all test, exams, and quizzes. </a:t>
            </a:r>
          </a:p>
          <a:p>
            <a:r>
              <a:rPr lang="en-US" dirty="0"/>
              <a:t>Complete assignments and labs on time.</a:t>
            </a:r>
          </a:p>
          <a:p>
            <a:r>
              <a:rPr lang="en-US" dirty="0"/>
              <a:t>Communicate any issue or concern with professor promptly either privately (if personal issue) or in-class if it affects most students.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1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IN ITEC 3200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Introductions</a:t>
            </a:r>
          </a:p>
          <a:p>
            <a:r>
              <a:rPr lang="en-US" dirty="0"/>
              <a:t>Syllabus</a:t>
            </a:r>
          </a:p>
          <a:p>
            <a:r>
              <a:rPr lang="en-US" dirty="0"/>
              <a:t>D2l course shell</a:t>
            </a:r>
          </a:p>
          <a:p>
            <a:r>
              <a:rPr lang="en-US" dirty="0"/>
              <a:t>Activity </a:t>
            </a:r>
          </a:p>
          <a:p>
            <a:pPr marL="411480" lvl="1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this?</a:t>
            </a:r>
          </a:p>
        </p:txBody>
      </p:sp>
      <p:pic>
        <p:nvPicPr>
          <p:cNvPr id="1026" name="Picture 2" descr="Image result for Larry Ellis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45" y="1728974"/>
            <a:ext cx="6534615" cy="43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8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Larry Ellison..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What is Oracle? </a:t>
            </a:r>
          </a:p>
          <a:p>
            <a:endParaRPr lang="en-US" sz="2400" dirty="0"/>
          </a:p>
          <a:p>
            <a:pPr marL="457200" lvl="1" indent="0">
              <a:buNone/>
            </a:pPr>
            <a:r>
              <a:rPr lang="en-US" sz="2200" dirty="0"/>
              <a:t>A bunch of people. And all of our products were just ideas in the heads of those people - ideas that people typed into a computer, tested, and that turned out to be the best idea for a database or for a programming language.</a:t>
            </a:r>
            <a:br>
              <a:rPr lang="en-US" sz="2200" dirty="0"/>
            </a:br>
            <a:r>
              <a:rPr lang="en-US" sz="2200" dirty="0"/>
              <a:t>Read more at: https://www.brainyquote.com/authors/larry_ellison</a:t>
            </a:r>
          </a:p>
        </p:txBody>
      </p:sp>
    </p:spTree>
    <p:extLst>
      <p:ext uri="{BB962C8B-B14F-4D97-AF65-F5344CB8AC3E}">
        <p14:creationId xmlns:p14="http://schemas.microsoft.com/office/powerpoint/2010/main" val="1648705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circle is bigger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9340" y="1635170"/>
            <a:ext cx="6591300" cy="349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899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Perceptions. Perceptions…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“Novelist and professor Robertson Davies famously said, “The eye sees only what the mind is prepared to comprehend.”  In our day-to-day reality, perception is everything and that’s what makes optical illusions so fascinating. </a:t>
            </a:r>
            <a:r>
              <a:rPr lang="en-US" b="1" dirty="0"/>
              <a:t>Our eyes relay the truth, but our brain doesn’t always perceive it.”</a:t>
            </a:r>
          </a:p>
          <a:p>
            <a:r>
              <a:rPr lang="en-US" dirty="0"/>
              <a:t>Reference: </a:t>
            </a:r>
            <a:r>
              <a:rPr lang="en-US" dirty="0">
                <a:hlinkClick r:id="rId2"/>
              </a:rPr>
              <a:t>https://www.cleareyes.com/eye-care-blog/201711/exploring-relative-size-optical-illusions/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597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Next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email daily</a:t>
            </a:r>
          </a:p>
          <a:p>
            <a:r>
              <a:rPr lang="en-US" dirty="0"/>
              <a:t>Check D2L daily</a:t>
            </a:r>
          </a:p>
          <a:p>
            <a:r>
              <a:rPr lang="en-US" dirty="0"/>
              <a:t>We will start with discussing about databases </a:t>
            </a:r>
          </a:p>
          <a:p>
            <a:r>
              <a:rPr lang="en-US" b="1" dirty="0"/>
              <a:t>Please bring your laptops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77152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Class Activity- Prior to leaving </a:t>
            </a:r>
            <a:r>
              <a:rPr lang="en-US"/>
              <a:t>today’s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201" y="2139781"/>
            <a:ext cx="6591985" cy="3777622"/>
          </a:xfrm>
        </p:spPr>
        <p:txBody>
          <a:bodyPr/>
          <a:lstStyle/>
          <a:p>
            <a:r>
              <a:rPr lang="en-US" dirty="0"/>
              <a:t>Login to the D2l course shell and explore the course</a:t>
            </a:r>
          </a:p>
          <a:p>
            <a:r>
              <a:rPr lang="en-US" dirty="0"/>
              <a:t>Go to the Start Here folder to access the syllabus </a:t>
            </a:r>
          </a:p>
          <a:p>
            <a:r>
              <a:rPr lang="en-US" dirty="0"/>
              <a:t>Take a few minutes to review the syllabus </a:t>
            </a:r>
          </a:p>
          <a:p>
            <a:r>
              <a:rPr lang="en-US" dirty="0"/>
              <a:t>Complete the questioner in d2l</a:t>
            </a:r>
          </a:p>
        </p:txBody>
      </p:sp>
    </p:spTree>
    <p:extLst>
      <p:ext uri="{BB962C8B-B14F-4D97-AF65-F5344CB8AC3E}">
        <p14:creationId xmlns:p14="http://schemas.microsoft.com/office/powerpoint/2010/main" val="4467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293B3C"/>
                </a:solidFill>
              </a:rPr>
              <a:t>Introducing Dr. Abraham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785" y="2254786"/>
            <a:ext cx="6591985" cy="3777622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r>
              <a:rPr lang="en-US" b="1" dirty="0"/>
              <a:t>Doctorate Degree</a:t>
            </a:r>
            <a:r>
              <a:rPr lang="en-US" dirty="0"/>
              <a:t>- University at Albany, State University of New York</a:t>
            </a:r>
          </a:p>
          <a:p>
            <a:r>
              <a:rPr lang="en-US" b="1" dirty="0"/>
              <a:t>Masters Degree</a:t>
            </a:r>
            <a:r>
              <a:rPr lang="en-US" dirty="0"/>
              <a:t>- SUNY Institute of Technology</a:t>
            </a:r>
          </a:p>
          <a:p>
            <a:r>
              <a:rPr lang="en-US" b="1" dirty="0"/>
              <a:t>Bachelors Degree</a:t>
            </a:r>
            <a:r>
              <a:rPr lang="en-US" dirty="0"/>
              <a:t>- Assumption University, Bangkok, Thailand </a:t>
            </a:r>
          </a:p>
          <a:p>
            <a:r>
              <a:rPr lang="en-US" dirty="0"/>
              <a:t>CISSP (Certified Information System Security Professional)</a:t>
            </a:r>
          </a:p>
          <a:p>
            <a:r>
              <a:rPr lang="en-US" dirty="0"/>
              <a:t>10+ years professional experience in  IT and Security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9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your 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000" dirty="0"/>
              <a:t>Introduce yourself to the class. </a:t>
            </a:r>
          </a:p>
          <a:p>
            <a:pPr lvl="2"/>
            <a:r>
              <a:rPr lang="en-US" sz="2000" dirty="0"/>
              <a:t> Let us know your name, preferred name (if different from d2l)</a:t>
            </a:r>
          </a:p>
          <a:p>
            <a:pPr lvl="2"/>
            <a:r>
              <a:rPr lang="en-US" sz="2000" dirty="0"/>
              <a:t>How long you have been at GGC, what is your major</a:t>
            </a:r>
          </a:p>
          <a:p>
            <a:pPr lvl="2"/>
            <a:r>
              <a:rPr lang="en-US" sz="2000" dirty="0"/>
              <a:t>Why do you choose that major</a:t>
            </a:r>
          </a:p>
          <a:p>
            <a:pPr lvl="2"/>
            <a:r>
              <a:rPr lang="en-US" sz="2000" dirty="0"/>
              <a:t>Anything special about you- an adjective to describe you or a hobby that you enjoy </a:t>
            </a:r>
          </a:p>
        </p:txBody>
      </p:sp>
    </p:spTree>
    <p:extLst>
      <p:ext uri="{BB962C8B-B14F-4D97-AF65-F5344CB8AC3E}">
        <p14:creationId xmlns:p14="http://schemas.microsoft.com/office/powerpoint/2010/main" val="2875398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think is a database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506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is everywhere…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2853446"/>
            <a:ext cx="6591300" cy="23385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9893" y="5187290"/>
            <a:ext cx="3384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Reference: </a:t>
            </a:r>
            <a:r>
              <a:rPr lang="en-US" sz="600" dirty="0">
                <a:hlinkClick r:id="rId3"/>
              </a:rPr>
              <a:t>http://speakingdata.blogspot.com/2010/12/data-data-everywhere.html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672012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15" y="1333666"/>
            <a:ext cx="6108765" cy="552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1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228725"/>
            <a:ext cx="33528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57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is also stored and needs to be retrieved</a:t>
            </a:r>
          </a:p>
          <a:p>
            <a:r>
              <a:rPr lang="en-US" dirty="0"/>
              <a:t>Databases help with storing data</a:t>
            </a:r>
          </a:p>
          <a:p>
            <a:r>
              <a:rPr lang="en-US" dirty="0"/>
              <a:t>Databases help with organizing data so it is easy to retrieve</a:t>
            </a:r>
          </a:p>
          <a:p>
            <a:r>
              <a:rPr lang="en-US" dirty="0"/>
              <a:t>Good data management requires following rules for organizing data </a:t>
            </a:r>
          </a:p>
          <a:p>
            <a:r>
              <a:rPr lang="en-US" dirty="0"/>
              <a:t>In this course we learn what a database is and how to design a database so data can be easily retrieved for use </a:t>
            </a:r>
          </a:p>
        </p:txBody>
      </p:sp>
    </p:spTree>
    <p:extLst>
      <p:ext uri="{BB962C8B-B14F-4D97-AF65-F5344CB8AC3E}">
        <p14:creationId xmlns:p14="http://schemas.microsoft.com/office/powerpoint/2010/main" val="133368644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11646</TotalTime>
  <Words>891</Words>
  <Application>Microsoft Office PowerPoint</Application>
  <PresentationFormat>On-screen Show (4:3)</PresentationFormat>
  <Paragraphs>130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Yu Mincho</vt:lpstr>
      <vt:lpstr>Arial</vt:lpstr>
      <vt:lpstr>Calibri</vt:lpstr>
      <vt:lpstr>Century Gothic</vt:lpstr>
      <vt:lpstr>Times New Roman</vt:lpstr>
      <vt:lpstr>Wingdings 3</vt:lpstr>
      <vt:lpstr>Wisp</vt:lpstr>
      <vt:lpstr>Introduction to Databases    ITEC 3200</vt:lpstr>
      <vt:lpstr>TODAY IN ITEC 3200</vt:lpstr>
      <vt:lpstr>Introducing Dr. Abraham …</vt:lpstr>
      <vt:lpstr>Now your turn</vt:lpstr>
      <vt:lpstr>Database</vt:lpstr>
      <vt:lpstr>Data is everywhere…</vt:lpstr>
      <vt:lpstr>PowerPoint Presentation</vt:lpstr>
      <vt:lpstr>PowerPoint Presentation</vt:lpstr>
      <vt:lpstr>Data </vt:lpstr>
      <vt:lpstr>Databases are everywhere  </vt:lpstr>
      <vt:lpstr>Database Careers </vt:lpstr>
      <vt:lpstr>Course Overview   </vt:lpstr>
      <vt:lpstr>Accessing Course Info- D2l central source for all information</vt:lpstr>
      <vt:lpstr>Syllabus</vt:lpstr>
      <vt:lpstr>Textbook information</vt:lpstr>
      <vt:lpstr>Software Applications used </vt:lpstr>
      <vt:lpstr>Grade Distributions </vt:lpstr>
      <vt:lpstr>Database Paired Project- 200 points </vt:lpstr>
      <vt:lpstr>Student expectations</vt:lpstr>
      <vt:lpstr>Who is this?</vt:lpstr>
      <vt:lpstr>Larry Ellison..</vt:lpstr>
      <vt:lpstr>Which circle is bigger </vt:lpstr>
      <vt:lpstr>Perceptions. Perceptions…</vt:lpstr>
      <vt:lpstr>For Next Class</vt:lpstr>
      <vt:lpstr>In Class Activity- Prior to leaving today’s class </vt:lpstr>
    </vt:vector>
  </TitlesOfParts>
  <Company>GGC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 Elite Scholars</dc:title>
  <dc:creator>GGC</dc:creator>
  <cp:lastModifiedBy>Sherly Abraham</cp:lastModifiedBy>
  <cp:revision>135</cp:revision>
  <dcterms:created xsi:type="dcterms:W3CDTF">2014-01-15T05:11:31Z</dcterms:created>
  <dcterms:modified xsi:type="dcterms:W3CDTF">2021-08-09T16:05:33Z</dcterms:modified>
</cp:coreProperties>
</file>