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21"/>
  </p:notesMasterIdLst>
  <p:sldIdLst>
    <p:sldId id="256" r:id="rId2"/>
    <p:sldId id="274" r:id="rId3"/>
    <p:sldId id="307" r:id="rId4"/>
    <p:sldId id="304" r:id="rId5"/>
    <p:sldId id="298" r:id="rId6"/>
    <p:sldId id="299" r:id="rId7"/>
    <p:sldId id="300" r:id="rId8"/>
    <p:sldId id="305" r:id="rId9"/>
    <p:sldId id="297" r:id="rId10"/>
    <p:sldId id="265" r:id="rId11"/>
    <p:sldId id="257" r:id="rId12"/>
    <p:sldId id="277" r:id="rId13"/>
    <p:sldId id="282" r:id="rId14"/>
    <p:sldId id="292" r:id="rId15"/>
    <p:sldId id="296" r:id="rId16"/>
    <p:sldId id="281" r:id="rId17"/>
    <p:sldId id="306" r:id="rId18"/>
    <p:sldId id="303" r:id="rId19"/>
    <p:sldId id="30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3" d="100"/>
          <a:sy n="103" d="100"/>
        </p:scale>
        <p:origin x="18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E0407-D9BD-4747-A6D7-F9B551727F84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9DFD0-2AD5-4A82-BA80-DD23EDF2F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4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6C0E500-4D01-42D3-8C50-7CBA797444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53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DFD0-2AD5-4A82-BA80-DD23EDF2FA2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6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1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3018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76057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36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059204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8353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43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31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9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4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3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4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0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6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6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4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peakingdata.blogspot.com/2010/12/data-data-everywhere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-sharpcorner.com/article/what-is-the-most-popular-database-in-the-world/" TargetMode="External"/><Relationship Id="rId2" Type="http://schemas.openxmlformats.org/officeDocument/2006/relationships/hyperlink" Target="https://www.indeed.com/career-advice/career-development/types-of-databas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tatista.com/statistics/1131568/worldwide-popularity-ranking-relational-database-management-system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Databases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ITEC 3200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3817" y="5152210"/>
            <a:ext cx="5800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Instructor, Dr. Sherly Abraham</a:t>
            </a:r>
          </a:p>
        </p:txBody>
      </p:sp>
    </p:spTree>
    <p:extLst>
      <p:ext uri="{BB962C8B-B14F-4D97-AF65-F5344CB8AC3E}">
        <p14:creationId xmlns:p14="http://schemas.microsoft.com/office/powerpoint/2010/main" val="30307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Overview 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800225"/>
            <a:ext cx="6591985" cy="3777622"/>
          </a:xfrm>
        </p:spPr>
        <p:txBody>
          <a:bodyPr>
            <a:normAutofit fontScale="47500" lnSpcReduction="20000"/>
          </a:bodyPr>
          <a:lstStyle/>
          <a:p>
            <a:pPr lvl="0" algn="ctr">
              <a:buNone/>
            </a:pPr>
            <a:endParaRPr lang="en-US" sz="2800" b="1" dirty="0"/>
          </a:p>
          <a:p>
            <a:pPr lvl="0"/>
            <a:r>
              <a:rPr lang="en-US" sz="5600" dirty="0"/>
              <a:t>Introduction to Databases </a:t>
            </a:r>
          </a:p>
          <a:p>
            <a:pPr marL="0" lvl="0" indent="0">
              <a:buNone/>
            </a:pPr>
            <a:endParaRPr lang="en-US" sz="5600" dirty="0"/>
          </a:p>
          <a:p>
            <a:pPr lvl="1"/>
            <a:r>
              <a:rPr lang="en-US" sz="5600" dirty="0"/>
              <a:t>How it helps solve business problems </a:t>
            </a:r>
          </a:p>
          <a:p>
            <a:pPr lvl="1"/>
            <a:r>
              <a:rPr lang="en-US" sz="5600" dirty="0"/>
              <a:t>Relational Data Model</a:t>
            </a:r>
          </a:p>
          <a:p>
            <a:pPr lvl="1"/>
            <a:r>
              <a:rPr lang="en-US" sz="5600" dirty="0"/>
              <a:t>Developing Queries and SQL</a:t>
            </a:r>
          </a:p>
          <a:p>
            <a:pPr lvl="1"/>
            <a:r>
              <a:rPr lang="en-US" sz="5600" dirty="0"/>
              <a:t>Data Modeling </a:t>
            </a:r>
          </a:p>
          <a:p>
            <a:pPr lvl="1"/>
            <a:r>
              <a:rPr lang="en-US" sz="5600" dirty="0"/>
              <a:t>Database Design </a:t>
            </a:r>
          </a:p>
          <a:p>
            <a:pPr lvl="1"/>
            <a:endParaRPr lang="en-US" sz="5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Course Format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Course is an asynchronous course- there is no designated time to meet</a:t>
            </a:r>
          </a:p>
          <a:p>
            <a:r>
              <a:rPr lang="en-US"/>
              <a:t>Course contents are released on a weekly basis- Monday</a:t>
            </a:r>
          </a:p>
          <a:p>
            <a:r>
              <a:rPr lang="en-US"/>
              <a:t>Students are expected to check the d2l class announcement page for instructions on what needs to be completed for that week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939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Syllabus- Start here folder in d2l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Instructor </a:t>
            </a:r>
          </a:p>
          <a:p>
            <a:pPr lvl="1"/>
            <a:r>
              <a:rPr lang="en-US" dirty="0"/>
              <a:t>contact Info</a:t>
            </a:r>
          </a:p>
          <a:p>
            <a:pPr lvl="1"/>
            <a:r>
              <a:rPr lang="en-US" dirty="0"/>
              <a:t>What you can expect of me</a:t>
            </a:r>
          </a:p>
          <a:p>
            <a:pPr lvl="1"/>
            <a:endParaRPr lang="en-US" dirty="0"/>
          </a:p>
          <a:p>
            <a:r>
              <a:rPr lang="en-US" dirty="0"/>
              <a:t>Students</a:t>
            </a:r>
          </a:p>
          <a:p>
            <a:pPr lvl="1"/>
            <a:r>
              <a:rPr lang="en-US" dirty="0"/>
              <a:t>What instructor expects of you</a:t>
            </a:r>
          </a:p>
          <a:p>
            <a:pPr lvl="1"/>
            <a:r>
              <a:rPr lang="en-US" dirty="0"/>
              <a:t>Details on resources</a:t>
            </a:r>
          </a:p>
          <a:p>
            <a:pPr lvl="1"/>
            <a:r>
              <a:rPr lang="en-US" dirty="0"/>
              <a:t>Grading</a:t>
            </a:r>
          </a:p>
          <a:p>
            <a:pPr lvl="1"/>
            <a:r>
              <a:rPr lang="en-US" dirty="0"/>
              <a:t>Policies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Technology Covenant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7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This course is a  no textbook course</a:t>
            </a:r>
          </a:p>
          <a:p>
            <a:pPr hangingPunct="0"/>
            <a:r>
              <a:rPr lang="en-US" dirty="0"/>
              <a:t>All the required materials and recommended readings  for the course will be provided in d2l</a:t>
            </a:r>
          </a:p>
          <a:p>
            <a:pPr hangingPunct="0"/>
            <a:r>
              <a:rPr lang="en-US" dirty="0"/>
              <a:t>All class assignments and homework will be made available in d2l</a:t>
            </a:r>
          </a:p>
          <a:p>
            <a:pPr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917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Applications used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600"/>
              <a:t>MySQL </a:t>
            </a:r>
            <a:endParaRPr lang="en-US" sz="2600" dirty="0"/>
          </a:p>
          <a:p>
            <a:pPr lvl="1"/>
            <a:r>
              <a:rPr lang="en-US" sz="2600" dirty="0"/>
              <a:t>Office Applications</a:t>
            </a:r>
          </a:p>
          <a:p>
            <a:pPr lvl="1"/>
            <a:r>
              <a:rPr lang="en-US" sz="2600" dirty="0"/>
              <a:t>In terms of operating system 64 bit Windows 10 or macOS 10.15 or macOS 10.14 works</a:t>
            </a:r>
            <a:r>
              <a:rPr lang="en-US" sz="2600"/>
              <a:t>. </a:t>
            </a:r>
          </a:p>
          <a:p>
            <a:pPr lvl="1"/>
            <a:r>
              <a:rPr lang="en-US" sz="2600"/>
              <a:t>MySql cannot be installed on chromebooks </a:t>
            </a:r>
          </a:p>
          <a:p>
            <a:pPr marL="457200" lvl="1" indent="0">
              <a:buNone/>
            </a:pPr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14378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 Distributions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616163-C6F1-4BDA-80E6-5F3313310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496" y="2350878"/>
            <a:ext cx="7312536" cy="260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80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It is important to set notifications on d2l</a:t>
            </a:r>
          </a:p>
          <a:p>
            <a:r>
              <a:rPr lang="en-US"/>
              <a:t>Check d2l annoucmeents regularly</a:t>
            </a:r>
          </a:p>
          <a:p>
            <a:r>
              <a:rPr lang="en-US"/>
              <a:t>Complete the required readings and videos for that week earlier in the week</a:t>
            </a:r>
          </a:p>
          <a:p>
            <a:r>
              <a:rPr lang="en-US"/>
              <a:t>Do not wait until the due date to listen to the weekly contents</a:t>
            </a:r>
          </a:p>
          <a:p>
            <a:r>
              <a:rPr lang="en-US"/>
              <a:t>It is important to complete all assignments by the due date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112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1BD9E-0652-4E11-BB8A-C81D9238C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Office Hours/ Assigmments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4FECF-D5B1-4911-B6C9-153E6AF74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can reach out to me with questions via email</a:t>
            </a:r>
          </a:p>
          <a:p>
            <a:r>
              <a:rPr lang="en-US"/>
              <a:t>We can schedule one to one meetings to discuss or clarify</a:t>
            </a:r>
          </a:p>
          <a:p>
            <a:r>
              <a:rPr lang="en-US"/>
              <a:t>Please ensure to reach out to me earlier and do not wait until the due date to reach out to me</a:t>
            </a:r>
          </a:p>
          <a:p>
            <a:r>
              <a:rPr lang="en-US"/>
              <a:t>Assignments submitted late will incur deducation points </a:t>
            </a:r>
          </a:p>
          <a:p>
            <a:r>
              <a:rPr lang="en-US"/>
              <a:t>Assignment dropboxes will remain open until 3 days afrer the due date after which it will not be available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40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this?</a:t>
            </a:r>
          </a:p>
        </p:txBody>
      </p:sp>
      <p:pic>
        <p:nvPicPr>
          <p:cNvPr id="1026" name="Picture 2" descr="Image result for Larry Ellis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45" y="1728974"/>
            <a:ext cx="6534615" cy="43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098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Larry Ellison..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What is Oracle? </a:t>
            </a:r>
          </a:p>
          <a:p>
            <a:endParaRPr lang="en-US" sz="2400" dirty="0"/>
          </a:p>
          <a:p>
            <a:pPr marL="457200" lvl="1" indent="0">
              <a:buNone/>
            </a:pPr>
            <a:r>
              <a:rPr lang="en-US" sz="2200" dirty="0"/>
              <a:t>A bunch of people. And all of our products were just ideas in the heads of those people - ideas that people typed into a computer, tested, and that turned out to be the best idea for a database or for a programming language.</a:t>
            </a:r>
            <a:br>
              <a:rPr lang="en-US" sz="2200" dirty="0"/>
            </a:br>
            <a:r>
              <a:rPr lang="en-US" sz="2200" dirty="0"/>
              <a:t>Read more at: https://www.brainyquote.com/authors/larry_ellison</a:t>
            </a:r>
          </a:p>
        </p:txBody>
      </p:sp>
    </p:spTree>
    <p:extLst>
      <p:ext uri="{BB962C8B-B14F-4D97-AF65-F5344CB8AC3E}">
        <p14:creationId xmlns:p14="http://schemas.microsoft.com/office/powerpoint/2010/main" val="164870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293B3C"/>
                </a:solidFill>
              </a:rPr>
              <a:t>Introducing Dr. Abraham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8829" y="2361790"/>
            <a:ext cx="3437802" cy="3777622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endParaRPr lang="en-US" dirty="0"/>
          </a:p>
          <a:p>
            <a:r>
              <a:rPr lang="en-US" b="1" dirty="0"/>
              <a:t>Doctorate Degree</a:t>
            </a:r>
            <a:r>
              <a:rPr lang="en-US" dirty="0"/>
              <a:t>- University at Albany, State University of New York</a:t>
            </a:r>
          </a:p>
          <a:p>
            <a:r>
              <a:rPr lang="en-US" b="1" dirty="0"/>
              <a:t>Masters Degree</a:t>
            </a:r>
            <a:r>
              <a:rPr lang="en-US" dirty="0"/>
              <a:t>- SUNY Institute of Technology</a:t>
            </a:r>
          </a:p>
          <a:p>
            <a:r>
              <a:rPr lang="en-US"/>
              <a:t>CISSP </a:t>
            </a:r>
            <a:r>
              <a:rPr lang="en-US" dirty="0"/>
              <a:t>(Certified Information System Security Professional)</a:t>
            </a:r>
          </a:p>
          <a:p>
            <a:r>
              <a:rPr lang="en-US" dirty="0"/>
              <a:t>10+ years professional experience in  IT and Security 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EE5F60-689D-4EE0-B58A-BDE228069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952" y="2174274"/>
            <a:ext cx="2584395" cy="293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9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A8112-55FB-444D-A453-79C44783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Now its your turn- D2l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32C0D-DBDE-49EF-9727-AA5A1E7EA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Go to the d2l discussion threat and participate in the introduce yourself discussion forum. </a:t>
            </a:r>
          </a:p>
          <a:p>
            <a:r>
              <a:rPr lang="en-US"/>
              <a:t>Please introduce yourself to the class. Please tell us about your career goals and yourself. </a:t>
            </a:r>
          </a:p>
        </p:txBody>
      </p:sp>
    </p:spTree>
    <p:extLst>
      <p:ext uri="{BB962C8B-B14F-4D97-AF65-F5344CB8AC3E}">
        <p14:creationId xmlns:p14="http://schemas.microsoft.com/office/powerpoint/2010/main" val="51667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is everywhere…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0" y="2853446"/>
            <a:ext cx="6591300" cy="23385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9893" y="5187290"/>
            <a:ext cx="33842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Reference: </a:t>
            </a:r>
            <a:r>
              <a:rPr lang="en-US" sz="600" dirty="0">
                <a:hlinkClick r:id="rId3"/>
              </a:rPr>
              <a:t>http://speakingdata.blogspot.com/2010/12/data-data-everywhere.html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67201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415" y="1333666"/>
            <a:ext cx="6108765" cy="55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1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228725"/>
            <a:ext cx="335280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357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is also </a:t>
            </a:r>
            <a:r>
              <a:rPr lang="en-US" b="1" dirty="0"/>
              <a:t>stored</a:t>
            </a:r>
            <a:r>
              <a:rPr lang="en-US" dirty="0"/>
              <a:t> and needs to be </a:t>
            </a:r>
            <a:r>
              <a:rPr lang="en-US" b="1" dirty="0"/>
              <a:t>retrieved</a:t>
            </a:r>
          </a:p>
          <a:p>
            <a:r>
              <a:rPr lang="en-US" dirty="0"/>
              <a:t>Databases help with storing data</a:t>
            </a:r>
          </a:p>
          <a:p>
            <a:r>
              <a:rPr lang="en-US" dirty="0"/>
              <a:t>Databases help with </a:t>
            </a:r>
            <a:r>
              <a:rPr lang="en-US" b="1" dirty="0"/>
              <a:t>organizing data </a:t>
            </a:r>
            <a:r>
              <a:rPr lang="en-US" dirty="0"/>
              <a:t>so it is easy to retrieve</a:t>
            </a:r>
          </a:p>
          <a:p>
            <a:r>
              <a:rPr lang="en-US" dirty="0"/>
              <a:t>Good data management requires </a:t>
            </a:r>
            <a:r>
              <a:rPr lang="en-US" b="1" dirty="0"/>
              <a:t>following rules for organizing data </a:t>
            </a:r>
          </a:p>
          <a:p>
            <a:r>
              <a:rPr lang="en-US" dirty="0"/>
              <a:t>In this course we learn what a database is and how to design a database so data can be easily retrieved for use </a:t>
            </a:r>
          </a:p>
        </p:txBody>
      </p:sp>
    </p:spTree>
    <p:extLst>
      <p:ext uri="{BB962C8B-B14F-4D97-AF65-F5344CB8AC3E}">
        <p14:creationId xmlns:p14="http://schemas.microsoft.com/office/powerpoint/2010/main" val="1333686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12328-A089-4F73-B034-CA017D1D4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C5B76-DB51-4C09-A171-5F27517A4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Types of Databases</a:t>
            </a:r>
          </a:p>
          <a:p>
            <a:r>
              <a:rPr lang="en-US" dirty="0"/>
              <a:t>We will be focusing on </a:t>
            </a:r>
            <a:r>
              <a:rPr lang="en-US" b="1" dirty="0"/>
              <a:t>relational databases </a:t>
            </a:r>
            <a:r>
              <a:rPr lang="en-US" dirty="0"/>
              <a:t>in this course </a:t>
            </a:r>
          </a:p>
          <a:p>
            <a:r>
              <a:rPr lang="en-US" dirty="0">
                <a:hlinkClick r:id="rId2"/>
              </a:rPr>
              <a:t>https://www.indeed.com/career-advice/career-development/types-of-databases</a:t>
            </a:r>
            <a:endParaRPr lang="en-US" dirty="0"/>
          </a:p>
          <a:p>
            <a:r>
              <a:rPr lang="en-US" dirty="0"/>
              <a:t>Popular Databases</a:t>
            </a:r>
          </a:p>
          <a:p>
            <a:r>
              <a:rPr lang="en-US" dirty="0">
                <a:hlinkClick r:id="rId3"/>
              </a:rPr>
              <a:t>https://www.c-sharpcorner.com/article/what-is-the-most-popular-database-in-the-world/</a:t>
            </a:r>
            <a:endParaRPr lang="en-US" dirty="0"/>
          </a:p>
          <a:p>
            <a:r>
              <a:rPr lang="en-US" dirty="0">
                <a:hlinkClick r:id="rId4"/>
              </a:rPr>
              <a:t>https://www.statista.com/statistics/1131568/worldwide-popularity-ranking-relational-database-management-systems/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57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Careers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Several IT/Business sector job titles- Database Administrator, Database Developer, Database Analyst, Database Manager </a:t>
            </a:r>
          </a:p>
          <a:p>
            <a:r>
              <a:rPr lang="en-US" dirty="0"/>
              <a:t>What are some examples of commercial database systems?</a:t>
            </a:r>
          </a:p>
          <a:p>
            <a:r>
              <a:rPr lang="en-US" dirty="0"/>
              <a:t>Oracle Database, Microsoft SQL Server, MYSQL, IBM DB2</a:t>
            </a:r>
          </a:p>
          <a:p>
            <a:r>
              <a:rPr lang="en-US" dirty="0"/>
              <a:t>Database Administrator average salary 70k and above </a:t>
            </a:r>
          </a:p>
          <a:p>
            <a:r>
              <a:rPr lang="en-US" dirty="0"/>
              <a:t>Growing job sector </a:t>
            </a:r>
          </a:p>
          <a:p>
            <a:r>
              <a:rPr lang="en-US" dirty="0"/>
              <a:t>Provides foundational knowledge for Big Data which is in high demand in the IT sector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2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12253</TotalTime>
  <Words>652</Words>
  <Application>Microsoft Office PowerPoint</Application>
  <PresentationFormat>On-screen Show (4:3)</PresentationFormat>
  <Paragraphs>88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Wisp</vt:lpstr>
      <vt:lpstr>Introduction to Databases    ITEC 3200</vt:lpstr>
      <vt:lpstr>Introducing Dr. Abraham …</vt:lpstr>
      <vt:lpstr>Now its your turn- D2l discussion</vt:lpstr>
      <vt:lpstr>Data is everywhere…</vt:lpstr>
      <vt:lpstr>PowerPoint Presentation</vt:lpstr>
      <vt:lpstr>PowerPoint Presentation</vt:lpstr>
      <vt:lpstr>Data </vt:lpstr>
      <vt:lpstr>Databases </vt:lpstr>
      <vt:lpstr>Database Careers </vt:lpstr>
      <vt:lpstr>Course Overview   </vt:lpstr>
      <vt:lpstr>Course Format </vt:lpstr>
      <vt:lpstr>Syllabus- Start here folder in d2l</vt:lpstr>
      <vt:lpstr>Textbook information</vt:lpstr>
      <vt:lpstr>Software Applications used </vt:lpstr>
      <vt:lpstr>Grade Distributions </vt:lpstr>
      <vt:lpstr>Student expectations</vt:lpstr>
      <vt:lpstr>Office Hours/ Assigmments </vt:lpstr>
      <vt:lpstr>Who is this?</vt:lpstr>
      <vt:lpstr>Larry Ellison..</vt:lpstr>
    </vt:vector>
  </TitlesOfParts>
  <Company>GGC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 Elite Scholars</dc:title>
  <dc:creator>GGC</dc:creator>
  <cp:lastModifiedBy>Sherly Abraham</cp:lastModifiedBy>
  <cp:revision>147</cp:revision>
  <dcterms:created xsi:type="dcterms:W3CDTF">2014-01-15T05:11:31Z</dcterms:created>
  <dcterms:modified xsi:type="dcterms:W3CDTF">2023-01-16T15:15:31Z</dcterms:modified>
</cp:coreProperties>
</file>