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07" r:id="rId5"/>
    <p:sldId id="308" r:id="rId6"/>
    <p:sldId id="259" r:id="rId7"/>
    <p:sldId id="281" r:id="rId8"/>
    <p:sldId id="309" r:id="rId9"/>
    <p:sldId id="260" r:id="rId10"/>
    <p:sldId id="301" r:id="rId11"/>
    <p:sldId id="302" r:id="rId12"/>
    <p:sldId id="303" r:id="rId13"/>
    <p:sldId id="304" r:id="rId14"/>
    <p:sldId id="305" r:id="rId15"/>
    <p:sldId id="306" r:id="rId16"/>
    <p:sldId id="261" r:id="rId17"/>
    <p:sldId id="28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8-entity-relationship-mode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cidchart.com/pages/er-diagrams#section_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ITEC 3200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modeling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relationships (Ways to define maximum cardinality)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one-to-many (</a:t>
            </a:r>
            <a:r>
              <a:rPr lang="en-US" b="1" dirty="0" smtClean="0"/>
              <a:t>1:M) </a:t>
            </a:r>
            <a:r>
              <a:rPr lang="en-US" b="1" dirty="0"/>
              <a:t>relationship</a:t>
            </a:r>
          </a:p>
          <a:p>
            <a:r>
              <a:rPr lang="en-US" dirty="0"/>
              <a:t>The </a:t>
            </a:r>
            <a:r>
              <a:rPr lang="en-US" b="1" dirty="0"/>
              <a:t>one-to-one (1:1) relationship</a:t>
            </a:r>
          </a:p>
          <a:p>
            <a:r>
              <a:rPr lang="en-US" dirty="0"/>
              <a:t>The </a:t>
            </a:r>
            <a:r>
              <a:rPr lang="en-US" b="1" dirty="0"/>
              <a:t>many-to-many (N:M) </a:t>
            </a:r>
            <a:r>
              <a:rPr lang="en-US" dirty="0"/>
              <a:t>relationship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82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to many (1:M) relationship- Department can have many employees; An employee works in one department 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921402"/>
            <a:ext cx="10058400" cy="187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5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to One (1:1) relationship – Person can have only one passport. A passport belongs to only one person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846066"/>
            <a:ext cx="10058400" cy="202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06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6017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Many to Many (M:N) relationship- A customer can have many properties; A property can belong to many customers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2190750"/>
            <a:ext cx="119443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40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Example- Students – Business Rules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student can have only one student record. A student record belongs to only one student. A student can have only one mentor. A mentor can have many student </a:t>
            </a:r>
            <a:r>
              <a:rPr lang="en-US" sz="2800" dirty="0" smtClean="0"/>
              <a:t>mentees. </a:t>
            </a:r>
            <a:r>
              <a:rPr lang="en-US" sz="2800" dirty="0" smtClean="0"/>
              <a:t>A student can enroll in many courses. A course can have many students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5194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the maximum cardinality type (One to One, One to Many, or Many to Many)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to </a:t>
            </a:r>
            <a:r>
              <a:rPr lang="en-US" dirty="0" smtClean="0"/>
              <a:t>Student Record </a:t>
            </a:r>
            <a:r>
              <a:rPr lang="en-US" dirty="0" smtClean="0"/>
              <a:t>is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Record to Student is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Maximum Cardinality between Student Record  --&gt; Student  is One to One 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the direction from Student to Mentor –One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the direction from Mentor to Student – </a:t>
            </a:r>
            <a:r>
              <a:rPr lang="en-US" dirty="0" smtClean="0"/>
              <a:t>Many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Maximum Cardinality between </a:t>
            </a:r>
            <a:r>
              <a:rPr lang="en-US" b="1" dirty="0" smtClean="0"/>
              <a:t>Mentor --&gt; Student is One to Many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the direction from </a:t>
            </a:r>
            <a:r>
              <a:rPr lang="en-US" dirty="0" smtClean="0"/>
              <a:t>Student to Course- Many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the direction from </a:t>
            </a:r>
            <a:r>
              <a:rPr lang="en-US" dirty="0" smtClean="0"/>
              <a:t>Course to Student is Many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Maximum Cardinality </a:t>
            </a:r>
            <a:r>
              <a:rPr lang="en-US" b="1" dirty="0" smtClean="0"/>
              <a:t>between Course-&gt;- </a:t>
            </a:r>
            <a:r>
              <a:rPr lang="en-US" b="1" dirty="0"/>
              <a:t>Student is </a:t>
            </a:r>
            <a:r>
              <a:rPr lang="en-US" b="1" dirty="0" smtClean="0"/>
              <a:t>Many </a:t>
            </a:r>
            <a:r>
              <a:rPr lang="en-US" b="1" dirty="0"/>
              <a:t>to Many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39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Is the minimum number of entities that need to participate in a relationship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Minimum cardinality can be either </a:t>
            </a:r>
            <a:r>
              <a:rPr lang="en-US" b="1" dirty="0" smtClean="0"/>
              <a:t>mandatory (required) </a:t>
            </a:r>
            <a:r>
              <a:rPr lang="en-US" dirty="0" smtClean="0"/>
              <a:t>or </a:t>
            </a:r>
            <a:r>
              <a:rPr lang="en-US" b="1" dirty="0" smtClean="0"/>
              <a:t>optional (zero)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Example, let us consider a relationship between </a:t>
            </a:r>
            <a:r>
              <a:rPr lang="en-US" b="1" dirty="0" smtClean="0"/>
              <a:t>Student and Courses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So if the business rule states that a student does not needs to a take a course to exist as a student but  a course needs to have a student to exist. In the context of the </a:t>
            </a:r>
            <a:r>
              <a:rPr lang="en-US" dirty="0" smtClean="0"/>
              <a:t>relationship </a:t>
            </a:r>
            <a:r>
              <a:rPr lang="en-US" dirty="0" smtClean="0"/>
              <a:t>between student and course,  </a:t>
            </a:r>
            <a:r>
              <a:rPr lang="en-US" dirty="0"/>
              <a:t>t</a:t>
            </a:r>
            <a:r>
              <a:rPr lang="en-US" dirty="0" smtClean="0"/>
              <a:t>he minimum cardinality in the direction  of student-&gt; course is optional and in the direction course-&gt; student  is mandatory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Another example – Let us consider a relationship between </a:t>
            </a:r>
            <a:r>
              <a:rPr lang="en-US" b="1" dirty="0"/>
              <a:t>P</a:t>
            </a:r>
            <a:r>
              <a:rPr lang="en-US" b="1" dirty="0" smtClean="0"/>
              <a:t>assport and Person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So if the business  rule states that a person needs to have a passport to exist as an entity and if a passport needs to have a person to </a:t>
            </a:r>
            <a:r>
              <a:rPr lang="en-US" dirty="0" smtClean="0"/>
              <a:t>exist </a:t>
            </a:r>
            <a:r>
              <a:rPr lang="en-US" dirty="0" smtClean="0"/>
              <a:t>as an </a:t>
            </a:r>
            <a:r>
              <a:rPr lang="en-US" dirty="0" smtClean="0"/>
              <a:t>entity </a:t>
            </a:r>
            <a:r>
              <a:rPr lang="en-US" dirty="0" smtClean="0"/>
              <a:t>then the minimum cardinality of person </a:t>
            </a:r>
            <a:r>
              <a:rPr lang="en-US" dirty="0" smtClean="0">
                <a:sym typeface="Wingdings" panose="05000000000000000000" pitchFamily="2" charset="2"/>
              </a:rPr>
              <a:t> Passport </a:t>
            </a:r>
            <a:r>
              <a:rPr lang="en-US" dirty="0" smtClean="0"/>
              <a:t>is mandatory and the minimum cardinality of Passport</a:t>
            </a:r>
            <a:r>
              <a:rPr lang="en-US" dirty="0" smtClean="0">
                <a:sym typeface="Wingdings" panose="05000000000000000000" pitchFamily="2" charset="2"/>
              </a:rPr>
              <a:t> Person</a:t>
            </a:r>
            <a:r>
              <a:rPr lang="en-US" dirty="0" smtClean="0"/>
              <a:t> is mandatory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Minimum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Dentist and Patient </a:t>
            </a:r>
          </a:p>
          <a:p>
            <a:r>
              <a:rPr lang="en-US" dirty="0" smtClean="0"/>
              <a:t>In the context of the relationship between Dentist and Person </a:t>
            </a:r>
          </a:p>
          <a:p>
            <a:r>
              <a:rPr lang="en-US" dirty="0" smtClean="0"/>
              <a:t>Business </a:t>
            </a:r>
            <a:r>
              <a:rPr lang="en-US" dirty="0" smtClean="0"/>
              <a:t>rule: Person does not need to have a dentist– Minimum cardinality in the direction of Person to Dentist- </a:t>
            </a:r>
            <a:r>
              <a:rPr lang="en-US" b="1" dirty="0" smtClean="0"/>
              <a:t>Optional</a:t>
            </a:r>
          </a:p>
          <a:p>
            <a:r>
              <a:rPr lang="en-US" dirty="0" smtClean="0"/>
              <a:t>Business </a:t>
            </a:r>
            <a:r>
              <a:rPr lang="en-US" dirty="0" smtClean="0"/>
              <a:t>Dentist  </a:t>
            </a:r>
            <a:r>
              <a:rPr lang="en-US" dirty="0" smtClean="0"/>
              <a:t>needs to have a patient to exist- Minimum cardinality in the direction of Dentist to Person—</a:t>
            </a:r>
            <a:r>
              <a:rPr lang="en-US" b="1" dirty="0" smtClean="0"/>
              <a:t>Mandatory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18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E/R Modeling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Maximum and </a:t>
            </a:r>
            <a:r>
              <a:rPr lang="en-US" smtClean="0"/>
              <a:t>Minimum Cardinality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5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Chapter 8- The Entity Relationship Data Model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https://opentextbc.ca/dbdesign01/chapter/chapter-8-entity-relationship-model</a:t>
            </a:r>
            <a:r>
              <a:rPr lang="en-US" dirty="0" smtClean="0">
                <a:hlinkClick r:id="rId2"/>
              </a:rPr>
              <a:t>/</a:t>
            </a:r>
            <a:endParaRPr lang="en-US" dirty="0">
              <a:hlinkClick r:id="rId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important constraint on an entity is the key</a:t>
            </a:r>
          </a:p>
          <a:p>
            <a:r>
              <a:rPr lang="en-US" dirty="0" smtClean="0"/>
              <a:t>We have already learned about the following keys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Candidate </a:t>
            </a:r>
            <a:r>
              <a:rPr lang="en-US" b="1" dirty="0" smtClean="0"/>
              <a:t>key- Set of all keys that are eligible to be a primary key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Primary </a:t>
            </a:r>
            <a:r>
              <a:rPr lang="en-US" b="1" dirty="0" smtClean="0"/>
              <a:t>key- The candidate key that is picked to be the primary key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Composite </a:t>
            </a:r>
            <a:r>
              <a:rPr lang="en-US" b="1" dirty="0" smtClean="0"/>
              <a:t>key- When a key is made of more than one attribute 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/>
              <a:t>Foreign </a:t>
            </a:r>
            <a:r>
              <a:rPr lang="en-US" b="1" dirty="0" smtClean="0"/>
              <a:t>key- When a copy of the PK is placed in a relating table 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Relationships are the glue that holds the table together</a:t>
            </a:r>
          </a:p>
          <a:p>
            <a:r>
              <a:rPr lang="en-US" dirty="0" smtClean="0"/>
              <a:t>They are used to connect related information between </a:t>
            </a:r>
            <a:r>
              <a:rPr lang="en-US" dirty="0" smtClean="0"/>
              <a:t>tables</a:t>
            </a:r>
          </a:p>
          <a:p>
            <a:r>
              <a:rPr lang="en-US" dirty="0" smtClean="0"/>
              <a:t>Foreign keys are used to relate tables together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E/R </a:t>
            </a:r>
            <a:r>
              <a:rPr lang="en-US" dirty="0" smtClean="0"/>
              <a:t>Model- Logical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by Peter Chen for use in the context of database modeling </a:t>
            </a:r>
          </a:p>
          <a:p>
            <a:r>
              <a:rPr lang="en-US" dirty="0" smtClean="0"/>
              <a:t>E/R models are represented using E/R diagrams</a:t>
            </a:r>
          </a:p>
          <a:p>
            <a:r>
              <a:rPr lang="en-US" dirty="0" smtClean="0"/>
              <a:t>E/R diagrams consists mainly of</a:t>
            </a:r>
          </a:p>
          <a:p>
            <a:pPr lvl="1"/>
            <a:r>
              <a:rPr lang="en-US" b="1" dirty="0" smtClean="0"/>
              <a:t>Entities</a:t>
            </a:r>
          </a:p>
          <a:p>
            <a:pPr lvl="1"/>
            <a:r>
              <a:rPr lang="en-US" b="1" dirty="0" smtClean="0"/>
              <a:t>Attributes</a:t>
            </a:r>
          </a:p>
          <a:p>
            <a:pPr lvl="1"/>
            <a:r>
              <a:rPr lang="en-US" b="1" dirty="0" smtClean="0"/>
              <a:t>Relationships between entities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68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E/R models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Database Design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Database troubleshooting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Business information systems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Business process re-engineering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Education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Research</a:t>
            </a:r>
          </a:p>
          <a:p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https://www.lucidchart.com/pages/er-diagrams#section_2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Cardinality and connectivity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Business rules </a:t>
            </a:r>
            <a:r>
              <a:rPr lang="en-US" dirty="0" smtClean="0"/>
              <a:t>are used to determine the cardinality and connectivity of relationships</a:t>
            </a:r>
          </a:p>
          <a:p>
            <a:r>
              <a:rPr lang="en-US" dirty="0" smtClean="0"/>
              <a:t>Cardinality describes the relationship between two data tables by expressing the minimum and maximum number of </a:t>
            </a:r>
            <a:r>
              <a:rPr lang="en-US" smtClean="0"/>
              <a:t>entity </a:t>
            </a:r>
            <a:r>
              <a:rPr lang="en-US" smtClean="0"/>
              <a:t>occurances </a:t>
            </a:r>
            <a:r>
              <a:rPr lang="en-US" dirty="0" smtClean="0"/>
              <a:t>associated </a:t>
            </a:r>
          </a:p>
          <a:p>
            <a:r>
              <a:rPr lang="en-US" dirty="0" smtClean="0"/>
              <a:t>There are two types of cardinality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Maximum cardinality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Minimum cardinality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87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Cardinality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/>
              <a:t>Maximum cardinality </a:t>
            </a:r>
            <a:r>
              <a:rPr lang="en-US" dirty="0"/>
              <a:t>is the maximum number of entity instances that may participate in a relationship instance</a:t>
            </a:r>
            <a:r>
              <a:rPr lang="en-US" dirty="0">
                <a:cs typeface="Arial" charset="0"/>
              </a:rPr>
              <a:t>—one, many, or some other fixed number.</a:t>
            </a:r>
          </a:p>
          <a:p>
            <a:endParaRPr lang="en-US" dirty="0"/>
          </a:p>
          <a:p>
            <a:r>
              <a:rPr lang="en-US" dirty="0" smtClean="0"/>
              <a:t>The maximum number of entities that can participate in a relationship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One to One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One to Many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Many to Many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3866</TotalTime>
  <Words>745</Words>
  <Application>Microsoft Office PowerPoint</Application>
  <PresentationFormat>Widescreen</PresentationFormat>
  <Paragraphs>80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Retrospect</vt:lpstr>
      <vt:lpstr>ITEC 3200</vt:lpstr>
      <vt:lpstr>Topic Covered </vt:lpstr>
      <vt:lpstr>Resources </vt:lpstr>
      <vt:lpstr>Review: Keys</vt:lpstr>
      <vt:lpstr>Relationships </vt:lpstr>
      <vt:lpstr>E/R Model- Logical Design</vt:lpstr>
      <vt:lpstr>Applications of E/R models </vt:lpstr>
      <vt:lpstr>Cardinality and connectivity </vt:lpstr>
      <vt:lpstr>Maximum Cardinality </vt:lpstr>
      <vt:lpstr>Three Types of relationships (Ways to define maximum cardinality)</vt:lpstr>
      <vt:lpstr>One to many (1:M) relationship- Department can have many employees; An employee works in one department  </vt:lpstr>
      <vt:lpstr>One to One (1:1) relationship – Person can have only one passport. A passport belongs to only one person</vt:lpstr>
      <vt:lpstr>Many to Many (M:N) relationship- A customer can have many properties; A property can belong to many customers  </vt:lpstr>
      <vt:lpstr>Example- Students – Business Rules  </vt:lpstr>
      <vt:lpstr>Identify the maximum cardinality type (One to One, One to Many, or Many to Many)</vt:lpstr>
      <vt:lpstr>Minimum Cardinality </vt:lpstr>
      <vt:lpstr>Example Minimum cardinality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140</cp:revision>
  <dcterms:created xsi:type="dcterms:W3CDTF">2019-10-22T17:34:07Z</dcterms:created>
  <dcterms:modified xsi:type="dcterms:W3CDTF">2020-03-27T02:30:44Z</dcterms:modified>
</cp:coreProperties>
</file>