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8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6/28/2022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Themes in the following relation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510" y="2226833"/>
            <a:ext cx="10289940" cy="175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4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the themes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LIBRARY(ISBN, </a:t>
            </a:r>
            <a:r>
              <a:rPr lang="en-US" sz="2800" dirty="0" err="1"/>
              <a:t>BookTitle</a:t>
            </a:r>
            <a:r>
              <a:rPr lang="en-US" sz="2800" dirty="0"/>
              <a:t>, </a:t>
            </a:r>
            <a:r>
              <a:rPr lang="en-US" sz="2800" dirty="0" err="1"/>
              <a:t>BookAuthor</a:t>
            </a:r>
            <a:r>
              <a:rPr lang="en-US" sz="2800" dirty="0"/>
              <a:t>, </a:t>
            </a:r>
            <a:r>
              <a:rPr lang="en-US" sz="2800" dirty="0" err="1"/>
              <a:t>BookPublisher</a:t>
            </a:r>
            <a:r>
              <a:rPr lang="en-US" sz="2800" dirty="0"/>
              <a:t>, </a:t>
            </a:r>
            <a:r>
              <a:rPr lang="en-US" sz="2800" dirty="0" err="1"/>
              <a:t>BorrowerID</a:t>
            </a:r>
            <a:r>
              <a:rPr lang="en-US" sz="2800" dirty="0"/>
              <a:t>, </a:t>
            </a:r>
            <a:r>
              <a:rPr lang="en-US" sz="2800" dirty="0" err="1"/>
              <a:t>BorroweName</a:t>
            </a:r>
            <a:r>
              <a:rPr lang="en-US" sz="2800" dirty="0"/>
              <a:t>, </a:t>
            </a:r>
            <a:r>
              <a:rPr lang="en-US" sz="2800" dirty="0" err="1"/>
              <a:t>BorrowerEmail</a:t>
            </a:r>
            <a:r>
              <a:rPr lang="en-US" sz="2800" dirty="0"/>
              <a:t>, </a:t>
            </a:r>
            <a:r>
              <a:rPr lang="en-US" sz="2800" dirty="0" err="1"/>
              <a:t>LibraryName</a:t>
            </a:r>
            <a:r>
              <a:rPr lang="en-US" sz="2800" dirty="0"/>
              <a:t>, </a:t>
            </a:r>
            <a:r>
              <a:rPr lang="en-US" sz="2800" dirty="0" err="1"/>
              <a:t>LibraryAddress</a:t>
            </a:r>
            <a:r>
              <a:rPr lang="en-US" sz="2800" dirty="0"/>
              <a:t>, </a:t>
            </a:r>
            <a:r>
              <a:rPr lang="en-US" sz="2800" dirty="0" err="1"/>
              <a:t>LibraryPhone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379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866EB-19DF-4CCD-8FC0-99579EC6D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F14A6-9857-41AE-9007-70938D4AD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too many themes in a table can cause redundancy problems </a:t>
            </a:r>
          </a:p>
          <a:p>
            <a:r>
              <a:rPr lang="en-US" dirty="0"/>
              <a:t>Themes in most cases eventually become tables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637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Representing Relations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Null Values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Identifying Themes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Relations with PK and FK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We underline the PK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We italicize the FK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Example</a:t>
            </a:r>
          </a:p>
          <a:p>
            <a:r>
              <a:rPr lang="en-US" dirty="0"/>
              <a:t>RENTAL (</a:t>
            </a:r>
            <a:r>
              <a:rPr lang="en-US" u="sng" dirty="0" err="1"/>
              <a:t>TranscationID</a:t>
            </a:r>
            <a:r>
              <a:rPr lang="en-US" dirty="0"/>
              <a:t>, Date, </a:t>
            </a:r>
            <a:r>
              <a:rPr lang="en-US" dirty="0" err="1"/>
              <a:t>TimeRented</a:t>
            </a:r>
            <a:r>
              <a:rPr lang="en-US" dirty="0"/>
              <a:t>, </a:t>
            </a:r>
            <a:r>
              <a:rPr lang="en-US" i="1" dirty="0" err="1"/>
              <a:t>BikeID</a:t>
            </a:r>
            <a:r>
              <a:rPr lang="en-US" dirty="0"/>
              <a:t>, </a:t>
            </a:r>
            <a:r>
              <a:rPr lang="en-US" dirty="0" err="1"/>
              <a:t>TimeReceived</a:t>
            </a:r>
            <a:r>
              <a:rPr lang="en-US" dirty="0"/>
              <a:t>, Miles)</a:t>
            </a:r>
          </a:p>
          <a:p>
            <a:endParaRPr lang="en-US" dirty="0"/>
          </a:p>
          <a:p>
            <a:r>
              <a:rPr lang="en-US" dirty="0"/>
              <a:t>Here </a:t>
            </a:r>
            <a:r>
              <a:rPr lang="en-US" dirty="0" err="1"/>
              <a:t>TransactionID</a:t>
            </a:r>
            <a:r>
              <a:rPr lang="en-US" dirty="0"/>
              <a:t> is the PL and </a:t>
            </a:r>
            <a:r>
              <a:rPr lang="en-US" dirty="0" err="1"/>
              <a:t>BikeID</a:t>
            </a:r>
            <a:r>
              <a:rPr lang="en-US" dirty="0"/>
              <a:t> is the FK</a:t>
            </a:r>
          </a:p>
        </p:txBody>
      </p:sp>
    </p:spTree>
    <p:extLst>
      <p:ext uri="{BB962C8B-B14F-4D97-AF65-F5344CB8AC3E}">
        <p14:creationId xmlns:p14="http://schemas.microsoft.com/office/powerpoint/2010/main" val="403284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the PK and FK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ENROLLMENT(</a:t>
            </a:r>
            <a:r>
              <a:rPr lang="en-US" sz="3200" u="sng" dirty="0" err="1"/>
              <a:t>EnrollmentID</a:t>
            </a:r>
            <a:r>
              <a:rPr lang="en-US" sz="3200" dirty="0"/>
              <a:t>, </a:t>
            </a:r>
            <a:r>
              <a:rPr lang="en-US" sz="3200" i="1" dirty="0" err="1"/>
              <a:t>StudentID</a:t>
            </a:r>
            <a:r>
              <a:rPr lang="en-US" sz="3200" dirty="0"/>
              <a:t>, </a:t>
            </a:r>
            <a:r>
              <a:rPr lang="en-US" sz="3200" i="1" dirty="0" err="1"/>
              <a:t>CourseID</a:t>
            </a:r>
            <a:r>
              <a:rPr lang="en-US" sz="3200" dirty="0"/>
              <a:t>, </a:t>
            </a:r>
            <a:r>
              <a:rPr lang="en-US" sz="3200" dirty="0" err="1"/>
              <a:t>SectionNumber</a:t>
            </a:r>
            <a:r>
              <a:rPr lang="en-US" sz="3200" dirty="0"/>
              <a:t>, Term)</a:t>
            </a:r>
          </a:p>
        </p:txBody>
      </p:sp>
    </p:spTree>
    <p:extLst>
      <p:ext uri="{BB962C8B-B14F-4D97-AF65-F5344CB8AC3E}">
        <p14:creationId xmlns:p14="http://schemas.microsoft.com/office/powerpoint/2010/main" val="165841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Null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 null values implies that no data was entered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It is not the same as a zero, space or tab character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Null value entries in tables can cause ambiguity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681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NULL values can be ambiguous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809992"/>
            <a:ext cx="10058400" cy="20952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8719" y="1920240"/>
            <a:ext cx="9698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Below it is not clear, if student does not have a phone or if it missing</a:t>
            </a:r>
          </a:p>
          <a:p>
            <a:r>
              <a:rPr lang="en-US" sz="2400" i="1" dirty="0"/>
              <a:t>Also, if the student has not enrolled in a course or if the value was missed </a:t>
            </a:r>
          </a:p>
        </p:txBody>
      </p:sp>
    </p:spTree>
    <p:extLst>
      <p:ext uri="{BB962C8B-B14F-4D97-AF65-F5344CB8AC3E}">
        <p14:creationId xmlns:p14="http://schemas.microsoft.com/office/powerpoint/2010/main" val="4272299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Null values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Null values need to be addressed in some ways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We can set fields to be required in a table to take care of the null value issues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However, is it ok to have all fields required in a table?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Are there scenarios where making all fields required is not feasible from a business perspective?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90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Themes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 we start the process of designing tables, it is important to identify themes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Themes are the entities that we need to keep track of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themes are business specific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62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Padlet- Review the following list- what are some themes that you can identify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154363" y="2063750"/>
          <a:ext cx="5943600" cy="3508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5500">
                  <a:extLst>
                    <a:ext uri="{9D8B030D-6E8A-4147-A177-3AD203B41FA5}">
                      <a16:colId xmlns:a16="http://schemas.microsoft.com/office/drawing/2014/main" val="411134370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178558413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727896997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1798281694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1787939778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9299759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Item Number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Item 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Item Cost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VendorID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VendorSKU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Vendor Telephone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684761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Thomas Table Lamp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75.00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LL02003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3774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Ernset Table Lamp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80.00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LL02004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632571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Stilton Table Lamp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120.00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LL02022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012224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Small Candle - 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10.00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734565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Small Candle - Blue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10.00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572748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Small Candle - White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10.00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382711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Large Candle - 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15.00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6125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Large Candle - Blue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15.00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64994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Large Candle - White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  15.00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34LT00110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01800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5189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6657</TotalTime>
  <Words>401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Times New Roman</vt:lpstr>
      <vt:lpstr>Wingdings</vt:lpstr>
      <vt:lpstr>Retrospect</vt:lpstr>
      <vt:lpstr>ITEC 3200</vt:lpstr>
      <vt:lpstr>Topics Covered</vt:lpstr>
      <vt:lpstr>Representing Relations with PK and FK</vt:lpstr>
      <vt:lpstr>Identify the PK and FK</vt:lpstr>
      <vt:lpstr>Null Values</vt:lpstr>
      <vt:lpstr>NULL values can be ambiguous </vt:lpstr>
      <vt:lpstr>Null values </vt:lpstr>
      <vt:lpstr>Relational Themes </vt:lpstr>
      <vt:lpstr>Padlet- Review the following list- what are some themes that you can identify </vt:lpstr>
      <vt:lpstr>Identify Themes in the following relation </vt:lpstr>
      <vt:lpstr>Identify the themes 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161</cp:revision>
  <dcterms:created xsi:type="dcterms:W3CDTF">2019-08-15T15:00:50Z</dcterms:created>
  <dcterms:modified xsi:type="dcterms:W3CDTF">2022-06-28T11:09:35Z</dcterms:modified>
</cp:coreProperties>
</file>