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25" r:id="rId1"/>
  </p:sldMasterIdLst>
  <p:notesMasterIdLst>
    <p:notesMasterId r:id="rId12"/>
  </p:notesMasterIdLst>
  <p:sldIdLst>
    <p:sldId id="256" r:id="rId2"/>
    <p:sldId id="298" r:id="rId3"/>
    <p:sldId id="304" r:id="rId4"/>
    <p:sldId id="302" r:id="rId5"/>
    <p:sldId id="303" r:id="rId6"/>
    <p:sldId id="363" r:id="rId7"/>
    <p:sldId id="263" r:id="rId8"/>
    <p:sldId id="370" r:id="rId9"/>
    <p:sldId id="272" r:id="rId10"/>
    <p:sldId id="273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606" autoAdjust="0"/>
    <p:restoredTop sz="94660"/>
  </p:normalViewPr>
  <p:slideViewPr>
    <p:cSldViewPr snapToGrid="0">
      <p:cViewPr varScale="1">
        <p:scale>
          <a:sx n="84" d="100"/>
          <a:sy n="84" d="100"/>
        </p:scale>
        <p:origin x="102" y="10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6D20E2-A2BC-4AE2-943D-CA42CAB48B4B}" type="datetimeFigureOut">
              <a:rPr lang="en-US" smtClean="0"/>
              <a:t>9/4/2020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D83D40-4C4E-40C2-9FB2-BCD3317F4E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51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  <p:sp>
        <p:nvSpPr>
          <p:cNvPr id="2662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BCE3810-EAE0-4724-B9B5-94BB171371A0}" type="slidenum">
              <a:rPr lang="en-US" smtClean="0">
                <a:cs typeface="Arial" charset="0"/>
              </a:rPr>
              <a:pPr/>
              <a:t>2</a:t>
            </a:fld>
            <a:endParaRPr lang="en-US" dirty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68200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89711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9/4/2020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91535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1159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9/4/2020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19394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01205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9/4/2020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25037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9/4/2020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81922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9/4/2020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40804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9/4/2020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33128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42A54C80-263E-416B-A8E0-580EDEADCBDC}" type="datetimeFigureOut">
              <a:rPr lang="en-US" smtClean="0"/>
              <a:t>9/4/2020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31727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2649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9/4/2020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01203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SQL Queries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b="1" dirty="0"/>
              <a:t>ITEC 3200</a:t>
            </a:r>
          </a:p>
        </p:txBody>
      </p:sp>
    </p:spTree>
    <p:extLst>
      <p:ext uri="{BB962C8B-B14F-4D97-AF65-F5344CB8AC3E}">
        <p14:creationId xmlns:p14="http://schemas.microsoft.com/office/powerpoint/2010/main" val="36389708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Insert data in to the Tables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Open the </a:t>
            </a:r>
            <a:r>
              <a:rPr lang="en-US" sz="2400" dirty="0" err="1"/>
              <a:t>zmac_data</a:t>
            </a:r>
            <a:r>
              <a:rPr lang="en-US" sz="2400" dirty="0"/>
              <a:t> script in MySQL workbench which includes commands to insert data in to the tables </a:t>
            </a:r>
          </a:p>
          <a:p>
            <a:r>
              <a:rPr lang="en-US" sz="2400" dirty="0"/>
              <a:t>Next we will execute the script and notice how the tables are populated with data </a:t>
            </a:r>
          </a:p>
          <a:p>
            <a:r>
              <a:rPr lang="en-US" sz="2400" dirty="0"/>
              <a:t>Example see how customer table </a:t>
            </a:r>
          </a:p>
          <a:p>
            <a:r>
              <a:rPr lang="en-US" sz="2400" dirty="0"/>
              <a:t>now has data 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559" y="3145367"/>
            <a:ext cx="4116876" cy="233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24367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SQL for </a:t>
            </a:r>
            <a:r>
              <a:rPr lang="en-US" b="1" dirty="0"/>
              <a:t>Data Definition</a:t>
            </a:r>
          </a:p>
        </p:txBody>
      </p:sp>
      <p:sp>
        <p:nvSpPr>
          <p:cNvPr id="25602" name="Rectangle 3"/>
          <p:cNvSpPr>
            <a:spLocks noGrp="1" noChangeArrowheads="1"/>
          </p:cNvSpPr>
          <p:nvPr>
            <p:ph idx="1"/>
          </p:nvPr>
        </p:nvSpPr>
        <p:spPr>
          <a:xfrm>
            <a:off x="1790700" y="1943100"/>
            <a:ext cx="7239000" cy="4648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The SQL data definition statements include:</a:t>
            </a:r>
          </a:p>
          <a:p>
            <a:pPr lvl="1">
              <a:lnSpc>
                <a:spcPct val="90000"/>
              </a:lnSpc>
            </a:pPr>
            <a:r>
              <a:rPr lang="en-US" b="1" dirty="0"/>
              <a:t>CREATE</a:t>
            </a:r>
          </a:p>
          <a:p>
            <a:pPr lvl="2">
              <a:lnSpc>
                <a:spcPct val="90000"/>
              </a:lnSpc>
            </a:pPr>
            <a:r>
              <a:rPr lang="en-US" dirty="0"/>
              <a:t>To create database objects</a:t>
            </a:r>
          </a:p>
          <a:p>
            <a:pPr lvl="1">
              <a:lnSpc>
                <a:spcPct val="90000"/>
              </a:lnSpc>
            </a:pPr>
            <a:r>
              <a:rPr lang="en-US" b="1" dirty="0"/>
              <a:t>ALTER</a:t>
            </a:r>
          </a:p>
          <a:p>
            <a:pPr lvl="2">
              <a:lnSpc>
                <a:spcPct val="90000"/>
              </a:lnSpc>
            </a:pPr>
            <a:r>
              <a:rPr lang="en-US" dirty="0"/>
              <a:t>To modify the structure and/or characteristics of database objects</a:t>
            </a:r>
          </a:p>
          <a:p>
            <a:pPr lvl="1">
              <a:lnSpc>
                <a:spcPct val="90000"/>
              </a:lnSpc>
            </a:pPr>
            <a:r>
              <a:rPr lang="en-US" b="1" dirty="0"/>
              <a:t>DROP</a:t>
            </a:r>
          </a:p>
          <a:p>
            <a:pPr lvl="2">
              <a:lnSpc>
                <a:spcPct val="90000"/>
              </a:lnSpc>
            </a:pPr>
            <a:r>
              <a:rPr lang="en-US" dirty="0"/>
              <a:t>To delete database objects</a:t>
            </a:r>
          </a:p>
          <a:p>
            <a:pPr lvl="1">
              <a:lnSpc>
                <a:spcPct val="90000"/>
              </a:lnSpc>
            </a:pPr>
            <a:r>
              <a:rPr lang="en-US" b="1" dirty="0"/>
              <a:t>TRUNCATE</a:t>
            </a:r>
          </a:p>
          <a:p>
            <a:pPr lvl="2">
              <a:lnSpc>
                <a:spcPct val="90000"/>
              </a:lnSpc>
            </a:pPr>
            <a:r>
              <a:rPr lang="en-US" dirty="0"/>
              <a:t>To delete table data while keeping structure</a:t>
            </a:r>
          </a:p>
        </p:txBody>
      </p:sp>
      <p:sp>
        <p:nvSpPr>
          <p:cNvPr id="25603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4572000" y="6135688"/>
            <a:ext cx="7620000" cy="365125"/>
          </a:xfrm>
          <a:noFill/>
        </p:spPr>
        <p:txBody>
          <a:bodyPr/>
          <a:lstStyle/>
          <a:p>
            <a:r>
              <a:rPr lang="en-US" dirty="0">
                <a:cs typeface="Arial" charset="0"/>
              </a:rPr>
              <a:t>3-</a:t>
            </a:r>
            <a:fld id="{22DEB03D-A0A5-4967-9B79-8E88159DE135}" type="slidenum">
              <a:rPr lang="en-US">
                <a:cs typeface="Arial" charset="0"/>
              </a:rPr>
              <a:pPr/>
              <a:t>2</a:t>
            </a:fld>
            <a:endParaRPr lang="en-US" dirty="0">
              <a:cs typeface="Arial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4294967295"/>
          </p:nvPr>
        </p:nvSpPr>
        <p:spPr>
          <a:xfrm>
            <a:off x="11045825" y="6130925"/>
            <a:ext cx="1146175" cy="369888"/>
          </a:xfrm>
        </p:spPr>
        <p:txBody>
          <a:bodyPr/>
          <a:lstStyle/>
          <a:p>
            <a:pPr>
              <a:defRPr/>
            </a:pPr>
            <a:r>
              <a:rPr lang="en-US"/>
              <a:t>KROENKE and AUER - DATABASE CONCEPTS (7th Edition)                                                                           Copyright © 2015 Pearson Education, Inc. Publishing as Prentice Hall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93254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Helpful Resource SQL – W3Schools.com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8720" y="2097194"/>
            <a:ext cx="10058400" cy="4023360"/>
          </a:xfrm>
        </p:spPr>
        <p:txBody>
          <a:bodyPr/>
          <a:lstStyle/>
          <a:p>
            <a:endParaRPr lang="en-US" dirty="0"/>
          </a:p>
          <a:p>
            <a:endParaRPr lang="en-US" dirty="0"/>
          </a:p>
          <a:p>
            <a:r>
              <a:rPr lang="en-US" dirty="0"/>
              <a:t>https://www.w3schools.com/sql/default.asp</a:t>
            </a:r>
          </a:p>
        </p:txBody>
      </p:sp>
    </p:spTree>
    <p:extLst>
      <p:ext uri="{BB962C8B-B14F-4D97-AF65-F5344CB8AC3E}">
        <p14:creationId xmlns:p14="http://schemas.microsoft.com/office/powerpoint/2010/main" val="21854155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SQL CREATE TABLE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11045825" y="6130925"/>
            <a:ext cx="1146175" cy="369888"/>
          </a:xfrm>
        </p:spPr>
        <p:txBody>
          <a:bodyPr/>
          <a:lstStyle/>
          <a:p>
            <a:pPr>
              <a:defRPr/>
            </a:pPr>
            <a:r>
              <a:rPr lang="en-US"/>
              <a:t>KROENKE and AUER - DATABASE CONCEPTS (7th Edition)                                                                           Copyright © 2015 Pearson Education, Inc. Publishing as Prentice Hall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4572000" y="6135688"/>
            <a:ext cx="7620000" cy="365125"/>
          </a:xfrm>
        </p:spPr>
        <p:txBody>
          <a:bodyPr/>
          <a:lstStyle/>
          <a:p>
            <a:pPr>
              <a:defRPr/>
            </a:pPr>
            <a:r>
              <a:rPr lang="en-US"/>
              <a:t>3-</a:t>
            </a:r>
            <a:fld id="{0B57505F-E9B9-4D8B-A7CE-983599DCB3B3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6601" y="1981200"/>
            <a:ext cx="7380249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46317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SQL INSERT – INSERT IS DML not DDL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/>
              <a:t>If adding values for specific columns  in the table then</a:t>
            </a:r>
          </a:p>
          <a:p>
            <a:endParaRPr lang="en-US" b="1" dirty="0"/>
          </a:p>
          <a:p>
            <a:r>
              <a:rPr lang="en-US" b="1" dirty="0"/>
              <a:t>INSERT INTO </a:t>
            </a:r>
            <a:r>
              <a:rPr lang="en-US" b="1" i="1" dirty="0" err="1"/>
              <a:t>table_name</a:t>
            </a:r>
            <a:r>
              <a:rPr lang="en-US" b="1" dirty="0"/>
              <a:t> (</a:t>
            </a:r>
            <a:r>
              <a:rPr lang="en-US" b="1" i="1" dirty="0"/>
              <a:t>column1</a:t>
            </a:r>
            <a:r>
              <a:rPr lang="en-US" b="1" dirty="0"/>
              <a:t>,</a:t>
            </a:r>
            <a:r>
              <a:rPr lang="en-US" b="1" i="1" dirty="0"/>
              <a:t> column2</a:t>
            </a:r>
            <a:r>
              <a:rPr lang="en-US" b="1" dirty="0"/>
              <a:t>,</a:t>
            </a:r>
            <a:r>
              <a:rPr lang="en-US" b="1" i="1" dirty="0"/>
              <a:t> column3</a:t>
            </a:r>
            <a:r>
              <a:rPr lang="en-US" b="1" dirty="0"/>
              <a:t>, ...)</a:t>
            </a:r>
            <a:br>
              <a:rPr lang="en-US" b="1" dirty="0"/>
            </a:br>
            <a:r>
              <a:rPr lang="en-US" b="1" dirty="0"/>
              <a:t>VALUES (</a:t>
            </a:r>
            <a:r>
              <a:rPr lang="en-US" b="1" i="1" dirty="0"/>
              <a:t>value1</a:t>
            </a:r>
            <a:r>
              <a:rPr lang="en-US" b="1" dirty="0"/>
              <a:t>,</a:t>
            </a:r>
            <a:r>
              <a:rPr lang="en-US" b="1" i="1" dirty="0"/>
              <a:t> value2</a:t>
            </a:r>
            <a:r>
              <a:rPr lang="en-US" b="1" dirty="0"/>
              <a:t>,</a:t>
            </a:r>
            <a:r>
              <a:rPr lang="en-US" b="1" i="1" dirty="0"/>
              <a:t> value3</a:t>
            </a:r>
            <a:r>
              <a:rPr lang="en-US" b="1" dirty="0"/>
              <a:t>, ...);</a:t>
            </a:r>
          </a:p>
          <a:p>
            <a:endParaRPr lang="en-US" dirty="0"/>
          </a:p>
          <a:p>
            <a:r>
              <a:rPr lang="en-US" sz="2800" u="sng" dirty="0"/>
              <a:t>If adding values for all the columns in the table then</a:t>
            </a:r>
          </a:p>
          <a:p>
            <a:endParaRPr lang="en-US" dirty="0"/>
          </a:p>
          <a:p>
            <a:pPr lvl="1"/>
            <a:r>
              <a:rPr lang="en-US" b="1" dirty="0"/>
              <a:t>INSERT INTO </a:t>
            </a:r>
            <a:r>
              <a:rPr lang="en-US" b="1" i="1" dirty="0" err="1"/>
              <a:t>table_name</a:t>
            </a:r>
            <a:br>
              <a:rPr lang="en-US" b="1" dirty="0"/>
            </a:br>
            <a:r>
              <a:rPr lang="en-US" b="1" dirty="0"/>
              <a:t>VALUES (</a:t>
            </a:r>
            <a:r>
              <a:rPr lang="en-US" b="1" i="1" dirty="0"/>
              <a:t>value1</a:t>
            </a:r>
            <a:r>
              <a:rPr lang="en-US" b="1" dirty="0"/>
              <a:t>,</a:t>
            </a:r>
            <a:r>
              <a:rPr lang="en-US" b="1" i="1" dirty="0"/>
              <a:t> value2</a:t>
            </a:r>
            <a:r>
              <a:rPr lang="en-US" b="1" dirty="0"/>
              <a:t>,</a:t>
            </a:r>
            <a:r>
              <a:rPr lang="en-US" b="1" i="1" dirty="0"/>
              <a:t> value3</a:t>
            </a:r>
            <a:r>
              <a:rPr lang="en-US" b="1" dirty="0"/>
              <a:t>, ...);</a:t>
            </a:r>
          </a:p>
        </p:txBody>
      </p:sp>
    </p:spTree>
    <p:extLst>
      <p:ext uri="{BB962C8B-B14F-4D97-AF65-F5344CB8AC3E}">
        <p14:creationId xmlns:p14="http://schemas.microsoft.com/office/powerpoint/2010/main" val="32866362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Download the following scripts from the d2l SQL folder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Zmac_create_model</a:t>
            </a:r>
            <a:endParaRPr lang="en-US" dirty="0"/>
          </a:p>
          <a:p>
            <a:r>
              <a:rPr lang="en-US" dirty="0" err="1"/>
              <a:t>Zmac_data</a:t>
            </a:r>
            <a:r>
              <a:rPr lang="en-US" dirty="0"/>
              <a:t> </a:t>
            </a:r>
          </a:p>
          <a:p>
            <a:endParaRPr lang="en-US" dirty="0"/>
          </a:p>
          <a:p>
            <a:r>
              <a:rPr lang="en-US" dirty="0"/>
              <a:t>You will most likely have to unzip the files as d2l might provide a zipped version of the file </a:t>
            </a:r>
          </a:p>
          <a:p>
            <a:r>
              <a:rPr lang="en-US" dirty="0"/>
              <a:t>We will first run the </a:t>
            </a:r>
            <a:r>
              <a:rPr lang="en-US" dirty="0" err="1"/>
              <a:t>Zmac_create_model</a:t>
            </a:r>
            <a:r>
              <a:rPr lang="en-US" dirty="0"/>
              <a:t> script in order to create the tables, fields and define keys</a:t>
            </a:r>
          </a:p>
          <a:p>
            <a:r>
              <a:rPr lang="en-US" dirty="0"/>
              <a:t>Do not make any edits to the scripts </a:t>
            </a:r>
          </a:p>
          <a:p>
            <a:r>
              <a:rPr lang="en-US" dirty="0"/>
              <a:t>Then we will insert data in to the tables with the </a:t>
            </a:r>
            <a:r>
              <a:rPr lang="en-US" dirty="0" err="1"/>
              <a:t>zmac_data</a:t>
            </a:r>
            <a:r>
              <a:rPr lang="en-US" dirty="0"/>
              <a:t> script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11562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MySQL Workbench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45734"/>
            <a:ext cx="10058400" cy="2179419"/>
          </a:xfrm>
        </p:spPr>
        <p:txBody>
          <a:bodyPr>
            <a:noAutofit/>
          </a:bodyPr>
          <a:lstStyle/>
          <a:p>
            <a:r>
              <a:rPr lang="en-US" sz="2800" dirty="0"/>
              <a:t>Login to MYSQL workbench</a:t>
            </a:r>
          </a:p>
          <a:p>
            <a:r>
              <a:rPr lang="en-US" sz="2800" dirty="0"/>
              <a:t>Bring up MySQL Workbench on your computer 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2678894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Create models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Open the </a:t>
            </a:r>
            <a:r>
              <a:rPr lang="en-US" dirty="0" err="1"/>
              <a:t>zmac_create</a:t>
            </a:r>
            <a:r>
              <a:rPr lang="en-US" dirty="0"/>
              <a:t> model script in </a:t>
            </a:r>
            <a:r>
              <a:rPr lang="en-US" dirty="0" err="1"/>
              <a:t>mysql</a:t>
            </a:r>
            <a:r>
              <a:rPr lang="en-US" dirty="0"/>
              <a:t> workbench</a:t>
            </a:r>
          </a:p>
          <a:p>
            <a:pPr marL="0" indent="0">
              <a:buNone/>
            </a:pPr>
            <a:r>
              <a:rPr lang="en-US" dirty="0"/>
              <a:t>Position your cursor at the very top of the script </a:t>
            </a:r>
          </a:p>
          <a:p>
            <a:pPr marL="0" indent="0">
              <a:buNone/>
            </a:pPr>
            <a:r>
              <a:rPr lang="en-US" dirty="0"/>
              <a:t>Then use the run button to run the script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6648" y="2479187"/>
            <a:ext cx="3771060" cy="2989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64280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5553" y="1809716"/>
            <a:ext cx="4057650" cy="4104469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Refresh your schema - The following tables should be present </a:t>
            </a:r>
          </a:p>
        </p:txBody>
      </p:sp>
    </p:spTree>
    <p:extLst>
      <p:ext uri="{BB962C8B-B14F-4D97-AF65-F5344CB8AC3E}">
        <p14:creationId xmlns:p14="http://schemas.microsoft.com/office/powerpoint/2010/main" val="1792285259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1996</TotalTime>
  <Words>378</Words>
  <Application>Microsoft Office PowerPoint</Application>
  <PresentationFormat>Widescreen</PresentationFormat>
  <Paragraphs>51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Retrospect</vt:lpstr>
      <vt:lpstr>SQL Queries </vt:lpstr>
      <vt:lpstr>SQL for Data Definition</vt:lpstr>
      <vt:lpstr>Helpful Resource SQL – W3Schools.com</vt:lpstr>
      <vt:lpstr>SQL CREATE TABLE</vt:lpstr>
      <vt:lpstr>SQL INSERT – INSERT IS DML not DDL</vt:lpstr>
      <vt:lpstr>Download the following scripts from the d2l SQL folder </vt:lpstr>
      <vt:lpstr>MySQL Workbench</vt:lpstr>
      <vt:lpstr>Create models</vt:lpstr>
      <vt:lpstr>Refresh your schema - The following tables should be present </vt:lpstr>
      <vt:lpstr>Insert data in to the Tables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Sherly Abraham</dc:creator>
  <cp:lastModifiedBy>Sherly Abraham</cp:lastModifiedBy>
  <cp:revision>157</cp:revision>
  <dcterms:created xsi:type="dcterms:W3CDTF">2017-02-28T19:30:36Z</dcterms:created>
  <dcterms:modified xsi:type="dcterms:W3CDTF">2020-09-04T16:49:05Z</dcterms:modified>
</cp:coreProperties>
</file>