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4"/>
  </p:notesMasterIdLst>
  <p:sldIdLst>
    <p:sldId id="278" r:id="rId2"/>
    <p:sldId id="279" r:id="rId3"/>
    <p:sldId id="280" r:id="rId4"/>
    <p:sldId id="281" r:id="rId5"/>
    <p:sldId id="293" r:id="rId6"/>
    <p:sldId id="282" r:id="rId7"/>
    <p:sldId id="283" r:id="rId8"/>
    <p:sldId id="290" r:id="rId9"/>
    <p:sldId id="291" r:id="rId10"/>
    <p:sldId id="292" r:id="rId11"/>
    <p:sldId id="284" r:id="rId12"/>
    <p:sldId id="29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85" d="100"/>
          <a:sy n="85" d="100"/>
        </p:scale>
        <p:origin x="550" y="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9E6D2-898A-4EE2-BED4-FC27DC090659}" type="datetimeFigureOut">
              <a:rPr lang="en-US" smtClean="0"/>
              <a:t>9/17/2020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0F3E-0158-4A53-ABB7-FD9F148A7D12}" type="slidenum">
              <a:rPr lang="en-US" smtClean="0"/>
              <a:t>‹#›</a:t>
            </a:fld>
            <a:endParaRPr lang="en-US"/>
          </a:p>
        </p:txBody>
      </p:sp>
    </p:spTree>
    <p:extLst>
      <p:ext uri="{BB962C8B-B14F-4D97-AF65-F5344CB8AC3E}">
        <p14:creationId xmlns:p14="http://schemas.microsoft.com/office/powerpoint/2010/main" val="287112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3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24486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53156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471731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3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521814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60013E-58C3-40BC-92A8-3B78C5E95FF5}" type="datetimeFigureOut">
              <a:rPr lang="en-US" smtClean="0"/>
              <a:t>9/17/2020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066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60013E-58C3-40BC-92A8-3B78C5E95FF5}" type="datetimeFigureOut">
              <a:rPr lang="en-US" smtClean="0"/>
              <a:t>9/17/2020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7014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260013E-58C3-40BC-92A8-3B78C5E95FF5}" type="datetimeFigureOut">
              <a:rPr lang="en-US" smtClean="0"/>
              <a:t>9/17/2020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053066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1B97438-B08E-4743-85E5-88AB76AD1259}" type="slidenum">
              <a:rPr lang="en-US" smtClean="0"/>
              <a:t>‹#›</a:t>
            </a:fld>
            <a:endParaRPr lang="en-US"/>
          </a:p>
        </p:txBody>
      </p:sp>
    </p:spTree>
    <p:extLst>
      <p:ext uri="{BB962C8B-B14F-4D97-AF65-F5344CB8AC3E}">
        <p14:creationId xmlns:p14="http://schemas.microsoft.com/office/powerpoint/2010/main" val="191680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7201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60013E-58C3-40BC-92A8-3B78C5E95FF5}" type="datetimeFigureOut">
              <a:rPr lang="en-US" smtClean="0"/>
              <a:t>9/17/2020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1B97438-B08E-4743-85E5-88AB76AD125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0786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w3schools.com/sql/sql_ref_mysql.a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Built-in Functions and Calculations </a:t>
            </a:r>
          </a:p>
        </p:txBody>
      </p:sp>
      <p:sp>
        <p:nvSpPr>
          <p:cNvPr id="3" name="Content Placeholder 2"/>
          <p:cNvSpPr>
            <a:spLocks noGrp="1"/>
          </p:cNvSpPr>
          <p:nvPr>
            <p:ph idx="1"/>
          </p:nvPr>
        </p:nvSpPr>
        <p:spPr/>
        <p:txBody>
          <a:bodyPr/>
          <a:lstStyle/>
          <a:p>
            <a:r>
              <a:rPr lang="en-US" dirty="0"/>
              <a:t>SQL allows you to calculate values based on data in the table</a:t>
            </a:r>
          </a:p>
          <a:p>
            <a:r>
              <a:rPr lang="en-US" dirty="0"/>
              <a:t>Commonly used built-in functions</a:t>
            </a:r>
          </a:p>
          <a:p>
            <a:pPr lvl="1"/>
            <a:r>
              <a:rPr lang="en-US" dirty="0"/>
              <a:t>COUNT</a:t>
            </a:r>
          </a:p>
          <a:p>
            <a:pPr lvl="1"/>
            <a:r>
              <a:rPr lang="en-US" dirty="0"/>
              <a:t>SUM</a:t>
            </a:r>
          </a:p>
          <a:p>
            <a:pPr lvl="1"/>
            <a:r>
              <a:rPr lang="en-US" dirty="0"/>
              <a:t>AVG</a:t>
            </a:r>
          </a:p>
          <a:p>
            <a:pPr lvl="1"/>
            <a:r>
              <a:rPr lang="en-US" dirty="0"/>
              <a:t>MAX</a:t>
            </a:r>
          </a:p>
          <a:p>
            <a:pPr lvl="1"/>
            <a:r>
              <a:rPr lang="en-US" dirty="0"/>
              <a:t>MIN</a:t>
            </a:r>
          </a:p>
          <a:p>
            <a:pPr lvl="1"/>
            <a:endParaRPr lang="en-US" dirty="0"/>
          </a:p>
          <a:p>
            <a:pPr lvl="1"/>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1</a:t>
            </a:fld>
            <a:endParaRPr lang="en-US" dirty="0"/>
          </a:p>
        </p:txBody>
      </p:sp>
    </p:spTree>
    <p:extLst>
      <p:ext uri="{BB962C8B-B14F-4D97-AF65-F5344CB8AC3E}">
        <p14:creationId xmlns:p14="http://schemas.microsoft.com/office/powerpoint/2010/main" val="3913845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 (Find the min of total amount for customer id 1)</a:t>
            </a:r>
          </a:p>
        </p:txBody>
      </p:sp>
      <p:sp>
        <p:nvSpPr>
          <p:cNvPr id="3" name="Content Placeholder 2"/>
          <p:cNvSpPr>
            <a:spLocks noGrp="1"/>
          </p:cNvSpPr>
          <p:nvPr>
            <p:ph idx="1"/>
          </p:nvPr>
        </p:nvSpPr>
        <p:spPr/>
        <p:txBody>
          <a:bodyPr/>
          <a:lstStyle/>
          <a:p>
            <a:r>
              <a:rPr lang="en-US" dirty="0"/>
              <a:t>SELECT MIN(</a:t>
            </a:r>
            <a:r>
              <a:rPr lang="en-US" dirty="0" err="1"/>
              <a:t>TotalAmount</a:t>
            </a:r>
            <a:r>
              <a:rPr lang="en-US" dirty="0"/>
              <a:t>) as </a:t>
            </a:r>
            <a:r>
              <a:rPr lang="en-US" dirty="0" err="1"/>
              <a:t>MINTotalAmount</a:t>
            </a:r>
            <a:endParaRPr lang="en-US" dirty="0"/>
          </a:p>
          <a:p>
            <a:r>
              <a:rPr lang="en-US" dirty="0"/>
              <a:t>FROM Orders</a:t>
            </a:r>
          </a:p>
          <a:p>
            <a:r>
              <a:rPr lang="en-US" dirty="0"/>
              <a:t>WHERE </a:t>
            </a:r>
            <a:r>
              <a:rPr lang="en-US" dirty="0" err="1"/>
              <a:t>CustomerID</a:t>
            </a:r>
            <a:r>
              <a:rPr lang="en-US" dirty="0"/>
              <a:t> = 1;</a:t>
            </a:r>
          </a:p>
          <a:p>
            <a:r>
              <a:rPr lang="en-US" dirty="0"/>
              <a:t>Type a comment /*Query 6*/ followed by the query above. Run the query. Ensure you can see your results. </a:t>
            </a:r>
          </a:p>
          <a:p>
            <a:endParaRPr lang="en-US" dirty="0"/>
          </a:p>
          <a:p>
            <a:endParaRPr lang="en-US" dirty="0"/>
          </a:p>
          <a:p>
            <a:endParaRPr lang="en-US" dirty="0"/>
          </a:p>
        </p:txBody>
      </p:sp>
    </p:spTree>
    <p:extLst>
      <p:ext uri="{BB962C8B-B14F-4D97-AF65-F5344CB8AC3E}">
        <p14:creationId xmlns:p14="http://schemas.microsoft.com/office/powerpoint/2010/main" val="3973474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a:t>
            </a:r>
          </a:p>
        </p:txBody>
      </p:sp>
      <p:sp>
        <p:nvSpPr>
          <p:cNvPr id="3" name="Content Placeholder 2"/>
          <p:cNvSpPr>
            <a:spLocks noGrp="1"/>
          </p:cNvSpPr>
          <p:nvPr>
            <p:ph idx="1"/>
          </p:nvPr>
        </p:nvSpPr>
        <p:spPr/>
        <p:txBody>
          <a:bodyPr>
            <a:normAutofit fontScale="92500" lnSpcReduction="20000"/>
          </a:bodyPr>
          <a:lstStyle/>
          <a:p>
            <a:r>
              <a:rPr lang="en-US" sz="2600" dirty="0"/>
              <a:t>Query 7- Write a SQL query that shows the number of customers from the Country Germany. The column should display with a title </a:t>
            </a:r>
            <a:r>
              <a:rPr lang="en-US" sz="2600" dirty="0" err="1"/>
              <a:t>NumberCustomerGermany</a:t>
            </a:r>
            <a:r>
              <a:rPr lang="en-US" sz="2600" dirty="0"/>
              <a:t> </a:t>
            </a:r>
          </a:p>
          <a:p>
            <a:endParaRPr lang="en-US" sz="2600" dirty="0"/>
          </a:p>
          <a:p>
            <a:r>
              <a:rPr lang="en-US" sz="2600" dirty="0"/>
              <a:t>Query 8- Write a SQL query that shows the sum of the total amount column in the Orders table for the orders that begin with the order number 543. The column should display with a title Total543Orders </a:t>
            </a:r>
          </a:p>
          <a:p>
            <a:pPr marL="0" indent="0">
              <a:buNone/>
            </a:pPr>
            <a:endParaRPr lang="en-US" sz="2600" dirty="0"/>
          </a:p>
          <a:p>
            <a:r>
              <a:rPr lang="en-US" sz="2600" dirty="0"/>
              <a:t>Query 9- Write a SQL query that shows the maximum of the total amount column in the Orders table for orders where customer id 63 and 71 are excluded (in other words, all orders except for customer id 63 and 71). The column should display with an alias </a:t>
            </a:r>
            <a:r>
              <a:rPr lang="en-US" sz="2600" dirty="0" err="1"/>
              <a:t>MaxTotalAmount</a:t>
            </a:r>
            <a:r>
              <a:rPr lang="en-US" sz="2600" dirty="0"/>
              <a:t> </a:t>
            </a:r>
          </a:p>
          <a:p>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dirty="0"/>
              <a:t>KROENKE and AUER - DATABASE CONCEPTS (7th Edition)                                                                           Copyright © 2015 Pearson Education, Inc. Publishing as Prentice Hall</a:t>
            </a:r>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11</a:t>
            </a:fld>
            <a:endParaRPr lang="en-US" dirty="0"/>
          </a:p>
        </p:txBody>
      </p:sp>
    </p:spTree>
    <p:extLst>
      <p:ext uri="{BB962C8B-B14F-4D97-AF65-F5344CB8AC3E}">
        <p14:creationId xmlns:p14="http://schemas.microsoft.com/office/powerpoint/2010/main" val="31354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439C-02E5-4BDA-A4A6-48D9AB9B4B49}"/>
              </a:ext>
            </a:extLst>
          </p:cNvPr>
          <p:cNvSpPr>
            <a:spLocks noGrp="1"/>
          </p:cNvSpPr>
          <p:nvPr>
            <p:ph type="title"/>
          </p:nvPr>
        </p:nvSpPr>
        <p:spPr/>
        <p:txBody>
          <a:bodyPr/>
          <a:lstStyle/>
          <a:p>
            <a:r>
              <a:rPr lang="en-US" dirty="0"/>
              <a:t>Practice Answers </a:t>
            </a:r>
          </a:p>
        </p:txBody>
      </p:sp>
      <p:pic>
        <p:nvPicPr>
          <p:cNvPr id="4" name="Content Placeholder 3">
            <a:extLst>
              <a:ext uri="{FF2B5EF4-FFF2-40B4-BE49-F238E27FC236}">
                <a16:creationId xmlns:a16="http://schemas.microsoft.com/office/drawing/2014/main" id="{0603358E-6F21-449F-B18D-ECC8AEC56389}"/>
              </a:ext>
            </a:extLst>
          </p:cNvPr>
          <p:cNvPicPr>
            <a:picLocks noGrp="1" noChangeAspect="1"/>
          </p:cNvPicPr>
          <p:nvPr>
            <p:ph idx="1"/>
          </p:nvPr>
        </p:nvPicPr>
        <p:blipFill>
          <a:blip r:embed="rId2"/>
          <a:stretch>
            <a:fillRect/>
          </a:stretch>
        </p:blipFill>
        <p:spPr>
          <a:xfrm>
            <a:off x="1499290" y="2049555"/>
            <a:ext cx="4238121" cy="4051693"/>
          </a:xfrm>
          <a:prstGeom prst="rect">
            <a:avLst/>
          </a:prstGeom>
        </p:spPr>
      </p:pic>
    </p:spTree>
    <p:extLst>
      <p:ext uri="{BB962C8B-B14F-4D97-AF65-F5344CB8AC3E}">
        <p14:creationId xmlns:p14="http://schemas.microsoft.com/office/powerpoint/2010/main" val="81034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 SQL Built-in Functions</a:t>
            </a:r>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2</a:t>
            </a:fld>
            <a:endParaRPr lang="en-US" dirty="0"/>
          </a:p>
        </p:txBody>
      </p:sp>
      <p:sp>
        <p:nvSpPr>
          <p:cNvPr id="3" name="Content Placeholder 2"/>
          <p:cNvSpPr>
            <a:spLocks noGrp="1"/>
          </p:cNvSpPr>
          <p:nvPr>
            <p:ph idx="1"/>
          </p:nvPr>
        </p:nvSpPr>
        <p:spPr/>
        <p:txBody>
          <a:bodyPr/>
          <a:lstStyle/>
          <a:p>
            <a:r>
              <a:rPr lang="en-US" dirty="0">
                <a:hlinkClick r:id="rId2"/>
              </a:rPr>
              <a:t>https://www.w3schools.com/sql/sql_ref_mysql.asp</a:t>
            </a:r>
            <a:endParaRPr lang="en-US" dirty="0"/>
          </a:p>
        </p:txBody>
      </p:sp>
    </p:spTree>
    <p:extLst>
      <p:ext uri="{BB962C8B-B14F-4D97-AF65-F5344CB8AC3E}">
        <p14:creationId xmlns:p14="http://schemas.microsoft.com/office/powerpoint/2010/main" val="419426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built in functions</a:t>
            </a:r>
          </a:p>
        </p:txBody>
      </p:sp>
      <p:sp>
        <p:nvSpPr>
          <p:cNvPr id="3" name="Content Placeholder 2"/>
          <p:cNvSpPr>
            <a:spLocks noGrp="1"/>
          </p:cNvSpPr>
          <p:nvPr>
            <p:ph idx="1"/>
          </p:nvPr>
        </p:nvSpPr>
        <p:spPr/>
        <p:txBody>
          <a:bodyPr/>
          <a:lstStyle/>
          <a:p>
            <a:pPr marL="514350" indent="-457200"/>
            <a:r>
              <a:rPr lang="en-US" dirty="0"/>
              <a:t>COUNT works regardless of the column data type</a:t>
            </a:r>
          </a:p>
          <a:p>
            <a:pPr marL="514350" indent="-457200"/>
            <a:r>
              <a:rPr lang="en-US" dirty="0"/>
              <a:t>SUM, AVG, MAX, MIN only operate on integer, numeric and other number oriented columns </a:t>
            </a:r>
          </a:p>
          <a:p>
            <a:pPr lvl="1"/>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3</a:t>
            </a:fld>
            <a:endParaRPr lang="en-US" dirty="0"/>
          </a:p>
        </p:txBody>
      </p:sp>
      <p:pic>
        <p:nvPicPr>
          <p:cNvPr id="6" name="Picture 5"/>
          <p:cNvPicPr>
            <a:picLocks noChangeAspect="1"/>
          </p:cNvPicPr>
          <p:nvPr/>
        </p:nvPicPr>
        <p:blipFill>
          <a:blip r:embed="rId2"/>
          <a:stretch>
            <a:fillRect/>
          </a:stretch>
        </p:blipFill>
        <p:spPr>
          <a:xfrm>
            <a:off x="317394" y="3019308"/>
            <a:ext cx="2108412" cy="1418214"/>
          </a:xfrm>
          <a:prstGeom prst="rect">
            <a:avLst/>
          </a:prstGeom>
        </p:spPr>
      </p:pic>
      <p:pic>
        <p:nvPicPr>
          <p:cNvPr id="7" name="Picture 6"/>
          <p:cNvPicPr>
            <a:picLocks noChangeAspect="1"/>
          </p:cNvPicPr>
          <p:nvPr/>
        </p:nvPicPr>
        <p:blipFill>
          <a:blip r:embed="rId3"/>
          <a:stretch>
            <a:fillRect/>
          </a:stretch>
        </p:blipFill>
        <p:spPr>
          <a:xfrm>
            <a:off x="3341705" y="3093436"/>
            <a:ext cx="1842911" cy="1269955"/>
          </a:xfrm>
          <a:prstGeom prst="rect">
            <a:avLst/>
          </a:prstGeom>
        </p:spPr>
      </p:pic>
      <p:pic>
        <p:nvPicPr>
          <p:cNvPr id="8" name="Picture 7"/>
          <p:cNvPicPr>
            <a:picLocks noChangeAspect="1"/>
          </p:cNvPicPr>
          <p:nvPr/>
        </p:nvPicPr>
        <p:blipFill>
          <a:blip r:embed="rId4"/>
          <a:stretch>
            <a:fillRect/>
          </a:stretch>
        </p:blipFill>
        <p:spPr>
          <a:xfrm>
            <a:off x="6100516" y="2958918"/>
            <a:ext cx="2248238" cy="1538993"/>
          </a:xfrm>
          <a:prstGeom prst="rect">
            <a:avLst/>
          </a:prstGeom>
        </p:spPr>
      </p:pic>
      <p:pic>
        <p:nvPicPr>
          <p:cNvPr id="9" name="Picture 8"/>
          <p:cNvPicPr>
            <a:picLocks noChangeAspect="1"/>
          </p:cNvPicPr>
          <p:nvPr/>
        </p:nvPicPr>
        <p:blipFill>
          <a:blip r:embed="rId5"/>
          <a:stretch>
            <a:fillRect/>
          </a:stretch>
        </p:blipFill>
        <p:spPr>
          <a:xfrm>
            <a:off x="8865342" y="3054012"/>
            <a:ext cx="1905353" cy="1497063"/>
          </a:xfrm>
          <a:prstGeom prst="rect">
            <a:avLst/>
          </a:prstGeom>
        </p:spPr>
      </p:pic>
    </p:spTree>
    <p:extLst>
      <p:ext uri="{BB962C8B-B14F-4D97-AF65-F5344CB8AC3E}">
        <p14:creationId xmlns:p14="http://schemas.microsoft.com/office/powerpoint/2010/main" val="2499368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 Query that shows the count of customers at </a:t>
            </a:r>
            <a:r>
              <a:rPr lang="en-US" dirty="0" err="1"/>
              <a:t>Zmac</a:t>
            </a:r>
            <a:endParaRPr lang="en-US" dirty="0"/>
          </a:p>
        </p:txBody>
      </p:sp>
      <p:sp>
        <p:nvSpPr>
          <p:cNvPr id="3" name="Content Placeholder 2"/>
          <p:cNvSpPr>
            <a:spLocks noGrp="1"/>
          </p:cNvSpPr>
          <p:nvPr>
            <p:ph idx="1"/>
          </p:nvPr>
        </p:nvSpPr>
        <p:spPr/>
        <p:txBody>
          <a:bodyPr/>
          <a:lstStyle/>
          <a:p>
            <a:pPr marL="0" indent="0">
              <a:buNone/>
            </a:pPr>
            <a:r>
              <a:rPr lang="en-US" dirty="0"/>
              <a:t>SELECT COUNT(</a:t>
            </a:r>
            <a:r>
              <a:rPr lang="en-US" dirty="0" err="1"/>
              <a:t>CustomerID</a:t>
            </a:r>
            <a:r>
              <a:rPr lang="en-US" dirty="0"/>
              <a:t>)</a:t>
            </a:r>
          </a:p>
          <a:p>
            <a:pPr marL="0" indent="0">
              <a:buNone/>
            </a:pPr>
            <a:r>
              <a:rPr lang="en-US" dirty="0"/>
              <a:t>FROM CUSTOMER;</a:t>
            </a:r>
          </a:p>
          <a:p>
            <a:pPr marL="0" indent="0">
              <a:buNone/>
            </a:pPr>
            <a:endParaRPr lang="en-US" dirty="0"/>
          </a:p>
          <a:p>
            <a:pPr marL="0" indent="0">
              <a:buNone/>
            </a:pPr>
            <a:r>
              <a:rPr lang="en-US" dirty="0"/>
              <a:t>------------------------</a:t>
            </a:r>
          </a:p>
          <a:p>
            <a:pPr marL="0" indent="0">
              <a:buNone/>
            </a:pPr>
            <a:r>
              <a:rPr lang="en-US" dirty="0"/>
              <a:t>Type a comment /*Query 1*/ followed by the query above. Run the query. Ensure you can see your results. </a:t>
            </a:r>
          </a:p>
          <a:p>
            <a:pPr marL="0" indent="0">
              <a:buNone/>
            </a:pPr>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4</a:t>
            </a:fld>
            <a:endParaRPr lang="en-US" dirty="0"/>
          </a:p>
        </p:txBody>
      </p:sp>
    </p:spTree>
    <p:extLst>
      <p:ext uri="{BB962C8B-B14F-4D97-AF65-F5344CB8AC3E}">
        <p14:creationId xmlns:p14="http://schemas.microsoft.com/office/powerpoint/2010/main" val="211250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F4341-0244-4879-BA64-6DFADEFCA05E}"/>
              </a:ext>
            </a:extLst>
          </p:cNvPr>
          <p:cNvSpPr>
            <a:spLocks noGrp="1"/>
          </p:cNvSpPr>
          <p:nvPr>
            <p:ph type="title"/>
          </p:nvPr>
        </p:nvSpPr>
        <p:spPr/>
        <p:txBody>
          <a:bodyPr/>
          <a:lstStyle/>
          <a:p>
            <a:r>
              <a:rPr lang="en-US" dirty="0"/>
              <a:t>Count(Column Name) and Count(*)</a:t>
            </a:r>
          </a:p>
        </p:txBody>
      </p:sp>
      <p:sp>
        <p:nvSpPr>
          <p:cNvPr id="3" name="Content Placeholder 2">
            <a:extLst>
              <a:ext uri="{FF2B5EF4-FFF2-40B4-BE49-F238E27FC236}">
                <a16:creationId xmlns:a16="http://schemas.microsoft.com/office/drawing/2014/main" id="{F9282564-7EEE-45C1-A9DF-3F91905C5970}"/>
              </a:ext>
            </a:extLst>
          </p:cNvPr>
          <p:cNvSpPr>
            <a:spLocks noGrp="1"/>
          </p:cNvSpPr>
          <p:nvPr>
            <p:ph idx="1"/>
          </p:nvPr>
        </p:nvSpPr>
        <p:spPr/>
        <p:txBody>
          <a:bodyPr/>
          <a:lstStyle/>
          <a:p>
            <a:r>
              <a:rPr lang="en-US" dirty="0"/>
              <a:t>Count(</a:t>
            </a:r>
            <a:r>
              <a:rPr lang="en-US" dirty="0" err="1"/>
              <a:t>ColumnName</a:t>
            </a:r>
            <a:r>
              <a:rPr lang="en-US" dirty="0"/>
              <a:t>) counts the number of records that have a value in the specified column name. If there is a NULL or missing value it is not counted</a:t>
            </a:r>
          </a:p>
          <a:p>
            <a:endParaRPr lang="en-US" dirty="0"/>
          </a:p>
          <a:p>
            <a:r>
              <a:rPr lang="en-US" dirty="0"/>
              <a:t>Count(*) – counts the total number of records in a table, this includes cells that have NULL values </a:t>
            </a:r>
          </a:p>
        </p:txBody>
      </p:sp>
    </p:spTree>
    <p:extLst>
      <p:ext uri="{BB962C8B-B14F-4D97-AF65-F5344CB8AC3E}">
        <p14:creationId xmlns:p14="http://schemas.microsoft.com/office/powerpoint/2010/main" val="1613179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COUNT using Alias name using AS</a:t>
            </a:r>
          </a:p>
        </p:txBody>
      </p:sp>
      <p:sp>
        <p:nvSpPr>
          <p:cNvPr id="3" name="Content Placeholder 2"/>
          <p:cNvSpPr>
            <a:spLocks noGrp="1"/>
          </p:cNvSpPr>
          <p:nvPr>
            <p:ph idx="1"/>
          </p:nvPr>
        </p:nvSpPr>
        <p:spPr/>
        <p:txBody>
          <a:bodyPr/>
          <a:lstStyle/>
          <a:p>
            <a:pPr marL="0" indent="0">
              <a:buNone/>
            </a:pPr>
            <a:r>
              <a:rPr lang="en-US" dirty="0"/>
              <a:t>SELECT COUNT(*) AS </a:t>
            </a:r>
            <a:r>
              <a:rPr lang="en-US" dirty="0" err="1"/>
              <a:t>NumberofCustomers</a:t>
            </a:r>
            <a:endParaRPr lang="en-US" dirty="0"/>
          </a:p>
          <a:p>
            <a:pPr marL="0" indent="0">
              <a:buNone/>
            </a:pPr>
            <a:r>
              <a:rPr lang="en-US" dirty="0"/>
              <a:t>FROM CUSTOMER;</a:t>
            </a:r>
          </a:p>
          <a:p>
            <a:pPr marL="0" indent="0">
              <a:buNone/>
            </a:pPr>
            <a:r>
              <a:rPr lang="en-US" dirty="0"/>
              <a:t>-----------------</a:t>
            </a:r>
          </a:p>
          <a:p>
            <a:pPr marL="0" indent="0">
              <a:buNone/>
            </a:pPr>
            <a:r>
              <a:rPr lang="en-US" dirty="0"/>
              <a:t>Type a comment /*Query 2*/ followed by the query above. Run the query. Ensure you can see your results. </a:t>
            </a:r>
          </a:p>
          <a:p>
            <a:pPr marL="0" indent="0">
              <a:buNone/>
            </a:pPr>
            <a:r>
              <a:rPr lang="en-US" dirty="0"/>
              <a:t>Note in the result grid that the  resulting number is identified by the column title assigned using the Alias </a:t>
            </a:r>
            <a:r>
              <a:rPr lang="en-US" dirty="0" err="1"/>
              <a:t>NumberofCustomers</a:t>
            </a:r>
            <a:endParaRPr lang="en-US" dirty="0"/>
          </a:p>
          <a:p>
            <a:pPr marL="0" indent="0">
              <a:buNone/>
            </a:pPr>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dirty="0"/>
              <a:t>KROENKE and AUER - DATABASE CONCEPTS (7th Edition)                                                                           Copyright © 2015 Pearson Education, Inc. Publishing as Prentice Hall</a:t>
            </a:r>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6</a:t>
            </a:fld>
            <a:endParaRPr lang="en-US" dirty="0"/>
          </a:p>
        </p:txBody>
      </p:sp>
    </p:spTree>
    <p:extLst>
      <p:ext uri="{BB962C8B-B14F-4D97-AF65-F5344CB8AC3E}">
        <p14:creationId xmlns:p14="http://schemas.microsoft.com/office/powerpoint/2010/main" val="2101777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COUNT Query that count number of products with WHERE-  with a unit price less than or equal to 10</a:t>
            </a:r>
          </a:p>
        </p:txBody>
      </p:sp>
      <p:sp>
        <p:nvSpPr>
          <p:cNvPr id="3" name="Content Placeholder 2"/>
          <p:cNvSpPr>
            <a:spLocks noGrp="1"/>
          </p:cNvSpPr>
          <p:nvPr>
            <p:ph idx="1"/>
          </p:nvPr>
        </p:nvSpPr>
        <p:spPr/>
        <p:txBody>
          <a:bodyPr/>
          <a:lstStyle/>
          <a:p>
            <a:pPr marL="0" indent="0">
              <a:buNone/>
            </a:pPr>
            <a:r>
              <a:rPr lang="en-US" dirty="0"/>
              <a:t>SELECT COUNT(*) AS </a:t>
            </a:r>
            <a:r>
              <a:rPr lang="en-US" dirty="0" err="1"/>
              <a:t>NumberLowCostProducts</a:t>
            </a:r>
            <a:endParaRPr lang="en-US" dirty="0"/>
          </a:p>
          <a:p>
            <a:pPr marL="0" indent="0">
              <a:buNone/>
            </a:pPr>
            <a:r>
              <a:rPr lang="en-US" dirty="0"/>
              <a:t>FROM PRODUCT</a:t>
            </a:r>
          </a:p>
          <a:p>
            <a:pPr marL="0" indent="0">
              <a:buNone/>
            </a:pPr>
            <a:r>
              <a:rPr lang="en-US" dirty="0"/>
              <a:t>WHERE </a:t>
            </a:r>
            <a:r>
              <a:rPr lang="en-US" dirty="0" err="1"/>
              <a:t>UnitPrice</a:t>
            </a:r>
            <a:r>
              <a:rPr lang="en-US" dirty="0"/>
              <a:t>&lt;=10;</a:t>
            </a:r>
          </a:p>
          <a:p>
            <a:pPr marL="0" indent="0">
              <a:buNone/>
            </a:pPr>
            <a:r>
              <a:rPr lang="en-US" dirty="0"/>
              <a:t>-----------------</a:t>
            </a:r>
          </a:p>
          <a:p>
            <a:pPr marL="0" indent="0">
              <a:buNone/>
            </a:pPr>
            <a:r>
              <a:rPr lang="en-US" dirty="0"/>
              <a:t>Type a comment /*Query 3*/ followed by the query above. Run the query. Ensure you can see your results. </a:t>
            </a:r>
          </a:p>
          <a:p>
            <a:pPr marL="0" indent="0">
              <a:buNone/>
            </a:pPr>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dirty="0"/>
              <a:t>3-</a:t>
            </a:r>
            <a:fld id="{0B57505F-E9B9-4D8B-A7CE-983599DCB3B3}" type="slidenum">
              <a:rPr lang="en-US" smtClean="0"/>
              <a:pPr>
                <a:defRPr/>
              </a:pPr>
              <a:t>7</a:t>
            </a:fld>
            <a:endParaRPr lang="en-US" dirty="0"/>
          </a:p>
        </p:txBody>
      </p:sp>
    </p:spTree>
    <p:extLst>
      <p:ext uri="{BB962C8B-B14F-4D97-AF65-F5344CB8AC3E}">
        <p14:creationId xmlns:p14="http://schemas.microsoft.com/office/powerpoint/2010/main" val="158495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Query that shows SUM of total amount  in orders table purchased by customer id 1</a:t>
            </a:r>
          </a:p>
        </p:txBody>
      </p:sp>
      <p:sp>
        <p:nvSpPr>
          <p:cNvPr id="3" name="Content Placeholder 2"/>
          <p:cNvSpPr>
            <a:spLocks noGrp="1"/>
          </p:cNvSpPr>
          <p:nvPr>
            <p:ph idx="1"/>
          </p:nvPr>
        </p:nvSpPr>
        <p:spPr/>
        <p:txBody>
          <a:bodyPr/>
          <a:lstStyle/>
          <a:p>
            <a:r>
              <a:rPr lang="en-US" dirty="0"/>
              <a:t>SELECT SUM(</a:t>
            </a:r>
            <a:r>
              <a:rPr lang="en-US" dirty="0" err="1"/>
              <a:t>TotalAmount</a:t>
            </a:r>
            <a:r>
              <a:rPr lang="en-US" dirty="0"/>
              <a:t>) AS TotalOrdersCustomerID1</a:t>
            </a:r>
          </a:p>
          <a:p>
            <a:r>
              <a:rPr lang="en-US" dirty="0"/>
              <a:t>FROM ORDERS</a:t>
            </a:r>
          </a:p>
          <a:p>
            <a:r>
              <a:rPr lang="en-US" dirty="0"/>
              <a:t>WHERE </a:t>
            </a:r>
            <a:r>
              <a:rPr lang="en-US" dirty="0" err="1"/>
              <a:t>CustomerID</a:t>
            </a:r>
            <a:r>
              <a:rPr lang="en-US" dirty="0"/>
              <a:t> = 1;</a:t>
            </a:r>
          </a:p>
          <a:p>
            <a:r>
              <a:rPr lang="en-US" dirty="0"/>
              <a:t>Type a comment /*Query 4*/ followed by the query above. Run the query. Ensure you can see your results. </a:t>
            </a:r>
          </a:p>
          <a:p>
            <a:endParaRPr lang="en-US" dirty="0"/>
          </a:p>
        </p:txBody>
      </p:sp>
    </p:spTree>
    <p:extLst>
      <p:ext uri="{BB962C8B-B14F-4D97-AF65-F5344CB8AC3E}">
        <p14:creationId xmlns:p14="http://schemas.microsoft.com/office/powerpoint/2010/main" val="63929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MAX (Find the max of total amount for customer id 1)</a:t>
            </a:r>
          </a:p>
        </p:txBody>
      </p:sp>
      <p:sp>
        <p:nvSpPr>
          <p:cNvPr id="3" name="Content Placeholder 2"/>
          <p:cNvSpPr>
            <a:spLocks noGrp="1"/>
          </p:cNvSpPr>
          <p:nvPr>
            <p:ph idx="1"/>
          </p:nvPr>
        </p:nvSpPr>
        <p:spPr/>
        <p:txBody>
          <a:bodyPr/>
          <a:lstStyle/>
          <a:p>
            <a:r>
              <a:rPr lang="en-US" dirty="0"/>
              <a:t>SELECT MAX(</a:t>
            </a:r>
            <a:r>
              <a:rPr lang="en-US" dirty="0" err="1"/>
              <a:t>TotalAmount</a:t>
            </a:r>
            <a:r>
              <a:rPr lang="en-US" dirty="0"/>
              <a:t>) as </a:t>
            </a:r>
            <a:r>
              <a:rPr lang="en-US" dirty="0" err="1"/>
              <a:t>MaxTotalAmount</a:t>
            </a:r>
            <a:endParaRPr lang="en-US" dirty="0"/>
          </a:p>
          <a:p>
            <a:r>
              <a:rPr lang="en-US" dirty="0"/>
              <a:t>FROM Orders</a:t>
            </a:r>
          </a:p>
          <a:p>
            <a:r>
              <a:rPr lang="en-US" dirty="0"/>
              <a:t>WHERE </a:t>
            </a:r>
            <a:r>
              <a:rPr lang="en-US" dirty="0" err="1"/>
              <a:t>CustomerID</a:t>
            </a:r>
            <a:r>
              <a:rPr lang="en-US" dirty="0"/>
              <a:t> = 1;</a:t>
            </a:r>
          </a:p>
          <a:p>
            <a:r>
              <a:rPr lang="en-US" dirty="0"/>
              <a:t>Type a comment /*Query 5*/ followed by the query above. Run the query. Ensure you can see your results. </a:t>
            </a:r>
          </a:p>
          <a:p>
            <a:endParaRPr lang="en-US" dirty="0"/>
          </a:p>
          <a:p>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0519629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4606</TotalTime>
  <Words>727</Words>
  <Application>Microsoft Office PowerPoint</Application>
  <PresentationFormat>Widescreen</PresentationFormat>
  <Paragraphs>75</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Calibri</vt:lpstr>
      <vt:lpstr>Calibri Light</vt:lpstr>
      <vt:lpstr>Retrospect</vt:lpstr>
      <vt:lpstr>Built-in Functions and Calculations </vt:lpstr>
      <vt:lpstr>My SQL Built-in Functions</vt:lpstr>
      <vt:lpstr>Common built in functions</vt:lpstr>
      <vt:lpstr>COUNT- Query that shows the count of customers at Zmac</vt:lpstr>
      <vt:lpstr>Count(Column Name) and Count(*)</vt:lpstr>
      <vt:lpstr>COUNT using Alias name using AS</vt:lpstr>
      <vt:lpstr>COUNT Query that count number of products with WHERE-  with a unit price less than or equal to 10</vt:lpstr>
      <vt:lpstr>Query that shows SUM of total amount  in orders table purchased by customer id 1</vt:lpstr>
      <vt:lpstr>MAX (Find the max of total amount for customer id 1)</vt:lpstr>
      <vt:lpstr>MIN (Find the min of total amount for customer id 1)</vt:lpstr>
      <vt:lpstr>Practice </vt:lpstr>
      <vt:lpstr>Practice Answers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Sherly Abraham</dc:creator>
  <cp:lastModifiedBy>Sherly Abraham</cp:lastModifiedBy>
  <cp:revision>101</cp:revision>
  <dcterms:created xsi:type="dcterms:W3CDTF">2018-10-02T14:59:00Z</dcterms:created>
  <dcterms:modified xsi:type="dcterms:W3CDTF">2020-09-17T18:36:58Z</dcterms:modified>
</cp:coreProperties>
</file>