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6"/>
  </p:notesMasterIdLst>
  <p:sldIdLst>
    <p:sldId id="312" r:id="rId2"/>
    <p:sldId id="328" r:id="rId3"/>
    <p:sldId id="325" r:id="rId4"/>
    <p:sldId id="313" r:id="rId5"/>
    <p:sldId id="326" r:id="rId6"/>
    <p:sldId id="314" r:id="rId7"/>
    <p:sldId id="323" r:id="rId8"/>
    <p:sldId id="315" r:id="rId9"/>
    <p:sldId id="317" r:id="rId10"/>
    <p:sldId id="316" r:id="rId11"/>
    <p:sldId id="319" r:id="rId12"/>
    <p:sldId id="320" r:id="rId13"/>
    <p:sldId id="321" r:id="rId14"/>
    <p:sldId id="32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7" autoAdjust="0"/>
    <p:restoredTop sz="94660"/>
  </p:normalViewPr>
  <p:slideViewPr>
    <p:cSldViewPr snapToGrid="0">
      <p:cViewPr varScale="1">
        <p:scale>
          <a:sx n="85" d="100"/>
          <a:sy n="85" d="100"/>
        </p:scale>
        <p:origin x="550"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9E6D2-898A-4EE2-BED4-FC27DC090659}" type="datetimeFigureOut">
              <a:rPr lang="en-US" smtClean="0"/>
              <a:t>9/18/2020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7D0F3E-0158-4A53-ABB7-FD9F148A7D12}" type="slidenum">
              <a:rPr lang="en-US" smtClean="0"/>
              <a:t>‹#›</a:t>
            </a:fld>
            <a:endParaRPr lang="en-US"/>
          </a:p>
        </p:txBody>
      </p:sp>
    </p:spTree>
    <p:extLst>
      <p:ext uri="{BB962C8B-B14F-4D97-AF65-F5344CB8AC3E}">
        <p14:creationId xmlns:p14="http://schemas.microsoft.com/office/powerpoint/2010/main" val="2871129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834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2244869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531563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60013E-58C3-40BC-92A8-3B78C5E95FF5}" type="datetimeFigureOut">
              <a:rPr lang="en-US" smtClean="0"/>
              <a:t>9/18/2020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1471731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60013E-58C3-40BC-92A8-3B78C5E95FF5}" type="datetimeFigureOut">
              <a:rPr lang="en-US" smtClean="0"/>
              <a:t>9/18/2020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97438-B08E-4743-85E5-88AB76AD125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335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60013E-58C3-40BC-92A8-3B78C5E95FF5}" type="datetimeFigureOut">
              <a:rPr lang="en-US" smtClean="0"/>
              <a:t>9/18/2020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521814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60013E-58C3-40BC-92A8-3B78C5E95FF5}" type="datetimeFigureOut">
              <a:rPr lang="en-US" smtClean="0"/>
              <a:t>9/18/2020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0667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260013E-58C3-40BC-92A8-3B78C5E95FF5}" type="datetimeFigureOut">
              <a:rPr lang="en-US" smtClean="0"/>
              <a:t>9/18/2020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2701447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260013E-58C3-40BC-92A8-3B78C5E95FF5}" type="datetimeFigureOut">
              <a:rPr lang="en-US" smtClean="0"/>
              <a:t>9/18/2020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1053066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260013E-58C3-40BC-92A8-3B78C5E95FF5}" type="datetimeFigureOut">
              <a:rPr lang="en-US" smtClean="0"/>
              <a:t>9/18/2020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1B97438-B08E-4743-85E5-88AB76AD1259}" type="slidenum">
              <a:rPr lang="en-US" smtClean="0"/>
              <a:t>‹#›</a:t>
            </a:fld>
            <a:endParaRPr lang="en-US"/>
          </a:p>
        </p:txBody>
      </p:sp>
    </p:spTree>
    <p:extLst>
      <p:ext uri="{BB962C8B-B14F-4D97-AF65-F5344CB8AC3E}">
        <p14:creationId xmlns:p14="http://schemas.microsoft.com/office/powerpoint/2010/main" val="191680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260013E-58C3-40BC-92A8-3B78C5E95FF5}" type="datetimeFigureOut">
              <a:rPr lang="en-US" smtClean="0"/>
              <a:t>9/18/2020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97438-B08E-4743-85E5-88AB76AD1259}" type="slidenum">
              <a:rPr lang="en-US" smtClean="0"/>
              <a:t>‹#›</a:t>
            </a:fld>
            <a:endParaRPr lang="en-US"/>
          </a:p>
        </p:txBody>
      </p:sp>
    </p:spTree>
    <p:extLst>
      <p:ext uri="{BB962C8B-B14F-4D97-AF65-F5344CB8AC3E}">
        <p14:creationId xmlns:p14="http://schemas.microsoft.com/office/powerpoint/2010/main" val="3720181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260013E-58C3-40BC-92A8-3B78C5E95FF5}" type="datetimeFigureOut">
              <a:rPr lang="en-US" smtClean="0"/>
              <a:t>9/18/2020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1B97438-B08E-4743-85E5-88AB76AD125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10786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w3schools.com/sql/sql_groupby.as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Group by Statement </a:t>
            </a:r>
          </a:p>
        </p:txBody>
      </p:sp>
      <p:sp>
        <p:nvSpPr>
          <p:cNvPr id="3" name="Content Placeholder 2"/>
          <p:cNvSpPr>
            <a:spLocks noGrp="1"/>
          </p:cNvSpPr>
          <p:nvPr>
            <p:ph idx="1"/>
          </p:nvPr>
        </p:nvSpPr>
        <p:spPr/>
        <p:txBody>
          <a:bodyPr/>
          <a:lstStyle/>
          <a:p>
            <a:r>
              <a:rPr lang="en-US" dirty="0"/>
              <a:t>The GROUP BY statement groups rows that have the same values into summary rows, like "find the number of customers in each country".</a:t>
            </a:r>
          </a:p>
          <a:p>
            <a:r>
              <a:rPr lang="en-US" dirty="0"/>
              <a:t>The GROUP BY statement is often used with aggregate functions (COUNT, MAX, MIN, SUM, AVG) to group the result-set by one or more columns.</a:t>
            </a:r>
          </a:p>
          <a:p>
            <a:endParaRPr lang="en-US" dirty="0"/>
          </a:p>
        </p:txBody>
      </p:sp>
      <p:pic>
        <p:nvPicPr>
          <p:cNvPr id="4" name="Picture 3"/>
          <p:cNvPicPr>
            <a:picLocks noChangeAspect="1"/>
          </p:cNvPicPr>
          <p:nvPr/>
        </p:nvPicPr>
        <p:blipFill>
          <a:blip r:embed="rId2"/>
          <a:stretch>
            <a:fillRect/>
          </a:stretch>
        </p:blipFill>
        <p:spPr>
          <a:xfrm>
            <a:off x="2238375" y="3518367"/>
            <a:ext cx="2838450" cy="2143125"/>
          </a:xfrm>
          <a:prstGeom prst="rect">
            <a:avLst/>
          </a:prstGeom>
        </p:spPr>
      </p:pic>
    </p:spTree>
    <p:extLst>
      <p:ext uri="{BB962C8B-B14F-4D97-AF65-F5344CB8AC3E}">
        <p14:creationId xmlns:p14="http://schemas.microsoft.com/office/powerpoint/2010/main" val="1941680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SQL Having Clause – Helps to Add Built in function conditions when we have Group By</a:t>
            </a:r>
          </a:p>
        </p:txBody>
      </p:sp>
      <p:sp>
        <p:nvSpPr>
          <p:cNvPr id="3" name="Content Placeholder 2"/>
          <p:cNvSpPr>
            <a:spLocks noGrp="1"/>
          </p:cNvSpPr>
          <p:nvPr>
            <p:ph idx="1"/>
          </p:nvPr>
        </p:nvSpPr>
        <p:spPr/>
        <p:txBody>
          <a:bodyPr/>
          <a:lstStyle/>
          <a:p>
            <a:r>
              <a:rPr lang="en-US" dirty="0"/>
              <a:t>The HAVING clause was added to SQL because the WHERE keyword could not be used with aggregate functions.</a:t>
            </a:r>
          </a:p>
        </p:txBody>
      </p:sp>
      <p:pic>
        <p:nvPicPr>
          <p:cNvPr id="4" name="Picture 3"/>
          <p:cNvPicPr>
            <a:picLocks noChangeAspect="1"/>
          </p:cNvPicPr>
          <p:nvPr/>
        </p:nvPicPr>
        <p:blipFill>
          <a:blip r:embed="rId2"/>
          <a:stretch>
            <a:fillRect/>
          </a:stretch>
        </p:blipFill>
        <p:spPr>
          <a:xfrm>
            <a:off x="1789298" y="2992531"/>
            <a:ext cx="3019425" cy="2647950"/>
          </a:xfrm>
          <a:prstGeom prst="rect">
            <a:avLst/>
          </a:prstGeom>
        </p:spPr>
      </p:pic>
    </p:spTree>
    <p:extLst>
      <p:ext uri="{BB962C8B-B14F-4D97-AF65-F5344CB8AC3E}">
        <p14:creationId xmlns:p14="http://schemas.microsoft.com/office/powerpoint/2010/main" val="2318055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Query 6- Shows each country and the number of customers from each country if the count/number of customers from each country is greater than or equal to 5 </a:t>
            </a:r>
          </a:p>
        </p:txBody>
      </p:sp>
      <p:sp>
        <p:nvSpPr>
          <p:cNvPr id="3" name="Content Placeholder 2"/>
          <p:cNvSpPr>
            <a:spLocks noGrp="1"/>
          </p:cNvSpPr>
          <p:nvPr>
            <p:ph idx="1"/>
          </p:nvPr>
        </p:nvSpPr>
        <p:spPr/>
        <p:txBody>
          <a:bodyPr/>
          <a:lstStyle/>
          <a:p>
            <a:r>
              <a:rPr lang="en-US" dirty="0"/>
              <a:t>SELECT Country, Count(</a:t>
            </a:r>
            <a:r>
              <a:rPr lang="en-US" dirty="0" err="1"/>
              <a:t>CustomerID</a:t>
            </a:r>
            <a:r>
              <a:rPr lang="en-US" dirty="0"/>
              <a:t>) AS </a:t>
            </a:r>
            <a:r>
              <a:rPr lang="en-US" dirty="0" err="1"/>
              <a:t>NumberofCustomers</a:t>
            </a:r>
            <a:endParaRPr lang="en-US" dirty="0"/>
          </a:p>
          <a:p>
            <a:r>
              <a:rPr lang="en-US" dirty="0"/>
              <a:t>FROM Customer</a:t>
            </a:r>
          </a:p>
          <a:p>
            <a:r>
              <a:rPr lang="en-US" dirty="0"/>
              <a:t>Group by Country</a:t>
            </a:r>
          </a:p>
          <a:p>
            <a:r>
              <a:rPr lang="en-US" dirty="0"/>
              <a:t>Having Count(Country)&gt;=5</a:t>
            </a:r>
          </a:p>
          <a:p>
            <a:r>
              <a:rPr lang="en-US" dirty="0"/>
              <a:t>Order by Country;</a:t>
            </a:r>
          </a:p>
          <a:p>
            <a:r>
              <a:rPr lang="en-US" dirty="0"/>
              <a:t>/*Include comment for query 6*/</a:t>
            </a:r>
          </a:p>
          <a:p>
            <a:endParaRPr lang="en-US" dirty="0"/>
          </a:p>
          <a:p>
            <a:endParaRPr lang="en-US" dirty="0"/>
          </a:p>
        </p:txBody>
      </p:sp>
    </p:spTree>
    <p:extLst>
      <p:ext uri="{BB962C8B-B14F-4D97-AF65-F5344CB8AC3E}">
        <p14:creationId xmlns:p14="http://schemas.microsoft.com/office/powerpoint/2010/main" val="3176114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sz="2800" dirty="0"/>
            </a:br>
            <a:r>
              <a:rPr lang="en-US" sz="2800" dirty="0"/>
              <a:t>Query 7- Shows each customer ID and the sum of the total amount from the orders table for each customer ID -&gt;  where the </a:t>
            </a:r>
            <a:r>
              <a:rPr lang="en-US" sz="2800" dirty="0" err="1"/>
              <a:t>OrderNumber</a:t>
            </a:r>
            <a:r>
              <a:rPr lang="en-US" sz="2800" dirty="0"/>
              <a:t> begins with 543 and  the sum of  total amount is greater than or equal to 1000 </a:t>
            </a:r>
          </a:p>
        </p:txBody>
      </p:sp>
      <p:sp>
        <p:nvSpPr>
          <p:cNvPr id="3" name="Content Placeholder 2"/>
          <p:cNvSpPr>
            <a:spLocks noGrp="1"/>
          </p:cNvSpPr>
          <p:nvPr>
            <p:ph idx="1"/>
          </p:nvPr>
        </p:nvSpPr>
        <p:spPr>
          <a:xfrm>
            <a:off x="1097280" y="1851521"/>
            <a:ext cx="10058400" cy="4023360"/>
          </a:xfrm>
        </p:spPr>
        <p:txBody>
          <a:bodyPr/>
          <a:lstStyle/>
          <a:p>
            <a:r>
              <a:rPr lang="en-US" dirty="0"/>
              <a:t>SELECT </a:t>
            </a:r>
            <a:r>
              <a:rPr lang="en-US" dirty="0" err="1"/>
              <a:t>CustomerID</a:t>
            </a:r>
            <a:r>
              <a:rPr lang="en-US" dirty="0"/>
              <a:t>, SUM(</a:t>
            </a:r>
            <a:r>
              <a:rPr lang="en-US" dirty="0" err="1"/>
              <a:t>TotalAmount</a:t>
            </a:r>
            <a:r>
              <a:rPr lang="en-US" dirty="0"/>
              <a:t>) AS </a:t>
            </a:r>
            <a:r>
              <a:rPr lang="en-US" dirty="0" err="1"/>
              <a:t>TotalPurchases</a:t>
            </a:r>
            <a:endParaRPr lang="en-US" dirty="0"/>
          </a:p>
          <a:p>
            <a:r>
              <a:rPr lang="en-US" dirty="0"/>
              <a:t>FROM ORDERS</a:t>
            </a:r>
          </a:p>
          <a:p>
            <a:r>
              <a:rPr lang="en-US" dirty="0"/>
              <a:t>WHERE </a:t>
            </a:r>
            <a:r>
              <a:rPr lang="en-US" dirty="0" err="1"/>
              <a:t>OrderNumber</a:t>
            </a:r>
            <a:r>
              <a:rPr lang="en-US" dirty="0"/>
              <a:t> LIKE '543%‘</a:t>
            </a:r>
          </a:p>
          <a:p>
            <a:r>
              <a:rPr lang="en-US" dirty="0"/>
              <a:t>Group by </a:t>
            </a:r>
            <a:r>
              <a:rPr lang="en-US" dirty="0" err="1"/>
              <a:t>CustomerID</a:t>
            </a:r>
            <a:endParaRPr lang="en-US" dirty="0"/>
          </a:p>
          <a:p>
            <a:r>
              <a:rPr lang="en-US" dirty="0"/>
              <a:t>Having SUM(</a:t>
            </a:r>
            <a:r>
              <a:rPr lang="en-US" dirty="0" err="1"/>
              <a:t>TotalAmount</a:t>
            </a:r>
            <a:r>
              <a:rPr lang="en-US" dirty="0"/>
              <a:t>) &gt;=1000</a:t>
            </a:r>
          </a:p>
          <a:p>
            <a:r>
              <a:rPr lang="en-US" dirty="0"/>
              <a:t>Order by </a:t>
            </a:r>
            <a:r>
              <a:rPr lang="en-US" dirty="0" err="1"/>
              <a:t>CustomerID</a:t>
            </a:r>
            <a:r>
              <a:rPr lang="en-US" dirty="0"/>
              <a:t>;</a:t>
            </a:r>
          </a:p>
          <a:p>
            <a:r>
              <a:rPr lang="en-US" dirty="0"/>
              <a:t>/*Include comment for query 7*/</a:t>
            </a:r>
          </a:p>
          <a:p>
            <a:endParaRPr lang="en-US" dirty="0"/>
          </a:p>
        </p:txBody>
      </p:sp>
    </p:spTree>
    <p:extLst>
      <p:ext uri="{BB962C8B-B14F-4D97-AF65-F5344CB8AC3E}">
        <p14:creationId xmlns:p14="http://schemas.microsoft.com/office/powerpoint/2010/main" val="1932571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 Queries </a:t>
            </a:r>
          </a:p>
        </p:txBody>
      </p:sp>
      <p:sp>
        <p:nvSpPr>
          <p:cNvPr id="3" name="Content Placeholder 2"/>
          <p:cNvSpPr>
            <a:spLocks noGrp="1"/>
          </p:cNvSpPr>
          <p:nvPr>
            <p:ph idx="1"/>
          </p:nvPr>
        </p:nvSpPr>
        <p:spPr/>
        <p:txBody>
          <a:bodyPr>
            <a:normAutofit fontScale="85000" lnSpcReduction="10000"/>
          </a:bodyPr>
          <a:lstStyle/>
          <a:p>
            <a:r>
              <a:rPr lang="en-US" sz="2600" dirty="0"/>
              <a:t>Query 8- Write a SQL query that shows Order date and the count of how many orders there where on that date from the Orders table for orders that have 2014 somewhere in the </a:t>
            </a:r>
            <a:r>
              <a:rPr lang="en-US" sz="2600" dirty="0" err="1"/>
              <a:t>orderdate</a:t>
            </a:r>
            <a:r>
              <a:rPr lang="en-US" sz="2600" dirty="0"/>
              <a:t>. The count order date can have an alias of </a:t>
            </a:r>
            <a:r>
              <a:rPr lang="en-US" sz="2600" dirty="0" err="1"/>
              <a:t>NumberofOrders</a:t>
            </a:r>
            <a:r>
              <a:rPr lang="en-US" sz="2600" dirty="0"/>
              <a:t>. The results should be sorted by the Order date in ascending order </a:t>
            </a:r>
          </a:p>
          <a:p>
            <a:pPr marL="0" indent="0">
              <a:buNone/>
            </a:pPr>
            <a:endParaRPr lang="en-US" sz="2600" dirty="0"/>
          </a:p>
          <a:p>
            <a:r>
              <a:rPr lang="en-US" sz="2600" dirty="0"/>
              <a:t>Query 9 – Write a SQL query that shows Order date and the sum of </a:t>
            </a:r>
            <a:r>
              <a:rPr lang="en-US" sz="2600" dirty="0" err="1"/>
              <a:t>totalamount</a:t>
            </a:r>
            <a:r>
              <a:rPr lang="en-US" sz="2600" dirty="0"/>
              <a:t> of orders for orders that have a 2014 somewhere in the order date. Also, the results should show only if the total sum of orders is greater than or equal to 15,000. The sum total amount can have an alias of </a:t>
            </a:r>
            <a:r>
              <a:rPr lang="en-US" sz="2600" dirty="0" err="1"/>
              <a:t>TotalSumOrders</a:t>
            </a:r>
            <a:r>
              <a:rPr lang="en-US" sz="2600" dirty="0"/>
              <a:t>.  The results should be sorted by the Order date in ascending order</a:t>
            </a:r>
          </a:p>
          <a:p>
            <a:endParaRPr lang="en-US" dirty="0"/>
          </a:p>
          <a:p>
            <a:r>
              <a:rPr lang="en-US" dirty="0"/>
              <a:t> </a:t>
            </a:r>
          </a:p>
          <a:p>
            <a:endParaRPr lang="en-US" dirty="0"/>
          </a:p>
        </p:txBody>
      </p:sp>
    </p:spTree>
    <p:extLst>
      <p:ext uri="{BB962C8B-B14F-4D97-AF65-F5344CB8AC3E}">
        <p14:creationId xmlns:p14="http://schemas.microsoft.com/office/powerpoint/2010/main" val="3475988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136A1-8A38-4180-902F-E92DD963F06A}"/>
              </a:ext>
            </a:extLst>
          </p:cNvPr>
          <p:cNvSpPr>
            <a:spLocks noGrp="1"/>
          </p:cNvSpPr>
          <p:nvPr>
            <p:ph type="title"/>
          </p:nvPr>
        </p:nvSpPr>
        <p:spPr/>
        <p:txBody>
          <a:bodyPr/>
          <a:lstStyle/>
          <a:p>
            <a:r>
              <a:rPr lang="en-US" dirty="0"/>
              <a:t>Answers Practice Query</a:t>
            </a:r>
          </a:p>
        </p:txBody>
      </p:sp>
      <p:pic>
        <p:nvPicPr>
          <p:cNvPr id="4" name="Content Placeholder 3">
            <a:extLst>
              <a:ext uri="{FF2B5EF4-FFF2-40B4-BE49-F238E27FC236}">
                <a16:creationId xmlns:a16="http://schemas.microsoft.com/office/drawing/2014/main" id="{DEC608CB-218D-4C45-B73F-8101971EC7A3}"/>
              </a:ext>
            </a:extLst>
          </p:cNvPr>
          <p:cNvPicPr>
            <a:picLocks noGrp="1" noChangeAspect="1"/>
          </p:cNvPicPr>
          <p:nvPr>
            <p:ph idx="1"/>
          </p:nvPr>
        </p:nvPicPr>
        <p:blipFill>
          <a:blip r:embed="rId2"/>
          <a:stretch>
            <a:fillRect/>
          </a:stretch>
        </p:blipFill>
        <p:spPr>
          <a:xfrm>
            <a:off x="3821113" y="2366963"/>
            <a:ext cx="4610100" cy="2981325"/>
          </a:xfrm>
          <a:prstGeom prst="rect">
            <a:avLst/>
          </a:prstGeom>
        </p:spPr>
      </p:pic>
    </p:spTree>
    <p:extLst>
      <p:ext uri="{BB962C8B-B14F-4D97-AF65-F5344CB8AC3E}">
        <p14:creationId xmlns:p14="http://schemas.microsoft.com/office/powerpoint/2010/main" val="1142869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DFF6F-A83F-45B9-8432-87F0730B5D42}"/>
              </a:ext>
            </a:extLst>
          </p:cNvPr>
          <p:cNvSpPr>
            <a:spLocks noGrp="1"/>
          </p:cNvSpPr>
          <p:nvPr>
            <p:ph type="title"/>
          </p:nvPr>
        </p:nvSpPr>
        <p:spPr/>
        <p:txBody>
          <a:bodyPr/>
          <a:lstStyle/>
          <a:p>
            <a:r>
              <a:rPr lang="en-US" dirty="0"/>
              <a:t>W3 schools resource to refer -&gt; Group By</a:t>
            </a:r>
          </a:p>
        </p:txBody>
      </p:sp>
      <p:sp>
        <p:nvSpPr>
          <p:cNvPr id="3" name="Content Placeholder 2">
            <a:extLst>
              <a:ext uri="{FF2B5EF4-FFF2-40B4-BE49-F238E27FC236}">
                <a16:creationId xmlns:a16="http://schemas.microsoft.com/office/drawing/2014/main" id="{3326BDF7-C571-4B63-9377-650673B48897}"/>
              </a:ext>
            </a:extLst>
          </p:cNvPr>
          <p:cNvSpPr>
            <a:spLocks noGrp="1"/>
          </p:cNvSpPr>
          <p:nvPr>
            <p:ph idx="1"/>
          </p:nvPr>
        </p:nvSpPr>
        <p:spPr/>
        <p:txBody>
          <a:bodyPr/>
          <a:lstStyle/>
          <a:p>
            <a:r>
              <a:rPr lang="en-US" dirty="0">
                <a:hlinkClick r:id="rId2"/>
              </a:rPr>
              <a:t>https://www.w3schools.com/sql/sql_groupby.asp</a:t>
            </a:r>
            <a:endParaRPr lang="en-US" dirty="0"/>
          </a:p>
          <a:p>
            <a:endParaRPr lang="en-US" dirty="0"/>
          </a:p>
        </p:txBody>
      </p:sp>
    </p:spTree>
    <p:extLst>
      <p:ext uri="{BB962C8B-B14F-4D97-AF65-F5344CB8AC3E}">
        <p14:creationId xmlns:p14="http://schemas.microsoft.com/office/powerpoint/2010/main" val="3987932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3789" y="808246"/>
            <a:ext cx="10714593" cy="5512664"/>
          </a:xfrm>
          <a:prstGeom prst="rect">
            <a:avLst/>
          </a:prstGeom>
        </p:spPr>
      </p:pic>
      <p:sp>
        <p:nvSpPr>
          <p:cNvPr id="5" name="Title 4"/>
          <p:cNvSpPr>
            <a:spLocks noGrp="1"/>
          </p:cNvSpPr>
          <p:nvPr>
            <p:ph type="title"/>
          </p:nvPr>
        </p:nvSpPr>
        <p:spPr>
          <a:xfrm>
            <a:off x="1097280" y="286603"/>
            <a:ext cx="10058400" cy="681585"/>
          </a:xfrm>
        </p:spPr>
        <p:txBody>
          <a:bodyPr>
            <a:noAutofit/>
          </a:bodyPr>
          <a:lstStyle/>
          <a:p>
            <a:r>
              <a:rPr lang="en-US" sz="2800" b="1" u="sng" dirty="0"/>
              <a:t>Important note</a:t>
            </a:r>
            <a:r>
              <a:rPr lang="en-US" sz="2800" dirty="0"/>
              <a:t>: Group by statement works for columns that have repeating values- ex country below</a:t>
            </a:r>
          </a:p>
        </p:txBody>
      </p:sp>
    </p:spTree>
    <p:extLst>
      <p:ext uri="{BB962C8B-B14F-4D97-AF65-F5344CB8AC3E}">
        <p14:creationId xmlns:p14="http://schemas.microsoft.com/office/powerpoint/2010/main" val="4260122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Query 1 – Let us write a query using group by that shows the number of customers in each country </a:t>
            </a:r>
          </a:p>
        </p:txBody>
      </p:sp>
      <p:sp>
        <p:nvSpPr>
          <p:cNvPr id="3" name="Content Placeholder 2"/>
          <p:cNvSpPr>
            <a:spLocks noGrp="1"/>
          </p:cNvSpPr>
          <p:nvPr>
            <p:ph idx="1"/>
          </p:nvPr>
        </p:nvSpPr>
        <p:spPr/>
        <p:txBody>
          <a:bodyPr/>
          <a:lstStyle/>
          <a:p>
            <a:r>
              <a:rPr lang="en-US" dirty="0"/>
              <a:t>SELECT Country, Count(Country) AS </a:t>
            </a:r>
            <a:r>
              <a:rPr lang="en-US" dirty="0" err="1"/>
              <a:t>NumberofCustomers</a:t>
            </a:r>
            <a:endParaRPr lang="en-US" dirty="0"/>
          </a:p>
          <a:p>
            <a:r>
              <a:rPr lang="en-US" dirty="0"/>
              <a:t>FROM Customer</a:t>
            </a:r>
          </a:p>
          <a:p>
            <a:r>
              <a:rPr lang="en-US" dirty="0"/>
              <a:t>Group by Country</a:t>
            </a:r>
          </a:p>
          <a:p>
            <a:r>
              <a:rPr lang="en-US" dirty="0"/>
              <a:t>Order by Country;</a:t>
            </a:r>
          </a:p>
          <a:p>
            <a:r>
              <a:rPr lang="en-US" dirty="0"/>
              <a:t>/*Include comment for query 1*/</a:t>
            </a:r>
          </a:p>
          <a:p>
            <a:endParaRPr lang="en-US" dirty="0"/>
          </a:p>
          <a:p>
            <a:endParaRPr lang="en-US" dirty="0"/>
          </a:p>
        </p:txBody>
      </p:sp>
    </p:spTree>
    <p:extLst>
      <p:ext uri="{BB962C8B-B14F-4D97-AF65-F5344CB8AC3E}">
        <p14:creationId xmlns:p14="http://schemas.microsoft.com/office/powerpoint/2010/main" val="4153709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Query 2 – Let us write a query using group by that shows the number of customers in each city</a:t>
            </a:r>
          </a:p>
        </p:txBody>
      </p:sp>
      <p:sp>
        <p:nvSpPr>
          <p:cNvPr id="3" name="Content Placeholder 2"/>
          <p:cNvSpPr>
            <a:spLocks noGrp="1"/>
          </p:cNvSpPr>
          <p:nvPr>
            <p:ph idx="1"/>
          </p:nvPr>
        </p:nvSpPr>
        <p:spPr/>
        <p:txBody>
          <a:bodyPr/>
          <a:lstStyle/>
          <a:p>
            <a:r>
              <a:rPr lang="en-US" dirty="0"/>
              <a:t>SELECT City, Count(City) AS </a:t>
            </a:r>
            <a:r>
              <a:rPr lang="en-US" dirty="0" err="1"/>
              <a:t>NumberofCustomerCity</a:t>
            </a:r>
            <a:endParaRPr lang="en-US" dirty="0"/>
          </a:p>
          <a:p>
            <a:r>
              <a:rPr lang="en-US" dirty="0"/>
              <a:t>FROM Customer</a:t>
            </a:r>
          </a:p>
          <a:p>
            <a:r>
              <a:rPr lang="en-US" dirty="0"/>
              <a:t>Group by City</a:t>
            </a:r>
          </a:p>
          <a:p>
            <a:r>
              <a:rPr lang="en-US" dirty="0"/>
              <a:t>Order by </a:t>
            </a:r>
            <a:r>
              <a:rPr lang="en-US" dirty="0" err="1"/>
              <a:t>NumberofCustomerCity</a:t>
            </a:r>
            <a:r>
              <a:rPr lang="en-US" dirty="0"/>
              <a:t> DESC;</a:t>
            </a:r>
          </a:p>
          <a:p>
            <a:endParaRPr lang="en-US" dirty="0"/>
          </a:p>
          <a:p>
            <a:r>
              <a:rPr lang="en-US" dirty="0"/>
              <a:t>/*Include comment for query 2*/</a:t>
            </a:r>
          </a:p>
          <a:p>
            <a:endParaRPr lang="en-US" dirty="0"/>
          </a:p>
          <a:p>
            <a:endParaRPr lang="en-US" dirty="0"/>
          </a:p>
        </p:txBody>
      </p:sp>
    </p:spTree>
    <p:extLst>
      <p:ext uri="{BB962C8B-B14F-4D97-AF65-F5344CB8AC3E}">
        <p14:creationId xmlns:p14="http://schemas.microsoft.com/office/powerpoint/2010/main" val="4149260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Query 3- that shows the sum of total amount for each customer from the Orders table </a:t>
            </a:r>
          </a:p>
        </p:txBody>
      </p:sp>
      <p:sp>
        <p:nvSpPr>
          <p:cNvPr id="3" name="Content Placeholder 2"/>
          <p:cNvSpPr>
            <a:spLocks noGrp="1"/>
          </p:cNvSpPr>
          <p:nvPr>
            <p:ph idx="1"/>
          </p:nvPr>
        </p:nvSpPr>
        <p:spPr/>
        <p:txBody>
          <a:bodyPr/>
          <a:lstStyle/>
          <a:p>
            <a:r>
              <a:rPr lang="en-US" dirty="0"/>
              <a:t>SELECT </a:t>
            </a:r>
            <a:r>
              <a:rPr lang="en-US" dirty="0" err="1"/>
              <a:t>CustomerID</a:t>
            </a:r>
            <a:r>
              <a:rPr lang="en-US" dirty="0"/>
              <a:t>, SUM(</a:t>
            </a:r>
            <a:r>
              <a:rPr lang="en-US" dirty="0" err="1"/>
              <a:t>TotalAmount</a:t>
            </a:r>
            <a:r>
              <a:rPr lang="en-US" dirty="0"/>
              <a:t>) AS </a:t>
            </a:r>
            <a:r>
              <a:rPr lang="en-US" dirty="0" err="1"/>
              <a:t>TotalPurchases</a:t>
            </a:r>
            <a:endParaRPr lang="en-US" dirty="0"/>
          </a:p>
          <a:p>
            <a:r>
              <a:rPr lang="en-US" dirty="0"/>
              <a:t>FROM ORDERS</a:t>
            </a:r>
          </a:p>
          <a:p>
            <a:r>
              <a:rPr lang="en-US" dirty="0"/>
              <a:t>Group by </a:t>
            </a:r>
            <a:r>
              <a:rPr lang="en-US" dirty="0" err="1"/>
              <a:t>CustomerID</a:t>
            </a:r>
            <a:endParaRPr lang="en-US" dirty="0"/>
          </a:p>
          <a:p>
            <a:r>
              <a:rPr lang="en-US" dirty="0"/>
              <a:t>Order by </a:t>
            </a:r>
            <a:r>
              <a:rPr lang="en-US" dirty="0" err="1"/>
              <a:t>CustomerID</a:t>
            </a:r>
            <a:r>
              <a:rPr lang="en-US" dirty="0"/>
              <a:t>;</a:t>
            </a:r>
          </a:p>
          <a:p>
            <a:r>
              <a:rPr lang="en-US" dirty="0"/>
              <a:t>/*Include comment for query 3*/</a:t>
            </a:r>
          </a:p>
          <a:p>
            <a:endParaRPr lang="en-US" dirty="0"/>
          </a:p>
          <a:p>
            <a:endParaRPr lang="en-US" dirty="0"/>
          </a:p>
        </p:txBody>
      </p:sp>
    </p:spTree>
    <p:extLst>
      <p:ext uri="{BB962C8B-B14F-4D97-AF65-F5344CB8AC3E}">
        <p14:creationId xmlns:p14="http://schemas.microsoft.com/office/powerpoint/2010/main" val="188209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Query 4-  shows the number of customers by each city in every country</a:t>
            </a:r>
          </a:p>
        </p:txBody>
      </p:sp>
      <p:sp>
        <p:nvSpPr>
          <p:cNvPr id="3" name="Content Placeholder 2"/>
          <p:cNvSpPr>
            <a:spLocks noGrp="1"/>
          </p:cNvSpPr>
          <p:nvPr>
            <p:ph idx="1"/>
          </p:nvPr>
        </p:nvSpPr>
        <p:spPr/>
        <p:txBody>
          <a:bodyPr/>
          <a:lstStyle/>
          <a:p>
            <a:r>
              <a:rPr lang="en-US" dirty="0"/>
              <a:t>SELECT Country, City, Count(City) As </a:t>
            </a:r>
            <a:r>
              <a:rPr lang="en-US" dirty="0" err="1"/>
              <a:t>CountCustomerCity</a:t>
            </a:r>
            <a:endParaRPr lang="en-US" dirty="0"/>
          </a:p>
          <a:p>
            <a:r>
              <a:rPr lang="en-US" dirty="0"/>
              <a:t>FROM Customer</a:t>
            </a:r>
          </a:p>
          <a:p>
            <a:r>
              <a:rPr lang="en-US" dirty="0"/>
              <a:t>Group by Country, City</a:t>
            </a:r>
          </a:p>
          <a:p>
            <a:r>
              <a:rPr lang="en-US" dirty="0"/>
              <a:t>Order by Country;</a:t>
            </a:r>
          </a:p>
          <a:p>
            <a:r>
              <a:rPr lang="en-US" dirty="0"/>
              <a:t>/*Include comment for query 4*/</a:t>
            </a:r>
          </a:p>
          <a:p>
            <a:endParaRPr lang="en-US" dirty="0"/>
          </a:p>
          <a:p>
            <a:endParaRPr lang="en-US" dirty="0"/>
          </a:p>
        </p:txBody>
      </p:sp>
    </p:spTree>
    <p:extLst>
      <p:ext uri="{BB962C8B-B14F-4D97-AF65-F5344CB8AC3E}">
        <p14:creationId xmlns:p14="http://schemas.microsoft.com/office/powerpoint/2010/main" val="404240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Query 5- Practice </a:t>
            </a:r>
          </a:p>
        </p:txBody>
      </p:sp>
      <p:sp>
        <p:nvSpPr>
          <p:cNvPr id="3" name="Content Placeholder 2"/>
          <p:cNvSpPr>
            <a:spLocks noGrp="1"/>
          </p:cNvSpPr>
          <p:nvPr>
            <p:ph idx="1"/>
          </p:nvPr>
        </p:nvSpPr>
        <p:spPr/>
        <p:txBody>
          <a:bodyPr/>
          <a:lstStyle/>
          <a:p>
            <a:r>
              <a:rPr lang="en-US" sz="3600" dirty="0"/>
              <a:t>Write a SQL query that shows the </a:t>
            </a:r>
            <a:r>
              <a:rPr lang="en-US" sz="3600" dirty="0" err="1"/>
              <a:t>SupplierID</a:t>
            </a:r>
            <a:r>
              <a:rPr lang="en-US" sz="3600" dirty="0"/>
              <a:t> and the number of products supplied by the supplier with an alias of </a:t>
            </a:r>
            <a:r>
              <a:rPr lang="en-US" sz="3600" dirty="0" err="1"/>
              <a:t>CountProductsSupplied</a:t>
            </a:r>
            <a:r>
              <a:rPr lang="en-US" sz="3600" dirty="0"/>
              <a:t>. The results should be sorted by </a:t>
            </a:r>
            <a:r>
              <a:rPr lang="en-US" sz="3600" dirty="0" err="1"/>
              <a:t>SupplierID</a:t>
            </a:r>
            <a:r>
              <a:rPr lang="en-US" sz="3600" dirty="0"/>
              <a:t> in ascending order.  </a:t>
            </a:r>
          </a:p>
          <a:p>
            <a:endParaRPr lang="en-US" dirty="0"/>
          </a:p>
        </p:txBody>
      </p:sp>
    </p:spTree>
    <p:extLst>
      <p:ext uri="{BB962C8B-B14F-4D97-AF65-F5344CB8AC3E}">
        <p14:creationId xmlns:p14="http://schemas.microsoft.com/office/powerpoint/2010/main" val="3201802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SQL-&gt; Built in Functions cannot be used in the WHERE clause </a:t>
            </a:r>
          </a:p>
        </p:txBody>
      </p:sp>
      <p:pic>
        <p:nvPicPr>
          <p:cNvPr id="8" name="Picture 7"/>
          <p:cNvPicPr>
            <a:picLocks noChangeAspect="1"/>
          </p:cNvPicPr>
          <p:nvPr/>
        </p:nvPicPr>
        <p:blipFill>
          <a:blip r:embed="rId2"/>
          <a:stretch>
            <a:fillRect/>
          </a:stretch>
        </p:blipFill>
        <p:spPr>
          <a:xfrm>
            <a:off x="2431397" y="2140872"/>
            <a:ext cx="5470992" cy="2822773"/>
          </a:xfrm>
          <a:prstGeom prst="rect">
            <a:avLst/>
          </a:prstGeom>
        </p:spPr>
      </p:pic>
    </p:spTree>
    <p:extLst>
      <p:ext uri="{BB962C8B-B14F-4D97-AF65-F5344CB8AC3E}">
        <p14:creationId xmlns:p14="http://schemas.microsoft.com/office/powerpoint/2010/main" val="2402040672"/>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5552</TotalTime>
  <Words>638</Words>
  <Application>Microsoft Office PowerPoint</Application>
  <PresentationFormat>Widescreen</PresentationFormat>
  <Paragraphs>58</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Calibri</vt:lpstr>
      <vt:lpstr>Calibri Light</vt:lpstr>
      <vt:lpstr>Retrospect</vt:lpstr>
      <vt:lpstr>SQL Group by Statement </vt:lpstr>
      <vt:lpstr>W3 schools resource to refer -&gt; Group By</vt:lpstr>
      <vt:lpstr>Important note: Group by statement works for columns that have repeating values- ex country below</vt:lpstr>
      <vt:lpstr>Query 1 – Let us write a query using group by that shows the number of customers in each country </vt:lpstr>
      <vt:lpstr>Query 2 – Let us write a query using group by that shows the number of customers in each city</vt:lpstr>
      <vt:lpstr>Query 3- that shows the sum of total amount for each customer from the Orders table </vt:lpstr>
      <vt:lpstr>Query 4-  shows the number of customers by each city in every country</vt:lpstr>
      <vt:lpstr>Query 5- Practice </vt:lpstr>
      <vt:lpstr>In SQL-&gt; Built in Functions cannot be used in the WHERE clause </vt:lpstr>
      <vt:lpstr>SQL Having Clause – Helps to Add Built in function conditions when we have Group By</vt:lpstr>
      <vt:lpstr>Query 6- Shows each country and the number of customers from each country if the count/number of customers from each country is greater than or equal to 5 </vt:lpstr>
      <vt:lpstr> Query 7- Shows each customer ID and the sum of the total amount from the orders table for each customer ID -&gt;  where the OrderNumber begins with 543 and  the sum of  total amount is greater than or equal to 1000 </vt:lpstr>
      <vt:lpstr>Practice Queries </vt:lpstr>
      <vt:lpstr>Answers Practice Query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Sherly Abraham</dc:creator>
  <cp:lastModifiedBy>Sherly Abraham</cp:lastModifiedBy>
  <cp:revision>157</cp:revision>
  <dcterms:created xsi:type="dcterms:W3CDTF">2018-10-02T14:59:00Z</dcterms:created>
  <dcterms:modified xsi:type="dcterms:W3CDTF">2020-09-18T15:12:54Z</dcterms:modified>
</cp:coreProperties>
</file>