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2"/>
  </p:notesMasterIdLst>
  <p:sldIdLst>
    <p:sldId id="287" r:id="rId2"/>
    <p:sldId id="289" r:id="rId3"/>
    <p:sldId id="257" r:id="rId4"/>
    <p:sldId id="258" r:id="rId5"/>
    <p:sldId id="259" r:id="rId6"/>
    <p:sldId id="260" r:id="rId7"/>
    <p:sldId id="261" r:id="rId8"/>
    <p:sldId id="291" r:id="rId9"/>
    <p:sldId id="263" r:id="rId10"/>
    <p:sldId id="290"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snapToGrid="0">
      <p:cViewPr varScale="1">
        <p:scale>
          <a:sx n="85" d="100"/>
          <a:sy n="85" d="100"/>
        </p:scale>
        <p:origin x="72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9E6D2-898A-4EE2-BED4-FC27DC090659}" type="datetimeFigureOut">
              <a:rPr lang="en-US" smtClean="0"/>
              <a:t>9/17/2020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7D0F3E-0158-4A53-ABB7-FD9F148A7D12}" type="slidenum">
              <a:rPr lang="en-US" smtClean="0"/>
              <a:t>‹#›</a:t>
            </a:fld>
            <a:endParaRPr lang="en-US"/>
          </a:p>
        </p:txBody>
      </p:sp>
    </p:spTree>
    <p:extLst>
      <p:ext uri="{BB962C8B-B14F-4D97-AF65-F5344CB8AC3E}">
        <p14:creationId xmlns:p14="http://schemas.microsoft.com/office/powerpoint/2010/main" val="2871129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834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2244869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531563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earning Objective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118872" indent="-118872">
              <a:buClr>
                <a:srgbClr val="007FA3"/>
              </a:buClr>
              <a:buSzPct val="25000"/>
              <a:defRPr sz="1600"/>
            </a:lvl1pPr>
            <a:lvl2pPr marL="569913" indent="-285750">
              <a:buClr>
                <a:srgbClr val="007FA3"/>
              </a:buClr>
              <a:defRPr sz="1600"/>
            </a:lvl2pPr>
            <a:lvl3pPr>
              <a:buClr>
                <a:srgbClr val="007FA3"/>
              </a:buClr>
              <a:defRPr sz="1600"/>
            </a:lvl3pPr>
            <a:lvl4pPr>
              <a:buClr>
                <a:srgbClr val="007FA3"/>
              </a:buClr>
              <a:defRPr sz="1600"/>
            </a:lvl4pPr>
            <a:lvl5pPr>
              <a:buClr>
                <a:srgbClr val="007FA3"/>
              </a:buClr>
              <a:defRPr sz="1600"/>
            </a:lvl5pPr>
            <a:lvl6pPr>
              <a:buClr>
                <a:srgbClr val="007FA3"/>
              </a:buClr>
              <a:defRPr sz="1600"/>
            </a:lvl6pPr>
            <a:lvl7pPr>
              <a:buClr>
                <a:srgbClr val="007FA3"/>
              </a:buClr>
              <a:defRPr sz="1600"/>
            </a:lvl7pPr>
            <a:lvl8pPr>
              <a:buClr>
                <a:srgbClr val="007FA3"/>
              </a:buClr>
              <a:defRPr sz="1600"/>
            </a:lvl8pPr>
            <a:lvl9pPr>
              <a:buClr>
                <a:srgbClr val="007FA3"/>
              </a:buCl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10" name="Footer Placeholder 4"/>
          <p:cNvSpPr>
            <a:spLocks noGrp="1"/>
          </p:cNvSpPr>
          <p:nvPr>
            <p:ph type="ftr" sz="quarter" idx="11"/>
          </p:nvPr>
        </p:nvSpPr>
        <p:spPr>
          <a:xfrm>
            <a:off x="125292" y="6172201"/>
            <a:ext cx="11460480" cy="235463"/>
          </a:xfrm>
        </p:spPr>
        <p:txBody>
          <a:bodyPr/>
          <a:lstStyle/>
          <a:p>
            <a:endParaRPr lang="en-US" dirty="0"/>
          </a:p>
        </p:txBody>
      </p:sp>
      <p:sp>
        <p:nvSpPr>
          <p:cNvPr id="4" name="Date Placeholder 3"/>
          <p:cNvSpPr>
            <a:spLocks noGrp="1"/>
          </p:cNvSpPr>
          <p:nvPr>
            <p:ph type="dt" sz="half" idx="10"/>
          </p:nvPr>
        </p:nvSpPr>
        <p:spPr/>
        <p:txBody>
          <a:bodyPr/>
          <a:lstStyle/>
          <a:p>
            <a:fld id="{A9DF6EFB-3F44-496C-A842-1E0B3D3B975A}" type="datetimeFigureOut">
              <a:rPr lang="en-US" smtClean="0"/>
              <a:t>9/17/2020</a:t>
            </a:fld>
            <a:endParaRPr lang="en-US" dirty="0"/>
          </a:p>
        </p:txBody>
      </p:sp>
      <p:sp>
        <p:nvSpPr>
          <p:cNvPr id="6" name="Slide Number Placeholder 5"/>
          <p:cNvSpPr>
            <a:spLocks noGrp="1"/>
          </p:cNvSpPr>
          <p:nvPr>
            <p:ph type="sldNum" sz="quarter" idx="12"/>
          </p:nvPr>
        </p:nvSpPr>
        <p:spPr/>
        <p:txBody>
          <a:bodyPr/>
          <a:lstStyle/>
          <a:p>
            <a:fld id="{200B2350-5261-4F5C-9DF5-EF0D264FC8D2}" type="slidenum">
              <a:rPr lang="en-US" smtClean="0"/>
              <a:t>‹#›</a:t>
            </a:fld>
            <a:endParaRPr lang="en-US" dirty="0"/>
          </a:p>
        </p:txBody>
      </p:sp>
    </p:spTree>
    <p:extLst>
      <p:ext uri="{BB962C8B-B14F-4D97-AF65-F5344CB8AC3E}">
        <p14:creationId xmlns:p14="http://schemas.microsoft.com/office/powerpoint/2010/main" val="1929826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1471731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60013E-58C3-40BC-92A8-3B78C5E95FF5}" type="datetimeFigureOut">
              <a:rPr lang="en-US" smtClean="0"/>
              <a:t>9/17/2020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335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60013E-58C3-40BC-92A8-3B78C5E95FF5}" type="datetimeFigureOut">
              <a:rPr lang="en-US" smtClean="0"/>
              <a:t>9/17/2020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521814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60013E-58C3-40BC-92A8-3B78C5E95FF5}" type="datetimeFigureOut">
              <a:rPr lang="en-US" smtClean="0"/>
              <a:t>9/17/2020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0667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260013E-58C3-40BC-92A8-3B78C5E95FF5}" type="datetimeFigureOut">
              <a:rPr lang="en-US" smtClean="0"/>
              <a:t>9/17/2020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2701447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260013E-58C3-40BC-92A8-3B78C5E95FF5}" type="datetimeFigureOut">
              <a:rPr lang="en-US" smtClean="0"/>
              <a:t>9/17/2020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1053066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260013E-58C3-40BC-92A8-3B78C5E95FF5}" type="datetimeFigureOut">
              <a:rPr lang="en-US" smtClean="0"/>
              <a:t>9/17/2020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1B97438-B08E-4743-85E5-88AB76AD1259}" type="slidenum">
              <a:rPr lang="en-US" smtClean="0"/>
              <a:t>‹#›</a:t>
            </a:fld>
            <a:endParaRPr lang="en-US"/>
          </a:p>
        </p:txBody>
      </p:sp>
    </p:spTree>
    <p:extLst>
      <p:ext uri="{BB962C8B-B14F-4D97-AF65-F5344CB8AC3E}">
        <p14:creationId xmlns:p14="http://schemas.microsoft.com/office/powerpoint/2010/main" val="191680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260013E-58C3-40BC-92A8-3B78C5E95FF5}" type="datetimeFigureOut">
              <a:rPr lang="en-US" smtClean="0"/>
              <a:t>9/17/2020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720181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260013E-58C3-40BC-92A8-3B78C5E95FF5}" type="datetimeFigureOut">
              <a:rPr lang="en-US" smtClean="0"/>
              <a:t>9/17/2020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1B97438-B08E-4743-85E5-88AB76AD125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10786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IN Operator</a:t>
            </a:r>
          </a:p>
        </p:txBody>
      </p:sp>
      <p:sp>
        <p:nvSpPr>
          <p:cNvPr id="3" name="Content Placeholder 2"/>
          <p:cNvSpPr>
            <a:spLocks noGrp="1"/>
          </p:cNvSpPr>
          <p:nvPr>
            <p:ph idx="1"/>
          </p:nvPr>
        </p:nvSpPr>
        <p:spPr/>
        <p:txBody>
          <a:bodyPr/>
          <a:lstStyle/>
          <a:p>
            <a:r>
              <a:rPr lang="en-US" dirty="0"/>
              <a:t>The IN operator allows you to specify multiple values in a WHERE clause.</a:t>
            </a:r>
          </a:p>
          <a:p>
            <a:r>
              <a:rPr lang="en-US" dirty="0"/>
              <a:t>The IN operator is a shorthand for multiple Boolean </a:t>
            </a:r>
            <a:r>
              <a:rPr lang="en-US" sz="2800" dirty="0"/>
              <a:t>OR</a:t>
            </a:r>
            <a:r>
              <a:rPr lang="en-US" dirty="0"/>
              <a:t> conditions.</a:t>
            </a:r>
          </a:p>
          <a:p>
            <a:endParaRPr lang="en-US" dirty="0"/>
          </a:p>
        </p:txBody>
      </p:sp>
      <p:pic>
        <p:nvPicPr>
          <p:cNvPr id="4" name="Picture 3"/>
          <p:cNvPicPr>
            <a:picLocks noChangeAspect="1"/>
          </p:cNvPicPr>
          <p:nvPr/>
        </p:nvPicPr>
        <p:blipFill>
          <a:blip r:embed="rId2"/>
          <a:stretch>
            <a:fillRect/>
          </a:stretch>
        </p:blipFill>
        <p:spPr>
          <a:xfrm>
            <a:off x="987933" y="3046476"/>
            <a:ext cx="4400550" cy="1752600"/>
          </a:xfrm>
          <a:prstGeom prst="rect">
            <a:avLst/>
          </a:prstGeom>
        </p:spPr>
      </p:pic>
    </p:spTree>
    <p:extLst>
      <p:ext uri="{BB962C8B-B14F-4D97-AF65-F5344CB8AC3E}">
        <p14:creationId xmlns:p14="http://schemas.microsoft.com/office/powerpoint/2010/main" val="1353545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D2E1B-6658-41F6-A699-57849171DFD3}"/>
              </a:ext>
            </a:extLst>
          </p:cNvPr>
          <p:cNvSpPr>
            <a:spLocks noGrp="1"/>
          </p:cNvSpPr>
          <p:nvPr>
            <p:ph type="title"/>
          </p:nvPr>
        </p:nvSpPr>
        <p:spPr/>
        <p:txBody>
          <a:bodyPr/>
          <a:lstStyle/>
          <a:p>
            <a:r>
              <a:rPr lang="en-US" dirty="0"/>
              <a:t>Practice- Answers </a:t>
            </a:r>
          </a:p>
        </p:txBody>
      </p:sp>
      <p:pic>
        <p:nvPicPr>
          <p:cNvPr id="4" name="Content Placeholder 3">
            <a:extLst>
              <a:ext uri="{FF2B5EF4-FFF2-40B4-BE49-F238E27FC236}">
                <a16:creationId xmlns:a16="http://schemas.microsoft.com/office/drawing/2014/main" id="{075D79AB-DE62-490A-8279-7980FEDC97D8}"/>
              </a:ext>
            </a:extLst>
          </p:cNvPr>
          <p:cNvPicPr>
            <a:picLocks noGrp="1" noChangeAspect="1"/>
          </p:cNvPicPr>
          <p:nvPr>
            <p:ph idx="1"/>
          </p:nvPr>
        </p:nvPicPr>
        <p:blipFill>
          <a:blip r:embed="rId2"/>
          <a:stretch>
            <a:fillRect/>
          </a:stretch>
        </p:blipFill>
        <p:spPr>
          <a:xfrm>
            <a:off x="1855694" y="2006093"/>
            <a:ext cx="6994619" cy="3032632"/>
          </a:xfrm>
          <a:prstGeom prst="rect">
            <a:avLst/>
          </a:prstGeom>
        </p:spPr>
      </p:pic>
    </p:spTree>
    <p:extLst>
      <p:ext uri="{BB962C8B-B14F-4D97-AF65-F5344CB8AC3E}">
        <p14:creationId xmlns:p14="http://schemas.microsoft.com/office/powerpoint/2010/main" val="66211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74789-93A0-467B-A568-03DFDDA4789A}"/>
              </a:ext>
            </a:extLst>
          </p:cNvPr>
          <p:cNvSpPr>
            <a:spLocks noGrp="1"/>
          </p:cNvSpPr>
          <p:nvPr>
            <p:ph type="title"/>
          </p:nvPr>
        </p:nvSpPr>
        <p:spPr/>
        <p:txBody>
          <a:bodyPr>
            <a:noAutofit/>
          </a:bodyPr>
          <a:lstStyle/>
          <a:p>
            <a:r>
              <a:rPr lang="en-US" sz="3600" dirty="0"/>
              <a:t>Query 1- Write a SQL query that shows all info in the product table for products from supplier ID 8,11,15,16,17- </a:t>
            </a:r>
          </a:p>
        </p:txBody>
      </p:sp>
      <p:sp>
        <p:nvSpPr>
          <p:cNvPr id="3" name="Content Placeholder 2">
            <a:extLst>
              <a:ext uri="{FF2B5EF4-FFF2-40B4-BE49-F238E27FC236}">
                <a16:creationId xmlns:a16="http://schemas.microsoft.com/office/drawing/2014/main" id="{B667348B-CB93-4635-ACDB-3C879D150418}"/>
              </a:ext>
            </a:extLst>
          </p:cNvPr>
          <p:cNvSpPr>
            <a:spLocks noGrp="1"/>
          </p:cNvSpPr>
          <p:nvPr>
            <p:ph idx="1"/>
          </p:nvPr>
        </p:nvSpPr>
        <p:spPr/>
        <p:txBody>
          <a:bodyPr/>
          <a:lstStyle/>
          <a:p>
            <a:pPr marL="0" indent="0">
              <a:buNone/>
            </a:pPr>
            <a:r>
              <a:rPr lang="en-US" dirty="0"/>
              <a:t>SELECT *</a:t>
            </a:r>
          </a:p>
          <a:p>
            <a:pPr marL="0" indent="0">
              <a:buNone/>
            </a:pPr>
            <a:r>
              <a:rPr lang="en-US" dirty="0"/>
              <a:t>FROM PRODUCT</a:t>
            </a:r>
          </a:p>
          <a:p>
            <a:pPr marL="0" indent="0">
              <a:buNone/>
            </a:pPr>
            <a:r>
              <a:rPr lang="en-US" dirty="0"/>
              <a:t>WHERE </a:t>
            </a:r>
            <a:r>
              <a:rPr lang="en-US" dirty="0" err="1"/>
              <a:t>SupplierID</a:t>
            </a:r>
            <a:r>
              <a:rPr lang="en-US" dirty="0"/>
              <a:t> = 8 OR </a:t>
            </a:r>
            <a:r>
              <a:rPr lang="en-US" dirty="0" err="1"/>
              <a:t>SupplierID</a:t>
            </a:r>
            <a:r>
              <a:rPr lang="en-US" dirty="0"/>
              <a:t> =11 OR </a:t>
            </a:r>
            <a:r>
              <a:rPr lang="en-US" dirty="0" err="1"/>
              <a:t>SupplierID</a:t>
            </a:r>
            <a:r>
              <a:rPr lang="en-US" dirty="0"/>
              <a:t> = 15 OR </a:t>
            </a:r>
            <a:r>
              <a:rPr lang="en-US" dirty="0" err="1"/>
              <a:t>SupplierID</a:t>
            </a:r>
            <a:r>
              <a:rPr lang="en-US" dirty="0"/>
              <a:t> =16 OR </a:t>
            </a:r>
            <a:r>
              <a:rPr lang="en-US" dirty="0" err="1"/>
              <a:t>SupplierID</a:t>
            </a:r>
            <a:r>
              <a:rPr lang="en-US" dirty="0"/>
              <a:t>=17;</a:t>
            </a:r>
          </a:p>
          <a:p>
            <a:pPr marL="0" indent="0">
              <a:buNone/>
            </a:pPr>
            <a:r>
              <a:rPr lang="en-US" dirty="0"/>
              <a:t>/* When you have multiple conditions in the OR operator, you will need to specify the column for each OR condition. This is where the SQL IN operator is beneficial to use)</a:t>
            </a:r>
          </a:p>
          <a:p>
            <a:pPr marL="0" indent="0">
              <a:buNone/>
            </a:pPr>
            <a:r>
              <a:rPr lang="en-US" dirty="0"/>
              <a:t> </a:t>
            </a:r>
          </a:p>
        </p:txBody>
      </p:sp>
    </p:spTree>
    <p:extLst>
      <p:ext uri="{BB962C8B-B14F-4D97-AF65-F5344CB8AC3E}">
        <p14:creationId xmlns:p14="http://schemas.microsoft.com/office/powerpoint/2010/main" val="1298894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Rewrite Query 1 using IN-Write a SQL query that shows all info in the product table for products from supplier ID 8,11,15,16,17</a:t>
            </a:r>
          </a:p>
        </p:txBody>
      </p:sp>
      <p:sp>
        <p:nvSpPr>
          <p:cNvPr id="3" name="Content Placeholder 2"/>
          <p:cNvSpPr>
            <a:spLocks noGrp="1"/>
          </p:cNvSpPr>
          <p:nvPr>
            <p:ph idx="1"/>
          </p:nvPr>
        </p:nvSpPr>
        <p:spPr/>
        <p:txBody>
          <a:bodyPr>
            <a:noAutofit/>
          </a:bodyPr>
          <a:lstStyle/>
          <a:p>
            <a:pPr marL="0" indent="0">
              <a:buNone/>
            </a:pPr>
            <a:r>
              <a:rPr lang="en-US" sz="2800" dirty="0"/>
              <a:t>SELECT *</a:t>
            </a:r>
          </a:p>
          <a:p>
            <a:pPr marL="0" indent="0">
              <a:buNone/>
            </a:pPr>
            <a:r>
              <a:rPr lang="en-US" sz="2800" dirty="0"/>
              <a:t>FROM PRODUCT</a:t>
            </a:r>
          </a:p>
          <a:p>
            <a:pPr marL="0" indent="0">
              <a:buNone/>
            </a:pPr>
            <a:r>
              <a:rPr lang="en-US" sz="2800" dirty="0"/>
              <a:t>WHERE </a:t>
            </a:r>
            <a:r>
              <a:rPr lang="en-US" sz="2800" dirty="0" err="1"/>
              <a:t>SupplierID</a:t>
            </a:r>
            <a:r>
              <a:rPr lang="en-US" sz="2800" dirty="0"/>
              <a:t> IN (8,11,15,16,17);</a:t>
            </a:r>
          </a:p>
          <a:p>
            <a:pPr marL="0" indent="0">
              <a:buNone/>
            </a:pPr>
            <a:r>
              <a:rPr lang="en-US" sz="2800" dirty="0"/>
              <a:t>Type a comment #Query 1 followed by the query above. Run the query. Ensure you can see your results. </a:t>
            </a:r>
          </a:p>
          <a:p>
            <a:pPr marL="0" indent="0">
              <a:buNone/>
            </a:pPr>
            <a:r>
              <a:rPr lang="en-US" sz="2800" dirty="0"/>
              <a:t>/*The IN keyword can be used to replace multiple OR conditions”</a:t>
            </a:r>
          </a:p>
          <a:p>
            <a:pPr marL="0" indent="0">
              <a:buNone/>
            </a:pPr>
            <a:r>
              <a:rPr lang="en-US" sz="2800" dirty="0"/>
              <a:t>See the advantage of using the IN keyword when you have many criteria in your OR statement </a:t>
            </a:r>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dirty="0"/>
              <a:t>KROENKE and AUER - DATABASE CONCEPTS (7th Edition)                                                                           Copyright © 2015 Pearson Education, Inc. Publishing as Prentice Hall</a:t>
            </a:r>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a:t>3-</a:t>
            </a:r>
            <a:fld id="{0B57505F-E9B9-4D8B-A7CE-983599DCB3B3}" type="slidenum">
              <a:rPr lang="en-US" smtClean="0"/>
              <a:pPr>
                <a:defRPr/>
              </a:pPr>
              <a:t>3</a:t>
            </a:fld>
            <a:endParaRPr lang="en-US" dirty="0"/>
          </a:p>
        </p:txBody>
      </p:sp>
    </p:spTree>
    <p:extLst>
      <p:ext uri="{BB962C8B-B14F-4D97-AF65-F5344CB8AC3E}">
        <p14:creationId xmlns:p14="http://schemas.microsoft.com/office/powerpoint/2010/main" val="2687799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NOT IN Keyword- Write a SQL query that shows all info in the product table whose supplier id is not 20,21,22,23</a:t>
            </a:r>
          </a:p>
        </p:txBody>
      </p:sp>
      <p:sp>
        <p:nvSpPr>
          <p:cNvPr id="3" name="Content Placeholder 2"/>
          <p:cNvSpPr>
            <a:spLocks noGrp="1"/>
          </p:cNvSpPr>
          <p:nvPr>
            <p:ph idx="1"/>
          </p:nvPr>
        </p:nvSpPr>
        <p:spPr>
          <a:xfrm>
            <a:off x="1097280" y="1845734"/>
            <a:ext cx="6850966" cy="4023360"/>
          </a:xfrm>
        </p:spPr>
        <p:txBody>
          <a:bodyPr>
            <a:normAutofit/>
          </a:bodyPr>
          <a:lstStyle/>
          <a:p>
            <a:pPr marL="0" indent="0">
              <a:buNone/>
            </a:pPr>
            <a:r>
              <a:rPr lang="en-US" dirty="0"/>
              <a:t>SELECT *</a:t>
            </a:r>
          </a:p>
          <a:p>
            <a:pPr marL="0" indent="0">
              <a:buNone/>
            </a:pPr>
            <a:r>
              <a:rPr lang="en-US" dirty="0"/>
              <a:t>FROM PRODUCT</a:t>
            </a:r>
          </a:p>
          <a:p>
            <a:pPr marL="0" indent="0">
              <a:buNone/>
            </a:pPr>
            <a:r>
              <a:rPr lang="en-US" dirty="0"/>
              <a:t>WHERE </a:t>
            </a:r>
            <a:r>
              <a:rPr lang="en-US" dirty="0" err="1"/>
              <a:t>SupplierID</a:t>
            </a:r>
            <a:r>
              <a:rPr lang="en-US" dirty="0"/>
              <a:t> NOT IN (20,21,22,23);</a:t>
            </a:r>
          </a:p>
          <a:p>
            <a:pPr marL="0" indent="0">
              <a:buNone/>
            </a:pPr>
            <a:endParaRPr lang="en-US" dirty="0"/>
          </a:p>
          <a:p>
            <a:pPr marL="0" indent="0">
              <a:buNone/>
            </a:pPr>
            <a:r>
              <a:rPr lang="en-US" dirty="0"/>
              <a:t>-------------------------------------</a:t>
            </a:r>
          </a:p>
          <a:p>
            <a:pPr marL="0" indent="0">
              <a:buNone/>
            </a:pPr>
            <a:r>
              <a:rPr lang="en-US" dirty="0"/>
              <a:t>Type a comment #Query 2 followed by the query above. Run the query. Ensure you can see your results. </a:t>
            </a:r>
          </a:p>
          <a:p>
            <a:pPr marL="0" indent="0">
              <a:buNone/>
            </a:pPr>
            <a:r>
              <a:rPr lang="en-US" dirty="0"/>
              <a:t>What does the query show</a:t>
            </a:r>
          </a:p>
          <a:p>
            <a:pPr marL="0" indent="0">
              <a:buNone/>
            </a:pPr>
            <a:endParaRPr lang="en-US" dirty="0"/>
          </a:p>
          <a:p>
            <a:endParaRPr lang="en-US" dirty="0"/>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dirty="0"/>
              <a:t>KROENKE and AUER - DATABASE CONCEPTS (7th Edition)                                                                           Copyright © 2015 Pearson Education, Inc. Publishing as Prentice Hall</a:t>
            </a:r>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a:t>3-</a:t>
            </a:r>
            <a:fld id="{0B57505F-E9B9-4D8B-A7CE-983599DCB3B3}" type="slidenum">
              <a:rPr lang="en-US" smtClean="0"/>
              <a:pPr>
                <a:defRPr/>
              </a:pPr>
              <a:t>4</a:t>
            </a:fld>
            <a:endParaRPr lang="en-US" dirty="0"/>
          </a:p>
        </p:txBody>
      </p:sp>
    </p:spTree>
    <p:extLst>
      <p:ext uri="{BB962C8B-B14F-4D97-AF65-F5344CB8AC3E}">
        <p14:creationId xmlns:p14="http://schemas.microsoft.com/office/powerpoint/2010/main" val="3521747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BETWEEN Operator</a:t>
            </a:r>
          </a:p>
        </p:txBody>
      </p:sp>
      <p:sp>
        <p:nvSpPr>
          <p:cNvPr id="3" name="Content Placeholder 2"/>
          <p:cNvSpPr>
            <a:spLocks noGrp="1"/>
          </p:cNvSpPr>
          <p:nvPr>
            <p:ph idx="1"/>
          </p:nvPr>
        </p:nvSpPr>
        <p:spPr/>
        <p:txBody>
          <a:bodyPr>
            <a:normAutofit/>
          </a:bodyPr>
          <a:lstStyle/>
          <a:p>
            <a:endParaRPr lang="en-US" sz="3600" dirty="0"/>
          </a:p>
          <a:p>
            <a:r>
              <a:rPr lang="en-US" dirty="0"/>
              <a:t>The BETWEEN operator selects values within a given range. The values can be numbers, text, or dates.</a:t>
            </a:r>
          </a:p>
          <a:p>
            <a:r>
              <a:rPr lang="en-US" dirty="0"/>
              <a:t>The BETWEEN operator is inclusive: begin and end values are included. </a:t>
            </a:r>
            <a:endParaRPr lang="en-US" sz="3600" dirty="0"/>
          </a:p>
          <a:p>
            <a:pPr marL="0" indent="0">
              <a:buNone/>
            </a:pPr>
            <a:endParaRPr lang="en-US" sz="3600" dirty="0"/>
          </a:p>
          <a:p>
            <a:endParaRPr lang="en-US" sz="3600" dirty="0"/>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a:t>KROENKE and AUER - DATABASE CONCEPTS (7th Edition)                                                                           Copyright © 2015 Pearson Education, Inc. Publishing as Prentice Hall</a:t>
            </a:r>
            <a:endParaRPr lang="en-US" dirty="0"/>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a:t>3-</a:t>
            </a:r>
            <a:fld id="{0B57505F-E9B9-4D8B-A7CE-983599DCB3B3}" type="slidenum">
              <a:rPr lang="en-US" smtClean="0"/>
              <a:pPr>
                <a:defRPr/>
              </a:pPr>
              <a:t>5</a:t>
            </a:fld>
            <a:endParaRPr lang="en-US" dirty="0"/>
          </a:p>
        </p:txBody>
      </p:sp>
      <p:pic>
        <p:nvPicPr>
          <p:cNvPr id="6" name="Picture 5"/>
          <p:cNvPicPr>
            <a:picLocks noChangeAspect="1"/>
          </p:cNvPicPr>
          <p:nvPr/>
        </p:nvPicPr>
        <p:blipFill>
          <a:blip r:embed="rId2"/>
          <a:stretch>
            <a:fillRect/>
          </a:stretch>
        </p:blipFill>
        <p:spPr>
          <a:xfrm>
            <a:off x="2057400" y="3756513"/>
            <a:ext cx="4743450" cy="1771650"/>
          </a:xfrm>
          <a:prstGeom prst="rect">
            <a:avLst/>
          </a:prstGeom>
        </p:spPr>
      </p:pic>
    </p:spTree>
    <p:extLst>
      <p:ext uri="{BB962C8B-B14F-4D97-AF65-F5344CB8AC3E}">
        <p14:creationId xmlns:p14="http://schemas.microsoft.com/office/powerpoint/2010/main" val="4135365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BETWEEN- For example, You need to know all customer info for customers whose </a:t>
            </a:r>
            <a:r>
              <a:rPr lang="en-US" sz="3600" dirty="0" err="1"/>
              <a:t>customerID</a:t>
            </a:r>
            <a:r>
              <a:rPr lang="en-US" sz="3600" dirty="0"/>
              <a:t> is between 10 and 20</a:t>
            </a:r>
            <a:br>
              <a:rPr lang="en-US" dirty="0"/>
            </a:br>
            <a:endParaRPr lang="en-US" dirty="0"/>
          </a:p>
        </p:txBody>
      </p:sp>
      <p:sp>
        <p:nvSpPr>
          <p:cNvPr id="3" name="Content Placeholder 2"/>
          <p:cNvSpPr>
            <a:spLocks noGrp="1"/>
          </p:cNvSpPr>
          <p:nvPr>
            <p:ph idx="1"/>
          </p:nvPr>
        </p:nvSpPr>
        <p:spPr>
          <a:xfrm>
            <a:off x="970590" y="1969678"/>
            <a:ext cx="10037379" cy="3245069"/>
          </a:xfrm>
        </p:spPr>
        <p:txBody>
          <a:bodyPr>
            <a:normAutofit fontScale="92500" lnSpcReduction="10000"/>
          </a:bodyPr>
          <a:lstStyle/>
          <a:p>
            <a:pPr marL="0" indent="0">
              <a:buNone/>
            </a:pPr>
            <a:r>
              <a:rPr lang="en-US" sz="2800" dirty="0"/>
              <a:t>SELECT *</a:t>
            </a:r>
          </a:p>
          <a:p>
            <a:pPr marL="0" indent="0">
              <a:buNone/>
            </a:pPr>
            <a:r>
              <a:rPr lang="en-US" sz="2800" dirty="0"/>
              <a:t>FROM CUSTOMER</a:t>
            </a:r>
          </a:p>
          <a:p>
            <a:pPr marL="0" indent="0">
              <a:buNone/>
            </a:pPr>
            <a:r>
              <a:rPr lang="en-US" sz="2800" dirty="0"/>
              <a:t>Where </a:t>
            </a:r>
            <a:r>
              <a:rPr lang="en-US" sz="2800" dirty="0" err="1"/>
              <a:t>CustomerID</a:t>
            </a:r>
            <a:r>
              <a:rPr lang="en-US" sz="2800" dirty="0"/>
              <a:t> BETWEEN 10 AND 20;</a:t>
            </a:r>
          </a:p>
          <a:p>
            <a:pPr marL="0" indent="0">
              <a:buNone/>
            </a:pPr>
            <a:r>
              <a:rPr lang="en-US" sz="2800" dirty="0"/>
              <a:t>---------------------------------------</a:t>
            </a:r>
          </a:p>
          <a:p>
            <a:pPr marL="0" indent="0">
              <a:buNone/>
            </a:pPr>
            <a:endParaRPr lang="en-US" sz="2800" dirty="0"/>
          </a:p>
          <a:p>
            <a:pPr marL="0" indent="0">
              <a:buNone/>
            </a:pPr>
            <a:r>
              <a:rPr lang="en-US" sz="2800" dirty="0"/>
              <a:t>Type a comment #Query 3 followed by the query above. Run the query. Ensure you can see your results. </a:t>
            </a:r>
          </a:p>
          <a:p>
            <a:pPr marL="0" indent="0">
              <a:buNone/>
            </a:pPr>
            <a:endParaRPr lang="en-US" dirty="0"/>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a:t>KROENKE and AUER - DATABASE CONCEPTS (7th Edition)                                                                           Copyright © 2015 Pearson Education, Inc. Publishing as Prentice Hall</a:t>
            </a:r>
            <a:endParaRPr lang="en-US" dirty="0"/>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a:t>3-</a:t>
            </a:r>
            <a:fld id="{0B57505F-E9B9-4D8B-A7CE-983599DCB3B3}" type="slidenum">
              <a:rPr lang="en-US" smtClean="0"/>
              <a:pPr>
                <a:defRPr/>
              </a:pPr>
              <a:t>6</a:t>
            </a:fld>
            <a:endParaRPr lang="en-US" dirty="0"/>
          </a:p>
        </p:txBody>
      </p:sp>
    </p:spTree>
    <p:extLst>
      <p:ext uri="{BB962C8B-B14F-4D97-AF65-F5344CB8AC3E}">
        <p14:creationId xmlns:p14="http://schemas.microsoft.com/office/powerpoint/2010/main" val="1017253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Query 4- Alternate way </a:t>
            </a:r>
          </a:p>
        </p:txBody>
      </p:sp>
      <p:sp>
        <p:nvSpPr>
          <p:cNvPr id="3" name="Content Placeholder 2"/>
          <p:cNvSpPr>
            <a:spLocks noGrp="1"/>
          </p:cNvSpPr>
          <p:nvPr>
            <p:ph idx="1"/>
          </p:nvPr>
        </p:nvSpPr>
        <p:spPr/>
        <p:txBody>
          <a:bodyPr/>
          <a:lstStyle/>
          <a:p>
            <a:r>
              <a:rPr lang="en-US" dirty="0"/>
              <a:t>Can you think of way to write that same query?</a:t>
            </a:r>
          </a:p>
          <a:p>
            <a:r>
              <a:rPr lang="en-US" dirty="0"/>
              <a:t>You need to know all customer info for customers whose </a:t>
            </a:r>
            <a:r>
              <a:rPr lang="en-US" dirty="0" err="1"/>
              <a:t>customerID</a:t>
            </a:r>
            <a:r>
              <a:rPr lang="en-US" dirty="0"/>
              <a:t> is between 10 and 20</a:t>
            </a:r>
            <a:br>
              <a:rPr lang="en-US" dirty="0"/>
            </a:br>
            <a:endParaRPr lang="en-US" dirty="0"/>
          </a:p>
          <a:p>
            <a:endParaRPr lang="en-US" dirty="0"/>
          </a:p>
          <a:p>
            <a:r>
              <a:rPr lang="en-US" dirty="0"/>
              <a:t>----------------------------------------</a:t>
            </a:r>
          </a:p>
          <a:p>
            <a:r>
              <a:rPr lang="en-US" dirty="0"/>
              <a:t>Type a comment #Query 4 followed by the query.  Run the query. Ensure you can see your results. </a:t>
            </a:r>
          </a:p>
          <a:p>
            <a:endParaRPr lang="en-US" dirty="0"/>
          </a:p>
        </p:txBody>
      </p:sp>
      <p:sp>
        <p:nvSpPr>
          <p:cNvPr id="4" name="Footer Placeholder 3"/>
          <p:cNvSpPr>
            <a:spLocks noGrp="1"/>
          </p:cNvSpPr>
          <p:nvPr>
            <p:ph type="ftr" sz="quarter" idx="4294967295"/>
          </p:nvPr>
        </p:nvSpPr>
        <p:spPr>
          <a:xfrm>
            <a:off x="0" y="6356350"/>
            <a:ext cx="2743200" cy="365125"/>
          </a:xfrm>
        </p:spPr>
        <p:txBody>
          <a:bodyPr/>
          <a:lstStyle/>
          <a:p>
            <a:pPr>
              <a:defRPr/>
            </a:pPr>
            <a:r>
              <a:rPr lang="en-US"/>
              <a:t>KROENKE and AUER - DATABASE CONCEPTS (7th Edition)                                                                           Copyright © 2015 Pearson Education, Inc. Publishing as Prentice Hall</a:t>
            </a:r>
            <a:endParaRPr lang="en-US" dirty="0"/>
          </a:p>
        </p:txBody>
      </p:sp>
      <p:sp>
        <p:nvSpPr>
          <p:cNvPr id="5" name="Slide Number Placeholder 4"/>
          <p:cNvSpPr>
            <a:spLocks noGrp="1"/>
          </p:cNvSpPr>
          <p:nvPr>
            <p:ph type="sldNum" sz="quarter" idx="4294967295"/>
          </p:nvPr>
        </p:nvSpPr>
        <p:spPr>
          <a:xfrm>
            <a:off x="0" y="6356350"/>
            <a:ext cx="4114800" cy="365125"/>
          </a:xfrm>
        </p:spPr>
        <p:txBody>
          <a:bodyPr/>
          <a:lstStyle/>
          <a:p>
            <a:pPr>
              <a:defRPr/>
            </a:pPr>
            <a:r>
              <a:rPr lang="en-US"/>
              <a:t>3-</a:t>
            </a:r>
            <a:fld id="{0B57505F-E9B9-4D8B-A7CE-983599DCB3B3}" type="slidenum">
              <a:rPr lang="en-US" smtClean="0"/>
              <a:pPr>
                <a:defRPr/>
              </a:pPr>
              <a:t>7</a:t>
            </a:fld>
            <a:endParaRPr lang="en-US" dirty="0"/>
          </a:p>
        </p:txBody>
      </p:sp>
    </p:spTree>
    <p:extLst>
      <p:ext uri="{BB962C8B-B14F-4D97-AF65-F5344CB8AC3E}">
        <p14:creationId xmlns:p14="http://schemas.microsoft.com/office/powerpoint/2010/main" val="3473595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70F38-92D2-4F0B-B3B8-5BB9931BD8EE}"/>
              </a:ext>
            </a:extLst>
          </p:cNvPr>
          <p:cNvSpPr>
            <a:spLocks noGrp="1"/>
          </p:cNvSpPr>
          <p:nvPr>
            <p:ph type="title"/>
          </p:nvPr>
        </p:nvSpPr>
        <p:spPr/>
        <p:txBody>
          <a:bodyPr/>
          <a:lstStyle/>
          <a:p>
            <a:r>
              <a:rPr lang="en-US" dirty="0"/>
              <a:t>Query 4</a:t>
            </a:r>
          </a:p>
        </p:txBody>
      </p:sp>
      <p:pic>
        <p:nvPicPr>
          <p:cNvPr id="4" name="Content Placeholder 3">
            <a:extLst>
              <a:ext uri="{FF2B5EF4-FFF2-40B4-BE49-F238E27FC236}">
                <a16:creationId xmlns:a16="http://schemas.microsoft.com/office/drawing/2014/main" id="{F7CC8133-AB33-4000-90E4-92038F147AEE}"/>
              </a:ext>
            </a:extLst>
          </p:cNvPr>
          <p:cNvPicPr>
            <a:picLocks noGrp="1" noChangeAspect="1"/>
          </p:cNvPicPr>
          <p:nvPr>
            <p:ph idx="1"/>
          </p:nvPr>
        </p:nvPicPr>
        <p:blipFill>
          <a:blip r:embed="rId2"/>
          <a:stretch>
            <a:fillRect/>
          </a:stretch>
        </p:blipFill>
        <p:spPr>
          <a:xfrm>
            <a:off x="1177633" y="2586319"/>
            <a:ext cx="6672555" cy="1714220"/>
          </a:xfrm>
          <a:prstGeom prst="rect">
            <a:avLst/>
          </a:prstGeom>
        </p:spPr>
      </p:pic>
    </p:spTree>
    <p:extLst>
      <p:ext uri="{BB962C8B-B14F-4D97-AF65-F5344CB8AC3E}">
        <p14:creationId xmlns:p14="http://schemas.microsoft.com/office/powerpoint/2010/main" val="1657004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 </a:t>
            </a:r>
          </a:p>
        </p:txBody>
      </p:sp>
      <p:sp>
        <p:nvSpPr>
          <p:cNvPr id="3" name="Content Placeholder 2"/>
          <p:cNvSpPr>
            <a:spLocks noGrp="1"/>
          </p:cNvSpPr>
          <p:nvPr>
            <p:ph idx="1"/>
          </p:nvPr>
        </p:nvSpPr>
        <p:spPr/>
        <p:txBody>
          <a:bodyPr>
            <a:normAutofit/>
          </a:bodyPr>
          <a:lstStyle/>
          <a:p>
            <a:pPr marL="0" indent="0">
              <a:buNone/>
            </a:pPr>
            <a:r>
              <a:rPr lang="en-US" sz="2400" dirty="0"/>
              <a:t>Query 5</a:t>
            </a:r>
          </a:p>
          <a:p>
            <a:pPr marL="0" indent="0">
              <a:buNone/>
            </a:pPr>
            <a:r>
              <a:rPr lang="en-US" sz="2800" dirty="0"/>
              <a:t>Write a SQL query that shows the </a:t>
            </a:r>
            <a:r>
              <a:rPr lang="en-US" sz="2800" dirty="0" err="1"/>
              <a:t>OrderID</a:t>
            </a:r>
            <a:r>
              <a:rPr lang="en-US" sz="2800" dirty="0"/>
              <a:t>, </a:t>
            </a:r>
            <a:r>
              <a:rPr lang="en-US" sz="2800" dirty="0" err="1"/>
              <a:t>OrderDate</a:t>
            </a:r>
            <a:r>
              <a:rPr lang="en-US" sz="2800" dirty="0"/>
              <a:t>, </a:t>
            </a:r>
            <a:r>
              <a:rPr lang="en-US" sz="2800" dirty="0" err="1"/>
              <a:t>CustomerID</a:t>
            </a:r>
            <a:r>
              <a:rPr lang="en-US" sz="2800" dirty="0"/>
              <a:t>, </a:t>
            </a:r>
            <a:r>
              <a:rPr lang="en-US" sz="2800" dirty="0" err="1"/>
              <a:t>TotalAmount</a:t>
            </a:r>
            <a:r>
              <a:rPr lang="en-US" sz="2800" dirty="0"/>
              <a:t> where </a:t>
            </a:r>
            <a:r>
              <a:rPr lang="en-US" sz="2800" dirty="0" err="1"/>
              <a:t>CustomerID</a:t>
            </a:r>
            <a:r>
              <a:rPr lang="en-US" sz="2800" dirty="0"/>
              <a:t> is 14,34,68,84 and </a:t>
            </a:r>
            <a:r>
              <a:rPr lang="en-US" sz="2800" dirty="0" err="1"/>
              <a:t>TotalAmount</a:t>
            </a:r>
            <a:r>
              <a:rPr lang="en-US" sz="2800" dirty="0"/>
              <a:t>  is greater than 500 </a:t>
            </a:r>
          </a:p>
          <a:p>
            <a:pPr marL="0" indent="0">
              <a:buFont typeface="Calibri" panose="020F0502020204030204" pitchFamily="34" charset="0"/>
              <a:buNone/>
            </a:pPr>
            <a:r>
              <a:rPr lang="en-US" sz="2400" dirty="0"/>
              <a:t>Query 6</a:t>
            </a:r>
          </a:p>
          <a:p>
            <a:pPr marL="0" indent="0">
              <a:buFont typeface="Calibri" panose="020F0502020204030204" pitchFamily="34" charset="0"/>
              <a:buNone/>
            </a:pPr>
            <a:r>
              <a:rPr lang="en-US" sz="2400" dirty="0"/>
              <a:t>Write an SQL query that shows all info in  customer table for customers whose customer id is between 50 and 60 and whose country  is  Germany. The results need to be sorted by customer last name is descending  order </a:t>
            </a:r>
          </a:p>
          <a:p>
            <a:endParaRPr lang="en-US" dirty="0"/>
          </a:p>
          <a:p>
            <a:endParaRPr lang="en-US" dirty="0"/>
          </a:p>
          <a:p>
            <a:endParaRPr lang="en-US" dirty="0"/>
          </a:p>
        </p:txBody>
      </p:sp>
    </p:spTree>
    <p:extLst>
      <p:ext uri="{BB962C8B-B14F-4D97-AF65-F5344CB8AC3E}">
        <p14:creationId xmlns:p14="http://schemas.microsoft.com/office/powerpoint/2010/main" val="3618026629"/>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4727</TotalTime>
  <Words>593</Words>
  <Application>Microsoft Office PowerPoint</Application>
  <PresentationFormat>Widescreen</PresentationFormat>
  <Paragraphs>59</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Calibri</vt:lpstr>
      <vt:lpstr>Calibri Light</vt:lpstr>
      <vt:lpstr>Retrospect</vt:lpstr>
      <vt:lpstr>SQL IN Operator</vt:lpstr>
      <vt:lpstr>Query 1- Write a SQL query that shows all info in the product table for products from supplier ID 8,11,15,16,17- </vt:lpstr>
      <vt:lpstr>Rewrite Query 1 using IN-Write a SQL query that shows all info in the product table for products from supplier ID 8,11,15,16,17</vt:lpstr>
      <vt:lpstr>NOT IN Keyword- Write a SQL query that shows all info in the product table whose supplier id is not 20,21,22,23</vt:lpstr>
      <vt:lpstr>SQL BETWEEN Operator</vt:lpstr>
      <vt:lpstr>BETWEEN- For example, You need to know all customer info for customers whose customerID is between 10 and 20 </vt:lpstr>
      <vt:lpstr>Query 4- Alternate way </vt:lpstr>
      <vt:lpstr>Query 4</vt:lpstr>
      <vt:lpstr>Practice </vt:lpstr>
      <vt:lpstr>Practice- Answers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Sherly Abraham</dc:creator>
  <cp:lastModifiedBy>Sherly Abraham</cp:lastModifiedBy>
  <cp:revision>103</cp:revision>
  <dcterms:created xsi:type="dcterms:W3CDTF">2018-10-02T14:59:00Z</dcterms:created>
  <dcterms:modified xsi:type="dcterms:W3CDTF">2020-09-17T15:33:57Z</dcterms:modified>
</cp:coreProperties>
</file>