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4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23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1" r:id="rId3"/>
    <p:sldId id="258" r:id="rId4"/>
    <p:sldId id="343" r:id="rId5"/>
    <p:sldId id="259" r:id="rId6"/>
    <p:sldId id="264" r:id="rId7"/>
    <p:sldId id="344" r:id="rId8"/>
    <p:sldId id="260" r:id="rId9"/>
    <p:sldId id="345" r:id="rId10"/>
    <p:sldId id="267" r:id="rId11"/>
    <p:sldId id="268" r:id="rId12"/>
    <p:sldId id="272" r:id="rId13"/>
    <p:sldId id="273" r:id="rId14"/>
    <p:sldId id="274" r:id="rId15"/>
    <p:sldId id="275" r:id="rId16"/>
    <p:sldId id="276" r:id="rId17"/>
    <p:sldId id="277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7" r:id="rId26"/>
    <p:sldId id="294" r:id="rId27"/>
    <p:sldId id="300" r:id="rId28"/>
    <p:sldId id="307" r:id="rId29"/>
    <p:sldId id="348" r:id="rId30"/>
    <p:sldId id="308" r:id="rId31"/>
    <p:sldId id="309" r:id="rId32"/>
    <p:sldId id="310" r:id="rId33"/>
    <p:sldId id="324" r:id="rId34"/>
    <p:sldId id="328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047" autoAdjust="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74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916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811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57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335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882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851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485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688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397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320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C001E-1FE3-4FF5-B865-704A49906090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D84F4-C1BA-4849-A7F4-51EE4BBAA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519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lthit.gov/sites/default/files/generalcertexchangeguidance_final_9-9-13.pdf" TargetMode="External"/><Relationship Id="rId2" Type="http://schemas.openxmlformats.org/officeDocument/2006/relationships/hyperlink" Target="https://www.healthit.gov/topic/certification-ehrs/about-onc-health-it-certification-program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3144" y="987552"/>
            <a:ext cx="9144000" cy="3529584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IT 6513: Module 1</a:t>
            </a:r>
            <a:br>
              <a:rPr lang="en-US" sz="3600" b="1" dirty="0" smtClean="0"/>
            </a:b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dirty="0" smtClean="0"/>
              <a:t>Introduction to Electronic Health Record</a:t>
            </a:r>
            <a:br>
              <a:rPr lang="en-US" sz="36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Slides prepared by Dr. Shahriar &amp; Zhang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50160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640080" y="365126"/>
            <a:ext cx="11173968" cy="698744"/>
          </a:xfrm>
        </p:spPr>
        <p:txBody>
          <a:bodyPr>
            <a:normAutofit fontScale="90000"/>
          </a:bodyPr>
          <a:lstStyle/>
          <a:p>
            <a:r>
              <a:rPr lang="en-US" dirty="0"/>
              <a:t>Social Forces Driving EHR </a:t>
            </a:r>
            <a:r>
              <a:rPr lang="en-US" dirty="0" smtClean="0"/>
              <a:t>Adoption: Changing </a:t>
            </a:r>
            <a:r>
              <a:rPr lang="en-US" dirty="0"/>
              <a:t>Society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838200" y="1477108"/>
            <a:ext cx="10515600" cy="469985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Paper medical records are outdated</a:t>
            </a:r>
            <a:r>
              <a:rPr lang="en-US" dirty="0"/>
              <a:t>.</a:t>
            </a:r>
          </a:p>
          <a:p>
            <a:r>
              <a:rPr lang="en-US" dirty="0">
                <a:solidFill>
                  <a:srgbClr val="FF0000"/>
                </a:solidFill>
              </a:rPr>
              <a:t>Patients relocate</a:t>
            </a:r>
            <a:r>
              <a:rPr lang="en-US" dirty="0"/>
              <a:t>; change doctors more frequently.</a:t>
            </a:r>
          </a:p>
          <a:p>
            <a:r>
              <a:rPr lang="en-US" dirty="0"/>
              <a:t>Patients </a:t>
            </a:r>
            <a:r>
              <a:rPr lang="en-US" dirty="0">
                <a:solidFill>
                  <a:srgbClr val="FF0000"/>
                </a:solidFill>
              </a:rPr>
              <a:t>no longer have single general practitioner</a:t>
            </a:r>
            <a:r>
              <a:rPr lang="en-US" dirty="0"/>
              <a:t>.</a:t>
            </a:r>
          </a:p>
          <a:p>
            <a:r>
              <a:rPr lang="en-US" dirty="0"/>
              <a:t>Patients research medical information on the internet.</a:t>
            </a:r>
          </a:p>
          <a:p>
            <a:r>
              <a:rPr lang="en-US" dirty="0"/>
              <a:t>Patients </a:t>
            </a:r>
            <a:r>
              <a:rPr lang="en-US" dirty="0" smtClean="0">
                <a:solidFill>
                  <a:srgbClr val="FF0000"/>
                </a:solidFill>
              </a:rPr>
              <a:t>access </a:t>
            </a:r>
            <a:r>
              <a:rPr lang="en-US" dirty="0">
                <a:solidFill>
                  <a:srgbClr val="FF0000"/>
                </a:solidFill>
              </a:rPr>
              <a:t>sensitive information securely over the web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Medical offices created interactive web sites (portals)</a:t>
            </a:r>
          </a:p>
          <a:p>
            <a:pPr lvl="2"/>
            <a:r>
              <a:rPr lang="en-US" dirty="0"/>
              <a:t>Patients and doctors can have E-visits</a:t>
            </a:r>
          </a:p>
          <a:p>
            <a:pPr lvl="1"/>
            <a:r>
              <a:rPr lang="en-US" dirty="0"/>
              <a:t>Smart phones and other devices provide self-generated patient health data.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470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9760"/>
          </a:xfrm>
        </p:spPr>
        <p:txBody>
          <a:bodyPr/>
          <a:lstStyle/>
          <a:p>
            <a:r>
              <a:rPr lang="en-US" dirty="0"/>
              <a:t>Forces Driving EHR Evolution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838200" y="1679331"/>
            <a:ext cx="10515600" cy="4497632"/>
          </a:xfrm>
        </p:spPr>
        <p:txBody>
          <a:bodyPr/>
          <a:lstStyle/>
          <a:p>
            <a:r>
              <a:rPr lang="en-US" dirty="0"/>
              <a:t>President Bill Clinton instructed government agencies that conduct or oversee healthcare programs to </a:t>
            </a:r>
            <a:r>
              <a:rPr lang="en-US" dirty="0">
                <a:solidFill>
                  <a:srgbClr val="FF0000"/>
                </a:solidFill>
              </a:rPr>
              <a:t>implement techniques for reducing medical errors</a:t>
            </a:r>
            <a:r>
              <a:rPr lang="en-US" dirty="0"/>
              <a:t>.</a:t>
            </a:r>
          </a:p>
          <a:p>
            <a:r>
              <a:rPr lang="en-US" dirty="0"/>
              <a:t>President George W. Bush established the </a:t>
            </a:r>
            <a:r>
              <a:rPr lang="en-US" dirty="0">
                <a:solidFill>
                  <a:srgbClr val="FF0000"/>
                </a:solidFill>
              </a:rPr>
              <a:t>Office of the National Coordinator</a:t>
            </a:r>
            <a:r>
              <a:rPr lang="en-US" dirty="0"/>
              <a:t> for Health Information Technology (</a:t>
            </a:r>
            <a:r>
              <a:rPr lang="en-US" dirty="0">
                <a:solidFill>
                  <a:srgbClr val="FF0000"/>
                </a:solidFill>
              </a:rPr>
              <a:t>ONC</a:t>
            </a:r>
            <a:r>
              <a:rPr lang="en-US" dirty="0"/>
              <a:t>).</a:t>
            </a:r>
          </a:p>
          <a:p>
            <a:r>
              <a:rPr lang="en-US" dirty="0"/>
              <a:t>President Barack Obama identified EHR as priority and signed into law the Health Information Technology for Economic and Clinical Health (</a:t>
            </a:r>
            <a:r>
              <a:rPr lang="en-US" dirty="0">
                <a:solidFill>
                  <a:srgbClr val="FF0000"/>
                </a:solidFill>
              </a:rPr>
              <a:t>HITECH</a:t>
            </a:r>
            <a:r>
              <a:rPr lang="en-US" dirty="0"/>
              <a:t>) Act.</a:t>
            </a:r>
          </a:p>
          <a:p>
            <a:pPr lvl="1"/>
            <a:r>
              <a:rPr lang="en-US" dirty="0"/>
              <a:t>Act promotes widespread adoption of EHR.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815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57006"/>
          </a:xfrm>
        </p:spPr>
        <p:txBody>
          <a:bodyPr/>
          <a:lstStyle/>
          <a:p>
            <a:r>
              <a:rPr lang="en-US" dirty="0"/>
              <a:t>The HITECH </a:t>
            </a:r>
            <a:r>
              <a:rPr lang="en-US" dirty="0" smtClean="0"/>
              <a:t>Act - 2009</a:t>
            </a:r>
            <a:endParaRPr 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838200" y="1468315"/>
            <a:ext cx="10515600" cy="4708648"/>
          </a:xfrm>
        </p:spPr>
        <p:txBody>
          <a:bodyPr/>
          <a:lstStyle/>
          <a:p>
            <a:r>
              <a:rPr lang="en-US" dirty="0"/>
              <a:t>Encourages widespread adoption of EHR by </a:t>
            </a:r>
            <a:r>
              <a:rPr lang="en-US" dirty="0">
                <a:solidFill>
                  <a:srgbClr val="FF0000"/>
                </a:solidFill>
              </a:rPr>
              <a:t>authorizing the Centers for Medicare &amp; Medicaid Services (CMS) to make incentive payments </a:t>
            </a:r>
            <a:r>
              <a:rPr lang="en-US" dirty="0"/>
              <a:t>to doctors and hospitals that use a certified EHR.</a:t>
            </a:r>
          </a:p>
          <a:p>
            <a:r>
              <a:rPr lang="en-US" dirty="0"/>
              <a:t>Act included three critical short-term prerequisites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Clinicians and hospitals must acquire and implement certified EHR</a:t>
            </a:r>
          </a:p>
          <a:p>
            <a:pPr lvl="1"/>
            <a:r>
              <a:rPr lang="en-US" dirty="0"/>
              <a:t>Technical, legal, and financial supports must be in place</a:t>
            </a:r>
          </a:p>
          <a:p>
            <a:pPr lvl="1"/>
            <a:r>
              <a:rPr lang="en-US" dirty="0"/>
              <a:t>A skilled workforce must be able to facilitate the implementation and support of EHR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108037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8552"/>
          </a:xfrm>
        </p:spPr>
        <p:txBody>
          <a:bodyPr/>
          <a:lstStyle/>
          <a:p>
            <a:r>
              <a:rPr lang="en-US" dirty="0"/>
              <a:t>The HITECH Act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838200" y="1403594"/>
            <a:ext cx="10515600" cy="4351338"/>
          </a:xfrm>
        </p:spPr>
        <p:txBody>
          <a:bodyPr/>
          <a:lstStyle/>
          <a:p>
            <a:r>
              <a:rPr lang="en-US" dirty="0"/>
              <a:t>Providers that implement use of a certified EHR prior to 2015 were eligible for incentives.</a:t>
            </a:r>
          </a:p>
          <a:p>
            <a:r>
              <a:rPr lang="en-US" dirty="0">
                <a:solidFill>
                  <a:srgbClr val="FF0000"/>
                </a:solidFill>
              </a:rPr>
              <a:t>After 2015, Medicare began to administer financial penalties to providers and hospitals that do not use an EHR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50591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993530" y="365126"/>
            <a:ext cx="10360269" cy="857006"/>
          </a:xfrm>
        </p:spPr>
        <p:txBody>
          <a:bodyPr/>
          <a:lstStyle/>
          <a:p>
            <a:r>
              <a:rPr lang="en-US" dirty="0"/>
              <a:t>Strategic Plan Updates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838200" y="1485900"/>
            <a:ext cx="10515600" cy="4691063"/>
          </a:xfrm>
        </p:spPr>
        <p:txBody>
          <a:bodyPr/>
          <a:lstStyle/>
          <a:p>
            <a:r>
              <a:rPr lang="en-US" dirty="0"/>
              <a:t>HITECH Act requires ONC to update the Federal IT Strategic Plan and update to include specific objectives, milestones, metrics.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Electronic exchange and use of health information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Use of an EHR for each person in the United States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Incorporation of privacy and security protections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Establishing security methods and technologies</a:t>
            </a:r>
          </a:p>
          <a:p>
            <a:pPr marL="800100" lvl="1" indent="-342900">
              <a:buFont typeface="+mj-lt"/>
              <a:buAutoNum type="arabicPeriod" startAt="5"/>
            </a:pPr>
            <a:r>
              <a:rPr lang="en-US" dirty="0"/>
              <a:t>Specifying a framework for coordination and flow of recommendations and policies</a:t>
            </a:r>
          </a:p>
          <a:p>
            <a:pPr marL="800100" lvl="1" indent="-342900">
              <a:buFont typeface="+mj-lt"/>
              <a:buAutoNum type="arabicPeriod" startAt="5"/>
            </a:pPr>
            <a:r>
              <a:rPr lang="en-US" dirty="0"/>
              <a:t>Methods to foster public understanding</a:t>
            </a:r>
          </a:p>
          <a:p>
            <a:pPr marL="800100" lvl="1" indent="-342900">
              <a:buFont typeface="+mj-lt"/>
              <a:buAutoNum type="arabicPeriod" startAt="5"/>
            </a:pPr>
            <a:r>
              <a:rPr lang="en-US" dirty="0"/>
              <a:t>Strategies to enhance use of health information technology</a:t>
            </a:r>
          </a:p>
          <a:p>
            <a:pPr marL="800100" lvl="1" indent="-342900">
              <a:buFont typeface="+mj-lt"/>
              <a:buAutoNum type="arabicPeriod" startAt="5"/>
            </a:pPr>
            <a:r>
              <a:rPr lang="en-US" dirty="0"/>
              <a:t>Specific plans ensuring populations with unique needs are addressed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778748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5307"/>
          </a:xfrm>
        </p:spPr>
        <p:txBody>
          <a:bodyPr/>
          <a:lstStyle/>
          <a:p>
            <a:r>
              <a:rPr lang="en-US" dirty="0"/>
              <a:t>Strategic Plan Updates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838200" y="1490472"/>
            <a:ext cx="10515600" cy="4686491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Updates 2015-2020</a:t>
            </a:r>
          </a:p>
          <a:p>
            <a:pPr lvl="1"/>
            <a:r>
              <a:rPr lang="en-US" dirty="0"/>
              <a:t>Goal 1:  </a:t>
            </a:r>
            <a:r>
              <a:rPr lang="en-US" dirty="0">
                <a:solidFill>
                  <a:srgbClr val="FF0000"/>
                </a:solidFill>
              </a:rPr>
              <a:t>Advance Person-Centered and Self-Managed Health</a:t>
            </a:r>
          </a:p>
          <a:p>
            <a:pPr lvl="1"/>
            <a:r>
              <a:rPr lang="en-US" dirty="0"/>
              <a:t>Goal 2:  Transform Health Care Delivery and Community Health</a:t>
            </a:r>
          </a:p>
          <a:p>
            <a:pPr lvl="1"/>
            <a:r>
              <a:rPr lang="en-US" dirty="0"/>
              <a:t>Goal 3:  Foster Research, Scientific Knowledge, and Innovation</a:t>
            </a:r>
          </a:p>
          <a:p>
            <a:pPr lvl="1"/>
            <a:r>
              <a:rPr lang="en-US" dirty="0"/>
              <a:t>Goal 4:  Enhance Nation’s Health IT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1885904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9043"/>
          </a:xfrm>
        </p:spPr>
        <p:txBody>
          <a:bodyPr/>
          <a:lstStyle/>
          <a:p>
            <a:r>
              <a:rPr lang="en-US" dirty="0"/>
              <a:t>Meaningful Use of a Certified EHR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838200" y="1645920"/>
            <a:ext cx="10515600" cy="4531043"/>
          </a:xfrm>
        </p:spPr>
        <p:txBody>
          <a:bodyPr/>
          <a:lstStyle/>
          <a:p>
            <a:r>
              <a:rPr lang="en-US" dirty="0"/>
              <a:t>HITECH specifies three components of Meaningful Use: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Use of </a:t>
            </a:r>
            <a:r>
              <a:rPr lang="en-US" dirty="0">
                <a:solidFill>
                  <a:srgbClr val="FF0000"/>
                </a:solidFill>
              </a:rPr>
              <a:t>certified EHR </a:t>
            </a:r>
            <a:r>
              <a:rPr lang="en-US" dirty="0">
                <a:solidFill>
                  <a:srgbClr val="FF0000"/>
                </a:solidFill>
              </a:rPr>
              <a:t>technology </a:t>
            </a:r>
            <a:r>
              <a:rPr lang="en-US" dirty="0" smtClean="0"/>
              <a:t>in </a:t>
            </a:r>
            <a:r>
              <a:rPr lang="en-US" dirty="0"/>
              <a:t>meaningful manner.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Use of </a:t>
            </a:r>
            <a:r>
              <a:rPr lang="en-US" dirty="0">
                <a:solidFill>
                  <a:srgbClr val="FF0000"/>
                </a:solidFill>
              </a:rPr>
              <a:t>certified EHR technology </a:t>
            </a:r>
            <a:r>
              <a:rPr lang="en-US" dirty="0"/>
              <a:t>for electronic exchange of health information to improve quality of healthcare.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Use of </a:t>
            </a:r>
            <a:r>
              <a:rPr lang="en-US" dirty="0">
                <a:solidFill>
                  <a:srgbClr val="FF0000"/>
                </a:solidFill>
              </a:rPr>
              <a:t>certified EHR technology </a:t>
            </a:r>
            <a:r>
              <a:rPr lang="en-US" dirty="0"/>
              <a:t>to submit clinical quality and other measures selected by Secretary of Health and Human Services.</a:t>
            </a:r>
          </a:p>
        </p:txBody>
      </p:sp>
    </p:spTree>
    <p:extLst>
      <p:ext uri="{BB962C8B-B14F-4D97-AF65-F5344CB8AC3E}">
        <p14:creationId xmlns:p14="http://schemas.microsoft.com/office/powerpoint/2010/main" val="2469098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5035"/>
          </a:xfrm>
        </p:spPr>
        <p:txBody>
          <a:bodyPr/>
          <a:lstStyle/>
          <a:p>
            <a:r>
              <a:rPr lang="en-US" dirty="0"/>
              <a:t>Certified EHR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838200" y="1490472"/>
            <a:ext cx="10515600" cy="4686491"/>
          </a:xfrm>
        </p:spPr>
        <p:txBody>
          <a:bodyPr>
            <a:normAutofit/>
          </a:bodyPr>
          <a:lstStyle/>
          <a:p>
            <a:r>
              <a:rPr lang="en-US" sz="2400" dirty="0"/>
              <a:t>Eligible health care providers </a:t>
            </a:r>
            <a:r>
              <a:rPr lang="en-US" sz="2400" dirty="0">
                <a:solidFill>
                  <a:srgbClr val="FF0000"/>
                </a:solidFill>
              </a:rPr>
              <a:t>must adopt and meaningfully </a:t>
            </a:r>
            <a:r>
              <a:rPr lang="en-US" sz="2400" dirty="0"/>
              <a:t>use a </a:t>
            </a:r>
            <a:r>
              <a:rPr lang="ja-JP" altLang="en-US" sz="2400" dirty="0"/>
              <a:t>“</a:t>
            </a:r>
            <a:r>
              <a:rPr lang="en-US" altLang="ja-JP" sz="2400" dirty="0"/>
              <a:t>certified EHR</a:t>
            </a:r>
            <a:r>
              <a:rPr lang="ja-JP" altLang="en-US" sz="2400" dirty="0"/>
              <a:t>”</a:t>
            </a:r>
            <a:r>
              <a:rPr lang="en-US" altLang="ja-JP" sz="2400" dirty="0"/>
              <a:t> that has been certified by an ONC Authorized Testing and Certification Body (ONC-ATCB).</a:t>
            </a:r>
          </a:p>
          <a:p>
            <a:r>
              <a:rPr lang="en-US" sz="2400" dirty="0">
                <a:solidFill>
                  <a:srgbClr val="FF0000"/>
                </a:solidFill>
              </a:rPr>
              <a:t>ONC certification criteria represent the minimum capabilities </a:t>
            </a:r>
            <a:r>
              <a:rPr lang="en-US" sz="2400" dirty="0"/>
              <a:t>an EHR must have properly implemented to achieve certification.</a:t>
            </a:r>
          </a:p>
          <a:p>
            <a:r>
              <a:rPr lang="en-US" sz="2400" dirty="0"/>
              <a:t>Developers may include additional capabilities beyond what is required </a:t>
            </a:r>
            <a:r>
              <a:rPr lang="en-US" sz="2400" dirty="0" smtClean="0"/>
              <a:t>for </a:t>
            </a:r>
            <a:r>
              <a:rPr lang="en-US" sz="2400" dirty="0"/>
              <a:t>certification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 smtClean="0"/>
              <a:t>ONC criteria, see more at</a:t>
            </a:r>
          </a:p>
          <a:p>
            <a:pPr lvl="1"/>
            <a:r>
              <a:rPr lang="en-US" sz="2000" dirty="0" smtClean="0">
                <a:hlinkClick r:id="rId2"/>
              </a:rPr>
              <a:t>https</a:t>
            </a:r>
            <a:r>
              <a:rPr lang="en-US" sz="2000" dirty="0">
                <a:hlinkClick r:id="rId2"/>
              </a:rPr>
              <a:t>://</a:t>
            </a:r>
            <a:r>
              <a:rPr lang="en-US" sz="2000" dirty="0" smtClean="0">
                <a:hlinkClick r:id="rId2"/>
              </a:rPr>
              <a:t>www.healthit.gov/topic/certification-ehrs/about-onc-health-it-certification-program</a:t>
            </a:r>
            <a:endParaRPr lang="en-US" sz="2000" dirty="0" smtClean="0"/>
          </a:p>
          <a:p>
            <a:pPr lvl="1"/>
            <a:r>
              <a:rPr lang="en-US" sz="2000" dirty="0">
                <a:hlinkClick r:id="rId3"/>
              </a:rPr>
              <a:t>https://</a:t>
            </a:r>
            <a:r>
              <a:rPr lang="en-US" sz="2000" dirty="0" smtClean="0">
                <a:hlinkClick r:id="rId3"/>
              </a:rPr>
              <a:t>www.healthit.gov/sites/default/files/generalcertexchangeguidance_final_9-9-13.pdf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59799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Meaningful </a:t>
            </a:r>
            <a:r>
              <a:rPr lang="en-US" sz="3600" dirty="0"/>
              <a:t>Use </a:t>
            </a:r>
            <a:r>
              <a:rPr lang="en-US" sz="3600" dirty="0" smtClean="0"/>
              <a:t>Objectives – ONC Certification Criteria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Improve Quality, Safety, Efficiency</a:t>
            </a:r>
          </a:p>
          <a:p>
            <a:r>
              <a:rPr lang="en-US" sz="2400" dirty="0"/>
              <a:t>Engage Patients &amp; Families</a:t>
            </a:r>
          </a:p>
          <a:p>
            <a:r>
              <a:rPr lang="en-US" sz="2400" dirty="0"/>
              <a:t>Improve Care Coordination</a:t>
            </a:r>
          </a:p>
          <a:p>
            <a:r>
              <a:rPr lang="en-US" sz="2400" dirty="0"/>
              <a:t>Improve Public &amp; Population Health</a:t>
            </a:r>
          </a:p>
          <a:p>
            <a:r>
              <a:rPr lang="en-US" sz="2400" dirty="0"/>
              <a:t>Ensure Privacy &amp; Security of PHI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16937246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Eligible Professionals Meaningful </a:t>
            </a:r>
            <a:r>
              <a:rPr lang="en-US" sz="4000" dirty="0"/>
              <a:t>Use Objectives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909458"/>
              </p:ext>
            </p:extLst>
          </p:nvPr>
        </p:nvGraphicFramePr>
        <p:xfrm>
          <a:off x="1981200" y="1645920"/>
          <a:ext cx="8229600" cy="38455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727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1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Improve Quality, Safety, Efficiency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EPs Core Objectives (all must be met*)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Menu of Additional Objectives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(EPs choose from list)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Use computerized provider order entry (CPOE) for medication, laboratory and radiology orders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Record electronic notes in patient records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Generate and transmit permissible prescriptions electronically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Imaging results accessible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Record demographic information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Record patient family health history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Record and chart changes in vital signs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Record smoking status for patients 13 years old or older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160115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History of </a:t>
            </a:r>
            <a:r>
              <a:rPr lang="en-US" dirty="0" smtClean="0"/>
              <a:t>Electronic Health Record (EHR)</a:t>
            </a:r>
            <a:endParaRPr lang="en-US" dirty="0" smtClean="0"/>
          </a:p>
          <a:p>
            <a:r>
              <a:rPr lang="en-US" dirty="0" smtClean="0"/>
              <a:t>EHR </a:t>
            </a:r>
            <a:r>
              <a:rPr lang="en-US" dirty="0" smtClean="0"/>
              <a:t>characteristics</a:t>
            </a:r>
            <a:endParaRPr lang="en-US" dirty="0" smtClean="0"/>
          </a:p>
          <a:p>
            <a:r>
              <a:rPr lang="en-US" dirty="0" smtClean="0"/>
              <a:t>Documenting </a:t>
            </a:r>
            <a:r>
              <a:rPr lang="en-US" dirty="0" smtClean="0"/>
              <a:t>point of care – EHR vs. non-EHR process</a:t>
            </a:r>
          </a:p>
          <a:p>
            <a:r>
              <a:rPr lang="en-US" dirty="0" smtClean="0"/>
              <a:t>Examples of EHR functionalities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3759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61339"/>
          </a:xfrm>
        </p:spPr>
        <p:txBody>
          <a:bodyPr>
            <a:normAutofit/>
          </a:bodyPr>
          <a:lstStyle/>
          <a:p>
            <a:r>
              <a:rPr lang="en-US" sz="4000" dirty="0"/>
              <a:t>Eligible Professionals Meaningful Use Objectives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985182"/>
              </p:ext>
            </p:extLst>
          </p:nvPr>
        </p:nvGraphicFramePr>
        <p:xfrm>
          <a:off x="1307592" y="1645920"/>
          <a:ext cx="8903208" cy="40233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114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8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Improve Quality, Safety, Efficiency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EPs Core Objectives (all must be met*)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Menu of Additional Objectives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(EPs choose from list)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clinical decision support to improve performance on high-priority health conditions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Incorporate clinical lab-test results into Certified EHR Technology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Generate lists of patients by specific conditions to use for quality improvement, reduction of disparities, research, or </a:t>
                      </a:r>
                      <a:r>
                        <a:rPr lang="pt-BR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outreach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Use clinically relevant information to identify patients who should receive reminders for preventive/follow-up care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4025673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Eligible Professionals Meaningful Use Objectives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050837"/>
              </p:ext>
            </p:extLst>
          </p:nvPr>
        </p:nvGraphicFramePr>
        <p:xfrm>
          <a:off x="1433067" y="2039112"/>
          <a:ext cx="8229600" cy="30327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Engage Patients</a:t>
                      </a:r>
                      <a:r>
                        <a:rPr lang="en-US" sz="1800" baseline="0" dirty="0"/>
                        <a:t> &amp; Families</a:t>
                      </a:r>
                      <a:endParaRPr lang="en-US" sz="1800" dirty="0"/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EPs Core Objectives (all must be met*)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Provide patients the ability to view online, download, and transmit their health information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Provide clinical summaries for patients for each office visit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certified EHR technology to identify patient-specific education resources.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secure electronic messaging to communicate with patients on relevant health information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7033129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619"/>
          </a:xfrm>
        </p:spPr>
        <p:txBody>
          <a:bodyPr>
            <a:normAutofit/>
          </a:bodyPr>
          <a:lstStyle/>
          <a:p>
            <a:r>
              <a:rPr lang="en-US" sz="4000" dirty="0"/>
              <a:t>Eligible Professionals Meaningful Use Objectives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436605"/>
              </p:ext>
            </p:extLst>
          </p:nvPr>
        </p:nvGraphicFramePr>
        <p:xfrm>
          <a:off x="1113027" y="2029968"/>
          <a:ext cx="8229600" cy="13817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Improve</a:t>
                      </a:r>
                      <a:r>
                        <a:rPr lang="en-US" sz="1800" baseline="0" dirty="0"/>
                        <a:t> Care Coordination</a:t>
                      </a:r>
                      <a:endParaRPr lang="en-US" sz="1800" dirty="0"/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EPs Core Objectives (all must be met*)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Perform medication reconciliation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Provide summary of care record for each transition of care or referral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40339351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57560" cy="1070483"/>
          </a:xfrm>
        </p:spPr>
        <p:txBody>
          <a:bodyPr/>
          <a:lstStyle/>
          <a:p>
            <a:r>
              <a:rPr lang="en-US" dirty="0"/>
              <a:t>Eligible Professionals Meaningful Use Objectives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861228"/>
              </p:ext>
            </p:extLst>
          </p:nvPr>
        </p:nvGraphicFramePr>
        <p:xfrm>
          <a:off x="1030224" y="1837944"/>
          <a:ext cx="8229600" cy="31089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727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1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Improve Quality, Safety, Efficiency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EPs Core Objectives (all must be met*)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Menu of Additional Objectives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(EPs choose from list)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Submit electronic data to immunization registries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Identify and report cancer cases to a </a:t>
                      </a:r>
                      <a:r>
                        <a:rPr lang="ro-RO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state cancer registry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Identify and report specific cases to another specialized registry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Submit electronic </a:t>
                      </a:r>
                      <a:r>
                        <a:rPr lang="en-US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syndromic</a:t>
                      </a: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surveillance data to public health agencies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41797447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268456" cy="814451"/>
          </a:xfrm>
        </p:spPr>
        <p:txBody>
          <a:bodyPr/>
          <a:lstStyle/>
          <a:p>
            <a:r>
              <a:rPr lang="en-US" dirty="0"/>
              <a:t>Eligible Professionals Meaningful Use Objectives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530108"/>
              </p:ext>
            </p:extLst>
          </p:nvPr>
        </p:nvGraphicFramePr>
        <p:xfrm>
          <a:off x="1194816" y="1901952"/>
          <a:ext cx="8229600" cy="19253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Ensure Privacy &amp; Security of PHI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EPs Core Objectives (all must be met*)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Protect electronic health information created or maintained by the Certified EHR Technology through implementation of appropriate technical, administrative, and physical safeguards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58416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EHR Adoption After HITECH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EHR adoption was moving slowly at beginning of 21</a:t>
            </a:r>
            <a:r>
              <a:rPr lang="en-US" baseline="30000" dirty="0"/>
              <a:t>st</a:t>
            </a:r>
            <a:r>
              <a:rPr lang="en-US" dirty="0"/>
              <a:t> century</a:t>
            </a:r>
          </a:p>
          <a:p>
            <a:r>
              <a:rPr lang="en-US" dirty="0"/>
              <a:t>Grown substantially in last decade since passage of HITECH act</a:t>
            </a:r>
            <a:endParaRPr lang="en-US" sz="2400" dirty="0"/>
          </a:p>
        </p:txBody>
      </p:sp>
      <p:pic>
        <p:nvPicPr>
          <p:cNvPr id="5" name="Picture 4" descr="A line graph shows percentage of office-based physicians in the United States with EHR systems for the period from 2001 to 2013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606" y="3037619"/>
            <a:ext cx="6350977" cy="327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1881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Documenting at the Point of Care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4656992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Record information in the EHR as it is happening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Completing the encounter before the patient leaves the office</a:t>
            </a:r>
          </a:p>
          <a:p>
            <a:r>
              <a:rPr lang="en-US" dirty="0">
                <a:solidFill>
                  <a:srgbClr val="FF0000"/>
                </a:solidFill>
              </a:rPr>
              <a:t>Nurses</a:t>
            </a:r>
            <a:r>
              <a:rPr lang="en-US" dirty="0"/>
              <a:t> enter vital signs and nursing notes at bedside.</a:t>
            </a:r>
          </a:p>
          <a:p>
            <a:r>
              <a:rPr lang="en-US" dirty="0">
                <a:solidFill>
                  <a:srgbClr val="FF0000"/>
                </a:solidFill>
              </a:rPr>
              <a:t>Clinician</a:t>
            </a:r>
            <a:r>
              <a:rPr lang="en-US" dirty="0"/>
              <a:t> can provide patient education materials and print a copy of the finished note.</a:t>
            </a:r>
          </a:p>
          <a:p>
            <a:r>
              <a:rPr lang="en-US" dirty="0"/>
              <a:t>Care is improved because patient can leave with complete copy of medical record.</a:t>
            </a:r>
          </a:p>
          <a:p>
            <a:pPr lvl="1"/>
            <a:r>
              <a:rPr lang="en-US" dirty="0"/>
              <a:t>Referrals can be accomplished with full information available.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  <p:pic>
        <p:nvPicPr>
          <p:cNvPr id="6" name="Picture 5" descr="A smiling physician reviews an elderly woman's medical record on a tablet. The patient is seated on an exam table in an examination room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220" y="1825625"/>
            <a:ext cx="4700628" cy="31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1937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6163"/>
          </a:xfrm>
        </p:spPr>
        <p:txBody>
          <a:bodyPr/>
          <a:lstStyle/>
          <a:p>
            <a:r>
              <a:rPr lang="en-US" dirty="0"/>
              <a:t>Flow of Clinical Information into the Chart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/>
          <a:lstStyle/>
          <a:p>
            <a:r>
              <a:rPr lang="en-US" sz="2400" dirty="0"/>
              <a:t>Clinician’s exam notes historically organized into four components; represented by the acronym SOAP:</a:t>
            </a:r>
          </a:p>
          <a:p>
            <a:pPr lvl="1"/>
            <a:r>
              <a:rPr lang="en-US" dirty="0" smtClean="0"/>
              <a:t>Subjective – e.g., pain in a scale of 1-10</a:t>
            </a:r>
            <a:endParaRPr lang="en-US" dirty="0"/>
          </a:p>
          <a:p>
            <a:pPr lvl="1"/>
            <a:r>
              <a:rPr lang="en-US" dirty="0" smtClean="0"/>
              <a:t>Objective – e.g., vital signs</a:t>
            </a:r>
            <a:endParaRPr lang="en-US" dirty="0"/>
          </a:p>
          <a:p>
            <a:pPr lvl="1"/>
            <a:r>
              <a:rPr lang="en-US" dirty="0" smtClean="0"/>
              <a:t>Assessment – lab test</a:t>
            </a:r>
            <a:endParaRPr lang="en-US" dirty="0"/>
          </a:p>
          <a:p>
            <a:pPr lvl="1"/>
            <a:r>
              <a:rPr lang="en-US" dirty="0" smtClean="0"/>
              <a:t>Plan – medication prescribed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4629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Workflow of an Office Fully Using an EHR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  <p:pic>
        <p:nvPicPr>
          <p:cNvPr id="6" name="Picture 5" descr="A diagram shows workflow of an office fully using an HER shows patient making a phone call, a connection between medical office and insurance office, a health care provider filling detail of the patient, the patient completing a computer-guided questionnaire, a medical assistant taking detail of the patient, a doctor examining the patient, the doctor prescribing the treatment, a medical assistant obtaining the specimen, the doctor talking to the patient, the patient in the check out area, the doctor reviewing an X-ray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8277" y="1595354"/>
            <a:ext cx="5448746" cy="434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793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Fully Using an EHR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981200" y="3886201"/>
            <a:ext cx="8229600" cy="2239963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Established patient phones office; schedules appointment.</a:t>
            </a:r>
          </a:p>
          <a:p>
            <a:pPr marL="944118" lvl="1" indent="-457200"/>
            <a:r>
              <a:rPr lang="en-US" dirty="0"/>
              <a:t>Or schedules via Internet using the practice’s portal.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Medical office computer electronically verifies insurance eligibility.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Patient arrives and is asked to confirm demographic information on file.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  <p:pic>
        <p:nvPicPr>
          <p:cNvPr id="6146" name="Picture 2" descr="A diagram shows workflow of an office fully using an EHR shows patient making a phone call, a connection between medical office and insurance office, a health care provider filling detail of the patient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552" y="1527048"/>
            <a:ext cx="6606858" cy="187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846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8538" y="285994"/>
            <a:ext cx="10515600" cy="839421"/>
          </a:xfrm>
        </p:spPr>
        <p:txBody>
          <a:bodyPr/>
          <a:lstStyle/>
          <a:p>
            <a:r>
              <a:rPr lang="en-US" dirty="0"/>
              <a:t>History of Electronic Health </a:t>
            </a:r>
            <a:r>
              <a:rPr lang="en-US" dirty="0" smtClean="0"/>
              <a:t>Records (EHR)</a:t>
            </a:r>
            <a:endParaRPr lang="en-US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838200" y="1336431"/>
            <a:ext cx="10515600" cy="4840532"/>
          </a:xfrm>
        </p:spPr>
        <p:txBody>
          <a:bodyPr/>
          <a:lstStyle/>
          <a:p>
            <a:r>
              <a:rPr lang="en-US" dirty="0"/>
              <a:t>The idea of computerizing patients</a:t>
            </a:r>
            <a:r>
              <a:rPr lang="en-US" altLang="ja-JP" dirty="0"/>
              <a:t>' medical records has been around for </a:t>
            </a:r>
            <a:r>
              <a:rPr lang="en-US" altLang="ja-JP" dirty="0" smtClean="0"/>
              <a:t>many years</a:t>
            </a:r>
            <a:r>
              <a:rPr lang="en-US" altLang="ja-JP" dirty="0"/>
              <a:t>.</a:t>
            </a:r>
          </a:p>
          <a:p>
            <a:endParaRPr lang="en-US" dirty="0" smtClean="0"/>
          </a:p>
          <a:p>
            <a:r>
              <a:rPr lang="en-US" dirty="0" smtClean="0"/>
              <a:t>Prior </a:t>
            </a:r>
            <a:r>
              <a:rPr lang="en-US" dirty="0"/>
              <a:t>to the EHR, a patient</a:t>
            </a:r>
            <a:r>
              <a:rPr lang="en-US" altLang="ja-JP" dirty="0"/>
              <a:t>'s medical records consisted of:</a:t>
            </a:r>
          </a:p>
          <a:p>
            <a:pPr lvl="1"/>
            <a:r>
              <a:rPr lang="en-US" dirty="0"/>
              <a:t>Handwritten notes</a:t>
            </a:r>
          </a:p>
          <a:p>
            <a:pPr lvl="1"/>
            <a:r>
              <a:rPr lang="en-US" dirty="0"/>
              <a:t>Typed reports</a:t>
            </a:r>
          </a:p>
          <a:p>
            <a:pPr lvl="1"/>
            <a:r>
              <a:rPr lang="en-US" dirty="0"/>
              <a:t>Test results stored in paper file system</a:t>
            </a: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583" y="3426660"/>
            <a:ext cx="3657077" cy="250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118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Fully Using an EHR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1981200" y="3810001"/>
            <a:ext cx="8229600" cy="2316163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/>
              <a:t>Patient asked to complete medical history and reason for visit using a computer.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dirty="0"/>
              <a:t>System alerts nurse upon completion of the questionnaire, that patient is ready to move to exam room.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dirty="0"/>
              <a:t>Nurse and patient review patient-entered symptoms and history, edit record as needed.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  <p:pic>
        <p:nvPicPr>
          <p:cNvPr id="7170" name="Picture 2" descr="A diagram shows workflow of an office fully using an HER shows  the patient completing a computer-guided questionnaire, a medical assistant taking detail of the patient, a doctor examining the patient, the doctor prescribing the treatment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552" y="1527048"/>
            <a:ext cx="6660572" cy="210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3925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Fully Using an EHR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1161288" y="1600201"/>
            <a:ext cx="5696712" cy="4525963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 startAt="7"/>
            </a:pPr>
            <a:r>
              <a:rPr lang="en-US" dirty="0"/>
              <a:t>Clinician performs physical exam.</a:t>
            </a:r>
          </a:p>
          <a:p>
            <a:pPr marL="804863" lvl="1" indent="-319088"/>
            <a:r>
              <a:rPr lang="en-US" dirty="0"/>
              <a:t>EHR presents history of reported problems, prompting clinician to update information.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en-US" dirty="0"/>
              <a:t>Clinician prescribes treatment and/or medication, and may order further tests.</a:t>
            </a:r>
          </a:p>
          <a:p>
            <a:pPr marL="804863" lvl="1" indent="-319088"/>
            <a:r>
              <a:rPr lang="en-US" dirty="0"/>
              <a:t>Prescriptions written electronically and transmitted to patient’s pharmacy</a:t>
            </a:r>
          </a:p>
          <a:p>
            <a:pPr marL="804863" lvl="1" indent="-319088"/>
            <a:r>
              <a:rPr lang="en-US" dirty="0"/>
              <a:t>Physician advised of contraindications and potential problems</a:t>
            </a:r>
          </a:p>
          <a:p>
            <a:pPr marL="341757" indent="-342900">
              <a:buFont typeface="+mj-lt"/>
              <a:buAutoNum type="arabicPeriod" startAt="7"/>
            </a:pPr>
            <a:r>
              <a:rPr lang="en-US" dirty="0"/>
              <a:t>Necessary specimens obtained and order is sent electronically to lab.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  <p:pic>
        <p:nvPicPr>
          <p:cNvPr id="8194" name="Picture 2" descr="A diagram shows workflow of an office fully using an HER shows a doctor examining the patient, the doctor prescribing the treatment, a medical assistant obtaining the specimen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25" y="1261587"/>
            <a:ext cx="3349751" cy="4416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8382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Fully Using an EHR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1216152" y="3355849"/>
            <a:ext cx="9131808" cy="2925763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/>
              <a:t>Physician has more personal time with patient.</a:t>
            </a:r>
          </a:p>
          <a:p>
            <a:pPr marL="804863" lvl="1" indent="-319088"/>
            <a:r>
              <a:rPr lang="en-US" dirty="0"/>
              <a:t>Provider can display or annotate images of body areas for education</a:t>
            </a:r>
          </a:p>
          <a:p>
            <a:pPr marL="804863" lvl="1" indent="-319088"/>
            <a:r>
              <a:rPr lang="en-US" dirty="0"/>
              <a:t>Patient can take away printed record of the visit.</a:t>
            </a:r>
          </a:p>
          <a:p>
            <a:pPr marL="457200" indent="-457200">
              <a:buFont typeface="+mj-lt"/>
              <a:buAutoNum type="arabicPeriod" startAt="10"/>
            </a:pPr>
            <a:r>
              <a:rPr lang="en-US" dirty="0"/>
              <a:t>Patient escorted to checkout area.</a:t>
            </a:r>
          </a:p>
          <a:p>
            <a:pPr marL="747713" lvl="1" indent="-261938"/>
            <a:r>
              <a:rPr lang="en-US" dirty="0"/>
              <a:t>Other diagnostic tests may be scheduled</a:t>
            </a:r>
          </a:p>
          <a:p>
            <a:pPr marL="747713" lvl="1" indent="-261938"/>
            <a:r>
              <a:rPr lang="en-US" dirty="0"/>
              <a:t>Follow-up visits scheduled</a:t>
            </a:r>
          </a:p>
          <a:p>
            <a:pPr marL="457200" indent="-457200">
              <a:buFont typeface="+mj-lt"/>
              <a:buAutoNum type="arabicPeriod" startAt="10"/>
            </a:pPr>
            <a:r>
              <a:rPr lang="en-US" dirty="0"/>
              <a:t>Lab tests results are sent to doctor electronically, merged into EHR, and reviewed.</a:t>
            </a:r>
          </a:p>
        </p:txBody>
      </p:sp>
      <p:pic>
        <p:nvPicPr>
          <p:cNvPr id="9218" name="Picture 2" descr="A diagram shows workflow of an office fully using an HER shows the doctor talking to the patient, the patient in the check out area, the doctor reviewing an X-ray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553" y="1527048"/>
            <a:ext cx="6356191" cy="145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0984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8147"/>
          </a:xfrm>
        </p:spPr>
        <p:txBody>
          <a:bodyPr>
            <a:normAutofit fontScale="90000"/>
          </a:bodyPr>
          <a:lstStyle/>
          <a:p>
            <a:r>
              <a:rPr lang="fr-FR" dirty="0"/>
              <a:t>Patient Administration</a:t>
            </a:r>
            <a:endParaRPr 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758952" y="1453897"/>
            <a:ext cx="3648456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Registration process records:</a:t>
            </a:r>
          </a:p>
          <a:p>
            <a:pPr lvl="1"/>
            <a:r>
              <a:rPr lang="en-US" dirty="0"/>
              <a:t>Demographic information</a:t>
            </a:r>
          </a:p>
          <a:p>
            <a:pPr lvl="1"/>
            <a:r>
              <a:rPr lang="en-US" dirty="0"/>
              <a:t>Account and insurance information</a:t>
            </a:r>
          </a:p>
          <a:p>
            <a:pPr lvl="2"/>
            <a:r>
              <a:rPr lang="en-US" dirty="0"/>
              <a:t>Guarantor</a:t>
            </a:r>
          </a:p>
          <a:p>
            <a:pPr lvl="1"/>
            <a:r>
              <a:rPr lang="en-US" dirty="0"/>
              <a:t>Patient ethnicity</a:t>
            </a:r>
          </a:p>
          <a:p>
            <a:pPr lvl="1"/>
            <a:r>
              <a:rPr lang="en-US" dirty="0"/>
              <a:t>Preferred language</a:t>
            </a:r>
          </a:p>
          <a:p>
            <a:pPr lvl="1"/>
            <a:r>
              <a:rPr lang="en-US" dirty="0"/>
              <a:t>Emergency contact information</a:t>
            </a:r>
          </a:p>
          <a:p>
            <a:pPr lvl="1"/>
            <a:r>
              <a:rPr lang="en-US" dirty="0"/>
              <a:t>HIPAA privacy preferences</a:t>
            </a:r>
          </a:p>
        </p:txBody>
      </p:sp>
      <p:pic>
        <p:nvPicPr>
          <p:cNvPr id="1026" name="Picture 2" descr="Screenshot of an EHR with fields to capture data from the Patient Administration Demographics Tab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507" y="1453897"/>
            <a:ext cx="5832586" cy="367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 txBox="1">
            <a:spLocks/>
          </p:cNvSpPr>
          <p:nvPr/>
        </p:nvSpPr>
        <p:spPr>
          <a:xfrm>
            <a:off x="4627507" y="5368160"/>
            <a:ext cx="5961245" cy="916856"/>
          </a:xfrm>
          <a:prstGeom prst="rect">
            <a:avLst/>
          </a:prstGeom>
        </p:spPr>
        <p:txBody>
          <a:bodyPr/>
          <a:lstStyle>
            <a:lvl1pPr marL="256032" indent="-256032" algn="l" defTabSz="914400" rtl="0" eaLnBrk="1" latinLnBrk="0" hangingPunct="1">
              <a:spcBef>
                <a:spcPts val="15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Clr>
                <a:srgbClr val="007FA3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600"/>
              </a:spcBef>
              <a:buClr>
                <a:srgbClr val="007FA3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600"/>
              </a:spcBef>
              <a:buClr>
                <a:srgbClr val="007FA3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ts val="3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ts val="3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ts val="3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ts val="3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Figure: Patient Administration Module Demographics Tab.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i="1" dirty="0"/>
              <a:t>Courtesy of Greenway Health, LLC.</a:t>
            </a:r>
          </a:p>
        </p:txBody>
      </p:sp>
    </p:spTree>
    <p:extLst>
      <p:ext uri="{BB962C8B-B14F-4D97-AF65-F5344CB8AC3E}">
        <p14:creationId xmlns:p14="http://schemas.microsoft.com/office/powerpoint/2010/main" val="22577863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and Provider Scheduling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942109" y="1600201"/>
            <a:ext cx="3553691" cy="4525963"/>
          </a:xfrm>
        </p:spPr>
        <p:txBody>
          <a:bodyPr>
            <a:normAutofit/>
          </a:bodyPr>
          <a:lstStyle/>
          <a:p>
            <a:r>
              <a:rPr lang="en-US" sz="2400" dirty="0"/>
              <a:t>Scheduling is central to a successful practice.</a:t>
            </a:r>
          </a:p>
          <a:p>
            <a:r>
              <a:rPr lang="en-US" sz="2400" dirty="0"/>
              <a:t>Most ambulatory care is provided during scheduled appointments.</a:t>
            </a:r>
          </a:p>
          <a:p>
            <a:r>
              <a:rPr lang="en-US" sz="2400" dirty="0"/>
              <a:t>Enough time must be allotted, but provider’s time must not be wasted.</a:t>
            </a:r>
          </a:p>
        </p:txBody>
      </p:sp>
      <p:pic>
        <p:nvPicPr>
          <p:cNvPr id="2050" name="Picture 2" descr="Screenshot from the Scheduling Module of an EHR, displaying schedules for two providers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517" y="1527049"/>
            <a:ext cx="5468112" cy="405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 txBox="1">
            <a:spLocks/>
          </p:cNvSpPr>
          <p:nvPr/>
        </p:nvSpPr>
        <p:spPr>
          <a:xfrm>
            <a:off x="4876800" y="5583455"/>
            <a:ext cx="5334000" cy="701561"/>
          </a:xfrm>
          <a:prstGeom prst="rect">
            <a:avLst/>
          </a:prstGeom>
        </p:spPr>
        <p:txBody>
          <a:bodyPr/>
          <a:lstStyle>
            <a:lvl1pPr marL="256032" indent="-256032" algn="l" defTabSz="914400" rtl="0" eaLnBrk="1" latinLnBrk="0" hangingPunct="1">
              <a:spcBef>
                <a:spcPts val="15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Clr>
                <a:srgbClr val="007FA3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600"/>
              </a:spcBef>
              <a:buClr>
                <a:srgbClr val="007FA3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600"/>
              </a:spcBef>
              <a:buClr>
                <a:srgbClr val="007FA3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ts val="3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ts val="3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ts val="3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ts val="300"/>
              </a:spcBef>
              <a:buClr>
                <a:srgbClr val="007FA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400" dirty="0"/>
              <a:t>Figure: Scheduling Module Appointment Books for two providers.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400" i="1" dirty="0"/>
              <a:t>Courtesy of Greenway Health, LLC.</a:t>
            </a:r>
          </a:p>
        </p:txBody>
      </p:sp>
    </p:spTree>
    <p:extLst>
      <p:ext uri="{BB962C8B-B14F-4D97-AF65-F5344CB8AC3E}">
        <p14:creationId xmlns:p14="http://schemas.microsoft.com/office/powerpoint/2010/main" val="191352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0987"/>
          </a:xfrm>
        </p:spPr>
        <p:txBody>
          <a:bodyPr>
            <a:normAutofit fontScale="90000"/>
          </a:bodyPr>
          <a:lstStyle/>
          <a:p>
            <a:r>
              <a:rPr lang="en-US" dirty="0"/>
              <a:t>History of Electronic Health </a:t>
            </a:r>
            <a:r>
              <a:rPr lang="en-US" dirty="0" smtClean="0"/>
              <a:t>Records (EHR)</a:t>
            </a:r>
            <a:endParaRPr lang="en-US" dirty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02" y="1014983"/>
            <a:ext cx="5625005" cy="2999233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263" y="4133087"/>
            <a:ext cx="5566343" cy="227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47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136514"/>
            <a:ext cx="10515600" cy="832060"/>
          </a:xfrm>
        </p:spPr>
        <p:txBody>
          <a:bodyPr/>
          <a:lstStyle/>
          <a:p>
            <a:r>
              <a:rPr lang="en-US" dirty="0"/>
              <a:t>Institute of Medicine (IOM)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968574"/>
            <a:ext cx="10515600" cy="3242941"/>
          </a:xfrm>
        </p:spPr>
        <p:txBody>
          <a:bodyPr>
            <a:normAutofit/>
          </a:bodyPr>
          <a:lstStyle/>
          <a:p>
            <a:r>
              <a:rPr lang="en-US" sz="2400" dirty="0"/>
              <a:t>​The </a:t>
            </a:r>
            <a:r>
              <a:rPr lang="en-US" sz="2400" dirty="0">
                <a:solidFill>
                  <a:srgbClr val="FF0000"/>
                </a:solidFill>
              </a:rPr>
              <a:t>Institute of Medicine (IOM)</a:t>
            </a:r>
            <a:r>
              <a:rPr lang="en-US" sz="2400" dirty="0"/>
              <a:t> is affiliated with the National Academies of Science and serves as a nonprofit organization </a:t>
            </a:r>
            <a:r>
              <a:rPr lang="en-US" sz="2400" dirty="0" smtClean="0"/>
              <a:t>to provide </a:t>
            </a:r>
            <a:r>
              <a:rPr lang="en-US" sz="2400" dirty="0"/>
              <a:t>leadership on health care.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IOM's </a:t>
            </a:r>
            <a:r>
              <a:rPr lang="en-US" sz="2400" dirty="0"/>
              <a:t>major </a:t>
            </a:r>
            <a:r>
              <a:rPr lang="en-US" sz="2400" dirty="0" smtClean="0"/>
              <a:t>report (2001),</a:t>
            </a:r>
            <a:r>
              <a:rPr lang="en-US" sz="2400" dirty="0"/>
              <a:t> </a:t>
            </a:r>
            <a:r>
              <a:rPr lang="en-US" sz="2400" i="1" dirty="0">
                <a:solidFill>
                  <a:srgbClr val="FF0000"/>
                </a:solidFill>
              </a:rPr>
              <a:t>Crossing the Quality Chasm: A New Health System for the 21st Century</a:t>
            </a:r>
            <a:r>
              <a:rPr lang="en-US" sz="2400" dirty="0"/>
              <a:t>, serves as a landmark publication in examining the problems of the </a:t>
            </a:r>
            <a:r>
              <a:rPr lang="en-US" sz="2400" dirty="0">
                <a:solidFill>
                  <a:srgbClr val="FF0000"/>
                </a:solidFill>
              </a:rPr>
              <a:t>current U.S. health care sys</a:t>
            </a:r>
            <a:r>
              <a:rPr lang="en-US" sz="2400" dirty="0"/>
              <a:t>tem and </a:t>
            </a:r>
            <a:r>
              <a:rPr lang="en-US" sz="2400" dirty="0">
                <a:solidFill>
                  <a:srgbClr val="FF0000"/>
                </a:solidFill>
              </a:rPr>
              <a:t>offering strategies for change</a:t>
            </a:r>
            <a:r>
              <a:rPr lang="en-US" sz="2400" dirty="0"/>
              <a:t>. </a:t>
            </a:r>
            <a:endParaRPr lang="en-US" sz="2400" dirty="0" smtClean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52" y="4588939"/>
            <a:ext cx="9650172" cy="13717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12651" y="6045369"/>
            <a:ext cx="97810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http://www.ihi.org/resources/Pages/OtherWebsites/TheInstituteofMedicine.aspx</a:t>
            </a:r>
          </a:p>
        </p:txBody>
      </p:sp>
    </p:spTree>
    <p:extLst>
      <p:ext uri="{BB962C8B-B14F-4D97-AF65-F5344CB8AC3E}">
        <p14:creationId xmlns:p14="http://schemas.microsoft.com/office/powerpoint/2010/main" val="906361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251"/>
          </a:xfrm>
        </p:spPr>
        <p:txBody>
          <a:bodyPr/>
          <a:lstStyle/>
          <a:p>
            <a:r>
              <a:rPr lang="en-US" dirty="0" smtClean="0"/>
              <a:t>IOM Report findings</a:t>
            </a:r>
            <a:endParaRPr lang="en-US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838200" y="1317439"/>
            <a:ext cx="10515600" cy="459434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Health Safety</a:t>
            </a:r>
          </a:p>
          <a:p>
            <a:pPr lvl="1"/>
            <a:r>
              <a:rPr lang="en-US" dirty="0"/>
              <a:t>IOM report</a:t>
            </a:r>
          </a:p>
          <a:p>
            <a:pPr lvl="2"/>
            <a:r>
              <a:rPr lang="en-US" dirty="0"/>
              <a:t>“Healthcare in the United States is not as safe as it should be”</a:t>
            </a:r>
          </a:p>
          <a:p>
            <a:pPr lvl="2"/>
            <a:r>
              <a:rPr lang="en-US" dirty="0"/>
              <a:t>At least 44,000 people (perhaps as many as 98,000) die in hospitals each year as result of medical errors.</a:t>
            </a:r>
          </a:p>
          <a:p>
            <a:pPr lvl="2"/>
            <a:r>
              <a:rPr lang="en-US" dirty="0"/>
              <a:t>Estimated results in total costs of $17 billion to $29 billion per year in hospitals </a:t>
            </a:r>
            <a:r>
              <a:rPr lang="en-US" dirty="0" smtClean="0"/>
              <a:t>nationwide.</a:t>
            </a:r>
          </a:p>
          <a:p>
            <a:pPr lvl="2"/>
            <a:r>
              <a:rPr lang="en-US" dirty="0" smtClean="0"/>
              <a:t>Medical </a:t>
            </a:r>
            <a:r>
              <a:rPr lang="en-US" dirty="0"/>
              <a:t>errors still occurring </a:t>
            </a:r>
            <a:r>
              <a:rPr lang="en-US" dirty="0" smtClean="0"/>
              <a:t>routinely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IOM </a:t>
            </a:r>
            <a:r>
              <a:rPr lang="en-US" dirty="0"/>
              <a:t>recommendations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Improve the digital infrastructure</a:t>
            </a:r>
          </a:p>
          <a:p>
            <a:pPr lvl="2"/>
            <a:r>
              <a:rPr lang="en-US" dirty="0"/>
              <a:t>Streamline and revise research regulations</a:t>
            </a:r>
          </a:p>
          <a:p>
            <a:pPr lvl="2"/>
            <a:r>
              <a:rPr lang="en-US" dirty="0"/>
              <a:t>Accelerate integration of the best clinical knowledge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Offer patient-centered care involving patients and families in decisions</a:t>
            </a:r>
          </a:p>
          <a:p>
            <a:pPr lvl="2"/>
            <a:r>
              <a:rPr lang="en-US" dirty="0"/>
              <a:t>Improve continuity of care</a:t>
            </a:r>
          </a:p>
          <a:p>
            <a:pPr lvl="1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733534" y="6214647"/>
            <a:ext cx="1858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2979801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28472" y="246253"/>
            <a:ext cx="10515600" cy="750443"/>
          </a:xfrm>
        </p:spPr>
        <p:txBody>
          <a:bodyPr/>
          <a:lstStyle/>
          <a:p>
            <a:r>
              <a:rPr lang="en-US" dirty="0"/>
              <a:t>Institute of Medicine (IOM)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838200" y="1481328"/>
            <a:ext cx="10515600" cy="469563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 2003, records were renamed as </a:t>
            </a:r>
            <a:r>
              <a:rPr lang="en-US" dirty="0" smtClean="0">
                <a:solidFill>
                  <a:srgbClr val="FF0000"/>
                </a:solidFill>
              </a:rPr>
              <a:t>Electronic Health Records (EHR)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Electronic </a:t>
            </a:r>
            <a:r>
              <a:rPr lang="en-US" dirty="0"/>
              <a:t>Health Records are </a:t>
            </a:r>
            <a:r>
              <a:rPr lang="en-US" i="1" dirty="0"/>
              <a:t>the </a:t>
            </a:r>
            <a:r>
              <a:rPr lang="en-US" i="1" dirty="0">
                <a:solidFill>
                  <a:srgbClr val="FF0000"/>
                </a:solidFill>
              </a:rPr>
              <a:t>portions of a patient</a:t>
            </a:r>
            <a:r>
              <a:rPr lang="en-US" altLang="ja-JP" i="1" dirty="0">
                <a:solidFill>
                  <a:srgbClr val="FF0000"/>
                </a:solidFill>
              </a:rPr>
              <a:t>'s medical records that are stored in a computer system </a:t>
            </a:r>
            <a:r>
              <a:rPr lang="en-US" altLang="ja-JP" i="1" dirty="0"/>
              <a:t>as well as the functional benefits derived from having an electronic health record</a:t>
            </a:r>
            <a:r>
              <a:rPr lang="en-US" altLang="ja-JP" dirty="0"/>
              <a:t>.</a:t>
            </a:r>
            <a:endParaRPr lang="en-US" dirty="0"/>
          </a:p>
          <a:p>
            <a:endParaRPr lang="en-US" dirty="0"/>
          </a:p>
          <a:p>
            <a:r>
              <a:rPr lang="en-US" dirty="0"/>
              <a:t>EHR had many previous names.</a:t>
            </a:r>
          </a:p>
          <a:p>
            <a:pPr lvl="1"/>
            <a:r>
              <a:rPr lang="en-US" dirty="0"/>
              <a:t>Computer-based patient records</a:t>
            </a:r>
          </a:p>
          <a:p>
            <a:pPr lvl="1"/>
            <a:r>
              <a:rPr lang="en-US" dirty="0"/>
              <a:t>Electronic medical records</a:t>
            </a:r>
          </a:p>
          <a:p>
            <a:pPr lvl="1"/>
            <a:r>
              <a:rPr lang="en-US" dirty="0"/>
              <a:t>Computerized medical records</a:t>
            </a:r>
          </a:p>
          <a:p>
            <a:pPr lvl="1"/>
            <a:r>
              <a:rPr lang="en-US" dirty="0"/>
              <a:t>Longitudinal patient records</a:t>
            </a:r>
          </a:p>
          <a:p>
            <a:pPr lvl="1"/>
            <a:r>
              <a:rPr lang="en-US" dirty="0" smtClean="0"/>
              <a:t>Electronic charts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631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38200" y="191389"/>
            <a:ext cx="10515600" cy="839421"/>
          </a:xfrm>
        </p:spPr>
        <p:txBody>
          <a:bodyPr/>
          <a:lstStyle/>
          <a:p>
            <a:r>
              <a:rPr lang="en-US" dirty="0"/>
              <a:t>Institute of Medicine (IOM)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838200" y="1316736"/>
            <a:ext cx="10515600" cy="4860227"/>
          </a:xfrm>
        </p:spPr>
        <p:txBody>
          <a:bodyPr/>
          <a:lstStyle/>
          <a:p>
            <a:r>
              <a:rPr lang="en-US" dirty="0"/>
              <a:t>Identified </a:t>
            </a:r>
            <a:r>
              <a:rPr lang="en-US" dirty="0">
                <a:solidFill>
                  <a:srgbClr val="FF0000"/>
                </a:solidFill>
              </a:rPr>
              <a:t>eight core functions </a:t>
            </a:r>
            <a:r>
              <a:rPr lang="en-US" dirty="0"/>
              <a:t>of an EHR</a:t>
            </a:r>
          </a:p>
          <a:p>
            <a:pPr lvl="1"/>
            <a:r>
              <a:rPr lang="en-US" dirty="0"/>
              <a:t>Health information and data</a:t>
            </a:r>
          </a:p>
          <a:p>
            <a:pPr lvl="1"/>
            <a:r>
              <a:rPr lang="en-US" dirty="0"/>
              <a:t>Result management</a:t>
            </a:r>
          </a:p>
          <a:p>
            <a:pPr lvl="1"/>
            <a:r>
              <a:rPr lang="en-US" dirty="0"/>
              <a:t>Order </a:t>
            </a:r>
            <a:r>
              <a:rPr lang="en-US" dirty="0" smtClean="0"/>
              <a:t>management – Rx written electronically to reduce error</a:t>
            </a:r>
            <a:endParaRPr lang="en-US" dirty="0"/>
          </a:p>
          <a:p>
            <a:pPr lvl="1"/>
            <a:r>
              <a:rPr lang="en-US" dirty="0"/>
              <a:t>Decision </a:t>
            </a:r>
            <a:r>
              <a:rPr lang="en-US" dirty="0" smtClean="0"/>
              <a:t>support – warning, reminders, etc.</a:t>
            </a:r>
            <a:endParaRPr lang="en-US" dirty="0"/>
          </a:p>
          <a:p>
            <a:pPr lvl="1"/>
            <a:r>
              <a:rPr lang="en-US" dirty="0"/>
              <a:t>Electronic communication and connectivity</a:t>
            </a:r>
          </a:p>
          <a:p>
            <a:pPr lvl="1"/>
            <a:r>
              <a:rPr lang="en-US" dirty="0"/>
              <a:t>Patient support</a:t>
            </a:r>
          </a:p>
          <a:p>
            <a:pPr lvl="1"/>
            <a:r>
              <a:rPr lang="en-US" dirty="0"/>
              <a:t>Administrative processes and reporting</a:t>
            </a:r>
          </a:p>
          <a:p>
            <a:pPr lvl="1"/>
            <a:r>
              <a:rPr lang="en-US" dirty="0"/>
              <a:t>Reporting and population health</a:t>
            </a:r>
          </a:p>
        </p:txBody>
      </p:sp>
      <p:sp>
        <p:nvSpPr>
          <p:cNvPr id="2" name="Rectangle 1"/>
          <p:cNvSpPr/>
          <p:nvPr/>
        </p:nvSpPr>
        <p:spPr>
          <a:xfrm>
            <a:off x="2402294" y="6462889"/>
            <a:ext cx="5665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http://www.ehrscope.com/blog/core-functions-of-an-ehr/</a:t>
            </a:r>
          </a:p>
        </p:txBody>
      </p:sp>
      <p:sp>
        <p:nvSpPr>
          <p:cNvPr id="3" name="Rectangle 2"/>
          <p:cNvSpPr/>
          <p:nvPr/>
        </p:nvSpPr>
        <p:spPr>
          <a:xfrm>
            <a:off x="1246632" y="5253633"/>
            <a:ext cx="10107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Security Rule broadened definition - HIPAA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Established protection </a:t>
            </a:r>
            <a:r>
              <a:rPr lang="en-US" dirty="0"/>
              <a:t>for all </a:t>
            </a:r>
            <a:r>
              <a:rPr lang="en-US" dirty="0">
                <a:solidFill>
                  <a:srgbClr val="FF0000"/>
                </a:solidFill>
              </a:rPr>
              <a:t>personally identifiable health information </a:t>
            </a:r>
            <a:r>
              <a:rPr lang="en-US" dirty="0"/>
              <a:t>stored in electronic format</a:t>
            </a:r>
          </a:p>
        </p:txBody>
      </p:sp>
    </p:spTree>
    <p:extLst>
      <p:ext uri="{BB962C8B-B14F-4D97-AF65-F5344CB8AC3E}">
        <p14:creationId xmlns:p14="http://schemas.microsoft.com/office/powerpoint/2010/main" val="2965079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9421"/>
          </a:xfrm>
        </p:spPr>
        <p:txBody>
          <a:bodyPr/>
          <a:lstStyle/>
          <a:p>
            <a:r>
              <a:rPr lang="en-US" dirty="0" smtClean="0"/>
              <a:t>Core </a:t>
            </a:r>
            <a:r>
              <a:rPr lang="en-US" dirty="0"/>
              <a:t>functions of an EHR</a:t>
            </a: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4" y="1512277"/>
            <a:ext cx="7878274" cy="415876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917147" y="6141330"/>
            <a:ext cx="7796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https://quizlet.com/44077470/8-core-functions-of-ehr-flash-cards/</a:t>
            </a:r>
          </a:p>
        </p:txBody>
      </p:sp>
    </p:spTree>
    <p:extLst>
      <p:ext uri="{BB962C8B-B14F-4D97-AF65-F5344CB8AC3E}">
        <p14:creationId xmlns:p14="http://schemas.microsoft.com/office/powerpoint/2010/main" val="564087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789FE492-3148-425F-88A4-34918006CC60}"/>
</file>

<file path=customXml/itemProps2.xml><?xml version="1.0" encoding="utf-8"?>
<ds:datastoreItem xmlns:ds="http://schemas.openxmlformats.org/officeDocument/2006/customXml" ds:itemID="{24A5AD5E-9DA1-4707-ABF4-62F6F1F0CB63}"/>
</file>

<file path=customXml/itemProps3.xml><?xml version="1.0" encoding="utf-8"?>
<ds:datastoreItem xmlns:ds="http://schemas.openxmlformats.org/officeDocument/2006/customXml" ds:itemID="{77BED381-B913-492E-8B82-01A1BFE1B3C1}"/>
</file>

<file path=docProps/app.xml><?xml version="1.0" encoding="utf-8"?>
<Properties xmlns="http://schemas.openxmlformats.org/officeDocument/2006/extended-properties" xmlns:vt="http://schemas.openxmlformats.org/officeDocument/2006/docPropsVTypes">
  <TotalTime>2950</TotalTime>
  <Words>1794</Words>
  <Application>Microsoft Office PowerPoint</Application>
  <PresentationFormat>Widescreen</PresentationFormat>
  <Paragraphs>240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游ゴシック</vt:lpstr>
      <vt:lpstr>Arial</vt:lpstr>
      <vt:lpstr>Calibri</vt:lpstr>
      <vt:lpstr>Calibri Light</vt:lpstr>
      <vt:lpstr>Office Theme</vt:lpstr>
      <vt:lpstr>IT 6513: Module 1  Introduction to Electronic Health Record  Slides prepared by Dr. Shahriar &amp; Zhang</vt:lpstr>
      <vt:lpstr>Topics</vt:lpstr>
      <vt:lpstr>History of Electronic Health Records (EHR)</vt:lpstr>
      <vt:lpstr>History of Electronic Health Records (EHR)</vt:lpstr>
      <vt:lpstr>Institute of Medicine (IOM)</vt:lpstr>
      <vt:lpstr>IOM Report findings</vt:lpstr>
      <vt:lpstr>Institute of Medicine (IOM)</vt:lpstr>
      <vt:lpstr>Institute of Medicine (IOM)</vt:lpstr>
      <vt:lpstr>Core functions of an EHR</vt:lpstr>
      <vt:lpstr>Social Forces Driving EHR Adoption: Changing Society</vt:lpstr>
      <vt:lpstr>Forces Driving EHR Evolution</vt:lpstr>
      <vt:lpstr>The HITECH Act - 2009</vt:lpstr>
      <vt:lpstr>The HITECH Act</vt:lpstr>
      <vt:lpstr>Strategic Plan Updates</vt:lpstr>
      <vt:lpstr>Strategic Plan Updates</vt:lpstr>
      <vt:lpstr>Meaningful Use of a Certified EHR</vt:lpstr>
      <vt:lpstr>Certified EHR</vt:lpstr>
      <vt:lpstr>Meaningful Use Objectives – ONC Certification Criteria</vt:lpstr>
      <vt:lpstr>Eligible Professionals Meaningful Use Objectives</vt:lpstr>
      <vt:lpstr>Eligible Professionals Meaningful Use Objectives</vt:lpstr>
      <vt:lpstr>Eligible Professionals Meaningful Use Objectives</vt:lpstr>
      <vt:lpstr>Eligible Professionals Meaningful Use Objectives</vt:lpstr>
      <vt:lpstr>Eligible Professionals Meaningful Use Objectives</vt:lpstr>
      <vt:lpstr>Eligible Professionals Meaningful Use Objectives</vt:lpstr>
      <vt:lpstr>EHR Adoption After HITECH</vt:lpstr>
      <vt:lpstr>Documenting at the Point of Care</vt:lpstr>
      <vt:lpstr>Flow of Clinical Information into the Chart</vt:lpstr>
      <vt:lpstr>Workflow of an Office Fully Using an EHR</vt:lpstr>
      <vt:lpstr>Fully Using an EHR</vt:lpstr>
      <vt:lpstr>Fully Using an EHR</vt:lpstr>
      <vt:lpstr>Fully Using an EHR</vt:lpstr>
      <vt:lpstr>Fully Using an EHR</vt:lpstr>
      <vt:lpstr>Patient Administration</vt:lpstr>
      <vt:lpstr>Patient and Provider Scheduling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Hossain Shahriar</dc:creator>
  <cp:lastModifiedBy>Hossain Shahriar</cp:lastModifiedBy>
  <cp:revision>21</cp:revision>
  <dcterms:created xsi:type="dcterms:W3CDTF">2018-11-17T17:31:16Z</dcterms:created>
  <dcterms:modified xsi:type="dcterms:W3CDTF">2018-12-26T16:54:17Z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