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9" r:id="rId4"/>
    <p:sldId id="299" r:id="rId5"/>
    <p:sldId id="290" r:id="rId6"/>
    <p:sldId id="294" r:id="rId7"/>
    <p:sldId id="296" r:id="rId8"/>
    <p:sldId id="257" r:id="rId9"/>
    <p:sldId id="261" r:id="rId10"/>
    <p:sldId id="263" r:id="rId11"/>
    <p:sldId id="264" r:id="rId12"/>
    <p:sldId id="265" r:id="rId13"/>
    <p:sldId id="266" r:id="rId14"/>
    <p:sldId id="267" r:id="rId15"/>
    <p:sldId id="284" r:id="rId16"/>
  </p:sldIdLst>
  <p:sldSz cx="10693400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464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478267" y="6678167"/>
            <a:ext cx="1981200" cy="28651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306803" y="6595871"/>
            <a:ext cx="759740" cy="47701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3204972" y="6595871"/>
            <a:ext cx="994457" cy="45793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5128350" y="6626640"/>
            <a:ext cx="1601155" cy="4626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70586" y="310917"/>
            <a:ext cx="7752227" cy="13671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02803" y="1995916"/>
            <a:ext cx="7887792" cy="4246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40534" y="626302"/>
            <a:ext cx="7201534" cy="1367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31875" marR="5080" indent="-101981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</a:t>
            </a:r>
            <a:r>
              <a:rPr dirty="0"/>
              <a:t>Open </a:t>
            </a:r>
            <a:r>
              <a:rPr spc="-5" dirty="0"/>
              <a:t>Medical</a:t>
            </a:r>
            <a:r>
              <a:rPr spc="-125" dirty="0"/>
              <a:t> </a:t>
            </a:r>
            <a:r>
              <a:rPr spc="-5" dirty="0"/>
              <a:t>Record  System</a:t>
            </a:r>
            <a:r>
              <a:rPr spc="-40" dirty="0"/>
              <a:t> </a:t>
            </a:r>
            <a:r>
              <a:rPr dirty="0"/>
              <a:t>(OpenMRS)</a:t>
            </a:r>
          </a:p>
        </p:txBody>
      </p:sp>
      <p:sp>
        <p:nvSpPr>
          <p:cNvPr id="5" name="object 5"/>
          <p:cNvSpPr/>
          <p:nvPr/>
        </p:nvSpPr>
        <p:spPr>
          <a:xfrm>
            <a:off x="8342376" y="1299971"/>
            <a:ext cx="1264919" cy="12649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8129" y="981477"/>
            <a:ext cx="640778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Concept</a:t>
            </a:r>
            <a:r>
              <a:rPr spc="-60" dirty="0"/>
              <a:t> </a:t>
            </a:r>
            <a:r>
              <a:rPr spc="-5" dirty="0"/>
              <a:t>Management</a:t>
            </a:r>
          </a:p>
        </p:txBody>
      </p:sp>
      <p:sp>
        <p:nvSpPr>
          <p:cNvPr id="3" name="object 3"/>
          <p:cNvSpPr/>
          <p:nvPr/>
        </p:nvSpPr>
        <p:spPr>
          <a:xfrm>
            <a:off x="2496311" y="1946148"/>
            <a:ext cx="5475731" cy="4568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24530" marR="5080" indent="-2672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Original OpenMRS</a:t>
            </a:r>
            <a:r>
              <a:rPr spc="-140" dirty="0"/>
              <a:t> </a:t>
            </a:r>
            <a:r>
              <a:rPr spc="-5" dirty="0"/>
              <a:t>Forms  Entry</a:t>
            </a:r>
          </a:p>
        </p:txBody>
      </p:sp>
      <p:sp>
        <p:nvSpPr>
          <p:cNvPr id="3" name="object 3"/>
          <p:cNvSpPr/>
          <p:nvPr/>
        </p:nvSpPr>
        <p:spPr>
          <a:xfrm>
            <a:off x="2692907" y="1946148"/>
            <a:ext cx="4968239" cy="44531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99970" marR="5080" indent="-127444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OpenMRS</a:t>
            </a:r>
            <a:r>
              <a:rPr spc="-100" dirty="0"/>
              <a:t> </a:t>
            </a:r>
            <a:r>
              <a:rPr spc="-5" dirty="0"/>
              <a:t>Reference  Application</a:t>
            </a:r>
          </a:p>
        </p:txBody>
      </p:sp>
      <p:sp>
        <p:nvSpPr>
          <p:cNvPr id="3" name="object 3"/>
          <p:cNvSpPr/>
          <p:nvPr/>
        </p:nvSpPr>
        <p:spPr>
          <a:xfrm>
            <a:off x="1757172" y="2302764"/>
            <a:ext cx="7174991" cy="3805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99970" marR="5080" indent="-127444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OpenMRS</a:t>
            </a:r>
            <a:r>
              <a:rPr spc="-100" dirty="0"/>
              <a:t> </a:t>
            </a:r>
            <a:r>
              <a:rPr spc="-5" dirty="0"/>
              <a:t>Reference  Application</a:t>
            </a:r>
          </a:p>
        </p:txBody>
      </p:sp>
      <p:sp>
        <p:nvSpPr>
          <p:cNvPr id="3" name="object 3"/>
          <p:cNvSpPr/>
          <p:nvPr/>
        </p:nvSpPr>
        <p:spPr>
          <a:xfrm>
            <a:off x="1586483" y="1941576"/>
            <a:ext cx="7174991" cy="447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58397" y="981477"/>
            <a:ext cx="516890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OpenMRS</a:t>
            </a:r>
            <a:r>
              <a:rPr spc="-110" dirty="0"/>
              <a:t> </a:t>
            </a:r>
            <a:r>
              <a:rPr spc="-5" dirty="0"/>
              <a:t>Modules</a:t>
            </a:r>
          </a:p>
        </p:txBody>
      </p:sp>
      <p:sp>
        <p:nvSpPr>
          <p:cNvPr id="3" name="object 3"/>
          <p:cNvSpPr/>
          <p:nvPr/>
        </p:nvSpPr>
        <p:spPr>
          <a:xfrm>
            <a:off x="1690116" y="1946148"/>
            <a:ext cx="7109459" cy="43159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08608" y="930973"/>
            <a:ext cx="51803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 smtClean="0"/>
              <a:t>Funders </a:t>
            </a:r>
            <a:r>
              <a:rPr sz="3200" spc="-5" dirty="0"/>
              <a:t>of this</a:t>
            </a:r>
            <a:r>
              <a:rPr sz="3200" spc="-114" dirty="0"/>
              <a:t> </a:t>
            </a:r>
            <a:r>
              <a:rPr sz="3200" spc="-5" dirty="0"/>
              <a:t>Work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1308608" y="1917293"/>
            <a:ext cx="8024495" cy="148844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5" dirty="0">
                <a:latin typeface="Century Gothic"/>
                <a:cs typeface="Century Gothic"/>
              </a:rPr>
              <a:t>Rockefeller</a:t>
            </a:r>
            <a:r>
              <a:rPr sz="2000" spc="-50" dirty="0">
                <a:latin typeface="Century Gothic"/>
                <a:cs typeface="Century Gothic"/>
              </a:rPr>
              <a:t> </a:t>
            </a:r>
            <a:r>
              <a:rPr sz="2000" spc="-5" dirty="0">
                <a:latin typeface="Century Gothic"/>
                <a:cs typeface="Century Gothic"/>
              </a:rPr>
              <a:t>Foundation</a:t>
            </a:r>
            <a:endParaRPr sz="200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5" dirty="0">
                <a:latin typeface="Century Gothic"/>
                <a:cs typeface="Century Gothic"/>
              </a:rPr>
              <a:t>Canadian International Development Research </a:t>
            </a:r>
            <a:r>
              <a:rPr sz="2000" dirty="0">
                <a:latin typeface="Century Gothic"/>
                <a:cs typeface="Century Gothic"/>
              </a:rPr>
              <a:t>Centre</a:t>
            </a:r>
            <a:r>
              <a:rPr sz="2000" spc="-90" dirty="0">
                <a:latin typeface="Century Gothic"/>
                <a:cs typeface="Century Gothic"/>
              </a:rPr>
              <a:t> </a:t>
            </a:r>
            <a:r>
              <a:rPr sz="2000" spc="5" dirty="0">
                <a:latin typeface="Century Gothic"/>
                <a:cs typeface="Century Gothic"/>
              </a:rPr>
              <a:t>(IDRC)</a:t>
            </a:r>
            <a:endParaRPr sz="200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5" dirty="0">
                <a:latin typeface="Century Gothic"/>
                <a:cs typeface="Century Gothic"/>
              </a:rPr>
              <a:t>United </a:t>
            </a:r>
            <a:r>
              <a:rPr sz="2000" dirty="0">
                <a:latin typeface="Century Gothic"/>
                <a:cs typeface="Century Gothic"/>
              </a:rPr>
              <a:t>States President’s </a:t>
            </a:r>
            <a:r>
              <a:rPr sz="2000" spc="-5" dirty="0">
                <a:latin typeface="Century Gothic"/>
                <a:cs typeface="Century Gothic"/>
              </a:rPr>
              <a:t>Emergency </a:t>
            </a:r>
            <a:r>
              <a:rPr sz="2000" dirty="0">
                <a:latin typeface="Century Gothic"/>
                <a:cs typeface="Century Gothic"/>
              </a:rPr>
              <a:t>Plan </a:t>
            </a:r>
            <a:r>
              <a:rPr sz="2000" spc="-5" dirty="0">
                <a:latin typeface="Century Gothic"/>
                <a:cs typeface="Century Gothic"/>
              </a:rPr>
              <a:t>for </a:t>
            </a:r>
            <a:r>
              <a:rPr sz="2000" dirty="0">
                <a:latin typeface="Century Gothic"/>
                <a:cs typeface="Century Gothic"/>
              </a:rPr>
              <a:t>AIDS</a:t>
            </a:r>
            <a:r>
              <a:rPr sz="2000" spc="-105" dirty="0">
                <a:latin typeface="Century Gothic"/>
                <a:cs typeface="Century Gothic"/>
              </a:rPr>
              <a:t> </a:t>
            </a:r>
            <a:r>
              <a:rPr sz="2000" dirty="0">
                <a:latin typeface="Century Gothic"/>
                <a:cs typeface="Century Gothic"/>
              </a:rPr>
              <a:t>Relief</a:t>
            </a:r>
            <a:endParaRPr sz="200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5" dirty="0">
                <a:latin typeface="Century Gothic"/>
                <a:cs typeface="Century Gothic"/>
              </a:rPr>
              <a:t>United </a:t>
            </a:r>
            <a:r>
              <a:rPr sz="2000" dirty="0">
                <a:latin typeface="Century Gothic"/>
                <a:cs typeface="Century Gothic"/>
              </a:rPr>
              <a:t>States Centres </a:t>
            </a:r>
            <a:r>
              <a:rPr sz="2000" spc="-5" dirty="0">
                <a:latin typeface="Century Gothic"/>
                <a:cs typeface="Century Gothic"/>
              </a:rPr>
              <a:t>for </a:t>
            </a:r>
            <a:r>
              <a:rPr sz="2000" dirty="0">
                <a:latin typeface="Century Gothic"/>
                <a:cs typeface="Century Gothic"/>
              </a:rPr>
              <a:t>Disease </a:t>
            </a:r>
            <a:r>
              <a:rPr sz="2000" spc="-5" dirty="0">
                <a:latin typeface="Century Gothic"/>
                <a:cs typeface="Century Gothic"/>
              </a:rPr>
              <a:t>Control and</a:t>
            </a:r>
            <a:r>
              <a:rPr sz="2000" spc="-100" dirty="0">
                <a:latin typeface="Century Gothic"/>
                <a:cs typeface="Century Gothic"/>
              </a:rPr>
              <a:t> </a:t>
            </a:r>
            <a:r>
              <a:rPr sz="2000" dirty="0">
                <a:latin typeface="Century Gothic"/>
                <a:cs typeface="Century Gothic"/>
              </a:rPr>
              <a:t>Prevention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691628" y="5108447"/>
            <a:ext cx="1566672" cy="5196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27275" y="5033771"/>
            <a:ext cx="701039" cy="8488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40223" y="5135879"/>
            <a:ext cx="2409443" cy="5212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996183" y="5033771"/>
            <a:ext cx="1057655" cy="7741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3887" y="0"/>
            <a:ext cx="10085553" cy="11254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  <p:sp>
        <p:nvSpPr>
          <p:cNvPr id="3" name="object 3"/>
          <p:cNvSpPr/>
          <p:nvPr/>
        </p:nvSpPr>
        <p:spPr>
          <a:xfrm>
            <a:off x="1187132" y="1119301"/>
            <a:ext cx="8376277" cy="7142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  <p:sp>
        <p:nvSpPr>
          <p:cNvPr id="4" name="object 4"/>
          <p:cNvSpPr txBox="1"/>
          <p:nvPr/>
        </p:nvSpPr>
        <p:spPr>
          <a:xfrm>
            <a:off x="879017" y="2280759"/>
            <a:ext cx="8790413" cy="3550301"/>
          </a:xfrm>
          <a:prstGeom prst="rect">
            <a:avLst/>
          </a:prstGeom>
        </p:spPr>
        <p:txBody>
          <a:bodyPr vert="horz" wrap="square" lIns="0" tIns="13305" rIns="0" bIns="0" rtlCol="0">
            <a:spAutoFit/>
          </a:bodyPr>
          <a:lstStyle/>
          <a:p>
            <a:pPr marL="14006" marR="6303" indent="1008400" algn="just">
              <a:spcBef>
                <a:spcPts val="105"/>
              </a:spcBef>
            </a:pPr>
            <a:r>
              <a:rPr sz="2800" spc="-11" dirty="0">
                <a:latin typeface="Constantia"/>
                <a:cs typeface="Constantia"/>
              </a:rPr>
              <a:t>OpenMRS community </a:t>
            </a:r>
            <a:r>
              <a:rPr sz="2800" spc="-6" dirty="0">
                <a:latin typeface="Constantia"/>
                <a:cs typeface="Constantia"/>
              </a:rPr>
              <a:t>has </a:t>
            </a:r>
            <a:r>
              <a:rPr sz="2800" spc="-22" dirty="0">
                <a:latin typeface="Constantia"/>
                <a:cs typeface="Constantia"/>
              </a:rPr>
              <a:t>come </a:t>
            </a:r>
            <a:r>
              <a:rPr sz="2800" spc="-17" dirty="0">
                <a:latin typeface="Constantia"/>
                <a:cs typeface="Constantia"/>
              </a:rPr>
              <a:t>together </a:t>
            </a:r>
            <a:r>
              <a:rPr sz="2800" spc="-50" dirty="0">
                <a:latin typeface="Constantia"/>
                <a:cs typeface="Constantia"/>
              </a:rPr>
              <a:t>to  </a:t>
            </a:r>
            <a:r>
              <a:rPr sz="2800" spc="-6" dirty="0">
                <a:latin typeface="Constantia"/>
                <a:cs typeface="Constantia"/>
              </a:rPr>
              <a:t>specifically </a:t>
            </a:r>
            <a:r>
              <a:rPr sz="2800" spc="-11" dirty="0">
                <a:latin typeface="Constantia"/>
                <a:cs typeface="Constantia"/>
              </a:rPr>
              <a:t>respond </a:t>
            </a:r>
            <a:r>
              <a:rPr sz="2800" spc="-28" dirty="0">
                <a:latin typeface="Constantia"/>
                <a:cs typeface="Constantia"/>
              </a:rPr>
              <a:t>to </a:t>
            </a:r>
            <a:r>
              <a:rPr sz="2800" spc="-6" dirty="0">
                <a:latin typeface="Constantia"/>
                <a:cs typeface="Constantia"/>
              </a:rPr>
              <a:t>those </a:t>
            </a:r>
            <a:r>
              <a:rPr sz="2800" spc="-22" dirty="0">
                <a:latin typeface="Constantia"/>
                <a:cs typeface="Constantia"/>
              </a:rPr>
              <a:t>actively </a:t>
            </a:r>
            <a:r>
              <a:rPr sz="2800" spc="-6" dirty="0">
                <a:latin typeface="Constantia"/>
                <a:cs typeface="Constantia"/>
              </a:rPr>
              <a:t>building and  </a:t>
            </a:r>
            <a:r>
              <a:rPr sz="2800" spc="-11" dirty="0">
                <a:latin typeface="Constantia"/>
                <a:cs typeface="Constantia"/>
              </a:rPr>
              <a:t>managing </a:t>
            </a:r>
            <a:r>
              <a:rPr sz="2800" spc="-6" dirty="0">
                <a:latin typeface="Constantia"/>
                <a:cs typeface="Constantia"/>
              </a:rPr>
              <a:t>health </a:t>
            </a:r>
            <a:r>
              <a:rPr sz="2800" spc="-17" dirty="0">
                <a:latin typeface="Constantia"/>
                <a:cs typeface="Constantia"/>
              </a:rPr>
              <a:t>systems </a:t>
            </a:r>
            <a:r>
              <a:rPr sz="2800" spc="-6" dirty="0">
                <a:latin typeface="Constantia"/>
                <a:cs typeface="Constantia"/>
              </a:rPr>
              <a:t>in the </a:t>
            </a:r>
            <a:r>
              <a:rPr sz="2800" spc="-17" dirty="0">
                <a:latin typeface="Constantia"/>
                <a:cs typeface="Constantia"/>
              </a:rPr>
              <a:t>developing </a:t>
            </a:r>
            <a:r>
              <a:rPr sz="2800" spc="-22" dirty="0">
                <a:latin typeface="Constantia"/>
                <a:cs typeface="Constantia"/>
              </a:rPr>
              <a:t>world,  </a:t>
            </a:r>
            <a:r>
              <a:rPr sz="2800" spc="-17" dirty="0">
                <a:latin typeface="Constantia"/>
                <a:cs typeface="Constantia"/>
              </a:rPr>
              <a:t>where </a:t>
            </a:r>
            <a:r>
              <a:rPr sz="2800" spc="-11" dirty="0">
                <a:latin typeface="Constantia"/>
                <a:cs typeface="Constantia"/>
              </a:rPr>
              <a:t>AIDS, tuberculosis, </a:t>
            </a:r>
            <a:r>
              <a:rPr sz="2800" spc="-6" dirty="0">
                <a:latin typeface="Constantia"/>
                <a:cs typeface="Constantia"/>
              </a:rPr>
              <a:t>and malaria </a:t>
            </a:r>
            <a:r>
              <a:rPr sz="2800" spc="33" dirty="0">
                <a:latin typeface="Constantia"/>
                <a:cs typeface="Constantia"/>
              </a:rPr>
              <a:t>afflict </a:t>
            </a:r>
            <a:r>
              <a:rPr sz="2800" spc="-11" dirty="0">
                <a:latin typeface="Constantia"/>
                <a:cs typeface="Constantia"/>
              </a:rPr>
              <a:t>the  </a:t>
            </a:r>
            <a:r>
              <a:rPr sz="2800" spc="-28" dirty="0">
                <a:latin typeface="Constantia"/>
                <a:cs typeface="Constantia"/>
              </a:rPr>
              <a:t>lives </a:t>
            </a:r>
            <a:r>
              <a:rPr sz="2800" spc="-6" dirty="0">
                <a:latin typeface="Constantia"/>
                <a:cs typeface="Constantia"/>
              </a:rPr>
              <a:t>of </a:t>
            </a:r>
            <a:r>
              <a:rPr sz="2800" spc="-11" dirty="0">
                <a:latin typeface="Constantia"/>
                <a:cs typeface="Constantia"/>
              </a:rPr>
              <a:t>millions </a:t>
            </a:r>
            <a:r>
              <a:rPr sz="2800" spc="-6" dirty="0">
                <a:latin typeface="Constantia"/>
                <a:cs typeface="Constantia"/>
              </a:rPr>
              <a:t>of</a:t>
            </a:r>
            <a:r>
              <a:rPr sz="2800" spc="-138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people.</a:t>
            </a:r>
            <a:endParaRPr sz="2800" dirty="0">
              <a:latin typeface="Constantia"/>
              <a:cs typeface="Constantia"/>
            </a:endParaRPr>
          </a:p>
          <a:p>
            <a:pPr marL="14006" marR="5602" indent="1008400" algn="just">
              <a:spcBef>
                <a:spcPts val="744"/>
              </a:spcBef>
            </a:pPr>
            <a:r>
              <a:rPr sz="2800" spc="-11" dirty="0">
                <a:latin typeface="Constantia"/>
                <a:cs typeface="Constantia"/>
              </a:rPr>
              <a:t>Their </a:t>
            </a:r>
            <a:r>
              <a:rPr sz="2800" spc="-6" dirty="0">
                <a:latin typeface="Constantia"/>
                <a:cs typeface="Constantia"/>
              </a:rPr>
              <a:t>mission is </a:t>
            </a:r>
            <a:r>
              <a:rPr sz="2800" spc="-28" dirty="0">
                <a:latin typeface="Constantia"/>
                <a:cs typeface="Constantia"/>
              </a:rPr>
              <a:t>to improve </a:t>
            </a:r>
            <a:r>
              <a:rPr sz="2800" spc="-6" dirty="0">
                <a:latin typeface="Constantia"/>
                <a:cs typeface="Constantia"/>
              </a:rPr>
              <a:t>health </a:t>
            </a:r>
            <a:r>
              <a:rPr sz="2800" spc="-17" dirty="0">
                <a:latin typeface="Constantia"/>
                <a:cs typeface="Constantia"/>
              </a:rPr>
              <a:t>care  delivery </a:t>
            </a:r>
            <a:r>
              <a:rPr sz="2800" dirty="0">
                <a:latin typeface="Constantia"/>
                <a:cs typeface="Constantia"/>
              </a:rPr>
              <a:t>in </a:t>
            </a:r>
            <a:r>
              <a:rPr sz="2800" spc="-17" dirty="0">
                <a:solidFill>
                  <a:srgbClr val="FF0000"/>
                </a:solidFill>
                <a:latin typeface="Constantia"/>
                <a:cs typeface="Constantia"/>
              </a:rPr>
              <a:t>resource-constrained environments </a:t>
            </a:r>
            <a:r>
              <a:rPr sz="2800" spc="-17" dirty="0">
                <a:latin typeface="Constantia"/>
                <a:cs typeface="Constantia"/>
              </a:rPr>
              <a:t>by  coordinating</a:t>
            </a:r>
            <a:r>
              <a:rPr sz="2800" spc="739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a </a:t>
            </a:r>
            <a:r>
              <a:rPr sz="2800" spc="-11" dirty="0">
                <a:latin typeface="Constantia"/>
                <a:cs typeface="Constantia"/>
              </a:rPr>
              <a:t>global community </a:t>
            </a:r>
            <a:r>
              <a:rPr sz="2800" spc="-28" dirty="0">
                <a:latin typeface="Constantia"/>
                <a:cs typeface="Constantia"/>
              </a:rPr>
              <a:t>to </a:t>
            </a:r>
            <a:r>
              <a:rPr sz="2800" spc="-17" dirty="0">
                <a:latin typeface="Constantia"/>
                <a:cs typeface="Constantia"/>
              </a:rPr>
              <a:t>create </a:t>
            </a:r>
            <a:r>
              <a:rPr sz="2800" spc="-6" dirty="0">
                <a:latin typeface="Constantia"/>
                <a:cs typeface="Constantia"/>
              </a:rPr>
              <a:t>and  support </a:t>
            </a:r>
            <a:r>
              <a:rPr sz="2800" spc="-11" dirty="0">
                <a:latin typeface="Constantia"/>
                <a:cs typeface="Constantia"/>
              </a:rPr>
              <a:t>this</a:t>
            </a:r>
            <a:r>
              <a:rPr sz="2800" spc="-204" dirty="0">
                <a:latin typeface="Constantia"/>
                <a:cs typeface="Constantia"/>
              </a:rPr>
              <a:t> </a:t>
            </a:r>
            <a:r>
              <a:rPr sz="2800" spc="-11" dirty="0">
                <a:latin typeface="Constantia"/>
                <a:cs typeface="Constantia"/>
              </a:rPr>
              <a:t>software.</a:t>
            </a:r>
            <a:endParaRPr sz="2800" dirty="0">
              <a:latin typeface="Constantia"/>
              <a:cs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4195496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3887" y="0"/>
            <a:ext cx="10085553" cy="11254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  <p:sp>
        <p:nvSpPr>
          <p:cNvPr id="3" name="object 3"/>
          <p:cNvSpPr/>
          <p:nvPr/>
        </p:nvSpPr>
        <p:spPr>
          <a:xfrm>
            <a:off x="5264348" y="315958"/>
            <a:ext cx="5124250" cy="27948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  <p:sp>
        <p:nvSpPr>
          <p:cNvPr id="4" name="object 4"/>
          <p:cNvSpPr txBox="1"/>
          <p:nvPr/>
        </p:nvSpPr>
        <p:spPr>
          <a:xfrm>
            <a:off x="1803644" y="3315693"/>
            <a:ext cx="4791906" cy="557947"/>
          </a:xfrm>
          <a:prstGeom prst="rect">
            <a:avLst/>
          </a:prstGeom>
        </p:spPr>
        <p:txBody>
          <a:bodyPr vert="horz" wrap="square" lIns="0" tIns="14706" rIns="0" bIns="0" rtlCol="0">
            <a:spAutoFit/>
          </a:bodyPr>
          <a:lstStyle/>
          <a:p>
            <a:pPr marL="14006">
              <a:spcBef>
                <a:spcPts val="116"/>
              </a:spcBef>
              <a:tabLst>
                <a:tab pos="2214279" algn="l"/>
                <a:tab pos="3429261" algn="l"/>
              </a:tabLst>
            </a:pPr>
            <a:r>
              <a:rPr sz="3529" spc="-6" dirty="0">
                <a:solidFill>
                  <a:srgbClr val="001F5F"/>
                </a:solidFill>
                <a:latin typeface="Constantia"/>
                <a:cs typeface="Constantia"/>
              </a:rPr>
              <a:t>Alth</a:t>
            </a:r>
            <a:r>
              <a:rPr sz="3529" spc="-17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3529" spc="-6" dirty="0">
                <a:solidFill>
                  <a:srgbClr val="001F5F"/>
                </a:solidFill>
                <a:latin typeface="Constantia"/>
                <a:cs typeface="Constantia"/>
              </a:rPr>
              <a:t>u</a:t>
            </a:r>
            <a:r>
              <a:rPr sz="3529" spc="-55" dirty="0">
                <a:solidFill>
                  <a:srgbClr val="001F5F"/>
                </a:solidFill>
                <a:latin typeface="Constantia"/>
                <a:cs typeface="Constantia"/>
              </a:rPr>
              <a:t>g</a:t>
            </a:r>
            <a:r>
              <a:rPr sz="3529" dirty="0">
                <a:solidFill>
                  <a:srgbClr val="001F5F"/>
                </a:solidFill>
                <a:latin typeface="Constantia"/>
                <a:cs typeface="Constantia"/>
              </a:rPr>
              <a:t>h	</a:t>
            </a:r>
            <a:r>
              <a:rPr sz="3529" spc="-22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3529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3529" spc="-17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3529" dirty="0">
                <a:solidFill>
                  <a:srgbClr val="001F5F"/>
                </a:solidFill>
                <a:latin typeface="Constantia"/>
                <a:cs typeface="Constantia"/>
              </a:rPr>
              <a:t>y	sta</a:t>
            </a:r>
            <a:r>
              <a:rPr sz="3529" spc="-17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3529" spc="-61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3529" dirty="0">
                <a:solidFill>
                  <a:srgbClr val="001F5F"/>
                </a:solidFill>
                <a:latin typeface="Constantia"/>
                <a:cs typeface="Constantia"/>
              </a:rPr>
              <a:t>ed</a:t>
            </a:r>
            <a:endParaRPr sz="3529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45822" y="3315693"/>
            <a:ext cx="2892790" cy="557947"/>
          </a:xfrm>
          <a:prstGeom prst="rect">
            <a:avLst/>
          </a:prstGeom>
        </p:spPr>
        <p:txBody>
          <a:bodyPr vert="horz" wrap="square" lIns="0" tIns="14706" rIns="0" bIns="0" rtlCol="0">
            <a:spAutoFit/>
          </a:bodyPr>
          <a:lstStyle/>
          <a:p>
            <a:pPr marL="14006">
              <a:spcBef>
                <a:spcPts val="116"/>
              </a:spcBef>
              <a:tabLst>
                <a:tab pos="1037112" algn="l"/>
                <a:tab pos="1800415" algn="l"/>
                <a:tab pos="2662457" algn="l"/>
              </a:tabLst>
            </a:pPr>
            <a:r>
              <a:rPr sz="3529" dirty="0">
                <a:solidFill>
                  <a:srgbClr val="001F5F"/>
                </a:solidFill>
                <a:latin typeface="Constantia"/>
                <a:cs typeface="Constantia"/>
              </a:rPr>
              <a:t>out	</a:t>
            </a:r>
            <a:r>
              <a:rPr sz="3529" spc="-61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3529" dirty="0">
                <a:solidFill>
                  <a:srgbClr val="001F5F"/>
                </a:solidFill>
                <a:latin typeface="Constantia"/>
                <a:cs typeface="Constantia"/>
              </a:rPr>
              <a:t>o	</a:t>
            </a:r>
            <a:r>
              <a:rPr sz="3529" spc="83" dirty="0">
                <a:solidFill>
                  <a:srgbClr val="001F5F"/>
                </a:solidFill>
                <a:latin typeface="Constantia"/>
                <a:cs typeface="Constantia"/>
              </a:rPr>
              <a:t>f</a:t>
            </a:r>
            <a:r>
              <a:rPr sz="3529" spc="-6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3529" dirty="0">
                <a:solidFill>
                  <a:srgbClr val="001F5F"/>
                </a:solidFill>
                <a:latin typeface="Constantia"/>
                <a:cs typeface="Constantia"/>
              </a:rPr>
              <a:t>x	a</a:t>
            </a:r>
            <a:endParaRPr sz="3529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4985" y="3800332"/>
            <a:ext cx="9043208" cy="2727777"/>
          </a:xfrm>
          <a:prstGeom prst="rect">
            <a:avLst/>
          </a:prstGeom>
        </p:spPr>
        <p:txBody>
          <a:bodyPr vert="horz" wrap="square" lIns="0" tIns="67924" rIns="0" bIns="0" rtlCol="0">
            <a:spAutoFit/>
          </a:bodyPr>
          <a:lstStyle/>
          <a:p>
            <a:pPr marL="14006" marR="5602" algn="just">
              <a:lnSpc>
                <a:spcPct val="90000"/>
              </a:lnSpc>
              <a:spcBef>
                <a:spcPts val="534"/>
              </a:spcBef>
            </a:pPr>
            <a:r>
              <a:rPr sz="3200" spc="-6" dirty="0">
                <a:solidFill>
                  <a:srgbClr val="001F5F"/>
                </a:solidFill>
                <a:latin typeface="Constantia"/>
                <a:cs typeface="Constantia"/>
              </a:rPr>
              <a:t>database </a:t>
            </a:r>
            <a:r>
              <a:rPr sz="3200" spc="-17" dirty="0">
                <a:solidFill>
                  <a:srgbClr val="001F5F"/>
                </a:solidFill>
                <a:latin typeface="Constantia"/>
                <a:cs typeface="Constantia"/>
              </a:rPr>
              <a:t>system </a:t>
            </a:r>
            <a:r>
              <a:rPr sz="3200" dirty="0">
                <a:solidFill>
                  <a:srgbClr val="001F5F"/>
                </a:solidFill>
                <a:latin typeface="Constantia"/>
                <a:cs typeface="Constantia"/>
              </a:rPr>
              <a:t>in a </a:t>
            </a:r>
            <a:r>
              <a:rPr sz="3200" spc="-6" dirty="0">
                <a:solidFill>
                  <a:srgbClr val="001F5F"/>
                </a:solidFill>
                <a:latin typeface="Constantia"/>
                <a:cs typeface="Constantia"/>
              </a:rPr>
              <a:t>single clinic </a:t>
            </a:r>
            <a:r>
              <a:rPr sz="3200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3200" spc="-28" dirty="0">
                <a:solidFill>
                  <a:srgbClr val="001F5F"/>
                </a:solidFill>
                <a:latin typeface="Constantia"/>
                <a:cs typeface="Constantia"/>
              </a:rPr>
              <a:t>Kenya, </a:t>
            </a:r>
            <a:r>
              <a:rPr sz="3200" spc="17" dirty="0">
                <a:solidFill>
                  <a:srgbClr val="001F5F"/>
                </a:solidFill>
                <a:latin typeface="Constantia"/>
                <a:cs typeface="Constantia"/>
              </a:rPr>
              <a:t>in  </a:t>
            </a:r>
            <a:r>
              <a:rPr sz="3200" spc="-6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3200" dirty="0">
                <a:solidFill>
                  <a:srgbClr val="001F5F"/>
                </a:solidFill>
                <a:latin typeface="Constantia"/>
                <a:cs typeface="Constantia"/>
              </a:rPr>
              <a:t>last </a:t>
            </a:r>
            <a:r>
              <a:rPr sz="3200" spc="-11" dirty="0">
                <a:solidFill>
                  <a:srgbClr val="001F5F"/>
                </a:solidFill>
                <a:latin typeface="Constantia"/>
                <a:cs typeface="Constantia"/>
              </a:rPr>
              <a:t>few </a:t>
            </a:r>
            <a:r>
              <a:rPr sz="3200" spc="-17" dirty="0">
                <a:solidFill>
                  <a:srgbClr val="001F5F"/>
                </a:solidFill>
                <a:latin typeface="Constantia"/>
                <a:cs typeface="Constantia"/>
              </a:rPr>
              <a:t>years  </a:t>
            </a:r>
            <a:r>
              <a:rPr sz="3200" spc="-6" dirty="0">
                <a:solidFill>
                  <a:srgbClr val="001F5F"/>
                </a:solidFill>
                <a:latin typeface="Constantia"/>
                <a:cs typeface="Constantia"/>
              </a:rPr>
              <a:t>OpenMRS </a:t>
            </a:r>
            <a:r>
              <a:rPr sz="3200" dirty="0">
                <a:solidFill>
                  <a:srgbClr val="001F5F"/>
                </a:solidFill>
                <a:latin typeface="Constantia"/>
                <a:cs typeface="Constantia"/>
              </a:rPr>
              <a:t>has </a:t>
            </a:r>
            <a:r>
              <a:rPr sz="3200" spc="-28" dirty="0">
                <a:solidFill>
                  <a:srgbClr val="001F5F"/>
                </a:solidFill>
                <a:latin typeface="Constantia"/>
                <a:cs typeface="Constantia"/>
              </a:rPr>
              <a:t>grown  </a:t>
            </a:r>
            <a:r>
              <a:rPr sz="3200" spc="-11" dirty="0">
                <a:solidFill>
                  <a:srgbClr val="001F5F"/>
                </a:solidFill>
                <a:latin typeface="Constantia"/>
                <a:cs typeface="Constantia"/>
              </a:rPr>
              <a:t>dramatically </a:t>
            </a:r>
            <a:r>
              <a:rPr sz="3200" spc="-33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3200" dirty="0">
                <a:solidFill>
                  <a:srgbClr val="001F5F"/>
                </a:solidFill>
                <a:latin typeface="Constantia"/>
                <a:cs typeface="Constantia"/>
              </a:rPr>
              <a:t>be </a:t>
            </a:r>
            <a:r>
              <a:rPr sz="3200" spc="-6" dirty="0">
                <a:solidFill>
                  <a:srgbClr val="001F5F"/>
                </a:solidFill>
                <a:latin typeface="Constantia"/>
                <a:cs typeface="Constantia"/>
              </a:rPr>
              <a:t>used both </a:t>
            </a:r>
            <a:r>
              <a:rPr sz="3200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3200" spc="-17" dirty="0">
                <a:solidFill>
                  <a:srgbClr val="001F5F"/>
                </a:solidFill>
                <a:latin typeface="Constantia"/>
                <a:cs typeface="Constantia"/>
              </a:rPr>
              <a:t>research </a:t>
            </a:r>
            <a:r>
              <a:rPr sz="3200" dirty="0">
                <a:solidFill>
                  <a:srgbClr val="001F5F"/>
                </a:solidFill>
                <a:latin typeface="Constantia"/>
                <a:cs typeface="Constantia"/>
              </a:rPr>
              <a:t>and  </a:t>
            </a:r>
            <a:r>
              <a:rPr sz="3200" spc="-6" dirty="0">
                <a:solidFill>
                  <a:srgbClr val="001F5F"/>
                </a:solidFill>
                <a:latin typeface="Constantia"/>
                <a:cs typeface="Constantia"/>
              </a:rPr>
              <a:t>clinical </a:t>
            </a:r>
            <a:r>
              <a:rPr sz="3200" spc="-11" dirty="0">
                <a:solidFill>
                  <a:srgbClr val="001F5F"/>
                </a:solidFill>
                <a:latin typeface="Constantia"/>
                <a:cs typeface="Constantia"/>
              </a:rPr>
              <a:t>settings </a:t>
            </a:r>
            <a:r>
              <a:rPr sz="3200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3200" spc="-11" dirty="0">
                <a:solidFill>
                  <a:srgbClr val="001F5F"/>
                </a:solidFill>
                <a:latin typeface="Constantia"/>
                <a:cs typeface="Constantia"/>
              </a:rPr>
              <a:t>every </a:t>
            </a:r>
            <a:r>
              <a:rPr sz="3200" spc="-17" dirty="0">
                <a:solidFill>
                  <a:srgbClr val="001F5F"/>
                </a:solidFill>
                <a:latin typeface="Constantia"/>
                <a:cs typeface="Constantia"/>
              </a:rPr>
              <a:t>corner </a:t>
            </a:r>
            <a:r>
              <a:rPr sz="3200" spc="-11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3200" spc="-6" dirty="0">
                <a:solidFill>
                  <a:srgbClr val="001F5F"/>
                </a:solidFill>
                <a:latin typeface="Constantia"/>
                <a:cs typeface="Constantia"/>
              </a:rPr>
              <a:t>the planet.  </a:t>
            </a:r>
            <a:r>
              <a:rPr sz="3200" spc="-11" dirty="0">
                <a:solidFill>
                  <a:srgbClr val="001F5F"/>
                </a:solidFill>
                <a:latin typeface="Constantia"/>
                <a:cs typeface="Constantia"/>
              </a:rPr>
              <a:t>They're very </a:t>
            </a:r>
            <a:r>
              <a:rPr sz="3200" spc="-22" dirty="0">
                <a:solidFill>
                  <a:srgbClr val="001F5F"/>
                </a:solidFill>
                <a:latin typeface="Constantia"/>
                <a:cs typeface="Constantia"/>
              </a:rPr>
              <a:t>proud </a:t>
            </a:r>
            <a:r>
              <a:rPr sz="3200" spc="-6" dirty="0">
                <a:solidFill>
                  <a:srgbClr val="001F5F"/>
                </a:solidFill>
                <a:latin typeface="Constantia"/>
                <a:cs typeface="Constantia"/>
              </a:rPr>
              <a:t>of the </a:t>
            </a:r>
            <a:r>
              <a:rPr sz="3200" spc="-22" dirty="0">
                <a:solidFill>
                  <a:srgbClr val="001F5F"/>
                </a:solidFill>
                <a:latin typeface="Constantia"/>
                <a:cs typeface="Constantia"/>
              </a:rPr>
              <a:t>innovators </a:t>
            </a:r>
            <a:r>
              <a:rPr sz="3200" spc="-6" dirty="0">
                <a:solidFill>
                  <a:srgbClr val="001F5F"/>
                </a:solidFill>
                <a:latin typeface="Constantia"/>
                <a:cs typeface="Constantia"/>
              </a:rPr>
              <a:t>using  OpenMRS </a:t>
            </a:r>
            <a:r>
              <a:rPr sz="3200" spc="-33" dirty="0">
                <a:solidFill>
                  <a:srgbClr val="001F5F"/>
                </a:solidFill>
                <a:latin typeface="Constantia"/>
                <a:cs typeface="Constantia"/>
              </a:rPr>
              <a:t>to improve </a:t>
            </a:r>
            <a:r>
              <a:rPr sz="3200" dirty="0">
                <a:solidFill>
                  <a:srgbClr val="001F5F"/>
                </a:solidFill>
                <a:latin typeface="Constantia"/>
                <a:cs typeface="Constantia"/>
              </a:rPr>
              <a:t>health </a:t>
            </a:r>
            <a:r>
              <a:rPr sz="3200" spc="-22" dirty="0">
                <a:solidFill>
                  <a:srgbClr val="001F5F"/>
                </a:solidFill>
                <a:latin typeface="Constantia"/>
                <a:cs typeface="Constantia"/>
              </a:rPr>
              <a:t>care</a:t>
            </a:r>
            <a:r>
              <a:rPr sz="3200" spc="-47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3200" spc="-22" dirty="0">
                <a:solidFill>
                  <a:srgbClr val="001F5F"/>
                </a:solidFill>
                <a:latin typeface="Constantia"/>
                <a:cs typeface="Constantia"/>
              </a:rPr>
              <a:t>worldwide.</a:t>
            </a:r>
            <a:endParaRPr sz="3200" dirty="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04800" y="0"/>
            <a:ext cx="4727622" cy="2909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</p:spTree>
    <p:extLst>
      <p:ext uri="{BB962C8B-B14F-4D97-AF65-F5344CB8AC3E}">
        <p14:creationId xmlns:p14="http://schemas.microsoft.com/office/powerpoint/2010/main" val="2331063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3957" y="1292175"/>
            <a:ext cx="76333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/>
              <a:t>OpenMRS clinical and research locations </a:t>
            </a:r>
            <a:r>
              <a:rPr sz="2400" dirty="0"/>
              <a:t>as </a:t>
            </a:r>
            <a:r>
              <a:rPr sz="2400" spc="-5" dirty="0"/>
              <a:t>of</a:t>
            </a:r>
            <a:r>
              <a:rPr sz="2400" spc="-75" dirty="0"/>
              <a:t> </a:t>
            </a:r>
            <a:r>
              <a:rPr sz="2400" spc="-5" dirty="0" smtClean="0"/>
              <a:t>201</a:t>
            </a:r>
            <a:r>
              <a:rPr lang="en-US" sz="2400" spc="-5" dirty="0" smtClean="0"/>
              <a:t>8</a:t>
            </a:r>
            <a:endParaRPr sz="2400" dirty="0"/>
          </a:p>
        </p:txBody>
      </p:sp>
      <p:sp>
        <p:nvSpPr>
          <p:cNvPr id="3" name="object 3"/>
          <p:cNvSpPr/>
          <p:nvPr/>
        </p:nvSpPr>
        <p:spPr>
          <a:xfrm>
            <a:off x="1706879" y="1946148"/>
            <a:ext cx="7121651" cy="43525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3827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3887" y="0"/>
            <a:ext cx="10085553" cy="11254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  <p:sp>
        <p:nvSpPr>
          <p:cNvPr id="3" name="object 3"/>
          <p:cNvSpPr/>
          <p:nvPr/>
        </p:nvSpPr>
        <p:spPr>
          <a:xfrm>
            <a:off x="876214" y="1132746"/>
            <a:ext cx="8450224" cy="9529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  <p:sp>
        <p:nvSpPr>
          <p:cNvPr id="4" name="object 4"/>
          <p:cNvSpPr/>
          <p:nvPr/>
        </p:nvSpPr>
        <p:spPr>
          <a:xfrm>
            <a:off x="304800" y="2678928"/>
            <a:ext cx="10083800" cy="35293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</p:spTree>
    <p:extLst>
      <p:ext uri="{BB962C8B-B14F-4D97-AF65-F5344CB8AC3E}">
        <p14:creationId xmlns:p14="http://schemas.microsoft.com/office/powerpoint/2010/main" val="915968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3887" y="0"/>
            <a:ext cx="10085553" cy="11254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  <p:sp>
        <p:nvSpPr>
          <p:cNvPr id="3" name="object 3"/>
          <p:cNvSpPr/>
          <p:nvPr/>
        </p:nvSpPr>
        <p:spPr>
          <a:xfrm>
            <a:off x="1382086" y="926029"/>
            <a:ext cx="7670409" cy="9277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  <p:sp>
        <p:nvSpPr>
          <p:cNvPr id="4" name="object 4"/>
          <p:cNvSpPr txBox="1"/>
          <p:nvPr/>
        </p:nvSpPr>
        <p:spPr>
          <a:xfrm>
            <a:off x="698500" y="2358068"/>
            <a:ext cx="9601200" cy="2425058"/>
          </a:xfrm>
          <a:prstGeom prst="rect">
            <a:avLst/>
          </a:prstGeom>
        </p:spPr>
        <p:txBody>
          <a:bodyPr vert="horz" wrap="square" lIns="0" tIns="14005" rIns="0" bIns="0" rtlCol="0">
            <a:spAutoFit/>
          </a:bodyPr>
          <a:lstStyle/>
          <a:p>
            <a:pPr marL="14006" marR="657561">
              <a:spcBef>
                <a:spcPts val="110"/>
              </a:spcBef>
              <a:buClr>
                <a:srgbClr val="0AD0D9"/>
              </a:buClr>
              <a:buSzPct val="91666"/>
              <a:buFont typeface="Wingdings"/>
              <a:buChar char=""/>
              <a:tabLst>
                <a:tab pos="395657" algn="l"/>
              </a:tabLst>
            </a:pPr>
            <a:r>
              <a:rPr sz="2800" dirty="0">
                <a:latin typeface="Constantia"/>
                <a:cs typeface="Constantia"/>
              </a:rPr>
              <a:t>Design </a:t>
            </a:r>
            <a:r>
              <a:rPr sz="2800" spc="-6" dirty="0">
                <a:latin typeface="Constantia"/>
                <a:cs typeface="Constantia"/>
              </a:rPr>
              <a:t>decisions </a:t>
            </a:r>
            <a:r>
              <a:rPr sz="2800" spc="-22" dirty="0">
                <a:latin typeface="Constantia"/>
                <a:cs typeface="Constantia"/>
              </a:rPr>
              <a:t>are</a:t>
            </a:r>
            <a:r>
              <a:rPr sz="2800" spc="-766" dirty="0">
                <a:latin typeface="Constantia"/>
                <a:cs typeface="Constantia"/>
              </a:rPr>
              <a:t> </a:t>
            </a:r>
            <a:r>
              <a:rPr sz="2800" spc="-28" dirty="0">
                <a:latin typeface="Constantia"/>
                <a:cs typeface="Constantia"/>
              </a:rPr>
              <a:t>driven </a:t>
            </a:r>
            <a:r>
              <a:rPr sz="2800" spc="-22" dirty="0">
                <a:latin typeface="Constantia"/>
                <a:cs typeface="Constantia"/>
              </a:rPr>
              <a:t>by </a:t>
            </a:r>
            <a:r>
              <a:rPr sz="2800" spc="-11" dirty="0">
                <a:latin typeface="Constantia"/>
                <a:cs typeface="Constantia"/>
              </a:rPr>
              <a:t>real, </a:t>
            </a:r>
            <a:r>
              <a:rPr sz="2800" spc="-6" dirty="0">
                <a:latin typeface="Constantia"/>
                <a:cs typeface="Constantia"/>
              </a:rPr>
              <a:t>not  </a:t>
            </a:r>
            <a:r>
              <a:rPr sz="2800" spc="-33" dirty="0">
                <a:latin typeface="Constantia"/>
                <a:cs typeface="Constantia"/>
              </a:rPr>
              <a:t>perceived</a:t>
            </a:r>
            <a:r>
              <a:rPr sz="2800" spc="-28" dirty="0">
                <a:latin typeface="Constantia"/>
                <a:cs typeface="Constantia"/>
              </a:rPr>
              <a:t> </a:t>
            </a:r>
            <a:r>
              <a:rPr sz="2800" spc="-17" dirty="0">
                <a:latin typeface="Constantia"/>
                <a:cs typeface="Constantia"/>
              </a:rPr>
              <a:t>needs.</a:t>
            </a:r>
            <a:endParaRPr sz="2800" dirty="0">
              <a:latin typeface="Constantia"/>
              <a:cs typeface="Constantia"/>
            </a:endParaRPr>
          </a:p>
          <a:p>
            <a:pPr marL="14006" marR="2011198">
              <a:spcBef>
                <a:spcPts val="954"/>
              </a:spcBef>
              <a:buClr>
                <a:srgbClr val="0AD0D9"/>
              </a:buClr>
              <a:buSzPct val="91666"/>
              <a:buFont typeface="Wingdings"/>
              <a:buChar char=""/>
              <a:tabLst>
                <a:tab pos="395657" algn="l"/>
              </a:tabLst>
            </a:pPr>
            <a:r>
              <a:rPr sz="2800" spc="-6" dirty="0">
                <a:latin typeface="Constantia"/>
                <a:cs typeface="Constantia"/>
              </a:rPr>
              <a:t>Their </a:t>
            </a:r>
            <a:r>
              <a:rPr sz="2800" spc="-17" dirty="0">
                <a:latin typeface="Constantia"/>
                <a:cs typeface="Constantia"/>
              </a:rPr>
              <a:t>software </a:t>
            </a:r>
            <a:r>
              <a:rPr sz="2800" spc="-28" dirty="0">
                <a:latin typeface="Constantia"/>
                <a:cs typeface="Constantia"/>
              </a:rPr>
              <a:t>works </a:t>
            </a:r>
            <a:r>
              <a:rPr sz="2800" spc="-6" dirty="0">
                <a:latin typeface="Constantia"/>
                <a:cs typeface="Constantia"/>
              </a:rPr>
              <a:t>in the</a:t>
            </a:r>
            <a:r>
              <a:rPr sz="2800" spc="-673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most  challenging </a:t>
            </a:r>
            <a:r>
              <a:rPr sz="2800" dirty="0">
                <a:latin typeface="Constantia"/>
                <a:cs typeface="Constantia"/>
              </a:rPr>
              <a:t>health </a:t>
            </a:r>
            <a:r>
              <a:rPr sz="2800" spc="-22" dirty="0">
                <a:latin typeface="Constantia"/>
                <a:cs typeface="Constantia"/>
              </a:rPr>
              <a:t>care </a:t>
            </a:r>
            <a:r>
              <a:rPr sz="2800" spc="-17" dirty="0">
                <a:latin typeface="Constantia"/>
                <a:cs typeface="Constantia"/>
              </a:rPr>
              <a:t>delivery  environments.</a:t>
            </a:r>
            <a:endParaRPr sz="2800" dirty="0">
              <a:latin typeface="Constantia"/>
              <a:cs typeface="Constantia"/>
            </a:endParaRPr>
          </a:p>
          <a:p>
            <a:pPr marL="14006" marR="5602">
              <a:spcBef>
                <a:spcPts val="954"/>
              </a:spcBef>
              <a:buClr>
                <a:srgbClr val="0AD0D9"/>
              </a:buClr>
              <a:buSzPct val="91666"/>
              <a:buFont typeface="Wingdings"/>
              <a:buChar char=""/>
              <a:tabLst>
                <a:tab pos="395657" algn="l"/>
              </a:tabLst>
            </a:pPr>
            <a:r>
              <a:rPr sz="2800" spc="-6" dirty="0">
                <a:latin typeface="Constantia"/>
                <a:cs typeface="Constantia"/>
              </a:rPr>
              <a:t>They</a:t>
            </a:r>
            <a:r>
              <a:rPr sz="2800" spc="-204" dirty="0">
                <a:latin typeface="Constantia"/>
                <a:cs typeface="Constantia"/>
              </a:rPr>
              <a:t> </a:t>
            </a:r>
            <a:r>
              <a:rPr sz="2800" spc="-22" dirty="0">
                <a:latin typeface="Constantia"/>
                <a:cs typeface="Constantia"/>
              </a:rPr>
              <a:t>create</a:t>
            </a:r>
            <a:r>
              <a:rPr sz="2800" spc="-221" dirty="0">
                <a:latin typeface="Constantia"/>
                <a:cs typeface="Constantia"/>
              </a:rPr>
              <a:t> </a:t>
            </a:r>
            <a:r>
              <a:rPr sz="2800" dirty="0">
                <a:latin typeface="Constantia"/>
                <a:cs typeface="Constantia"/>
              </a:rPr>
              <a:t>a</a:t>
            </a:r>
            <a:r>
              <a:rPr sz="2800" spc="-176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platform</a:t>
            </a:r>
            <a:r>
              <a:rPr sz="2800" spc="-121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that</a:t>
            </a:r>
            <a:r>
              <a:rPr sz="2800" spc="-99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is</a:t>
            </a:r>
            <a:r>
              <a:rPr sz="2800" spc="-187" dirty="0">
                <a:latin typeface="Constantia"/>
                <a:cs typeface="Constantia"/>
              </a:rPr>
              <a:t> </a:t>
            </a:r>
            <a:r>
              <a:rPr sz="2800" dirty="0">
                <a:latin typeface="Constantia"/>
                <a:cs typeface="Constantia"/>
              </a:rPr>
              <a:t>adaptable</a:t>
            </a:r>
            <a:r>
              <a:rPr sz="2800" spc="-160" dirty="0">
                <a:latin typeface="Constantia"/>
                <a:cs typeface="Constantia"/>
              </a:rPr>
              <a:t> </a:t>
            </a:r>
            <a:r>
              <a:rPr sz="2800" spc="-28" dirty="0">
                <a:latin typeface="Constantia"/>
                <a:cs typeface="Constantia"/>
              </a:rPr>
              <a:t>to  </a:t>
            </a:r>
            <a:r>
              <a:rPr sz="2800" spc="-6" dirty="0">
                <a:latin typeface="Constantia"/>
                <a:cs typeface="Constantia"/>
              </a:rPr>
              <a:t>the unique needs </a:t>
            </a:r>
            <a:r>
              <a:rPr sz="2800" dirty="0">
                <a:latin typeface="Constantia"/>
                <a:cs typeface="Constantia"/>
              </a:rPr>
              <a:t>of </a:t>
            </a:r>
            <a:r>
              <a:rPr sz="2800" spc="-6" dirty="0">
                <a:latin typeface="Constantia"/>
                <a:cs typeface="Constantia"/>
              </a:rPr>
              <a:t>their users </a:t>
            </a:r>
            <a:r>
              <a:rPr sz="2800" spc="-11" dirty="0">
                <a:latin typeface="Constantia"/>
                <a:cs typeface="Constantia"/>
              </a:rPr>
              <a:t>around </a:t>
            </a:r>
            <a:r>
              <a:rPr sz="2800" spc="-6" dirty="0">
                <a:latin typeface="Constantia"/>
                <a:cs typeface="Constantia"/>
              </a:rPr>
              <a:t>the  </a:t>
            </a:r>
            <a:r>
              <a:rPr sz="2800" spc="-22" dirty="0">
                <a:latin typeface="Constantia"/>
                <a:cs typeface="Constantia"/>
              </a:rPr>
              <a:t>world.</a:t>
            </a:r>
            <a:endParaRPr sz="2800" dirty="0">
              <a:latin typeface="Constantia"/>
              <a:cs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912235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3887" y="0"/>
            <a:ext cx="10085553" cy="11254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  <p:sp>
        <p:nvSpPr>
          <p:cNvPr id="3" name="object 3"/>
          <p:cNvSpPr/>
          <p:nvPr/>
        </p:nvSpPr>
        <p:spPr>
          <a:xfrm>
            <a:off x="2243136" y="263451"/>
            <a:ext cx="6207053" cy="17240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5"/>
          </a:p>
        </p:txBody>
      </p:sp>
      <p:sp>
        <p:nvSpPr>
          <p:cNvPr id="4" name="object 4"/>
          <p:cNvSpPr txBox="1"/>
          <p:nvPr/>
        </p:nvSpPr>
        <p:spPr>
          <a:xfrm>
            <a:off x="290795" y="2277399"/>
            <a:ext cx="9996967" cy="3133652"/>
          </a:xfrm>
          <a:prstGeom prst="rect">
            <a:avLst/>
          </a:prstGeom>
        </p:spPr>
        <p:txBody>
          <a:bodyPr vert="horz" wrap="square" lIns="0" tIns="14706" rIns="0" bIns="0" rtlCol="0">
            <a:spAutoFit/>
          </a:bodyPr>
          <a:lstStyle/>
          <a:p>
            <a:pPr marL="14006" marR="233893">
              <a:spcBef>
                <a:spcPts val="116"/>
              </a:spcBef>
              <a:buClr>
                <a:srgbClr val="0AD0D9"/>
              </a:buClr>
              <a:buSzPct val="90625"/>
              <a:buFont typeface="Wingdings"/>
              <a:buChar char=""/>
              <a:tabLst>
                <a:tab pos="394257" algn="l"/>
              </a:tabLst>
            </a:pPr>
            <a:r>
              <a:rPr sz="2800" spc="-126" dirty="0">
                <a:latin typeface="Constantia"/>
                <a:cs typeface="Constantia"/>
              </a:rPr>
              <a:t>We</a:t>
            </a:r>
            <a:r>
              <a:rPr sz="2800" spc="-94" dirty="0">
                <a:latin typeface="Constantia"/>
                <a:cs typeface="Constantia"/>
              </a:rPr>
              <a:t> </a:t>
            </a:r>
            <a:r>
              <a:rPr sz="2800" spc="-17" dirty="0">
                <a:latin typeface="Constantia"/>
                <a:cs typeface="Constantia"/>
              </a:rPr>
              <a:t>believe</a:t>
            </a:r>
            <a:r>
              <a:rPr sz="2800" spc="-116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the</a:t>
            </a:r>
            <a:r>
              <a:rPr sz="2800" spc="-110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best</a:t>
            </a:r>
            <a:r>
              <a:rPr sz="2800" spc="-94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ideas</a:t>
            </a:r>
            <a:r>
              <a:rPr sz="2800" spc="-149" dirty="0">
                <a:latin typeface="Constantia"/>
                <a:cs typeface="Constantia"/>
              </a:rPr>
              <a:t> </a:t>
            </a:r>
            <a:r>
              <a:rPr sz="2800" spc="-17" dirty="0">
                <a:latin typeface="Constantia"/>
                <a:cs typeface="Constantia"/>
              </a:rPr>
              <a:t>come</a:t>
            </a:r>
            <a:r>
              <a:rPr sz="2800" spc="-116" dirty="0">
                <a:latin typeface="Constantia"/>
                <a:cs typeface="Constantia"/>
              </a:rPr>
              <a:t> </a:t>
            </a:r>
            <a:r>
              <a:rPr sz="2800" spc="-17" dirty="0">
                <a:latin typeface="Constantia"/>
                <a:cs typeface="Constantia"/>
              </a:rPr>
              <a:t>from</a:t>
            </a:r>
            <a:r>
              <a:rPr sz="2800" spc="-126" dirty="0">
                <a:latin typeface="Constantia"/>
                <a:cs typeface="Constantia"/>
              </a:rPr>
              <a:t> </a:t>
            </a:r>
            <a:r>
              <a:rPr sz="2800" dirty="0">
                <a:latin typeface="Constantia"/>
                <a:cs typeface="Constantia"/>
              </a:rPr>
              <a:t>people</a:t>
            </a:r>
            <a:r>
              <a:rPr sz="2800" spc="-176" dirty="0">
                <a:latin typeface="Constantia"/>
                <a:cs typeface="Constantia"/>
              </a:rPr>
              <a:t> </a:t>
            </a:r>
            <a:r>
              <a:rPr sz="2800" dirty="0">
                <a:latin typeface="Constantia"/>
                <a:cs typeface="Constantia"/>
              </a:rPr>
              <a:t>with  </a:t>
            </a:r>
            <a:r>
              <a:rPr sz="2800" spc="-11" dirty="0">
                <a:latin typeface="Constantia"/>
                <a:cs typeface="Constantia"/>
              </a:rPr>
              <a:t>different backgrounds </a:t>
            </a:r>
            <a:r>
              <a:rPr sz="2800" dirty="0">
                <a:latin typeface="Constantia"/>
                <a:cs typeface="Constantia"/>
              </a:rPr>
              <a:t>and </a:t>
            </a:r>
            <a:r>
              <a:rPr sz="2800" spc="-11" dirty="0">
                <a:latin typeface="Constantia"/>
                <a:cs typeface="Constantia"/>
              </a:rPr>
              <a:t>talents, </a:t>
            </a:r>
            <a:r>
              <a:rPr sz="2800" dirty="0">
                <a:latin typeface="Constantia"/>
                <a:cs typeface="Constantia"/>
              </a:rPr>
              <a:t>and </a:t>
            </a:r>
            <a:r>
              <a:rPr sz="2800" spc="-44" dirty="0">
                <a:latin typeface="Constantia"/>
                <a:cs typeface="Constantia"/>
              </a:rPr>
              <a:t>we </a:t>
            </a:r>
            <a:r>
              <a:rPr sz="2800" spc="-6" dirty="0">
                <a:latin typeface="Constantia"/>
                <a:cs typeface="Constantia"/>
              </a:rPr>
              <a:t>build </a:t>
            </a:r>
            <a:r>
              <a:rPr sz="2800" dirty="0">
                <a:latin typeface="Constantia"/>
                <a:cs typeface="Constantia"/>
              </a:rPr>
              <a:t>a  </a:t>
            </a:r>
            <a:r>
              <a:rPr sz="2800" spc="-11" dirty="0">
                <a:latin typeface="Constantia"/>
                <a:cs typeface="Constantia"/>
              </a:rPr>
              <a:t>community</a:t>
            </a:r>
            <a:r>
              <a:rPr sz="2800" spc="-182" dirty="0">
                <a:latin typeface="Constantia"/>
                <a:cs typeface="Constantia"/>
              </a:rPr>
              <a:t> </a:t>
            </a:r>
            <a:r>
              <a:rPr sz="2800" spc="-22" dirty="0">
                <a:latin typeface="Constantia"/>
                <a:cs typeface="Constantia"/>
              </a:rPr>
              <a:t>where</a:t>
            </a:r>
            <a:r>
              <a:rPr sz="2800" spc="-132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these</a:t>
            </a:r>
            <a:r>
              <a:rPr sz="2800" spc="-154" dirty="0">
                <a:latin typeface="Constantia"/>
                <a:cs typeface="Constantia"/>
              </a:rPr>
              <a:t> </a:t>
            </a:r>
            <a:r>
              <a:rPr sz="2800" dirty="0">
                <a:latin typeface="Constantia"/>
                <a:cs typeface="Constantia"/>
              </a:rPr>
              <a:t>people</a:t>
            </a:r>
            <a:r>
              <a:rPr sz="2800" spc="-199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can</a:t>
            </a:r>
            <a:r>
              <a:rPr sz="2800" spc="-149" dirty="0">
                <a:latin typeface="Constantia"/>
                <a:cs typeface="Constantia"/>
              </a:rPr>
              <a:t> </a:t>
            </a:r>
            <a:r>
              <a:rPr sz="2800" spc="-22" dirty="0">
                <a:latin typeface="Constantia"/>
                <a:cs typeface="Constantia"/>
              </a:rPr>
              <a:t>come</a:t>
            </a:r>
            <a:r>
              <a:rPr sz="2800" spc="-132" dirty="0">
                <a:latin typeface="Constantia"/>
                <a:cs typeface="Constantia"/>
              </a:rPr>
              <a:t> </a:t>
            </a:r>
            <a:r>
              <a:rPr sz="2800" spc="-17" dirty="0">
                <a:latin typeface="Constantia"/>
                <a:cs typeface="Constantia"/>
              </a:rPr>
              <a:t>together  </a:t>
            </a:r>
            <a:r>
              <a:rPr sz="2800" dirty="0">
                <a:latin typeface="Constantia"/>
                <a:cs typeface="Constantia"/>
              </a:rPr>
              <a:t>and</a:t>
            </a:r>
            <a:r>
              <a:rPr sz="2800" spc="-22" dirty="0">
                <a:latin typeface="Constantia"/>
                <a:cs typeface="Constantia"/>
              </a:rPr>
              <a:t> innovate.</a:t>
            </a:r>
            <a:endParaRPr sz="2800" dirty="0">
              <a:latin typeface="Constantia"/>
              <a:cs typeface="Constantia"/>
            </a:endParaRPr>
          </a:p>
          <a:p>
            <a:pPr marL="14006" marR="5602">
              <a:spcBef>
                <a:spcPts val="849"/>
              </a:spcBef>
              <a:buClr>
                <a:srgbClr val="0AD0D9"/>
              </a:buClr>
              <a:buSzPct val="90625"/>
              <a:buFont typeface="Wingdings"/>
              <a:buChar char=""/>
              <a:tabLst>
                <a:tab pos="394257" algn="l"/>
              </a:tabLst>
            </a:pPr>
            <a:r>
              <a:rPr sz="2800" spc="-126" dirty="0">
                <a:latin typeface="Constantia"/>
                <a:cs typeface="Constantia"/>
              </a:rPr>
              <a:t>We </a:t>
            </a:r>
            <a:r>
              <a:rPr sz="2800" spc="-17" dirty="0">
                <a:latin typeface="Constantia"/>
                <a:cs typeface="Constantia"/>
              </a:rPr>
              <a:t>believe </a:t>
            </a:r>
            <a:r>
              <a:rPr sz="2800" spc="-6" dirty="0">
                <a:latin typeface="Constantia"/>
                <a:cs typeface="Constantia"/>
              </a:rPr>
              <a:t>in harnessing the wisdom </a:t>
            </a:r>
            <a:r>
              <a:rPr sz="2800" dirty="0">
                <a:latin typeface="Constantia"/>
                <a:cs typeface="Constantia"/>
              </a:rPr>
              <a:t>of our  </a:t>
            </a:r>
            <a:r>
              <a:rPr sz="2800" spc="-17" dirty="0">
                <a:latin typeface="Constantia"/>
                <a:cs typeface="Constantia"/>
              </a:rPr>
              <a:t>software</a:t>
            </a:r>
            <a:r>
              <a:rPr sz="2800" spc="-193" dirty="0">
                <a:latin typeface="Constantia"/>
                <a:cs typeface="Constantia"/>
              </a:rPr>
              <a:t> </a:t>
            </a:r>
            <a:r>
              <a:rPr sz="2800" spc="-11" dirty="0">
                <a:latin typeface="Constantia"/>
                <a:cs typeface="Constantia"/>
              </a:rPr>
              <a:t>development</a:t>
            </a:r>
            <a:r>
              <a:rPr sz="2800" spc="-176" dirty="0">
                <a:latin typeface="Constantia"/>
                <a:cs typeface="Constantia"/>
              </a:rPr>
              <a:t> </a:t>
            </a:r>
            <a:r>
              <a:rPr sz="2800" spc="-11" dirty="0">
                <a:latin typeface="Constantia"/>
                <a:cs typeface="Constantia"/>
              </a:rPr>
              <a:t>community</a:t>
            </a:r>
            <a:r>
              <a:rPr sz="2800" spc="-99" dirty="0">
                <a:latin typeface="Constantia"/>
                <a:cs typeface="Constantia"/>
              </a:rPr>
              <a:t> </a:t>
            </a:r>
            <a:r>
              <a:rPr sz="2800" spc="-22" dirty="0">
                <a:latin typeface="Constantia"/>
                <a:cs typeface="Constantia"/>
              </a:rPr>
              <a:t>by</a:t>
            </a:r>
            <a:r>
              <a:rPr sz="2800" spc="-171" dirty="0">
                <a:latin typeface="Constantia"/>
                <a:cs typeface="Constantia"/>
              </a:rPr>
              <a:t> </a:t>
            </a:r>
            <a:r>
              <a:rPr sz="2800" spc="-11" dirty="0">
                <a:latin typeface="Constantia"/>
                <a:cs typeface="Constantia"/>
              </a:rPr>
              <a:t>creating</a:t>
            </a:r>
            <a:r>
              <a:rPr sz="2800" spc="-116" dirty="0">
                <a:latin typeface="Constantia"/>
                <a:cs typeface="Constantia"/>
              </a:rPr>
              <a:t> </a:t>
            </a:r>
            <a:r>
              <a:rPr sz="2800" dirty="0">
                <a:latin typeface="Constantia"/>
                <a:cs typeface="Constantia"/>
              </a:rPr>
              <a:t>a</a:t>
            </a:r>
            <a:r>
              <a:rPr sz="2800" spc="-149" dirty="0">
                <a:latin typeface="Constantia"/>
                <a:cs typeface="Constantia"/>
              </a:rPr>
              <a:t> </a:t>
            </a:r>
            <a:r>
              <a:rPr sz="2800" spc="-6" dirty="0">
                <a:latin typeface="Constantia"/>
                <a:cs typeface="Constantia"/>
              </a:rPr>
              <a:t>safe  </a:t>
            </a:r>
            <a:r>
              <a:rPr sz="2800" spc="-17" dirty="0">
                <a:latin typeface="Constantia"/>
                <a:cs typeface="Constantia"/>
              </a:rPr>
              <a:t>place </a:t>
            </a:r>
            <a:r>
              <a:rPr sz="2800" spc="-33" dirty="0">
                <a:latin typeface="Constantia"/>
                <a:cs typeface="Constantia"/>
              </a:rPr>
              <a:t>to </a:t>
            </a:r>
            <a:r>
              <a:rPr sz="2800" spc="-17" dirty="0">
                <a:latin typeface="Constantia"/>
                <a:cs typeface="Constantia"/>
              </a:rPr>
              <a:t>raise </a:t>
            </a:r>
            <a:r>
              <a:rPr sz="2800" spc="-22" dirty="0">
                <a:latin typeface="Constantia"/>
                <a:cs typeface="Constantia"/>
              </a:rPr>
              <a:t>concerns, </a:t>
            </a:r>
            <a:r>
              <a:rPr sz="2800" spc="-6" dirty="0">
                <a:latin typeface="Constantia"/>
                <a:cs typeface="Constantia"/>
              </a:rPr>
              <a:t>discuss </a:t>
            </a:r>
            <a:r>
              <a:rPr sz="2800" spc="-11" dirty="0">
                <a:latin typeface="Constantia"/>
                <a:cs typeface="Constantia"/>
              </a:rPr>
              <a:t>failures, </a:t>
            </a:r>
            <a:r>
              <a:rPr sz="2800" spc="-33" dirty="0">
                <a:latin typeface="Constantia"/>
                <a:cs typeface="Constantia"/>
              </a:rPr>
              <a:t>improve  </a:t>
            </a:r>
            <a:r>
              <a:rPr sz="2800" dirty="0">
                <a:latin typeface="Constantia"/>
                <a:cs typeface="Constantia"/>
              </a:rPr>
              <a:t>existing </a:t>
            </a:r>
            <a:r>
              <a:rPr sz="2800" spc="-11" dirty="0">
                <a:latin typeface="Constantia"/>
                <a:cs typeface="Constantia"/>
              </a:rPr>
              <a:t>ideas, </a:t>
            </a:r>
            <a:r>
              <a:rPr sz="2800" dirty="0">
                <a:latin typeface="Constantia"/>
                <a:cs typeface="Constantia"/>
              </a:rPr>
              <a:t>and </a:t>
            </a:r>
            <a:r>
              <a:rPr sz="2800" spc="-28" dirty="0">
                <a:latin typeface="Constantia"/>
                <a:cs typeface="Constantia"/>
              </a:rPr>
              <a:t>solve</a:t>
            </a:r>
            <a:r>
              <a:rPr sz="2800" spc="-298" dirty="0">
                <a:latin typeface="Constantia"/>
                <a:cs typeface="Constantia"/>
              </a:rPr>
              <a:t> </a:t>
            </a:r>
            <a:r>
              <a:rPr sz="2800" spc="-17" dirty="0">
                <a:latin typeface="Constantia"/>
                <a:cs typeface="Constantia"/>
              </a:rPr>
              <a:t>problems.</a:t>
            </a:r>
            <a:endParaRPr sz="2800" dirty="0">
              <a:latin typeface="Constantia"/>
              <a:cs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684987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15310" y="981480"/>
            <a:ext cx="545211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OpenMRS</a:t>
            </a:r>
            <a:r>
              <a:rPr spc="-105" dirty="0"/>
              <a:t> </a:t>
            </a:r>
            <a:r>
              <a:rPr spc="-5" dirty="0"/>
              <a:t>Overview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08592" y="2020302"/>
            <a:ext cx="8041005" cy="35221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spc="-5" dirty="0">
                <a:solidFill>
                  <a:srgbClr val="181818"/>
                </a:solidFill>
                <a:latin typeface="Century Gothic"/>
                <a:cs typeface="Century Gothic"/>
              </a:rPr>
              <a:t>What is OpenMRS?</a:t>
            </a:r>
            <a:endParaRPr sz="2800" dirty="0">
              <a:latin typeface="Century Gothic"/>
              <a:cs typeface="Century Gothic"/>
            </a:endParaRPr>
          </a:p>
          <a:p>
            <a:pPr marL="927100" indent="-381000">
              <a:lnSpc>
                <a:spcPct val="100000"/>
              </a:lnSpc>
              <a:buSzPct val="80357"/>
              <a:buFont typeface="Courier New"/>
              <a:buChar char="o"/>
              <a:tabLst>
                <a:tab pos="927100" algn="l"/>
              </a:tabLst>
            </a:pPr>
            <a:r>
              <a:rPr sz="2400" spc="-5" dirty="0">
                <a:solidFill>
                  <a:srgbClr val="181818"/>
                </a:solidFill>
                <a:latin typeface="Century Gothic"/>
                <a:cs typeface="Century Gothic"/>
              </a:rPr>
              <a:t>Open source </a:t>
            </a:r>
            <a:r>
              <a:rPr sz="2400" b="1" spc="-15" dirty="0">
                <a:solidFill>
                  <a:srgbClr val="181818"/>
                </a:solidFill>
                <a:latin typeface="Century Gothic"/>
                <a:cs typeface="Century Gothic"/>
              </a:rPr>
              <a:t>medical </a:t>
            </a:r>
            <a:r>
              <a:rPr sz="2400" b="1" spc="-5" dirty="0">
                <a:solidFill>
                  <a:srgbClr val="181818"/>
                </a:solidFill>
                <a:latin typeface="Century Gothic"/>
                <a:cs typeface="Century Gothic"/>
              </a:rPr>
              <a:t>record</a:t>
            </a:r>
            <a:r>
              <a:rPr sz="2400" b="1" spc="55" dirty="0">
                <a:solidFill>
                  <a:srgbClr val="181818"/>
                </a:solidFill>
                <a:latin typeface="Century Gothic"/>
                <a:cs typeface="Century Gothic"/>
              </a:rPr>
              <a:t> </a:t>
            </a:r>
            <a:r>
              <a:rPr sz="2400" b="1" spc="-5" dirty="0">
                <a:solidFill>
                  <a:srgbClr val="181818"/>
                </a:solidFill>
                <a:latin typeface="Century Gothic"/>
                <a:cs typeface="Century Gothic"/>
              </a:rPr>
              <a:t>system</a:t>
            </a:r>
            <a:endParaRPr sz="2400" dirty="0">
              <a:latin typeface="Century Gothic"/>
              <a:cs typeface="Century Gothic"/>
            </a:endParaRPr>
          </a:p>
          <a:p>
            <a:pPr marL="927100" marR="5080" indent="-381000">
              <a:lnSpc>
                <a:spcPct val="100000"/>
              </a:lnSpc>
              <a:buSzPct val="80357"/>
              <a:buFont typeface="Courier New"/>
              <a:buChar char="o"/>
              <a:tabLst>
                <a:tab pos="927100" algn="l"/>
              </a:tabLst>
            </a:pPr>
            <a:r>
              <a:rPr sz="2400" spc="-10" dirty="0">
                <a:solidFill>
                  <a:srgbClr val="181818"/>
                </a:solidFill>
                <a:latin typeface="Century Gothic"/>
                <a:cs typeface="Century Gothic"/>
              </a:rPr>
              <a:t>Started </a:t>
            </a:r>
            <a:r>
              <a:rPr sz="2400" dirty="0">
                <a:solidFill>
                  <a:srgbClr val="181818"/>
                </a:solidFill>
                <a:latin typeface="Century Gothic"/>
                <a:cs typeface="Century Gothic"/>
              </a:rPr>
              <a:t>in </a:t>
            </a:r>
            <a:r>
              <a:rPr sz="2400" spc="-10" dirty="0">
                <a:solidFill>
                  <a:srgbClr val="181818"/>
                </a:solidFill>
                <a:latin typeface="Century Gothic"/>
                <a:cs typeface="Century Gothic"/>
              </a:rPr>
              <a:t>2004 </a:t>
            </a:r>
            <a:r>
              <a:rPr sz="2400" spc="-5" dirty="0">
                <a:solidFill>
                  <a:srgbClr val="181818"/>
                </a:solidFill>
                <a:latin typeface="Century Gothic"/>
                <a:cs typeface="Century Gothic"/>
              </a:rPr>
              <a:t>to support </a:t>
            </a:r>
            <a:r>
              <a:rPr sz="2400" spc="-10" dirty="0">
                <a:solidFill>
                  <a:srgbClr val="181818"/>
                </a:solidFill>
                <a:latin typeface="Century Gothic"/>
                <a:cs typeface="Century Gothic"/>
              </a:rPr>
              <a:t>Kenya AMPATH  </a:t>
            </a:r>
            <a:r>
              <a:rPr sz="2400" spc="-5" dirty="0">
                <a:solidFill>
                  <a:srgbClr val="181818"/>
                </a:solidFill>
                <a:latin typeface="Century Gothic"/>
                <a:cs typeface="Century Gothic"/>
              </a:rPr>
              <a:t>facilities</a:t>
            </a:r>
            <a:endParaRPr sz="2400" dirty="0">
              <a:latin typeface="Century Gothic"/>
              <a:cs typeface="Century Gothic"/>
            </a:endParaRPr>
          </a:p>
          <a:p>
            <a:pPr marL="927100" marR="339090" indent="-381000">
              <a:lnSpc>
                <a:spcPct val="100000"/>
              </a:lnSpc>
              <a:buSzPct val="80357"/>
              <a:buFont typeface="Courier New"/>
              <a:buChar char="o"/>
              <a:tabLst>
                <a:tab pos="927100" algn="l"/>
              </a:tabLst>
            </a:pPr>
            <a:r>
              <a:rPr sz="2400" spc="-5" dirty="0">
                <a:solidFill>
                  <a:srgbClr val="181818"/>
                </a:solidFill>
                <a:latin typeface="Century Gothic"/>
                <a:cs typeface="Century Gothic"/>
              </a:rPr>
              <a:t>Built by a </a:t>
            </a:r>
            <a:r>
              <a:rPr sz="2400" spc="-10" dirty="0">
                <a:solidFill>
                  <a:srgbClr val="181818"/>
                </a:solidFill>
                <a:latin typeface="Century Gothic"/>
                <a:cs typeface="Century Gothic"/>
              </a:rPr>
              <a:t>team </a:t>
            </a:r>
            <a:r>
              <a:rPr sz="2400" spc="-5" dirty="0">
                <a:solidFill>
                  <a:srgbClr val="181818"/>
                </a:solidFill>
                <a:latin typeface="Century Gothic"/>
                <a:cs typeface="Century Gothic"/>
              </a:rPr>
              <a:t>of </a:t>
            </a:r>
            <a:r>
              <a:rPr sz="2400" b="1" spc="-10" dirty="0">
                <a:solidFill>
                  <a:srgbClr val="181818"/>
                </a:solidFill>
                <a:latin typeface="Century Gothic"/>
                <a:cs typeface="Century Gothic"/>
              </a:rPr>
              <a:t>developers</a:t>
            </a:r>
            <a:r>
              <a:rPr sz="2400" spc="-10" dirty="0">
                <a:solidFill>
                  <a:srgbClr val="181818"/>
                </a:solidFill>
                <a:latin typeface="Century Gothic"/>
                <a:cs typeface="Century Gothic"/>
              </a:rPr>
              <a:t>,  </a:t>
            </a:r>
            <a:r>
              <a:rPr sz="2400" b="1" spc="-5" dirty="0">
                <a:solidFill>
                  <a:srgbClr val="181818"/>
                </a:solidFill>
                <a:latin typeface="Century Gothic"/>
                <a:cs typeface="Century Gothic"/>
              </a:rPr>
              <a:t>informaticists</a:t>
            </a:r>
            <a:r>
              <a:rPr sz="2400" spc="-5" dirty="0">
                <a:solidFill>
                  <a:srgbClr val="181818"/>
                </a:solidFill>
                <a:latin typeface="Century Gothic"/>
                <a:cs typeface="Century Gothic"/>
              </a:rPr>
              <a:t>, </a:t>
            </a:r>
            <a:r>
              <a:rPr sz="2400" spc="-10" dirty="0">
                <a:solidFill>
                  <a:srgbClr val="181818"/>
                </a:solidFill>
                <a:latin typeface="Century Gothic"/>
                <a:cs typeface="Century Gothic"/>
              </a:rPr>
              <a:t>and </a:t>
            </a:r>
            <a:r>
              <a:rPr sz="2400" b="1" spc="-10" dirty="0">
                <a:solidFill>
                  <a:srgbClr val="181818"/>
                </a:solidFill>
                <a:latin typeface="Century Gothic"/>
                <a:cs typeface="Century Gothic"/>
              </a:rPr>
              <a:t>implementers </a:t>
            </a:r>
            <a:r>
              <a:rPr sz="2400" spc="-5" dirty="0">
                <a:solidFill>
                  <a:srgbClr val="181818"/>
                </a:solidFill>
                <a:latin typeface="Century Gothic"/>
                <a:cs typeface="Century Gothic"/>
              </a:rPr>
              <a:t>across  </a:t>
            </a:r>
            <a:r>
              <a:rPr sz="2400" spc="-10" dirty="0">
                <a:solidFill>
                  <a:srgbClr val="181818"/>
                </a:solidFill>
                <a:latin typeface="Century Gothic"/>
                <a:cs typeface="Century Gothic"/>
              </a:rPr>
              <a:t>the</a:t>
            </a:r>
            <a:r>
              <a:rPr sz="2400" spc="10" dirty="0">
                <a:solidFill>
                  <a:srgbClr val="181818"/>
                </a:solidFill>
                <a:latin typeface="Century Gothic"/>
                <a:cs typeface="Century Gothic"/>
              </a:rPr>
              <a:t> </a:t>
            </a:r>
            <a:r>
              <a:rPr sz="2400" spc="-5" dirty="0">
                <a:solidFill>
                  <a:srgbClr val="181818"/>
                </a:solidFill>
                <a:latin typeface="Century Gothic"/>
                <a:cs typeface="Century Gothic"/>
              </a:rPr>
              <a:t>world</a:t>
            </a:r>
            <a:endParaRPr sz="2400" dirty="0">
              <a:latin typeface="Century Gothic"/>
              <a:cs typeface="Century Gothic"/>
            </a:endParaRPr>
          </a:p>
          <a:p>
            <a:pPr marL="1384300" marR="251460" lvl="1" indent="-355600">
              <a:lnSpc>
                <a:spcPct val="100000"/>
              </a:lnSpc>
              <a:spcBef>
                <a:spcPts val="20"/>
              </a:spcBef>
              <a:buFont typeface="Wingdings"/>
              <a:buChar char=""/>
              <a:tabLst>
                <a:tab pos="1383665" algn="l"/>
                <a:tab pos="1384300" algn="l"/>
              </a:tabLst>
            </a:pPr>
            <a:r>
              <a:rPr i="1" dirty="0">
                <a:solidFill>
                  <a:srgbClr val="181818"/>
                </a:solidFill>
                <a:latin typeface="Century Gothic"/>
                <a:cs typeface="Century Gothic"/>
              </a:rPr>
              <a:t>South </a:t>
            </a:r>
            <a:r>
              <a:rPr i="1" spc="-5" dirty="0">
                <a:solidFill>
                  <a:srgbClr val="181818"/>
                </a:solidFill>
                <a:latin typeface="Century Gothic"/>
                <a:cs typeface="Century Gothic"/>
              </a:rPr>
              <a:t>Africa, </a:t>
            </a:r>
            <a:r>
              <a:rPr i="1" dirty="0">
                <a:solidFill>
                  <a:srgbClr val="181818"/>
                </a:solidFill>
                <a:latin typeface="Century Gothic"/>
                <a:cs typeface="Century Gothic"/>
              </a:rPr>
              <a:t>Kenya, </a:t>
            </a:r>
            <a:r>
              <a:rPr i="1" spc="-5" dirty="0">
                <a:solidFill>
                  <a:srgbClr val="181818"/>
                </a:solidFill>
                <a:latin typeface="Century Gothic"/>
                <a:cs typeface="Century Gothic"/>
              </a:rPr>
              <a:t>Rwanda, </a:t>
            </a:r>
            <a:r>
              <a:rPr i="1" dirty="0">
                <a:solidFill>
                  <a:srgbClr val="181818"/>
                </a:solidFill>
                <a:latin typeface="Century Gothic"/>
                <a:cs typeface="Century Gothic"/>
              </a:rPr>
              <a:t>Lesotho, </a:t>
            </a:r>
            <a:r>
              <a:rPr i="1" spc="-5" dirty="0">
                <a:solidFill>
                  <a:srgbClr val="181818"/>
                </a:solidFill>
                <a:latin typeface="Century Gothic"/>
                <a:cs typeface="Century Gothic"/>
              </a:rPr>
              <a:t>Zimbabwe,  Mozambique, Uganda, Tanzania, </a:t>
            </a:r>
            <a:r>
              <a:rPr i="1" dirty="0">
                <a:solidFill>
                  <a:srgbClr val="181818"/>
                </a:solidFill>
                <a:latin typeface="Century Gothic"/>
                <a:cs typeface="Century Gothic"/>
              </a:rPr>
              <a:t>Haiti, India, </a:t>
            </a:r>
            <a:r>
              <a:rPr i="1" spc="-5" dirty="0">
                <a:solidFill>
                  <a:srgbClr val="181818"/>
                </a:solidFill>
                <a:latin typeface="Century Gothic"/>
                <a:cs typeface="Century Gothic"/>
              </a:rPr>
              <a:t>China,  </a:t>
            </a:r>
            <a:r>
              <a:rPr i="1" dirty="0">
                <a:solidFill>
                  <a:srgbClr val="181818"/>
                </a:solidFill>
                <a:latin typeface="Century Gothic"/>
                <a:cs typeface="Century Gothic"/>
              </a:rPr>
              <a:t>United </a:t>
            </a:r>
            <a:r>
              <a:rPr i="1" spc="-5" dirty="0">
                <a:solidFill>
                  <a:srgbClr val="181818"/>
                </a:solidFill>
                <a:latin typeface="Century Gothic"/>
                <a:cs typeface="Century Gothic"/>
              </a:rPr>
              <a:t>States, Pakistan, </a:t>
            </a:r>
            <a:r>
              <a:rPr i="1" spc="5" dirty="0">
                <a:solidFill>
                  <a:srgbClr val="181818"/>
                </a:solidFill>
                <a:latin typeface="Century Gothic"/>
                <a:cs typeface="Century Gothic"/>
              </a:rPr>
              <a:t>the </a:t>
            </a:r>
            <a:r>
              <a:rPr i="1" spc="-5" dirty="0">
                <a:solidFill>
                  <a:srgbClr val="181818"/>
                </a:solidFill>
                <a:latin typeface="Century Gothic"/>
                <a:cs typeface="Century Gothic"/>
              </a:rPr>
              <a:t>Philippines, and many  </a:t>
            </a:r>
            <a:r>
              <a:rPr i="1" dirty="0">
                <a:solidFill>
                  <a:srgbClr val="181818"/>
                </a:solidFill>
                <a:latin typeface="Century Gothic"/>
                <a:cs typeface="Century Gothic"/>
              </a:rPr>
              <a:t>other</a:t>
            </a:r>
            <a:r>
              <a:rPr i="1" spc="-50" dirty="0">
                <a:solidFill>
                  <a:srgbClr val="181818"/>
                </a:solidFill>
                <a:latin typeface="Century Gothic"/>
                <a:cs typeface="Century Gothic"/>
              </a:rPr>
              <a:t> </a:t>
            </a:r>
            <a:r>
              <a:rPr i="1" dirty="0">
                <a:solidFill>
                  <a:srgbClr val="181818"/>
                </a:solidFill>
                <a:latin typeface="Century Gothic"/>
                <a:cs typeface="Century Gothic"/>
              </a:rPr>
              <a:t>places</a:t>
            </a:r>
            <a:endParaRPr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70685" y="981477"/>
            <a:ext cx="614870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OpenMRS Platform</a:t>
            </a:r>
            <a:r>
              <a:rPr spc="-95" dirty="0"/>
              <a:t> </a:t>
            </a:r>
            <a:r>
              <a:rPr spc="-5" dirty="0"/>
              <a:t>API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86116" y="1947500"/>
            <a:ext cx="3702050" cy="2367915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393700" indent="-381000">
              <a:lnSpc>
                <a:spcPct val="100000"/>
              </a:lnSpc>
              <a:spcBef>
                <a:spcPts val="550"/>
              </a:spcBef>
              <a:buFont typeface="Arial"/>
              <a:buChar char="●"/>
              <a:tabLst>
                <a:tab pos="393065" algn="l"/>
                <a:tab pos="393700" algn="l"/>
              </a:tabLst>
            </a:pPr>
            <a:r>
              <a:rPr sz="2400" spc="-10" dirty="0">
                <a:latin typeface="Century Gothic"/>
                <a:cs typeface="Century Gothic"/>
              </a:rPr>
              <a:t>Three </a:t>
            </a:r>
            <a:r>
              <a:rPr sz="2400" spc="-5" dirty="0">
                <a:latin typeface="Century Gothic"/>
                <a:cs typeface="Century Gothic"/>
              </a:rPr>
              <a:t>code</a:t>
            </a:r>
            <a:r>
              <a:rPr sz="2400" spc="15" dirty="0">
                <a:latin typeface="Century Gothic"/>
                <a:cs typeface="Century Gothic"/>
              </a:rPr>
              <a:t> </a:t>
            </a:r>
            <a:r>
              <a:rPr sz="2400" spc="-5" dirty="0">
                <a:latin typeface="Century Gothic"/>
                <a:cs typeface="Century Gothic"/>
              </a:rPr>
              <a:t>layers</a:t>
            </a:r>
            <a:endParaRPr sz="2400">
              <a:latin typeface="Century Gothic"/>
              <a:cs typeface="Century Gothic"/>
            </a:endParaRPr>
          </a:p>
          <a:p>
            <a:pPr marL="850900" lvl="1" indent="-381000">
              <a:lnSpc>
                <a:spcPct val="100000"/>
              </a:lnSpc>
              <a:spcBef>
                <a:spcPts val="525"/>
              </a:spcBef>
              <a:buSzPct val="80357"/>
              <a:buFont typeface="Courier New"/>
              <a:buChar char="o"/>
              <a:tabLst>
                <a:tab pos="850900" algn="l"/>
              </a:tabLst>
            </a:pPr>
            <a:r>
              <a:rPr sz="2800" spc="-10" dirty="0">
                <a:latin typeface="Century Gothic"/>
                <a:cs typeface="Century Gothic"/>
              </a:rPr>
              <a:t>Database Layer</a:t>
            </a:r>
            <a:endParaRPr sz="2800">
              <a:latin typeface="Century Gothic"/>
              <a:cs typeface="Century Gothic"/>
            </a:endParaRPr>
          </a:p>
          <a:p>
            <a:pPr marL="850900" lvl="1" indent="-381000">
              <a:lnSpc>
                <a:spcPct val="100000"/>
              </a:lnSpc>
              <a:spcBef>
                <a:spcPts val="530"/>
              </a:spcBef>
              <a:buSzPct val="80357"/>
              <a:buFont typeface="Courier New"/>
              <a:buChar char="o"/>
              <a:tabLst>
                <a:tab pos="850900" algn="l"/>
              </a:tabLst>
            </a:pPr>
            <a:r>
              <a:rPr sz="2800" spc="-5" dirty="0">
                <a:latin typeface="Century Gothic"/>
                <a:cs typeface="Century Gothic"/>
              </a:rPr>
              <a:t>Service</a:t>
            </a:r>
            <a:r>
              <a:rPr sz="2800" spc="-60" dirty="0">
                <a:latin typeface="Century Gothic"/>
                <a:cs typeface="Century Gothic"/>
              </a:rPr>
              <a:t> </a:t>
            </a:r>
            <a:r>
              <a:rPr sz="2800" spc="-10" dirty="0">
                <a:latin typeface="Century Gothic"/>
                <a:cs typeface="Century Gothic"/>
              </a:rPr>
              <a:t>Layer</a:t>
            </a:r>
            <a:endParaRPr sz="2800">
              <a:latin typeface="Century Gothic"/>
              <a:cs typeface="Century Gothic"/>
            </a:endParaRPr>
          </a:p>
          <a:p>
            <a:pPr marL="850900" lvl="1" indent="-381000">
              <a:lnSpc>
                <a:spcPct val="100000"/>
              </a:lnSpc>
              <a:spcBef>
                <a:spcPts val="525"/>
              </a:spcBef>
              <a:buSzPct val="80357"/>
              <a:buFont typeface="Courier New"/>
              <a:buChar char="o"/>
              <a:tabLst>
                <a:tab pos="850900" algn="l"/>
              </a:tabLst>
            </a:pPr>
            <a:r>
              <a:rPr sz="2800" spc="-10" dirty="0">
                <a:latin typeface="Century Gothic"/>
                <a:cs typeface="Century Gothic"/>
              </a:rPr>
              <a:t>Presentation</a:t>
            </a:r>
            <a:r>
              <a:rPr sz="2800" spc="25" dirty="0">
                <a:latin typeface="Century Gothic"/>
                <a:cs typeface="Century Gothic"/>
              </a:rPr>
              <a:t> </a:t>
            </a:r>
            <a:r>
              <a:rPr sz="2800" spc="-5" dirty="0">
                <a:latin typeface="Century Gothic"/>
                <a:cs typeface="Century Gothic"/>
              </a:rPr>
              <a:t>la</a:t>
            </a:r>
            <a:endParaRPr sz="2800">
              <a:latin typeface="Century Gothic"/>
              <a:cs typeface="Century Gothic"/>
            </a:endParaRPr>
          </a:p>
          <a:p>
            <a:pPr marL="393700" indent="-381000">
              <a:lnSpc>
                <a:spcPct val="100000"/>
              </a:lnSpc>
              <a:spcBef>
                <a:spcPts val="570"/>
              </a:spcBef>
              <a:buFont typeface="Arial"/>
              <a:buChar char="●"/>
              <a:tabLst>
                <a:tab pos="393065" algn="l"/>
                <a:tab pos="393700" algn="l"/>
              </a:tabLst>
            </a:pPr>
            <a:r>
              <a:rPr sz="2400" spc="-5" dirty="0">
                <a:latin typeface="Century Gothic"/>
                <a:cs typeface="Century Gothic"/>
              </a:rPr>
              <a:t>Hibernate, Spring,</a:t>
            </a:r>
            <a:r>
              <a:rPr sz="2400" spc="-95" dirty="0">
                <a:latin typeface="Century Gothic"/>
                <a:cs typeface="Century Gothic"/>
              </a:rPr>
              <a:t> </a:t>
            </a:r>
            <a:r>
              <a:rPr sz="2400" spc="-5" dirty="0">
                <a:latin typeface="Century Gothic"/>
                <a:cs typeface="Century Gothic"/>
              </a:rPr>
              <a:t>AJA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89349" y="3436046"/>
            <a:ext cx="527685" cy="87249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r>
              <a:rPr sz="2800" spc="-10" dirty="0">
                <a:latin typeface="Century Gothic"/>
                <a:cs typeface="Century Gothic"/>
              </a:rPr>
              <a:t>ye</a:t>
            </a:r>
            <a:r>
              <a:rPr sz="2800" spc="-5" dirty="0">
                <a:latin typeface="Century Gothic"/>
                <a:cs typeface="Century Gothic"/>
              </a:rPr>
              <a:t>r</a:t>
            </a:r>
            <a:endParaRPr sz="2800">
              <a:latin typeface="Century Gothic"/>
              <a:cs typeface="Century Gothic"/>
            </a:endParaRPr>
          </a:p>
          <a:p>
            <a:pPr marL="285115">
              <a:lnSpc>
                <a:spcPct val="100000"/>
              </a:lnSpc>
              <a:spcBef>
                <a:spcPts val="570"/>
              </a:spcBef>
            </a:pPr>
            <a:r>
              <a:rPr sz="2400" spc="-5" dirty="0">
                <a:latin typeface="Century Gothic"/>
                <a:cs typeface="Century Gothic"/>
              </a:rPr>
              <a:t>X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962144" y="1946148"/>
            <a:ext cx="4331207" cy="46436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3BD15AEB-AA29-494E-911B-1AE190AA588F}"/>
</file>

<file path=customXml/itemProps2.xml><?xml version="1.0" encoding="utf-8"?>
<ds:datastoreItem xmlns:ds="http://schemas.openxmlformats.org/officeDocument/2006/customXml" ds:itemID="{C8AF00E7-2E2D-461F-9881-6429D9A1A31B}"/>
</file>

<file path=customXml/itemProps3.xml><?xml version="1.0" encoding="utf-8"?>
<ds:datastoreItem xmlns:ds="http://schemas.openxmlformats.org/officeDocument/2006/customXml" ds:itemID="{93FDD359-341F-46AC-BDF7-AC7896CA4B9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357</Words>
  <Application>Microsoft Office PowerPoint</Application>
  <PresentationFormat>Custom</PresentationFormat>
  <Paragraphs>36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Century Gothic</vt:lpstr>
      <vt:lpstr>Constantia</vt:lpstr>
      <vt:lpstr>Courier New</vt:lpstr>
      <vt:lpstr>Wingdings</vt:lpstr>
      <vt:lpstr>Office Theme</vt:lpstr>
      <vt:lpstr>The Open Medical Record  System (OpenMRS)</vt:lpstr>
      <vt:lpstr>PowerPoint Presentation</vt:lpstr>
      <vt:lpstr>PowerPoint Presentation</vt:lpstr>
      <vt:lpstr>OpenMRS clinical and research locations as of 2018</vt:lpstr>
      <vt:lpstr>PowerPoint Presentation</vt:lpstr>
      <vt:lpstr>PowerPoint Presentation</vt:lpstr>
      <vt:lpstr>PowerPoint Presentation</vt:lpstr>
      <vt:lpstr>OpenMRS Overview</vt:lpstr>
      <vt:lpstr>OpenMRS Platform API</vt:lpstr>
      <vt:lpstr>Concept Management</vt:lpstr>
      <vt:lpstr>Original OpenMRS Forms  Entry</vt:lpstr>
      <vt:lpstr>OpenMRS Reference  Application</vt:lpstr>
      <vt:lpstr>OpenMRS Reference  Application</vt:lpstr>
      <vt:lpstr>OpenMRS Modules</vt:lpstr>
      <vt:lpstr>Funders of this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Lara</dc:creator>
  <cp:lastModifiedBy>Hossain Shahriar</cp:lastModifiedBy>
  <cp:revision>4</cp:revision>
  <dcterms:created xsi:type="dcterms:W3CDTF">2018-11-25T15:48:31Z</dcterms:created>
  <dcterms:modified xsi:type="dcterms:W3CDTF">2018-12-29T15:52:26Z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2015-04-30T00:00:00Z</vt:filetime>
  </property>
  <property fmtid="{D5CDD505-2E9C-101B-9397-08002B2CF9AE}" pid="3" name="Creator">
    <vt:lpwstr>Nitro Pro 9  (9. 5. 3. 8)</vt:lpwstr>
  </property>
  <property fmtid="{D5CDD505-2E9C-101B-9397-08002B2CF9AE}" pid="4" name="LastSaved">
    <vt:filetime>2018-11-25T00:00:00Z</vt:filetime>
  </property>
  <property fmtid="{D5CDD505-2E9C-101B-9397-08002B2CF9AE}" pid="5" name="ContentTypeId">
    <vt:lpwstr>0x0101007222C76DF9BD8349B0CA3C9A1AA4C548</vt:lpwstr>
  </property>
</Properties>
</file>