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8" r:id="rId3"/>
    <p:sldId id="259" r:id="rId4"/>
    <p:sldId id="260" r:id="rId5"/>
    <p:sldId id="298" r:id="rId6"/>
    <p:sldId id="299" r:id="rId7"/>
    <p:sldId id="300" r:id="rId8"/>
    <p:sldId id="301" r:id="rId9"/>
    <p:sldId id="302" r:id="rId10"/>
    <p:sldId id="303" r:id="rId11"/>
    <p:sldId id="279" r:id="rId12"/>
    <p:sldId id="280" r:id="rId13"/>
    <p:sldId id="281" r:id="rId14"/>
    <p:sldId id="282" r:id="rId15"/>
  </p:sldIdLst>
  <p:sldSz cx="10160000" cy="7620000"/>
  <p:notesSz cx="10160000" cy="7620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1356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9407" y="-9409"/>
            <a:ext cx="10188671" cy="7638817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6217" y="2671705"/>
            <a:ext cx="6474132" cy="1829224"/>
          </a:xfrm>
        </p:spPr>
        <p:txBody>
          <a:bodyPr anchor="b">
            <a:noAutofit/>
          </a:bodyPr>
          <a:lstStyle>
            <a:lvl1pPr algn="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6217" y="4500927"/>
            <a:ext cx="6474132" cy="1218777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07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5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3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1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47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55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63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69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77333"/>
            <a:ext cx="7053016" cy="3781778"/>
          </a:xfrm>
        </p:spPr>
        <p:txBody>
          <a:bodyPr anchor="ctr">
            <a:normAutofit/>
          </a:bodyPr>
          <a:lstStyle>
            <a:lvl1pPr algn="l">
              <a:defRPr sz="48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3" y="4967111"/>
            <a:ext cx="7053016" cy="1745513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0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983" y="677334"/>
            <a:ext cx="6746869" cy="3358444"/>
          </a:xfrm>
        </p:spPr>
        <p:txBody>
          <a:bodyPr anchor="ctr">
            <a:normAutofit/>
          </a:bodyPr>
          <a:lstStyle>
            <a:lvl1pPr algn="l">
              <a:defRPr sz="48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23416" y="4035778"/>
            <a:ext cx="6022004" cy="423333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778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07995" indent="0">
              <a:buFontTx/>
              <a:buNone/>
              <a:defRPr/>
            </a:lvl2pPr>
            <a:lvl3pPr marL="1015990" indent="0">
              <a:buFontTx/>
              <a:buNone/>
              <a:defRPr/>
            </a:lvl3pPr>
            <a:lvl4pPr marL="1523985" indent="0">
              <a:buFontTx/>
              <a:buNone/>
              <a:defRPr/>
            </a:lvl4pPr>
            <a:lvl5pPr marL="203198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2" y="4967111"/>
            <a:ext cx="7053017" cy="1745513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36346" y="878198"/>
            <a:ext cx="508132" cy="649751"/>
          </a:xfrm>
          <a:prstGeom prst="rect">
            <a:avLst/>
          </a:prstGeom>
        </p:spPr>
        <p:txBody>
          <a:bodyPr vert="horz" lIns="101600" tIns="50800" rIns="101600" bIns="50800" rtlCol="0" anchor="ctr">
            <a:noAutofit/>
          </a:bodyPr>
          <a:lstStyle/>
          <a:p>
            <a:pPr lvl="0"/>
            <a:r>
              <a:rPr lang="en-US" sz="8889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97444" y="3207285"/>
            <a:ext cx="508132" cy="649751"/>
          </a:xfrm>
          <a:prstGeom prst="rect">
            <a:avLst/>
          </a:prstGeom>
        </p:spPr>
        <p:txBody>
          <a:bodyPr vert="horz" lIns="101600" tIns="50800" rIns="101600" bIns="50800" rtlCol="0" anchor="ctr">
            <a:noAutofit/>
          </a:bodyPr>
          <a:lstStyle/>
          <a:p>
            <a:pPr lvl="0"/>
            <a:r>
              <a:rPr lang="en-US" sz="8889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7060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2" y="2146654"/>
            <a:ext cx="7053017" cy="2883844"/>
          </a:xfrm>
        </p:spPr>
        <p:txBody>
          <a:bodyPr anchor="b">
            <a:normAutofit/>
          </a:bodyPr>
          <a:lstStyle>
            <a:lvl1pPr algn="l">
              <a:defRPr sz="48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2" y="5030498"/>
            <a:ext cx="7053017" cy="1682127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81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983" y="677334"/>
            <a:ext cx="6746869" cy="3358444"/>
          </a:xfrm>
        </p:spPr>
        <p:txBody>
          <a:bodyPr anchor="ctr">
            <a:normAutofit/>
          </a:bodyPr>
          <a:lstStyle>
            <a:lvl1pPr algn="l">
              <a:defRPr sz="48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0" y="4459111"/>
            <a:ext cx="7053018" cy="5713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07995" indent="0">
              <a:buFontTx/>
              <a:buNone/>
              <a:defRPr/>
            </a:lvl2pPr>
            <a:lvl3pPr marL="1015990" indent="0">
              <a:buFontTx/>
              <a:buNone/>
              <a:defRPr/>
            </a:lvl3pPr>
            <a:lvl4pPr marL="1523985" indent="0">
              <a:buFontTx/>
              <a:buNone/>
              <a:defRPr/>
            </a:lvl4pPr>
            <a:lvl5pPr marL="203198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2" y="5030498"/>
            <a:ext cx="7053017" cy="1682127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36346" y="878198"/>
            <a:ext cx="508132" cy="649751"/>
          </a:xfrm>
          <a:prstGeom prst="rect">
            <a:avLst/>
          </a:prstGeom>
        </p:spPr>
        <p:txBody>
          <a:bodyPr vert="horz" lIns="101600" tIns="50800" rIns="101600" bIns="50800" rtlCol="0" anchor="ctr">
            <a:noAutofit/>
          </a:bodyPr>
          <a:lstStyle/>
          <a:p>
            <a:pPr lvl="0"/>
            <a:r>
              <a:rPr lang="en-US" sz="8889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97444" y="3207285"/>
            <a:ext cx="508132" cy="649751"/>
          </a:xfrm>
          <a:prstGeom prst="rect">
            <a:avLst/>
          </a:prstGeom>
        </p:spPr>
        <p:txBody>
          <a:bodyPr vert="horz" lIns="101600" tIns="50800" rIns="101600" bIns="50800" rtlCol="0" anchor="ctr">
            <a:noAutofit/>
          </a:bodyPr>
          <a:lstStyle/>
          <a:p>
            <a:pPr lvl="0"/>
            <a:r>
              <a:rPr lang="en-US" sz="8889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2338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" y="677334"/>
            <a:ext cx="7046072" cy="3358444"/>
          </a:xfrm>
        </p:spPr>
        <p:txBody>
          <a:bodyPr anchor="ctr">
            <a:normAutofit/>
          </a:bodyPr>
          <a:lstStyle>
            <a:lvl1pPr algn="l">
              <a:defRPr sz="48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0" y="4459111"/>
            <a:ext cx="7053018" cy="5713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667">
                <a:solidFill>
                  <a:schemeClr val="accent1"/>
                </a:solidFill>
              </a:defRPr>
            </a:lvl1pPr>
            <a:lvl2pPr marL="507995" indent="0">
              <a:buFontTx/>
              <a:buNone/>
              <a:defRPr/>
            </a:lvl2pPr>
            <a:lvl3pPr marL="1015990" indent="0">
              <a:buFontTx/>
              <a:buNone/>
              <a:defRPr/>
            </a:lvl3pPr>
            <a:lvl4pPr marL="1523985" indent="0">
              <a:buFontTx/>
              <a:buNone/>
              <a:defRPr/>
            </a:lvl4pPr>
            <a:lvl5pPr marL="203198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2" y="5030498"/>
            <a:ext cx="7053017" cy="1682127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894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33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1458" y="677334"/>
            <a:ext cx="1087569" cy="5834946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2" y="677334"/>
            <a:ext cx="5772251" cy="583494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02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50" b="0" i="0">
                <a:solidFill>
                  <a:srgbClr val="EEEEE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90500" y="1794933"/>
            <a:ext cx="4427855" cy="4762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0" i="0">
                <a:solidFill>
                  <a:srgbClr val="CCCCC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363798" y="1774316"/>
            <a:ext cx="4335145" cy="5314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50" b="0" i="0">
                <a:solidFill>
                  <a:srgbClr val="CCCCC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12/26/2018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3890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12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2" y="3000965"/>
            <a:ext cx="7053017" cy="2029534"/>
          </a:xfrm>
        </p:spPr>
        <p:txBody>
          <a:bodyPr anchor="b"/>
          <a:lstStyle>
            <a:lvl1pPr algn="l">
              <a:defRPr sz="4444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2" y="5030498"/>
            <a:ext cx="7053017" cy="956000"/>
          </a:xfrm>
        </p:spPr>
        <p:txBody>
          <a:bodyPr anchor="t"/>
          <a:lstStyle>
            <a:lvl1pPr marL="0" indent="0" algn="l">
              <a:buNone/>
              <a:defRPr sz="2222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59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77333"/>
            <a:ext cx="7053016" cy="14675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400654"/>
            <a:ext cx="3431232" cy="431196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78"/>
            </a:lvl2pPr>
            <a:lvl3pPr>
              <a:defRPr sz="1556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99116" y="2400656"/>
            <a:ext cx="3431233" cy="43119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78"/>
            </a:lvl2pPr>
            <a:lvl3pPr>
              <a:defRPr sz="1556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5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77333"/>
            <a:ext cx="7053014" cy="14675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2" y="2401092"/>
            <a:ext cx="3434080" cy="640291"/>
          </a:xfrm>
        </p:spPr>
        <p:txBody>
          <a:bodyPr anchor="b">
            <a:noAutofit/>
          </a:bodyPr>
          <a:lstStyle>
            <a:lvl1pPr marL="0" indent="0">
              <a:buNone/>
              <a:defRPr sz="2667" b="0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041385"/>
            <a:ext cx="3434080" cy="367124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96267" y="2401092"/>
            <a:ext cx="3434080" cy="640291"/>
          </a:xfrm>
        </p:spPr>
        <p:txBody>
          <a:bodyPr anchor="b">
            <a:noAutofit/>
          </a:bodyPr>
          <a:lstStyle>
            <a:lvl1pPr marL="0" indent="0">
              <a:buNone/>
              <a:defRPr sz="2667" b="0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96267" y="3041385"/>
            <a:ext cx="3434080" cy="367124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01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2" y="677333"/>
            <a:ext cx="7053016" cy="14675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361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65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2" y="1665115"/>
            <a:ext cx="3100202" cy="1420518"/>
          </a:xfrm>
        </p:spPr>
        <p:txBody>
          <a:bodyPr anchor="b">
            <a:normAutofit/>
          </a:bodyPr>
          <a:lstStyle>
            <a:lvl1pPr>
              <a:defRPr sz="222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084" y="572139"/>
            <a:ext cx="3762263" cy="614048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2" y="3085633"/>
            <a:ext cx="3100202" cy="2871610"/>
          </a:xfrm>
        </p:spPr>
        <p:txBody>
          <a:bodyPr>
            <a:normAutofit/>
          </a:bodyPr>
          <a:lstStyle>
            <a:lvl1pPr marL="0" indent="0">
              <a:buNone/>
              <a:defRPr sz="1556"/>
            </a:lvl1pPr>
            <a:lvl2pPr marL="380996" indent="0">
              <a:buNone/>
              <a:defRPr sz="1167"/>
            </a:lvl2pPr>
            <a:lvl3pPr marL="761992" indent="0">
              <a:buNone/>
              <a:defRPr sz="1000"/>
            </a:lvl3pPr>
            <a:lvl4pPr marL="1142989" indent="0">
              <a:buNone/>
              <a:defRPr sz="833"/>
            </a:lvl4pPr>
            <a:lvl5pPr marL="1523985" indent="0">
              <a:buNone/>
              <a:defRPr sz="833"/>
            </a:lvl5pPr>
            <a:lvl6pPr marL="1904981" indent="0">
              <a:buNone/>
              <a:defRPr sz="833"/>
            </a:lvl6pPr>
            <a:lvl7pPr marL="2285977" indent="0">
              <a:buNone/>
              <a:defRPr sz="833"/>
            </a:lvl7pPr>
            <a:lvl8pPr marL="2666973" indent="0">
              <a:buNone/>
              <a:defRPr sz="833"/>
            </a:lvl8pPr>
            <a:lvl9pPr marL="3047970" indent="0">
              <a:buNone/>
              <a:defRPr sz="8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9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2" y="5334000"/>
            <a:ext cx="7053016" cy="629709"/>
          </a:xfrm>
        </p:spPr>
        <p:txBody>
          <a:bodyPr anchor="b">
            <a:normAutofit/>
          </a:bodyPr>
          <a:lstStyle>
            <a:lvl1pPr algn="l">
              <a:defRPr sz="2667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2" y="677333"/>
            <a:ext cx="7053016" cy="4273020"/>
          </a:xfrm>
        </p:spPr>
        <p:txBody>
          <a:bodyPr anchor="t">
            <a:normAutofit/>
          </a:bodyPr>
          <a:lstStyle>
            <a:lvl1pPr marL="0" indent="0" algn="ctr">
              <a:buNone/>
              <a:defRPr sz="1778"/>
            </a:lvl1pPr>
            <a:lvl2pPr marL="507995" indent="0">
              <a:buNone/>
              <a:defRPr sz="1778"/>
            </a:lvl2pPr>
            <a:lvl3pPr marL="1015990" indent="0">
              <a:buNone/>
              <a:defRPr sz="1778"/>
            </a:lvl3pPr>
            <a:lvl4pPr marL="1523985" indent="0">
              <a:buNone/>
              <a:defRPr sz="1778"/>
            </a:lvl4pPr>
            <a:lvl5pPr marL="2031980" indent="0">
              <a:buNone/>
              <a:defRPr sz="1778"/>
            </a:lvl5pPr>
            <a:lvl6pPr marL="2539975" indent="0">
              <a:buNone/>
              <a:defRPr sz="1778"/>
            </a:lvl6pPr>
            <a:lvl7pPr marL="3047970" indent="0">
              <a:buNone/>
              <a:defRPr sz="1778"/>
            </a:lvl7pPr>
            <a:lvl8pPr marL="3555964" indent="0">
              <a:buNone/>
              <a:defRPr sz="1778"/>
            </a:lvl8pPr>
            <a:lvl9pPr marL="4063959" indent="0">
              <a:buNone/>
              <a:defRPr sz="1778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2" y="5963709"/>
            <a:ext cx="7053016" cy="748916"/>
          </a:xfrm>
        </p:spPr>
        <p:txBody>
          <a:bodyPr>
            <a:normAutofit/>
          </a:bodyPr>
          <a:lstStyle>
            <a:lvl1pPr marL="0" indent="0">
              <a:buNone/>
              <a:defRPr sz="1333"/>
            </a:lvl1pPr>
            <a:lvl2pPr marL="507995" indent="0">
              <a:buNone/>
              <a:defRPr sz="1333"/>
            </a:lvl2pPr>
            <a:lvl3pPr marL="1015990" indent="0">
              <a:buNone/>
              <a:defRPr sz="1111"/>
            </a:lvl3pPr>
            <a:lvl4pPr marL="1523985" indent="0">
              <a:buNone/>
              <a:defRPr sz="1000"/>
            </a:lvl4pPr>
            <a:lvl5pPr marL="2031980" indent="0">
              <a:buNone/>
              <a:defRPr sz="1000"/>
            </a:lvl5pPr>
            <a:lvl6pPr marL="2539975" indent="0">
              <a:buNone/>
              <a:defRPr sz="1000"/>
            </a:lvl6pPr>
            <a:lvl7pPr marL="3047970" indent="0">
              <a:buNone/>
              <a:defRPr sz="1000"/>
            </a:lvl7pPr>
            <a:lvl8pPr marL="3555964" indent="0">
              <a:buNone/>
              <a:defRPr sz="1000"/>
            </a:lvl8pPr>
            <a:lvl9pPr marL="406395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04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9407" y="-9409"/>
            <a:ext cx="10188672" cy="7638817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3" y="677333"/>
            <a:ext cx="7053014" cy="14675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2" y="2400656"/>
            <a:ext cx="7053016" cy="4311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5842" y="6712626"/>
            <a:ext cx="76014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3" y="6712626"/>
            <a:ext cx="513663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60751" y="6712626"/>
            <a:ext cx="569598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04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txStyles>
    <p:titleStyle>
      <a:lvl1pPr algn="l" defTabSz="507995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0996" indent="-380996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25492" indent="-3174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7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9987" indent="-2539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56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77982" indent="-2539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3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5977" indent="-2539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3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93972" indent="-2539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3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301967" indent="-2539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3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809962" indent="-2539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3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317957" indent="-253997" algn="l" defTabSz="507995" rtl="0" eaLnBrk="1" latinLnBrk="0" hangingPunct="1">
        <a:spcBef>
          <a:spcPts val="1111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3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defTabSz="5079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dssinc.com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medsphere.com/" TargetMode="External"/><Relationship Id="rId12" Type="http://schemas.openxmlformats.org/officeDocument/2006/relationships/hyperlink" Target="http://fis-gtm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staexpertise.net/" TargetMode="External"/><Relationship Id="rId11" Type="http://schemas.openxmlformats.org/officeDocument/2006/relationships/hyperlink" Target="http://astronautvista.com/" TargetMode="External"/><Relationship Id="rId5" Type="http://schemas.openxmlformats.org/officeDocument/2006/relationships/hyperlink" Target="http://worldvista.org/" TargetMode="External"/><Relationship Id="rId10" Type="http://schemas.openxmlformats.org/officeDocument/2006/relationships/hyperlink" Target="http://ohum.org/" TargetMode="External"/><Relationship Id="rId4" Type="http://schemas.openxmlformats.org/officeDocument/2006/relationships/image" Target="../media/image3.png"/><Relationship Id="rId9" Type="http://schemas.openxmlformats.org/officeDocument/2006/relationships/hyperlink" Target="http://dell.com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groups.google.com/group/vista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groups.yahoo.com/group/worldvista-service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roups.google.com/group/hardhat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://vxvista.org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dsphere.org/" TargetMode="External"/><Relationship Id="rId5" Type="http://schemas.openxmlformats.org/officeDocument/2006/relationships/hyperlink" Target="http://worldvista.org/" TargetMode="External"/><Relationship Id="rId4" Type="http://schemas.openxmlformats.org/officeDocument/2006/relationships/hyperlink" Target="http://hardhats.org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medsphere.org/docs/DOC-1181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orldVistA.org/" TargetMode="External"/><Relationship Id="rId7" Type="http://schemas.openxmlformats.org/officeDocument/2006/relationships/hyperlink" Target="https://medsphere.org/docs/DOC-1376" TargetMode="External"/><Relationship Id="rId12" Type="http://schemas.openxmlformats.org/officeDocument/2006/relationships/image" Target="../media/image1.png"/><Relationship Id="rId2" Type="http://schemas.openxmlformats.org/officeDocument/2006/relationships/hyperlink" Target="http://Hardhats.org/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en.wikipedia.org/wiki/VistA" TargetMode="External"/><Relationship Id="rId11" Type="http://schemas.openxmlformats.org/officeDocument/2006/relationships/image" Target="../media/image10.png"/><Relationship Id="rId5" Type="http://schemas.openxmlformats.org/officeDocument/2006/relationships/hyperlink" Target="http://Medsphere.org/" TargetMode="External"/><Relationship Id="rId10" Type="http://schemas.openxmlformats.org/officeDocument/2006/relationships/hyperlink" Target="https://medsphere.org/docs/DOC-1698" TargetMode="External"/><Relationship Id="rId4" Type="http://schemas.openxmlformats.org/officeDocument/2006/relationships/hyperlink" Target="http://vxVistA.org/" TargetMode="External"/><Relationship Id="rId9" Type="http://schemas.openxmlformats.org/officeDocument/2006/relationships/hyperlink" Target="https://medsphere.org/docs/DOC-1228" TargetMode="External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53493" y="914400"/>
            <a:ext cx="7053014" cy="382733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036955" marR="5080" indent="-1024890">
              <a:lnSpc>
                <a:spcPts val="4900"/>
              </a:lnSpc>
              <a:spcBef>
                <a:spcPts val="445"/>
              </a:spcBef>
            </a:pPr>
            <a:r>
              <a:rPr spc="-5" dirty="0"/>
              <a:t>Introduction </a:t>
            </a:r>
            <a:r>
              <a:rPr dirty="0"/>
              <a:t>to Free /</a:t>
            </a:r>
            <a:r>
              <a:rPr spc="-85" dirty="0"/>
              <a:t> </a:t>
            </a:r>
            <a:r>
              <a:rPr dirty="0"/>
              <a:t>Open  Source </a:t>
            </a:r>
            <a:r>
              <a:rPr spc="-5" dirty="0" err="1"/>
              <a:t>VistA</a:t>
            </a:r>
            <a:r>
              <a:rPr spc="-40" dirty="0"/>
              <a:t> </a:t>
            </a:r>
            <a:r>
              <a:rPr lang="en-US" spc="-40" dirty="0" smtClean="0"/>
              <a:t>EH</a:t>
            </a:r>
            <a:r>
              <a:rPr spc="5" dirty="0" smtClean="0"/>
              <a:t>R</a:t>
            </a:r>
            <a:r>
              <a:rPr lang="en-US" spc="5" dirty="0" smtClean="0"/>
              <a:t/>
            </a:r>
            <a:br>
              <a:rPr lang="en-US" spc="5" dirty="0" smtClean="0"/>
            </a:br>
            <a:r>
              <a:rPr lang="en-US" spc="5" dirty="0"/>
              <a:t/>
            </a:r>
            <a:br>
              <a:rPr lang="en-US" spc="5" dirty="0"/>
            </a:br>
            <a:r>
              <a:rPr lang="en-US" spc="5" dirty="0" smtClean="0"/>
              <a:t/>
            </a:r>
            <a:br>
              <a:rPr lang="en-US" spc="5" dirty="0" smtClean="0"/>
            </a:br>
            <a:r>
              <a:rPr lang="en-US" spc="5" dirty="0"/>
              <a:t/>
            </a:r>
            <a:br>
              <a:rPr lang="en-US" spc="5" dirty="0"/>
            </a:br>
            <a:r>
              <a:rPr lang="en-US" spc="5" dirty="0" smtClean="0"/>
              <a:t>		Module 3</a:t>
            </a:r>
            <a:endParaRPr spc="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ruth\Slides_scr_capture\cprs\cprsimag_sm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01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901" y="232628"/>
            <a:ext cx="9228455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5" dirty="0"/>
              <a:t>VistA </a:t>
            </a:r>
            <a:r>
              <a:rPr dirty="0"/>
              <a:t>FOSS landscape </a:t>
            </a:r>
            <a:r>
              <a:rPr spc="5" dirty="0"/>
              <a:t>-</a:t>
            </a:r>
            <a:r>
              <a:rPr spc="-15" dirty="0"/>
              <a:t> </a:t>
            </a:r>
            <a:r>
              <a:rPr dirty="0"/>
              <a:t>organizations</a:t>
            </a:r>
          </a:p>
        </p:txBody>
      </p:sp>
      <p:sp>
        <p:nvSpPr>
          <p:cNvPr id="4" name="object 4"/>
          <p:cNvSpPr/>
          <p:nvPr/>
        </p:nvSpPr>
        <p:spPr>
          <a:xfrm>
            <a:off x="537981" y="1993285"/>
            <a:ext cx="142240" cy="142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39631" y="2380635"/>
            <a:ext cx="154939" cy="1549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39631" y="2774335"/>
            <a:ext cx="154939" cy="1549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37981" y="3174385"/>
            <a:ext cx="142240" cy="14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39631" y="3561735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39631" y="3955435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39631" y="4349135"/>
            <a:ext cx="154939" cy="154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39631" y="4742835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39631" y="5136535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39631" y="5530235"/>
            <a:ext cx="154939" cy="154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39631" y="5923935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86901" y="1794318"/>
            <a:ext cx="8041005" cy="43688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3140"/>
              </a:lnSpc>
              <a:spcBef>
                <a:spcPts val="114"/>
              </a:spcBef>
            </a:pPr>
            <a:r>
              <a:rPr sz="2650" dirty="0">
                <a:latin typeface="Arial"/>
                <a:cs typeface="Arial"/>
              </a:rPr>
              <a:t>Non-profit</a:t>
            </a:r>
          </a:p>
          <a:p>
            <a:pPr marL="520700">
              <a:lnSpc>
                <a:spcPts val="3100"/>
              </a:lnSpc>
            </a:pPr>
            <a:r>
              <a:rPr sz="2650" dirty="0">
                <a:latin typeface="Arial"/>
                <a:cs typeface="Arial"/>
              </a:rPr>
              <a:t>WorldVistA </a:t>
            </a:r>
            <a:r>
              <a:rPr sz="2650" spc="5" dirty="0">
                <a:latin typeface="Arial"/>
                <a:cs typeface="Arial"/>
              </a:rPr>
              <a:t>-</a:t>
            </a:r>
            <a:r>
              <a:rPr sz="2650" spc="35" dirty="0">
                <a:latin typeface="Arial"/>
                <a:cs typeface="Arial"/>
              </a:rPr>
              <a:t>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5"/>
              </a:rPr>
              <a:t>http://worldvista.org/</a:t>
            </a:r>
            <a:endParaRPr sz="2650" dirty="0">
              <a:latin typeface="Arial"/>
              <a:cs typeface="Arial"/>
            </a:endParaRPr>
          </a:p>
          <a:p>
            <a:pPr marL="12700" marR="5080" indent="508000">
              <a:lnSpc>
                <a:spcPts val="3100"/>
              </a:lnSpc>
              <a:spcBef>
                <a:spcPts val="130"/>
              </a:spcBef>
            </a:pPr>
            <a:r>
              <a:rPr sz="2650" spc="-5" dirty="0">
                <a:latin typeface="Arial"/>
                <a:cs typeface="Arial"/>
              </a:rPr>
              <a:t>VistA Expertise </a:t>
            </a:r>
            <a:r>
              <a:rPr sz="2650" dirty="0">
                <a:latin typeface="Arial"/>
                <a:cs typeface="Arial"/>
              </a:rPr>
              <a:t>Network </a:t>
            </a:r>
            <a:r>
              <a:rPr sz="2650" spc="5" dirty="0">
                <a:latin typeface="Arial"/>
                <a:cs typeface="Arial"/>
              </a:rPr>
              <a:t>-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6"/>
              </a:rPr>
              <a:t>http://vistaexpertise.net/ </a:t>
            </a:r>
            <a:r>
              <a:rPr sz="2650" dirty="0">
                <a:latin typeface="Arial"/>
                <a:cs typeface="Arial"/>
              </a:rPr>
              <a:t> Commercial</a:t>
            </a:r>
          </a:p>
          <a:p>
            <a:pPr marL="520700" marR="2242820">
              <a:lnSpc>
                <a:spcPts val="3100"/>
              </a:lnSpc>
            </a:pPr>
            <a:r>
              <a:rPr sz="2650" spc="5" dirty="0">
                <a:latin typeface="Arial"/>
                <a:cs typeface="Arial"/>
              </a:rPr>
              <a:t>Medsphere -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7"/>
              </a:rPr>
              <a:t>http://medsphere.com </a:t>
            </a:r>
            <a:r>
              <a:rPr sz="2650" dirty="0">
                <a:latin typeface="Arial"/>
                <a:cs typeface="Arial"/>
              </a:rPr>
              <a:t> </a:t>
            </a:r>
            <a:r>
              <a:rPr sz="2650" spc="5" dirty="0">
                <a:latin typeface="Arial"/>
                <a:cs typeface="Arial"/>
              </a:rPr>
              <a:t>DSS -</a:t>
            </a:r>
            <a:r>
              <a:rPr sz="2650" spc="-5" dirty="0">
                <a:latin typeface="Arial"/>
                <a:cs typeface="Arial"/>
              </a:rPr>
              <a:t>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8"/>
              </a:rPr>
              <a:t>http://dssinc.com</a:t>
            </a:r>
            <a:endParaRPr sz="2650" dirty="0">
              <a:latin typeface="Arial"/>
              <a:cs typeface="Arial"/>
            </a:endParaRPr>
          </a:p>
          <a:p>
            <a:pPr marL="520700" marR="3616960">
              <a:lnSpc>
                <a:spcPts val="3100"/>
              </a:lnSpc>
            </a:pPr>
            <a:r>
              <a:rPr sz="2650" dirty="0">
                <a:latin typeface="Arial"/>
                <a:cs typeface="Arial"/>
              </a:rPr>
              <a:t>Dell Perot </a:t>
            </a:r>
            <a:r>
              <a:rPr sz="2650" spc="5" dirty="0">
                <a:latin typeface="Arial"/>
                <a:cs typeface="Arial"/>
              </a:rPr>
              <a:t>-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9"/>
              </a:rPr>
              <a:t>http://dell.com </a:t>
            </a:r>
            <a:r>
              <a:rPr sz="2650" dirty="0">
                <a:latin typeface="Arial"/>
                <a:cs typeface="Arial"/>
              </a:rPr>
              <a:t> </a:t>
            </a:r>
            <a:r>
              <a:rPr sz="2650" spc="5" dirty="0">
                <a:latin typeface="Arial"/>
                <a:cs typeface="Arial"/>
              </a:rPr>
              <a:t>OHUM -</a:t>
            </a:r>
            <a:r>
              <a:rPr sz="2650" spc="-10" dirty="0">
                <a:latin typeface="Arial"/>
                <a:cs typeface="Arial"/>
              </a:rPr>
              <a:t>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10"/>
              </a:rPr>
              <a:t>http://ohum.org</a:t>
            </a:r>
            <a:endParaRPr sz="2650" dirty="0">
              <a:latin typeface="Arial"/>
              <a:cs typeface="Arial"/>
            </a:endParaRPr>
          </a:p>
          <a:p>
            <a:pPr marL="520700" marR="1358900">
              <a:lnSpc>
                <a:spcPts val="3100"/>
              </a:lnSpc>
            </a:pPr>
            <a:r>
              <a:rPr sz="2650" spc="-5" dirty="0">
                <a:latin typeface="Arial"/>
                <a:cs typeface="Arial"/>
              </a:rPr>
              <a:t>Astronaut </a:t>
            </a:r>
            <a:r>
              <a:rPr sz="2650" spc="5" dirty="0">
                <a:latin typeface="Arial"/>
                <a:cs typeface="Arial"/>
              </a:rPr>
              <a:t>LLC -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11"/>
              </a:rPr>
              <a:t>http://astronautvista.com </a:t>
            </a:r>
            <a:r>
              <a:rPr sz="2650" dirty="0">
                <a:latin typeface="Arial"/>
                <a:cs typeface="Arial"/>
              </a:rPr>
              <a:t> </a:t>
            </a:r>
            <a:r>
              <a:rPr sz="2650" spc="5" dirty="0">
                <a:latin typeface="Arial"/>
                <a:cs typeface="Arial"/>
              </a:rPr>
              <a:t>FIS (GT.M) -</a:t>
            </a:r>
            <a:r>
              <a:rPr sz="2650" spc="-10" dirty="0">
                <a:latin typeface="Arial"/>
                <a:cs typeface="Arial"/>
              </a:rPr>
              <a:t>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12"/>
              </a:rPr>
              <a:t>http://fis-gtm.com</a:t>
            </a:r>
            <a:endParaRPr sz="2650" dirty="0">
              <a:latin typeface="Arial"/>
              <a:cs typeface="Arial"/>
            </a:endParaRPr>
          </a:p>
          <a:p>
            <a:pPr marL="520700">
              <a:lnSpc>
                <a:spcPts val="3010"/>
              </a:lnSpc>
            </a:pPr>
            <a:r>
              <a:rPr sz="2650" spc="10" dirty="0">
                <a:latin typeface="Arial"/>
                <a:cs typeface="Arial"/>
              </a:rPr>
              <a:t>Many</a:t>
            </a:r>
            <a:r>
              <a:rPr sz="2650" spc="-5" dirty="0">
                <a:latin typeface="Arial"/>
                <a:cs typeface="Arial"/>
              </a:rPr>
              <a:t> </a:t>
            </a:r>
            <a:r>
              <a:rPr sz="2650" spc="5" dirty="0">
                <a:latin typeface="Arial"/>
                <a:cs typeface="Arial"/>
              </a:rPr>
              <a:t>consultants...</a:t>
            </a:r>
            <a:endParaRPr sz="26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901" y="232628"/>
            <a:ext cx="693928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5" dirty="0"/>
              <a:t>VistA </a:t>
            </a:r>
            <a:r>
              <a:rPr dirty="0"/>
              <a:t>FOSS landscape </a:t>
            </a:r>
            <a:r>
              <a:rPr spc="5" dirty="0"/>
              <a:t>-</a:t>
            </a:r>
            <a:r>
              <a:rPr spc="-40" dirty="0"/>
              <a:t> </a:t>
            </a:r>
            <a:r>
              <a:rPr dirty="0"/>
              <a:t>lists</a:t>
            </a:r>
          </a:p>
        </p:txBody>
      </p:sp>
      <p:sp>
        <p:nvSpPr>
          <p:cNvPr id="4" name="object 4"/>
          <p:cNvSpPr/>
          <p:nvPr/>
        </p:nvSpPr>
        <p:spPr>
          <a:xfrm>
            <a:off x="537981" y="1993285"/>
            <a:ext cx="142240" cy="142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39631" y="2380635"/>
            <a:ext cx="154939" cy="1549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7981" y="2780685"/>
            <a:ext cx="142240" cy="142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39631" y="3168035"/>
            <a:ext cx="154939" cy="1549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7981" y="3568085"/>
            <a:ext cx="142240" cy="1422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39631" y="3955435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86901" y="1794318"/>
            <a:ext cx="8079105" cy="240030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520700" marR="1452245" indent="-508000">
              <a:lnSpc>
                <a:spcPts val="3100"/>
              </a:lnSpc>
              <a:spcBef>
                <a:spcPts val="285"/>
              </a:spcBef>
            </a:pPr>
            <a:r>
              <a:rPr sz="2650" dirty="0">
                <a:latin typeface="Arial"/>
                <a:cs typeface="Arial"/>
              </a:rPr>
              <a:t>Hardhats </a:t>
            </a:r>
            <a:r>
              <a:rPr sz="2650" spc="5" dirty="0">
                <a:latin typeface="Arial"/>
                <a:cs typeface="Arial"/>
              </a:rPr>
              <a:t>- </a:t>
            </a:r>
            <a:r>
              <a:rPr sz="2650" dirty="0">
                <a:latin typeface="Arial"/>
                <a:cs typeface="Arial"/>
              </a:rPr>
              <a:t>technical 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6"/>
              </a:rPr>
              <a:t>http://groups.google.com/group/hardhats</a:t>
            </a:r>
            <a:endParaRPr sz="2650" dirty="0">
              <a:latin typeface="Arial"/>
              <a:cs typeface="Arial"/>
            </a:endParaRPr>
          </a:p>
          <a:p>
            <a:pPr marL="520700" marR="5080" indent="-414655">
              <a:lnSpc>
                <a:spcPts val="3100"/>
              </a:lnSpc>
            </a:pPr>
            <a:r>
              <a:rPr sz="2650" dirty="0">
                <a:latin typeface="Arial"/>
                <a:cs typeface="Arial"/>
              </a:rPr>
              <a:t>WorldVistA </a:t>
            </a:r>
            <a:r>
              <a:rPr sz="2650" spc="5" dirty="0">
                <a:latin typeface="Arial"/>
                <a:cs typeface="Arial"/>
              </a:rPr>
              <a:t>services - </a:t>
            </a:r>
            <a:r>
              <a:rPr sz="2650" dirty="0">
                <a:latin typeface="Arial"/>
                <a:cs typeface="Arial"/>
              </a:rPr>
              <a:t>business </a:t>
            </a:r>
            <a:r>
              <a:rPr sz="2650" spc="5" dirty="0">
                <a:latin typeface="Arial"/>
                <a:cs typeface="Arial"/>
              </a:rPr>
              <a:t>related 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7"/>
              </a:rPr>
              <a:t>http://groups.yahoo.com/group/worldvista-services</a:t>
            </a:r>
            <a:endParaRPr sz="2650" dirty="0">
              <a:latin typeface="Arial"/>
              <a:cs typeface="Arial"/>
            </a:endParaRPr>
          </a:p>
          <a:p>
            <a:pPr marL="520700" marR="2073910" indent="-508000">
              <a:lnSpc>
                <a:spcPts val="3100"/>
              </a:lnSpc>
            </a:pPr>
            <a:r>
              <a:rPr sz="2650" spc="-5" dirty="0">
                <a:latin typeface="Arial"/>
                <a:cs typeface="Arial"/>
              </a:rPr>
              <a:t>VistA </a:t>
            </a:r>
            <a:r>
              <a:rPr sz="2650" spc="5" dirty="0">
                <a:latin typeface="Arial"/>
                <a:cs typeface="Arial"/>
              </a:rPr>
              <a:t>- </a:t>
            </a:r>
            <a:r>
              <a:rPr sz="2650" dirty="0">
                <a:latin typeface="Arial"/>
                <a:cs typeface="Arial"/>
              </a:rPr>
              <a:t>all else, including advocacy 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8"/>
              </a:rPr>
              <a:t>http://groups.google.com/group/vista</a:t>
            </a:r>
            <a:endParaRPr sz="26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901" y="232628"/>
            <a:ext cx="904748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5" dirty="0"/>
              <a:t>VistA </a:t>
            </a:r>
            <a:r>
              <a:rPr dirty="0"/>
              <a:t>FOSS landscape </a:t>
            </a:r>
            <a:r>
              <a:rPr spc="5" dirty="0"/>
              <a:t>-</a:t>
            </a:r>
            <a:r>
              <a:rPr spc="-10" dirty="0"/>
              <a:t> </a:t>
            </a:r>
            <a:r>
              <a:rPr spc="5" dirty="0"/>
              <a:t>communities</a:t>
            </a:r>
          </a:p>
        </p:txBody>
      </p:sp>
      <p:sp>
        <p:nvSpPr>
          <p:cNvPr id="4" name="object 4"/>
          <p:cNvSpPr/>
          <p:nvPr/>
        </p:nvSpPr>
        <p:spPr>
          <a:xfrm>
            <a:off x="537981" y="1993285"/>
            <a:ext cx="142240" cy="142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7981" y="2386985"/>
            <a:ext cx="142240" cy="1422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7981" y="2780685"/>
            <a:ext cx="142240" cy="1422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37981" y="3174385"/>
            <a:ext cx="142240" cy="14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86901" y="1794318"/>
            <a:ext cx="5144135" cy="161290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>
              <a:lnSpc>
                <a:spcPts val="3100"/>
              </a:lnSpc>
              <a:spcBef>
                <a:spcPts val="285"/>
              </a:spcBef>
            </a:pPr>
            <a:r>
              <a:rPr sz="2650" dirty="0">
                <a:latin typeface="Arial"/>
                <a:cs typeface="Arial"/>
              </a:rPr>
              <a:t>Hardhats </a:t>
            </a:r>
            <a:r>
              <a:rPr sz="2650" spc="5" dirty="0">
                <a:latin typeface="Arial"/>
                <a:cs typeface="Arial"/>
              </a:rPr>
              <a:t>-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4"/>
              </a:rPr>
              <a:t>http://hardhats.org </a:t>
            </a:r>
            <a:r>
              <a:rPr sz="2650" dirty="0">
                <a:latin typeface="Arial"/>
                <a:cs typeface="Arial"/>
              </a:rPr>
              <a:t> WorldVistA </a:t>
            </a:r>
            <a:r>
              <a:rPr sz="2650" spc="5" dirty="0">
                <a:latin typeface="Arial"/>
                <a:cs typeface="Arial"/>
              </a:rPr>
              <a:t>-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5"/>
              </a:rPr>
              <a:t>http://worldvista.org </a:t>
            </a:r>
            <a:r>
              <a:rPr sz="2650" dirty="0">
                <a:latin typeface="Arial"/>
                <a:cs typeface="Arial"/>
              </a:rPr>
              <a:t> </a:t>
            </a:r>
            <a:r>
              <a:rPr sz="2650" spc="5" dirty="0">
                <a:latin typeface="Arial"/>
                <a:cs typeface="Arial"/>
              </a:rPr>
              <a:t>Medsphere -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6"/>
              </a:rPr>
              <a:t>http://medsphere.org </a:t>
            </a:r>
            <a:r>
              <a:rPr sz="2650" dirty="0">
                <a:latin typeface="Arial"/>
                <a:cs typeface="Arial"/>
              </a:rPr>
              <a:t> </a:t>
            </a:r>
            <a:r>
              <a:rPr sz="2650" spc="-5" dirty="0">
                <a:latin typeface="Arial"/>
                <a:cs typeface="Arial"/>
              </a:rPr>
              <a:t>VxVistA </a:t>
            </a:r>
            <a:r>
              <a:rPr sz="2650" spc="5" dirty="0">
                <a:latin typeface="Arial"/>
                <a:cs typeface="Arial"/>
              </a:rPr>
              <a:t>-</a:t>
            </a:r>
            <a:r>
              <a:rPr sz="2650" spc="30" dirty="0">
                <a:latin typeface="Arial"/>
                <a:cs typeface="Arial"/>
              </a:rPr>
              <a:t> </a:t>
            </a:r>
            <a:r>
              <a:rPr sz="2650" u="heavy" dirty="0">
                <a:uFill>
                  <a:solidFill>
                    <a:srgbClr val="999999"/>
                  </a:solidFill>
                </a:uFill>
                <a:latin typeface="Arial"/>
                <a:cs typeface="Arial"/>
                <a:hlinkClick r:id="rId7"/>
              </a:rPr>
              <a:t>http://vxvista.org</a:t>
            </a:r>
            <a:endParaRPr sz="26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09861" y="245533"/>
            <a:ext cx="3931285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5" dirty="0"/>
              <a:t>Getting</a:t>
            </a:r>
            <a:r>
              <a:rPr spc="-55" dirty="0"/>
              <a:t> </a:t>
            </a:r>
            <a:r>
              <a:rPr dirty="0"/>
              <a:t>Involved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3604"/>
              </a:lnSpc>
              <a:spcBef>
                <a:spcPts val="114"/>
              </a:spcBef>
            </a:pPr>
            <a:r>
              <a:rPr dirty="0"/>
              <a:t>Communities</a:t>
            </a:r>
          </a:p>
          <a:p>
            <a:pPr marL="520700" marR="994410">
              <a:lnSpc>
                <a:spcPts val="2800"/>
              </a:lnSpc>
              <a:spcBef>
                <a:spcPts val="105"/>
              </a:spcBef>
            </a:pP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2"/>
              </a:rPr>
              <a:t>http://Hardhats.org </a:t>
            </a:r>
            <a:r>
              <a:rPr sz="2400" spc="-5" dirty="0">
                <a:solidFill>
                  <a:srgbClr val="999999"/>
                </a:solidFill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3"/>
              </a:rPr>
              <a:t>http://WorldVistA.org </a:t>
            </a:r>
            <a:r>
              <a:rPr sz="2400" spc="-5" dirty="0">
                <a:solidFill>
                  <a:srgbClr val="999999"/>
                </a:solidFill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4"/>
              </a:rPr>
              <a:t>http://vxVistA.org </a:t>
            </a:r>
            <a:r>
              <a:rPr sz="2400" spc="-5" dirty="0">
                <a:solidFill>
                  <a:srgbClr val="999999"/>
                </a:solidFill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5"/>
              </a:rPr>
              <a:t>http://Medsphere.org</a:t>
            </a:r>
            <a:endParaRPr sz="2400"/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950">
              <a:latin typeface="Times New Roman"/>
              <a:cs typeface="Times New Roman"/>
            </a:endParaRPr>
          </a:p>
          <a:p>
            <a:pPr marL="12700">
              <a:lnSpc>
                <a:spcPts val="3660"/>
              </a:lnSpc>
              <a:spcBef>
                <a:spcPts val="5"/>
              </a:spcBef>
            </a:pPr>
            <a:r>
              <a:rPr sz="3100" spc="-5" dirty="0"/>
              <a:t>Links </a:t>
            </a:r>
            <a:r>
              <a:rPr sz="3100" dirty="0"/>
              <a:t>&amp;</a:t>
            </a:r>
            <a:r>
              <a:rPr sz="3100" spc="-30" dirty="0"/>
              <a:t> </a:t>
            </a:r>
            <a:r>
              <a:rPr sz="3100" spc="-5" dirty="0"/>
              <a:t>Resources</a:t>
            </a:r>
            <a:endParaRPr sz="3100"/>
          </a:p>
          <a:p>
            <a:pPr marL="520700">
              <a:lnSpc>
                <a:spcPts val="2780"/>
              </a:lnSpc>
            </a:pP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6"/>
              </a:rPr>
              <a:t>VistA </a:t>
            </a:r>
            <a:r>
              <a:rPr sz="2400" u="heavy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6"/>
              </a:rPr>
              <a:t>@</a:t>
            </a:r>
            <a:r>
              <a:rPr sz="2400" u="heavy" spc="-2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6"/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6"/>
              </a:rPr>
              <a:t>Wikipedia</a:t>
            </a:r>
            <a:endParaRPr sz="2400"/>
          </a:p>
          <a:p>
            <a:pPr marL="520700" marR="5080">
              <a:lnSpc>
                <a:spcPts val="2800"/>
              </a:lnSpc>
              <a:spcBef>
                <a:spcPts val="120"/>
              </a:spcBef>
            </a:pP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7"/>
              </a:rPr>
              <a:t>VistA Community Projects</a:t>
            </a:r>
            <a:r>
              <a:rPr sz="2400" u="heavy" spc="-100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7"/>
              </a:rPr>
              <a:t> </a:t>
            </a:r>
            <a:r>
              <a:rPr sz="2400" u="heavy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7"/>
              </a:rPr>
              <a:t>&amp; </a:t>
            </a:r>
            <a:r>
              <a:rPr sz="2400" dirty="0">
                <a:solidFill>
                  <a:srgbClr val="999999"/>
                </a:solidFill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7"/>
              </a:rPr>
              <a:t>Discussion Lists </a:t>
            </a:r>
            <a:r>
              <a:rPr sz="2400" spc="-5" dirty="0">
                <a:solidFill>
                  <a:srgbClr val="999999"/>
                </a:solidFill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8"/>
              </a:rPr>
              <a:t>Documentation, Training, </a:t>
            </a:r>
            <a:r>
              <a:rPr sz="2400" u="heavy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8"/>
              </a:rPr>
              <a:t>&amp; </a:t>
            </a:r>
            <a:r>
              <a:rPr sz="2400" dirty="0">
                <a:solidFill>
                  <a:srgbClr val="999999"/>
                </a:solidFill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8"/>
              </a:rPr>
              <a:t>Educational Resources </a:t>
            </a:r>
            <a:r>
              <a:rPr sz="2400" spc="-5" dirty="0">
                <a:solidFill>
                  <a:srgbClr val="999999"/>
                </a:solidFill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9"/>
              </a:rPr>
              <a:t>VistA</a:t>
            </a:r>
            <a:r>
              <a:rPr sz="2400" u="heavy" spc="-1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9"/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9"/>
              </a:rPr>
              <a:t>Resources</a:t>
            </a:r>
            <a:endParaRPr sz="2400"/>
          </a:p>
          <a:p>
            <a:pPr marL="520700">
              <a:lnSpc>
                <a:spcPts val="2720"/>
              </a:lnSpc>
            </a:pP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10"/>
              </a:rPr>
              <a:t>VistA-based</a:t>
            </a:r>
            <a:r>
              <a:rPr sz="2400" u="heavy" spc="-30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10"/>
              </a:rPr>
              <a:t> </a:t>
            </a:r>
            <a:r>
              <a:rPr sz="2400" u="heavy" spc="-5" dirty="0">
                <a:solidFill>
                  <a:srgbClr val="999999"/>
                </a:solidFill>
                <a:uFill>
                  <a:solidFill>
                    <a:srgbClr val="999999"/>
                  </a:solidFill>
                </a:uFill>
                <a:hlinkClick r:id="rId10"/>
              </a:rPr>
              <a:t>Distributions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532994" y="4346203"/>
            <a:ext cx="142240" cy="14224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2994" y="4739903"/>
            <a:ext cx="142240" cy="14224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2994" y="5133603"/>
            <a:ext cx="142240" cy="14224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73914" y="1785037"/>
            <a:ext cx="4596130" cy="358140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>
              <a:lnSpc>
                <a:spcPts val="3100"/>
              </a:lnSpc>
              <a:spcBef>
                <a:spcPts val="285"/>
              </a:spcBef>
            </a:pPr>
            <a:r>
              <a:rPr sz="2650" dirty="0">
                <a:solidFill>
                  <a:srgbClr val="CCCCCC"/>
                </a:solidFill>
                <a:latin typeface="Arial"/>
                <a:cs typeface="Arial"/>
              </a:rPr>
              <a:t>Collaboration is </a:t>
            </a:r>
            <a:r>
              <a:rPr sz="2650" spc="5" dirty="0">
                <a:solidFill>
                  <a:srgbClr val="CCCCCC"/>
                </a:solidFill>
                <a:latin typeface="Arial"/>
                <a:cs typeface="Arial"/>
              </a:rPr>
              <a:t>welcome </a:t>
            </a:r>
            <a:r>
              <a:rPr sz="2650" dirty="0">
                <a:solidFill>
                  <a:srgbClr val="CCCCCC"/>
                </a:solidFill>
                <a:latin typeface="Arial"/>
                <a:cs typeface="Arial"/>
              </a:rPr>
              <a:t>at  </a:t>
            </a:r>
            <a:r>
              <a:rPr sz="2650" spc="5" dirty="0">
                <a:solidFill>
                  <a:srgbClr val="CCCCCC"/>
                </a:solidFill>
                <a:latin typeface="Arial"/>
                <a:cs typeface="Arial"/>
              </a:rPr>
              <a:t>any </a:t>
            </a:r>
            <a:r>
              <a:rPr sz="2650" dirty="0">
                <a:solidFill>
                  <a:srgbClr val="CCCCCC"/>
                </a:solidFill>
                <a:latin typeface="Arial"/>
                <a:cs typeface="Arial"/>
              </a:rPr>
              <a:t>level of the </a:t>
            </a:r>
            <a:r>
              <a:rPr sz="2650" spc="-5" dirty="0">
                <a:solidFill>
                  <a:srgbClr val="CCCCCC"/>
                </a:solidFill>
                <a:latin typeface="Arial"/>
                <a:cs typeface="Arial"/>
              </a:rPr>
              <a:t>"collaborative  </a:t>
            </a:r>
            <a:r>
              <a:rPr sz="2650" spc="5" dirty="0">
                <a:solidFill>
                  <a:srgbClr val="CCCCCC"/>
                </a:solidFill>
                <a:latin typeface="Arial"/>
                <a:cs typeface="Arial"/>
              </a:rPr>
              <a:t>stack" -- clinicians,  </a:t>
            </a:r>
            <a:r>
              <a:rPr sz="2650" dirty="0">
                <a:solidFill>
                  <a:srgbClr val="CCCCCC"/>
                </a:solidFill>
                <a:latin typeface="Arial"/>
                <a:cs typeface="Arial"/>
              </a:rPr>
              <a:t>informaticists, developers, and  </a:t>
            </a:r>
            <a:r>
              <a:rPr sz="2650" spc="5" dirty="0">
                <a:solidFill>
                  <a:srgbClr val="CCCCCC"/>
                </a:solidFill>
                <a:latin typeface="Arial"/>
                <a:cs typeface="Arial"/>
              </a:rPr>
              <a:t>more.</a:t>
            </a:r>
            <a:endParaRPr sz="2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marL="520065" marR="1489710">
              <a:lnSpc>
                <a:spcPts val="3100"/>
              </a:lnSpc>
              <a:spcBef>
                <a:spcPts val="5"/>
              </a:spcBef>
            </a:pPr>
            <a:r>
              <a:rPr sz="2650" spc="5" dirty="0">
                <a:solidFill>
                  <a:srgbClr val="CCCCCC"/>
                </a:solidFill>
                <a:latin typeface="Arial"/>
                <a:cs typeface="Arial"/>
              </a:rPr>
              <a:t>Join a mailing</a:t>
            </a:r>
            <a:r>
              <a:rPr sz="2650" spc="-80" dirty="0">
                <a:solidFill>
                  <a:srgbClr val="CCCCCC"/>
                </a:solidFill>
                <a:latin typeface="Arial"/>
                <a:cs typeface="Arial"/>
              </a:rPr>
              <a:t> </a:t>
            </a:r>
            <a:r>
              <a:rPr sz="2650" dirty="0">
                <a:solidFill>
                  <a:srgbClr val="CCCCCC"/>
                </a:solidFill>
                <a:latin typeface="Arial"/>
                <a:cs typeface="Arial"/>
              </a:rPr>
              <a:t>list  Find </a:t>
            </a:r>
            <a:r>
              <a:rPr sz="2650" spc="5" dirty="0">
                <a:solidFill>
                  <a:srgbClr val="CCCCCC"/>
                </a:solidFill>
                <a:latin typeface="Arial"/>
                <a:cs typeface="Arial"/>
              </a:rPr>
              <a:t>a</a:t>
            </a:r>
            <a:r>
              <a:rPr sz="2650" spc="-25" dirty="0">
                <a:solidFill>
                  <a:srgbClr val="CCCCCC"/>
                </a:solidFill>
                <a:latin typeface="Arial"/>
                <a:cs typeface="Arial"/>
              </a:rPr>
              <a:t> </a:t>
            </a:r>
            <a:r>
              <a:rPr sz="2650" dirty="0">
                <a:solidFill>
                  <a:srgbClr val="CCCCCC"/>
                </a:solidFill>
                <a:latin typeface="Arial"/>
                <a:cs typeface="Arial"/>
              </a:rPr>
              <a:t>project</a:t>
            </a:r>
            <a:endParaRPr sz="2650">
              <a:latin typeface="Arial"/>
              <a:cs typeface="Arial"/>
            </a:endParaRPr>
          </a:p>
          <a:p>
            <a:pPr marL="520065">
              <a:lnSpc>
                <a:spcPts val="3010"/>
              </a:lnSpc>
            </a:pPr>
            <a:r>
              <a:rPr sz="2650" dirty="0">
                <a:solidFill>
                  <a:srgbClr val="CCCCCC"/>
                </a:solidFill>
                <a:latin typeface="Arial"/>
                <a:cs typeface="Arial"/>
              </a:rPr>
              <a:t>Engage the</a:t>
            </a:r>
            <a:r>
              <a:rPr sz="2650" spc="-25" dirty="0">
                <a:solidFill>
                  <a:srgbClr val="CCCCCC"/>
                </a:solidFill>
                <a:latin typeface="Arial"/>
                <a:cs typeface="Arial"/>
              </a:rPr>
              <a:t> </a:t>
            </a:r>
            <a:r>
              <a:rPr sz="2650" spc="5" dirty="0">
                <a:solidFill>
                  <a:srgbClr val="CCCCCC"/>
                </a:solidFill>
                <a:latin typeface="Arial"/>
                <a:cs typeface="Arial"/>
              </a:rPr>
              <a:t>community</a:t>
            </a:r>
            <a:endParaRPr sz="26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629990" y="2407623"/>
            <a:ext cx="128015" cy="12801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629990" y="2763223"/>
            <a:ext cx="128015" cy="12801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629990" y="3118823"/>
            <a:ext cx="128015" cy="12801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629990" y="3474423"/>
            <a:ext cx="128015" cy="12801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629990" y="4744423"/>
            <a:ext cx="128015" cy="12801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629990" y="5100023"/>
            <a:ext cx="128015" cy="12801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629990" y="5811223"/>
            <a:ext cx="128015" cy="12801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629990" y="6522423"/>
            <a:ext cx="128015" cy="12801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629990" y="6878022"/>
            <a:ext cx="128015" cy="12801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85504" y="2984500"/>
            <a:ext cx="398017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10" dirty="0"/>
              <a:t>What </a:t>
            </a:r>
            <a:r>
              <a:rPr sz="4800" spc="-5" dirty="0"/>
              <a:t>is</a:t>
            </a:r>
            <a:r>
              <a:rPr sz="4800" spc="-100" dirty="0"/>
              <a:t> </a:t>
            </a:r>
            <a:r>
              <a:rPr sz="4800" spc="-5" dirty="0"/>
              <a:t>VistA?</a:t>
            </a:r>
            <a:endParaRPr sz="4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2100" y="245533"/>
            <a:ext cx="323977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/>
              <a:t>What is</a:t>
            </a:r>
            <a:r>
              <a:rPr spc="-85" dirty="0"/>
              <a:t> </a:t>
            </a:r>
            <a:r>
              <a:rPr dirty="0"/>
              <a:t>VistA</a:t>
            </a:r>
          </a:p>
        </p:txBody>
      </p:sp>
      <p:sp>
        <p:nvSpPr>
          <p:cNvPr id="4" name="object 4"/>
          <p:cNvSpPr/>
          <p:nvPr/>
        </p:nvSpPr>
        <p:spPr>
          <a:xfrm>
            <a:off x="551180" y="1993900"/>
            <a:ext cx="142240" cy="14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1180" y="2387600"/>
            <a:ext cx="142240" cy="14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2830" y="2774950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2830" y="3168650"/>
            <a:ext cx="154939" cy="154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51180" y="3568700"/>
            <a:ext cx="142240" cy="14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00100" y="1794933"/>
            <a:ext cx="7349490" cy="1626727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>
              <a:lnSpc>
                <a:spcPts val="3100"/>
              </a:lnSpc>
              <a:spcBef>
                <a:spcPts val="285"/>
              </a:spcBef>
            </a:pPr>
            <a:r>
              <a:rPr sz="2650" dirty="0">
                <a:latin typeface="Arial"/>
                <a:cs typeface="Arial"/>
              </a:rPr>
              <a:t>Origins within the Department of </a:t>
            </a:r>
            <a:r>
              <a:rPr sz="2650" spc="-5" dirty="0">
                <a:latin typeface="Arial"/>
                <a:cs typeface="Arial"/>
              </a:rPr>
              <a:t>Veterans </a:t>
            </a:r>
            <a:r>
              <a:rPr sz="2650" dirty="0">
                <a:latin typeface="Arial"/>
                <a:cs typeface="Arial"/>
              </a:rPr>
              <a:t>Affairs  </a:t>
            </a:r>
            <a:r>
              <a:rPr sz="2650" spc="-5" dirty="0">
                <a:latin typeface="Arial"/>
                <a:cs typeface="Arial"/>
              </a:rPr>
              <a:t>Adoption </a:t>
            </a:r>
            <a:r>
              <a:rPr sz="2650" spc="5" dirty="0">
                <a:latin typeface="Arial"/>
                <a:cs typeface="Arial"/>
              </a:rPr>
              <a:t>by US </a:t>
            </a:r>
            <a:r>
              <a:rPr sz="2650" dirty="0">
                <a:latin typeface="Arial"/>
                <a:cs typeface="Arial"/>
              </a:rPr>
              <a:t>Federal</a:t>
            </a:r>
            <a:r>
              <a:rPr sz="2650" spc="-15" dirty="0">
                <a:latin typeface="Arial"/>
                <a:cs typeface="Arial"/>
              </a:rPr>
              <a:t> </a:t>
            </a:r>
            <a:r>
              <a:rPr sz="2650" dirty="0">
                <a:latin typeface="Arial"/>
                <a:cs typeface="Arial"/>
              </a:rPr>
              <a:t>Government</a:t>
            </a:r>
          </a:p>
          <a:p>
            <a:pPr marL="520700" marR="2042795">
              <a:lnSpc>
                <a:spcPts val="3100"/>
              </a:lnSpc>
            </a:pPr>
            <a:r>
              <a:rPr sz="2650" dirty="0">
                <a:latin typeface="Arial"/>
                <a:cs typeface="Arial"/>
              </a:rPr>
              <a:t>Department of Defense </a:t>
            </a:r>
            <a:r>
              <a:rPr sz="2650" spc="5" dirty="0">
                <a:latin typeface="Arial"/>
                <a:cs typeface="Arial"/>
              </a:rPr>
              <a:t>(CHCS)  </a:t>
            </a:r>
            <a:r>
              <a:rPr sz="2650" dirty="0">
                <a:latin typeface="Arial"/>
                <a:cs typeface="Arial"/>
              </a:rPr>
              <a:t>Indian Health </a:t>
            </a:r>
            <a:r>
              <a:rPr sz="2650" spc="-5" dirty="0">
                <a:latin typeface="Arial"/>
                <a:cs typeface="Arial"/>
              </a:rPr>
              <a:t>Service</a:t>
            </a:r>
            <a:r>
              <a:rPr sz="2650" spc="-10" dirty="0">
                <a:latin typeface="Arial"/>
                <a:cs typeface="Arial"/>
              </a:rPr>
              <a:t> </a:t>
            </a:r>
            <a:r>
              <a:rPr sz="2650" spc="5" dirty="0">
                <a:latin typeface="Arial"/>
                <a:cs typeface="Arial"/>
              </a:rPr>
              <a:t>(RPMS</a:t>
            </a:r>
            <a:r>
              <a:rPr sz="2650" spc="5" dirty="0" smtClean="0">
                <a:latin typeface="Arial"/>
                <a:cs typeface="Arial"/>
              </a:rPr>
              <a:t>)</a:t>
            </a:r>
            <a:endParaRPr sz="265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010400" y="3251200"/>
            <a:ext cx="2032000" cy="3149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901" y="232628"/>
            <a:ext cx="7897495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5" dirty="0"/>
              <a:t>Outside </a:t>
            </a:r>
            <a:r>
              <a:rPr spc="5" dirty="0"/>
              <a:t>US </a:t>
            </a:r>
            <a:r>
              <a:rPr spc="-5" dirty="0"/>
              <a:t>Federal</a:t>
            </a:r>
            <a:r>
              <a:rPr spc="-15" dirty="0"/>
              <a:t> </a:t>
            </a:r>
            <a:r>
              <a:rPr dirty="0"/>
              <a:t>Government</a:t>
            </a:r>
          </a:p>
        </p:txBody>
      </p:sp>
      <p:sp>
        <p:nvSpPr>
          <p:cNvPr id="4" name="object 4"/>
          <p:cNvSpPr/>
          <p:nvPr/>
        </p:nvSpPr>
        <p:spPr>
          <a:xfrm>
            <a:off x="551180" y="1993900"/>
            <a:ext cx="142240" cy="14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52830" y="2381250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2830" y="2774950"/>
            <a:ext cx="154939" cy="154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2830" y="3168650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51180" y="3568700"/>
            <a:ext cx="142240" cy="14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52830" y="3956050"/>
            <a:ext cx="154939" cy="154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52830" y="4349750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2830" y="4743450"/>
            <a:ext cx="154939" cy="154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52830" y="5137150"/>
            <a:ext cx="154939" cy="154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00100" y="1794933"/>
            <a:ext cx="8016240" cy="35814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3140"/>
              </a:lnSpc>
              <a:spcBef>
                <a:spcPts val="114"/>
              </a:spcBef>
            </a:pPr>
            <a:r>
              <a:rPr sz="2650" dirty="0">
                <a:latin typeface="Arial"/>
                <a:cs typeface="Arial"/>
              </a:rPr>
              <a:t>Domestic</a:t>
            </a:r>
          </a:p>
          <a:p>
            <a:pPr marL="520700" marR="5080">
              <a:lnSpc>
                <a:spcPts val="3100"/>
              </a:lnSpc>
              <a:spcBef>
                <a:spcPts val="130"/>
              </a:spcBef>
            </a:pPr>
            <a:r>
              <a:rPr sz="2650" dirty="0">
                <a:latin typeface="Arial"/>
                <a:cs typeface="Arial"/>
              </a:rPr>
              <a:t>Secondary </a:t>
            </a:r>
            <a:r>
              <a:rPr sz="2650" spc="5" dirty="0">
                <a:latin typeface="Arial"/>
                <a:cs typeface="Arial"/>
              </a:rPr>
              <a:t>Care - </a:t>
            </a:r>
            <a:r>
              <a:rPr sz="2650" dirty="0">
                <a:latin typeface="Arial"/>
                <a:cs typeface="Arial"/>
              </a:rPr>
              <a:t>e.g., </a:t>
            </a:r>
            <a:r>
              <a:rPr sz="2650" spc="5" dirty="0">
                <a:latin typeface="Arial"/>
                <a:cs typeface="Arial"/>
              </a:rPr>
              <a:t>Midland Memorial </a:t>
            </a:r>
            <a:r>
              <a:rPr sz="2650" dirty="0">
                <a:latin typeface="Arial"/>
                <a:cs typeface="Arial"/>
              </a:rPr>
              <a:t>Hospital  </a:t>
            </a:r>
            <a:r>
              <a:rPr sz="2650" spc="-5" dirty="0">
                <a:latin typeface="Arial"/>
                <a:cs typeface="Arial"/>
              </a:rPr>
              <a:t>Primary </a:t>
            </a:r>
            <a:r>
              <a:rPr sz="2650" spc="5" dirty="0">
                <a:latin typeface="Arial"/>
                <a:cs typeface="Arial"/>
              </a:rPr>
              <a:t>Care - </a:t>
            </a:r>
            <a:r>
              <a:rPr sz="2650" dirty="0">
                <a:latin typeface="Arial"/>
                <a:cs typeface="Arial"/>
              </a:rPr>
              <a:t>e.g., Clinica</a:t>
            </a:r>
            <a:r>
              <a:rPr sz="2650" spc="-15" dirty="0">
                <a:latin typeface="Arial"/>
                <a:cs typeface="Arial"/>
              </a:rPr>
              <a:t> </a:t>
            </a:r>
            <a:r>
              <a:rPr sz="2650" dirty="0">
                <a:latin typeface="Arial"/>
                <a:cs typeface="Arial"/>
              </a:rPr>
              <a:t>Adelante</a:t>
            </a:r>
          </a:p>
          <a:p>
            <a:pPr marL="12700" marR="560070" indent="508000">
              <a:lnSpc>
                <a:spcPts val="3100"/>
              </a:lnSpc>
            </a:pPr>
            <a:r>
              <a:rPr sz="2650" dirty="0">
                <a:latin typeface="Arial"/>
                <a:cs typeface="Arial"/>
              </a:rPr>
              <a:t>Other </a:t>
            </a:r>
            <a:r>
              <a:rPr sz="2650" spc="5" dirty="0">
                <a:latin typeface="Arial"/>
                <a:cs typeface="Arial"/>
              </a:rPr>
              <a:t>- </a:t>
            </a:r>
            <a:r>
              <a:rPr sz="2650" dirty="0">
                <a:latin typeface="Arial"/>
                <a:cs typeface="Arial"/>
              </a:rPr>
              <a:t>e.g., </a:t>
            </a:r>
            <a:r>
              <a:rPr sz="2650" spc="5" dirty="0">
                <a:latin typeface="Arial"/>
                <a:cs typeface="Arial"/>
              </a:rPr>
              <a:t>Oklahoma </a:t>
            </a:r>
            <a:r>
              <a:rPr sz="2650" spc="-5" dirty="0">
                <a:latin typeface="Arial"/>
                <a:cs typeface="Arial"/>
              </a:rPr>
              <a:t>State Veterans </a:t>
            </a:r>
            <a:r>
              <a:rPr sz="2650" spc="5" dirty="0">
                <a:latin typeface="Arial"/>
                <a:cs typeface="Arial"/>
              </a:rPr>
              <a:t>Homes  </a:t>
            </a:r>
            <a:r>
              <a:rPr sz="2650" dirty="0">
                <a:latin typeface="Arial"/>
                <a:cs typeface="Arial"/>
              </a:rPr>
              <a:t>International</a:t>
            </a:r>
          </a:p>
          <a:p>
            <a:pPr marL="520700" marR="6414135">
              <a:lnSpc>
                <a:spcPts val="3100"/>
              </a:lnSpc>
            </a:pPr>
            <a:r>
              <a:rPr sz="2650" dirty="0">
                <a:latin typeface="Arial"/>
                <a:cs typeface="Arial"/>
              </a:rPr>
              <a:t>Egypt  </a:t>
            </a:r>
            <a:r>
              <a:rPr sz="2650" spc="5" dirty="0">
                <a:latin typeface="Arial"/>
                <a:cs typeface="Arial"/>
              </a:rPr>
              <a:t>Mexico  Jordan  </a:t>
            </a:r>
            <a:r>
              <a:rPr sz="2650" dirty="0">
                <a:latin typeface="Arial"/>
                <a:cs typeface="Arial"/>
              </a:rPr>
              <a:t>India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027"/>
          <p:cNvSpPr txBox="1">
            <a:spLocks noChangeArrowheads="1"/>
          </p:cNvSpPr>
          <p:nvPr/>
        </p:nvSpPr>
        <p:spPr bwMode="auto">
          <a:xfrm>
            <a:off x="423334" y="1354667"/>
            <a:ext cx="9313333" cy="5701241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en-US" altLang="en-US" sz="3556">
              <a:solidFill>
                <a:srgbClr val="000066"/>
              </a:solidFill>
            </a:endParaRPr>
          </a:p>
          <a:p>
            <a:pPr algn="l" eaLnBrk="1" hangingPunct="1"/>
            <a:endParaRPr lang="en-US" altLang="en-US" sz="3556">
              <a:solidFill>
                <a:srgbClr val="000066"/>
              </a:solidFill>
            </a:endParaRPr>
          </a:p>
          <a:p>
            <a:pPr algn="l" eaLnBrk="1" hangingPunct="1"/>
            <a:r>
              <a:rPr lang="en-US" altLang="en-US" sz="3556">
                <a:solidFill>
                  <a:srgbClr val="000066"/>
                </a:solidFill>
              </a:rPr>
              <a:t>“VHA’s integrated </a:t>
            </a:r>
          </a:p>
          <a:p>
            <a:pPr algn="l" eaLnBrk="1" hangingPunct="1"/>
            <a:r>
              <a:rPr lang="en-US" altLang="en-US" sz="3556">
                <a:solidFill>
                  <a:srgbClr val="000066"/>
                </a:solidFill>
              </a:rPr>
              <a:t>health information system, </a:t>
            </a:r>
          </a:p>
          <a:p>
            <a:pPr algn="l" eaLnBrk="1" hangingPunct="1"/>
            <a:r>
              <a:rPr lang="en-US" altLang="en-US" sz="3556">
                <a:solidFill>
                  <a:srgbClr val="000066"/>
                </a:solidFill>
              </a:rPr>
              <a:t>including its framework for using performance measures to improve quality, is considered one of the best in the nation.”</a:t>
            </a:r>
          </a:p>
          <a:p>
            <a:pPr algn="l" eaLnBrk="1" hangingPunct="1"/>
            <a:endParaRPr lang="en-US" altLang="en-US" sz="3556">
              <a:solidFill>
                <a:srgbClr val="000066"/>
              </a:solidFill>
            </a:endParaRPr>
          </a:p>
          <a:p>
            <a:pPr algn="l" eaLnBrk="1" hangingPunct="1"/>
            <a:r>
              <a:rPr lang="en-US" altLang="en-US" sz="2667">
                <a:solidFill>
                  <a:srgbClr val="000066"/>
                </a:solidFill>
              </a:rPr>
              <a:t>Institute of Medicine (IOM) Report, </a:t>
            </a:r>
            <a:r>
              <a:rPr lang="en-US" altLang="en-US" sz="2667" u="sng">
                <a:solidFill>
                  <a:srgbClr val="000066"/>
                </a:solidFill>
              </a:rPr>
              <a:t>Leadership by Example: Coordinating Government Roles in Improving Health Care Quality</a:t>
            </a:r>
            <a:r>
              <a:rPr lang="en-US" altLang="en-US" sz="2667">
                <a:solidFill>
                  <a:srgbClr val="000066"/>
                </a:solidFill>
              </a:rPr>
              <a:t> (2002)</a:t>
            </a:r>
          </a:p>
        </p:txBody>
      </p:sp>
      <p:pic>
        <p:nvPicPr>
          <p:cNvPr id="5123" name="Picture 1026" descr="C:\My Documents\Chris documents (Microsoft)\worddoc\work\vista 1 121601 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667" y="254001"/>
            <a:ext cx="4988278" cy="292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140715"/>
      </p:ext>
    </p:extLst>
  </p:cSld>
  <p:clrMapOvr>
    <a:masterClrMapping/>
  </p:clrMapOvr>
  <p:transition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338667" y="1354667"/>
            <a:ext cx="9482667" cy="5193858"/>
          </a:xfrm>
          <a:ln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z="3111" b="1">
                <a:cs typeface="Times New Roman" panose="02020603050405020304" pitchFamily="18" charset="0"/>
              </a:rPr>
              <a:t>VistA/CPRS was &amp; is a success</a:t>
            </a:r>
            <a:r>
              <a:rPr lang="en-US" altLang="en-US" sz="3111" b="1"/>
              <a:t> </a:t>
            </a:r>
          </a:p>
          <a:p>
            <a:pPr lvl="1"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mtClean="0">
                <a:cs typeface="Times New Roman" panose="02020603050405020304" pitchFamily="18" charset="0"/>
              </a:rPr>
              <a:t>Built by “fire” of VHA collaboration</a:t>
            </a:r>
          </a:p>
          <a:p>
            <a:pPr lvl="1"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mtClean="0">
                <a:cs typeface="Times New Roman" panose="02020603050405020304" pitchFamily="18" charset="0"/>
              </a:rPr>
              <a:t>Publicly owned by VA; could be for future as well</a:t>
            </a:r>
          </a:p>
          <a:p>
            <a:pPr lvl="1"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mtClean="0">
                <a:cs typeface="Times New Roman" panose="02020603050405020304" pitchFamily="18" charset="0"/>
              </a:rPr>
              <a:t>Strong interest by public/private in using VistA</a:t>
            </a:r>
          </a:p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z="3111" b="1"/>
              <a:t>Largest integrated health info system for nation’s largest integrated health system</a:t>
            </a:r>
          </a:p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z="3111" b="1"/>
              <a:t>Helps serve 4.1 million American veterans annually</a:t>
            </a:r>
          </a:p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z="3111" b="1"/>
              <a:t>Supports:</a:t>
            </a:r>
          </a:p>
          <a:p>
            <a:pPr lvl="1"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mtClean="0"/>
              <a:t>$23+ billion nationwide health system</a:t>
            </a:r>
          </a:p>
          <a:p>
            <a:pPr lvl="1"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mtClean="0"/>
              <a:t>1,300 care sites, incl. 163 hospitals &amp; 800+ community &amp; facility based clinics</a:t>
            </a:r>
          </a:p>
          <a:p>
            <a:pPr lvl="1"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mtClean="0"/>
              <a:t>180,000 health care staff; 85,000 trainees</a:t>
            </a:r>
          </a:p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z="3111" b="1">
                <a:cs typeface="Times New Roman" panose="02020603050405020304" pitchFamily="18" charset="0"/>
              </a:rPr>
              <a:t>Considered best overall health information system</a:t>
            </a:r>
          </a:p>
        </p:txBody>
      </p:sp>
      <p:sp>
        <p:nvSpPr>
          <p:cNvPr id="370691" name="Rectangle 1027"/>
          <p:cNvSpPr>
            <a:spLocks noChangeArrowheads="1"/>
          </p:cNvSpPr>
          <p:nvPr/>
        </p:nvSpPr>
        <p:spPr bwMode="auto">
          <a:xfrm>
            <a:off x="1619250" y="382765"/>
            <a:ext cx="6773333" cy="96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002F"/>
                    </a:gs>
                    <a:gs pos="50000">
                      <a:schemeClr val="accent2"/>
                    </a:gs>
                    <a:gs pos="100000">
                      <a:srgbClr val="00002F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endParaRPr lang="en-US" altLang="en-US" sz="3111" b="1"/>
          </a:p>
        </p:txBody>
      </p:sp>
      <p:pic>
        <p:nvPicPr>
          <p:cNvPr id="6148" name="Picture 1028" descr="C:\My Documents\Chris documents (Microsoft)\worddoc\work\vista 1 121601 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334" y="209903"/>
            <a:ext cx="1859139" cy="109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0695" name="Rectangle 1031"/>
          <p:cNvSpPr>
            <a:spLocks noChangeArrowheads="1"/>
          </p:cNvSpPr>
          <p:nvPr/>
        </p:nvSpPr>
        <p:spPr bwMode="auto">
          <a:xfrm>
            <a:off x="338667" y="339822"/>
            <a:ext cx="7366000" cy="967829"/>
          </a:xfrm>
          <a:prstGeom prst="rect">
            <a:avLst/>
          </a:prstGeom>
          <a:gradFill rotWithShape="0">
            <a:gsLst>
              <a:gs pos="0">
                <a:srgbClr val="00002F"/>
              </a:gs>
              <a:gs pos="50000">
                <a:schemeClr val="accent2"/>
              </a:gs>
              <a:gs pos="100000">
                <a:srgbClr val="00002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en-US" altLang="en-US" sz="3556" b="1">
                <a:solidFill>
                  <a:schemeClr val="bg1"/>
                </a:solidFill>
              </a:rPr>
              <a:t>Success in supporting health delivery for millions of veterans</a:t>
            </a:r>
            <a:r>
              <a:rPr lang="en-US" altLang="en-US" sz="3111" b="1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4430345"/>
      </p:ext>
    </p:extLst>
  </p:cSld>
  <p:clrMapOvr>
    <a:masterClrMapping/>
  </p:clrMapOvr>
  <p:transition spd="slow">
    <p:cut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8667" y="1693334"/>
            <a:ext cx="9398000" cy="3723968"/>
          </a:xfrm>
          <a:ln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</a:pPr>
            <a:r>
              <a:rPr lang="en-US" altLang="en-US" sz="3111" b="1"/>
              <a:t>Mostly developed &amp; owned by VA (publicly owned)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</a:pPr>
            <a:r>
              <a:rPr lang="en-US" altLang="en-US" smtClean="0"/>
              <a:t>Began as Decentralized Hospital Computer Program (DHCP; 1980s)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</a:pPr>
            <a:r>
              <a:rPr lang="en-US" altLang="en-US" smtClean="0"/>
              <a:t>Transformed into VistA (1990s)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</a:pPr>
            <a:r>
              <a:rPr lang="en-US" altLang="en-US" smtClean="0"/>
              <a:t>Next generation VistA (2002-20__) -- Includes Health</a:t>
            </a:r>
            <a:r>
              <a:rPr lang="en-US" altLang="en-US" b="1" i="1" u="sng" smtClean="0"/>
              <a:t>e</a:t>
            </a:r>
            <a:r>
              <a:rPr lang="en-US" altLang="en-US" smtClean="0"/>
              <a:t>Vet-VistA on improved platform using modern tools &amp; languages following enterprise architecture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</a:pPr>
            <a:r>
              <a:rPr lang="en-US" altLang="en-US" sz="3111" b="1"/>
              <a:t>National software w/ local flexibility/innovation: 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</a:pPr>
            <a:r>
              <a:rPr lang="en-US" altLang="en-US" smtClean="0"/>
              <a:t>Innovation developed locally &amp; enterprise wide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</a:pPr>
            <a:r>
              <a:rPr lang="en-US" altLang="en-US" smtClean="0"/>
              <a:t>Standard packages distributed enterprise wide, e.g. latest version of CPRS (January 2002)</a:t>
            </a:r>
          </a:p>
        </p:txBody>
      </p:sp>
      <p:sp>
        <p:nvSpPr>
          <p:cNvPr id="276483" name="Rectangle 3"/>
          <p:cNvSpPr>
            <a:spLocks noChangeArrowheads="1"/>
          </p:cNvSpPr>
          <p:nvPr/>
        </p:nvSpPr>
        <p:spPr bwMode="auto">
          <a:xfrm>
            <a:off x="338667" y="591980"/>
            <a:ext cx="6604000" cy="1077346"/>
          </a:xfrm>
          <a:prstGeom prst="rect">
            <a:avLst/>
          </a:prstGeom>
          <a:gradFill rotWithShape="0">
            <a:gsLst>
              <a:gs pos="0">
                <a:srgbClr val="00002F"/>
              </a:gs>
              <a:gs pos="50000">
                <a:schemeClr val="accent2"/>
              </a:gs>
              <a:gs pos="100000">
                <a:srgbClr val="00002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en-US" sz="3556" b="1">
                <a:solidFill>
                  <a:schemeClr val="bg1"/>
                </a:solidFill>
              </a:rPr>
              <a:t>Nationally integrated outpatient &amp; inpatient information system </a:t>
            </a:r>
          </a:p>
        </p:txBody>
      </p:sp>
      <p:pic>
        <p:nvPicPr>
          <p:cNvPr id="7172" name="Picture 4" descr="C:\My Documents\Chris documents (Microsoft)\worddoc\work\vista 1 121601 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23334"/>
            <a:ext cx="2109611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2649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/>
          <p:cNvSpPr>
            <a:spLocks noChangeArrowheads="1"/>
          </p:cNvSpPr>
          <p:nvPr/>
        </p:nvSpPr>
        <p:spPr bwMode="auto">
          <a:xfrm>
            <a:off x="1150056" y="2190751"/>
            <a:ext cx="9009944" cy="542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8195" name="Rectangle 1027"/>
          <p:cNvSpPr>
            <a:spLocks noChangeArrowheads="1"/>
          </p:cNvSpPr>
          <p:nvPr/>
        </p:nvSpPr>
        <p:spPr bwMode="auto">
          <a:xfrm>
            <a:off x="7528278" y="6237111"/>
            <a:ext cx="1624542" cy="138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196" name="Oval 1028"/>
          <p:cNvSpPr>
            <a:spLocks noChangeArrowheads="1"/>
          </p:cNvSpPr>
          <p:nvPr/>
        </p:nvSpPr>
        <p:spPr bwMode="auto">
          <a:xfrm>
            <a:off x="254000" y="169333"/>
            <a:ext cx="9567333" cy="6942667"/>
          </a:xfrm>
          <a:prstGeom prst="ellipse">
            <a:avLst/>
          </a:prstGeom>
          <a:gradFill rotWithShape="0">
            <a:gsLst>
              <a:gs pos="0">
                <a:srgbClr val="0000FF"/>
              </a:gs>
              <a:gs pos="100000">
                <a:srgbClr val="000076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8197" name="Rectangle 1029"/>
          <p:cNvSpPr>
            <a:spLocks noChangeArrowheads="1"/>
          </p:cNvSpPr>
          <p:nvPr/>
        </p:nvSpPr>
        <p:spPr bwMode="auto">
          <a:xfrm>
            <a:off x="2005543" y="178154"/>
            <a:ext cx="6514041" cy="81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198" name="Rectangle 1030"/>
          <p:cNvSpPr>
            <a:spLocks noChangeArrowheads="1"/>
          </p:cNvSpPr>
          <p:nvPr/>
        </p:nvSpPr>
        <p:spPr bwMode="auto">
          <a:xfrm>
            <a:off x="7874000" y="6519333"/>
            <a:ext cx="2118431" cy="957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2222" b="1" i="1">
                <a:solidFill>
                  <a:srgbClr val="FF3300"/>
                </a:solidFill>
              </a:rPr>
              <a:t>V</a:t>
            </a:r>
            <a:r>
              <a:rPr lang="en-US" altLang="en-US" sz="1556" b="1">
                <a:solidFill>
                  <a:srgbClr val="0033CC"/>
                </a:solidFill>
              </a:rPr>
              <a:t>IST</a:t>
            </a:r>
            <a:r>
              <a:rPr lang="en-US" altLang="en-US" sz="2222" b="1" i="1">
                <a:solidFill>
                  <a:srgbClr val="FF3300"/>
                </a:solidFill>
              </a:rPr>
              <a:t>A</a:t>
            </a:r>
            <a:r>
              <a:rPr lang="en-US" altLang="en-US" sz="2000" b="1">
                <a:solidFill>
                  <a:srgbClr val="0033CC"/>
                </a:solidFill>
              </a:rPr>
              <a:t> </a:t>
            </a:r>
          </a:p>
          <a:p>
            <a:pPr algn="r"/>
            <a:r>
              <a:rPr lang="en-US" altLang="en-US" sz="2000" b="1">
                <a:solidFill>
                  <a:srgbClr val="0033CC"/>
                </a:solidFill>
              </a:rPr>
              <a:t>INFORMATION </a:t>
            </a:r>
          </a:p>
          <a:p>
            <a:pPr algn="r"/>
            <a:r>
              <a:rPr lang="en-US" altLang="en-US" sz="2000" b="1">
                <a:solidFill>
                  <a:srgbClr val="0033CC"/>
                </a:solidFill>
              </a:rPr>
              <a:t>SYSTEM</a:t>
            </a:r>
            <a:endParaRPr lang="en-US" altLang="en-US" sz="2667"/>
          </a:p>
        </p:txBody>
      </p:sp>
      <p:sp>
        <p:nvSpPr>
          <p:cNvPr id="8199" name="Rectangle 1031"/>
          <p:cNvSpPr>
            <a:spLocks noChangeArrowheads="1"/>
          </p:cNvSpPr>
          <p:nvPr/>
        </p:nvSpPr>
        <p:spPr bwMode="auto">
          <a:xfrm>
            <a:off x="338667" y="1"/>
            <a:ext cx="8824737" cy="48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0" name="Oval 1032"/>
          <p:cNvSpPr>
            <a:spLocks noChangeArrowheads="1"/>
          </p:cNvSpPr>
          <p:nvPr/>
        </p:nvSpPr>
        <p:spPr bwMode="auto">
          <a:xfrm>
            <a:off x="1592792" y="885472"/>
            <a:ext cx="7216069" cy="5420431"/>
          </a:xfrm>
          <a:prstGeom prst="ellips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8201" name="Oval 1033"/>
          <p:cNvSpPr>
            <a:spLocks noChangeArrowheads="1"/>
          </p:cNvSpPr>
          <p:nvPr/>
        </p:nvSpPr>
        <p:spPr bwMode="auto">
          <a:xfrm>
            <a:off x="2691695" y="1804459"/>
            <a:ext cx="5097639" cy="3612444"/>
          </a:xfrm>
          <a:prstGeom prst="ellips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2" name="Oval 1034"/>
          <p:cNvSpPr>
            <a:spLocks noChangeArrowheads="1"/>
          </p:cNvSpPr>
          <p:nvPr/>
        </p:nvSpPr>
        <p:spPr bwMode="auto">
          <a:xfrm>
            <a:off x="3790598" y="2746376"/>
            <a:ext cx="2979208" cy="1779763"/>
          </a:xfrm>
          <a:prstGeom prst="ellips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2667"/>
          </a:p>
        </p:txBody>
      </p:sp>
      <p:sp>
        <p:nvSpPr>
          <p:cNvPr id="8203" name="Rectangle 1035"/>
          <p:cNvSpPr>
            <a:spLocks noChangeArrowheads="1"/>
          </p:cNvSpPr>
          <p:nvPr/>
        </p:nvSpPr>
        <p:spPr bwMode="auto">
          <a:xfrm>
            <a:off x="4538487" y="3399014"/>
            <a:ext cx="894291" cy="48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4" name="Rectangle 1036"/>
          <p:cNvSpPr>
            <a:spLocks noChangeArrowheads="1"/>
          </p:cNvSpPr>
          <p:nvPr/>
        </p:nvSpPr>
        <p:spPr bwMode="auto">
          <a:xfrm>
            <a:off x="6459361" y="3257903"/>
            <a:ext cx="190500" cy="38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5" name="Rectangle 1037"/>
          <p:cNvSpPr>
            <a:spLocks noChangeArrowheads="1"/>
          </p:cNvSpPr>
          <p:nvPr/>
        </p:nvSpPr>
        <p:spPr bwMode="auto">
          <a:xfrm>
            <a:off x="4577292" y="2042584"/>
            <a:ext cx="190500" cy="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6" name="Rectangle 1038"/>
          <p:cNvSpPr>
            <a:spLocks noChangeArrowheads="1"/>
          </p:cNvSpPr>
          <p:nvPr/>
        </p:nvSpPr>
        <p:spPr bwMode="auto">
          <a:xfrm>
            <a:off x="3125612" y="2529417"/>
            <a:ext cx="1056570" cy="24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7" name="Rectangle 1039"/>
          <p:cNvSpPr>
            <a:spLocks noChangeArrowheads="1"/>
          </p:cNvSpPr>
          <p:nvPr/>
        </p:nvSpPr>
        <p:spPr bwMode="auto">
          <a:xfrm>
            <a:off x="6917972" y="3742972"/>
            <a:ext cx="395111" cy="24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8" name="Rectangle 1040"/>
          <p:cNvSpPr>
            <a:spLocks noChangeArrowheads="1"/>
          </p:cNvSpPr>
          <p:nvPr/>
        </p:nvSpPr>
        <p:spPr bwMode="auto">
          <a:xfrm>
            <a:off x="3009195" y="3176765"/>
            <a:ext cx="188737" cy="38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09" name="Rectangle 1041"/>
          <p:cNvSpPr>
            <a:spLocks noChangeArrowheads="1"/>
          </p:cNvSpPr>
          <p:nvPr/>
        </p:nvSpPr>
        <p:spPr bwMode="auto">
          <a:xfrm>
            <a:off x="5205236" y="4794250"/>
            <a:ext cx="188736" cy="38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10" name="Rectangle 1042"/>
          <p:cNvSpPr>
            <a:spLocks noChangeArrowheads="1"/>
          </p:cNvSpPr>
          <p:nvPr/>
        </p:nvSpPr>
        <p:spPr bwMode="auto">
          <a:xfrm>
            <a:off x="6769806" y="3658306"/>
            <a:ext cx="194028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11" name="Rectangle 1043"/>
          <p:cNvSpPr>
            <a:spLocks noChangeArrowheads="1"/>
          </p:cNvSpPr>
          <p:nvPr/>
        </p:nvSpPr>
        <p:spPr bwMode="auto">
          <a:xfrm>
            <a:off x="5263445" y="3573639"/>
            <a:ext cx="192264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12" name="Rectangle 1044"/>
          <p:cNvSpPr>
            <a:spLocks noChangeArrowheads="1"/>
          </p:cNvSpPr>
          <p:nvPr/>
        </p:nvSpPr>
        <p:spPr bwMode="auto">
          <a:xfrm>
            <a:off x="5011209" y="3369028"/>
            <a:ext cx="857250" cy="45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13" name="Line 1045"/>
          <p:cNvSpPr>
            <a:spLocks noChangeShapeType="1"/>
          </p:cNvSpPr>
          <p:nvPr/>
        </p:nvSpPr>
        <p:spPr bwMode="auto">
          <a:xfrm flipH="1">
            <a:off x="3945820" y="3725333"/>
            <a:ext cx="880180" cy="234598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214" name="Rectangle 1046"/>
          <p:cNvSpPr>
            <a:spLocks noChangeArrowheads="1"/>
          </p:cNvSpPr>
          <p:nvPr/>
        </p:nvSpPr>
        <p:spPr bwMode="auto">
          <a:xfrm>
            <a:off x="5723820" y="3792362"/>
            <a:ext cx="800806" cy="3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15" name="Rectangle 1047"/>
          <p:cNvSpPr>
            <a:spLocks noChangeArrowheads="1"/>
          </p:cNvSpPr>
          <p:nvPr/>
        </p:nvSpPr>
        <p:spPr bwMode="auto">
          <a:xfrm>
            <a:off x="5965473" y="3843514"/>
            <a:ext cx="35586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USER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16" name="Rectangle 1048"/>
          <p:cNvSpPr>
            <a:spLocks noChangeArrowheads="1"/>
          </p:cNvSpPr>
          <p:nvPr/>
        </p:nvSpPr>
        <p:spPr bwMode="auto">
          <a:xfrm>
            <a:off x="5819071" y="3988153"/>
            <a:ext cx="6476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SECURITY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17" name="Rectangle 1049"/>
          <p:cNvSpPr>
            <a:spLocks noChangeArrowheads="1"/>
          </p:cNvSpPr>
          <p:nvPr/>
        </p:nvSpPr>
        <p:spPr bwMode="auto">
          <a:xfrm>
            <a:off x="5018265" y="3968751"/>
            <a:ext cx="814917" cy="3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18" name="Rectangle 1050"/>
          <p:cNvSpPr>
            <a:spLocks noChangeArrowheads="1"/>
          </p:cNvSpPr>
          <p:nvPr/>
        </p:nvSpPr>
        <p:spPr bwMode="auto">
          <a:xfrm>
            <a:off x="4496154" y="2989792"/>
            <a:ext cx="793750" cy="24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19" name="Rectangle 1051"/>
          <p:cNvSpPr>
            <a:spLocks noChangeArrowheads="1"/>
          </p:cNvSpPr>
          <p:nvPr/>
        </p:nvSpPr>
        <p:spPr bwMode="auto">
          <a:xfrm>
            <a:off x="4695473" y="3063875"/>
            <a:ext cx="58349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>
                <a:solidFill>
                  <a:srgbClr val="FFFFFF"/>
                </a:solidFill>
                <a:latin typeface="Arial" panose="020B0604020202020204" pitchFamily="34" charset="0"/>
              </a:rPr>
              <a:t>MAILMAN</a:t>
            </a: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8220" name="Rectangle 1052"/>
          <p:cNvSpPr>
            <a:spLocks noChangeArrowheads="1"/>
          </p:cNvSpPr>
          <p:nvPr/>
        </p:nvSpPr>
        <p:spPr bwMode="auto">
          <a:xfrm>
            <a:off x="5960182" y="3307293"/>
            <a:ext cx="813152" cy="3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21" name="Rectangle 1053"/>
          <p:cNvSpPr>
            <a:spLocks noChangeArrowheads="1"/>
          </p:cNvSpPr>
          <p:nvPr/>
        </p:nvSpPr>
        <p:spPr bwMode="auto">
          <a:xfrm>
            <a:off x="6122459" y="3358444"/>
            <a:ext cx="51135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DEVICE 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22" name="Rectangle 1054"/>
          <p:cNvSpPr>
            <a:spLocks noChangeArrowheads="1"/>
          </p:cNvSpPr>
          <p:nvPr/>
        </p:nvSpPr>
        <p:spPr bwMode="auto">
          <a:xfrm>
            <a:off x="6055432" y="3503083"/>
            <a:ext cx="66364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MANAGER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23" name="Rectangle 1055"/>
          <p:cNvSpPr>
            <a:spLocks noChangeArrowheads="1"/>
          </p:cNvSpPr>
          <p:nvPr/>
        </p:nvSpPr>
        <p:spPr bwMode="auto">
          <a:xfrm>
            <a:off x="4078111" y="3347862"/>
            <a:ext cx="813153" cy="3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24" name="Rectangle 1056"/>
          <p:cNvSpPr>
            <a:spLocks noChangeArrowheads="1"/>
          </p:cNvSpPr>
          <p:nvPr/>
        </p:nvSpPr>
        <p:spPr bwMode="auto">
          <a:xfrm>
            <a:off x="4148667" y="3894667"/>
            <a:ext cx="991306" cy="38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MENU </a:t>
            </a:r>
          </a:p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MANAGER</a:t>
            </a:r>
          </a:p>
        </p:txBody>
      </p:sp>
      <p:sp>
        <p:nvSpPr>
          <p:cNvPr id="8225" name="Rectangle 1057"/>
          <p:cNvSpPr>
            <a:spLocks noChangeArrowheads="1"/>
          </p:cNvSpPr>
          <p:nvPr/>
        </p:nvSpPr>
        <p:spPr bwMode="auto">
          <a:xfrm>
            <a:off x="5469820" y="2984500"/>
            <a:ext cx="702028" cy="38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26" name="Rectangle 1058"/>
          <p:cNvSpPr>
            <a:spLocks noChangeArrowheads="1"/>
          </p:cNvSpPr>
          <p:nvPr/>
        </p:nvSpPr>
        <p:spPr bwMode="auto">
          <a:xfrm>
            <a:off x="5517445" y="2989793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RPC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BROKER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27" name="Line 1059"/>
          <p:cNvSpPr>
            <a:spLocks noChangeShapeType="1"/>
          </p:cNvSpPr>
          <p:nvPr/>
        </p:nvSpPr>
        <p:spPr bwMode="auto">
          <a:xfrm>
            <a:off x="4102806" y="3150306"/>
            <a:ext cx="723194" cy="321028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228" name="Line 1060"/>
          <p:cNvSpPr>
            <a:spLocks noChangeShapeType="1"/>
          </p:cNvSpPr>
          <p:nvPr/>
        </p:nvSpPr>
        <p:spPr bwMode="auto">
          <a:xfrm flipV="1">
            <a:off x="5926667" y="3143251"/>
            <a:ext cx="529167" cy="32808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229" name="Line 1061"/>
          <p:cNvSpPr>
            <a:spLocks noChangeShapeType="1"/>
          </p:cNvSpPr>
          <p:nvPr/>
        </p:nvSpPr>
        <p:spPr bwMode="auto">
          <a:xfrm flipH="1" flipV="1">
            <a:off x="5360459" y="2827515"/>
            <a:ext cx="58208" cy="559152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230" name="Line 1062"/>
          <p:cNvSpPr>
            <a:spLocks noChangeShapeType="1"/>
          </p:cNvSpPr>
          <p:nvPr/>
        </p:nvSpPr>
        <p:spPr bwMode="auto">
          <a:xfrm flipH="1">
            <a:off x="4887737" y="3894667"/>
            <a:ext cx="276930" cy="55033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231" name="Line 1063"/>
          <p:cNvSpPr>
            <a:spLocks noChangeShapeType="1"/>
          </p:cNvSpPr>
          <p:nvPr/>
        </p:nvSpPr>
        <p:spPr bwMode="auto">
          <a:xfrm>
            <a:off x="5926667" y="3725334"/>
            <a:ext cx="765528" cy="15875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232" name="Line 1064"/>
          <p:cNvSpPr>
            <a:spLocks noChangeShapeType="1"/>
          </p:cNvSpPr>
          <p:nvPr/>
        </p:nvSpPr>
        <p:spPr bwMode="auto">
          <a:xfrm>
            <a:off x="5588000" y="3894667"/>
            <a:ext cx="254000" cy="5080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233" name="Rectangle 1065"/>
          <p:cNvSpPr>
            <a:spLocks noChangeArrowheads="1"/>
          </p:cNvSpPr>
          <p:nvPr/>
        </p:nvSpPr>
        <p:spPr bwMode="auto">
          <a:xfrm>
            <a:off x="4721931" y="2430640"/>
            <a:ext cx="1289402" cy="45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34" name="Rectangle 1066"/>
          <p:cNvSpPr>
            <a:spLocks noChangeArrowheads="1"/>
          </p:cNvSpPr>
          <p:nvPr/>
        </p:nvSpPr>
        <p:spPr bwMode="auto">
          <a:xfrm>
            <a:off x="6210654" y="2644070"/>
            <a:ext cx="553861" cy="48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35" name="Rectangle 1067"/>
          <p:cNvSpPr>
            <a:spLocks noChangeArrowheads="1"/>
          </p:cNvSpPr>
          <p:nvPr/>
        </p:nvSpPr>
        <p:spPr bwMode="auto">
          <a:xfrm>
            <a:off x="6769806" y="3333751"/>
            <a:ext cx="555626" cy="49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36" name="Rectangle 1068"/>
          <p:cNvSpPr>
            <a:spLocks noChangeArrowheads="1"/>
          </p:cNvSpPr>
          <p:nvPr/>
        </p:nvSpPr>
        <p:spPr bwMode="auto">
          <a:xfrm>
            <a:off x="6260042" y="4131028"/>
            <a:ext cx="555624" cy="48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37" name="Rectangle 1069"/>
          <p:cNvSpPr>
            <a:spLocks noChangeArrowheads="1"/>
          </p:cNvSpPr>
          <p:nvPr/>
        </p:nvSpPr>
        <p:spPr bwMode="auto">
          <a:xfrm>
            <a:off x="3462515" y="3466043"/>
            <a:ext cx="555624" cy="48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38" name="Rectangle 1070"/>
          <p:cNvSpPr>
            <a:spLocks noChangeArrowheads="1"/>
          </p:cNvSpPr>
          <p:nvPr/>
        </p:nvSpPr>
        <p:spPr bwMode="auto">
          <a:xfrm>
            <a:off x="8792987" y="1550459"/>
            <a:ext cx="192263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39" name="Rectangle 1071"/>
          <p:cNvSpPr>
            <a:spLocks noChangeArrowheads="1"/>
          </p:cNvSpPr>
          <p:nvPr/>
        </p:nvSpPr>
        <p:spPr bwMode="auto">
          <a:xfrm>
            <a:off x="4339167" y="1915583"/>
            <a:ext cx="2254250" cy="45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40" name="Rectangle 1072"/>
          <p:cNvSpPr>
            <a:spLocks noChangeArrowheads="1"/>
          </p:cNvSpPr>
          <p:nvPr/>
        </p:nvSpPr>
        <p:spPr bwMode="auto">
          <a:xfrm>
            <a:off x="4233334" y="2032001"/>
            <a:ext cx="2166042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 b="1">
                <a:solidFill>
                  <a:srgbClr val="FFFFFF"/>
                </a:solidFill>
                <a:latin typeface="Arial" panose="020B0604020202020204" pitchFamily="34" charset="0"/>
              </a:rPr>
              <a:t>INTEGRATED DATABASE</a:t>
            </a:r>
            <a:r>
              <a:rPr lang="en-US" altLang="en-US" sz="1333" b="1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333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41" name="Rectangle 1073"/>
          <p:cNvSpPr>
            <a:spLocks noChangeArrowheads="1"/>
          </p:cNvSpPr>
          <p:nvPr/>
        </p:nvSpPr>
        <p:spPr bwMode="auto">
          <a:xfrm>
            <a:off x="3397250" y="2584098"/>
            <a:ext cx="931333" cy="29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42" name="Rectangle 1074"/>
          <p:cNvSpPr>
            <a:spLocks noChangeArrowheads="1"/>
          </p:cNvSpPr>
          <p:nvPr/>
        </p:nvSpPr>
        <p:spPr bwMode="auto">
          <a:xfrm>
            <a:off x="3556000" y="2584098"/>
            <a:ext cx="80977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PATIENTS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43" name="Rectangle 1075"/>
          <p:cNvSpPr>
            <a:spLocks noChangeArrowheads="1"/>
          </p:cNvSpPr>
          <p:nvPr/>
        </p:nvSpPr>
        <p:spPr bwMode="auto">
          <a:xfrm>
            <a:off x="2649362" y="3469570"/>
            <a:ext cx="758472" cy="29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44" name="Rectangle 1076"/>
          <p:cNvSpPr>
            <a:spLocks noChangeArrowheads="1"/>
          </p:cNvSpPr>
          <p:nvPr/>
        </p:nvSpPr>
        <p:spPr bwMode="auto">
          <a:xfrm>
            <a:off x="2926292" y="3474862"/>
            <a:ext cx="630044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WARDS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45" name="Rectangle 1077"/>
          <p:cNvSpPr>
            <a:spLocks noChangeArrowheads="1"/>
          </p:cNvSpPr>
          <p:nvPr/>
        </p:nvSpPr>
        <p:spPr bwMode="auto">
          <a:xfrm>
            <a:off x="6508751" y="2418293"/>
            <a:ext cx="1007181" cy="29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46" name="Rectangle 1078"/>
          <p:cNvSpPr>
            <a:spLocks noChangeArrowheads="1"/>
          </p:cNvSpPr>
          <p:nvPr/>
        </p:nvSpPr>
        <p:spPr bwMode="auto">
          <a:xfrm>
            <a:off x="6612821" y="2746376"/>
            <a:ext cx="617157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DRUGS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47" name="Rectangle 1079"/>
          <p:cNvSpPr>
            <a:spLocks noChangeArrowheads="1"/>
          </p:cNvSpPr>
          <p:nvPr/>
        </p:nvSpPr>
        <p:spPr bwMode="auto">
          <a:xfrm>
            <a:off x="6829778" y="4360334"/>
            <a:ext cx="878417" cy="29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48" name="Rectangle 1080"/>
          <p:cNvSpPr>
            <a:spLocks noChangeArrowheads="1"/>
          </p:cNvSpPr>
          <p:nvPr/>
        </p:nvSpPr>
        <p:spPr bwMode="auto">
          <a:xfrm>
            <a:off x="5436306" y="2421821"/>
            <a:ext cx="835165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PERSONS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49" name="Rectangle 1081"/>
          <p:cNvSpPr>
            <a:spLocks noChangeArrowheads="1"/>
          </p:cNvSpPr>
          <p:nvPr/>
        </p:nvSpPr>
        <p:spPr bwMode="auto">
          <a:xfrm>
            <a:off x="3116793" y="4531431"/>
            <a:ext cx="1146528" cy="296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50" name="Rectangle 1082"/>
          <p:cNvSpPr>
            <a:spLocks noChangeArrowheads="1"/>
          </p:cNvSpPr>
          <p:nvPr/>
        </p:nvSpPr>
        <p:spPr bwMode="auto">
          <a:xfrm>
            <a:off x="6141861" y="4607278"/>
            <a:ext cx="990912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INVENTORY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51" name="Rectangle 1083"/>
          <p:cNvSpPr>
            <a:spLocks noChangeArrowheads="1"/>
          </p:cNvSpPr>
          <p:nvPr/>
        </p:nvSpPr>
        <p:spPr bwMode="auto">
          <a:xfrm>
            <a:off x="7343071" y="3414889"/>
            <a:ext cx="744361" cy="29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52" name="Rectangle 1084"/>
          <p:cNvSpPr>
            <a:spLocks noChangeArrowheads="1"/>
          </p:cNvSpPr>
          <p:nvPr/>
        </p:nvSpPr>
        <p:spPr bwMode="auto">
          <a:xfrm>
            <a:off x="3397250" y="4607279"/>
            <a:ext cx="1412876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PRESCRIPTIONS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53" name="Rectangle 1085"/>
          <p:cNvSpPr>
            <a:spLocks noChangeArrowheads="1"/>
          </p:cNvSpPr>
          <p:nvPr/>
        </p:nvSpPr>
        <p:spPr bwMode="auto">
          <a:xfrm>
            <a:off x="4443237" y="5057070"/>
            <a:ext cx="1079500" cy="296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54" name="Rectangle 1086"/>
          <p:cNvSpPr>
            <a:spLocks noChangeArrowheads="1"/>
          </p:cNvSpPr>
          <p:nvPr/>
        </p:nvSpPr>
        <p:spPr bwMode="auto">
          <a:xfrm>
            <a:off x="4967112" y="5011210"/>
            <a:ext cx="665247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IMAGES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55" name="Rectangle 1087"/>
          <p:cNvSpPr>
            <a:spLocks noChangeArrowheads="1"/>
          </p:cNvSpPr>
          <p:nvPr/>
        </p:nvSpPr>
        <p:spPr bwMode="auto">
          <a:xfrm>
            <a:off x="5845529" y="4855987"/>
            <a:ext cx="1225903" cy="296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56" name="Rectangle 1088"/>
          <p:cNvSpPr>
            <a:spLocks noChangeArrowheads="1"/>
          </p:cNvSpPr>
          <p:nvPr/>
        </p:nvSpPr>
        <p:spPr bwMode="auto">
          <a:xfrm>
            <a:off x="6858001" y="3556001"/>
            <a:ext cx="774379" cy="41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LAB </a:t>
            </a:r>
          </a:p>
          <a:p>
            <a:pPr algn="l"/>
            <a:r>
              <a:rPr lang="en-US" altLang="en-US" sz="1333">
                <a:solidFill>
                  <a:srgbClr val="FFFFFF"/>
                </a:solidFill>
                <a:latin typeface="Arial" panose="020B0604020202020204" pitchFamily="34" charset="0"/>
              </a:rPr>
              <a:t>RESULTS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57" name="Rectangle 1089"/>
          <p:cNvSpPr>
            <a:spLocks noChangeArrowheads="1"/>
          </p:cNvSpPr>
          <p:nvPr/>
        </p:nvSpPr>
        <p:spPr bwMode="auto">
          <a:xfrm>
            <a:off x="4365625" y="933098"/>
            <a:ext cx="2185458" cy="42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58" name="Rectangle 1090"/>
          <p:cNvSpPr>
            <a:spLocks noChangeArrowheads="1"/>
          </p:cNvSpPr>
          <p:nvPr/>
        </p:nvSpPr>
        <p:spPr bwMode="auto">
          <a:xfrm>
            <a:off x="4064000" y="1100667"/>
            <a:ext cx="2504404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 b="1">
                <a:solidFill>
                  <a:srgbClr val="FFFFFF"/>
                </a:solidFill>
                <a:latin typeface="Arial" panose="020B0604020202020204" pitchFamily="34" charset="0"/>
              </a:rPr>
              <a:t>VISTA SOFTWARE PACKAGES</a:t>
            </a:r>
            <a:endParaRPr lang="en-US" altLang="en-US" sz="1333" b="1">
              <a:latin typeface="Arial" panose="020B0604020202020204" pitchFamily="34" charset="0"/>
            </a:endParaRPr>
          </a:p>
        </p:txBody>
      </p:sp>
      <p:sp>
        <p:nvSpPr>
          <p:cNvPr id="8259" name="Rectangle 1091"/>
          <p:cNvSpPr>
            <a:spLocks noChangeArrowheads="1"/>
          </p:cNvSpPr>
          <p:nvPr/>
        </p:nvSpPr>
        <p:spPr bwMode="auto">
          <a:xfrm>
            <a:off x="4060472" y="5667376"/>
            <a:ext cx="1003653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60" name="Rectangle 1092"/>
          <p:cNvSpPr>
            <a:spLocks noChangeArrowheads="1"/>
          </p:cNvSpPr>
          <p:nvPr/>
        </p:nvSpPr>
        <p:spPr bwMode="auto">
          <a:xfrm>
            <a:off x="3725333" y="5672667"/>
            <a:ext cx="8466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SCHED-ULING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61" name="Rectangle 1093"/>
          <p:cNvSpPr>
            <a:spLocks noChangeArrowheads="1"/>
          </p:cNvSpPr>
          <p:nvPr/>
        </p:nvSpPr>
        <p:spPr bwMode="auto">
          <a:xfrm>
            <a:off x="6773333" y="5199944"/>
            <a:ext cx="1164167" cy="38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62" name="Rectangle 1094"/>
          <p:cNvSpPr>
            <a:spLocks noChangeArrowheads="1"/>
          </p:cNvSpPr>
          <p:nvPr/>
        </p:nvSpPr>
        <p:spPr bwMode="auto">
          <a:xfrm>
            <a:off x="7320139" y="4931834"/>
            <a:ext cx="7421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INPATIENT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PHARMACY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63" name="Rectangle 1095"/>
          <p:cNvSpPr>
            <a:spLocks noChangeArrowheads="1"/>
          </p:cNvSpPr>
          <p:nvPr/>
        </p:nvSpPr>
        <p:spPr bwMode="auto">
          <a:xfrm>
            <a:off x="5090584" y="5843764"/>
            <a:ext cx="1035403" cy="24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64" name="Rectangle 1096"/>
          <p:cNvSpPr>
            <a:spLocks noChangeArrowheads="1"/>
          </p:cNvSpPr>
          <p:nvPr/>
        </p:nvSpPr>
        <p:spPr bwMode="auto">
          <a:xfrm>
            <a:off x="1749778" y="3150305"/>
            <a:ext cx="9056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LABORATORY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65" name="Rectangle 1097"/>
          <p:cNvSpPr>
            <a:spLocks noChangeArrowheads="1"/>
          </p:cNvSpPr>
          <p:nvPr/>
        </p:nvSpPr>
        <p:spPr bwMode="auto">
          <a:xfrm>
            <a:off x="2143126" y="4467931"/>
            <a:ext cx="767291" cy="24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66" name="Rectangle 1098"/>
          <p:cNvSpPr>
            <a:spLocks noChangeArrowheads="1"/>
          </p:cNvSpPr>
          <p:nvPr/>
        </p:nvSpPr>
        <p:spPr bwMode="auto">
          <a:xfrm>
            <a:off x="1862667" y="3979333"/>
            <a:ext cx="633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SURGERY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67" name="Rectangle 1099"/>
          <p:cNvSpPr>
            <a:spLocks noChangeArrowheads="1"/>
          </p:cNvSpPr>
          <p:nvPr/>
        </p:nvSpPr>
        <p:spPr bwMode="auto">
          <a:xfrm>
            <a:off x="2829278" y="5215820"/>
            <a:ext cx="806098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68" name="Rectangle 1100"/>
          <p:cNvSpPr>
            <a:spLocks noChangeArrowheads="1"/>
          </p:cNvSpPr>
          <p:nvPr/>
        </p:nvSpPr>
        <p:spPr bwMode="auto">
          <a:xfrm>
            <a:off x="2540000" y="5080000"/>
            <a:ext cx="6267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MEDICINE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69" name="Rectangle 1101"/>
          <p:cNvSpPr>
            <a:spLocks noChangeArrowheads="1"/>
          </p:cNvSpPr>
          <p:nvPr/>
        </p:nvSpPr>
        <p:spPr bwMode="auto">
          <a:xfrm>
            <a:off x="7789334" y="2989792"/>
            <a:ext cx="92653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SOCIAL WORK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70" name="Rectangle 1102"/>
          <p:cNvSpPr>
            <a:spLocks noChangeArrowheads="1"/>
          </p:cNvSpPr>
          <p:nvPr/>
        </p:nvSpPr>
        <p:spPr bwMode="auto">
          <a:xfrm>
            <a:off x="7554737" y="4790722"/>
            <a:ext cx="682624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71" name="Rectangle 1103"/>
          <p:cNvSpPr>
            <a:spLocks noChangeArrowheads="1"/>
          </p:cNvSpPr>
          <p:nvPr/>
        </p:nvSpPr>
        <p:spPr bwMode="auto">
          <a:xfrm>
            <a:off x="1693333" y="3556000"/>
            <a:ext cx="79022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DENTAL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72" name="Rectangle 1104"/>
          <p:cNvSpPr>
            <a:spLocks noChangeArrowheads="1"/>
          </p:cNvSpPr>
          <p:nvPr/>
        </p:nvSpPr>
        <p:spPr bwMode="auto">
          <a:xfrm>
            <a:off x="7870473" y="3797653"/>
            <a:ext cx="89607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ENGINEERING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73" name="Rectangle 1105"/>
          <p:cNvSpPr>
            <a:spLocks noChangeArrowheads="1"/>
          </p:cNvSpPr>
          <p:nvPr/>
        </p:nvSpPr>
        <p:spPr bwMode="auto">
          <a:xfrm>
            <a:off x="8025694" y="2607028"/>
            <a:ext cx="552098" cy="24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74" name="Rectangle 1106"/>
          <p:cNvSpPr>
            <a:spLocks noChangeArrowheads="1"/>
          </p:cNvSpPr>
          <p:nvPr/>
        </p:nvSpPr>
        <p:spPr bwMode="auto">
          <a:xfrm>
            <a:off x="5418667" y="5503334"/>
            <a:ext cx="111248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INTEGRATED 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FUNDS CONTROL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ACCOUNTING &amp;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PROCUREMENT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75" name="Rectangle 1107"/>
          <p:cNvSpPr>
            <a:spLocks noChangeArrowheads="1"/>
          </p:cNvSpPr>
          <p:nvPr/>
        </p:nvSpPr>
        <p:spPr bwMode="auto">
          <a:xfrm>
            <a:off x="2370667" y="1936751"/>
            <a:ext cx="793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ADMISSION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DISCHARGE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TRANSFER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76" name="Rectangle 1108"/>
          <p:cNvSpPr>
            <a:spLocks noChangeArrowheads="1"/>
          </p:cNvSpPr>
          <p:nvPr/>
        </p:nvSpPr>
        <p:spPr bwMode="auto">
          <a:xfrm>
            <a:off x="1829153" y="3984626"/>
            <a:ext cx="832556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77" name="Rectangle 1109"/>
          <p:cNvSpPr>
            <a:spLocks noChangeArrowheads="1"/>
          </p:cNvSpPr>
          <p:nvPr/>
        </p:nvSpPr>
        <p:spPr bwMode="auto">
          <a:xfrm>
            <a:off x="7711723" y="4607278"/>
            <a:ext cx="66845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DIETETICS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78" name="Rectangle 1110"/>
          <p:cNvSpPr>
            <a:spLocks noChangeArrowheads="1"/>
          </p:cNvSpPr>
          <p:nvPr/>
        </p:nvSpPr>
        <p:spPr bwMode="auto">
          <a:xfrm>
            <a:off x="8099778" y="3312584"/>
            <a:ext cx="5354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MENTAL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HEALTH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79" name="Rectangle 1111"/>
          <p:cNvSpPr>
            <a:spLocks noChangeArrowheads="1"/>
          </p:cNvSpPr>
          <p:nvPr/>
        </p:nvSpPr>
        <p:spPr bwMode="auto">
          <a:xfrm>
            <a:off x="8808862" y="4203348"/>
            <a:ext cx="734175" cy="34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HEALTH</a:t>
            </a:r>
          </a:p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SUMMARY</a:t>
            </a:r>
            <a:endParaRPr lang="en-US" altLang="en-US" sz="1111">
              <a:latin typeface="Arial" panose="020B0604020202020204" pitchFamily="34" charset="0"/>
            </a:endParaRPr>
          </a:p>
        </p:txBody>
      </p:sp>
      <p:sp>
        <p:nvSpPr>
          <p:cNvPr id="8280" name="Rectangle 1112"/>
          <p:cNvSpPr>
            <a:spLocks noChangeArrowheads="1"/>
          </p:cNvSpPr>
          <p:nvPr/>
        </p:nvSpPr>
        <p:spPr bwMode="auto">
          <a:xfrm>
            <a:off x="7554737" y="2201334"/>
            <a:ext cx="735541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81" name="Rectangle 1113"/>
          <p:cNvSpPr>
            <a:spLocks noChangeArrowheads="1"/>
          </p:cNvSpPr>
          <p:nvPr/>
        </p:nvSpPr>
        <p:spPr bwMode="auto">
          <a:xfrm>
            <a:off x="7161390" y="1774472"/>
            <a:ext cx="59150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NURSING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82" name="Rectangle 1114"/>
          <p:cNvSpPr>
            <a:spLocks noChangeArrowheads="1"/>
          </p:cNvSpPr>
          <p:nvPr/>
        </p:nvSpPr>
        <p:spPr bwMode="auto">
          <a:xfrm>
            <a:off x="7163153" y="1797403"/>
            <a:ext cx="733778" cy="24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83" name="Rectangle 1115"/>
          <p:cNvSpPr>
            <a:spLocks noChangeArrowheads="1"/>
          </p:cNvSpPr>
          <p:nvPr/>
        </p:nvSpPr>
        <p:spPr bwMode="auto">
          <a:xfrm>
            <a:off x="6604000" y="1524000"/>
            <a:ext cx="5706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LIBRARY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84" name="Rectangle 1116"/>
          <p:cNvSpPr>
            <a:spLocks noChangeArrowheads="1"/>
          </p:cNvSpPr>
          <p:nvPr/>
        </p:nvSpPr>
        <p:spPr bwMode="auto">
          <a:xfrm>
            <a:off x="1986139" y="2848682"/>
            <a:ext cx="716139" cy="3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85" name="Rectangle 1117"/>
          <p:cNvSpPr>
            <a:spLocks noChangeArrowheads="1"/>
          </p:cNvSpPr>
          <p:nvPr/>
        </p:nvSpPr>
        <p:spPr bwMode="auto">
          <a:xfrm>
            <a:off x="1987904" y="2502960"/>
            <a:ext cx="5482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PATIENT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FUNDS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86" name="Rectangle 1118"/>
          <p:cNvSpPr>
            <a:spLocks noChangeArrowheads="1"/>
          </p:cNvSpPr>
          <p:nvPr/>
        </p:nvSpPr>
        <p:spPr bwMode="auto">
          <a:xfrm>
            <a:off x="3005667" y="1553987"/>
            <a:ext cx="1016000" cy="53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87" name="Rectangle 1119"/>
          <p:cNvSpPr>
            <a:spLocks noChangeArrowheads="1"/>
          </p:cNvSpPr>
          <p:nvPr/>
        </p:nvSpPr>
        <p:spPr bwMode="auto">
          <a:xfrm>
            <a:off x="3100917" y="1605139"/>
            <a:ext cx="5850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MEDICAL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88" name="Rectangle 1120"/>
          <p:cNvSpPr>
            <a:spLocks noChangeArrowheads="1"/>
          </p:cNvSpPr>
          <p:nvPr/>
        </p:nvSpPr>
        <p:spPr bwMode="auto">
          <a:xfrm>
            <a:off x="3217334" y="1749778"/>
            <a:ext cx="64120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RECORDS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89" name="Rectangle 1121"/>
          <p:cNvSpPr>
            <a:spLocks noChangeArrowheads="1"/>
          </p:cNvSpPr>
          <p:nvPr/>
        </p:nvSpPr>
        <p:spPr bwMode="auto">
          <a:xfrm>
            <a:off x="3277306" y="1894417"/>
            <a:ext cx="67807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TRACKING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90" name="Rectangle 1122"/>
          <p:cNvSpPr>
            <a:spLocks noChangeArrowheads="1"/>
          </p:cNvSpPr>
          <p:nvPr/>
        </p:nvSpPr>
        <p:spPr bwMode="auto">
          <a:xfrm>
            <a:off x="6143626" y="1391710"/>
            <a:ext cx="970139" cy="3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91" name="Rectangle 1123"/>
          <p:cNvSpPr>
            <a:spLocks noChangeArrowheads="1"/>
          </p:cNvSpPr>
          <p:nvPr/>
        </p:nvSpPr>
        <p:spPr bwMode="auto">
          <a:xfrm>
            <a:off x="5672667" y="1354667"/>
            <a:ext cx="8255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ACCOUNTS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RECEIVABLE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92" name="Rectangle 1124"/>
          <p:cNvSpPr>
            <a:spLocks noChangeArrowheads="1"/>
          </p:cNvSpPr>
          <p:nvPr/>
        </p:nvSpPr>
        <p:spPr bwMode="auto">
          <a:xfrm>
            <a:off x="3956403" y="1361723"/>
            <a:ext cx="950736" cy="3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93" name="Rectangle 1125"/>
          <p:cNvSpPr>
            <a:spLocks noChangeArrowheads="1"/>
          </p:cNvSpPr>
          <p:nvPr/>
        </p:nvSpPr>
        <p:spPr bwMode="auto">
          <a:xfrm>
            <a:off x="3894667" y="1354667"/>
            <a:ext cx="7982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VOLUNTARY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SERVICE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94" name="Rectangle 1126"/>
          <p:cNvSpPr>
            <a:spLocks noChangeArrowheads="1"/>
          </p:cNvSpPr>
          <p:nvPr/>
        </p:nvSpPr>
        <p:spPr bwMode="auto">
          <a:xfrm>
            <a:off x="5122334" y="1312333"/>
            <a:ext cx="807861" cy="38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95" name="Rectangle 1127"/>
          <p:cNvSpPr>
            <a:spLocks noChangeArrowheads="1"/>
          </p:cNvSpPr>
          <p:nvPr/>
        </p:nvSpPr>
        <p:spPr bwMode="auto">
          <a:xfrm>
            <a:off x="4889500" y="1370543"/>
            <a:ext cx="6267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REHAB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MEDICINE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96" name="Rectangle 1128"/>
          <p:cNvSpPr>
            <a:spLocks noChangeArrowheads="1"/>
          </p:cNvSpPr>
          <p:nvPr/>
        </p:nvSpPr>
        <p:spPr bwMode="auto">
          <a:xfrm>
            <a:off x="2614084" y="4861278"/>
            <a:ext cx="400403" cy="24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97" name="Rectangle 1129"/>
          <p:cNvSpPr>
            <a:spLocks noChangeArrowheads="1"/>
          </p:cNvSpPr>
          <p:nvPr/>
        </p:nvSpPr>
        <p:spPr bwMode="auto">
          <a:xfrm>
            <a:off x="7366001" y="2201333"/>
            <a:ext cx="77585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RADIOLOGY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298" name="Rectangle 1130"/>
          <p:cNvSpPr>
            <a:spLocks noChangeArrowheads="1"/>
          </p:cNvSpPr>
          <p:nvPr/>
        </p:nvSpPr>
        <p:spPr bwMode="auto">
          <a:xfrm>
            <a:off x="7789334" y="4386792"/>
            <a:ext cx="892528" cy="24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299" name="Rectangle 1131"/>
          <p:cNvSpPr>
            <a:spLocks noChangeArrowheads="1"/>
          </p:cNvSpPr>
          <p:nvPr/>
        </p:nvSpPr>
        <p:spPr bwMode="auto">
          <a:xfrm>
            <a:off x="7944556" y="4203348"/>
            <a:ext cx="74699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ONCOLOGY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300" name="Rectangle 1132"/>
          <p:cNvSpPr>
            <a:spLocks noChangeArrowheads="1"/>
          </p:cNvSpPr>
          <p:nvPr/>
        </p:nvSpPr>
        <p:spPr bwMode="auto">
          <a:xfrm>
            <a:off x="3496028" y="5570362"/>
            <a:ext cx="499181" cy="24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301" name="Rectangle 1133"/>
          <p:cNvSpPr>
            <a:spLocks noChangeArrowheads="1"/>
          </p:cNvSpPr>
          <p:nvPr/>
        </p:nvSpPr>
        <p:spPr bwMode="auto">
          <a:xfrm>
            <a:off x="423333" y="3302000"/>
            <a:ext cx="1411111" cy="888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COMPUTERIZED</a:t>
            </a:r>
          </a:p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PATIENT </a:t>
            </a:r>
          </a:p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RECORD</a:t>
            </a:r>
          </a:p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SYSTEM</a:t>
            </a:r>
          </a:p>
          <a:p>
            <a:pPr algn="l"/>
            <a:r>
              <a:rPr lang="en-US" altLang="en-US" sz="1333" b="1">
                <a:solidFill>
                  <a:srgbClr val="FFFFFF"/>
                </a:solidFill>
                <a:latin typeface="Arial" panose="020B0604020202020204" pitchFamily="34" charset="0"/>
              </a:rPr>
              <a:t>(CPRS)</a:t>
            </a: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8302" name="Line 1134"/>
          <p:cNvSpPr>
            <a:spLocks noChangeShapeType="1"/>
          </p:cNvSpPr>
          <p:nvPr/>
        </p:nvSpPr>
        <p:spPr bwMode="auto">
          <a:xfrm flipH="1">
            <a:off x="2769306" y="5011209"/>
            <a:ext cx="707320" cy="48683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03" name="Line 1135"/>
          <p:cNvSpPr>
            <a:spLocks noChangeShapeType="1"/>
          </p:cNvSpPr>
          <p:nvPr/>
        </p:nvSpPr>
        <p:spPr bwMode="auto">
          <a:xfrm flipH="1">
            <a:off x="2370667" y="4826000"/>
            <a:ext cx="846667" cy="2540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04" name="Line 1136"/>
          <p:cNvSpPr>
            <a:spLocks noChangeShapeType="1"/>
          </p:cNvSpPr>
          <p:nvPr/>
        </p:nvSpPr>
        <p:spPr bwMode="auto">
          <a:xfrm>
            <a:off x="4182182" y="5245806"/>
            <a:ext cx="1763" cy="1764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05" name="Line 1137"/>
          <p:cNvSpPr>
            <a:spLocks noChangeShapeType="1"/>
          </p:cNvSpPr>
          <p:nvPr/>
        </p:nvSpPr>
        <p:spPr bwMode="auto">
          <a:xfrm flipH="1">
            <a:off x="3471333" y="5334000"/>
            <a:ext cx="402167" cy="5080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06" name="Line 1138"/>
          <p:cNvSpPr>
            <a:spLocks noChangeShapeType="1"/>
          </p:cNvSpPr>
          <p:nvPr/>
        </p:nvSpPr>
        <p:spPr bwMode="auto">
          <a:xfrm flipH="1">
            <a:off x="4148667" y="5503333"/>
            <a:ext cx="313972" cy="59266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07" name="Line 1139"/>
          <p:cNvSpPr>
            <a:spLocks noChangeShapeType="1"/>
          </p:cNvSpPr>
          <p:nvPr/>
        </p:nvSpPr>
        <p:spPr bwMode="auto">
          <a:xfrm>
            <a:off x="5334000" y="5503334"/>
            <a:ext cx="0" cy="67733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08" name="Line 1140"/>
          <p:cNvSpPr>
            <a:spLocks noChangeShapeType="1"/>
          </p:cNvSpPr>
          <p:nvPr/>
        </p:nvSpPr>
        <p:spPr bwMode="auto">
          <a:xfrm>
            <a:off x="7083778" y="5092348"/>
            <a:ext cx="536222" cy="410986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09" name="Line 1141"/>
          <p:cNvSpPr>
            <a:spLocks noChangeShapeType="1"/>
          </p:cNvSpPr>
          <p:nvPr/>
        </p:nvSpPr>
        <p:spPr bwMode="auto">
          <a:xfrm>
            <a:off x="7475361" y="4688417"/>
            <a:ext cx="737306" cy="30691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0" name="Line 1142"/>
          <p:cNvSpPr>
            <a:spLocks noChangeShapeType="1"/>
          </p:cNvSpPr>
          <p:nvPr/>
        </p:nvSpPr>
        <p:spPr bwMode="auto">
          <a:xfrm>
            <a:off x="7632348" y="4363862"/>
            <a:ext cx="834319" cy="208139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1" name="Line 1143"/>
          <p:cNvSpPr>
            <a:spLocks noChangeShapeType="1"/>
          </p:cNvSpPr>
          <p:nvPr/>
        </p:nvSpPr>
        <p:spPr bwMode="auto">
          <a:xfrm>
            <a:off x="7874000" y="4064000"/>
            <a:ext cx="76200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2" name="Line 1144"/>
          <p:cNvSpPr>
            <a:spLocks noChangeShapeType="1"/>
          </p:cNvSpPr>
          <p:nvPr/>
        </p:nvSpPr>
        <p:spPr bwMode="auto">
          <a:xfrm flipV="1">
            <a:off x="7874001" y="3653015"/>
            <a:ext cx="885472" cy="72319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3" name="Line 1145"/>
          <p:cNvSpPr>
            <a:spLocks noChangeShapeType="1"/>
          </p:cNvSpPr>
          <p:nvPr/>
        </p:nvSpPr>
        <p:spPr bwMode="auto">
          <a:xfrm flipV="1">
            <a:off x="7450667" y="2370667"/>
            <a:ext cx="846667" cy="16933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4" name="Line 1146"/>
          <p:cNvSpPr>
            <a:spLocks noChangeShapeType="1"/>
          </p:cNvSpPr>
          <p:nvPr/>
        </p:nvSpPr>
        <p:spPr bwMode="auto">
          <a:xfrm flipH="1">
            <a:off x="1862667" y="4148667"/>
            <a:ext cx="880181" cy="16933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5" name="Line 1147"/>
          <p:cNvSpPr>
            <a:spLocks noChangeShapeType="1"/>
          </p:cNvSpPr>
          <p:nvPr/>
        </p:nvSpPr>
        <p:spPr bwMode="auto">
          <a:xfrm flipH="1">
            <a:off x="1693334" y="3810000"/>
            <a:ext cx="931333" cy="8466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6" name="Line 1148"/>
          <p:cNvSpPr>
            <a:spLocks noChangeShapeType="1"/>
          </p:cNvSpPr>
          <p:nvPr/>
        </p:nvSpPr>
        <p:spPr bwMode="auto">
          <a:xfrm flipH="1">
            <a:off x="1693334" y="3386667"/>
            <a:ext cx="931333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7" name="Line 1149"/>
          <p:cNvSpPr>
            <a:spLocks noChangeShapeType="1"/>
          </p:cNvSpPr>
          <p:nvPr/>
        </p:nvSpPr>
        <p:spPr bwMode="auto">
          <a:xfrm flipH="1" flipV="1">
            <a:off x="1778000" y="2963333"/>
            <a:ext cx="931333" cy="8466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8" name="Line 1150"/>
          <p:cNvSpPr>
            <a:spLocks noChangeShapeType="1"/>
          </p:cNvSpPr>
          <p:nvPr/>
        </p:nvSpPr>
        <p:spPr bwMode="auto">
          <a:xfrm>
            <a:off x="2116667" y="2286000"/>
            <a:ext cx="889000" cy="37923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19" name="Line 1151"/>
          <p:cNvSpPr>
            <a:spLocks noChangeShapeType="1"/>
          </p:cNvSpPr>
          <p:nvPr/>
        </p:nvSpPr>
        <p:spPr bwMode="auto">
          <a:xfrm>
            <a:off x="2769306" y="1695098"/>
            <a:ext cx="702028" cy="506236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20" name="Line 1152"/>
          <p:cNvSpPr>
            <a:spLocks noChangeShapeType="1"/>
          </p:cNvSpPr>
          <p:nvPr/>
        </p:nvSpPr>
        <p:spPr bwMode="auto">
          <a:xfrm>
            <a:off x="3640667" y="1270000"/>
            <a:ext cx="423333" cy="67733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21" name="Line 1153"/>
          <p:cNvSpPr>
            <a:spLocks noChangeShapeType="1"/>
          </p:cNvSpPr>
          <p:nvPr/>
        </p:nvSpPr>
        <p:spPr bwMode="auto">
          <a:xfrm>
            <a:off x="4741333" y="1354667"/>
            <a:ext cx="84667" cy="423333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22" name="Line 1154"/>
          <p:cNvSpPr>
            <a:spLocks noChangeShapeType="1"/>
          </p:cNvSpPr>
          <p:nvPr/>
        </p:nvSpPr>
        <p:spPr bwMode="auto">
          <a:xfrm flipH="1">
            <a:off x="5588000" y="1354667"/>
            <a:ext cx="0" cy="33866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23" name="Line 1155"/>
          <p:cNvSpPr>
            <a:spLocks noChangeShapeType="1"/>
          </p:cNvSpPr>
          <p:nvPr/>
        </p:nvSpPr>
        <p:spPr bwMode="auto">
          <a:xfrm flipH="1">
            <a:off x="6350000" y="1270000"/>
            <a:ext cx="423333" cy="657931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24" name="Line 1156"/>
          <p:cNvSpPr>
            <a:spLocks noChangeShapeType="1"/>
          </p:cNvSpPr>
          <p:nvPr/>
        </p:nvSpPr>
        <p:spPr bwMode="auto">
          <a:xfrm flipV="1">
            <a:off x="6769805" y="1532820"/>
            <a:ext cx="592667" cy="566208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25" name="Line 1157"/>
          <p:cNvSpPr>
            <a:spLocks noChangeShapeType="1"/>
          </p:cNvSpPr>
          <p:nvPr/>
        </p:nvSpPr>
        <p:spPr bwMode="auto">
          <a:xfrm flipV="1">
            <a:off x="7112000" y="1855611"/>
            <a:ext cx="783167" cy="430389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26" name="Rectangle 1158"/>
          <p:cNvSpPr>
            <a:spLocks noChangeArrowheads="1"/>
          </p:cNvSpPr>
          <p:nvPr/>
        </p:nvSpPr>
        <p:spPr bwMode="auto">
          <a:xfrm>
            <a:off x="472723" y="5452181"/>
            <a:ext cx="2199570" cy="407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327" name="Rectangle 1159"/>
          <p:cNvSpPr>
            <a:spLocks noChangeArrowheads="1"/>
          </p:cNvSpPr>
          <p:nvPr/>
        </p:nvSpPr>
        <p:spPr bwMode="auto">
          <a:xfrm>
            <a:off x="4025195" y="6803321"/>
            <a:ext cx="3399014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328" name="Rectangle 1160"/>
          <p:cNvSpPr>
            <a:spLocks noChangeArrowheads="1"/>
          </p:cNvSpPr>
          <p:nvPr/>
        </p:nvSpPr>
        <p:spPr bwMode="auto">
          <a:xfrm>
            <a:off x="414515" y="5979583"/>
            <a:ext cx="192263" cy="48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329" name="Rectangle 1161"/>
          <p:cNvSpPr>
            <a:spLocks noChangeArrowheads="1"/>
          </p:cNvSpPr>
          <p:nvPr/>
        </p:nvSpPr>
        <p:spPr bwMode="auto">
          <a:xfrm>
            <a:off x="1591028" y="6221237"/>
            <a:ext cx="192264" cy="49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330" name="Rectangle 1162"/>
          <p:cNvSpPr>
            <a:spLocks noChangeArrowheads="1"/>
          </p:cNvSpPr>
          <p:nvPr/>
        </p:nvSpPr>
        <p:spPr bwMode="auto">
          <a:xfrm>
            <a:off x="1515181" y="6226528"/>
            <a:ext cx="2180167" cy="81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2667"/>
          </a:p>
        </p:txBody>
      </p:sp>
      <p:sp>
        <p:nvSpPr>
          <p:cNvPr id="8331" name="Line 1163"/>
          <p:cNvSpPr>
            <a:spLocks noChangeShapeType="1"/>
          </p:cNvSpPr>
          <p:nvPr/>
        </p:nvSpPr>
        <p:spPr bwMode="auto">
          <a:xfrm flipV="1">
            <a:off x="7874000" y="3217333"/>
            <a:ext cx="846667" cy="8466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32" name="Rectangle 1164"/>
          <p:cNvSpPr>
            <a:spLocks noChangeArrowheads="1"/>
          </p:cNvSpPr>
          <p:nvPr/>
        </p:nvSpPr>
        <p:spPr bwMode="auto">
          <a:xfrm>
            <a:off x="4910667" y="3471334"/>
            <a:ext cx="886781" cy="29745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333" b="1">
                <a:solidFill>
                  <a:srgbClr val="FFFFFF"/>
                </a:solidFill>
                <a:latin typeface="Arial" panose="020B0604020202020204" pitchFamily="34" charset="0"/>
              </a:rPr>
              <a:t>KERNEL</a:t>
            </a:r>
          </a:p>
        </p:txBody>
      </p:sp>
      <p:sp>
        <p:nvSpPr>
          <p:cNvPr id="8333" name="Text Box 1165"/>
          <p:cNvSpPr txBox="1">
            <a:spLocks noChangeArrowheads="1"/>
          </p:cNvSpPr>
          <p:nvPr/>
        </p:nvSpPr>
        <p:spPr bwMode="auto">
          <a:xfrm>
            <a:off x="3947584" y="3393722"/>
            <a:ext cx="8483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TASK</a:t>
            </a:r>
          </a:p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MANAGER</a:t>
            </a:r>
          </a:p>
        </p:txBody>
      </p:sp>
      <p:sp>
        <p:nvSpPr>
          <p:cNvPr id="8334" name="Text Box 1166"/>
          <p:cNvSpPr txBox="1">
            <a:spLocks noChangeArrowheads="1"/>
          </p:cNvSpPr>
          <p:nvPr/>
        </p:nvSpPr>
        <p:spPr bwMode="auto">
          <a:xfrm>
            <a:off x="5044723" y="4122209"/>
            <a:ext cx="7553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>
                <a:solidFill>
                  <a:schemeClr val="bg1"/>
                </a:solidFill>
                <a:latin typeface="Arial" panose="020B0604020202020204" pitchFamily="34" charset="0"/>
              </a:rPr>
              <a:t>     </a:t>
            </a:r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VA </a:t>
            </a:r>
          </a:p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FILEMAN</a:t>
            </a:r>
          </a:p>
        </p:txBody>
      </p:sp>
      <p:sp>
        <p:nvSpPr>
          <p:cNvPr id="8335" name="Rectangle 1167"/>
          <p:cNvSpPr>
            <a:spLocks noChangeArrowheads="1"/>
          </p:cNvSpPr>
          <p:nvPr/>
        </p:nvSpPr>
        <p:spPr bwMode="auto">
          <a:xfrm>
            <a:off x="1123598" y="5092348"/>
            <a:ext cx="1098058" cy="54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INTEGRATION</a:t>
            </a:r>
          </a:p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UTILITIES</a:t>
            </a:r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333" b="1">
                <a:solidFill>
                  <a:srgbClr val="FFFFFF"/>
                </a:solidFill>
                <a:latin typeface="Arial" panose="020B0604020202020204" pitchFamily="34" charset="0"/>
              </a:rPr>
              <a:t>(TIU)</a:t>
            </a: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8336" name="Rectangle 1168"/>
          <p:cNvSpPr>
            <a:spLocks noChangeArrowheads="1"/>
          </p:cNvSpPr>
          <p:nvPr/>
        </p:nvSpPr>
        <p:spPr bwMode="auto">
          <a:xfrm>
            <a:off x="6693959" y="5416904"/>
            <a:ext cx="8191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OUTPATIENT</a:t>
            </a:r>
          </a:p>
          <a:p>
            <a:pPr algn="l"/>
            <a:r>
              <a:rPr lang="en-US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PHARMACY</a:t>
            </a:r>
            <a:endParaRPr lang="en-US" altLang="en-US" sz="2667">
              <a:latin typeface="Arial" panose="020B0604020202020204" pitchFamily="34" charset="0"/>
            </a:endParaRPr>
          </a:p>
        </p:txBody>
      </p:sp>
      <p:sp>
        <p:nvSpPr>
          <p:cNvPr id="8337" name="Line 1169"/>
          <p:cNvSpPr>
            <a:spLocks noChangeShapeType="1"/>
          </p:cNvSpPr>
          <p:nvPr/>
        </p:nvSpPr>
        <p:spPr bwMode="auto">
          <a:xfrm>
            <a:off x="6535209" y="5335765"/>
            <a:ext cx="153458" cy="590902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38" name="Text Box 1170"/>
          <p:cNvSpPr txBox="1">
            <a:spLocks noChangeArrowheads="1"/>
          </p:cNvSpPr>
          <p:nvPr/>
        </p:nvSpPr>
        <p:spPr bwMode="auto">
          <a:xfrm>
            <a:off x="3640667" y="423334"/>
            <a:ext cx="2916632" cy="33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556" b="1">
                <a:solidFill>
                  <a:schemeClr val="bg1"/>
                </a:solidFill>
                <a:latin typeface="Arial" panose="020B0604020202020204" pitchFamily="34" charset="0"/>
              </a:rPr>
              <a:t>CLINICAL PATIENT RECORD</a:t>
            </a:r>
          </a:p>
        </p:txBody>
      </p:sp>
      <p:sp>
        <p:nvSpPr>
          <p:cNvPr id="8339" name="Rectangle 1171"/>
          <p:cNvSpPr>
            <a:spLocks noChangeArrowheads="1"/>
          </p:cNvSpPr>
          <p:nvPr/>
        </p:nvSpPr>
        <p:spPr bwMode="auto">
          <a:xfrm>
            <a:off x="2769306" y="6145389"/>
            <a:ext cx="1726848" cy="54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AUTHORIZATION SUBSCRIPTION</a:t>
            </a:r>
          </a:p>
          <a:p>
            <a:pPr algn="l"/>
            <a:r>
              <a:rPr lang="en-US" altLang="en-US" sz="1111" b="1">
                <a:solidFill>
                  <a:srgbClr val="FFFFFF"/>
                </a:solidFill>
                <a:latin typeface="Arial" panose="020B0604020202020204" pitchFamily="34" charset="0"/>
              </a:rPr>
              <a:t>UTILITY  </a:t>
            </a:r>
            <a:r>
              <a:rPr lang="en-US" altLang="en-US" sz="1333" b="1">
                <a:solidFill>
                  <a:srgbClr val="FFFFFF"/>
                </a:solidFill>
                <a:latin typeface="Arial" panose="020B0604020202020204" pitchFamily="34" charset="0"/>
              </a:rPr>
              <a:t>(ASU)</a:t>
            </a: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8340" name="Text Box 1172"/>
          <p:cNvSpPr txBox="1">
            <a:spLocks noChangeArrowheads="1"/>
          </p:cNvSpPr>
          <p:nvPr/>
        </p:nvSpPr>
        <p:spPr bwMode="auto">
          <a:xfrm>
            <a:off x="1947333" y="4318000"/>
            <a:ext cx="129715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BAR CODE</a:t>
            </a:r>
          </a:p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MEDICATION</a:t>
            </a:r>
          </a:p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ADMINISTRATION</a:t>
            </a:r>
          </a:p>
        </p:txBody>
      </p:sp>
      <p:sp>
        <p:nvSpPr>
          <p:cNvPr id="8341" name="Text Box 1173"/>
          <p:cNvSpPr txBox="1">
            <a:spLocks noChangeArrowheads="1"/>
          </p:cNvSpPr>
          <p:nvPr/>
        </p:nvSpPr>
        <p:spPr bwMode="auto">
          <a:xfrm>
            <a:off x="2926293" y="5335764"/>
            <a:ext cx="81144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WOMEN’S</a:t>
            </a:r>
          </a:p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HEALTH</a:t>
            </a:r>
          </a:p>
        </p:txBody>
      </p:sp>
      <p:sp>
        <p:nvSpPr>
          <p:cNvPr id="8342" name="Text Box 1174"/>
          <p:cNvSpPr txBox="1">
            <a:spLocks noChangeArrowheads="1"/>
          </p:cNvSpPr>
          <p:nvPr/>
        </p:nvSpPr>
        <p:spPr bwMode="auto">
          <a:xfrm>
            <a:off x="7552973" y="2502959"/>
            <a:ext cx="101502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>
                <a:solidFill>
                  <a:schemeClr val="bg1"/>
                </a:solidFill>
                <a:latin typeface="Arial" panose="020B0604020202020204" pitchFamily="34" charset="0"/>
              </a:rPr>
              <a:t>BLOOD BANK</a:t>
            </a:r>
          </a:p>
        </p:txBody>
      </p:sp>
      <p:sp>
        <p:nvSpPr>
          <p:cNvPr id="8343" name="Line 1175"/>
          <p:cNvSpPr>
            <a:spLocks noChangeShapeType="1"/>
          </p:cNvSpPr>
          <p:nvPr/>
        </p:nvSpPr>
        <p:spPr bwMode="auto">
          <a:xfrm flipV="1">
            <a:off x="7704667" y="2794001"/>
            <a:ext cx="784931" cy="132292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8344" name="Text Box 1176"/>
          <p:cNvSpPr txBox="1">
            <a:spLocks noChangeArrowheads="1"/>
          </p:cNvSpPr>
          <p:nvPr/>
        </p:nvSpPr>
        <p:spPr bwMode="auto">
          <a:xfrm>
            <a:off x="8720667" y="2540000"/>
            <a:ext cx="945444" cy="43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 b="1">
                <a:solidFill>
                  <a:schemeClr val="bg1"/>
                </a:solidFill>
                <a:latin typeface="Arial" panose="020B0604020202020204" pitchFamily="34" charset="0"/>
              </a:rPr>
              <a:t>PROBLEM </a:t>
            </a:r>
          </a:p>
          <a:p>
            <a:pPr algn="l"/>
            <a:r>
              <a:rPr lang="en-US" altLang="en-US" sz="1111" b="1">
                <a:solidFill>
                  <a:schemeClr val="bg1"/>
                </a:solidFill>
                <a:latin typeface="Arial" panose="020B0604020202020204" pitchFamily="34" charset="0"/>
              </a:rPr>
              <a:t>LIST</a:t>
            </a:r>
          </a:p>
        </p:txBody>
      </p:sp>
      <p:sp>
        <p:nvSpPr>
          <p:cNvPr id="8345" name="Text Box 1177"/>
          <p:cNvSpPr txBox="1">
            <a:spLocks noChangeArrowheads="1"/>
          </p:cNvSpPr>
          <p:nvPr/>
        </p:nvSpPr>
        <p:spPr bwMode="auto">
          <a:xfrm>
            <a:off x="1354667" y="1608667"/>
            <a:ext cx="809837" cy="43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 b="1">
                <a:solidFill>
                  <a:schemeClr val="bg1"/>
                </a:solidFill>
                <a:latin typeface="Arial" panose="020B0604020202020204" pitchFamily="34" charset="0"/>
              </a:rPr>
              <a:t>VistA</a:t>
            </a:r>
          </a:p>
          <a:p>
            <a:pPr algn="l"/>
            <a:r>
              <a:rPr lang="en-US" altLang="en-US" sz="1111" b="1">
                <a:solidFill>
                  <a:schemeClr val="bg1"/>
                </a:solidFill>
                <a:latin typeface="Arial" panose="020B0604020202020204" pitchFamily="34" charset="0"/>
              </a:rPr>
              <a:t>IMAGING</a:t>
            </a:r>
          </a:p>
        </p:txBody>
      </p:sp>
      <p:sp>
        <p:nvSpPr>
          <p:cNvPr id="8346" name="Text Box 1178"/>
          <p:cNvSpPr txBox="1">
            <a:spLocks noChangeArrowheads="1"/>
          </p:cNvSpPr>
          <p:nvPr/>
        </p:nvSpPr>
        <p:spPr bwMode="auto">
          <a:xfrm>
            <a:off x="7112000" y="5842000"/>
            <a:ext cx="1037463" cy="60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>
                <a:solidFill>
                  <a:schemeClr val="bg1"/>
                </a:solidFill>
                <a:latin typeface="Arial" panose="020B0604020202020204" pitchFamily="34" charset="0"/>
              </a:rPr>
              <a:t>CONSULTS /</a:t>
            </a:r>
          </a:p>
          <a:p>
            <a:pPr algn="l"/>
            <a:r>
              <a:rPr lang="en-US" altLang="en-US" sz="1111">
                <a:solidFill>
                  <a:schemeClr val="bg1"/>
                </a:solidFill>
                <a:latin typeface="Arial" panose="020B0604020202020204" pitchFamily="34" charset="0"/>
              </a:rPr>
              <a:t>RESULT</a:t>
            </a:r>
          </a:p>
          <a:p>
            <a:pPr algn="l"/>
            <a:r>
              <a:rPr lang="en-US" altLang="en-US" sz="1111">
                <a:solidFill>
                  <a:schemeClr val="bg1"/>
                </a:solidFill>
                <a:latin typeface="Arial" panose="020B0604020202020204" pitchFamily="34" charset="0"/>
              </a:rPr>
              <a:t>TRACKING</a:t>
            </a:r>
          </a:p>
        </p:txBody>
      </p:sp>
      <p:sp>
        <p:nvSpPr>
          <p:cNvPr id="8347" name="Text Box 1179"/>
          <p:cNvSpPr txBox="1">
            <a:spLocks noChangeArrowheads="1"/>
          </p:cNvSpPr>
          <p:nvPr/>
        </p:nvSpPr>
        <p:spPr bwMode="auto">
          <a:xfrm>
            <a:off x="4889500" y="6468182"/>
            <a:ext cx="1037463" cy="43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11">
                <a:solidFill>
                  <a:schemeClr val="bg1"/>
                </a:solidFill>
                <a:latin typeface="Arial" panose="020B0604020202020204" pitchFamily="34" charset="0"/>
              </a:rPr>
              <a:t>CLINICAL</a:t>
            </a:r>
          </a:p>
          <a:p>
            <a:pPr algn="l"/>
            <a:r>
              <a:rPr lang="en-US" altLang="en-US" sz="1111">
                <a:solidFill>
                  <a:schemeClr val="bg1"/>
                </a:solidFill>
                <a:latin typeface="Arial" panose="020B0604020202020204" pitchFamily="34" charset="0"/>
              </a:rPr>
              <a:t>REMINDERS</a:t>
            </a:r>
          </a:p>
        </p:txBody>
      </p:sp>
      <p:sp>
        <p:nvSpPr>
          <p:cNvPr id="8348" name="Text Box 1180"/>
          <p:cNvSpPr txBox="1">
            <a:spLocks noChangeArrowheads="1"/>
          </p:cNvSpPr>
          <p:nvPr/>
        </p:nvSpPr>
        <p:spPr bwMode="auto">
          <a:xfrm>
            <a:off x="4402667" y="5503333"/>
            <a:ext cx="1016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MEDICAL CARE</a:t>
            </a:r>
          </a:p>
          <a:p>
            <a:pPr algn="l"/>
            <a:r>
              <a:rPr lang="en-US" altLang="en-US" sz="1000" b="1">
                <a:solidFill>
                  <a:schemeClr val="bg1"/>
                </a:solidFill>
                <a:latin typeface="Arial" panose="020B0604020202020204" pitchFamily="34" charset="0"/>
              </a:rPr>
              <a:t>COST RECOVERY</a:t>
            </a:r>
          </a:p>
        </p:txBody>
      </p:sp>
      <p:sp>
        <p:nvSpPr>
          <p:cNvPr id="8349" name="Text Box 1181"/>
          <p:cNvSpPr txBox="1">
            <a:spLocks noChangeArrowheads="1"/>
          </p:cNvSpPr>
          <p:nvPr/>
        </p:nvSpPr>
        <p:spPr bwMode="auto">
          <a:xfrm>
            <a:off x="0" y="5887861"/>
            <a:ext cx="1867178" cy="173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US" altLang="en-US" sz="1778" b="1" u="sng">
                <a:solidFill>
                  <a:srgbClr val="000066"/>
                </a:solidFill>
              </a:rPr>
              <a:t>Sites of Care</a:t>
            </a:r>
          </a:p>
          <a:p>
            <a:pPr algn="l" eaLnBrk="1" hangingPunct="1">
              <a:buFontTx/>
              <a:buChar char="•"/>
            </a:pPr>
            <a:r>
              <a:rPr lang="en-US" altLang="en-US" sz="1778">
                <a:solidFill>
                  <a:srgbClr val="000066"/>
                </a:solidFill>
              </a:rPr>
              <a:t>Clinics</a:t>
            </a:r>
          </a:p>
          <a:p>
            <a:pPr algn="l" eaLnBrk="1" hangingPunct="1">
              <a:buFontTx/>
              <a:buChar char="•"/>
            </a:pPr>
            <a:r>
              <a:rPr lang="en-US" altLang="en-US" sz="1778">
                <a:solidFill>
                  <a:srgbClr val="000066"/>
                </a:solidFill>
              </a:rPr>
              <a:t>Hospitals</a:t>
            </a:r>
          </a:p>
          <a:p>
            <a:pPr algn="l" eaLnBrk="1" hangingPunct="1">
              <a:buFontTx/>
              <a:buChar char="•"/>
            </a:pPr>
            <a:r>
              <a:rPr lang="en-US" altLang="en-US" sz="1778">
                <a:solidFill>
                  <a:srgbClr val="000066"/>
                </a:solidFill>
              </a:rPr>
              <a:t>Nursing  Homes</a:t>
            </a:r>
          </a:p>
          <a:p>
            <a:pPr algn="l" eaLnBrk="1" hangingPunct="1">
              <a:buFontTx/>
              <a:buChar char="•"/>
            </a:pPr>
            <a:r>
              <a:rPr lang="en-US" altLang="en-US" sz="1778">
                <a:solidFill>
                  <a:srgbClr val="000066"/>
                </a:solidFill>
              </a:rPr>
              <a:t>Domiciliaries</a:t>
            </a:r>
          </a:p>
          <a:p>
            <a:pPr algn="l" eaLnBrk="1" hangingPunct="1">
              <a:buFontTx/>
              <a:buChar char="•"/>
            </a:pPr>
            <a:r>
              <a:rPr lang="en-US" altLang="en-US" sz="1778">
                <a:solidFill>
                  <a:srgbClr val="000066"/>
                </a:solidFill>
              </a:rPr>
              <a:t>Home/Workplace</a:t>
            </a:r>
          </a:p>
        </p:txBody>
      </p:sp>
    </p:spTree>
    <p:extLst>
      <p:ext uri="{BB962C8B-B14F-4D97-AF65-F5344CB8AC3E}">
        <p14:creationId xmlns:p14="http://schemas.microsoft.com/office/powerpoint/2010/main" val="1869692492"/>
      </p:ext>
    </p:extLst>
  </p:cSld>
  <p:clrMapOvr>
    <a:masterClrMapping/>
  </p:clrMapOvr>
  <p:transition>
    <p:cut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25006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A293F12A-EA92-4AFA-B77E-C9099A0F9FF6}"/>
</file>

<file path=customXml/itemProps2.xml><?xml version="1.0" encoding="utf-8"?>
<ds:datastoreItem xmlns:ds="http://schemas.openxmlformats.org/officeDocument/2006/customXml" ds:itemID="{CD7274E7-1B30-415A-A5FB-97A4EE36A7C6}"/>
</file>

<file path=customXml/itemProps3.xml><?xml version="1.0" encoding="utf-8"?>
<ds:datastoreItem xmlns:ds="http://schemas.openxmlformats.org/officeDocument/2006/customXml" ds:itemID="{091608B2-C117-4FD7-AA08-AA0D478E01F9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</TotalTime>
  <Words>613</Words>
  <Application>Microsoft Office PowerPoint</Application>
  <PresentationFormat>Custom</PresentationFormat>
  <Paragraphs>163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Times New Roman</vt:lpstr>
      <vt:lpstr>Trebuchet MS</vt:lpstr>
      <vt:lpstr>Wingdings 3</vt:lpstr>
      <vt:lpstr>Facet</vt:lpstr>
      <vt:lpstr>Introduction to Free / Open  Source VistA EHR      Module 3</vt:lpstr>
      <vt:lpstr>What is VistA?</vt:lpstr>
      <vt:lpstr>What is VistA</vt:lpstr>
      <vt:lpstr>Outside US Federal Government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VistA FOSS landscape - organizations</vt:lpstr>
      <vt:lpstr>VistA FOSS landscape - lists</vt:lpstr>
      <vt:lpstr>VistA FOSS landscape - communities</vt:lpstr>
      <vt:lpstr>Getting Involved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open source VistA</dc:title>
  <dc:creator>Hossain Shahriar</dc:creator>
  <cp:lastModifiedBy>Hossain Shahriar</cp:lastModifiedBy>
  <cp:revision>10</cp:revision>
  <dcterms:created xsi:type="dcterms:W3CDTF">2018-11-21T19:30:57Z</dcterms:created>
  <dcterms:modified xsi:type="dcterms:W3CDTF">2018-12-27T02:23:50Z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  <property fmtid="{D5CDD505-2E9C-101B-9397-08002B2CF9AE}" pid="3" name="ContentTypeId">
    <vt:lpwstr>0x0101007222C76DF9BD8349B0CA3C9A1AA4C548</vt:lpwstr>
  </property>
</Properties>
</file>